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Lst>
  <p:notesMasterIdLst>
    <p:notesMasterId r:id="rId38"/>
  </p:notesMasterIdLst>
  <p:handoutMasterIdLst>
    <p:handoutMasterId r:id="rId39"/>
  </p:handoutMasterIdLst>
  <p:sldIdLst>
    <p:sldId id="286" r:id="rId2"/>
    <p:sldId id="293" r:id="rId3"/>
    <p:sldId id="321" r:id="rId4"/>
    <p:sldId id="294" r:id="rId5"/>
    <p:sldId id="322" r:id="rId6"/>
    <p:sldId id="323" r:id="rId7"/>
    <p:sldId id="324" r:id="rId8"/>
    <p:sldId id="325" r:id="rId9"/>
    <p:sldId id="326" r:id="rId10"/>
    <p:sldId id="328" r:id="rId11"/>
    <p:sldId id="329" r:id="rId12"/>
    <p:sldId id="327" r:id="rId13"/>
    <p:sldId id="330" r:id="rId14"/>
    <p:sldId id="299" r:id="rId15"/>
    <p:sldId id="331" r:id="rId16"/>
    <p:sldId id="301" r:id="rId17"/>
    <p:sldId id="332" r:id="rId18"/>
    <p:sldId id="333" r:id="rId19"/>
    <p:sldId id="337" r:id="rId20"/>
    <p:sldId id="304" r:id="rId21"/>
    <p:sldId id="334" r:id="rId22"/>
    <p:sldId id="335" r:id="rId23"/>
    <p:sldId id="336" r:id="rId24"/>
    <p:sldId id="338" r:id="rId25"/>
    <p:sldId id="309" r:id="rId26"/>
    <p:sldId id="310" r:id="rId27"/>
    <p:sldId id="339" r:id="rId28"/>
    <p:sldId id="312" r:id="rId29"/>
    <p:sldId id="340" r:id="rId30"/>
    <p:sldId id="341" r:id="rId31"/>
    <p:sldId id="342" r:id="rId32"/>
    <p:sldId id="317" r:id="rId33"/>
    <p:sldId id="343" r:id="rId34"/>
    <p:sldId id="344" r:id="rId35"/>
    <p:sldId id="345" r:id="rId36"/>
    <p:sldId id="275" r:id="rId37"/>
  </p:sldIdLst>
  <p:sldSz cx="9144000" cy="6858000" type="screen4x3"/>
  <p:notesSz cx="6858000" cy="9144000"/>
  <p:defaultTextStyle>
    <a:defPPr>
      <a:defRPr lang="en-US"/>
    </a:defPPr>
    <a:lvl1pPr algn="l" rtl="0" eaLnBrk="0" fontAlgn="base" hangingPunct="0">
      <a:lnSpc>
        <a:spcPct val="120000"/>
      </a:lnSpc>
      <a:spcBef>
        <a:spcPct val="30000"/>
      </a:spcBef>
      <a:spcAft>
        <a:spcPct val="0"/>
      </a:spcAft>
      <a:buClr>
        <a:srgbClr val="FF0000"/>
      </a:buClr>
      <a:buSzPct val="100000"/>
      <a:buFont typeface="Wingdings" pitchFamily="2" charset="2"/>
      <a:defRPr sz="2000" kern="1200">
        <a:solidFill>
          <a:srgbClr val="000000"/>
        </a:solidFill>
        <a:latin typeface="Arial" charset="0"/>
        <a:ea typeface="+mn-ea"/>
        <a:cs typeface="+mn-cs"/>
      </a:defRPr>
    </a:lvl1pPr>
    <a:lvl2pPr marL="457200" algn="l" rtl="0" eaLnBrk="0" fontAlgn="base" hangingPunct="0">
      <a:lnSpc>
        <a:spcPct val="120000"/>
      </a:lnSpc>
      <a:spcBef>
        <a:spcPct val="30000"/>
      </a:spcBef>
      <a:spcAft>
        <a:spcPct val="0"/>
      </a:spcAft>
      <a:buClr>
        <a:srgbClr val="FF0000"/>
      </a:buClr>
      <a:buSzPct val="100000"/>
      <a:buFont typeface="Wingdings" pitchFamily="2" charset="2"/>
      <a:defRPr sz="2000" kern="1200">
        <a:solidFill>
          <a:srgbClr val="000000"/>
        </a:solidFill>
        <a:latin typeface="Arial" charset="0"/>
        <a:ea typeface="+mn-ea"/>
        <a:cs typeface="+mn-cs"/>
      </a:defRPr>
    </a:lvl2pPr>
    <a:lvl3pPr marL="914400" algn="l" rtl="0" eaLnBrk="0" fontAlgn="base" hangingPunct="0">
      <a:lnSpc>
        <a:spcPct val="120000"/>
      </a:lnSpc>
      <a:spcBef>
        <a:spcPct val="30000"/>
      </a:spcBef>
      <a:spcAft>
        <a:spcPct val="0"/>
      </a:spcAft>
      <a:buClr>
        <a:srgbClr val="FF0000"/>
      </a:buClr>
      <a:buSzPct val="100000"/>
      <a:buFont typeface="Wingdings" pitchFamily="2" charset="2"/>
      <a:defRPr sz="2000" kern="1200">
        <a:solidFill>
          <a:srgbClr val="000000"/>
        </a:solidFill>
        <a:latin typeface="Arial" charset="0"/>
        <a:ea typeface="+mn-ea"/>
        <a:cs typeface="+mn-cs"/>
      </a:defRPr>
    </a:lvl3pPr>
    <a:lvl4pPr marL="1371600" algn="l" rtl="0" eaLnBrk="0" fontAlgn="base" hangingPunct="0">
      <a:lnSpc>
        <a:spcPct val="120000"/>
      </a:lnSpc>
      <a:spcBef>
        <a:spcPct val="30000"/>
      </a:spcBef>
      <a:spcAft>
        <a:spcPct val="0"/>
      </a:spcAft>
      <a:buClr>
        <a:srgbClr val="FF0000"/>
      </a:buClr>
      <a:buSzPct val="100000"/>
      <a:buFont typeface="Wingdings" pitchFamily="2" charset="2"/>
      <a:defRPr sz="2000" kern="1200">
        <a:solidFill>
          <a:srgbClr val="000000"/>
        </a:solidFill>
        <a:latin typeface="Arial" charset="0"/>
        <a:ea typeface="+mn-ea"/>
        <a:cs typeface="+mn-cs"/>
      </a:defRPr>
    </a:lvl4pPr>
    <a:lvl5pPr marL="1828800" algn="l" rtl="0" eaLnBrk="0" fontAlgn="base" hangingPunct="0">
      <a:lnSpc>
        <a:spcPct val="120000"/>
      </a:lnSpc>
      <a:spcBef>
        <a:spcPct val="30000"/>
      </a:spcBef>
      <a:spcAft>
        <a:spcPct val="0"/>
      </a:spcAft>
      <a:buClr>
        <a:srgbClr val="FF0000"/>
      </a:buClr>
      <a:buSzPct val="100000"/>
      <a:buFont typeface="Wingdings" pitchFamily="2" charset="2"/>
      <a:defRPr sz="2000" kern="1200">
        <a:solidFill>
          <a:srgbClr val="000000"/>
        </a:solidFill>
        <a:latin typeface="Arial" charset="0"/>
        <a:ea typeface="+mn-ea"/>
        <a:cs typeface="+mn-cs"/>
      </a:defRPr>
    </a:lvl5pPr>
    <a:lvl6pPr marL="2286000" algn="l" defTabSz="914400" rtl="0" eaLnBrk="1" latinLnBrk="0" hangingPunct="1">
      <a:defRPr sz="2000" kern="1200">
        <a:solidFill>
          <a:srgbClr val="000000"/>
        </a:solidFill>
        <a:latin typeface="Arial" charset="0"/>
        <a:ea typeface="+mn-ea"/>
        <a:cs typeface="+mn-cs"/>
      </a:defRPr>
    </a:lvl6pPr>
    <a:lvl7pPr marL="2743200" algn="l" defTabSz="914400" rtl="0" eaLnBrk="1" latinLnBrk="0" hangingPunct="1">
      <a:defRPr sz="2000" kern="1200">
        <a:solidFill>
          <a:srgbClr val="000000"/>
        </a:solidFill>
        <a:latin typeface="Arial" charset="0"/>
        <a:ea typeface="+mn-ea"/>
        <a:cs typeface="+mn-cs"/>
      </a:defRPr>
    </a:lvl7pPr>
    <a:lvl8pPr marL="3200400" algn="l" defTabSz="914400" rtl="0" eaLnBrk="1" latinLnBrk="0" hangingPunct="1">
      <a:defRPr sz="2000" kern="1200">
        <a:solidFill>
          <a:srgbClr val="000000"/>
        </a:solidFill>
        <a:latin typeface="Arial" charset="0"/>
        <a:ea typeface="+mn-ea"/>
        <a:cs typeface="+mn-cs"/>
      </a:defRPr>
    </a:lvl8pPr>
    <a:lvl9pPr marL="3657600" algn="l" defTabSz="914400" rtl="0" eaLnBrk="1" latinLnBrk="0" hangingPunct="1">
      <a:defRPr sz="2000" kern="1200">
        <a:solidFill>
          <a:srgbClr val="000000"/>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66"/>
    <a:srgbClr val="000099"/>
    <a:srgbClr val="00004C"/>
    <a:srgbClr val="000000"/>
    <a:srgbClr val="FFCC00"/>
    <a:srgbClr val="99FF33"/>
    <a:srgbClr val="808080"/>
    <a:srgbClr val="66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012" autoAdjust="0"/>
    <p:restoredTop sz="94581" autoAdjust="0"/>
  </p:normalViewPr>
  <p:slideViewPr>
    <p:cSldViewPr>
      <p:cViewPr varScale="1">
        <p:scale>
          <a:sx n="85" d="100"/>
          <a:sy n="85" d="100"/>
        </p:scale>
        <p:origin x="1454" y="4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71" d="100"/>
          <a:sy n="71" d="100"/>
        </p:scale>
        <p:origin x="-3077"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handoutMaster" Target="handoutMasters/handoutMaster1.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209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lnSpc>
                <a:spcPct val="100000"/>
              </a:lnSpc>
              <a:spcBef>
                <a:spcPct val="0"/>
              </a:spcBef>
              <a:buClrTx/>
              <a:buSzTx/>
              <a:buFontTx/>
              <a:buNone/>
              <a:defRPr sz="1200">
                <a:solidFill>
                  <a:schemeClr val="tx1"/>
                </a:solidFill>
              </a:defRPr>
            </a:lvl1pPr>
          </a:lstStyle>
          <a:p>
            <a:pPr>
              <a:defRPr/>
            </a:pPr>
            <a:endParaRPr lang="en-US"/>
          </a:p>
        </p:txBody>
      </p:sp>
      <p:sp>
        <p:nvSpPr>
          <p:cNvPr id="132099"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lnSpc>
                <a:spcPct val="100000"/>
              </a:lnSpc>
              <a:spcBef>
                <a:spcPct val="0"/>
              </a:spcBef>
              <a:buClrTx/>
              <a:buSzTx/>
              <a:buFontTx/>
              <a:buNone/>
              <a:defRPr sz="1200">
                <a:solidFill>
                  <a:schemeClr val="tx1"/>
                </a:solidFill>
              </a:defRPr>
            </a:lvl1pPr>
          </a:lstStyle>
          <a:p>
            <a:pPr>
              <a:defRPr/>
            </a:pPr>
            <a:endParaRPr lang="en-US"/>
          </a:p>
        </p:txBody>
      </p:sp>
      <p:sp>
        <p:nvSpPr>
          <p:cNvPr id="132100"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lnSpc>
                <a:spcPct val="100000"/>
              </a:lnSpc>
              <a:spcBef>
                <a:spcPct val="0"/>
              </a:spcBef>
              <a:buClrTx/>
              <a:buSzTx/>
              <a:buFontTx/>
              <a:buNone/>
              <a:defRPr sz="1200">
                <a:solidFill>
                  <a:schemeClr val="tx1"/>
                </a:solidFill>
              </a:defRPr>
            </a:lvl1pPr>
          </a:lstStyle>
          <a:p>
            <a:pPr>
              <a:defRPr/>
            </a:pPr>
            <a:endParaRPr lang="en-US"/>
          </a:p>
        </p:txBody>
      </p:sp>
      <p:sp>
        <p:nvSpPr>
          <p:cNvPr id="132101"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lnSpc>
                <a:spcPct val="100000"/>
              </a:lnSpc>
              <a:spcBef>
                <a:spcPct val="0"/>
              </a:spcBef>
              <a:buClrTx/>
              <a:buSzTx/>
              <a:buFontTx/>
              <a:buNone/>
              <a:defRPr sz="1200">
                <a:solidFill>
                  <a:schemeClr val="tx1"/>
                </a:solidFill>
              </a:defRPr>
            </a:lvl1pPr>
          </a:lstStyle>
          <a:p>
            <a:pPr>
              <a:defRPr/>
            </a:pPr>
            <a:fld id="{B5483B24-888E-4678-A23B-7C432E7CBF67}" type="slidenum">
              <a:rPr lang="en-US"/>
              <a:pPr>
                <a:defRPr/>
              </a:pPr>
              <a:t>‹#›</a:t>
            </a:fld>
            <a:endParaRPr lang="en-US"/>
          </a:p>
        </p:txBody>
      </p:sp>
    </p:spTree>
    <p:extLst>
      <p:ext uri="{BB962C8B-B14F-4D97-AF65-F5344CB8AC3E}">
        <p14:creationId xmlns:p14="http://schemas.microsoft.com/office/powerpoint/2010/main" val="125975194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414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lnSpc>
                <a:spcPct val="100000"/>
              </a:lnSpc>
              <a:spcBef>
                <a:spcPct val="0"/>
              </a:spcBef>
              <a:buClrTx/>
              <a:buSzTx/>
              <a:buFontTx/>
              <a:buNone/>
              <a:defRPr sz="1200">
                <a:solidFill>
                  <a:schemeClr val="tx1"/>
                </a:solidFill>
              </a:defRPr>
            </a:lvl1pPr>
          </a:lstStyle>
          <a:p>
            <a:pPr>
              <a:defRPr/>
            </a:pPr>
            <a:endParaRPr lang="en-US"/>
          </a:p>
        </p:txBody>
      </p:sp>
      <p:sp>
        <p:nvSpPr>
          <p:cNvPr id="134147"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lnSpc>
                <a:spcPct val="100000"/>
              </a:lnSpc>
              <a:spcBef>
                <a:spcPct val="0"/>
              </a:spcBef>
              <a:buClrTx/>
              <a:buSzTx/>
              <a:buFontTx/>
              <a:buNone/>
              <a:defRPr sz="1200">
                <a:solidFill>
                  <a:schemeClr val="tx1"/>
                </a:solidFill>
              </a:defRPr>
            </a:lvl1pPr>
          </a:lstStyle>
          <a:p>
            <a:pPr>
              <a:defRPr/>
            </a:pPr>
            <a:endParaRPr lang="en-US"/>
          </a:p>
        </p:txBody>
      </p:sp>
      <p:sp>
        <p:nvSpPr>
          <p:cNvPr id="20484"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134149"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34150"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lnSpc>
                <a:spcPct val="100000"/>
              </a:lnSpc>
              <a:spcBef>
                <a:spcPct val="0"/>
              </a:spcBef>
              <a:buClrTx/>
              <a:buSzTx/>
              <a:buFontTx/>
              <a:buNone/>
              <a:defRPr sz="1200">
                <a:solidFill>
                  <a:schemeClr val="tx1"/>
                </a:solidFill>
              </a:defRPr>
            </a:lvl1pPr>
          </a:lstStyle>
          <a:p>
            <a:pPr>
              <a:defRPr/>
            </a:pPr>
            <a:endParaRPr lang="en-US"/>
          </a:p>
        </p:txBody>
      </p:sp>
      <p:sp>
        <p:nvSpPr>
          <p:cNvPr id="134151"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lnSpc>
                <a:spcPct val="100000"/>
              </a:lnSpc>
              <a:spcBef>
                <a:spcPct val="0"/>
              </a:spcBef>
              <a:buClrTx/>
              <a:buSzTx/>
              <a:buFontTx/>
              <a:buNone/>
              <a:defRPr sz="1200">
                <a:solidFill>
                  <a:schemeClr val="tx1"/>
                </a:solidFill>
              </a:defRPr>
            </a:lvl1pPr>
          </a:lstStyle>
          <a:p>
            <a:pPr>
              <a:defRPr/>
            </a:pPr>
            <a:fld id="{B74A2AEA-B2A6-4679-9730-31A0344D2560}" type="slidenum">
              <a:rPr lang="en-US"/>
              <a:pPr>
                <a:defRPr/>
              </a:pPr>
              <a:t>‹#›</a:t>
            </a:fld>
            <a:endParaRPr lang="en-US"/>
          </a:p>
        </p:txBody>
      </p:sp>
    </p:spTree>
    <p:extLst>
      <p:ext uri="{BB962C8B-B14F-4D97-AF65-F5344CB8AC3E}">
        <p14:creationId xmlns:p14="http://schemas.microsoft.com/office/powerpoint/2010/main" val="7614245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7410" name="Rectangle 2"/>
          <p:cNvSpPr>
            <a:spLocks noGrp="1" noChangeArrowheads="1"/>
          </p:cNvSpPr>
          <p:nvPr>
            <p:ph type="ctrTitle" sz="quarter"/>
          </p:nvPr>
        </p:nvSpPr>
        <p:spPr bwMode="auto">
          <a:xfrm>
            <a:off x="685800" y="1676400"/>
            <a:ext cx="7772400" cy="1828800"/>
          </a:xfrm>
          <a:prstGeom prst="rect">
            <a:avLst/>
          </a:prstGeom>
          <a:noFill/>
          <a:ln>
            <a:miter lim="800000"/>
            <a:headEnd/>
            <a:tailEnd/>
          </a:ln>
        </p:spPr>
        <p:txBody>
          <a:bodyPr vert="horz" wrap="square" lIns="91440" tIns="45720" rIns="91440" bIns="45720" numCol="1" anchor="ctr" anchorCtr="0" compatLnSpc="1">
            <a:prstTxWarp prst="textNoShape">
              <a:avLst/>
            </a:prstTxWarp>
          </a:bodyPr>
          <a:lstStyle>
            <a:lvl1pPr>
              <a:defRPr/>
            </a:lvl1pPr>
          </a:lstStyle>
          <a:p>
            <a:r>
              <a:rPr lang="en-US"/>
              <a:t>Click to edit Master title style</a:t>
            </a:r>
          </a:p>
        </p:txBody>
      </p:sp>
      <p:sp>
        <p:nvSpPr>
          <p:cNvPr id="17411" name="Rectangle 3"/>
          <p:cNvSpPr>
            <a:spLocks noGrp="1" noChangeArrowheads="1"/>
          </p:cNvSpPr>
          <p:nvPr>
            <p:ph type="subTitle" sz="quarter" idx="1"/>
          </p:nvPr>
        </p:nvSpPr>
        <p:spPr bwMode="auto">
          <a:xfrm>
            <a:off x="1371600" y="3886200"/>
            <a:ext cx="6400800" cy="1752600"/>
          </a:xfrm>
          <a:prstGeom prst="rect">
            <a:avLst/>
          </a:prstGeom>
          <a:noFill/>
          <a:ln>
            <a:miter lim="800000"/>
            <a:headEnd/>
            <a:tailEnd/>
          </a:ln>
        </p:spPr>
        <p:txBody>
          <a:bodyPr vert="horz" wrap="square" lIns="91440" tIns="45720" rIns="91440" bIns="45720" numCol="1" anchor="t" anchorCtr="0" compatLnSpc="1">
            <a:prstTxWarp prst="textNoShape">
              <a:avLst/>
            </a:prstTxWarp>
          </a:bodyPr>
          <a:lstStyle>
            <a:lvl1pPr marL="0" indent="0" algn="ctr">
              <a:buFont typeface="Wingdings" pitchFamily="2" charset="2"/>
              <a:buNone/>
              <a:defRPr/>
            </a:lvl1pPr>
          </a:lstStyle>
          <a:p>
            <a:r>
              <a:rPr lang="en-US"/>
              <a:t>Click to edit Master subtitle style</a:t>
            </a:r>
          </a:p>
        </p:txBody>
      </p:sp>
      <p:sp>
        <p:nvSpPr>
          <p:cNvPr id="4" name="Rectangle 4"/>
          <p:cNvSpPr>
            <a:spLocks noGrp="1" noChangeArrowheads="1"/>
          </p:cNvSpPr>
          <p:nvPr>
            <p:ph type="dt" sz="quarter" idx="10"/>
          </p:nvPr>
        </p:nvSpPr>
        <p:spPr bwMode="auto">
          <a:xfrm>
            <a:off x="457200" y="6245225"/>
            <a:ext cx="2133600" cy="476250"/>
          </a:xfrm>
          <a:prstGeom prst="rect">
            <a:avLst/>
          </a:prstGeom>
          <a:ln>
            <a:miter lim="800000"/>
            <a:headEnd/>
            <a:tailEnd/>
          </a:ln>
        </p:spPr>
        <p:txBody>
          <a:bodyPr vert="horz" wrap="square" lIns="91440" tIns="45720" rIns="91440" bIns="45720" numCol="1" anchor="b" anchorCtr="0" compatLnSpc="1">
            <a:prstTxWarp prst="textNoShape">
              <a:avLst/>
            </a:prstTxWarp>
          </a:bodyPr>
          <a:lstStyle>
            <a:lvl1pPr eaLnBrk="1" hangingPunct="1">
              <a:lnSpc>
                <a:spcPct val="100000"/>
              </a:lnSpc>
              <a:spcBef>
                <a:spcPct val="0"/>
              </a:spcBef>
              <a:buClrTx/>
              <a:buSzTx/>
              <a:buFontTx/>
              <a:buNone/>
              <a:defRPr sz="1400">
                <a:solidFill>
                  <a:schemeClr val="tx1"/>
                </a:solidFill>
                <a:effectLst>
                  <a:outerShdw blurRad="38100" dist="38100" dir="2700000" algn="tl">
                    <a:srgbClr val="C0C0C0"/>
                  </a:outerShdw>
                </a:effectLst>
              </a:defRPr>
            </a:lvl1pPr>
          </a:lstStyle>
          <a:p>
            <a:pPr>
              <a:defRPr/>
            </a:pPr>
            <a:endParaRPr lang="en-US"/>
          </a:p>
        </p:txBody>
      </p:sp>
      <p:sp>
        <p:nvSpPr>
          <p:cNvPr id="5" name="Rectangle 5"/>
          <p:cNvSpPr>
            <a:spLocks noGrp="1" noChangeArrowheads="1"/>
          </p:cNvSpPr>
          <p:nvPr>
            <p:ph type="ftr" sz="quarter" idx="11"/>
          </p:nvPr>
        </p:nvSpPr>
        <p:spPr bwMode="auto">
          <a:xfrm>
            <a:off x="3124200" y="6245225"/>
            <a:ext cx="2895600" cy="476250"/>
          </a:xfrm>
          <a:prstGeom prst="rect">
            <a:avLst/>
          </a:prstGeom>
          <a:ln>
            <a:miter lim="800000"/>
            <a:headEnd/>
            <a:tailEnd/>
          </a:ln>
        </p:spPr>
        <p:txBody>
          <a:bodyPr vert="horz" wrap="square" lIns="91440" tIns="45720" rIns="91440" bIns="45720" numCol="1" anchor="b" anchorCtr="0" compatLnSpc="1">
            <a:prstTxWarp prst="textNoShape">
              <a:avLst/>
            </a:prstTxWarp>
          </a:bodyPr>
          <a:lstStyle>
            <a:lvl1pPr algn="ctr" eaLnBrk="1" hangingPunct="1">
              <a:lnSpc>
                <a:spcPct val="100000"/>
              </a:lnSpc>
              <a:spcBef>
                <a:spcPct val="0"/>
              </a:spcBef>
              <a:buClrTx/>
              <a:buSzTx/>
              <a:buFontTx/>
              <a:buNone/>
              <a:defRPr sz="1400">
                <a:solidFill>
                  <a:schemeClr val="tx1"/>
                </a:solidFill>
                <a:effectLst>
                  <a:outerShdw blurRad="38100" dist="38100" dir="2700000" algn="tl">
                    <a:srgbClr val="C0C0C0"/>
                  </a:outerShdw>
                </a:effectLst>
              </a:defRPr>
            </a:lvl1pPr>
          </a:lstStyle>
          <a:p>
            <a:pPr>
              <a:defRPr/>
            </a:pPr>
            <a:endParaRPr lang="en-US"/>
          </a:p>
        </p:txBody>
      </p:sp>
      <p:sp>
        <p:nvSpPr>
          <p:cNvPr id="6" name="Rectangle 6"/>
          <p:cNvSpPr>
            <a:spLocks noGrp="1" noChangeArrowheads="1"/>
          </p:cNvSpPr>
          <p:nvPr>
            <p:ph type="sldNum" sz="quarter" idx="12"/>
          </p:nvPr>
        </p:nvSpPr>
        <p:spPr bwMode="auto">
          <a:xfrm>
            <a:off x="6553200" y="6245225"/>
            <a:ext cx="2133600" cy="476250"/>
          </a:xfrm>
          <a:prstGeom prst="rect">
            <a:avLst/>
          </a:prstGeom>
          <a:ln>
            <a:miter lim="800000"/>
            <a:headEnd/>
            <a:tailEnd/>
          </a:ln>
        </p:spPr>
        <p:txBody>
          <a:bodyPr vert="horz" wrap="square" lIns="91440" tIns="45720" rIns="91440" bIns="45720" numCol="1" anchor="b" anchorCtr="0" compatLnSpc="1">
            <a:prstTxWarp prst="textNoShape">
              <a:avLst/>
            </a:prstTxWarp>
          </a:bodyPr>
          <a:lstStyle>
            <a:lvl1pPr algn="r" eaLnBrk="1" hangingPunct="1">
              <a:lnSpc>
                <a:spcPct val="100000"/>
              </a:lnSpc>
              <a:spcBef>
                <a:spcPct val="0"/>
              </a:spcBef>
              <a:buClrTx/>
              <a:buSzTx/>
              <a:buFontTx/>
              <a:buNone/>
              <a:defRPr sz="1400">
                <a:solidFill>
                  <a:schemeClr val="tx1"/>
                </a:solidFill>
                <a:effectLst>
                  <a:outerShdw blurRad="38100" dist="38100" dir="2700000" algn="tl">
                    <a:srgbClr val="C0C0C0"/>
                  </a:outerShdw>
                </a:effectLst>
              </a:defRPr>
            </a:lvl1pPr>
          </a:lstStyle>
          <a:p>
            <a:pPr>
              <a:defRPr/>
            </a:pPr>
            <a:fld id="{AA5CE0BA-5AF1-4473-BC0D-AE9E9BCDF5AE}"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cstate="print">
            <a:duotone>
              <a:schemeClr val="bg1"/>
              <a:srgbClr val="FFFFFF"/>
            </a:duotone>
          </a:blip>
          <a:srcRect/>
          <a:tile tx="0" ty="0" sx="100000" sy="100000" flip="none" algn="tl"/>
        </a:blipFill>
        <a:effectLst/>
      </p:bgPr>
    </p:bg>
    <p:spTree>
      <p:nvGrpSpPr>
        <p:cNvPr id="1" name=""/>
        <p:cNvGrpSpPr/>
        <p:nvPr/>
      </p:nvGrpSpPr>
      <p:grpSpPr>
        <a:xfrm>
          <a:off x="0" y="0"/>
          <a:ext cx="0" cy="0"/>
          <a:chOff x="0" y="0"/>
          <a:chExt cx="0" cy="0"/>
        </a:xfrm>
      </p:grpSpPr>
      <p:sp>
        <p:nvSpPr>
          <p:cNvPr id="16393" name="Text Box 9"/>
          <p:cNvSpPr txBox="1">
            <a:spLocks noChangeArrowheads="1"/>
          </p:cNvSpPr>
          <p:nvPr userDrawn="1"/>
        </p:nvSpPr>
        <p:spPr bwMode="auto">
          <a:xfrm>
            <a:off x="1524000" y="161925"/>
            <a:ext cx="6224588" cy="323850"/>
          </a:xfrm>
          <a:prstGeom prst="rect">
            <a:avLst/>
          </a:prstGeom>
          <a:noFill/>
          <a:ln w="9525">
            <a:noFill/>
            <a:miter lim="800000"/>
            <a:headEnd/>
            <a:tailEnd/>
          </a:ln>
          <a:effectLst/>
        </p:spPr>
        <p:txBody>
          <a:bodyPr>
            <a:spAutoFit/>
          </a:bodyPr>
          <a:lstStyle/>
          <a:p>
            <a:pPr algn="ctr">
              <a:lnSpc>
                <a:spcPct val="100000"/>
              </a:lnSpc>
              <a:spcBef>
                <a:spcPct val="0"/>
              </a:spcBef>
              <a:buClrTx/>
              <a:buSzTx/>
              <a:buFontTx/>
              <a:buNone/>
              <a:defRPr/>
            </a:pPr>
            <a:r>
              <a:rPr lang="sr-Latn-RS" sz="1500">
                <a:solidFill>
                  <a:srgbClr val="3B3470"/>
                </a:solidFill>
              </a:rPr>
              <a:t>T</a:t>
            </a:r>
            <a:r>
              <a:rPr lang="en-US" sz="1500">
                <a:solidFill>
                  <a:srgbClr val="3B3470"/>
                </a:solidFill>
              </a:rPr>
              <a:t> </a:t>
            </a:r>
            <a:r>
              <a:rPr lang="sr-Latn-RS" sz="1500">
                <a:solidFill>
                  <a:srgbClr val="3B3470"/>
                </a:solidFill>
              </a:rPr>
              <a:t>e</a:t>
            </a:r>
            <a:r>
              <a:rPr lang="en-US" sz="1500">
                <a:solidFill>
                  <a:srgbClr val="3B3470"/>
                </a:solidFill>
              </a:rPr>
              <a:t> </a:t>
            </a:r>
            <a:r>
              <a:rPr lang="sr-Latn-RS" sz="1500">
                <a:solidFill>
                  <a:srgbClr val="3B3470"/>
                </a:solidFill>
              </a:rPr>
              <a:t>h</a:t>
            </a:r>
            <a:r>
              <a:rPr lang="en-US" sz="1500">
                <a:solidFill>
                  <a:srgbClr val="3B3470"/>
                </a:solidFill>
              </a:rPr>
              <a:t> </a:t>
            </a:r>
            <a:r>
              <a:rPr lang="sr-Latn-RS" sz="1500">
                <a:solidFill>
                  <a:srgbClr val="3B3470"/>
                </a:solidFill>
              </a:rPr>
              <a:t>n</a:t>
            </a:r>
            <a:r>
              <a:rPr lang="en-US" sz="1500">
                <a:solidFill>
                  <a:srgbClr val="3B3470"/>
                </a:solidFill>
              </a:rPr>
              <a:t> </a:t>
            </a:r>
            <a:r>
              <a:rPr lang="sr-Latn-RS" sz="1500">
                <a:solidFill>
                  <a:srgbClr val="3B3470"/>
                </a:solidFill>
              </a:rPr>
              <a:t>i</a:t>
            </a:r>
            <a:r>
              <a:rPr lang="en-US" sz="1500">
                <a:solidFill>
                  <a:srgbClr val="3B3470"/>
                </a:solidFill>
              </a:rPr>
              <a:t> </a:t>
            </a:r>
            <a:r>
              <a:rPr lang="sr-Latn-RS" sz="1500">
                <a:solidFill>
                  <a:srgbClr val="3B3470"/>
                </a:solidFill>
              </a:rPr>
              <a:t>č</a:t>
            </a:r>
            <a:r>
              <a:rPr lang="en-US" sz="1500">
                <a:solidFill>
                  <a:srgbClr val="3B3470"/>
                </a:solidFill>
              </a:rPr>
              <a:t> </a:t>
            </a:r>
            <a:r>
              <a:rPr lang="sr-Latn-RS" sz="1500">
                <a:solidFill>
                  <a:srgbClr val="3B3470"/>
                </a:solidFill>
              </a:rPr>
              <a:t>k</a:t>
            </a:r>
            <a:r>
              <a:rPr lang="en-US" sz="1500">
                <a:solidFill>
                  <a:srgbClr val="3B3470"/>
                </a:solidFill>
              </a:rPr>
              <a:t> </a:t>
            </a:r>
            <a:r>
              <a:rPr lang="sr-Latn-RS" sz="1500">
                <a:solidFill>
                  <a:srgbClr val="3B3470"/>
                </a:solidFill>
              </a:rPr>
              <a:t>a </a:t>
            </a:r>
            <a:r>
              <a:rPr lang="en-US" sz="1500">
                <a:solidFill>
                  <a:srgbClr val="3B3470"/>
                </a:solidFill>
              </a:rPr>
              <a:t>  </a:t>
            </a:r>
            <a:r>
              <a:rPr lang="sr-Latn-RS" sz="1500">
                <a:solidFill>
                  <a:srgbClr val="3B3470"/>
                </a:solidFill>
              </a:rPr>
              <a:t>T</a:t>
            </a:r>
            <a:r>
              <a:rPr lang="en-US" sz="1500">
                <a:solidFill>
                  <a:srgbClr val="3B3470"/>
                </a:solidFill>
              </a:rPr>
              <a:t> </a:t>
            </a:r>
            <a:r>
              <a:rPr lang="sr-Latn-RS" sz="1500">
                <a:solidFill>
                  <a:srgbClr val="3B3470"/>
                </a:solidFill>
              </a:rPr>
              <a:t>e</a:t>
            </a:r>
            <a:r>
              <a:rPr lang="en-US" sz="1500">
                <a:solidFill>
                  <a:srgbClr val="3B3470"/>
                </a:solidFill>
              </a:rPr>
              <a:t> </a:t>
            </a:r>
            <a:r>
              <a:rPr lang="sr-Latn-RS" sz="1500">
                <a:solidFill>
                  <a:srgbClr val="3B3470"/>
                </a:solidFill>
              </a:rPr>
              <a:t>r</a:t>
            </a:r>
            <a:r>
              <a:rPr lang="en-US" sz="1500">
                <a:solidFill>
                  <a:srgbClr val="3B3470"/>
                </a:solidFill>
              </a:rPr>
              <a:t> </a:t>
            </a:r>
            <a:r>
              <a:rPr lang="sr-Latn-RS" sz="1500">
                <a:solidFill>
                  <a:srgbClr val="3B3470"/>
                </a:solidFill>
              </a:rPr>
              <a:t>m</a:t>
            </a:r>
            <a:r>
              <a:rPr lang="en-US" sz="1500">
                <a:solidFill>
                  <a:srgbClr val="3B3470"/>
                </a:solidFill>
              </a:rPr>
              <a:t> </a:t>
            </a:r>
            <a:r>
              <a:rPr lang="sr-Latn-RS" sz="1500">
                <a:solidFill>
                  <a:srgbClr val="3B3470"/>
                </a:solidFill>
              </a:rPr>
              <a:t>o</a:t>
            </a:r>
            <a:r>
              <a:rPr lang="en-US" sz="1500">
                <a:solidFill>
                  <a:srgbClr val="3B3470"/>
                </a:solidFill>
              </a:rPr>
              <a:t> </a:t>
            </a:r>
            <a:r>
              <a:rPr lang="sr-Latn-RS" sz="1500">
                <a:solidFill>
                  <a:srgbClr val="3B3470"/>
                </a:solidFill>
              </a:rPr>
              <a:t>d</a:t>
            </a:r>
            <a:r>
              <a:rPr lang="en-US" sz="1500">
                <a:solidFill>
                  <a:srgbClr val="3B3470"/>
                </a:solidFill>
              </a:rPr>
              <a:t> </a:t>
            </a:r>
            <a:r>
              <a:rPr lang="sr-Latn-RS" sz="1500">
                <a:solidFill>
                  <a:srgbClr val="3B3470"/>
                </a:solidFill>
              </a:rPr>
              <a:t>i</a:t>
            </a:r>
            <a:r>
              <a:rPr lang="en-US" sz="1500">
                <a:solidFill>
                  <a:srgbClr val="3B3470"/>
                </a:solidFill>
              </a:rPr>
              <a:t> </a:t>
            </a:r>
            <a:r>
              <a:rPr lang="sr-Latn-RS" sz="1500">
                <a:solidFill>
                  <a:srgbClr val="3B3470"/>
                </a:solidFill>
              </a:rPr>
              <a:t>n</a:t>
            </a:r>
            <a:r>
              <a:rPr lang="en-US" sz="1500">
                <a:solidFill>
                  <a:srgbClr val="3B3470"/>
                </a:solidFill>
              </a:rPr>
              <a:t> </a:t>
            </a:r>
            <a:r>
              <a:rPr lang="sr-Latn-RS" sz="1500">
                <a:solidFill>
                  <a:srgbClr val="3B3470"/>
                </a:solidFill>
              </a:rPr>
              <a:t>a</a:t>
            </a:r>
            <a:r>
              <a:rPr lang="en-US" sz="1500">
                <a:solidFill>
                  <a:srgbClr val="3B3470"/>
                </a:solidFill>
              </a:rPr>
              <a:t> </a:t>
            </a:r>
            <a:r>
              <a:rPr lang="sr-Latn-RS" sz="1500">
                <a:solidFill>
                  <a:srgbClr val="3B3470"/>
                </a:solidFill>
              </a:rPr>
              <a:t>m</a:t>
            </a:r>
            <a:r>
              <a:rPr lang="en-US" sz="1500">
                <a:solidFill>
                  <a:srgbClr val="3B3470"/>
                </a:solidFill>
              </a:rPr>
              <a:t> </a:t>
            </a:r>
            <a:r>
              <a:rPr lang="sr-Latn-RS" sz="1500">
                <a:solidFill>
                  <a:srgbClr val="3B3470"/>
                </a:solidFill>
              </a:rPr>
              <a:t>i</a:t>
            </a:r>
            <a:r>
              <a:rPr lang="en-US" sz="1500">
                <a:solidFill>
                  <a:srgbClr val="3B3470"/>
                </a:solidFill>
              </a:rPr>
              <a:t> </a:t>
            </a:r>
            <a:r>
              <a:rPr lang="sr-Latn-RS" sz="1500">
                <a:solidFill>
                  <a:srgbClr val="3B3470"/>
                </a:solidFill>
              </a:rPr>
              <a:t>k</a:t>
            </a:r>
            <a:r>
              <a:rPr lang="en-US" sz="1500">
                <a:solidFill>
                  <a:srgbClr val="3B3470"/>
                </a:solidFill>
              </a:rPr>
              <a:t> </a:t>
            </a:r>
            <a:r>
              <a:rPr lang="sr-Latn-RS" sz="1500">
                <a:solidFill>
                  <a:srgbClr val="3B3470"/>
                </a:solidFill>
              </a:rPr>
              <a:t>a</a:t>
            </a:r>
            <a:endParaRPr lang="en-US" sz="1500">
              <a:solidFill>
                <a:srgbClr val="3B3470"/>
              </a:solidFill>
            </a:endParaRPr>
          </a:p>
        </p:txBody>
      </p:sp>
      <p:sp>
        <p:nvSpPr>
          <p:cNvPr id="16394" name="Line 10"/>
          <p:cNvSpPr>
            <a:spLocks noChangeShapeType="1"/>
          </p:cNvSpPr>
          <p:nvPr userDrawn="1"/>
        </p:nvSpPr>
        <p:spPr bwMode="auto">
          <a:xfrm>
            <a:off x="228600" y="6400800"/>
            <a:ext cx="8683625" cy="0"/>
          </a:xfrm>
          <a:prstGeom prst="line">
            <a:avLst/>
          </a:prstGeom>
          <a:noFill/>
          <a:ln w="19050">
            <a:solidFill>
              <a:schemeClr val="bg1"/>
            </a:solidFill>
            <a:round/>
            <a:headEnd/>
            <a:tailEnd/>
          </a:ln>
          <a:effectLst/>
        </p:spPr>
        <p:txBody>
          <a:bodyPr wrap="none" anchor="ctr"/>
          <a:lstStyle/>
          <a:p>
            <a:pPr>
              <a:defRPr/>
            </a:pPr>
            <a:endParaRPr lang="en-US"/>
          </a:p>
        </p:txBody>
      </p:sp>
      <p:sp>
        <p:nvSpPr>
          <p:cNvPr id="16399" name="Line 15"/>
          <p:cNvSpPr>
            <a:spLocks noChangeShapeType="1"/>
          </p:cNvSpPr>
          <p:nvPr userDrawn="1"/>
        </p:nvSpPr>
        <p:spPr bwMode="auto">
          <a:xfrm>
            <a:off x="228600" y="533400"/>
            <a:ext cx="8683625" cy="0"/>
          </a:xfrm>
          <a:prstGeom prst="line">
            <a:avLst/>
          </a:prstGeom>
          <a:noFill/>
          <a:ln w="57150" cmpd="thickThin">
            <a:solidFill>
              <a:schemeClr val="bg1"/>
            </a:solidFill>
            <a:round/>
            <a:headEnd/>
            <a:tailEnd/>
          </a:ln>
          <a:effectLst/>
        </p:spPr>
        <p:txBody>
          <a:bodyPr wrap="none" anchor="ctr"/>
          <a:lstStyle/>
          <a:p>
            <a:pPr>
              <a:defRPr/>
            </a:pPr>
            <a:endParaRPr lang="en-US"/>
          </a:p>
        </p:txBody>
      </p:sp>
      <p:pic>
        <p:nvPicPr>
          <p:cNvPr id="8" name="Picture 3"/>
          <p:cNvPicPr>
            <a:picLocks noChangeAspect="1" noChangeArrowheads="1"/>
          </p:cNvPicPr>
          <p:nvPr userDrawn="1"/>
        </p:nvPicPr>
        <p:blipFill>
          <a:blip r:embed="rId14" cstate="print"/>
          <a:srcRect l="44375" t="34444" r="31250" b="21111"/>
          <a:stretch>
            <a:fillRect/>
          </a:stretch>
        </p:blipFill>
        <p:spPr bwMode="auto">
          <a:xfrm>
            <a:off x="8458200" y="609600"/>
            <a:ext cx="520064" cy="533400"/>
          </a:xfrm>
          <a:prstGeom prst="rect">
            <a:avLst/>
          </a:prstGeom>
          <a:noFill/>
          <a:ln w="9525">
            <a:noFill/>
            <a:miter lim="800000"/>
            <a:headEnd/>
            <a:tailEnd/>
          </a:ln>
        </p:spPr>
      </p:pic>
      <p:sp>
        <p:nvSpPr>
          <p:cNvPr id="9" name="Text Box 8"/>
          <p:cNvSpPr txBox="1">
            <a:spLocks noChangeArrowheads="1"/>
          </p:cNvSpPr>
          <p:nvPr userDrawn="1"/>
        </p:nvSpPr>
        <p:spPr bwMode="auto">
          <a:xfrm>
            <a:off x="6557920" y="6350238"/>
            <a:ext cx="2433680" cy="553998"/>
          </a:xfrm>
          <a:prstGeom prst="rect">
            <a:avLst/>
          </a:prstGeom>
          <a:noFill/>
          <a:ln w="9525">
            <a:noFill/>
            <a:miter lim="800000"/>
            <a:headEnd/>
            <a:tailEnd/>
          </a:ln>
          <a:effectLst/>
        </p:spPr>
        <p:txBody>
          <a:bodyPr wrap="none">
            <a:spAutoFit/>
          </a:bodyPr>
          <a:lstStyle/>
          <a:p>
            <a:pPr>
              <a:lnSpc>
                <a:spcPct val="100000"/>
              </a:lnSpc>
              <a:spcBef>
                <a:spcPct val="0"/>
              </a:spcBef>
              <a:buClrTx/>
              <a:buSzTx/>
              <a:buFontTx/>
              <a:buNone/>
              <a:defRPr/>
            </a:pPr>
            <a:r>
              <a:rPr lang="sr-Latn-RS" sz="1500" i="1">
                <a:solidFill>
                  <a:srgbClr val="3B3470"/>
                </a:solidFill>
                <a:latin typeface="Arial" pitchFamily="34" charset="0"/>
                <a:cs typeface="Arial" pitchFamily="34" charset="0"/>
              </a:rPr>
              <a:t>Prof. </a:t>
            </a:r>
            <a:r>
              <a:rPr lang="en-US" sz="1500" i="1">
                <a:solidFill>
                  <a:srgbClr val="3B3470"/>
                </a:solidFill>
                <a:latin typeface="Arial" pitchFamily="34" charset="0"/>
                <a:cs typeface="Arial" pitchFamily="34" charset="0"/>
              </a:rPr>
              <a:t>dr Radomir Mijailovi</a:t>
            </a:r>
            <a:r>
              <a:rPr lang="sr-Latn-CS" sz="1500" i="1">
                <a:solidFill>
                  <a:srgbClr val="3B3470"/>
                </a:solidFill>
                <a:latin typeface="Arial" pitchFamily="34" charset="0"/>
                <a:cs typeface="Arial" pitchFamily="34" charset="0"/>
              </a:rPr>
              <a:t>ć</a:t>
            </a:r>
          </a:p>
          <a:p>
            <a:pPr>
              <a:lnSpc>
                <a:spcPct val="100000"/>
              </a:lnSpc>
              <a:spcBef>
                <a:spcPct val="0"/>
              </a:spcBef>
              <a:buClrTx/>
              <a:buSzTx/>
              <a:buFontTx/>
              <a:buNone/>
              <a:defRPr/>
            </a:pPr>
            <a:r>
              <a:rPr lang="en-US" sz="1500" i="1">
                <a:solidFill>
                  <a:srgbClr val="3B3470"/>
                </a:solidFill>
                <a:latin typeface="Arial" pitchFamily="34" charset="0"/>
                <a:cs typeface="Arial" pitchFamily="34" charset="0"/>
              </a:rPr>
              <a:t>Doc. dr </a:t>
            </a:r>
            <a:r>
              <a:rPr lang="sr-Latn-CS" sz="1500" i="1">
                <a:solidFill>
                  <a:srgbClr val="3B3470"/>
                </a:solidFill>
                <a:latin typeface="Arial" pitchFamily="34" charset="0"/>
                <a:cs typeface="Arial" pitchFamily="34" charset="0"/>
              </a:rPr>
              <a:t>Đorđe Petrović</a:t>
            </a:r>
            <a:endParaRPr lang="en-US" sz="1500" i="1">
              <a:solidFill>
                <a:srgbClr val="3B3470"/>
              </a:solidFill>
              <a:latin typeface="Arial" pitchFamily="34" charset="0"/>
              <a:cs typeface="Arial" pitchFamily="34" charset="0"/>
            </a:endParaRPr>
          </a:p>
        </p:txBody>
      </p:sp>
      <p:sp>
        <p:nvSpPr>
          <p:cNvPr id="10" name="Text Box 11"/>
          <p:cNvSpPr txBox="1">
            <a:spLocks noChangeArrowheads="1"/>
          </p:cNvSpPr>
          <p:nvPr userDrawn="1"/>
        </p:nvSpPr>
        <p:spPr bwMode="auto">
          <a:xfrm>
            <a:off x="133350" y="6437313"/>
            <a:ext cx="2509838" cy="347662"/>
          </a:xfrm>
          <a:prstGeom prst="rect">
            <a:avLst/>
          </a:prstGeom>
          <a:noFill/>
          <a:ln w="9525">
            <a:noFill/>
            <a:miter lim="800000"/>
            <a:headEnd/>
            <a:tailEnd/>
          </a:ln>
          <a:effectLst/>
        </p:spPr>
        <p:txBody>
          <a:bodyPr wrap="none">
            <a:spAutoFit/>
          </a:bodyPr>
          <a:lstStyle/>
          <a:p>
            <a:pPr>
              <a:tabLst>
                <a:tab pos="409575" algn="l"/>
              </a:tabLst>
              <a:defRPr/>
            </a:pPr>
            <a:r>
              <a:rPr lang="sr-Latn-CS" sz="1400">
                <a:solidFill>
                  <a:srgbClr val="3B3470"/>
                </a:solidFill>
              </a:rPr>
              <a:t>Saobraćajni fakultet, Beograd</a:t>
            </a:r>
            <a:endParaRPr lang="en-US">
              <a:solidFill>
                <a:srgbClr val="3B3470"/>
              </a:solidFill>
            </a:endParaRPr>
          </a:p>
        </p:txBody>
      </p:sp>
      <p:sp>
        <p:nvSpPr>
          <p:cNvPr id="11" name="Text Box 11"/>
          <p:cNvSpPr txBox="1">
            <a:spLocks noChangeArrowheads="1"/>
          </p:cNvSpPr>
          <p:nvPr userDrawn="1"/>
        </p:nvSpPr>
        <p:spPr bwMode="auto">
          <a:xfrm>
            <a:off x="4170302" y="6430935"/>
            <a:ext cx="800219" cy="327077"/>
          </a:xfrm>
          <a:prstGeom prst="rect">
            <a:avLst/>
          </a:prstGeom>
          <a:noFill/>
          <a:ln w="9525">
            <a:noFill/>
            <a:miter lim="800000"/>
            <a:headEnd/>
            <a:tailEnd/>
          </a:ln>
          <a:effectLst/>
        </p:spPr>
        <p:txBody>
          <a:bodyPr wrap="none">
            <a:spAutoFit/>
          </a:bodyPr>
          <a:lstStyle>
            <a:defPPr>
              <a:defRPr lang="en-US"/>
            </a:defPPr>
            <a:lvl1pPr algn="l" rtl="0" eaLnBrk="0" fontAlgn="base" hangingPunct="0">
              <a:lnSpc>
                <a:spcPct val="120000"/>
              </a:lnSpc>
              <a:spcBef>
                <a:spcPct val="30000"/>
              </a:spcBef>
              <a:spcAft>
                <a:spcPct val="0"/>
              </a:spcAft>
              <a:buClr>
                <a:srgbClr val="FF0000"/>
              </a:buClr>
              <a:buSzPct val="100000"/>
              <a:buFont typeface="Wingdings" pitchFamily="2" charset="2"/>
              <a:defRPr sz="2000" kern="1200">
                <a:solidFill>
                  <a:srgbClr val="000000"/>
                </a:solidFill>
                <a:latin typeface="Arial" charset="0"/>
                <a:ea typeface="+mn-ea"/>
                <a:cs typeface="+mn-cs"/>
              </a:defRPr>
            </a:lvl1pPr>
            <a:lvl2pPr marL="457200" algn="l" rtl="0" eaLnBrk="0" fontAlgn="base" hangingPunct="0">
              <a:lnSpc>
                <a:spcPct val="120000"/>
              </a:lnSpc>
              <a:spcBef>
                <a:spcPct val="30000"/>
              </a:spcBef>
              <a:spcAft>
                <a:spcPct val="0"/>
              </a:spcAft>
              <a:buClr>
                <a:srgbClr val="FF0000"/>
              </a:buClr>
              <a:buSzPct val="100000"/>
              <a:buFont typeface="Wingdings" pitchFamily="2" charset="2"/>
              <a:defRPr sz="2000" kern="1200">
                <a:solidFill>
                  <a:srgbClr val="000000"/>
                </a:solidFill>
                <a:latin typeface="Arial" charset="0"/>
                <a:ea typeface="+mn-ea"/>
                <a:cs typeface="+mn-cs"/>
              </a:defRPr>
            </a:lvl2pPr>
            <a:lvl3pPr marL="914400" algn="l" rtl="0" eaLnBrk="0" fontAlgn="base" hangingPunct="0">
              <a:lnSpc>
                <a:spcPct val="120000"/>
              </a:lnSpc>
              <a:spcBef>
                <a:spcPct val="30000"/>
              </a:spcBef>
              <a:spcAft>
                <a:spcPct val="0"/>
              </a:spcAft>
              <a:buClr>
                <a:srgbClr val="FF0000"/>
              </a:buClr>
              <a:buSzPct val="100000"/>
              <a:buFont typeface="Wingdings" pitchFamily="2" charset="2"/>
              <a:defRPr sz="2000" kern="1200">
                <a:solidFill>
                  <a:srgbClr val="000000"/>
                </a:solidFill>
                <a:latin typeface="Arial" charset="0"/>
                <a:ea typeface="+mn-ea"/>
                <a:cs typeface="+mn-cs"/>
              </a:defRPr>
            </a:lvl3pPr>
            <a:lvl4pPr marL="1371600" algn="l" rtl="0" eaLnBrk="0" fontAlgn="base" hangingPunct="0">
              <a:lnSpc>
                <a:spcPct val="120000"/>
              </a:lnSpc>
              <a:spcBef>
                <a:spcPct val="30000"/>
              </a:spcBef>
              <a:spcAft>
                <a:spcPct val="0"/>
              </a:spcAft>
              <a:buClr>
                <a:srgbClr val="FF0000"/>
              </a:buClr>
              <a:buSzPct val="100000"/>
              <a:buFont typeface="Wingdings" pitchFamily="2" charset="2"/>
              <a:defRPr sz="2000" kern="1200">
                <a:solidFill>
                  <a:srgbClr val="000000"/>
                </a:solidFill>
                <a:latin typeface="Arial" charset="0"/>
                <a:ea typeface="+mn-ea"/>
                <a:cs typeface="+mn-cs"/>
              </a:defRPr>
            </a:lvl4pPr>
            <a:lvl5pPr marL="1828800" algn="l" rtl="0" eaLnBrk="0" fontAlgn="base" hangingPunct="0">
              <a:lnSpc>
                <a:spcPct val="120000"/>
              </a:lnSpc>
              <a:spcBef>
                <a:spcPct val="30000"/>
              </a:spcBef>
              <a:spcAft>
                <a:spcPct val="0"/>
              </a:spcAft>
              <a:buClr>
                <a:srgbClr val="FF0000"/>
              </a:buClr>
              <a:buSzPct val="100000"/>
              <a:buFont typeface="Wingdings" pitchFamily="2" charset="2"/>
              <a:defRPr sz="2000" kern="1200">
                <a:solidFill>
                  <a:srgbClr val="000000"/>
                </a:solidFill>
                <a:latin typeface="Arial" charset="0"/>
                <a:ea typeface="+mn-ea"/>
                <a:cs typeface="+mn-cs"/>
              </a:defRPr>
            </a:lvl5pPr>
            <a:lvl6pPr marL="2286000" algn="l" defTabSz="914400" rtl="0" eaLnBrk="1" latinLnBrk="0" hangingPunct="1">
              <a:defRPr sz="2000" kern="1200">
                <a:solidFill>
                  <a:srgbClr val="000000"/>
                </a:solidFill>
                <a:latin typeface="Arial" charset="0"/>
                <a:ea typeface="+mn-ea"/>
                <a:cs typeface="+mn-cs"/>
              </a:defRPr>
            </a:lvl6pPr>
            <a:lvl7pPr marL="2743200" algn="l" defTabSz="914400" rtl="0" eaLnBrk="1" latinLnBrk="0" hangingPunct="1">
              <a:defRPr sz="2000" kern="1200">
                <a:solidFill>
                  <a:srgbClr val="000000"/>
                </a:solidFill>
                <a:latin typeface="Arial" charset="0"/>
                <a:ea typeface="+mn-ea"/>
                <a:cs typeface="+mn-cs"/>
              </a:defRPr>
            </a:lvl7pPr>
            <a:lvl8pPr marL="3200400" algn="l" defTabSz="914400" rtl="0" eaLnBrk="1" latinLnBrk="0" hangingPunct="1">
              <a:defRPr sz="2000" kern="1200">
                <a:solidFill>
                  <a:srgbClr val="000000"/>
                </a:solidFill>
                <a:latin typeface="Arial" charset="0"/>
                <a:ea typeface="+mn-ea"/>
                <a:cs typeface="+mn-cs"/>
              </a:defRPr>
            </a:lvl8pPr>
            <a:lvl9pPr marL="3657600" algn="l" defTabSz="914400" rtl="0" eaLnBrk="1" latinLnBrk="0" hangingPunct="1">
              <a:defRPr sz="2000" kern="1200">
                <a:solidFill>
                  <a:srgbClr val="000000"/>
                </a:solidFill>
                <a:latin typeface="Arial" charset="0"/>
                <a:ea typeface="+mn-ea"/>
                <a:cs typeface="+mn-cs"/>
              </a:defRPr>
            </a:lvl9pPr>
          </a:lstStyle>
          <a:p>
            <a:pPr>
              <a:tabLst>
                <a:tab pos="409575" algn="l"/>
              </a:tabLst>
              <a:defRPr/>
            </a:pPr>
            <a:r>
              <a:rPr lang="en-US" sz="1400" dirty="0">
                <a:solidFill>
                  <a:srgbClr val="3B3470"/>
                </a:solidFill>
              </a:rPr>
              <a:t>- </a:t>
            </a:r>
            <a:r>
              <a:rPr lang="en-US" sz="1400">
                <a:solidFill>
                  <a:srgbClr val="3B3470"/>
                </a:solidFill>
              </a:rPr>
              <a:t>20</a:t>
            </a:r>
            <a:r>
              <a:rPr lang="sr-Latn-RS" sz="1400">
                <a:solidFill>
                  <a:srgbClr val="3B3470"/>
                </a:solidFill>
              </a:rPr>
              <a:t>2</a:t>
            </a:r>
            <a:r>
              <a:rPr lang="en-GB" sz="1400">
                <a:solidFill>
                  <a:srgbClr val="3B3470"/>
                </a:solidFill>
              </a:rPr>
              <a:t>5</a:t>
            </a:r>
            <a:r>
              <a:rPr lang="en-US" sz="1400">
                <a:solidFill>
                  <a:srgbClr val="3B3470"/>
                </a:solidFill>
              </a:rPr>
              <a:t> </a:t>
            </a:r>
            <a:r>
              <a:rPr lang="en-US" sz="1400" dirty="0">
                <a:solidFill>
                  <a:srgbClr val="3B3470"/>
                </a:solidFill>
              </a:rPr>
              <a:t>-</a:t>
            </a:r>
            <a:endParaRPr lang="en-US" dirty="0">
              <a:solidFill>
                <a:srgbClr val="3B3470"/>
              </a:solidFill>
            </a:endParaRPr>
          </a:p>
        </p:txBody>
      </p:sp>
    </p:spTree>
  </p:cSld>
  <p:clrMap bg1="dk2" tx1="lt1" bg2="dk1" tx2="lt2" accent1="accent1" accent2="accent2" accent3="accent3" accent4="accent4" accent5="accent5" accent6="accent6" hlink="hlink" folHlink="folHlink"/>
  <p:sldLayoutIdLst>
    <p:sldLayoutId id="2147483744"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ctr" rtl="0" eaLnBrk="0" fontAlgn="base" hangingPunct="0">
        <a:spcBef>
          <a:spcPct val="0"/>
        </a:spcBef>
        <a:spcAft>
          <a:spcPct val="0"/>
        </a:spcAft>
        <a:defRPr sz="4400">
          <a:solidFill>
            <a:schemeClr val="tx2"/>
          </a:solidFill>
          <a:effectLst>
            <a:outerShdw blurRad="38100" dist="38100" dir="2700000" algn="tl">
              <a:srgbClr val="C0C0C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C0C0C0"/>
            </a:outerShdw>
          </a:effectLst>
          <a:latin typeface="Calibri" pitchFamily="34" charset="0"/>
        </a:defRPr>
      </a:lvl2pPr>
      <a:lvl3pPr algn="ctr" rtl="0" eaLnBrk="0" fontAlgn="base" hangingPunct="0">
        <a:spcBef>
          <a:spcPct val="0"/>
        </a:spcBef>
        <a:spcAft>
          <a:spcPct val="0"/>
        </a:spcAft>
        <a:defRPr sz="4400">
          <a:solidFill>
            <a:schemeClr val="tx2"/>
          </a:solidFill>
          <a:effectLst>
            <a:outerShdw blurRad="38100" dist="38100" dir="2700000" algn="tl">
              <a:srgbClr val="C0C0C0"/>
            </a:outerShdw>
          </a:effectLst>
          <a:latin typeface="Calibri" pitchFamily="34" charset="0"/>
        </a:defRPr>
      </a:lvl3pPr>
      <a:lvl4pPr algn="ctr" rtl="0" eaLnBrk="0" fontAlgn="base" hangingPunct="0">
        <a:spcBef>
          <a:spcPct val="0"/>
        </a:spcBef>
        <a:spcAft>
          <a:spcPct val="0"/>
        </a:spcAft>
        <a:defRPr sz="4400">
          <a:solidFill>
            <a:schemeClr val="tx2"/>
          </a:solidFill>
          <a:effectLst>
            <a:outerShdw blurRad="38100" dist="38100" dir="2700000" algn="tl">
              <a:srgbClr val="C0C0C0"/>
            </a:outerShdw>
          </a:effectLst>
          <a:latin typeface="Calibri" pitchFamily="34" charset="0"/>
        </a:defRPr>
      </a:lvl4pPr>
      <a:lvl5pPr algn="ctr" rtl="0" eaLnBrk="0" fontAlgn="base" hangingPunct="0">
        <a:spcBef>
          <a:spcPct val="0"/>
        </a:spcBef>
        <a:spcAft>
          <a:spcPct val="0"/>
        </a:spcAft>
        <a:defRPr sz="4400">
          <a:solidFill>
            <a:schemeClr val="tx2"/>
          </a:solidFill>
          <a:effectLst>
            <a:outerShdw blurRad="38100" dist="38100" dir="2700000" algn="tl">
              <a:srgbClr val="C0C0C0"/>
            </a:outerShdw>
          </a:effectLst>
          <a:latin typeface="Calibri" pitchFamily="34" charset="0"/>
        </a:defRPr>
      </a:lvl5pPr>
      <a:lvl6pPr marL="457200" algn="ctr" rtl="0" fontAlgn="base">
        <a:spcBef>
          <a:spcPct val="0"/>
        </a:spcBef>
        <a:spcAft>
          <a:spcPct val="0"/>
        </a:spcAft>
        <a:defRPr sz="4400">
          <a:solidFill>
            <a:schemeClr val="tx2"/>
          </a:solidFill>
          <a:effectLst>
            <a:outerShdw blurRad="38100" dist="38100" dir="2700000" algn="tl">
              <a:srgbClr val="C0C0C0"/>
            </a:outerShdw>
          </a:effectLst>
          <a:latin typeface="Tahoma" pitchFamily="34" charset="0"/>
        </a:defRPr>
      </a:lvl6pPr>
      <a:lvl7pPr marL="914400" algn="ctr" rtl="0" fontAlgn="base">
        <a:spcBef>
          <a:spcPct val="0"/>
        </a:spcBef>
        <a:spcAft>
          <a:spcPct val="0"/>
        </a:spcAft>
        <a:defRPr sz="4400">
          <a:solidFill>
            <a:schemeClr val="tx2"/>
          </a:solidFill>
          <a:effectLst>
            <a:outerShdw blurRad="38100" dist="38100" dir="2700000" algn="tl">
              <a:srgbClr val="C0C0C0"/>
            </a:outerShdw>
          </a:effectLst>
          <a:latin typeface="Tahoma" pitchFamily="34" charset="0"/>
        </a:defRPr>
      </a:lvl7pPr>
      <a:lvl8pPr marL="1371600" algn="ctr" rtl="0" fontAlgn="base">
        <a:spcBef>
          <a:spcPct val="0"/>
        </a:spcBef>
        <a:spcAft>
          <a:spcPct val="0"/>
        </a:spcAft>
        <a:defRPr sz="4400">
          <a:solidFill>
            <a:schemeClr val="tx2"/>
          </a:solidFill>
          <a:effectLst>
            <a:outerShdw blurRad="38100" dist="38100" dir="2700000" algn="tl">
              <a:srgbClr val="C0C0C0"/>
            </a:outerShdw>
          </a:effectLst>
          <a:latin typeface="Tahoma" pitchFamily="34" charset="0"/>
        </a:defRPr>
      </a:lvl8pPr>
      <a:lvl9pPr marL="1828800" algn="ctr" rtl="0" fontAlgn="base">
        <a:spcBef>
          <a:spcPct val="0"/>
        </a:spcBef>
        <a:spcAft>
          <a:spcPct val="0"/>
        </a:spcAft>
        <a:defRPr sz="4400">
          <a:solidFill>
            <a:schemeClr val="tx2"/>
          </a:solidFill>
          <a:effectLst>
            <a:outerShdw blurRad="38100" dist="38100" dir="2700000" algn="tl">
              <a:srgbClr val="C0C0C0"/>
            </a:outerShdw>
          </a:effectLst>
          <a:latin typeface="Tahoma" pitchFamily="34" charset="0"/>
        </a:defRPr>
      </a:lvl9pPr>
    </p:titleStyle>
    <p:bodyStyle>
      <a:lvl1pPr marL="342900" indent="-342900" algn="l" rtl="0" eaLnBrk="0" fontAlgn="base" hangingPunct="0">
        <a:spcBef>
          <a:spcPct val="20000"/>
        </a:spcBef>
        <a:spcAft>
          <a:spcPct val="0"/>
        </a:spcAft>
        <a:buClr>
          <a:schemeClr val="hlink"/>
        </a:buClr>
        <a:buSzPct val="65000"/>
        <a:buFont typeface="Wingdings" pitchFamily="2" charset="2"/>
        <a:buChar char="n"/>
        <a:defRPr sz="3200">
          <a:solidFill>
            <a:schemeClr val="tx1"/>
          </a:solidFill>
          <a:effectLst>
            <a:outerShdw blurRad="38100" dist="38100" dir="2700000" algn="tl">
              <a:srgbClr val="C0C0C0"/>
            </a:outerShdw>
          </a:effectLst>
          <a:latin typeface="+mn-lt"/>
          <a:ea typeface="+mn-ea"/>
          <a:cs typeface="+mn-cs"/>
        </a:defRPr>
      </a:lvl1pPr>
      <a:lvl2pPr marL="742950" indent="-285750" algn="l" rtl="0" eaLnBrk="0" fontAlgn="base" hangingPunct="0">
        <a:spcBef>
          <a:spcPct val="20000"/>
        </a:spcBef>
        <a:spcAft>
          <a:spcPct val="0"/>
        </a:spcAft>
        <a:buClr>
          <a:schemeClr val="folHlink"/>
        </a:buClr>
        <a:buSzPct val="65000"/>
        <a:buFont typeface="Wingdings" pitchFamily="2" charset="2"/>
        <a:buChar char="n"/>
        <a:defRPr sz="2800">
          <a:solidFill>
            <a:schemeClr val="tx1"/>
          </a:solidFill>
          <a:effectLst>
            <a:outerShdw blurRad="38100" dist="38100" dir="2700000" algn="tl">
              <a:srgbClr val="C0C0C0"/>
            </a:outerShdw>
          </a:effectLst>
          <a:latin typeface="+mn-lt"/>
        </a:defRPr>
      </a:lvl2pPr>
      <a:lvl3pPr marL="1143000" indent="-228600" algn="l" rtl="0" eaLnBrk="0" fontAlgn="base" hangingPunct="0">
        <a:spcBef>
          <a:spcPct val="20000"/>
        </a:spcBef>
        <a:spcAft>
          <a:spcPct val="0"/>
        </a:spcAft>
        <a:buClr>
          <a:schemeClr val="hlink"/>
        </a:buClr>
        <a:buSzPct val="65000"/>
        <a:buFont typeface="Wingdings" pitchFamily="2" charset="2"/>
        <a:buChar char="n"/>
        <a:defRPr sz="2400">
          <a:solidFill>
            <a:schemeClr val="tx1"/>
          </a:solidFill>
          <a:effectLst>
            <a:outerShdw blurRad="38100" dist="38100" dir="2700000" algn="tl">
              <a:srgbClr val="C0C0C0"/>
            </a:outerShdw>
          </a:effectLst>
          <a:latin typeface="+mn-lt"/>
        </a:defRPr>
      </a:lvl3pPr>
      <a:lvl4pPr marL="1600200" indent="-228600" algn="l" rtl="0" eaLnBrk="0" fontAlgn="base" hangingPunct="0">
        <a:spcBef>
          <a:spcPct val="20000"/>
        </a:spcBef>
        <a:spcAft>
          <a:spcPct val="0"/>
        </a:spcAft>
        <a:buClr>
          <a:schemeClr val="folHlink"/>
        </a:buClr>
        <a:buSzPct val="65000"/>
        <a:buFont typeface="Wingdings" pitchFamily="2" charset="2"/>
        <a:buChar char="n"/>
        <a:defRPr sz="2000">
          <a:solidFill>
            <a:schemeClr val="tx1"/>
          </a:solidFill>
          <a:effectLst>
            <a:outerShdw blurRad="38100" dist="38100" dir="2700000" algn="tl">
              <a:srgbClr val="C0C0C0"/>
            </a:outerShdw>
          </a:effectLst>
          <a:latin typeface="+mn-lt"/>
        </a:defRPr>
      </a:lvl4pPr>
      <a:lvl5pPr marL="2057400" indent="-228600" algn="l" rtl="0" eaLnBrk="0" fontAlgn="base" hangingPunct="0">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C0C0C0"/>
            </a:outerShdw>
          </a:effectLst>
          <a:latin typeface="+mn-lt"/>
        </a:defRPr>
      </a:lvl5pPr>
      <a:lvl6pPr marL="2514600" indent="-228600" algn="l" rtl="0" fontAlgn="base">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C0C0C0"/>
            </a:outerShdw>
          </a:effectLst>
          <a:latin typeface="+mn-lt"/>
        </a:defRPr>
      </a:lvl6pPr>
      <a:lvl7pPr marL="2971800" indent="-228600" algn="l" rtl="0" fontAlgn="base">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C0C0C0"/>
            </a:outerShdw>
          </a:effectLst>
          <a:latin typeface="+mn-lt"/>
        </a:defRPr>
      </a:lvl7pPr>
      <a:lvl8pPr marL="3429000" indent="-228600" algn="l" rtl="0" fontAlgn="base">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C0C0C0"/>
            </a:outerShdw>
          </a:effectLst>
          <a:latin typeface="+mn-lt"/>
        </a:defRPr>
      </a:lvl8pPr>
      <a:lvl9pPr marL="3886200" indent="-228600" algn="l" rtl="0" fontAlgn="base">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C0C0C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61126" name="WordArt 6"/>
          <p:cNvSpPr>
            <a:spLocks noChangeArrowheads="1" noChangeShapeType="1" noTextEdit="1"/>
          </p:cNvSpPr>
          <p:nvPr/>
        </p:nvSpPr>
        <p:spPr bwMode="auto">
          <a:xfrm>
            <a:off x="452438" y="2286000"/>
            <a:ext cx="8239125" cy="1571625"/>
          </a:xfrm>
          <a:prstGeom prst="rect">
            <a:avLst/>
          </a:prstGeom>
        </p:spPr>
        <p:txBody>
          <a:bodyPr wrap="none" fromWordArt="1">
            <a:prstTxWarp prst="textPlain">
              <a:avLst>
                <a:gd name="adj" fmla="val 50000"/>
              </a:avLst>
            </a:prstTxWarp>
          </a:bodyPr>
          <a:lstStyle/>
          <a:p>
            <a:pPr algn="ctr"/>
            <a:r>
              <a:rPr lang="en-US" sz="3600" kern="10">
                <a:ln w="9525">
                  <a:noFill/>
                  <a:round/>
                  <a:headEnd/>
                  <a:tailEnd/>
                </a:ln>
                <a:solidFill>
                  <a:schemeClr val="bg2"/>
                </a:solidFill>
                <a:effectLst>
                  <a:outerShdw dist="45791" dir="2021404" algn="ctr" rotWithShape="0">
                    <a:srgbClr val="B2B2B2">
                      <a:alpha val="80000"/>
                    </a:srgbClr>
                  </a:outerShdw>
                </a:effectLst>
                <a:latin typeface="Times New Roman"/>
                <a:cs typeface="Times New Roman"/>
              </a:rPr>
              <a:t>OSNOVNI TERMODINAMIČKI PROCESI</a:t>
            </a:r>
          </a:p>
          <a:p>
            <a:pPr algn="ctr"/>
            <a:r>
              <a:rPr lang="en-US" sz="3600" kern="10">
                <a:ln w="9525">
                  <a:noFill/>
                  <a:round/>
                  <a:headEnd/>
                  <a:tailEnd/>
                </a:ln>
                <a:solidFill>
                  <a:schemeClr val="bg2"/>
                </a:solidFill>
                <a:effectLst>
                  <a:outerShdw dist="45791" dir="2021404" algn="ctr" rotWithShape="0">
                    <a:srgbClr val="B2B2B2">
                      <a:alpha val="80000"/>
                    </a:srgbClr>
                  </a:outerShdw>
                </a:effectLst>
                <a:latin typeface="Times New Roman"/>
                <a:cs typeface="Times New Roman"/>
              </a:rPr>
              <a:t>IDEALNIH GASOVA</a:t>
            </a: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64201" name="Rectangle 9"/>
          <p:cNvSpPr>
            <a:spLocks noChangeArrowheads="1"/>
          </p:cNvSpPr>
          <p:nvPr/>
        </p:nvSpPr>
        <p:spPr bwMode="auto">
          <a:xfrm>
            <a:off x="0" y="3205163"/>
            <a:ext cx="9144000" cy="0"/>
          </a:xfrm>
          <a:prstGeom prst="rect">
            <a:avLst/>
          </a:prstGeom>
          <a:noFill/>
          <a:ln w="9525" algn="ctr">
            <a:noFill/>
            <a:miter lim="800000"/>
            <a:headEnd/>
            <a:tailEnd/>
          </a:ln>
          <a:effectLst/>
        </p:spPr>
        <p:txBody>
          <a:bodyPr wrap="none" anchor="ctr">
            <a:spAutoFit/>
          </a:bodyPr>
          <a:lstStyle/>
          <a:p>
            <a:endParaRPr lang="en-US"/>
          </a:p>
        </p:txBody>
      </p:sp>
      <p:sp>
        <p:nvSpPr>
          <p:cNvPr id="57" name="TextBox 56"/>
          <p:cNvSpPr txBox="1">
            <a:spLocks noChangeArrowheads="1"/>
          </p:cNvSpPr>
          <p:nvPr/>
        </p:nvSpPr>
        <p:spPr bwMode="auto">
          <a:xfrm>
            <a:off x="304800" y="1066800"/>
            <a:ext cx="2438400" cy="494751"/>
          </a:xfrm>
          <a:prstGeom prst="rect">
            <a:avLst/>
          </a:prstGeom>
          <a:noFill/>
          <a:ln w="9525">
            <a:noFill/>
            <a:miter lim="800000"/>
            <a:headEnd/>
            <a:tailEnd/>
          </a:ln>
        </p:spPr>
        <p:txBody>
          <a:bodyPr wrap="square">
            <a:spAutoFit/>
          </a:bodyPr>
          <a:lstStyle/>
          <a:p>
            <a:r>
              <a:rPr lang="sr-Latn-RS" sz="2400" i="1">
                <a:solidFill>
                  <a:schemeClr val="bg1"/>
                </a:solidFill>
              </a:rPr>
              <a:t>dq = du + pdv</a:t>
            </a:r>
          </a:p>
        </p:txBody>
      </p:sp>
      <p:cxnSp>
        <p:nvCxnSpPr>
          <p:cNvPr id="62" name="Straight Arrow Connector 61"/>
          <p:cNvCxnSpPr/>
          <p:nvPr/>
        </p:nvCxnSpPr>
        <p:spPr bwMode="auto">
          <a:xfrm>
            <a:off x="901048" y="1568304"/>
            <a:ext cx="0" cy="1371600"/>
          </a:xfrm>
          <a:prstGeom prst="straightConnector1">
            <a:avLst/>
          </a:prstGeom>
          <a:noFill/>
          <a:ln w="12700" cap="flat" cmpd="sng" algn="ctr">
            <a:solidFill>
              <a:schemeClr val="bg1"/>
            </a:solidFill>
            <a:prstDash val="solid"/>
            <a:round/>
            <a:headEnd type="none" w="med" len="med"/>
            <a:tailEnd type="triangle" w="med" len="med"/>
          </a:ln>
          <a:effectLst/>
        </p:spPr>
      </p:cxnSp>
      <p:sp>
        <p:nvSpPr>
          <p:cNvPr id="69" name="Text Box 27"/>
          <p:cNvSpPr txBox="1">
            <a:spLocks noChangeArrowheads="1"/>
          </p:cNvSpPr>
          <p:nvPr/>
        </p:nvSpPr>
        <p:spPr bwMode="auto">
          <a:xfrm>
            <a:off x="1752600" y="1600200"/>
            <a:ext cx="1447800" cy="535531"/>
          </a:xfrm>
          <a:prstGeom prst="rect">
            <a:avLst/>
          </a:prstGeom>
          <a:noFill/>
          <a:ln w="9525" algn="ctr">
            <a:noFill/>
            <a:miter lim="800000"/>
            <a:headEnd/>
            <a:tailEnd/>
          </a:ln>
          <a:effectLst/>
        </p:spPr>
        <p:txBody>
          <a:bodyPr wrap="square">
            <a:spAutoFit/>
          </a:bodyPr>
          <a:lstStyle/>
          <a:p>
            <a:pPr>
              <a:tabLst>
                <a:tab pos="409575" algn="l"/>
              </a:tabLst>
            </a:pPr>
            <a:r>
              <a:rPr lang="en-US" sz="2400" i="1">
                <a:solidFill>
                  <a:schemeClr val="bg1"/>
                </a:solidFill>
              </a:rPr>
              <a:t>p</a:t>
            </a:r>
            <a:r>
              <a:rPr lang="en-US" sz="2400" i="1">
                <a:solidFill>
                  <a:schemeClr val="bg1"/>
                </a:solidFill>
                <a:sym typeface="Symbol"/>
              </a:rPr>
              <a:t></a:t>
            </a:r>
            <a:r>
              <a:rPr lang="en-US" sz="2400" i="1">
                <a:solidFill>
                  <a:schemeClr val="bg1"/>
                </a:solidFill>
              </a:rPr>
              <a:t>v=R</a:t>
            </a:r>
            <a:r>
              <a:rPr lang="en-US" sz="2400" i="1">
                <a:solidFill>
                  <a:schemeClr val="bg1"/>
                </a:solidFill>
                <a:sym typeface="Symbol"/>
              </a:rPr>
              <a:t></a:t>
            </a:r>
            <a:r>
              <a:rPr lang="en-US" sz="2400" i="1">
                <a:solidFill>
                  <a:schemeClr val="bg1"/>
                </a:solidFill>
              </a:rPr>
              <a:t>T</a:t>
            </a:r>
          </a:p>
        </p:txBody>
      </p:sp>
      <p:cxnSp>
        <p:nvCxnSpPr>
          <p:cNvPr id="74" name="Straight Arrow Connector 73"/>
          <p:cNvCxnSpPr/>
          <p:nvPr/>
        </p:nvCxnSpPr>
        <p:spPr bwMode="auto">
          <a:xfrm rot="5400000">
            <a:off x="1348739" y="1894816"/>
            <a:ext cx="0" cy="731520"/>
          </a:xfrm>
          <a:prstGeom prst="straightConnector1">
            <a:avLst/>
          </a:prstGeom>
          <a:noFill/>
          <a:ln w="12700" cap="flat" cmpd="sng" algn="ctr">
            <a:solidFill>
              <a:schemeClr val="bg1"/>
            </a:solidFill>
            <a:prstDash val="solid"/>
            <a:round/>
            <a:headEnd type="none" w="med" len="med"/>
            <a:tailEnd type="triangle" w="med" len="med"/>
          </a:ln>
          <a:effectLst/>
        </p:spPr>
      </p:cxnSp>
      <p:grpSp>
        <p:nvGrpSpPr>
          <p:cNvPr id="76" name="Group 75"/>
          <p:cNvGrpSpPr/>
          <p:nvPr/>
        </p:nvGrpSpPr>
        <p:grpSpPr>
          <a:xfrm>
            <a:off x="5181600" y="838200"/>
            <a:ext cx="3798336" cy="3755791"/>
            <a:chOff x="5455920" y="1197209"/>
            <a:chExt cx="3798336" cy="3755791"/>
          </a:xfrm>
        </p:grpSpPr>
        <p:sp>
          <p:nvSpPr>
            <p:cNvPr id="77" name="Arc 76"/>
            <p:cNvSpPr/>
            <p:nvPr/>
          </p:nvSpPr>
          <p:spPr bwMode="auto">
            <a:xfrm rot="11017828">
              <a:off x="6968256" y="1445417"/>
              <a:ext cx="2286000" cy="1188720"/>
            </a:xfrm>
            <a:prstGeom prst="arc">
              <a:avLst/>
            </a:prstGeom>
            <a:noFill/>
            <a:ln w="12700" cap="flat" cmpd="sng" algn="ctr">
              <a:solidFill>
                <a:schemeClr val="bg1"/>
              </a:solidFill>
              <a:prstDash val="lgDash"/>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pPr>
              <a:endParaRPr kumimoji="0" lang="en-US" sz="2000" b="0" i="0" u="none" strike="noStrike" cap="none" normalizeH="0" baseline="0">
                <a:ln>
                  <a:noFill/>
                </a:ln>
                <a:solidFill>
                  <a:srgbClr val="000000"/>
                </a:solidFill>
                <a:effectLst/>
                <a:latin typeface="Arial" charset="0"/>
              </a:endParaRPr>
            </a:p>
          </p:txBody>
        </p:sp>
        <p:grpSp>
          <p:nvGrpSpPr>
            <p:cNvPr id="78" name="Group 75"/>
            <p:cNvGrpSpPr/>
            <p:nvPr/>
          </p:nvGrpSpPr>
          <p:grpSpPr>
            <a:xfrm>
              <a:off x="5455920" y="1197209"/>
              <a:ext cx="3160468" cy="3755791"/>
              <a:chOff x="5455920" y="1197209"/>
              <a:chExt cx="3160468" cy="3755791"/>
            </a:xfrm>
          </p:grpSpPr>
          <p:sp>
            <p:nvSpPr>
              <p:cNvPr id="79" name="Rectangle 78"/>
              <p:cNvSpPr/>
              <p:nvPr/>
            </p:nvSpPr>
            <p:spPr bwMode="auto">
              <a:xfrm>
                <a:off x="6225540" y="3916680"/>
                <a:ext cx="152400" cy="923544"/>
              </a:xfrm>
              <a:prstGeom prst="rect">
                <a:avLst/>
              </a:prstGeom>
              <a:solidFill>
                <a:schemeClr val="accent4"/>
              </a:solidFill>
              <a:ln w="19050" cap="flat" cmpd="sng" algn="ctr">
                <a:solidFill>
                  <a:schemeClr val="accent4"/>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pPr>
                <a:endParaRPr kumimoji="0" lang="en-US" sz="2000" b="0" i="0" u="none" strike="noStrike" cap="none" normalizeH="0" baseline="0">
                  <a:ln>
                    <a:noFill/>
                  </a:ln>
                  <a:solidFill>
                    <a:srgbClr val="000000"/>
                  </a:solidFill>
                  <a:effectLst/>
                  <a:latin typeface="Arial" charset="0"/>
                </a:endParaRPr>
              </a:p>
            </p:txBody>
          </p:sp>
          <p:sp>
            <p:nvSpPr>
              <p:cNvPr id="80" name="Arc 79"/>
              <p:cNvSpPr/>
              <p:nvPr/>
            </p:nvSpPr>
            <p:spPr bwMode="auto">
              <a:xfrm rot="11521545">
                <a:off x="5894070" y="1607819"/>
                <a:ext cx="2286000" cy="1188720"/>
              </a:xfrm>
              <a:prstGeom prst="arc">
                <a:avLst/>
              </a:prstGeom>
              <a:noFill/>
              <a:ln w="12700" cap="flat" cmpd="sng" algn="ctr">
                <a:solidFill>
                  <a:schemeClr val="bg1"/>
                </a:solidFill>
                <a:prstDash val="lgDash"/>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pPr>
                <a:endParaRPr kumimoji="0" lang="en-US" sz="2000" b="0" i="0" u="none" strike="noStrike" cap="none" normalizeH="0" baseline="0">
                  <a:ln>
                    <a:noFill/>
                  </a:ln>
                  <a:solidFill>
                    <a:srgbClr val="000000"/>
                  </a:solidFill>
                  <a:effectLst/>
                  <a:latin typeface="Arial" charset="0"/>
                </a:endParaRPr>
              </a:p>
            </p:txBody>
          </p:sp>
          <p:grpSp>
            <p:nvGrpSpPr>
              <p:cNvPr id="81" name="Group 17"/>
              <p:cNvGrpSpPr/>
              <p:nvPr/>
            </p:nvGrpSpPr>
            <p:grpSpPr>
              <a:xfrm>
                <a:off x="5715000" y="3810000"/>
                <a:ext cx="2295525" cy="1143000"/>
                <a:chOff x="4032885" y="3415665"/>
                <a:chExt cx="2295525" cy="1143000"/>
              </a:xfrm>
              <a:solidFill>
                <a:schemeClr val="tx1">
                  <a:lumMod val="65000"/>
                </a:schemeClr>
              </a:solidFill>
            </p:grpSpPr>
            <p:sp>
              <p:nvSpPr>
                <p:cNvPr id="146" name="Rectangle 145"/>
                <p:cNvSpPr/>
                <p:nvPr/>
              </p:nvSpPr>
              <p:spPr bwMode="auto">
                <a:xfrm>
                  <a:off x="4032885" y="3415665"/>
                  <a:ext cx="91440" cy="1143000"/>
                </a:xfrm>
                <a:prstGeom prst="rect">
                  <a:avLst/>
                </a:prstGeom>
                <a:grpFill/>
                <a:ln w="19050" cap="flat" cmpd="sng" algn="ctr">
                  <a:solidFill>
                    <a:schemeClr val="tx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pPr>
                  <a:endParaRPr kumimoji="0" lang="en-US" sz="2000" b="0" i="0" u="none" strike="noStrike" cap="none" normalizeH="0" baseline="0">
                    <a:ln>
                      <a:noFill/>
                    </a:ln>
                    <a:solidFill>
                      <a:srgbClr val="000000"/>
                    </a:solidFill>
                    <a:effectLst/>
                    <a:latin typeface="Arial" charset="0"/>
                  </a:endParaRPr>
                </a:p>
              </p:txBody>
            </p:sp>
            <p:sp>
              <p:nvSpPr>
                <p:cNvPr id="147" name="Rectangle 146"/>
                <p:cNvSpPr/>
                <p:nvPr/>
              </p:nvSpPr>
              <p:spPr bwMode="auto">
                <a:xfrm rot="5400000">
                  <a:off x="5181600" y="3413760"/>
                  <a:ext cx="91440" cy="2194560"/>
                </a:xfrm>
                <a:prstGeom prst="rect">
                  <a:avLst/>
                </a:prstGeom>
                <a:grpFill/>
                <a:ln w="19050" cap="flat" cmpd="sng" algn="ctr">
                  <a:solidFill>
                    <a:schemeClr val="tx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pPr>
                  <a:endParaRPr kumimoji="0" lang="en-US" sz="2000" b="0" i="0" u="none" strike="noStrike" cap="none" normalizeH="0" baseline="0">
                    <a:ln>
                      <a:noFill/>
                    </a:ln>
                    <a:solidFill>
                      <a:srgbClr val="000000"/>
                    </a:solidFill>
                    <a:effectLst/>
                    <a:latin typeface="Arial" charset="0"/>
                  </a:endParaRPr>
                </a:p>
              </p:txBody>
            </p:sp>
            <p:sp>
              <p:nvSpPr>
                <p:cNvPr id="148" name="Rectangle 147"/>
                <p:cNvSpPr/>
                <p:nvPr/>
              </p:nvSpPr>
              <p:spPr bwMode="auto">
                <a:xfrm rot="5400000">
                  <a:off x="5185410" y="2364105"/>
                  <a:ext cx="91440" cy="2194560"/>
                </a:xfrm>
                <a:prstGeom prst="rect">
                  <a:avLst/>
                </a:prstGeom>
                <a:grpFill/>
                <a:ln w="19050" cap="flat" cmpd="sng" algn="ctr">
                  <a:solidFill>
                    <a:schemeClr val="tx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pPr>
                  <a:endParaRPr kumimoji="0" lang="en-US" sz="2000" b="0" i="0" u="none" strike="noStrike" cap="none" normalizeH="0" baseline="0">
                    <a:ln>
                      <a:noFill/>
                    </a:ln>
                    <a:solidFill>
                      <a:srgbClr val="000000"/>
                    </a:solidFill>
                    <a:effectLst/>
                    <a:latin typeface="Arial" charset="0"/>
                  </a:endParaRPr>
                </a:p>
              </p:txBody>
            </p:sp>
          </p:grpSp>
          <p:grpSp>
            <p:nvGrpSpPr>
              <p:cNvPr id="82" name="Group 43"/>
              <p:cNvGrpSpPr/>
              <p:nvPr/>
            </p:nvGrpSpPr>
            <p:grpSpPr>
              <a:xfrm>
                <a:off x="6858000" y="3920489"/>
                <a:ext cx="1524000" cy="923544"/>
                <a:chOff x="6330315" y="3920489"/>
                <a:chExt cx="1524000" cy="923544"/>
              </a:xfrm>
            </p:grpSpPr>
            <p:sp>
              <p:nvSpPr>
                <p:cNvPr id="144" name="Rectangle 143"/>
                <p:cNvSpPr/>
                <p:nvPr/>
              </p:nvSpPr>
              <p:spPr bwMode="auto">
                <a:xfrm>
                  <a:off x="6330315" y="3920489"/>
                  <a:ext cx="152400" cy="923544"/>
                </a:xfrm>
                <a:prstGeom prst="rect">
                  <a:avLst/>
                </a:prstGeom>
                <a:solidFill>
                  <a:schemeClr val="tx1">
                    <a:lumMod val="50000"/>
                  </a:schemeClr>
                </a:solidFill>
                <a:ln w="19050" cap="flat" cmpd="sng" algn="ctr">
                  <a:solidFill>
                    <a:schemeClr val="tx1">
                      <a:lumMod val="50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pPr>
                  <a:endParaRPr kumimoji="0" lang="en-US" sz="2000" b="0" i="0" u="none" strike="noStrike" cap="none" normalizeH="0" baseline="0">
                    <a:ln>
                      <a:noFill/>
                    </a:ln>
                    <a:solidFill>
                      <a:srgbClr val="000000"/>
                    </a:solidFill>
                    <a:effectLst/>
                    <a:latin typeface="Arial" charset="0"/>
                  </a:endParaRPr>
                </a:p>
              </p:txBody>
            </p:sp>
            <p:sp>
              <p:nvSpPr>
                <p:cNvPr id="145" name="Rectangle 144"/>
                <p:cNvSpPr/>
                <p:nvPr/>
              </p:nvSpPr>
              <p:spPr bwMode="auto">
                <a:xfrm rot="5400000">
                  <a:off x="7069455" y="3672840"/>
                  <a:ext cx="152400" cy="1417320"/>
                </a:xfrm>
                <a:prstGeom prst="rect">
                  <a:avLst/>
                </a:prstGeom>
                <a:solidFill>
                  <a:schemeClr val="tx1">
                    <a:lumMod val="50000"/>
                  </a:schemeClr>
                </a:solidFill>
                <a:ln w="19050" cap="flat" cmpd="sng" algn="ctr">
                  <a:solidFill>
                    <a:schemeClr val="tx1">
                      <a:lumMod val="50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pPr>
                  <a:endParaRPr kumimoji="0" lang="en-US" sz="2000" b="0" i="0" u="none" strike="noStrike" cap="none" normalizeH="0" baseline="0">
                    <a:ln>
                      <a:noFill/>
                    </a:ln>
                    <a:solidFill>
                      <a:srgbClr val="000000"/>
                    </a:solidFill>
                    <a:effectLst/>
                    <a:latin typeface="Arial" charset="0"/>
                  </a:endParaRPr>
                </a:p>
              </p:txBody>
            </p:sp>
          </p:grpSp>
          <p:sp>
            <p:nvSpPr>
              <p:cNvPr id="83" name="TextBox 82"/>
              <p:cNvSpPr txBox="1"/>
              <p:nvPr/>
            </p:nvSpPr>
            <p:spPr>
              <a:xfrm rot="19432346">
                <a:off x="5857183" y="4109704"/>
                <a:ext cx="635110" cy="461665"/>
              </a:xfrm>
              <a:prstGeom prst="rect">
                <a:avLst/>
              </a:prstGeom>
              <a:noFill/>
            </p:spPr>
            <p:txBody>
              <a:bodyPr wrap="none" rtlCol="0">
                <a:spAutoFit/>
              </a:bodyPr>
              <a:lstStyle/>
              <a:p>
                <a:pPr algn="ctr">
                  <a:lnSpc>
                    <a:spcPct val="100000"/>
                  </a:lnSpc>
                  <a:spcBef>
                    <a:spcPts val="0"/>
                  </a:spcBef>
                </a:pPr>
                <a:r>
                  <a:rPr lang="en-US" sz="1200" i="1">
                    <a:solidFill>
                      <a:schemeClr val="bg1"/>
                    </a:solidFill>
                  </a:rPr>
                  <a:t>Radno</a:t>
                </a:r>
              </a:p>
              <a:p>
                <a:pPr algn="ctr">
                  <a:lnSpc>
                    <a:spcPct val="100000"/>
                  </a:lnSpc>
                  <a:spcBef>
                    <a:spcPts val="0"/>
                  </a:spcBef>
                </a:pPr>
                <a:r>
                  <a:rPr lang="en-US" sz="1200" i="1">
                    <a:solidFill>
                      <a:schemeClr val="bg1"/>
                    </a:solidFill>
                  </a:rPr>
                  <a:t>telo</a:t>
                </a:r>
                <a:endParaRPr lang="en-US" sz="1200" i="1"/>
              </a:p>
            </p:txBody>
          </p:sp>
          <p:cxnSp>
            <p:nvCxnSpPr>
              <p:cNvPr id="86" name="Straight Arrow Connector 85"/>
              <p:cNvCxnSpPr/>
              <p:nvPr/>
            </p:nvCxnSpPr>
            <p:spPr bwMode="auto">
              <a:xfrm flipH="1" flipV="1">
                <a:off x="5810250" y="1223010"/>
                <a:ext cx="3810" cy="2195192"/>
              </a:xfrm>
              <a:prstGeom prst="straightConnector1">
                <a:avLst/>
              </a:prstGeom>
              <a:noFill/>
              <a:ln w="19050" cap="flat" cmpd="sng" algn="ctr">
                <a:solidFill>
                  <a:schemeClr val="bg1"/>
                </a:solidFill>
                <a:prstDash val="solid"/>
                <a:round/>
                <a:headEnd type="none" w="med" len="med"/>
                <a:tailEnd type="triangle"/>
              </a:ln>
              <a:effectLst/>
            </p:spPr>
          </p:cxnSp>
          <p:cxnSp>
            <p:nvCxnSpPr>
              <p:cNvPr id="113" name="Straight Arrow Connector 112"/>
              <p:cNvCxnSpPr/>
              <p:nvPr/>
            </p:nvCxnSpPr>
            <p:spPr bwMode="auto">
              <a:xfrm>
                <a:off x="5806440" y="3418201"/>
                <a:ext cx="2423160" cy="0"/>
              </a:xfrm>
              <a:prstGeom prst="straightConnector1">
                <a:avLst/>
              </a:prstGeom>
              <a:noFill/>
              <a:ln w="19050" cap="flat" cmpd="sng" algn="ctr">
                <a:solidFill>
                  <a:schemeClr val="bg1"/>
                </a:solidFill>
                <a:prstDash val="solid"/>
                <a:round/>
                <a:headEnd type="none" w="med" len="med"/>
                <a:tailEnd type="triangle"/>
              </a:ln>
              <a:effectLst/>
            </p:spPr>
          </p:cxnSp>
          <p:sp>
            <p:nvSpPr>
              <p:cNvPr id="118" name="Text Box 15"/>
              <p:cNvSpPr txBox="1">
                <a:spLocks noChangeArrowheads="1"/>
              </p:cNvSpPr>
              <p:nvPr/>
            </p:nvSpPr>
            <p:spPr bwMode="auto">
              <a:xfrm>
                <a:off x="5455920" y="1197209"/>
                <a:ext cx="312906" cy="369332"/>
              </a:xfrm>
              <a:prstGeom prst="rect">
                <a:avLst/>
              </a:prstGeom>
              <a:noFill/>
              <a:ln w="9525" algn="ctr">
                <a:noFill/>
                <a:miter lim="800000"/>
                <a:headEnd/>
                <a:tailEnd/>
              </a:ln>
            </p:spPr>
            <p:txBody>
              <a:bodyPr wrap="none">
                <a:spAutoFit/>
              </a:bodyPr>
              <a:lstStyle/>
              <a:p>
                <a:pPr>
                  <a:lnSpc>
                    <a:spcPct val="100000"/>
                  </a:lnSpc>
                  <a:spcBef>
                    <a:spcPts val="0"/>
                  </a:spcBef>
                  <a:tabLst>
                    <a:tab pos="409575" algn="l"/>
                  </a:tabLst>
                </a:pPr>
                <a:r>
                  <a:rPr lang="sr-Latn-RS" sz="1800" i="1">
                    <a:solidFill>
                      <a:srgbClr val="000099"/>
                    </a:solidFill>
                  </a:rPr>
                  <a:t>p</a:t>
                </a:r>
                <a:endParaRPr lang="en-US" sz="1800" i="1">
                  <a:solidFill>
                    <a:srgbClr val="000099"/>
                  </a:solidFill>
                </a:endParaRPr>
              </a:p>
            </p:txBody>
          </p:sp>
          <p:sp>
            <p:nvSpPr>
              <p:cNvPr id="125" name="Text Box 15"/>
              <p:cNvSpPr txBox="1">
                <a:spLocks noChangeArrowheads="1"/>
              </p:cNvSpPr>
              <p:nvPr/>
            </p:nvSpPr>
            <p:spPr bwMode="auto">
              <a:xfrm>
                <a:off x="7861300" y="3085461"/>
                <a:ext cx="300082" cy="369332"/>
              </a:xfrm>
              <a:prstGeom prst="rect">
                <a:avLst/>
              </a:prstGeom>
              <a:noFill/>
              <a:ln w="9525" algn="ctr">
                <a:noFill/>
                <a:miter lim="800000"/>
                <a:headEnd/>
                <a:tailEnd/>
              </a:ln>
            </p:spPr>
            <p:txBody>
              <a:bodyPr wrap="none">
                <a:spAutoFit/>
              </a:bodyPr>
              <a:lstStyle/>
              <a:p>
                <a:pPr>
                  <a:lnSpc>
                    <a:spcPct val="100000"/>
                  </a:lnSpc>
                  <a:spcBef>
                    <a:spcPts val="0"/>
                  </a:spcBef>
                  <a:tabLst>
                    <a:tab pos="409575" algn="l"/>
                  </a:tabLst>
                </a:pPr>
                <a:r>
                  <a:rPr lang="en-US" sz="1800" i="1">
                    <a:solidFill>
                      <a:srgbClr val="000099"/>
                    </a:solidFill>
                  </a:rPr>
                  <a:t>v</a:t>
                </a:r>
              </a:p>
            </p:txBody>
          </p:sp>
          <p:sp>
            <p:nvSpPr>
              <p:cNvPr id="126" name="TextBox 125"/>
              <p:cNvSpPr txBox="1">
                <a:spLocks noChangeArrowheads="1"/>
              </p:cNvSpPr>
              <p:nvPr/>
            </p:nvSpPr>
            <p:spPr bwMode="auto">
              <a:xfrm>
                <a:off x="6666230" y="2154596"/>
                <a:ext cx="381000" cy="387798"/>
              </a:xfrm>
              <a:prstGeom prst="rect">
                <a:avLst/>
              </a:prstGeom>
              <a:noFill/>
              <a:ln w="9525">
                <a:noFill/>
                <a:miter lim="800000"/>
                <a:headEnd/>
                <a:tailEnd/>
              </a:ln>
            </p:spPr>
            <p:txBody>
              <a:bodyPr wrap="square">
                <a:spAutoFit/>
              </a:bodyPr>
              <a:lstStyle/>
              <a:p>
                <a:pPr algn="ctr"/>
                <a:r>
                  <a:rPr lang="en-US" sz="1600">
                    <a:solidFill>
                      <a:schemeClr val="bg1"/>
                    </a:solidFill>
                  </a:rPr>
                  <a:t>1</a:t>
                </a:r>
                <a:endParaRPr lang="sr-Latn-RS" sz="1600">
                  <a:solidFill>
                    <a:schemeClr val="bg1"/>
                  </a:solidFill>
                </a:endParaRPr>
              </a:p>
            </p:txBody>
          </p:sp>
          <p:sp>
            <p:nvSpPr>
              <p:cNvPr id="127" name="TextBox 126"/>
              <p:cNvSpPr txBox="1">
                <a:spLocks noChangeArrowheads="1"/>
              </p:cNvSpPr>
              <p:nvPr/>
            </p:nvSpPr>
            <p:spPr bwMode="auto">
              <a:xfrm>
                <a:off x="7322674" y="2158640"/>
                <a:ext cx="381000" cy="360612"/>
              </a:xfrm>
              <a:prstGeom prst="rect">
                <a:avLst/>
              </a:prstGeom>
              <a:noFill/>
              <a:ln w="9525">
                <a:noFill/>
                <a:miter lim="800000"/>
                <a:headEnd/>
                <a:tailEnd/>
              </a:ln>
            </p:spPr>
            <p:txBody>
              <a:bodyPr wrap="square">
                <a:spAutoFit/>
              </a:bodyPr>
              <a:lstStyle/>
              <a:p>
                <a:pPr algn="ctr"/>
                <a:r>
                  <a:rPr lang="sr-Latn-RS" sz="1600">
                    <a:solidFill>
                      <a:schemeClr val="bg1"/>
                    </a:solidFill>
                  </a:rPr>
                  <a:t>2</a:t>
                </a:r>
              </a:p>
            </p:txBody>
          </p:sp>
          <p:sp>
            <p:nvSpPr>
              <p:cNvPr id="128" name="Arc 127"/>
              <p:cNvSpPr/>
              <p:nvPr/>
            </p:nvSpPr>
            <p:spPr bwMode="auto">
              <a:xfrm rot="11248650">
                <a:off x="6301506" y="1468276"/>
                <a:ext cx="2286000" cy="1188720"/>
              </a:xfrm>
              <a:prstGeom prst="arc">
                <a:avLst/>
              </a:prstGeom>
              <a:noFill/>
              <a:ln w="12700" cap="flat" cmpd="sng" algn="ctr">
                <a:solidFill>
                  <a:schemeClr val="bg1"/>
                </a:solidFill>
                <a:prstDash val="lgDash"/>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pPr>
                <a:endParaRPr kumimoji="0" lang="en-US" sz="2000" b="0" i="0" u="none" strike="noStrike" cap="none" normalizeH="0" baseline="0">
                  <a:ln>
                    <a:noFill/>
                  </a:ln>
                  <a:solidFill>
                    <a:srgbClr val="000000"/>
                  </a:solidFill>
                  <a:effectLst/>
                  <a:latin typeface="Arial" charset="0"/>
                </a:endParaRPr>
              </a:p>
            </p:txBody>
          </p:sp>
          <p:sp>
            <p:nvSpPr>
              <p:cNvPr id="129" name="TextBox 128"/>
              <p:cNvSpPr txBox="1">
                <a:spLocks noChangeArrowheads="1"/>
              </p:cNvSpPr>
              <p:nvPr/>
            </p:nvSpPr>
            <p:spPr bwMode="auto">
              <a:xfrm>
                <a:off x="5970270" y="2423160"/>
                <a:ext cx="381000" cy="360612"/>
              </a:xfrm>
              <a:prstGeom prst="rect">
                <a:avLst/>
              </a:prstGeom>
              <a:noFill/>
              <a:ln w="9525">
                <a:noFill/>
                <a:miter lim="800000"/>
                <a:headEnd/>
                <a:tailEnd/>
              </a:ln>
            </p:spPr>
            <p:txBody>
              <a:bodyPr wrap="square">
                <a:spAutoFit/>
              </a:bodyPr>
              <a:lstStyle/>
              <a:p>
                <a:pPr algn="ctr"/>
                <a:r>
                  <a:rPr lang="en-US" sz="1600">
                    <a:solidFill>
                      <a:schemeClr val="bg1"/>
                    </a:solidFill>
                  </a:rPr>
                  <a:t>3</a:t>
                </a:r>
                <a:endParaRPr lang="sr-Latn-RS" sz="1600">
                  <a:solidFill>
                    <a:schemeClr val="bg1"/>
                  </a:solidFill>
                </a:endParaRPr>
              </a:p>
            </p:txBody>
          </p:sp>
          <p:cxnSp>
            <p:nvCxnSpPr>
              <p:cNvPr id="130" name="Straight Connector 129"/>
              <p:cNvCxnSpPr/>
              <p:nvPr/>
            </p:nvCxnSpPr>
            <p:spPr bwMode="auto">
              <a:xfrm rot="16200000" flipV="1">
                <a:off x="6543748" y="2235200"/>
                <a:ext cx="0" cy="548640"/>
              </a:xfrm>
              <a:prstGeom prst="line">
                <a:avLst/>
              </a:prstGeom>
              <a:noFill/>
              <a:ln w="28575" cap="flat" cmpd="sng" algn="ctr">
                <a:solidFill>
                  <a:srgbClr val="000066"/>
                </a:solidFill>
                <a:prstDash val="solid"/>
                <a:round/>
                <a:headEnd type="none" w="med" len="med"/>
                <a:tailEnd type="triangle" w="med" len="med"/>
              </a:ln>
              <a:effectLst/>
            </p:spPr>
          </p:cxnSp>
          <p:sp>
            <p:nvSpPr>
              <p:cNvPr id="131" name="Oval 130"/>
              <p:cNvSpPr/>
              <p:nvPr/>
            </p:nvSpPr>
            <p:spPr bwMode="auto">
              <a:xfrm rot="18828319">
                <a:off x="6825510" y="2470146"/>
                <a:ext cx="73152" cy="73152"/>
              </a:xfrm>
              <a:prstGeom prst="ellipse">
                <a:avLst/>
              </a:prstGeom>
              <a:solidFill>
                <a:schemeClr val="bg1">
                  <a:lumMod val="20000"/>
                  <a:lumOff val="80000"/>
                </a:schemeClr>
              </a:solidFill>
              <a:ln w="15875" cap="flat" cmpd="sng" algn="ctr">
                <a:solidFill>
                  <a:schemeClr val="bg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pPr>
                <a:endParaRPr kumimoji="0" lang="en-US" sz="2000" b="0" i="0" u="none" strike="noStrike" cap="none" normalizeH="0" baseline="0">
                  <a:ln>
                    <a:noFill/>
                  </a:ln>
                  <a:solidFill>
                    <a:srgbClr val="000000"/>
                  </a:solidFill>
                  <a:effectLst/>
                  <a:latin typeface="Arial" charset="0"/>
                </a:endParaRPr>
              </a:p>
            </p:txBody>
          </p:sp>
          <p:cxnSp>
            <p:nvCxnSpPr>
              <p:cNvPr id="132" name="Straight Connector 131"/>
              <p:cNvCxnSpPr/>
              <p:nvPr/>
            </p:nvCxnSpPr>
            <p:spPr bwMode="auto">
              <a:xfrm rot="16200000" flipV="1">
                <a:off x="7173668" y="2235200"/>
                <a:ext cx="0" cy="548640"/>
              </a:xfrm>
              <a:prstGeom prst="line">
                <a:avLst/>
              </a:prstGeom>
              <a:noFill/>
              <a:ln w="28575" cap="flat" cmpd="sng" algn="ctr">
                <a:solidFill>
                  <a:srgbClr val="000066"/>
                </a:solidFill>
                <a:prstDash val="solid"/>
                <a:round/>
                <a:headEnd type="triangle" w="med" len="med"/>
                <a:tailEnd type="none" w="med" len="med"/>
              </a:ln>
              <a:effectLst/>
            </p:spPr>
          </p:cxnSp>
          <p:sp>
            <p:nvSpPr>
              <p:cNvPr id="133" name="Oval 132"/>
              <p:cNvSpPr/>
              <p:nvPr/>
            </p:nvSpPr>
            <p:spPr bwMode="auto">
              <a:xfrm rot="18828319">
                <a:off x="6198208" y="2468780"/>
                <a:ext cx="73152" cy="73152"/>
              </a:xfrm>
              <a:prstGeom prst="ellipse">
                <a:avLst/>
              </a:prstGeom>
              <a:solidFill>
                <a:schemeClr val="bg1">
                  <a:lumMod val="20000"/>
                  <a:lumOff val="80000"/>
                </a:schemeClr>
              </a:solidFill>
              <a:ln w="15875" cap="flat" cmpd="sng" algn="ctr">
                <a:solidFill>
                  <a:schemeClr val="bg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pPr>
                <a:endParaRPr kumimoji="0" lang="en-US" sz="2000" b="0" i="0" u="none" strike="noStrike" cap="none" normalizeH="0" baseline="0">
                  <a:ln>
                    <a:noFill/>
                  </a:ln>
                  <a:solidFill>
                    <a:srgbClr val="000000"/>
                  </a:solidFill>
                  <a:effectLst/>
                  <a:latin typeface="Arial" charset="0"/>
                </a:endParaRPr>
              </a:p>
            </p:txBody>
          </p:sp>
          <p:sp>
            <p:nvSpPr>
              <p:cNvPr id="134" name="TextBox 133"/>
              <p:cNvSpPr txBox="1"/>
              <p:nvPr/>
            </p:nvSpPr>
            <p:spPr>
              <a:xfrm>
                <a:off x="7308273" y="1737360"/>
                <a:ext cx="808235" cy="427746"/>
              </a:xfrm>
              <a:prstGeom prst="rect">
                <a:avLst/>
              </a:prstGeom>
              <a:noFill/>
            </p:spPr>
            <p:txBody>
              <a:bodyPr wrap="none" rtlCol="0">
                <a:spAutoFit/>
              </a:bodyPr>
              <a:lstStyle/>
              <a:p>
                <a:r>
                  <a:rPr lang="en-US">
                    <a:solidFill>
                      <a:schemeClr val="bg1"/>
                    </a:solidFill>
                  </a:rPr>
                  <a:t>q</a:t>
                </a:r>
                <a:r>
                  <a:rPr lang="en-US" baseline="-25000">
                    <a:solidFill>
                      <a:schemeClr val="bg1"/>
                    </a:solidFill>
                  </a:rPr>
                  <a:t>12</a:t>
                </a:r>
                <a:r>
                  <a:rPr lang="en-US">
                    <a:solidFill>
                      <a:schemeClr val="bg1"/>
                    </a:solidFill>
                  </a:rPr>
                  <a:t>&gt;0</a:t>
                </a:r>
              </a:p>
            </p:txBody>
          </p:sp>
          <p:cxnSp>
            <p:nvCxnSpPr>
              <p:cNvPr id="135" name="Straight Arrow Connector 134"/>
              <p:cNvCxnSpPr/>
              <p:nvPr/>
            </p:nvCxnSpPr>
            <p:spPr bwMode="auto">
              <a:xfrm flipH="1">
                <a:off x="7010400" y="2087880"/>
                <a:ext cx="403860" cy="502920"/>
              </a:xfrm>
              <a:prstGeom prst="straightConnector1">
                <a:avLst/>
              </a:prstGeom>
              <a:noFill/>
              <a:ln w="41275" cap="flat" cmpd="dbl" algn="ctr">
                <a:solidFill>
                  <a:srgbClr val="C00000"/>
                </a:solidFill>
                <a:prstDash val="solid"/>
                <a:round/>
                <a:headEnd type="none" w="med" len="med"/>
                <a:tailEnd type="triangle"/>
              </a:ln>
              <a:effectLst/>
            </p:spPr>
          </p:cxnSp>
          <p:cxnSp>
            <p:nvCxnSpPr>
              <p:cNvPr id="136" name="Straight Arrow Connector 135"/>
              <p:cNvCxnSpPr/>
              <p:nvPr/>
            </p:nvCxnSpPr>
            <p:spPr bwMode="auto">
              <a:xfrm flipV="1">
                <a:off x="6301740" y="2423160"/>
                <a:ext cx="297180" cy="449580"/>
              </a:xfrm>
              <a:prstGeom prst="straightConnector1">
                <a:avLst/>
              </a:prstGeom>
              <a:noFill/>
              <a:ln w="41275" cap="flat" cmpd="dbl" algn="ctr">
                <a:solidFill>
                  <a:srgbClr val="00B050"/>
                </a:solidFill>
                <a:prstDash val="solid"/>
                <a:round/>
                <a:headEnd type="triangle" w="med" len="med"/>
                <a:tailEnd type="none" w="med" len="med"/>
              </a:ln>
              <a:effectLst/>
            </p:spPr>
          </p:cxnSp>
          <p:sp>
            <p:nvSpPr>
              <p:cNvPr id="137" name="TextBox 136"/>
              <p:cNvSpPr txBox="1"/>
              <p:nvPr/>
            </p:nvSpPr>
            <p:spPr>
              <a:xfrm>
                <a:off x="5989320" y="2705100"/>
                <a:ext cx="822661" cy="427746"/>
              </a:xfrm>
              <a:prstGeom prst="rect">
                <a:avLst/>
              </a:prstGeom>
              <a:noFill/>
            </p:spPr>
            <p:txBody>
              <a:bodyPr wrap="none" rtlCol="0">
                <a:spAutoFit/>
              </a:bodyPr>
              <a:lstStyle/>
              <a:p>
                <a:r>
                  <a:rPr lang="en-US">
                    <a:solidFill>
                      <a:schemeClr val="bg1"/>
                    </a:solidFill>
                  </a:rPr>
                  <a:t>q</a:t>
                </a:r>
                <a:r>
                  <a:rPr lang="en-US" baseline="-25000">
                    <a:solidFill>
                      <a:schemeClr val="bg1"/>
                    </a:solidFill>
                  </a:rPr>
                  <a:t>13</a:t>
                </a:r>
                <a:r>
                  <a:rPr lang="en-US">
                    <a:solidFill>
                      <a:schemeClr val="bg1"/>
                    </a:solidFill>
                  </a:rPr>
                  <a:t>&lt;0</a:t>
                </a:r>
              </a:p>
            </p:txBody>
          </p:sp>
          <p:sp>
            <p:nvSpPr>
              <p:cNvPr id="138" name="TextBox 137"/>
              <p:cNvSpPr txBox="1"/>
              <p:nvPr/>
            </p:nvSpPr>
            <p:spPr>
              <a:xfrm>
                <a:off x="6808470" y="1634490"/>
                <a:ext cx="385042" cy="387798"/>
              </a:xfrm>
              <a:prstGeom prst="rect">
                <a:avLst/>
              </a:prstGeom>
              <a:noFill/>
            </p:spPr>
            <p:txBody>
              <a:bodyPr wrap="none" rtlCol="0">
                <a:spAutoFit/>
              </a:bodyPr>
              <a:lstStyle/>
              <a:p>
                <a:r>
                  <a:rPr lang="en-US" sz="1600">
                    <a:solidFill>
                      <a:schemeClr val="bg1"/>
                    </a:solidFill>
                  </a:rPr>
                  <a:t>T</a:t>
                </a:r>
                <a:r>
                  <a:rPr lang="en-US" sz="1600" baseline="-25000">
                    <a:solidFill>
                      <a:schemeClr val="bg1"/>
                    </a:solidFill>
                  </a:rPr>
                  <a:t>2</a:t>
                </a:r>
                <a:endParaRPr lang="en-US" sz="1600">
                  <a:solidFill>
                    <a:schemeClr val="bg1"/>
                  </a:solidFill>
                </a:endParaRPr>
              </a:p>
            </p:txBody>
          </p:sp>
          <p:sp>
            <p:nvSpPr>
              <p:cNvPr id="139" name="TextBox 138"/>
              <p:cNvSpPr txBox="1"/>
              <p:nvPr/>
            </p:nvSpPr>
            <p:spPr>
              <a:xfrm>
                <a:off x="6240780" y="1752600"/>
                <a:ext cx="385042" cy="360612"/>
              </a:xfrm>
              <a:prstGeom prst="rect">
                <a:avLst/>
              </a:prstGeom>
              <a:noFill/>
            </p:spPr>
            <p:txBody>
              <a:bodyPr wrap="none" rtlCol="0">
                <a:spAutoFit/>
              </a:bodyPr>
              <a:lstStyle/>
              <a:p>
                <a:r>
                  <a:rPr lang="en-US" sz="1600">
                    <a:solidFill>
                      <a:schemeClr val="bg1"/>
                    </a:solidFill>
                  </a:rPr>
                  <a:t>T</a:t>
                </a:r>
                <a:r>
                  <a:rPr lang="en-US" sz="1600" baseline="-25000">
                    <a:solidFill>
                      <a:schemeClr val="bg1"/>
                    </a:solidFill>
                  </a:rPr>
                  <a:t>1</a:t>
                </a:r>
                <a:endParaRPr lang="en-US" sz="1600">
                  <a:solidFill>
                    <a:schemeClr val="bg1"/>
                  </a:solidFill>
                </a:endParaRPr>
              </a:p>
            </p:txBody>
          </p:sp>
          <p:sp>
            <p:nvSpPr>
              <p:cNvPr id="140" name="TextBox 139"/>
              <p:cNvSpPr txBox="1"/>
              <p:nvPr/>
            </p:nvSpPr>
            <p:spPr>
              <a:xfrm>
                <a:off x="5802630" y="1714500"/>
                <a:ext cx="385042" cy="360612"/>
              </a:xfrm>
              <a:prstGeom prst="rect">
                <a:avLst/>
              </a:prstGeom>
              <a:noFill/>
            </p:spPr>
            <p:txBody>
              <a:bodyPr wrap="none" rtlCol="0">
                <a:spAutoFit/>
              </a:bodyPr>
              <a:lstStyle/>
              <a:p>
                <a:r>
                  <a:rPr lang="en-US" sz="1600">
                    <a:solidFill>
                      <a:schemeClr val="bg1"/>
                    </a:solidFill>
                  </a:rPr>
                  <a:t>T</a:t>
                </a:r>
                <a:r>
                  <a:rPr lang="en-US" sz="1600" baseline="-25000">
                    <a:solidFill>
                      <a:schemeClr val="bg1"/>
                    </a:solidFill>
                  </a:rPr>
                  <a:t>3</a:t>
                </a:r>
                <a:endParaRPr lang="en-US" sz="1600">
                  <a:solidFill>
                    <a:schemeClr val="bg1"/>
                  </a:solidFill>
                </a:endParaRPr>
              </a:p>
            </p:txBody>
          </p:sp>
          <p:sp>
            <p:nvSpPr>
              <p:cNvPr id="141" name="Oval 140"/>
              <p:cNvSpPr/>
              <p:nvPr/>
            </p:nvSpPr>
            <p:spPr bwMode="auto">
              <a:xfrm rot="18828319">
                <a:off x="7447888" y="2473860"/>
                <a:ext cx="73152" cy="73152"/>
              </a:xfrm>
              <a:prstGeom prst="ellipse">
                <a:avLst/>
              </a:prstGeom>
              <a:solidFill>
                <a:schemeClr val="bg1">
                  <a:lumMod val="20000"/>
                  <a:lumOff val="80000"/>
                </a:schemeClr>
              </a:solidFill>
              <a:ln w="15875" cap="flat" cmpd="sng" algn="ctr">
                <a:solidFill>
                  <a:schemeClr val="bg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pPr>
                <a:endParaRPr kumimoji="0" lang="en-US" sz="2000" b="0" i="0" u="none" strike="noStrike" cap="none" normalizeH="0" baseline="0">
                  <a:ln>
                    <a:noFill/>
                  </a:ln>
                  <a:solidFill>
                    <a:srgbClr val="000000"/>
                  </a:solidFill>
                  <a:effectLst/>
                  <a:latin typeface="Arial" charset="0"/>
                </a:endParaRPr>
              </a:p>
            </p:txBody>
          </p:sp>
          <p:sp>
            <p:nvSpPr>
              <p:cNvPr id="142" name="Rectangle 141"/>
              <p:cNvSpPr/>
              <p:nvPr/>
            </p:nvSpPr>
            <p:spPr bwMode="auto">
              <a:xfrm>
                <a:off x="7536180" y="3916680"/>
                <a:ext cx="152400" cy="923544"/>
              </a:xfrm>
              <a:prstGeom prst="rect">
                <a:avLst/>
              </a:prstGeom>
              <a:solidFill>
                <a:schemeClr val="accent4"/>
              </a:solidFill>
              <a:ln w="19050" cap="flat" cmpd="sng" algn="ctr">
                <a:solidFill>
                  <a:schemeClr val="accent4"/>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pPr>
                <a:endParaRPr kumimoji="0" lang="en-US" sz="2000" b="0" i="0" u="none" strike="noStrike" cap="none" normalizeH="0" baseline="0">
                  <a:ln>
                    <a:noFill/>
                  </a:ln>
                  <a:solidFill>
                    <a:srgbClr val="000000"/>
                  </a:solidFill>
                  <a:effectLst/>
                  <a:latin typeface="Arial" charset="0"/>
                </a:endParaRPr>
              </a:p>
            </p:txBody>
          </p:sp>
          <p:cxnSp>
            <p:nvCxnSpPr>
              <p:cNvPr id="143" name="Straight Connector 142"/>
              <p:cNvCxnSpPr/>
              <p:nvPr/>
            </p:nvCxnSpPr>
            <p:spPr bwMode="auto">
              <a:xfrm rot="16200000" flipV="1">
                <a:off x="8342068" y="4117340"/>
                <a:ext cx="0" cy="548640"/>
              </a:xfrm>
              <a:prstGeom prst="line">
                <a:avLst/>
              </a:prstGeom>
              <a:noFill/>
              <a:ln w="12700" cap="flat" cmpd="sng" algn="ctr">
                <a:solidFill>
                  <a:srgbClr val="000066"/>
                </a:solidFill>
                <a:prstDash val="solid"/>
                <a:round/>
                <a:headEnd type="triangle" w="med" len="med"/>
                <a:tailEnd type="triangle" w="med" len="med"/>
              </a:ln>
              <a:effectLst/>
            </p:spPr>
          </p:cxnSp>
        </p:grpSp>
      </p:grpSp>
      <p:sp>
        <p:nvSpPr>
          <p:cNvPr id="149" name="Text Box 27"/>
          <p:cNvSpPr txBox="1">
            <a:spLocks noChangeArrowheads="1"/>
          </p:cNvSpPr>
          <p:nvPr/>
        </p:nvSpPr>
        <p:spPr bwMode="auto">
          <a:xfrm>
            <a:off x="1743160" y="1971084"/>
            <a:ext cx="2524040" cy="535531"/>
          </a:xfrm>
          <a:prstGeom prst="rect">
            <a:avLst/>
          </a:prstGeom>
          <a:noFill/>
          <a:ln w="9525" algn="ctr">
            <a:noFill/>
            <a:miter lim="800000"/>
            <a:headEnd/>
            <a:tailEnd/>
          </a:ln>
          <a:effectLst/>
        </p:spPr>
        <p:txBody>
          <a:bodyPr wrap="square">
            <a:spAutoFit/>
          </a:bodyPr>
          <a:lstStyle/>
          <a:p>
            <a:pPr>
              <a:tabLst>
                <a:tab pos="409575" algn="l"/>
              </a:tabLst>
            </a:pPr>
            <a:r>
              <a:rPr lang="en-US" sz="2400" i="1">
                <a:solidFill>
                  <a:schemeClr val="bg1"/>
                </a:solidFill>
              </a:rPr>
              <a:t>p</a:t>
            </a:r>
            <a:r>
              <a:rPr lang="sr-Latn-RS" sz="2400" i="1">
                <a:solidFill>
                  <a:schemeClr val="bg1"/>
                </a:solidFill>
                <a:sym typeface="Symbol"/>
              </a:rPr>
              <a:t> d</a:t>
            </a:r>
            <a:r>
              <a:rPr lang="en-US" sz="2400" i="1">
                <a:solidFill>
                  <a:schemeClr val="bg1"/>
                </a:solidFill>
              </a:rPr>
              <a:t>v</a:t>
            </a:r>
            <a:r>
              <a:rPr lang="sr-Latn-RS" sz="2400" i="1">
                <a:solidFill>
                  <a:schemeClr val="bg1"/>
                </a:solidFill>
              </a:rPr>
              <a:t> </a:t>
            </a:r>
            <a:r>
              <a:rPr lang="en-US" sz="2400" i="1">
                <a:solidFill>
                  <a:schemeClr val="bg1"/>
                </a:solidFill>
              </a:rPr>
              <a:t>=</a:t>
            </a:r>
            <a:r>
              <a:rPr lang="sr-Latn-RS" sz="2400" i="1">
                <a:solidFill>
                  <a:schemeClr val="bg1"/>
                </a:solidFill>
              </a:rPr>
              <a:t> </a:t>
            </a:r>
            <a:r>
              <a:rPr lang="en-US" sz="2400" i="1">
                <a:solidFill>
                  <a:schemeClr val="bg1"/>
                </a:solidFill>
              </a:rPr>
              <a:t>R</a:t>
            </a:r>
            <a:r>
              <a:rPr lang="sr-Latn-RS" sz="2400" i="1">
                <a:solidFill>
                  <a:schemeClr val="bg1"/>
                </a:solidFill>
              </a:rPr>
              <a:t> d</a:t>
            </a:r>
            <a:r>
              <a:rPr lang="en-US" sz="2400" i="1">
                <a:solidFill>
                  <a:schemeClr val="bg1"/>
                </a:solidFill>
              </a:rPr>
              <a:t>T</a:t>
            </a:r>
          </a:p>
        </p:txBody>
      </p:sp>
      <p:sp>
        <p:nvSpPr>
          <p:cNvPr id="150" name="Text Box 27"/>
          <p:cNvSpPr txBox="1">
            <a:spLocks noChangeArrowheads="1"/>
          </p:cNvSpPr>
          <p:nvPr/>
        </p:nvSpPr>
        <p:spPr bwMode="auto">
          <a:xfrm>
            <a:off x="1752600" y="2339165"/>
            <a:ext cx="2524040" cy="535531"/>
          </a:xfrm>
          <a:prstGeom prst="rect">
            <a:avLst/>
          </a:prstGeom>
          <a:noFill/>
          <a:ln w="9525" algn="ctr">
            <a:noFill/>
            <a:miter lim="800000"/>
            <a:headEnd/>
            <a:tailEnd/>
          </a:ln>
          <a:effectLst/>
        </p:spPr>
        <p:txBody>
          <a:bodyPr wrap="square">
            <a:spAutoFit/>
          </a:bodyPr>
          <a:lstStyle/>
          <a:p>
            <a:pPr>
              <a:tabLst>
                <a:tab pos="409575" algn="l"/>
              </a:tabLst>
            </a:pPr>
            <a:r>
              <a:rPr lang="sr-Latn-RS" sz="2400" i="1">
                <a:solidFill>
                  <a:schemeClr val="bg1"/>
                </a:solidFill>
                <a:sym typeface="Symbol"/>
              </a:rPr>
              <a:t>d</a:t>
            </a:r>
            <a:r>
              <a:rPr lang="sr-Latn-RS" sz="2400" i="1">
                <a:solidFill>
                  <a:schemeClr val="bg1"/>
                </a:solidFill>
              </a:rPr>
              <a:t>u </a:t>
            </a:r>
            <a:r>
              <a:rPr lang="en-US" sz="2400" i="1">
                <a:solidFill>
                  <a:schemeClr val="bg1"/>
                </a:solidFill>
              </a:rPr>
              <a:t>=</a:t>
            </a:r>
            <a:r>
              <a:rPr lang="sr-Latn-RS" sz="2400" i="1">
                <a:solidFill>
                  <a:schemeClr val="bg1"/>
                </a:solidFill>
              </a:rPr>
              <a:t> c</a:t>
            </a:r>
            <a:r>
              <a:rPr lang="sr-Latn-RS" sz="2400" i="1" baseline="-25000">
                <a:solidFill>
                  <a:schemeClr val="bg1"/>
                </a:solidFill>
              </a:rPr>
              <a:t>v</a:t>
            </a:r>
            <a:r>
              <a:rPr lang="sr-Latn-RS" sz="2400" i="1">
                <a:solidFill>
                  <a:schemeClr val="bg1"/>
                </a:solidFill>
              </a:rPr>
              <a:t> d</a:t>
            </a:r>
            <a:r>
              <a:rPr lang="en-US" sz="2400" i="1">
                <a:solidFill>
                  <a:schemeClr val="bg1"/>
                </a:solidFill>
              </a:rPr>
              <a:t>T</a:t>
            </a:r>
          </a:p>
        </p:txBody>
      </p:sp>
      <p:sp>
        <p:nvSpPr>
          <p:cNvPr id="151" name="TextBox 150"/>
          <p:cNvSpPr txBox="1">
            <a:spLocks noChangeArrowheads="1"/>
          </p:cNvSpPr>
          <p:nvPr/>
        </p:nvSpPr>
        <p:spPr bwMode="auto">
          <a:xfrm>
            <a:off x="304800" y="2876044"/>
            <a:ext cx="2819400" cy="535531"/>
          </a:xfrm>
          <a:prstGeom prst="rect">
            <a:avLst/>
          </a:prstGeom>
          <a:noFill/>
          <a:ln w="9525">
            <a:noFill/>
            <a:miter lim="800000"/>
            <a:headEnd/>
            <a:tailEnd/>
          </a:ln>
        </p:spPr>
        <p:txBody>
          <a:bodyPr wrap="square">
            <a:spAutoFit/>
          </a:bodyPr>
          <a:lstStyle/>
          <a:p>
            <a:r>
              <a:rPr lang="sr-Latn-RS" sz="2400" i="1">
                <a:solidFill>
                  <a:schemeClr val="bg1"/>
                </a:solidFill>
              </a:rPr>
              <a:t>dq = c</a:t>
            </a:r>
            <a:r>
              <a:rPr lang="sr-Latn-RS" sz="2400" i="1" baseline="-25000">
                <a:solidFill>
                  <a:schemeClr val="bg1"/>
                </a:solidFill>
              </a:rPr>
              <a:t>v</a:t>
            </a:r>
            <a:r>
              <a:rPr lang="sr-Latn-RS" sz="2400" i="1">
                <a:solidFill>
                  <a:schemeClr val="bg1"/>
                </a:solidFill>
              </a:rPr>
              <a:t> d</a:t>
            </a:r>
            <a:r>
              <a:rPr lang="en-US" sz="2400" i="1">
                <a:solidFill>
                  <a:schemeClr val="bg1"/>
                </a:solidFill>
              </a:rPr>
              <a:t>T</a:t>
            </a:r>
            <a:r>
              <a:rPr lang="sr-Latn-RS" sz="2400" i="1">
                <a:solidFill>
                  <a:schemeClr val="bg1"/>
                </a:solidFill>
              </a:rPr>
              <a:t> + </a:t>
            </a:r>
            <a:r>
              <a:rPr lang="en-US" sz="2400" i="1">
                <a:solidFill>
                  <a:schemeClr val="bg1"/>
                </a:solidFill>
              </a:rPr>
              <a:t>R</a:t>
            </a:r>
            <a:r>
              <a:rPr lang="sr-Latn-RS" sz="2400" i="1">
                <a:solidFill>
                  <a:schemeClr val="bg1"/>
                </a:solidFill>
              </a:rPr>
              <a:t> d</a:t>
            </a:r>
            <a:r>
              <a:rPr lang="en-US" sz="2400" i="1">
                <a:solidFill>
                  <a:schemeClr val="bg1"/>
                </a:solidFill>
              </a:rPr>
              <a:t>T</a:t>
            </a:r>
            <a:endParaRPr lang="sr-Latn-RS" sz="2400" i="1">
              <a:solidFill>
                <a:schemeClr val="bg1"/>
              </a:solidFill>
            </a:endParaRPr>
          </a:p>
        </p:txBody>
      </p:sp>
      <p:cxnSp>
        <p:nvCxnSpPr>
          <p:cNvPr id="152" name="Straight Arrow Connector 151"/>
          <p:cNvCxnSpPr/>
          <p:nvPr/>
        </p:nvCxnSpPr>
        <p:spPr bwMode="auto">
          <a:xfrm rot="5400000">
            <a:off x="1356360" y="2273792"/>
            <a:ext cx="0" cy="731520"/>
          </a:xfrm>
          <a:prstGeom prst="straightConnector1">
            <a:avLst/>
          </a:prstGeom>
          <a:noFill/>
          <a:ln w="12700" cap="flat" cmpd="sng" algn="ctr">
            <a:solidFill>
              <a:schemeClr val="bg1"/>
            </a:solidFill>
            <a:prstDash val="solid"/>
            <a:round/>
            <a:headEnd type="none" w="med" len="med"/>
            <a:tailEnd type="triangle" w="med" len="med"/>
          </a:ln>
          <a:effectLst/>
        </p:spPr>
      </p:cxnSp>
      <p:cxnSp>
        <p:nvCxnSpPr>
          <p:cNvPr id="153" name="Straight Arrow Connector 152"/>
          <p:cNvCxnSpPr/>
          <p:nvPr/>
        </p:nvCxnSpPr>
        <p:spPr bwMode="auto">
          <a:xfrm>
            <a:off x="898216" y="3276600"/>
            <a:ext cx="0" cy="914400"/>
          </a:xfrm>
          <a:prstGeom prst="straightConnector1">
            <a:avLst/>
          </a:prstGeom>
          <a:noFill/>
          <a:ln w="12700" cap="flat" cmpd="sng" algn="ctr">
            <a:solidFill>
              <a:schemeClr val="bg1"/>
            </a:solidFill>
            <a:prstDash val="solid"/>
            <a:round/>
            <a:headEnd type="none" w="med" len="med"/>
            <a:tailEnd type="triangle" w="med" len="med"/>
          </a:ln>
          <a:effectLst/>
        </p:spPr>
      </p:cxnSp>
      <p:sp>
        <p:nvSpPr>
          <p:cNvPr id="154" name="Text Box 27"/>
          <p:cNvSpPr txBox="1">
            <a:spLocks noChangeArrowheads="1"/>
          </p:cNvSpPr>
          <p:nvPr/>
        </p:nvSpPr>
        <p:spPr bwMode="auto">
          <a:xfrm>
            <a:off x="1749768" y="3361661"/>
            <a:ext cx="2524040" cy="535531"/>
          </a:xfrm>
          <a:prstGeom prst="rect">
            <a:avLst/>
          </a:prstGeom>
          <a:noFill/>
          <a:ln w="9525" algn="ctr">
            <a:noFill/>
            <a:miter lim="800000"/>
            <a:headEnd/>
            <a:tailEnd/>
          </a:ln>
          <a:effectLst/>
        </p:spPr>
        <p:txBody>
          <a:bodyPr wrap="square">
            <a:spAutoFit/>
          </a:bodyPr>
          <a:lstStyle/>
          <a:p>
            <a:pPr>
              <a:tabLst>
                <a:tab pos="409575" algn="l"/>
              </a:tabLst>
            </a:pPr>
            <a:r>
              <a:rPr lang="sr-Latn-RS" sz="2400" i="1">
                <a:solidFill>
                  <a:schemeClr val="bg1"/>
                </a:solidFill>
                <a:sym typeface="Symbol"/>
              </a:rPr>
              <a:t>c</a:t>
            </a:r>
            <a:r>
              <a:rPr lang="sr-Latn-RS" sz="2400" i="1" baseline="-25000">
                <a:solidFill>
                  <a:schemeClr val="bg1"/>
                </a:solidFill>
                <a:sym typeface="Symbol"/>
              </a:rPr>
              <a:t>p</a:t>
            </a:r>
            <a:r>
              <a:rPr lang="sr-Latn-RS" sz="2400" i="1">
                <a:solidFill>
                  <a:schemeClr val="bg1"/>
                </a:solidFill>
              </a:rPr>
              <a:t> </a:t>
            </a:r>
            <a:r>
              <a:rPr lang="en-US" sz="2400" i="1">
                <a:solidFill>
                  <a:schemeClr val="bg1"/>
                </a:solidFill>
              </a:rPr>
              <a:t>=</a:t>
            </a:r>
            <a:r>
              <a:rPr lang="sr-Latn-RS" sz="2400" i="1">
                <a:solidFill>
                  <a:schemeClr val="bg1"/>
                </a:solidFill>
              </a:rPr>
              <a:t> c</a:t>
            </a:r>
            <a:r>
              <a:rPr lang="sr-Latn-RS" sz="2400" i="1" baseline="-25000">
                <a:solidFill>
                  <a:schemeClr val="bg1"/>
                </a:solidFill>
              </a:rPr>
              <a:t>v</a:t>
            </a:r>
            <a:r>
              <a:rPr lang="sr-Latn-RS" sz="2400" i="1">
                <a:solidFill>
                  <a:schemeClr val="bg1"/>
                </a:solidFill>
              </a:rPr>
              <a:t> +R</a:t>
            </a:r>
            <a:endParaRPr lang="en-US" sz="2400" i="1">
              <a:solidFill>
                <a:schemeClr val="bg1"/>
              </a:solidFill>
            </a:endParaRPr>
          </a:p>
        </p:txBody>
      </p:sp>
      <p:cxnSp>
        <p:nvCxnSpPr>
          <p:cNvPr id="155" name="Straight Arrow Connector 154"/>
          <p:cNvCxnSpPr/>
          <p:nvPr/>
        </p:nvCxnSpPr>
        <p:spPr bwMode="auto">
          <a:xfrm rot="5400000">
            <a:off x="1353528" y="3296288"/>
            <a:ext cx="0" cy="731520"/>
          </a:xfrm>
          <a:prstGeom prst="straightConnector1">
            <a:avLst/>
          </a:prstGeom>
          <a:noFill/>
          <a:ln w="12700" cap="flat" cmpd="sng" algn="ctr">
            <a:solidFill>
              <a:schemeClr val="bg1"/>
            </a:solidFill>
            <a:prstDash val="solid"/>
            <a:round/>
            <a:headEnd type="none" w="med" len="med"/>
            <a:tailEnd type="triangle" w="med" len="med"/>
          </a:ln>
          <a:effectLst/>
        </p:spPr>
      </p:cxnSp>
      <p:sp>
        <p:nvSpPr>
          <p:cNvPr id="156" name="TextBox 155"/>
          <p:cNvSpPr txBox="1">
            <a:spLocks noChangeArrowheads="1"/>
          </p:cNvSpPr>
          <p:nvPr/>
        </p:nvSpPr>
        <p:spPr bwMode="auto">
          <a:xfrm>
            <a:off x="304800" y="4112669"/>
            <a:ext cx="2819400" cy="535531"/>
          </a:xfrm>
          <a:prstGeom prst="rect">
            <a:avLst/>
          </a:prstGeom>
          <a:noFill/>
          <a:ln w="9525">
            <a:noFill/>
            <a:miter lim="800000"/>
            <a:headEnd/>
            <a:tailEnd/>
          </a:ln>
        </p:spPr>
        <p:txBody>
          <a:bodyPr wrap="square">
            <a:spAutoFit/>
          </a:bodyPr>
          <a:lstStyle/>
          <a:p>
            <a:r>
              <a:rPr lang="sr-Latn-RS" sz="2400" i="1">
                <a:solidFill>
                  <a:schemeClr val="bg1"/>
                </a:solidFill>
              </a:rPr>
              <a:t>dq = c</a:t>
            </a:r>
            <a:r>
              <a:rPr lang="sr-Latn-RS" sz="2400" i="1" baseline="-25000">
                <a:solidFill>
                  <a:schemeClr val="bg1"/>
                </a:solidFill>
              </a:rPr>
              <a:t>p</a:t>
            </a:r>
            <a:r>
              <a:rPr lang="sr-Latn-RS" sz="2400" i="1">
                <a:solidFill>
                  <a:schemeClr val="bg1"/>
                </a:solidFill>
              </a:rPr>
              <a:t> d</a:t>
            </a:r>
            <a:r>
              <a:rPr lang="en-US" sz="2400" i="1">
                <a:solidFill>
                  <a:schemeClr val="bg1"/>
                </a:solidFill>
              </a:rPr>
              <a:t>T</a:t>
            </a:r>
            <a:endParaRPr lang="sr-Latn-RS" sz="2400" i="1">
              <a:solidFill>
                <a:schemeClr val="bg1"/>
              </a:solidFill>
            </a:endParaRPr>
          </a:p>
        </p:txBody>
      </p:sp>
      <p:sp>
        <p:nvSpPr>
          <p:cNvPr id="157" name="TextBox 156"/>
          <p:cNvSpPr txBox="1">
            <a:spLocks noChangeArrowheads="1"/>
          </p:cNvSpPr>
          <p:nvPr/>
        </p:nvSpPr>
        <p:spPr bwMode="auto">
          <a:xfrm>
            <a:off x="304800" y="5110920"/>
            <a:ext cx="2438400" cy="535531"/>
          </a:xfrm>
          <a:prstGeom prst="rect">
            <a:avLst/>
          </a:prstGeom>
          <a:noFill/>
          <a:ln w="9525">
            <a:noFill/>
            <a:miter lim="800000"/>
            <a:headEnd/>
            <a:tailEnd/>
          </a:ln>
        </p:spPr>
        <p:txBody>
          <a:bodyPr wrap="square">
            <a:spAutoFit/>
          </a:bodyPr>
          <a:lstStyle/>
          <a:p>
            <a:r>
              <a:rPr lang="sr-Latn-RS" sz="2400" i="1">
                <a:solidFill>
                  <a:schemeClr val="bg1"/>
                </a:solidFill>
                <a:latin typeface="Arial" pitchFamily="34" charset="0"/>
                <a:cs typeface="Arial" pitchFamily="34" charset="0"/>
              </a:rPr>
              <a:t>q</a:t>
            </a:r>
            <a:r>
              <a:rPr lang="en-US" sz="2400" baseline="-25000">
                <a:solidFill>
                  <a:schemeClr val="bg1"/>
                </a:solidFill>
              </a:rPr>
              <a:t>12</a:t>
            </a:r>
            <a:r>
              <a:rPr lang="sr-Latn-RS" sz="2400">
                <a:solidFill>
                  <a:schemeClr val="bg1"/>
                </a:solidFill>
              </a:rPr>
              <a:t> = </a:t>
            </a:r>
            <a:r>
              <a:rPr lang="en-US" sz="2400">
                <a:solidFill>
                  <a:schemeClr val="bg1"/>
                </a:solidFill>
              </a:rPr>
              <a:t> </a:t>
            </a:r>
            <a:r>
              <a:rPr lang="sr-Latn-RS" sz="2400" i="1">
                <a:solidFill>
                  <a:schemeClr val="bg1"/>
                </a:solidFill>
              </a:rPr>
              <a:t>c</a:t>
            </a:r>
            <a:r>
              <a:rPr lang="en-US" sz="2400" i="1" baseline="-25000">
                <a:solidFill>
                  <a:schemeClr val="bg1"/>
                </a:solidFill>
              </a:rPr>
              <a:t>p</a:t>
            </a:r>
            <a:r>
              <a:rPr lang="sr-Latn-RS" sz="2400" i="1">
                <a:solidFill>
                  <a:schemeClr val="bg1"/>
                </a:solidFill>
              </a:rPr>
              <a:t>dT</a:t>
            </a:r>
          </a:p>
        </p:txBody>
      </p:sp>
      <p:sp>
        <p:nvSpPr>
          <p:cNvPr id="158" name="Rectangle 157"/>
          <p:cNvSpPr/>
          <p:nvPr/>
        </p:nvSpPr>
        <p:spPr>
          <a:xfrm>
            <a:off x="966530" y="5004780"/>
            <a:ext cx="311304" cy="757130"/>
          </a:xfrm>
          <a:prstGeom prst="rect">
            <a:avLst/>
          </a:prstGeom>
        </p:spPr>
        <p:txBody>
          <a:bodyPr wrap="none">
            <a:spAutoFit/>
          </a:bodyPr>
          <a:lstStyle/>
          <a:p>
            <a:r>
              <a:rPr lang="sr-Latn-RS" sz="3600">
                <a:solidFill>
                  <a:schemeClr val="bg1"/>
                </a:solidFill>
                <a:sym typeface="Symbol"/>
              </a:rPr>
              <a:t></a:t>
            </a:r>
            <a:endParaRPr lang="en-US" sz="3600"/>
          </a:p>
        </p:txBody>
      </p:sp>
      <p:sp>
        <p:nvSpPr>
          <p:cNvPr id="159" name="TextBox 158"/>
          <p:cNvSpPr txBox="1">
            <a:spLocks noChangeArrowheads="1"/>
          </p:cNvSpPr>
          <p:nvPr/>
        </p:nvSpPr>
        <p:spPr bwMode="auto">
          <a:xfrm>
            <a:off x="925796" y="5573793"/>
            <a:ext cx="381000" cy="293607"/>
          </a:xfrm>
          <a:prstGeom prst="rect">
            <a:avLst/>
          </a:prstGeom>
          <a:noFill/>
          <a:ln w="9525">
            <a:noFill/>
            <a:miter lim="800000"/>
            <a:headEnd/>
            <a:tailEnd/>
          </a:ln>
        </p:spPr>
        <p:txBody>
          <a:bodyPr wrap="square">
            <a:spAutoFit/>
          </a:bodyPr>
          <a:lstStyle/>
          <a:p>
            <a:pPr algn="ctr"/>
            <a:r>
              <a:rPr lang="en-US" sz="1200">
                <a:solidFill>
                  <a:schemeClr val="bg1"/>
                </a:solidFill>
              </a:rPr>
              <a:t>1</a:t>
            </a:r>
            <a:endParaRPr lang="sr-Latn-RS" sz="1200">
              <a:solidFill>
                <a:schemeClr val="bg1"/>
              </a:solidFill>
            </a:endParaRPr>
          </a:p>
        </p:txBody>
      </p:sp>
      <p:sp>
        <p:nvSpPr>
          <p:cNvPr id="160" name="TextBox 159"/>
          <p:cNvSpPr txBox="1">
            <a:spLocks noChangeArrowheads="1"/>
          </p:cNvSpPr>
          <p:nvPr/>
        </p:nvSpPr>
        <p:spPr bwMode="auto">
          <a:xfrm>
            <a:off x="986756" y="4882320"/>
            <a:ext cx="381000" cy="293607"/>
          </a:xfrm>
          <a:prstGeom prst="rect">
            <a:avLst/>
          </a:prstGeom>
          <a:noFill/>
          <a:ln w="9525">
            <a:noFill/>
            <a:miter lim="800000"/>
            <a:headEnd/>
            <a:tailEnd/>
          </a:ln>
        </p:spPr>
        <p:txBody>
          <a:bodyPr wrap="square">
            <a:spAutoFit/>
          </a:bodyPr>
          <a:lstStyle/>
          <a:p>
            <a:pPr algn="ctr"/>
            <a:r>
              <a:rPr lang="en-US" sz="1200">
                <a:solidFill>
                  <a:schemeClr val="bg1"/>
                </a:solidFill>
              </a:rPr>
              <a:t>2</a:t>
            </a:r>
            <a:endParaRPr lang="sr-Latn-RS" sz="1200">
              <a:solidFill>
                <a:schemeClr val="bg1"/>
              </a:solidFill>
            </a:endParaRPr>
          </a:p>
        </p:txBody>
      </p:sp>
      <p:cxnSp>
        <p:nvCxnSpPr>
          <p:cNvPr id="161" name="Straight Arrow Connector 160"/>
          <p:cNvCxnSpPr/>
          <p:nvPr/>
        </p:nvCxnSpPr>
        <p:spPr bwMode="auto">
          <a:xfrm>
            <a:off x="898216" y="4576720"/>
            <a:ext cx="0" cy="640080"/>
          </a:xfrm>
          <a:prstGeom prst="straightConnector1">
            <a:avLst/>
          </a:prstGeom>
          <a:noFill/>
          <a:ln w="12700" cap="flat" cmpd="sng" algn="ctr">
            <a:solidFill>
              <a:schemeClr val="bg1"/>
            </a:solidFill>
            <a:prstDash val="solid"/>
            <a:round/>
            <a:headEnd type="none" w="med" len="med"/>
            <a:tailEnd type="triangle" w="med" len="med"/>
          </a:ln>
          <a:effectLst/>
        </p:spPr>
      </p:cxnSp>
      <p:sp>
        <p:nvSpPr>
          <p:cNvPr id="162" name="TextBox 161"/>
          <p:cNvSpPr txBox="1">
            <a:spLocks noChangeArrowheads="1"/>
          </p:cNvSpPr>
          <p:nvPr/>
        </p:nvSpPr>
        <p:spPr bwMode="auto">
          <a:xfrm>
            <a:off x="3200400" y="5715000"/>
            <a:ext cx="2971800" cy="535531"/>
          </a:xfrm>
          <a:prstGeom prst="rect">
            <a:avLst/>
          </a:prstGeom>
          <a:noFill/>
          <a:ln w="9525">
            <a:noFill/>
            <a:miter lim="800000"/>
            <a:headEnd/>
            <a:tailEnd/>
          </a:ln>
        </p:spPr>
        <p:txBody>
          <a:bodyPr wrap="square">
            <a:spAutoFit/>
          </a:bodyPr>
          <a:lstStyle/>
          <a:p>
            <a:r>
              <a:rPr lang="sr-Latn-RS" sz="2400" i="1">
                <a:solidFill>
                  <a:schemeClr val="bg1"/>
                </a:solidFill>
                <a:latin typeface="Arial" pitchFamily="34" charset="0"/>
                <a:cs typeface="Arial" pitchFamily="34" charset="0"/>
              </a:rPr>
              <a:t>q</a:t>
            </a:r>
            <a:r>
              <a:rPr lang="en-US" sz="2400" baseline="-25000">
                <a:solidFill>
                  <a:schemeClr val="bg1"/>
                </a:solidFill>
              </a:rPr>
              <a:t>12</a:t>
            </a:r>
            <a:r>
              <a:rPr lang="sr-Latn-RS" sz="2400">
                <a:solidFill>
                  <a:schemeClr val="bg1"/>
                </a:solidFill>
              </a:rPr>
              <a:t> = </a:t>
            </a:r>
            <a:r>
              <a:rPr lang="sr-Latn-RS" sz="2400" i="1">
                <a:solidFill>
                  <a:schemeClr val="bg1"/>
                </a:solidFill>
              </a:rPr>
              <a:t>c</a:t>
            </a:r>
            <a:r>
              <a:rPr lang="en-US" sz="2400" i="1" baseline="-25000">
                <a:solidFill>
                  <a:schemeClr val="bg1"/>
                </a:solidFill>
              </a:rPr>
              <a:t>p</a:t>
            </a:r>
            <a:r>
              <a:rPr lang="sr-Latn-RS" sz="2400" i="1" baseline="-25000">
                <a:solidFill>
                  <a:schemeClr val="bg1"/>
                </a:solidFill>
              </a:rPr>
              <a:t> </a:t>
            </a:r>
            <a:r>
              <a:rPr lang="sr-Latn-RS" sz="2400" i="1">
                <a:solidFill>
                  <a:schemeClr val="bg1"/>
                </a:solidFill>
              </a:rPr>
              <a:t>(T</a:t>
            </a:r>
            <a:r>
              <a:rPr lang="sr-Latn-RS" sz="2400" baseline="-25000">
                <a:solidFill>
                  <a:schemeClr val="bg1"/>
                </a:solidFill>
              </a:rPr>
              <a:t>2</a:t>
            </a:r>
            <a:r>
              <a:rPr lang="sr-Latn-RS" sz="2400" i="1">
                <a:solidFill>
                  <a:schemeClr val="bg1"/>
                </a:solidFill>
              </a:rPr>
              <a:t> – T</a:t>
            </a:r>
            <a:r>
              <a:rPr lang="sr-Latn-RS" sz="2400" baseline="-25000">
                <a:solidFill>
                  <a:schemeClr val="bg1"/>
                </a:solidFill>
              </a:rPr>
              <a:t>1</a:t>
            </a:r>
            <a:r>
              <a:rPr lang="sr-Latn-RS" sz="2400" i="1">
                <a:solidFill>
                  <a:schemeClr val="bg1"/>
                </a:solidFill>
              </a:rPr>
              <a:t>)</a:t>
            </a:r>
          </a:p>
        </p:txBody>
      </p:sp>
      <p:cxnSp>
        <p:nvCxnSpPr>
          <p:cNvPr id="163" name="Straight Arrow Connector 162"/>
          <p:cNvCxnSpPr/>
          <p:nvPr/>
        </p:nvCxnSpPr>
        <p:spPr bwMode="auto">
          <a:xfrm>
            <a:off x="1985920" y="5437173"/>
            <a:ext cx="1178066" cy="486197"/>
          </a:xfrm>
          <a:prstGeom prst="straightConnector1">
            <a:avLst/>
          </a:prstGeom>
          <a:noFill/>
          <a:ln w="12700" cap="flat" cmpd="sng" algn="ctr">
            <a:solidFill>
              <a:schemeClr val="bg1"/>
            </a:solidFill>
            <a:prstDash val="solid"/>
            <a:round/>
            <a:headEnd type="none" w="med" len="med"/>
            <a:tailEnd type="triangle" w="med" len="med"/>
          </a:ln>
          <a:effectLst/>
        </p:spPr>
      </p:cxnSp>
    </p:spTree>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64201" name="Rectangle 9"/>
          <p:cNvSpPr>
            <a:spLocks noChangeArrowheads="1"/>
          </p:cNvSpPr>
          <p:nvPr/>
        </p:nvSpPr>
        <p:spPr bwMode="auto">
          <a:xfrm>
            <a:off x="0" y="3205163"/>
            <a:ext cx="9144000" cy="0"/>
          </a:xfrm>
          <a:prstGeom prst="rect">
            <a:avLst/>
          </a:prstGeom>
          <a:noFill/>
          <a:ln w="9525" algn="ctr">
            <a:noFill/>
            <a:miter lim="800000"/>
            <a:headEnd/>
            <a:tailEnd/>
          </a:ln>
          <a:effectLst/>
        </p:spPr>
        <p:txBody>
          <a:bodyPr wrap="none" anchor="ctr">
            <a:spAutoFit/>
          </a:bodyPr>
          <a:lstStyle/>
          <a:p>
            <a:endParaRPr lang="en-US"/>
          </a:p>
        </p:txBody>
      </p:sp>
      <p:sp>
        <p:nvSpPr>
          <p:cNvPr id="57" name="TextBox 56"/>
          <p:cNvSpPr txBox="1">
            <a:spLocks noChangeArrowheads="1"/>
          </p:cNvSpPr>
          <p:nvPr/>
        </p:nvSpPr>
        <p:spPr bwMode="auto">
          <a:xfrm>
            <a:off x="304800" y="1066800"/>
            <a:ext cx="2438400" cy="535531"/>
          </a:xfrm>
          <a:prstGeom prst="rect">
            <a:avLst/>
          </a:prstGeom>
          <a:noFill/>
          <a:ln w="9525">
            <a:noFill/>
            <a:miter lim="800000"/>
            <a:headEnd/>
            <a:tailEnd/>
          </a:ln>
        </p:spPr>
        <p:txBody>
          <a:bodyPr wrap="square">
            <a:spAutoFit/>
          </a:bodyPr>
          <a:lstStyle/>
          <a:p>
            <a:r>
              <a:rPr lang="sr-Latn-RS" sz="2400" i="1">
                <a:solidFill>
                  <a:schemeClr val="bg1"/>
                </a:solidFill>
              </a:rPr>
              <a:t>dq = dh – vdp</a:t>
            </a:r>
          </a:p>
        </p:txBody>
      </p:sp>
      <p:cxnSp>
        <p:nvCxnSpPr>
          <p:cNvPr id="62" name="Straight Arrow Connector 61"/>
          <p:cNvCxnSpPr/>
          <p:nvPr/>
        </p:nvCxnSpPr>
        <p:spPr bwMode="auto">
          <a:xfrm>
            <a:off x="901048" y="1503568"/>
            <a:ext cx="0" cy="548640"/>
          </a:xfrm>
          <a:prstGeom prst="straightConnector1">
            <a:avLst/>
          </a:prstGeom>
          <a:noFill/>
          <a:ln w="12700" cap="flat" cmpd="sng" algn="ctr">
            <a:solidFill>
              <a:schemeClr val="bg1"/>
            </a:solidFill>
            <a:prstDash val="solid"/>
            <a:round/>
            <a:headEnd type="none" w="med" len="med"/>
            <a:tailEnd type="triangle" w="med" len="med"/>
          </a:ln>
          <a:effectLst/>
        </p:spPr>
      </p:cxnSp>
      <p:cxnSp>
        <p:nvCxnSpPr>
          <p:cNvPr id="74" name="Straight Arrow Connector 73"/>
          <p:cNvCxnSpPr/>
          <p:nvPr/>
        </p:nvCxnSpPr>
        <p:spPr bwMode="auto">
          <a:xfrm flipV="1">
            <a:off x="1903313" y="1124793"/>
            <a:ext cx="443377" cy="460098"/>
          </a:xfrm>
          <a:prstGeom prst="straightConnector1">
            <a:avLst/>
          </a:prstGeom>
          <a:noFill/>
          <a:ln w="12700" cap="flat" cmpd="sng" algn="ctr">
            <a:solidFill>
              <a:schemeClr val="bg1"/>
            </a:solidFill>
            <a:prstDash val="solid"/>
            <a:round/>
            <a:headEnd type="none" w="med" len="med"/>
            <a:tailEnd type="triangle" w="med" len="med"/>
          </a:ln>
          <a:effectLst/>
        </p:spPr>
      </p:cxnSp>
      <p:grpSp>
        <p:nvGrpSpPr>
          <p:cNvPr id="2" name="Group 75"/>
          <p:cNvGrpSpPr/>
          <p:nvPr/>
        </p:nvGrpSpPr>
        <p:grpSpPr>
          <a:xfrm>
            <a:off x="5181600" y="838200"/>
            <a:ext cx="3798336" cy="3755791"/>
            <a:chOff x="5455920" y="1197209"/>
            <a:chExt cx="3798336" cy="3755791"/>
          </a:xfrm>
        </p:grpSpPr>
        <p:sp>
          <p:nvSpPr>
            <p:cNvPr id="77" name="Arc 76"/>
            <p:cNvSpPr/>
            <p:nvPr/>
          </p:nvSpPr>
          <p:spPr bwMode="auto">
            <a:xfrm rot="11017828">
              <a:off x="6968256" y="1445417"/>
              <a:ext cx="2286000" cy="1188720"/>
            </a:xfrm>
            <a:prstGeom prst="arc">
              <a:avLst/>
            </a:prstGeom>
            <a:noFill/>
            <a:ln w="12700" cap="flat" cmpd="sng" algn="ctr">
              <a:solidFill>
                <a:schemeClr val="bg1"/>
              </a:solidFill>
              <a:prstDash val="lgDash"/>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pPr>
              <a:endParaRPr kumimoji="0" lang="en-US" sz="2000" b="0" i="0" u="none" strike="noStrike" cap="none" normalizeH="0" baseline="0">
                <a:ln>
                  <a:noFill/>
                </a:ln>
                <a:solidFill>
                  <a:srgbClr val="000000"/>
                </a:solidFill>
                <a:effectLst/>
                <a:latin typeface="Arial" charset="0"/>
              </a:endParaRPr>
            </a:p>
          </p:txBody>
        </p:sp>
        <p:grpSp>
          <p:nvGrpSpPr>
            <p:cNvPr id="3" name="Group 75"/>
            <p:cNvGrpSpPr/>
            <p:nvPr/>
          </p:nvGrpSpPr>
          <p:grpSpPr>
            <a:xfrm>
              <a:off x="5455920" y="1197209"/>
              <a:ext cx="3160468" cy="3755791"/>
              <a:chOff x="5455920" y="1197209"/>
              <a:chExt cx="3160468" cy="3755791"/>
            </a:xfrm>
          </p:grpSpPr>
          <p:sp>
            <p:nvSpPr>
              <p:cNvPr id="79" name="Rectangle 78"/>
              <p:cNvSpPr/>
              <p:nvPr/>
            </p:nvSpPr>
            <p:spPr bwMode="auto">
              <a:xfrm>
                <a:off x="6225540" y="3916680"/>
                <a:ext cx="152400" cy="923544"/>
              </a:xfrm>
              <a:prstGeom prst="rect">
                <a:avLst/>
              </a:prstGeom>
              <a:solidFill>
                <a:schemeClr val="accent4"/>
              </a:solidFill>
              <a:ln w="19050" cap="flat" cmpd="sng" algn="ctr">
                <a:solidFill>
                  <a:schemeClr val="accent4"/>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pPr>
                <a:endParaRPr kumimoji="0" lang="en-US" sz="2000" b="0" i="0" u="none" strike="noStrike" cap="none" normalizeH="0" baseline="0">
                  <a:ln>
                    <a:noFill/>
                  </a:ln>
                  <a:solidFill>
                    <a:srgbClr val="000000"/>
                  </a:solidFill>
                  <a:effectLst/>
                  <a:latin typeface="Arial" charset="0"/>
                </a:endParaRPr>
              </a:p>
            </p:txBody>
          </p:sp>
          <p:sp>
            <p:nvSpPr>
              <p:cNvPr id="80" name="Arc 79"/>
              <p:cNvSpPr/>
              <p:nvPr/>
            </p:nvSpPr>
            <p:spPr bwMode="auto">
              <a:xfrm rot="11521545">
                <a:off x="5894070" y="1607819"/>
                <a:ext cx="2286000" cy="1188720"/>
              </a:xfrm>
              <a:prstGeom prst="arc">
                <a:avLst/>
              </a:prstGeom>
              <a:noFill/>
              <a:ln w="12700" cap="flat" cmpd="sng" algn="ctr">
                <a:solidFill>
                  <a:schemeClr val="bg1"/>
                </a:solidFill>
                <a:prstDash val="lgDash"/>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pPr>
                <a:endParaRPr kumimoji="0" lang="en-US" sz="2000" b="0" i="0" u="none" strike="noStrike" cap="none" normalizeH="0" baseline="0">
                  <a:ln>
                    <a:noFill/>
                  </a:ln>
                  <a:solidFill>
                    <a:srgbClr val="000000"/>
                  </a:solidFill>
                  <a:effectLst/>
                  <a:latin typeface="Arial" charset="0"/>
                </a:endParaRPr>
              </a:p>
            </p:txBody>
          </p:sp>
          <p:grpSp>
            <p:nvGrpSpPr>
              <p:cNvPr id="4" name="Group 17"/>
              <p:cNvGrpSpPr/>
              <p:nvPr/>
            </p:nvGrpSpPr>
            <p:grpSpPr>
              <a:xfrm>
                <a:off x="5715000" y="3810000"/>
                <a:ext cx="2295525" cy="1143000"/>
                <a:chOff x="4032885" y="3415665"/>
                <a:chExt cx="2295525" cy="1143000"/>
              </a:xfrm>
              <a:solidFill>
                <a:schemeClr val="tx1">
                  <a:lumMod val="65000"/>
                </a:schemeClr>
              </a:solidFill>
            </p:grpSpPr>
            <p:sp>
              <p:nvSpPr>
                <p:cNvPr id="146" name="Rectangle 145"/>
                <p:cNvSpPr/>
                <p:nvPr/>
              </p:nvSpPr>
              <p:spPr bwMode="auto">
                <a:xfrm>
                  <a:off x="4032885" y="3415665"/>
                  <a:ext cx="91440" cy="1143000"/>
                </a:xfrm>
                <a:prstGeom prst="rect">
                  <a:avLst/>
                </a:prstGeom>
                <a:grpFill/>
                <a:ln w="19050" cap="flat" cmpd="sng" algn="ctr">
                  <a:solidFill>
                    <a:schemeClr val="tx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pPr>
                  <a:endParaRPr kumimoji="0" lang="en-US" sz="2000" b="0" i="0" u="none" strike="noStrike" cap="none" normalizeH="0" baseline="0">
                    <a:ln>
                      <a:noFill/>
                    </a:ln>
                    <a:solidFill>
                      <a:srgbClr val="000000"/>
                    </a:solidFill>
                    <a:effectLst/>
                    <a:latin typeface="Arial" charset="0"/>
                  </a:endParaRPr>
                </a:p>
              </p:txBody>
            </p:sp>
            <p:sp>
              <p:nvSpPr>
                <p:cNvPr id="147" name="Rectangle 146"/>
                <p:cNvSpPr/>
                <p:nvPr/>
              </p:nvSpPr>
              <p:spPr bwMode="auto">
                <a:xfrm rot="5400000">
                  <a:off x="5181600" y="3413760"/>
                  <a:ext cx="91440" cy="2194560"/>
                </a:xfrm>
                <a:prstGeom prst="rect">
                  <a:avLst/>
                </a:prstGeom>
                <a:grpFill/>
                <a:ln w="19050" cap="flat" cmpd="sng" algn="ctr">
                  <a:solidFill>
                    <a:schemeClr val="tx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pPr>
                  <a:endParaRPr kumimoji="0" lang="en-US" sz="2000" b="0" i="0" u="none" strike="noStrike" cap="none" normalizeH="0" baseline="0">
                    <a:ln>
                      <a:noFill/>
                    </a:ln>
                    <a:solidFill>
                      <a:srgbClr val="000000"/>
                    </a:solidFill>
                    <a:effectLst/>
                    <a:latin typeface="Arial" charset="0"/>
                  </a:endParaRPr>
                </a:p>
              </p:txBody>
            </p:sp>
            <p:sp>
              <p:nvSpPr>
                <p:cNvPr id="148" name="Rectangle 147"/>
                <p:cNvSpPr/>
                <p:nvPr/>
              </p:nvSpPr>
              <p:spPr bwMode="auto">
                <a:xfrm rot="5400000">
                  <a:off x="5185410" y="2364105"/>
                  <a:ext cx="91440" cy="2194560"/>
                </a:xfrm>
                <a:prstGeom prst="rect">
                  <a:avLst/>
                </a:prstGeom>
                <a:grpFill/>
                <a:ln w="19050" cap="flat" cmpd="sng" algn="ctr">
                  <a:solidFill>
                    <a:schemeClr val="tx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pPr>
                  <a:endParaRPr kumimoji="0" lang="en-US" sz="2000" b="0" i="0" u="none" strike="noStrike" cap="none" normalizeH="0" baseline="0">
                    <a:ln>
                      <a:noFill/>
                    </a:ln>
                    <a:solidFill>
                      <a:srgbClr val="000000"/>
                    </a:solidFill>
                    <a:effectLst/>
                    <a:latin typeface="Arial" charset="0"/>
                  </a:endParaRPr>
                </a:p>
              </p:txBody>
            </p:sp>
          </p:grpSp>
          <p:grpSp>
            <p:nvGrpSpPr>
              <p:cNvPr id="5" name="Group 43"/>
              <p:cNvGrpSpPr/>
              <p:nvPr/>
            </p:nvGrpSpPr>
            <p:grpSpPr>
              <a:xfrm>
                <a:off x="6858000" y="3920489"/>
                <a:ext cx="1524000" cy="923544"/>
                <a:chOff x="6330315" y="3920489"/>
                <a:chExt cx="1524000" cy="923544"/>
              </a:xfrm>
            </p:grpSpPr>
            <p:sp>
              <p:nvSpPr>
                <p:cNvPr id="144" name="Rectangle 143"/>
                <p:cNvSpPr/>
                <p:nvPr/>
              </p:nvSpPr>
              <p:spPr bwMode="auto">
                <a:xfrm>
                  <a:off x="6330315" y="3920489"/>
                  <a:ext cx="152400" cy="923544"/>
                </a:xfrm>
                <a:prstGeom prst="rect">
                  <a:avLst/>
                </a:prstGeom>
                <a:solidFill>
                  <a:schemeClr val="tx1">
                    <a:lumMod val="50000"/>
                  </a:schemeClr>
                </a:solidFill>
                <a:ln w="19050" cap="flat" cmpd="sng" algn="ctr">
                  <a:solidFill>
                    <a:schemeClr val="tx1">
                      <a:lumMod val="50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pPr>
                  <a:endParaRPr kumimoji="0" lang="en-US" sz="2000" b="0" i="0" u="none" strike="noStrike" cap="none" normalizeH="0" baseline="0">
                    <a:ln>
                      <a:noFill/>
                    </a:ln>
                    <a:solidFill>
                      <a:srgbClr val="000000"/>
                    </a:solidFill>
                    <a:effectLst/>
                    <a:latin typeface="Arial" charset="0"/>
                  </a:endParaRPr>
                </a:p>
              </p:txBody>
            </p:sp>
            <p:sp>
              <p:nvSpPr>
                <p:cNvPr id="145" name="Rectangle 144"/>
                <p:cNvSpPr/>
                <p:nvPr/>
              </p:nvSpPr>
              <p:spPr bwMode="auto">
                <a:xfrm rot="5400000">
                  <a:off x="7069455" y="3672840"/>
                  <a:ext cx="152400" cy="1417320"/>
                </a:xfrm>
                <a:prstGeom prst="rect">
                  <a:avLst/>
                </a:prstGeom>
                <a:solidFill>
                  <a:schemeClr val="tx1">
                    <a:lumMod val="50000"/>
                  </a:schemeClr>
                </a:solidFill>
                <a:ln w="19050" cap="flat" cmpd="sng" algn="ctr">
                  <a:solidFill>
                    <a:schemeClr val="tx1">
                      <a:lumMod val="50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pPr>
                  <a:endParaRPr kumimoji="0" lang="en-US" sz="2000" b="0" i="0" u="none" strike="noStrike" cap="none" normalizeH="0" baseline="0">
                    <a:ln>
                      <a:noFill/>
                    </a:ln>
                    <a:solidFill>
                      <a:srgbClr val="000000"/>
                    </a:solidFill>
                    <a:effectLst/>
                    <a:latin typeface="Arial" charset="0"/>
                  </a:endParaRPr>
                </a:p>
              </p:txBody>
            </p:sp>
          </p:grpSp>
          <p:sp>
            <p:nvSpPr>
              <p:cNvPr id="83" name="TextBox 82"/>
              <p:cNvSpPr txBox="1"/>
              <p:nvPr/>
            </p:nvSpPr>
            <p:spPr>
              <a:xfrm rot="19432346">
                <a:off x="5857183" y="4109704"/>
                <a:ext cx="635110" cy="461665"/>
              </a:xfrm>
              <a:prstGeom prst="rect">
                <a:avLst/>
              </a:prstGeom>
              <a:noFill/>
            </p:spPr>
            <p:txBody>
              <a:bodyPr wrap="none" rtlCol="0">
                <a:spAutoFit/>
              </a:bodyPr>
              <a:lstStyle/>
              <a:p>
                <a:pPr algn="ctr">
                  <a:lnSpc>
                    <a:spcPct val="100000"/>
                  </a:lnSpc>
                  <a:spcBef>
                    <a:spcPts val="0"/>
                  </a:spcBef>
                </a:pPr>
                <a:r>
                  <a:rPr lang="en-US" sz="1200" i="1">
                    <a:solidFill>
                      <a:schemeClr val="bg1"/>
                    </a:solidFill>
                  </a:rPr>
                  <a:t>Radno</a:t>
                </a:r>
              </a:p>
              <a:p>
                <a:pPr algn="ctr">
                  <a:lnSpc>
                    <a:spcPct val="100000"/>
                  </a:lnSpc>
                  <a:spcBef>
                    <a:spcPts val="0"/>
                  </a:spcBef>
                </a:pPr>
                <a:r>
                  <a:rPr lang="en-US" sz="1200" i="1">
                    <a:solidFill>
                      <a:schemeClr val="bg1"/>
                    </a:solidFill>
                  </a:rPr>
                  <a:t>telo</a:t>
                </a:r>
                <a:endParaRPr lang="en-US" sz="1200" i="1"/>
              </a:p>
            </p:txBody>
          </p:sp>
          <p:cxnSp>
            <p:nvCxnSpPr>
              <p:cNvPr id="86" name="Straight Arrow Connector 85"/>
              <p:cNvCxnSpPr/>
              <p:nvPr/>
            </p:nvCxnSpPr>
            <p:spPr bwMode="auto">
              <a:xfrm flipH="1" flipV="1">
                <a:off x="5810250" y="1223010"/>
                <a:ext cx="3810" cy="2195192"/>
              </a:xfrm>
              <a:prstGeom prst="straightConnector1">
                <a:avLst/>
              </a:prstGeom>
              <a:noFill/>
              <a:ln w="19050" cap="flat" cmpd="sng" algn="ctr">
                <a:solidFill>
                  <a:schemeClr val="bg1"/>
                </a:solidFill>
                <a:prstDash val="solid"/>
                <a:round/>
                <a:headEnd type="none" w="med" len="med"/>
                <a:tailEnd type="triangle"/>
              </a:ln>
              <a:effectLst/>
            </p:spPr>
          </p:cxnSp>
          <p:cxnSp>
            <p:nvCxnSpPr>
              <p:cNvPr id="113" name="Straight Arrow Connector 112"/>
              <p:cNvCxnSpPr/>
              <p:nvPr/>
            </p:nvCxnSpPr>
            <p:spPr bwMode="auto">
              <a:xfrm>
                <a:off x="5806440" y="3418201"/>
                <a:ext cx="2423160" cy="0"/>
              </a:xfrm>
              <a:prstGeom prst="straightConnector1">
                <a:avLst/>
              </a:prstGeom>
              <a:noFill/>
              <a:ln w="19050" cap="flat" cmpd="sng" algn="ctr">
                <a:solidFill>
                  <a:schemeClr val="bg1"/>
                </a:solidFill>
                <a:prstDash val="solid"/>
                <a:round/>
                <a:headEnd type="none" w="med" len="med"/>
                <a:tailEnd type="triangle"/>
              </a:ln>
              <a:effectLst/>
            </p:spPr>
          </p:cxnSp>
          <p:sp>
            <p:nvSpPr>
              <p:cNvPr id="118" name="Text Box 15"/>
              <p:cNvSpPr txBox="1">
                <a:spLocks noChangeArrowheads="1"/>
              </p:cNvSpPr>
              <p:nvPr/>
            </p:nvSpPr>
            <p:spPr bwMode="auto">
              <a:xfrm>
                <a:off x="5455920" y="1197209"/>
                <a:ext cx="312906" cy="369332"/>
              </a:xfrm>
              <a:prstGeom prst="rect">
                <a:avLst/>
              </a:prstGeom>
              <a:noFill/>
              <a:ln w="9525" algn="ctr">
                <a:noFill/>
                <a:miter lim="800000"/>
                <a:headEnd/>
                <a:tailEnd/>
              </a:ln>
            </p:spPr>
            <p:txBody>
              <a:bodyPr wrap="none">
                <a:spAutoFit/>
              </a:bodyPr>
              <a:lstStyle/>
              <a:p>
                <a:pPr>
                  <a:lnSpc>
                    <a:spcPct val="100000"/>
                  </a:lnSpc>
                  <a:spcBef>
                    <a:spcPts val="0"/>
                  </a:spcBef>
                  <a:tabLst>
                    <a:tab pos="409575" algn="l"/>
                  </a:tabLst>
                </a:pPr>
                <a:r>
                  <a:rPr lang="sr-Latn-RS" sz="1800" i="1">
                    <a:solidFill>
                      <a:srgbClr val="000099"/>
                    </a:solidFill>
                  </a:rPr>
                  <a:t>p</a:t>
                </a:r>
                <a:endParaRPr lang="en-US" sz="1800" i="1">
                  <a:solidFill>
                    <a:srgbClr val="000099"/>
                  </a:solidFill>
                </a:endParaRPr>
              </a:p>
            </p:txBody>
          </p:sp>
          <p:sp>
            <p:nvSpPr>
              <p:cNvPr id="125" name="Text Box 15"/>
              <p:cNvSpPr txBox="1">
                <a:spLocks noChangeArrowheads="1"/>
              </p:cNvSpPr>
              <p:nvPr/>
            </p:nvSpPr>
            <p:spPr bwMode="auto">
              <a:xfrm>
                <a:off x="7861300" y="3085461"/>
                <a:ext cx="300082" cy="369332"/>
              </a:xfrm>
              <a:prstGeom prst="rect">
                <a:avLst/>
              </a:prstGeom>
              <a:noFill/>
              <a:ln w="9525" algn="ctr">
                <a:noFill/>
                <a:miter lim="800000"/>
                <a:headEnd/>
                <a:tailEnd/>
              </a:ln>
            </p:spPr>
            <p:txBody>
              <a:bodyPr wrap="none">
                <a:spAutoFit/>
              </a:bodyPr>
              <a:lstStyle/>
              <a:p>
                <a:pPr>
                  <a:lnSpc>
                    <a:spcPct val="100000"/>
                  </a:lnSpc>
                  <a:spcBef>
                    <a:spcPts val="0"/>
                  </a:spcBef>
                  <a:tabLst>
                    <a:tab pos="409575" algn="l"/>
                  </a:tabLst>
                </a:pPr>
                <a:r>
                  <a:rPr lang="en-US" sz="1800" i="1">
                    <a:solidFill>
                      <a:srgbClr val="000099"/>
                    </a:solidFill>
                  </a:rPr>
                  <a:t>v</a:t>
                </a:r>
              </a:p>
            </p:txBody>
          </p:sp>
          <p:sp>
            <p:nvSpPr>
              <p:cNvPr id="126" name="TextBox 125"/>
              <p:cNvSpPr txBox="1">
                <a:spLocks noChangeArrowheads="1"/>
              </p:cNvSpPr>
              <p:nvPr/>
            </p:nvSpPr>
            <p:spPr bwMode="auto">
              <a:xfrm>
                <a:off x="6666230" y="2154596"/>
                <a:ext cx="381000" cy="387798"/>
              </a:xfrm>
              <a:prstGeom prst="rect">
                <a:avLst/>
              </a:prstGeom>
              <a:noFill/>
              <a:ln w="9525">
                <a:noFill/>
                <a:miter lim="800000"/>
                <a:headEnd/>
                <a:tailEnd/>
              </a:ln>
            </p:spPr>
            <p:txBody>
              <a:bodyPr wrap="square">
                <a:spAutoFit/>
              </a:bodyPr>
              <a:lstStyle/>
              <a:p>
                <a:pPr algn="ctr"/>
                <a:r>
                  <a:rPr lang="en-US" sz="1600">
                    <a:solidFill>
                      <a:schemeClr val="bg1"/>
                    </a:solidFill>
                  </a:rPr>
                  <a:t>1</a:t>
                </a:r>
                <a:endParaRPr lang="sr-Latn-RS" sz="1600">
                  <a:solidFill>
                    <a:schemeClr val="bg1"/>
                  </a:solidFill>
                </a:endParaRPr>
              </a:p>
            </p:txBody>
          </p:sp>
          <p:sp>
            <p:nvSpPr>
              <p:cNvPr id="127" name="TextBox 126"/>
              <p:cNvSpPr txBox="1">
                <a:spLocks noChangeArrowheads="1"/>
              </p:cNvSpPr>
              <p:nvPr/>
            </p:nvSpPr>
            <p:spPr bwMode="auto">
              <a:xfrm>
                <a:off x="7322674" y="2158640"/>
                <a:ext cx="381000" cy="360612"/>
              </a:xfrm>
              <a:prstGeom prst="rect">
                <a:avLst/>
              </a:prstGeom>
              <a:noFill/>
              <a:ln w="9525">
                <a:noFill/>
                <a:miter lim="800000"/>
                <a:headEnd/>
                <a:tailEnd/>
              </a:ln>
            </p:spPr>
            <p:txBody>
              <a:bodyPr wrap="square">
                <a:spAutoFit/>
              </a:bodyPr>
              <a:lstStyle/>
              <a:p>
                <a:pPr algn="ctr"/>
                <a:r>
                  <a:rPr lang="sr-Latn-RS" sz="1600">
                    <a:solidFill>
                      <a:schemeClr val="bg1"/>
                    </a:solidFill>
                  </a:rPr>
                  <a:t>2</a:t>
                </a:r>
              </a:p>
            </p:txBody>
          </p:sp>
          <p:sp>
            <p:nvSpPr>
              <p:cNvPr id="128" name="Arc 127"/>
              <p:cNvSpPr/>
              <p:nvPr/>
            </p:nvSpPr>
            <p:spPr bwMode="auto">
              <a:xfrm rot="11248650">
                <a:off x="6301506" y="1468276"/>
                <a:ext cx="2286000" cy="1188720"/>
              </a:xfrm>
              <a:prstGeom prst="arc">
                <a:avLst/>
              </a:prstGeom>
              <a:noFill/>
              <a:ln w="12700" cap="flat" cmpd="sng" algn="ctr">
                <a:solidFill>
                  <a:schemeClr val="bg1"/>
                </a:solidFill>
                <a:prstDash val="lgDash"/>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pPr>
                <a:endParaRPr kumimoji="0" lang="en-US" sz="2000" b="0" i="0" u="none" strike="noStrike" cap="none" normalizeH="0" baseline="0">
                  <a:ln>
                    <a:noFill/>
                  </a:ln>
                  <a:solidFill>
                    <a:srgbClr val="000000"/>
                  </a:solidFill>
                  <a:effectLst/>
                  <a:latin typeface="Arial" charset="0"/>
                </a:endParaRPr>
              </a:p>
            </p:txBody>
          </p:sp>
          <p:sp>
            <p:nvSpPr>
              <p:cNvPr id="129" name="TextBox 128"/>
              <p:cNvSpPr txBox="1">
                <a:spLocks noChangeArrowheads="1"/>
              </p:cNvSpPr>
              <p:nvPr/>
            </p:nvSpPr>
            <p:spPr bwMode="auto">
              <a:xfrm>
                <a:off x="5970270" y="2423160"/>
                <a:ext cx="381000" cy="360612"/>
              </a:xfrm>
              <a:prstGeom prst="rect">
                <a:avLst/>
              </a:prstGeom>
              <a:noFill/>
              <a:ln w="9525">
                <a:noFill/>
                <a:miter lim="800000"/>
                <a:headEnd/>
                <a:tailEnd/>
              </a:ln>
            </p:spPr>
            <p:txBody>
              <a:bodyPr wrap="square">
                <a:spAutoFit/>
              </a:bodyPr>
              <a:lstStyle/>
              <a:p>
                <a:pPr algn="ctr"/>
                <a:r>
                  <a:rPr lang="en-US" sz="1600">
                    <a:solidFill>
                      <a:schemeClr val="bg1"/>
                    </a:solidFill>
                  </a:rPr>
                  <a:t>3</a:t>
                </a:r>
                <a:endParaRPr lang="sr-Latn-RS" sz="1600">
                  <a:solidFill>
                    <a:schemeClr val="bg1"/>
                  </a:solidFill>
                </a:endParaRPr>
              </a:p>
            </p:txBody>
          </p:sp>
          <p:cxnSp>
            <p:nvCxnSpPr>
              <p:cNvPr id="130" name="Straight Connector 129"/>
              <p:cNvCxnSpPr/>
              <p:nvPr/>
            </p:nvCxnSpPr>
            <p:spPr bwMode="auto">
              <a:xfrm rot="16200000" flipV="1">
                <a:off x="6543748" y="2235200"/>
                <a:ext cx="0" cy="548640"/>
              </a:xfrm>
              <a:prstGeom prst="line">
                <a:avLst/>
              </a:prstGeom>
              <a:noFill/>
              <a:ln w="28575" cap="flat" cmpd="sng" algn="ctr">
                <a:solidFill>
                  <a:srgbClr val="000066"/>
                </a:solidFill>
                <a:prstDash val="solid"/>
                <a:round/>
                <a:headEnd type="none" w="med" len="med"/>
                <a:tailEnd type="triangle" w="med" len="med"/>
              </a:ln>
              <a:effectLst/>
            </p:spPr>
          </p:cxnSp>
          <p:sp>
            <p:nvSpPr>
              <p:cNvPr id="131" name="Oval 130"/>
              <p:cNvSpPr/>
              <p:nvPr/>
            </p:nvSpPr>
            <p:spPr bwMode="auto">
              <a:xfrm rot="18828319">
                <a:off x="6825510" y="2470146"/>
                <a:ext cx="73152" cy="73152"/>
              </a:xfrm>
              <a:prstGeom prst="ellipse">
                <a:avLst/>
              </a:prstGeom>
              <a:solidFill>
                <a:schemeClr val="bg1">
                  <a:lumMod val="20000"/>
                  <a:lumOff val="80000"/>
                </a:schemeClr>
              </a:solidFill>
              <a:ln w="15875" cap="flat" cmpd="sng" algn="ctr">
                <a:solidFill>
                  <a:schemeClr val="bg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pPr>
                <a:endParaRPr kumimoji="0" lang="en-US" sz="2000" b="0" i="0" u="none" strike="noStrike" cap="none" normalizeH="0" baseline="0">
                  <a:ln>
                    <a:noFill/>
                  </a:ln>
                  <a:solidFill>
                    <a:srgbClr val="000000"/>
                  </a:solidFill>
                  <a:effectLst/>
                  <a:latin typeface="Arial" charset="0"/>
                </a:endParaRPr>
              </a:p>
            </p:txBody>
          </p:sp>
          <p:cxnSp>
            <p:nvCxnSpPr>
              <p:cNvPr id="132" name="Straight Connector 131"/>
              <p:cNvCxnSpPr/>
              <p:nvPr/>
            </p:nvCxnSpPr>
            <p:spPr bwMode="auto">
              <a:xfrm rot="16200000" flipV="1">
                <a:off x="7173668" y="2235200"/>
                <a:ext cx="0" cy="548640"/>
              </a:xfrm>
              <a:prstGeom prst="line">
                <a:avLst/>
              </a:prstGeom>
              <a:noFill/>
              <a:ln w="28575" cap="flat" cmpd="sng" algn="ctr">
                <a:solidFill>
                  <a:srgbClr val="000066"/>
                </a:solidFill>
                <a:prstDash val="solid"/>
                <a:round/>
                <a:headEnd type="triangle" w="med" len="med"/>
                <a:tailEnd type="none" w="med" len="med"/>
              </a:ln>
              <a:effectLst/>
            </p:spPr>
          </p:cxnSp>
          <p:sp>
            <p:nvSpPr>
              <p:cNvPr id="133" name="Oval 132"/>
              <p:cNvSpPr/>
              <p:nvPr/>
            </p:nvSpPr>
            <p:spPr bwMode="auto">
              <a:xfrm rot="18828319">
                <a:off x="6198208" y="2468780"/>
                <a:ext cx="73152" cy="73152"/>
              </a:xfrm>
              <a:prstGeom prst="ellipse">
                <a:avLst/>
              </a:prstGeom>
              <a:solidFill>
                <a:schemeClr val="bg1">
                  <a:lumMod val="20000"/>
                  <a:lumOff val="80000"/>
                </a:schemeClr>
              </a:solidFill>
              <a:ln w="15875" cap="flat" cmpd="sng" algn="ctr">
                <a:solidFill>
                  <a:schemeClr val="bg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pPr>
                <a:endParaRPr kumimoji="0" lang="en-US" sz="2000" b="0" i="0" u="none" strike="noStrike" cap="none" normalizeH="0" baseline="0">
                  <a:ln>
                    <a:noFill/>
                  </a:ln>
                  <a:solidFill>
                    <a:srgbClr val="000000"/>
                  </a:solidFill>
                  <a:effectLst/>
                  <a:latin typeface="Arial" charset="0"/>
                </a:endParaRPr>
              </a:p>
            </p:txBody>
          </p:sp>
          <p:sp>
            <p:nvSpPr>
              <p:cNvPr id="134" name="TextBox 133"/>
              <p:cNvSpPr txBox="1"/>
              <p:nvPr/>
            </p:nvSpPr>
            <p:spPr>
              <a:xfrm>
                <a:off x="7308273" y="1737360"/>
                <a:ext cx="808235" cy="427746"/>
              </a:xfrm>
              <a:prstGeom prst="rect">
                <a:avLst/>
              </a:prstGeom>
              <a:noFill/>
            </p:spPr>
            <p:txBody>
              <a:bodyPr wrap="none" rtlCol="0">
                <a:spAutoFit/>
              </a:bodyPr>
              <a:lstStyle/>
              <a:p>
                <a:r>
                  <a:rPr lang="en-US">
                    <a:solidFill>
                      <a:schemeClr val="bg1"/>
                    </a:solidFill>
                  </a:rPr>
                  <a:t>q</a:t>
                </a:r>
                <a:r>
                  <a:rPr lang="en-US" baseline="-25000">
                    <a:solidFill>
                      <a:schemeClr val="bg1"/>
                    </a:solidFill>
                  </a:rPr>
                  <a:t>12</a:t>
                </a:r>
                <a:r>
                  <a:rPr lang="en-US">
                    <a:solidFill>
                      <a:schemeClr val="bg1"/>
                    </a:solidFill>
                  </a:rPr>
                  <a:t>&gt;0</a:t>
                </a:r>
              </a:p>
            </p:txBody>
          </p:sp>
          <p:cxnSp>
            <p:nvCxnSpPr>
              <p:cNvPr id="135" name="Straight Arrow Connector 134"/>
              <p:cNvCxnSpPr/>
              <p:nvPr/>
            </p:nvCxnSpPr>
            <p:spPr bwMode="auto">
              <a:xfrm flipH="1">
                <a:off x="7010400" y="2087880"/>
                <a:ext cx="403860" cy="502920"/>
              </a:xfrm>
              <a:prstGeom prst="straightConnector1">
                <a:avLst/>
              </a:prstGeom>
              <a:noFill/>
              <a:ln w="41275" cap="flat" cmpd="dbl" algn="ctr">
                <a:solidFill>
                  <a:srgbClr val="C00000"/>
                </a:solidFill>
                <a:prstDash val="solid"/>
                <a:round/>
                <a:headEnd type="none" w="med" len="med"/>
                <a:tailEnd type="triangle"/>
              </a:ln>
              <a:effectLst/>
            </p:spPr>
          </p:cxnSp>
          <p:cxnSp>
            <p:nvCxnSpPr>
              <p:cNvPr id="136" name="Straight Arrow Connector 135"/>
              <p:cNvCxnSpPr/>
              <p:nvPr/>
            </p:nvCxnSpPr>
            <p:spPr bwMode="auto">
              <a:xfrm flipV="1">
                <a:off x="6301740" y="2423160"/>
                <a:ext cx="297180" cy="449580"/>
              </a:xfrm>
              <a:prstGeom prst="straightConnector1">
                <a:avLst/>
              </a:prstGeom>
              <a:noFill/>
              <a:ln w="41275" cap="flat" cmpd="dbl" algn="ctr">
                <a:solidFill>
                  <a:srgbClr val="00B050"/>
                </a:solidFill>
                <a:prstDash val="solid"/>
                <a:round/>
                <a:headEnd type="triangle" w="med" len="med"/>
                <a:tailEnd type="none" w="med" len="med"/>
              </a:ln>
              <a:effectLst/>
            </p:spPr>
          </p:cxnSp>
          <p:sp>
            <p:nvSpPr>
              <p:cNvPr id="137" name="TextBox 136"/>
              <p:cNvSpPr txBox="1"/>
              <p:nvPr/>
            </p:nvSpPr>
            <p:spPr>
              <a:xfrm>
                <a:off x="5989320" y="2705100"/>
                <a:ext cx="822661" cy="427746"/>
              </a:xfrm>
              <a:prstGeom prst="rect">
                <a:avLst/>
              </a:prstGeom>
              <a:noFill/>
            </p:spPr>
            <p:txBody>
              <a:bodyPr wrap="none" rtlCol="0">
                <a:spAutoFit/>
              </a:bodyPr>
              <a:lstStyle/>
              <a:p>
                <a:r>
                  <a:rPr lang="en-US">
                    <a:solidFill>
                      <a:schemeClr val="bg1"/>
                    </a:solidFill>
                  </a:rPr>
                  <a:t>q</a:t>
                </a:r>
                <a:r>
                  <a:rPr lang="en-US" baseline="-25000">
                    <a:solidFill>
                      <a:schemeClr val="bg1"/>
                    </a:solidFill>
                  </a:rPr>
                  <a:t>13</a:t>
                </a:r>
                <a:r>
                  <a:rPr lang="en-US">
                    <a:solidFill>
                      <a:schemeClr val="bg1"/>
                    </a:solidFill>
                  </a:rPr>
                  <a:t>&lt;0</a:t>
                </a:r>
              </a:p>
            </p:txBody>
          </p:sp>
          <p:sp>
            <p:nvSpPr>
              <p:cNvPr id="138" name="TextBox 137"/>
              <p:cNvSpPr txBox="1"/>
              <p:nvPr/>
            </p:nvSpPr>
            <p:spPr>
              <a:xfrm>
                <a:off x="6808470" y="1634490"/>
                <a:ext cx="385042" cy="387798"/>
              </a:xfrm>
              <a:prstGeom prst="rect">
                <a:avLst/>
              </a:prstGeom>
              <a:noFill/>
            </p:spPr>
            <p:txBody>
              <a:bodyPr wrap="none" rtlCol="0">
                <a:spAutoFit/>
              </a:bodyPr>
              <a:lstStyle/>
              <a:p>
                <a:r>
                  <a:rPr lang="en-US" sz="1600">
                    <a:solidFill>
                      <a:schemeClr val="bg1"/>
                    </a:solidFill>
                  </a:rPr>
                  <a:t>T</a:t>
                </a:r>
                <a:r>
                  <a:rPr lang="en-US" sz="1600" baseline="-25000">
                    <a:solidFill>
                      <a:schemeClr val="bg1"/>
                    </a:solidFill>
                  </a:rPr>
                  <a:t>2</a:t>
                </a:r>
                <a:endParaRPr lang="en-US" sz="1600">
                  <a:solidFill>
                    <a:schemeClr val="bg1"/>
                  </a:solidFill>
                </a:endParaRPr>
              </a:p>
            </p:txBody>
          </p:sp>
          <p:sp>
            <p:nvSpPr>
              <p:cNvPr id="139" name="TextBox 138"/>
              <p:cNvSpPr txBox="1"/>
              <p:nvPr/>
            </p:nvSpPr>
            <p:spPr>
              <a:xfrm>
                <a:off x="6240780" y="1752600"/>
                <a:ext cx="385042" cy="360612"/>
              </a:xfrm>
              <a:prstGeom prst="rect">
                <a:avLst/>
              </a:prstGeom>
              <a:noFill/>
            </p:spPr>
            <p:txBody>
              <a:bodyPr wrap="none" rtlCol="0">
                <a:spAutoFit/>
              </a:bodyPr>
              <a:lstStyle/>
              <a:p>
                <a:r>
                  <a:rPr lang="en-US" sz="1600">
                    <a:solidFill>
                      <a:schemeClr val="bg1"/>
                    </a:solidFill>
                  </a:rPr>
                  <a:t>T</a:t>
                </a:r>
                <a:r>
                  <a:rPr lang="en-US" sz="1600" baseline="-25000">
                    <a:solidFill>
                      <a:schemeClr val="bg1"/>
                    </a:solidFill>
                  </a:rPr>
                  <a:t>1</a:t>
                </a:r>
                <a:endParaRPr lang="en-US" sz="1600">
                  <a:solidFill>
                    <a:schemeClr val="bg1"/>
                  </a:solidFill>
                </a:endParaRPr>
              </a:p>
            </p:txBody>
          </p:sp>
          <p:sp>
            <p:nvSpPr>
              <p:cNvPr id="140" name="TextBox 139"/>
              <p:cNvSpPr txBox="1"/>
              <p:nvPr/>
            </p:nvSpPr>
            <p:spPr>
              <a:xfrm>
                <a:off x="5802630" y="1714500"/>
                <a:ext cx="385042" cy="360612"/>
              </a:xfrm>
              <a:prstGeom prst="rect">
                <a:avLst/>
              </a:prstGeom>
              <a:noFill/>
            </p:spPr>
            <p:txBody>
              <a:bodyPr wrap="none" rtlCol="0">
                <a:spAutoFit/>
              </a:bodyPr>
              <a:lstStyle/>
              <a:p>
                <a:r>
                  <a:rPr lang="en-US" sz="1600">
                    <a:solidFill>
                      <a:schemeClr val="bg1"/>
                    </a:solidFill>
                  </a:rPr>
                  <a:t>T</a:t>
                </a:r>
                <a:r>
                  <a:rPr lang="en-US" sz="1600" baseline="-25000">
                    <a:solidFill>
                      <a:schemeClr val="bg1"/>
                    </a:solidFill>
                  </a:rPr>
                  <a:t>3</a:t>
                </a:r>
                <a:endParaRPr lang="en-US" sz="1600">
                  <a:solidFill>
                    <a:schemeClr val="bg1"/>
                  </a:solidFill>
                </a:endParaRPr>
              </a:p>
            </p:txBody>
          </p:sp>
          <p:sp>
            <p:nvSpPr>
              <p:cNvPr id="141" name="Oval 140"/>
              <p:cNvSpPr/>
              <p:nvPr/>
            </p:nvSpPr>
            <p:spPr bwMode="auto">
              <a:xfrm rot="18828319">
                <a:off x="7447888" y="2473860"/>
                <a:ext cx="73152" cy="73152"/>
              </a:xfrm>
              <a:prstGeom prst="ellipse">
                <a:avLst/>
              </a:prstGeom>
              <a:solidFill>
                <a:schemeClr val="bg1">
                  <a:lumMod val="20000"/>
                  <a:lumOff val="80000"/>
                </a:schemeClr>
              </a:solidFill>
              <a:ln w="15875" cap="flat" cmpd="sng" algn="ctr">
                <a:solidFill>
                  <a:schemeClr val="bg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pPr>
                <a:endParaRPr kumimoji="0" lang="en-US" sz="2000" b="0" i="0" u="none" strike="noStrike" cap="none" normalizeH="0" baseline="0">
                  <a:ln>
                    <a:noFill/>
                  </a:ln>
                  <a:solidFill>
                    <a:srgbClr val="000000"/>
                  </a:solidFill>
                  <a:effectLst/>
                  <a:latin typeface="Arial" charset="0"/>
                </a:endParaRPr>
              </a:p>
            </p:txBody>
          </p:sp>
          <p:sp>
            <p:nvSpPr>
              <p:cNvPr id="142" name="Rectangle 141"/>
              <p:cNvSpPr/>
              <p:nvPr/>
            </p:nvSpPr>
            <p:spPr bwMode="auto">
              <a:xfrm>
                <a:off x="7536180" y="3916680"/>
                <a:ext cx="152400" cy="923544"/>
              </a:xfrm>
              <a:prstGeom prst="rect">
                <a:avLst/>
              </a:prstGeom>
              <a:solidFill>
                <a:schemeClr val="accent4"/>
              </a:solidFill>
              <a:ln w="19050" cap="flat" cmpd="sng" algn="ctr">
                <a:solidFill>
                  <a:schemeClr val="accent4"/>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pPr>
                <a:endParaRPr kumimoji="0" lang="en-US" sz="2000" b="0" i="0" u="none" strike="noStrike" cap="none" normalizeH="0" baseline="0">
                  <a:ln>
                    <a:noFill/>
                  </a:ln>
                  <a:solidFill>
                    <a:srgbClr val="000000"/>
                  </a:solidFill>
                  <a:effectLst/>
                  <a:latin typeface="Arial" charset="0"/>
                </a:endParaRPr>
              </a:p>
            </p:txBody>
          </p:sp>
          <p:cxnSp>
            <p:nvCxnSpPr>
              <p:cNvPr id="143" name="Straight Connector 142"/>
              <p:cNvCxnSpPr/>
              <p:nvPr/>
            </p:nvCxnSpPr>
            <p:spPr bwMode="auto">
              <a:xfrm rot="16200000" flipV="1">
                <a:off x="8342068" y="4117340"/>
                <a:ext cx="0" cy="548640"/>
              </a:xfrm>
              <a:prstGeom prst="line">
                <a:avLst/>
              </a:prstGeom>
              <a:noFill/>
              <a:ln w="12700" cap="flat" cmpd="sng" algn="ctr">
                <a:solidFill>
                  <a:srgbClr val="000066"/>
                </a:solidFill>
                <a:prstDash val="solid"/>
                <a:round/>
                <a:headEnd type="triangle" w="med" len="med"/>
                <a:tailEnd type="triangle" w="med" len="med"/>
              </a:ln>
              <a:effectLst/>
            </p:spPr>
          </p:cxnSp>
        </p:grpSp>
      </p:grpSp>
      <p:sp>
        <p:nvSpPr>
          <p:cNvPr id="151" name="TextBox 150"/>
          <p:cNvSpPr txBox="1">
            <a:spLocks noChangeArrowheads="1"/>
          </p:cNvSpPr>
          <p:nvPr/>
        </p:nvSpPr>
        <p:spPr bwMode="auto">
          <a:xfrm>
            <a:off x="304800" y="2002104"/>
            <a:ext cx="2819400" cy="535531"/>
          </a:xfrm>
          <a:prstGeom prst="rect">
            <a:avLst/>
          </a:prstGeom>
          <a:noFill/>
          <a:ln w="9525">
            <a:noFill/>
            <a:miter lim="800000"/>
            <a:headEnd/>
            <a:tailEnd/>
          </a:ln>
        </p:spPr>
        <p:txBody>
          <a:bodyPr wrap="square">
            <a:spAutoFit/>
          </a:bodyPr>
          <a:lstStyle/>
          <a:p>
            <a:r>
              <a:rPr lang="sr-Latn-RS" sz="2400" i="1">
                <a:solidFill>
                  <a:schemeClr val="bg1"/>
                </a:solidFill>
              </a:rPr>
              <a:t>dh = dq</a:t>
            </a:r>
          </a:p>
        </p:txBody>
      </p:sp>
      <p:cxnSp>
        <p:nvCxnSpPr>
          <p:cNvPr id="153" name="Straight Arrow Connector 152"/>
          <p:cNvCxnSpPr/>
          <p:nvPr/>
        </p:nvCxnSpPr>
        <p:spPr bwMode="auto">
          <a:xfrm>
            <a:off x="898216" y="2446492"/>
            <a:ext cx="0" cy="914400"/>
          </a:xfrm>
          <a:prstGeom prst="straightConnector1">
            <a:avLst/>
          </a:prstGeom>
          <a:noFill/>
          <a:ln w="12700" cap="flat" cmpd="sng" algn="ctr">
            <a:solidFill>
              <a:schemeClr val="bg1"/>
            </a:solidFill>
            <a:prstDash val="solid"/>
            <a:round/>
            <a:headEnd type="none" w="med" len="med"/>
            <a:tailEnd type="triangle" w="med" len="med"/>
          </a:ln>
          <a:effectLst/>
        </p:spPr>
      </p:cxnSp>
      <p:cxnSp>
        <p:nvCxnSpPr>
          <p:cNvPr id="155" name="Straight Arrow Connector 154"/>
          <p:cNvCxnSpPr/>
          <p:nvPr/>
        </p:nvCxnSpPr>
        <p:spPr bwMode="auto">
          <a:xfrm rot="5400000">
            <a:off x="1353528" y="2466180"/>
            <a:ext cx="0" cy="731520"/>
          </a:xfrm>
          <a:prstGeom prst="straightConnector1">
            <a:avLst/>
          </a:prstGeom>
          <a:noFill/>
          <a:ln w="12700" cap="flat" cmpd="sng" algn="ctr">
            <a:solidFill>
              <a:schemeClr val="bg1"/>
            </a:solidFill>
            <a:prstDash val="solid"/>
            <a:round/>
            <a:headEnd type="none" w="med" len="med"/>
            <a:tailEnd type="triangle" w="med" len="med"/>
          </a:ln>
          <a:effectLst/>
        </p:spPr>
      </p:cxnSp>
      <p:sp>
        <p:nvSpPr>
          <p:cNvPr id="156" name="TextBox 155"/>
          <p:cNvSpPr txBox="1">
            <a:spLocks noChangeArrowheads="1"/>
          </p:cNvSpPr>
          <p:nvPr/>
        </p:nvSpPr>
        <p:spPr bwMode="auto">
          <a:xfrm>
            <a:off x="304800" y="3372356"/>
            <a:ext cx="2819400" cy="535531"/>
          </a:xfrm>
          <a:prstGeom prst="rect">
            <a:avLst/>
          </a:prstGeom>
          <a:noFill/>
          <a:ln w="9525">
            <a:noFill/>
            <a:miter lim="800000"/>
            <a:headEnd/>
            <a:tailEnd/>
          </a:ln>
        </p:spPr>
        <p:txBody>
          <a:bodyPr wrap="square">
            <a:spAutoFit/>
          </a:bodyPr>
          <a:lstStyle/>
          <a:p>
            <a:r>
              <a:rPr lang="sr-Latn-RS" sz="2400" i="1">
                <a:solidFill>
                  <a:schemeClr val="bg1"/>
                </a:solidFill>
              </a:rPr>
              <a:t>h</a:t>
            </a:r>
            <a:r>
              <a:rPr lang="sr-Latn-RS" sz="2400" baseline="-25000">
                <a:solidFill>
                  <a:schemeClr val="bg1"/>
                </a:solidFill>
              </a:rPr>
              <a:t>12</a:t>
            </a:r>
            <a:r>
              <a:rPr lang="sr-Latn-RS" sz="2400" i="1">
                <a:solidFill>
                  <a:schemeClr val="bg1"/>
                </a:solidFill>
              </a:rPr>
              <a:t> = </a:t>
            </a:r>
            <a:r>
              <a:rPr lang="sr-Latn-RS" sz="2400" i="1">
                <a:solidFill>
                  <a:schemeClr val="bg1"/>
                </a:solidFill>
                <a:latin typeface="Arial" pitchFamily="34" charset="0"/>
                <a:cs typeface="Arial" pitchFamily="34" charset="0"/>
              </a:rPr>
              <a:t>q</a:t>
            </a:r>
            <a:r>
              <a:rPr lang="en-US" sz="2400" baseline="-25000">
                <a:solidFill>
                  <a:schemeClr val="bg1"/>
                </a:solidFill>
              </a:rPr>
              <a:t>12</a:t>
            </a:r>
            <a:endParaRPr lang="sr-Latn-RS" sz="2400" i="1">
              <a:solidFill>
                <a:schemeClr val="bg1"/>
              </a:solidFill>
            </a:endParaRPr>
          </a:p>
        </p:txBody>
      </p:sp>
      <p:sp>
        <p:nvSpPr>
          <p:cNvPr id="162" name="TextBox 161"/>
          <p:cNvSpPr txBox="1">
            <a:spLocks noChangeArrowheads="1"/>
          </p:cNvSpPr>
          <p:nvPr/>
        </p:nvSpPr>
        <p:spPr bwMode="auto">
          <a:xfrm>
            <a:off x="1828800" y="2522692"/>
            <a:ext cx="2971800" cy="535531"/>
          </a:xfrm>
          <a:prstGeom prst="rect">
            <a:avLst/>
          </a:prstGeom>
          <a:noFill/>
          <a:ln w="9525">
            <a:noFill/>
            <a:miter lim="800000"/>
            <a:headEnd/>
            <a:tailEnd/>
          </a:ln>
        </p:spPr>
        <p:txBody>
          <a:bodyPr wrap="square">
            <a:spAutoFit/>
          </a:bodyPr>
          <a:lstStyle/>
          <a:p>
            <a:r>
              <a:rPr lang="sr-Latn-RS" sz="2400" i="1">
                <a:solidFill>
                  <a:schemeClr val="bg1"/>
                </a:solidFill>
                <a:latin typeface="Arial" pitchFamily="34" charset="0"/>
                <a:cs typeface="Arial" pitchFamily="34" charset="0"/>
              </a:rPr>
              <a:t>q</a:t>
            </a:r>
            <a:r>
              <a:rPr lang="en-US" sz="2400" baseline="-25000">
                <a:solidFill>
                  <a:schemeClr val="bg1"/>
                </a:solidFill>
              </a:rPr>
              <a:t>12</a:t>
            </a:r>
            <a:r>
              <a:rPr lang="sr-Latn-RS" sz="2400">
                <a:solidFill>
                  <a:schemeClr val="bg1"/>
                </a:solidFill>
              </a:rPr>
              <a:t> = </a:t>
            </a:r>
            <a:r>
              <a:rPr lang="sr-Latn-RS" sz="2400" i="1">
                <a:solidFill>
                  <a:schemeClr val="bg1"/>
                </a:solidFill>
              </a:rPr>
              <a:t>c</a:t>
            </a:r>
            <a:r>
              <a:rPr lang="en-US" sz="2400" i="1" baseline="-25000">
                <a:solidFill>
                  <a:schemeClr val="bg1"/>
                </a:solidFill>
              </a:rPr>
              <a:t>p</a:t>
            </a:r>
            <a:r>
              <a:rPr lang="sr-Latn-RS" sz="2400" i="1" baseline="-25000">
                <a:solidFill>
                  <a:schemeClr val="bg1"/>
                </a:solidFill>
              </a:rPr>
              <a:t> </a:t>
            </a:r>
            <a:r>
              <a:rPr lang="sr-Latn-RS" sz="2400" i="1">
                <a:solidFill>
                  <a:schemeClr val="bg1"/>
                </a:solidFill>
              </a:rPr>
              <a:t>(T</a:t>
            </a:r>
            <a:r>
              <a:rPr lang="sr-Latn-RS" sz="2400" baseline="-25000">
                <a:solidFill>
                  <a:schemeClr val="bg1"/>
                </a:solidFill>
              </a:rPr>
              <a:t>2</a:t>
            </a:r>
            <a:r>
              <a:rPr lang="sr-Latn-RS" sz="2400" i="1">
                <a:solidFill>
                  <a:schemeClr val="bg1"/>
                </a:solidFill>
              </a:rPr>
              <a:t> – T</a:t>
            </a:r>
            <a:r>
              <a:rPr lang="sr-Latn-RS" sz="2400" baseline="-25000">
                <a:solidFill>
                  <a:schemeClr val="bg1"/>
                </a:solidFill>
              </a:rPr>
              <a:t>1</a:t>
            </a:r>
            <a:r>
              <a:rPr lang="sr-Latn-RS" sz="2400" i="1">
                <a:solidFill>
                  <a:schemeClr val="bg1"/>
                </a:solidFill>
              </a:rPr>
              <a:t>)</a:t>
            </a:r>
          </a:p>
        </p:txBody>
      </p:sp>
      <p:sp>
        <p:nvSpPr>
          <p:cNvPr id="61" name="Text Box 15"/>
          <p:cNvSpPr txBox="1">
            <a:spLocks noChangeArrowheads="1"/>
          </p:cNvSpPr>
          <p:nvPr/>
        </p:nvSpPr>
        <p:spPr bwMode="auto">
          <a:xfrm>
            <a:off x="2263747" y="861802"/>
            <a:ext cx="325437" cy="457200"/>
          </a:xfrm>
          <a:prstGeom prst="rect">
            <a:avLst/>
          </a:prstGeom>
          <a:noFill/>
          <a:ln w="9525" algn="ctr">
            <a:noFill/>
            <a:miter lim="800000"/>
            <a:headEnd/>
            <a:tailEnd/>
          </a:ln>
          <a:effectLst/>
        </p:spPr>
        <p:txBody>
          <a:bodyPr wrap="none">
            <a:spAutoFit/>
          </a:bodyPr>
          <a:lstStyle/>
          <a:p>
            <a:pPr>
              <a:tabLst>
                <a:tab pos="409575" algn="l"/>
              </a:tabLst>
            </a:pPr>
            <a:r>
              <a:rPr lang="sr-Latn-CS">
                <a:solidFill>
                  <a:schemeClr val="bg1"/>
                </a:solidFill>
              </a:rPr>
              <a:t>0</a:t>
            </a:r>
            <a:endParaRPr lang="en-US">
              <a:solidFill>
                <a:schemeClr val="bg1"/>
              </a:solidFill>
            </a:endParaRPr>
          </a:p>
        </p:txBody>
      </p:sp>
      <p:sp>
        <p:nvSpPr>
          <p:cNvPr id="47" name="TextBox 46"/>
          <p:cNvSpPr txBox="1">
            <a:spLocks noChangeArrowheads="1"/>
          </p:cNvSpPr>
          <p:nvPr/>
        </p:nvSpPr>
        <p:spPr bwMode="auto">
          <a:xfrm>
            <a:off x="304800" y="4646069"/>
            <a:ext cx="2819400" cy="535531"/>
          </a:xfrm>
          <a:prstGeom prst="rect">
            <a:avLst/>
          </a:prstGeom>
          <a:noFill/>
          <a:ln w="9525">
            <a:noFill/>
            <a:miter lim="800000"/>
            <a:headEnd/>
            <a:tailEnd/>
          </a:ln>
        </p:spPr>
        <p:txBody>
          <a:bodyPr wrap="square">
            <a:spAutoFit/>
          </a:bodyPr>
          <a:lstStyle/>
          <a:p>
            <a:r>
              <a:rPr lang="sr-Latn-RS" sz="2400" i="1">
                <a:solidFill>
                  <a:schemeClr val="bg1"/>
                </a:solidFill>
              </a:rPr>
              <a:t>h</a:t>
            </a:r>
            <a:r>
              <a:rPr lang="sr-Latn-RS" sz="2400" baseline="-25000">
                <a:solidFill>
                  <a:schemeClr val="bg1"/>
                </a:solidFill>
              </a:rPr>
              <a:t>12</a:t>
            </a:r>
            <a:r>
              <a:rPr lang="sr-Latn-RS" sz="2400" i="1">
                <a:solidFill>
                  <a:schemeClr val="bg1"/>
                </a:solidFill>
              </a:rPr>
              <a:t> = c</a:t>
            </a:r>
            <a:r>
              <a:rPr lang="en-US" sz="2400" i="1" baseline="-25000">
                <a:solidFill>
                  <a:schemeClr val="bg1"/>
                </a:solidFill>
              </a:rPr>
              <a:t>p</a:t>
            </a:r>
            <a:r>
              <a:rPr lang="sr-Latn-RS" sz="2400" i="1" baseline="-25000">
                <a:solidFill>
                  <a:schemeClr val="bg1"/>
                </a:solidFill>
              </a:rPr>
              <a:t> </a:t>
            </a:r>
            <a:r>
              <a:rPr lang="sr-Latn-RS" sz="2400" i="1">
                <a:solidFill>
                  <a:schemeClr val="bg1"/>
                </a:solidFill>
              </a:rPr>
              <a:t>(T</a:t>
            </a:r>
            <a:r>
              <a:rPr lang="sr-Latn-RS" sz="2400" baseline="-25000">
                <a:solidFill>
                  <a:schemeClr val="bg1"/>
                </a:solidFill>
              </a:rPr>
              <a:t>2</a:t>
            </a:r>
            <a:r>
              <a:rPr lang="sr-Latn-RS" sz="2400" i="1">
                <a:solidFill>
                  <a:schemeClr val="bg1"/>
                </a:solidFill>
              </a:rPr>
              <a:t> – T</a:t>
            </a:r>
            <a:r>
              <a:rPr lang="sr-Latn-RS" sz="2400" baseline="-25000">
                <a:solidFill>
                  <a:schemeClr val="bg1"/>
                </a:solidFill>
              </a:rPr>
              <a:t>1</a:t>
            </a:r>
            <a:r>
              <a:rPr lang="sr-Latn-RS" sz="2400" i="1">
                <a:solidFill>
                  <a:schemeClr val="bg1"/>
                </a:solidFill>
              </a:rPr>
              <a:t>)</a:t>
            </a:r>
          </a:p>
        </p:txBody>
      </p:sp>
      <p:cxnSp>
        <p:nvCxnSpPr>
          <p:cNvPr id="48" name="Straight Arrow Connector 47"/>
          <p:cNvCxnSpPr/>
          <p:nvPr/>
        </p:nvCxnSpPr>
        <p:spPr bwMode="auto">
          <a:xfrm>
            <a:off x="902677" y="3810000"/>
            <a:ext cx="0" cy="914400"/>
          </a:xfrm>
          <a:prstGeom prst="straightConnector1">
            <a:avLst/>
          </a:prstGeom>
          <a:noFill/>
          <a:ln w="12700" cap="flat" cmpd="sng" algn="ctr">
            <a:solidFill>
              <a:schemeClr val="bg1"/>
            </a:solidFill>
            <a:prstDash val="solid"/>
            <a:round/>
            <a:headEnd type="none" w="med" len="med"/>
            <a:tailEnd type="triangle" w="med" len="med"/>
          </a:ln>
          <a:effectLst/>
        </p:spPr>
      </p:cxn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61"/>
                                        </p:tgtEl>
                                        <p:attrNameLst>
                                          <p:attrName>style.visibility</p:attrName>
                                        </p:attrNameLst>
                                      </p:cBhvr>
                                      <p:to>
                                        <p:strVal val="visible"/>
                                      </p:to>
                                    </p:set>
                                    <p:animEffect transition="in" filter="blinds(horizontal)">
                                      <p:cBhvr>
                                        <p:cTn id="7" dur="500"/>
                                        <p:tgtEl>
                                          <p:spTgt spid="6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 grpId="0"/>
    </p:bld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64201" name="Rectangle 9"/>
          <p:cNvSpPr>
            <a:spLocks noChangeArrowheads="1"/>
          </p:cNvSpPr>
          <p:nvPr/>
        </p:nvSpPr>
        <p:spPr bwMode="auto">
          <a:xfrm>
            <a:off x="0" y="3205163"/>
            <a:ext cx="9144000" cy="0"/>
          </a:xfrm>
          <a:prstGeom prst="rect">
            <a:avLst/>
          </a:prstGeom>
          <a:noFill/>
          <a:ln w="9525" algn="ctr">
            <a:noFill/>
            <a:miter lim="800000"/>
            <a:headEnd/>
            <a:tailEnd/>
          </a:ln>
          <a:effectLst/>
        </p:spPr>
        <p:txBody>
          <a:bodyPr wrap="none" anchor="ctr">
            <a:spAutoFit/>
          </a:bodyPr>
          <a:lstStyle/>
          <a:p>
            <a:endParaRPr lang="en-US"/>
          </a:p>
        </p:txBody>
      </p:sp>
      <p:grpSp>
        <p:nvGrpSpPr>
          <p:cNvPr id="169" name="Group 168"/>
          <p:cNvGrpSpPr/>
          <p:nvPr/>
        </p:nvGrpSpPr>
        <p:grpSpPr>
          <a:xfrm>
            <a:off x="5182748" y="3638057"/>
            <a:ext cx="3383820" cy="2450893"/>
            <a:chOff x="5455380" y="3638057"/>
            <a:chExt cx="3383820" cy="2450893"/>
          </a:xfrm>
        </p:grpSpPr>
        <p:sp>
          <p:nvSpPr>
            <p:cNvPr id="125" name="Freeform 124"/>
            <p:cNvSpPr/>
            <p:nvPr/>
          </p:nvSpPr>
          <p:spPr bwMode="auto">
            <a:xfrm rot="18325349">
              <a:off x="5880365" y="4415297"/>
              <a:ext cx="2377440" cy="822960"/>
            </a:xfrm>
            <a:custGeom>
              <a:avLst/>
              <a:gdLst>
                <a:gd name="connsiteX0" fmla="*/ 0 w 1529080"/>
                <a:gd name="connsiteY0" fmla="*/ 0 h 363220"/>
                <a:gd name="connsiteX1" fmla="*/ 736600 w 1529080"/>
                <a:gd name="connsiteY1" fmla="*/ 294640 h 363220"/>
                <a:gd name="connsiteX2" fmla="*/ 1529080 w 1529080"/>
                <a:gd name="connsiteY2" fmla="*/ 363220 h 363220"/>
              </a:gdLst>
              <a:ahLst/>
              <a:cxnLst>
                <a:cxn ang="0">
                  <a:pos x="connsiteX0" y="connsiteY0"/>
                </a:cxn>
                <a:cxn ang="0">
                  <a:pos x="connsiteX1" y="connsiteY1"/>
                </a:cxn>
                <a:cxn ang="0">
                  <a:pos x="connsiteX2" y="connsiteY2"/>
                </a:cxn>
              </a:cxnLst>
              <a:rect l="l" t="t" r="r" b="b"/>
              <a:pathLst>
                <a:path w="1529080" h="363220">
                  <a:moveTo>
                    <a:pt x="0" y="0"/>
                  </a:moveTo>
                  <a:cubicBezTo>
                    <a:pt x="240876" y="117051"/>
                    <a:pt x="481753" y="234103"/>
                    <a:pt x="736600" y="294640"/>
                  </a:cubicBezTo>
                  <a:cubicBezTo>
                    <a:pt x="991447" y="355177"/>
                    <a:pt x="1529080" y="363220"/>
                    <a:pt x="1529080" y="363220"/>
                  </a:cubicBezTo>
                </a:path>
              </a:pathLst>
            </a:custGeom>
            <a:noFill/>
            <a:ln w="19050" cap="flat" cmpd="sng" algn="ctr">
              <a:solidFill>
                <a:srgbClr val="000066"/>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pPr>
              <a:endParaRPr kumimoji="0" lang="en-US" sz="2000" b="0" i="0" u="none" strike="noStrike" cap="none" normalizeH="0" baseline="0">
                <a:ln>
                  <a:noFill/>
                </a:ln>
                <a:solidFill>
                  <a:srgbClr val="000000"/>
                </a:solidFill>
                <a:effectLst/>
                <a:latin typeface="Arial" charset="0"/>
              </a:endParaRPr>
            </a:p>
          </p:txBody>
        </p:sp>
        <p:cxnSp>
          <p:nvCxnSpPr>
            <p:cNvPr id="58" name="Straight Arrow Connector 57"/>
            <p:cNvCxnSpPr/>
            <p:nvPr/>
          </p:nvCxnSpPr>
          <p:spPr bwMode="auto">
            <a:xfrm flipV="1">
              <a:off x="5813520" y="3802950"/>
              <a:ext cx="0" cy="2286000"/>
            </a:xfrm>
            <a:prstGeom prst="straightConnector1">
              <a:avLst/>
            </a:prstGeom>
            <a:noFill/>
            <a:ln w="19050" cap="flat" cmpd="sng" algn="ctr">
              <a:solidFill>
                <a:schemeClr val="bg1"/>
              </a:solidFill>
              <a:prstDash val="solid"/>
              <a:round/>
              <a:headEnd type="none" w="med" len="med"/>
              <a:tailEnd type="triangle"/>
            </a:ln>
            <a:effectLst/>
          </p:spPr>
        </p:cxnSp>
        <p:sp>
          <p:nvSpPr>
            <p:cNvPr id="67" name="Text Box 15"/>
            <p:cNvSpPr txBox="1">
              <a:spLocks noChangeArrowheads="1"/>
            </p:cNvSpPr>
            <p:nvPr/>
          </p:nvSpPr>
          <p:spPr bwMode="auto">
            <a:xfrm>
              <a:off x="5455380" y="3746039"/>
              <a:ext cx="341760" cy="400110"/>
            </a:xfrm>
            <a:prstGeom prst="rect">
              <a:avLst/>
            </a:prstGeom>
            <a:noFill/>
            <a:ln w="9525" algn="ctr">
              <a:noFill/>
              <a:miter lim="800000"/>
              <a:headEnd/>
              <a:tailEnd/>
            </a:ln>
          </p:spPr>
          <p:txBody>
            <a:bodyPr wrap="none">
              <a:spAutoFit/>
            </a:bodyPr>
            <a:lstStyle/>
            <a:p>
              <a:pPr>
                <a:lnSpc>
                  <a:spcPct val="100000"/>
                </a:lnSpc>
                <a:spcBef>
                  <a:spcPts val="0"/>
                </a:spcBef>
                <a:tabLst>
                  <a:tab pos="409575" algn="l"/>
                </a:tabLst>
              </a:pPr>
              <a:r>
                <a:rPr lang="en-US" i="1">
                  <a:solidFill>
                    <a:srgbClr val="000099"/>
                  </a:solidFill>
                </a:rPr>
                <a:t>T</a:t>
              </a:r>
            </a:p>
          </p:txBody>
        </p:sp>
        <p:cxnSp>
          <p:nvCxnSpPr>
            <p:cNvPr id="68" name="Straight Arrow Connector 67"/>
            <p:cNvCxnSpPr/>
            <p:nvPr/>
          </p:nvCxnSpPr>
          <p:spPr bwMode="auto">
            <a:xfrm flipV="1">
              <a:off x="5810980" y="6073140"/>
              <a:ext cx="2586260" cy="6290"/>
            </a:xfrm>
            <a:prstGeom prst="straightConnector1">
              <a:avLst/>
            </a:prstGeom>
            <a:noFill/>
            <a:ln w="19050" cap="flat" cmpd="sng" algn="ctr">
              <a:solidFill>
                <a:schemeClr val="bg1"/>
              </a:solidFill>
              <a:prstDash val="solid"/>
              <a:round/>
              <a:headEnd type="none" w="med" len="med"/>
              <a:tailEnd type="triangle"/>
            </a:ln>
            <a:effectLst/>
          </p:spPr>
        </p:cxnSp>
        <p:sp>
          <p:nvSpPr>
            <p:cNvPr id="69" name="Text Box 15"/>
            <p:cNvSpPr txBox="1">
              <a:spLocks noChangeArrowheads="1"/>
            </p:cNvSpPr>
            <p:nvPr/>
          </p:nvSpPr>
          <p:spPr bwMode="auto">
            <a:xfrm>
              <a:off x="8077200" y="5680382"/>
              <a:ext cx="312906" cy="400110"/>
            </a:xfrm>
            <a:prstGeom prst="rect">
              <a:avLst/>
            </a:prstGeom>
            <a:noFill/>
            <a:ln w="9525" algn="ctr">
              <a:noFill/>
              <a:miter lim="800000"/>
              <a:headEnd/>
              <a:tailEnd/>
            </a:ln>
          </p:spPr>
          <p:txBody>
            <a:bodyPr wrap="none">
              <a:spAutoFit/>
            </a:bodyPr>
            <a:lstStyle/>
            <a:p>
              <a:pPr>
                <a:lnSpc>
                  <a:spcPct val="100000"/>
                </a:lnSpc>
                <a:spcBef>
                  <a:spcPts val="0"/>
                </a:spcBef>
                <a:tabLst>
                  <a:tab pos="409575" algn="l"/>
                </a:tabLst>
              </a:pPr>
              <a:r>
                <a:rPr lang="en-US" i="1">
                  <a:solidFill>
                    <a:srgbClr val="000099"/>
                  </a:solidFill>
                </a:rPr>
                <a:t>s</a:t>
              </a:r>
            </a:p>
          </p:txBody>
        </p:sp>
        <p:sp>
          <p:nvSpPr>
            <p:cNvPr id="77" name="Oval 76"/>
            <p:cNvSpPr/>
            <p:nvPr/>
          </p:nvSpPr>
          <p:spPr bwMode="auto">
            <a:xfrm rot="2628319">
              <a:off x="7054727" y="5074257"/>
              <a:ext cx="73152" cy="73152"/>
            </a:xfrm>
            <a:prstGeom prst="ellipse">
              <a:avLst/>
            </a:prstGeom>
            <a:solidFill>
              <a:schemeClr val="bg1">
                <a:lumMod val="20000"/>
                <a:lumOff val="80000"/>
              </a:schemeClr>
            </a:solidFill>
            <a:ln w="15875" cap="flat" cmpd="sng" algn="ctr">
              <a:solidFill>
                <a:schemeClr val="bg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pPr>
              <a:endParaRPr kumimoji="0" lang="en-US" sz="2000" b="0" i="0" u="none" strike="noStrike" cap="none" normalizeH="0" baseline="0">
                <a:ln>
                  <a:noFill/>
                </a:ln>
                <a:solidFill>
                  <a:srgbClr val="000000"/>
                </a:solidFill>
                <a:effectLst/>
                <a:latin typeface="Arial" charset="0"/>
              </a:endParaRPr>
            </a:p>
          </p:txBody>
        </p:sp>
        <p:sp>
          <p:nvSpPr>
            <p:cNvPr id="78" name="Oval 77"/>
            <p:cNvSpPr/>
            <p:nvPr/>
          </p:nvSpPr>
          <p:spPr bwMode="auto">
            <a:xfrm rot="2628319">
              <a:off x="7553836" y="4664047"/>
              <a:ext cx="73152" cy="73152"/>
            </a:xfrm>
            <a:prstGeom prst="ellipse">
              <a:avLst/>
            </a:prstGeom>
            <a:solidFill>
              <a:schemeClr val="bg1">
                <a:lumMod val="20000"/>
                <a:lumOff val="80000"/>
              </a:schemeClr>
            </a:solidFill>
            <a:ln w="15875" cap="flat" cmpd="sng" algn="ctr">
              <a:solidFill>
                <a:schemeClr val="bg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pPr>
              <a:endParaRPr kumimoji="0" lang="en-US" sz="2000" b="0" i="0" u="none" strike="noStrike" cap="none" normalizeH="0" baseline="0">
                <a:ln>
                  <a:noFill/>
                </a:ln>
                <a:solidFill>
                  <a:srgbClr val="000000"/>
                </a:solidFill>
                <a:effectLst/>
                <a:latin typeface="Arial" charset="0"/>
              </a:endParaRPr>
            </a:p>
          </p:txBody>
        </p:sp>
        <p:sp>
          <p:nvSpPr>
            <p:cNvPr id="79" name="Oval 78"/>
            <p:cNvSpPr/>
            <p:nvPr/>
          </p:nvSpPr>
          <p:spPr bwMode="auto">
            <a:xfrm rot="2628319">
              <a:off x="6485131" y="5349212"/>
              <a:ext cx="73152" cy="73152"/>
            </a:xfrm>
            <a:prstGeom prst="ellipse">
              <a:avLst/>
            </a:prstGeom>
            <a:solidFill>
              <a:schemeClr val="bg1">
                <a:lumMod val="20000"/>
                <a:lumOff val="80000"/>
              </a:schemeClr>
            </a:solidFill>
            <a:ln w="15875" cap="flat" cmpd="sng" algn="ctr">
              <a:solidFill>
                <a:schemeClr val="bg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pPr>
              <a:endParaRPr kumimoji="0" lang="en-US" sz="2000" b="0" i="0" u="none" strike="noStrike" cap="none" normalizeH="0" baseline="0">
                <a:ln>
                  <a:noFill/>
                </a:ln>
                <a:solidFill>
                  <a:srgbClr val="000000"/>
                </a:solidFill>
                <a:effectLst/>
                <a:latin typeface="Arial" charset="0"/>
              </a:endParaRPr>
            </a:p>
          </p:txBody>
        </p:sp>
        <p:sp>
          <p:nvSpPr>
            <p:cNvPr id="80" name="TextBox 79"/>
            <p:cNvSpPr txBox="1">
              <a:spLocks noChangeArrowheads="1"/>
            </p:cNvSpPr>
            <p:nvPr/>
          </p:nvSpPr>
          <p:spPr bwMode="auto">
            <a:xfrm>
              <a:off x="6913880" y="5145446"/>
              <a:ext cx="381000" cy="387798"/>
            </a:xfrm>
            <a:prstGeom prst="rect">
              <a:avLst/>
            </a:prstGeom>
            <a:noFill/>
            <a:ln w="9525">
              <a:noFill/>
              <a:miter lim="800000"/>
              <a:headEnd/>
              <a:tailEnd/>
            </a:ln>
          </p:spPr>
          <p:txBody>
            <a:bodyPr wrap="square">
              <a:spAutoFit/>
            </a:bodyPr>
            <a:lstStyle/>
            <a:p>
              <a:pPr algn="ctr"/>
              <a:r>
                <a:rPr lang="en-US" sz="1600">
                  <a:solidFill>
                    <a:schemeClr val="bg1"/>
                  </a:solidFill>
                </a:rPr>
                <a:t>1</a:t>
              </a:r>
              <a:endParaRPr lang="sr-Latn-RS" sz="1600">
                <a:solidFill>
                  <a:schemeClr val="bg1"/>
                </a:solidFill>
              </a:endParaRPr>
            </a:p>
          </p:txBody>
        </p:sp>
        <p:sp>
          <p:nvSpPr>
            <p:cNvPr id="81" name="TextBox 80"/>
            <p:cNvSpPr txBox="1">
              <a:spLocks noChangeArrowheads="1"/>
            </p:cNvSpPr>
            <p:nvPr/>
          </p:nvSpPr>
          <p:spPr bwMode="auto">
            <a:xfrm>
              <a:off x="7574280" y="4516120"/>
              <a:ext cx="381000" cy="360612"/>
            </a:xfrm>
            <a:prstGeom prst="rect">
              <a:avLst/>
            </a:prstGeom>
            <a:noFill/>
            <a:ln w="9525">
              <a:noFill/>
              <a:miter lim="800000"/>
              <a:headEnd/>
              <a:tailEnd/>
            </a:ln>
          </p:spPr>
          <p:txBody>
            <a:bodyPr wrap="square">
              <a:spAutoFit/>
            </a:bodyPr>
            <a:lstStyle/>
            <a:p>
              <a:pPr algn="ctr"/>
              <a:r>
                <a:rPr lang="sr-Latn-RS" sz="1600">
                  <a:solidFill>
                    <a:schemeClr val="bg1"/>
                  </a:solidFill>
                </a:rPr>
                <a:t>2</a:t>
              </a:r>
            </a:p>
          </p:txBody>
        </p:sp>
        <p:sp>
          <p:nvSpPr>
            <p:cNvPr id="82" name="TextBox 81"/>
            <p:cNvSpPr txBox="1">
              <a:spLocks noChangeArrowheads="1"/>
            </p:cNvSpPr>
            <p:nvPr/>
          </p:nvSpPr>
          <p:spPr bwMode="auto">
            <a:xfrm>
              <a:off x="6191250" y="5096510"/>
              <a:ext cx="381000" cy="360612"/>
            </a:xfrm>
            <a:prstGeom prst="rect">
              <a:avLst/>
            </a:prstGeom>
            <a:noFill/>
            <a:ln w="9525">
              <a:noFill/>
              <a:miter lim="800000"/>
              <a:headEnd/>
              <a:tailEnd/>
            </a:ln>
          </p:spPr>
          <p:txBody>
            <a:bodyPr wrap="square">
              <a:spAutoFit/>
            </a:bodyPr>
            <a:lstStyle/>
            <a:p>
              <a:pPr algn="ctr"/>
              <a:r>
                <a:rPr lang="en-US" sz="1600">
                  <a:solidFill>
                    <a:schemeClr val="bg1"/>
                  </a:solidFill>
                </a:rPr>
                <a:t>3</a:t>
              </a:r>
              <a:endParaRPr lang="sr-Latn-RS" sz="1600">
                <a:solidFill>
                  <a:schemeClr val="bg1"/>
                </a:solidFill>
              </a:endParaRPr>
            </a:p>
          </p:txBody>
        </p:sp>
        <p:sp>
          <p:nvSpPr>
            <p:cNvPr id="83" name="TextBox 82"/>
            <p:cNvSpPr txBox="1"/>
            <p:nvPr/>
          </p:nvSpPr>
          <p:spPr>
            <a:xfrm>
              <a:off x="6729153" y="3992880"/>
              <a:ext cx="808235" cy="427746"/>
            </a:xfrm>
            <a:prstGeom prst="rect">
              <a:avLst/>
            </a:prstGeom>
            <a:noFill/>
          </p:spPr>
          <p:txBody>
            <a:bodyPr wrap="none" rtlCol="0">
              <a:spAutoFit/>
            </a:bodyPr>
            <a:lstStyle/>
            <a:p>
              <a:r>
                <a:rPr lang="en-US">
                  <a:solidFill>
                    <a:schemeClr val="bg1"/>
                  </a:solidFill>
                </a:rPr>
                <a:t>q</a:t>
              </a:r>
              <a:r>
                <a:rPr lang="en-US" baseline="-25000">
                  <a:solidFill>
                    <a:schemeClr val="bg1"/>
                  </a:solidFill>
                </a:rPr>
                <a:t>12</a:t>
              </a:r>
              <a:r>
                <a:rPr lang="en-US">
                  <a:solidFill>
                    <a:schemeClr val="bg1"/>
                  </a:solidFill>
                </a:rPr>
                <a:t>&gt;0</a:t>
              </a:r>
            </a:p>
          </p:txBody>
        </p:sp>
        <p:cxnSp>
          <p:nvCxnSpPr>
            <p:cNvPr id="86" name="Straight Arrow Connector 85"/>
            <p:cNvCxnSpPr/>
            <p:nvPr/>
          </p:nvCxnSpPr>
          <p:spPr bwMode="auto">
            <a:xfrm>
              <a:off x="7124700" y="4427220"/>
              <a:ext cx="472440" cy="601980"/>
            </a:xfrm>
            <a:prstGeom prst="straightConnector1">
              <a:avLst/>
            </a:prstGeom>
            <a:noFill/>
            <a:ln w="41275" cap="flat" cmpd="dbl" algn="ctr">
              <a:solidFill>
                <a:srgbClr val="C00000"/>
              </a:solidFill>
              <a:prstDash val="solid"/>
              <a:round/>
              <a:headEnd type="none" w="med" len="med"/>
              <a:tailEnd type="triangle"/>
            </a:ln>
            <a:effectLst/>
          </p:spPr>
        </p:cxnSp>
        <p:cxnSp>
          <p:nvCxnSpPr>
            <p:cNvPr id="113" name="Straight Arrow Connector 112"/>
            <p:cNvCxnSpPr/>
            <p:nvPr/>
          </p:nvCxnSpPr>
          <p:spPr bwMode="auto">
            <a:xfrm flipH="1" flipV="1">
              <a:off x="6675120" y="5295900"/>
              <a:ext cx="464820" cy="601980"/>
            </a:xfrm>
            <a:prstGeom prst="straightConnector1">
              <a:avLst/>
            </a:prstGeom>
            <a:noFill/>
            <a:ln w="41275" cap="flat" cmpd="dbl" algn="ctr">
              <a:solidFill>
                <a:srgbClr val="00B050"/>
              </a:solidFill>
              <a:prstDash val="solid"/>
              <a:round/>
              <a:headEnd type="triangle" w="med" len="med"/>
              <a:tailEnd type="none" w="med" len="med"/>
            </a:ln>
            <a:effectLst/>
          </p:spPr>
        </p:cxnSp>
        <p:sp>
          <p:nvSpPr>
            <p:cNvPr id="118" name="TextBox 117"/>
            <p:cNvSpPr txBox="1"/>
            <p:nvPr/>
          </p:nvSpPr>
          <p:spPr>
            <a:xfrm>
              <a:off x="7056120" y="5524500"/>
              <a:ext cx="822661" cy="427746"/>
            </a:xfrm>
            <a:prstGeom prst="rect">
              <a:avLst/>
            </a:prstGeom>
            <a:noFill/>
          </p:spPr>
          <p:txBody>
            <a:bodyPr wrap="none" rtlCol="0">
              <a:spAutoFit/>
            </a:bodyPr>
            <a:lstStyle/>
            <a:p>
              <a:r>
                <a:rPr lang="en-US">
                  <a:solidFill>
                    <a:schemeClr val="bg1"/>
                  </a:solidFill>
                </a:rPr>
                <a:t>q</a:t>
              </a:r>
              <a:r>
                <a:rPr lang="en-US" baseline="-25000">
                  <a:solidFill>
                    <a:schemeClr val="bg1"/>
                  </a:solidFill>
                </a:rPr>
                <a:t>13</a:t>
              </a:r>
              <a:r>
                <a:rPr lang="en-US">
                  <a:solidFill>
                    <a:schemeClr val="bg1"/>
                  </a:solidFill>
                </a:rPr>
                <a:t>&lt;0</a:t>
              </a:r>
            </a:p>
          </p:txBody>
        </p:sp>
        <p:sp>
          <p:nvSpPr>
            <p:cNvPr id="126" name="Text Box 15"/>
            <p:cNvSpPr txBox="1">
              <a:spLocks noChangeArrowheads="1"/>
            </p:cNvSpPr>
            <p:nvPr/>
          </p:nvSpPr>
          <p:spPr bwMode="auto">
            <a:xfrm>
              <a:off x="7772400" y="3831580"/>
              <a:ext cx="1066800" cy="369332"/>
            </a:xfrm>
            <a:prstGeom prst="rect">
              <a:avLst/>
            </a:prstGeom>
            <a:noFill/>
            <a:ln w="9525" algn="ctr">
              <a:noFill/>
              <a:miter lim="800000"/>
              <a:headEnd/>
              <a:tailEnd/>
            </a:ln>
          </p:spPr>
          <p:txBody>
            <a:bodyPr wrap="square">
              <a:spAutoFit/>
            </a:bodyPr>
            <a:lstStyle/>
            <a:p>
              <a:pPr>
                <a:lnSpc>
                  <a:spcPct val="100000"/>
                </a:lnSpc>
                <a:spcBef>
                  <a:spcPts val="0"/>
                </a:spcBef>
                <a:tabLst>
                  <a:tab pos="409575" algn="l"/>
                </a:tabLst>
              </a:pPr>
              <a:r>
                <a:rPr lang="en-US" sz="1800" i="1">
                  <a:solidFill>
                    <a:srgbClr val="000099"/>
                  </a:solidFill>
                </a:rPr>
                <a:t>p</a:t>
              </a:r>
              <a:r>
                <a:rPr lang="sr-Latn-RS" sz="1800">
                  <a:solidFill>
                    <a:srgbClr val="000099"/>
                  </a:solidFill>
                </a:rPr>
                <a:t>=const.</a:t>
              </a:r>
              <a:endParaRPr lang="en-US" sz="1800">
                <a:solidFill>
                  <a:srgbClr val="000099"/>
                </a:solidFill>
              </a:endParaRPr>
            </a:p>
          </p:txBody>
        </p:sp>
      </p:grpSp>
      <p:grpSp>
        <p:nvGrpSpPr>
          <p:cNvPr id="128" name="Group 127"/>
          <p:cNvGrpSpPr/>
          <p:nvPr/>
        </p:nvGrpSpPr>
        <p:grpSpPr>
          <a:xfrm>
            <a:off x="1524000" y="2819400"/>
            <a:ext cx="2296327" cy="977468"/>
            <a:chOff x="1828800" y="4851283"/>
            <a:chExt cx="2296327" cy="977468"/>
          </a:xfrm>
        </p:grpSpPr>
        <p:sp>
          <p:nvSpPr>
            <p:cNvPr id="129" name="TextBox 128"/>
            <p:cNvSpPr txBox="1">
              <a:spLocks noChangeArrowheads="1"/>
            </p:cNvSpPr>
            <p:nvPr/>
          </p:nvSpPr>
          <p:spPr bwMode="auto">
            <a:xfrm>
              <a:off x="1828800" y="5105400"/>
              <a:ext cx="2286000" cy="535531"/>
            </a:xfrm>
            <a:prstGeom prst="rect">
              <a:avLst/>
            </a:prstGeom>
            <a:noFill/>
            <a:ln w="9525">
              <a:noFill/>
              <a:miter lim="800000"/>
              <a:headEnd/>
              <a:tailEnd/>
            </a:ln>
          </p:spPr>
          <p:txBody>
            <a:bodyPr wrap="square">
              <a:spAutoFit/>
            </a:bodyPr>
            <a:lstStyle/>
            <a:p>
              <a:r>
                <a:rPr lang="sr-Latn-RS" sz="2400" i="1">
                  <a:solidFill>
                    <a:schemeClr val="bg1"/>
                  </a:solidFill>
                </a:rPr>
                <a:t>s</a:t>
              </a:r>
              <a:r>
                <a:rPr lang="sr-Latn-RS" sz="2400" baseline="-25000">
                  <a:solidFill>
                    <a:schemeClr val="bg1"/>
                  </a:solidFill>
                </a:rPr>
                <a:t>2</a:t>
              </a:r>
              <a:r>
                <a:rPr lang="sr-Latn-RS" sz="2400" i="1">
                  <a:solidFill>
                    <a:schemeClr val="bg1"/>
                  </a:solidFill>
                </a:rPr>
                <a:t>-s</a:t>
              </a:r>
              <a:r>
                <a:rPr lang="sr-Latn-RS" sz="2400" baseline="-25000">
                  <a:solidFill>
                    <a:schemeClr val="bg1"/>
                  </a:solidFill>
                </a:rPr>
                <a:t>1</a:t>
              </a:r>
              <a:r>
                <a:rPr lang="sr-Latn-RS" sz="2400" i="1">
                  <a:solidFill>
                    <a:schemeClr val="bg1"/>
                  </a:solidFill>
                </a:rPr>
                <a:t>=</a:t>
              </a:r>
              <a:r>
                <a:rPr lang="en-US" sz="2400" i="1">
                  <a:solidFill>
                    <a:schemeClr val="bg1"/>
                  </a:solidFill>
                </a:rPr>
                <a:t> </a:t>
              </a:r>
              <a:r>
                <a:rPr lang="sr-Latn-RS" sz="2400" i="1">
                  <a:solidFill>
                    <a:schemeClr val="bg1"/>
                  </a:solidFill>
                </a:rPr>
                <a:t>c</a:t>
              </a:r>
              <a:r>
                <a:rPr lang="sr-Latn-RS" sz="2400" i="1" baseline="-25000">
                  <a:solidFill>
                    <a:schemeClr val="bg1"/>
                  </a:solidFill>
                </a:rPr>
                <a:t>p</a:t>
              </a:r>
              <a:r>
                <a:rPr lang="sr-Latn-RS" sz="2400" i="1">
                  <a:solidFill>
                    <a:schemeClr val="bg1"/>
                  </a:solidFill>
                </a:rPr>
                <a:t> ln              </a:t>
              </a:r>
            </a:p>
          </p:txBody>
        </p:sp>
        <p:cxnSp>
          <p:nvCxnSpPr>
            <p:cNvPr id="130" name="Straight Connector 129"/>
            <p:cNvCxnSpPr/>
            <p:nvPr/>
          </p:nvCxnSpPr>
          <p:spPr bwMode="auto">
            <a:xfrm>
              <a:off x="3429058" y="5384683"/>
              <a:ext cx="548640" cy="0"/>
            </a:xfrm>
            <a:prstGeom prst="line">
              <a:avLst/>
            </a:prstGeom>
            <a:noFill/>
            <a:ln w="25400" cap="flat" cmpd="sng" algn="ctr">
              <a:solidFill>
                <a:srgbClr val="000099"/>
              </a:solidFill>
              <a:prstDash val="solid"/>
              <a:round/>
              <a:headEnd type="none" w="med" len="med"/>
              <a:tailEnd type="none" w="med" len="med"/>
            </a:ln>
            <a:effectLst/>
          </p:spPr>
        </p:cxnSp>
        <p:sp>
          <p:nvSpPr>
            <p:cNvPr id="131" name="TextBox 130"/>
            <p:cNvSpPr txBox="1">
              <a:spLocks noChangeArrowheads="1"/>
            </p:cNvSpPr>
            <p:nvPr/>
          </p:nvSpPr>
          <p:spPr bwMode="auto">
            <a:xfrm>
              <a:off x="3352800" y="4851283"/>
              <a:ext cx="762000" cy="494751"/>
            </a:xfrm>
            <a:prstGeom prst="rect">
              <a:avLst/>
            </a:prstGeom>
            <a:noFill/>
            <a:ln w="9525">
              <a:noFill/>
              <a:miter lim="800000"/>
              <a:headEnd/>
              <a:tailEnd/>
            </a:ln>
          </p:spPr>
          <p:txBody>
            <a:bodyPr wrap="square">
              <a:spAutoFit/>
            </a:bodyPr>
            <a:lstStyle/>
            <a:p>
              <a:pPr algn="ctr"/>
              <a:r>
                <a:rPr lang="sr-Latn-RS" sz="2400" i="1">
                  <a:solidFill>
                    <a:schemeClr val="bg1"/>
                  </a:solidFill>
                  <a:latin typeface="Arial" pitchFamily="34" charset="0"/>
                  <a:cs typeface="Arial" pitchFamily="34" charset="0"/>
                  <a:sym typeface="Symbol"/>
                </a:rPr>
                <a:t>T</a:t>
              </a:r>
              <a:r>
                <a:rPr lang="sr-Latn-RS" sz="2400" baseline="-25000">
                  <a:solidFill>
                    <a:schemeClr val="bg1"/>
                  </a:solidFill>
                  <a:latin typeface="Arial" pitchFamily="34" charset="0"/>
                  <a:cs typeface="Arial" pitchFamily="34" charset="0"/>
                  <a:sym typeface="Symbol"/>
                </a:rPr>
                <a:t>2</a:t>
              </a:r>
              <a:endParaRPr lang="sr-Latn-RS" sz="2400" baseline="-25000">
                <a:solidFill>
                  <a:schemeClr val="bg1"/>
                </a:solidFill>
                <a:latin typeface="Arial" pitchFamily="34" charset="0"/>
                <a:cs typeface="Arial" pitchFamily="34" charset="0"/>
              </a:endParaRPr>
            </a:p>
          </p:txBody>
        </p:sp>
        <p:sp>
          <p:nvSpPr>
            <p:cNvPr id="132" name="TextBox 131"/>
            <p:cNvSpPr txBox="1">
              <a:spLocks noChangeArrowheads="1"/>
            </p:cNvSpPr>
            <p:nvPr/>
          </p:nvSpPr>
          <p:spPr bwMode="auto">
            <a:xfrm>
              <a:off x="3363127" y="5334000"/>
              <a:ext cx="762000" cy="494751"/>
            </a:xfrm>
            <a:prstGeom prst="rect">
              <a:avLst/>
            </a:prstGeom>
            <a:noFill/>
            <a:ln w="9525">
              <a:noFill/>
              <a:miter lim="800000"/>
              <a:headEnd/>
              <a:tailEnd/>
            </a:ln>
          </p:spPr>
          <p:txBody>
            <a:bodyPr wrap="square">
              <a:spAutoFit/>
            </a:bodyPr>
            <a:lstStyle/>
            <a:p>
              <a:pPr algn="ctr"/>
              <a:r>
                <a:rPr lang="sr-Latn-RS" sz="2400" i="1">
                  <a:solidFill>
                    <a:schemeClr val="bg1"/>
                  </a:solidFill>
                  <a:latin typeface="Arial" pitchFamily="34" charset="0"/>
                  <a:cs typeface="Arial" pitchFamily="34" charset="0"/>
                  <a:sym typeface="Symbol"/>
                </a:rPr>
                <a:t>T</a:t>
              </a:r>
              <a:r>
                <a:rPr lang="sr-Latn-RS" sz="2400" baseline="-25000">
                  <a:solidFill>
                    <a:schemeClr val="bg1"/>
                  </a:solidFill>
                  <a:latin typeface="Arial" pitchFamily="34" charset="0"/>
                  <a:cs typeface="Arial" pitchFamily="34" charset="0"/>
                  <a:sym typeface="Symbol"/>
                </a:rPr>
                <a:t>1</a:t>
              </a:r>
              <a:endParaRPr lang="sr-Latn-RS" sz="2400" baseline="-25000">
                <a:solidFill>
                  <a:schemeClr val="bg1"/>
                </a:solidFill>
                <a:latin typeface="Arial" pitchFamily="34" charset="0"/>
                <a:cs typeface="Arial" pitchFamily="34" charset="0"/>
              </a:endParaRPr>
            </a:p>
          </p:txBody>
        </p:sp>
      </p:grpSp>
      <p:grpSp>
        <p:nvGrpSpPr>
          <p:cNvPr id="168" name="Group 167"/>
          <p:cNvGrpSpPr/>
          <p:nvPr/>
        </p:nvGrpSpPr>
        <p:grpSpPr>
          <a:xfrm>
            <a:off x="5181600" y="1095216"/>
            <a:ext cx="3798336" cy="2257584"/>
            <a:chOff x="5454232" y="1095216"/>
            <a:chExt cx="3798336" cy="2257584"/>
          </a:xfrm>
        </p:grpSpPr>
        <p:sp>
          <p:nvSpPr>
            <p:cNvPr id="134" name="Arc 133"/>
            <p:cNvSpPr/>
            <p:nvPr/>
          </p:nvSpPr>
          <p:spPr bwMode="auto">
            <a:xfrm rot="11017828">
              <a:off x="6966568" y="1343424"/>
              <a:ext cx="2286000" cy="1188720"/>
            </a:xfrm>
            <a:prstGeom prst="arc">
              <a:avLst/>
            </a:prstGeom>
            <a:noFill/>
            <a:ln w="12700" cap="flat" cmpd="sng" algn="ctr">
              <a:solidFill>
                <a:schemeClr val="bg1"/>
              </a:solidFill>
              <a:prstDash val="lgDash"/>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pPr>
              <a:endParaRPr kumimoji="0" lang="en-US" sz="2000" b="0" i="0" u="none" strike="noStrike" cap="none" normalizeH="0" baseline="0">
                <a:ln>
                  <a:noFill/>
                </a:ln>
                <a:solidFill>
                  <a:srgbClr val="000000"/>
                </a:solidFill>
                <a:effectLst/>
                <a:latin typeface="Arial" charset="0"/>
              </a:endParaRPr>
            </a:p>
          </p:txBody>
        </p:sp>
        <p:sp>
          <p:nvSpPr>
            <p:cNvPr id="137" name="Arc 136"/>
            <p:cNvSpPr/>
            <p:nvPr/>
          </p:nvSpPr>
          <p:spPr bwMode="auto">
            <a:xfrm rot="11521545">
              <a:off x="5892382" y="1505826"/>
              <a:ext cx="2286000" cy="1188720"/>
            </a:xfrm>
            <a:prstGeom prst="arc">
              <a:avLst/>
            </a:prstGeom>
            <a:noFill/>
            <a:ln w="12700" cap="flat" cmpd="sng" algn="ctr">
              <a:solidFill>
                <a:schemeClr val="bg1"/>
              </a:solidFill>
              <a:prstDash val="lgDash"/>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pPr>
              <a:endParaRPr kumimoji="0" lang="en-US" sz="2000" b="0" i="0" u="none" strike="noStrike" cap="none" normalizeH="0" baseline="0">
                <a:ln>
                  <a:noFill/>
                </a:ln>
                <a:solidFill>
                  <a:srgbClr val="000000"/>
                </a:solidFill>
                <a:effectLst/>
                <a:latin typeface="Arial" charset="0"/>
              </a:endParaRPr>
            </a:p>
          </p:txBody>
        </p:sp>
        <p:cxnSp>
          <p:nvCxnSpPr>
            <p:cNvPr id="141" name="Straight Arrow Connector 140"/>
            <p:cNvCxnSpPr/>
            <p:nvPr/>
          </p:nvCxnSpPr>
          <p:spPr bwMode="auto">
            <a:xfrm flipH="1" flipV="1">
              <a:off x="5808562" y="1121017"/>
              <a:ext cx="3810" cy="2195192"/>
            </a:xfrm>
            <a:prstGeom prst="straightConnector1">
              <a:avLst/>
            </a:prstGeom>
            <a:noFill/>
            <a:ln w="19050" cap="flat" cmpd="sng" algn="ctr">
              <a:solidFill>
                <a:schemeClr val="bg1"/>
              </a:solidFill>
              <a:prstDash val="solid"/>
              <a:round/>
              <a:headEnd type="none" w="med" len="med"/>
              <a:tailEnd type="triangle"/>
            </a:ln>
            <a:effectLst/>
          </p:spPr>
        </p:cxnSp>
        <p:cxnSp>
          <p:nvCxnSpPr>
            <p:cNvPr id="142" name="Straight Arrow Connector 141"/>
            <p:cNvCxnSpPr/>
            <p:nvPr/>
          </p:nvCxnSpPr>
          <p:spPr bwMode="auto">
            <a:xfrm>
              <a:off x="5804752" y="3316208"/>
              <a:ext cx="2423160" cy="0"/>
            </a:xfrm>
            <a:prstGeom prst="straightConnector1">
              <a:avLst/>
            </a:prstGeom>
            <a:noFill/>
            <a:ln w="19050" cap="flat" cmpd="sng" algn="ctr">
              <a:solidFill>
                <a:schemeClr val="bg1"/>
              </a:solidFill>
              <a:prstDash val="solid"/>
              <a:round/>
              <a:headEnd type="none" w="med" len="med"/>
              <a:tailEnd type="triangle"/>
            </a:ln>
            <a:effectLst/>
          </p:spPr>
        </p:cxnSp>
        <p:sp>
          <p:nvSpPr>
            <p:cNvPr id="143" name="Text Box 15"/>
            <p:cNvSpPr txBox="1">
              <a:spLocks noChangeArrowheads="1"/>
            </p:cNvSpPr>
            <p:nvPr/>
          </p:nvSpPr>
          <p:spPr bwMode="auto">
            <a:xfrm>
              <a:off x="5454232" y="1095216"/>
              <a:ext cx="312906" cy="369332"/>
            </a:xfrm>
            <a:prstGeom prst="rect">
              <a:avLst/>
            </a:prstGeom>
            <a:noFill/>
            <a:ln w="9525" algn="ctr">
              <a:noFill/>
              <a:miter lim="800000"/>
              <a:headEnd/>
              <a:tailEnd/>
            </a:ln>
          </p:spPr>
          <p:txBody>
            <a:bodyPr wrap="none">
              <a:spAutoFit/>
            </a:bodyPr>
            <a:lstStyle/>
            <a:p>
              <a:pPr>
                <a:lnSpc>
                  <a:spcPct val="100000"/>
                </a:lnSpc>
                <a:spcBef>
                  <a:spcPts val="0"/>
                </a:spcBef>
                <a:tabLst>
                  <a:tab pos="409575" algn="l"/>
                </a:tabLst>
              </a:pPr>
              <a:r>
                <a:rPr lang="sr-Latn-RS" sz="1800" i="1">
                  <a:solidFill>
                    <a:srgbClr val="000099"/>
                  </a:solidFill>
                </a:rPr>
                <a:t>p</a:t>
              </a:r>
              <a:endParaRPr lang="en-US" sz="1800" i="1">
                <a:solidFill>
                  <a:srgbClr val="000099"/>
                </a:solidFill>
              </a:endParaRPr>
            </a:p>
          </p:txBody>
        </p:sp>
        <p:sp>
          <p:nvSpPr>
            <p:cNvPr id="144" name="Text Box 15"/>
            <p:cNvSpPr txBox="1">
              <a:spLocks noChangeArrowheads="1"/>
            </p:cNvSpPr>
            <p:nvPr/>
          </p:nvSpPr>
          <p:spPr bwMode="auto">
            <a:xfrm>
              <a:off x="7859612" y="2983468"/>
              <a:ext cx="300082" cy="369332"/>
            </a:xfrm>
            <a:prstGeom prst="rect">
              <a:avLst/>
            </a:prstGeom>
            <a:noFill/>
            <a:ln w="9525" algn="ctr">
              <a:noFill/>
              <a:miter lim="800000"/>
              <a:headEnd/>
              <a:tailEnd/>
            </a:ln>
          </p:spPr>
          <p:txBody>
            <a:bodyPr wrap="none">
              <a:spAutoFit/>
            </a:bodyPr>
            <a:lstStyle/>
            <a:p>
              <a:pPr>
                <a:lnSpc>
                  <a:spcPct val="100000"/>
                </a:lnSpc>
                <a:spcBef>
                  <a:spcPts val="0"/>
                </a:spcBef>
                <a:tabLst>
                  <a:tab pos="409575" algn="l"/>
                </a:tabLst>
              </a:pPr>
              <a:r>
                <a:rPr lang="en-US" sz="1800" i="1">
                  <a:solidFill>
                    <a:srgbClr val="000099"/>
                  </a:solidFill>
                </a:rPr>
                <a:t>v</a:t>
              </a:r>
            </a:p>
          </p:txBody>
        </p:sp>
        <p:sp>
          <p:nvSpPr>
            <p:cNvPr id="145" name="TextBox 144"/>
            <p:cNvSpPr txBox="1">
              <a:spLocks noChangeArrowheads="1"/>
            </p:cNvSpPr>
            <p:nvPr/>
          </p:nvSpPr>
          <p:spPr bwMode="auto">
            <a:xfrm>
              <a:off x="6664542" y="2052603"/>
              <a:ext cx="381000" cy="387798"/>
            </a:xfrm>
            <a:prstGeom prst="rect">
              <a:avLst/>
            </a:prstGeom>
            <a:noFill/>
            <a:ln w="9525">
              <a:noFill/>
              <a:miter lim="800000"/>
              <a:headEnd/>
              <a:tailEnd/>
            </a:ln>
          </p:spPr>
          <p:txBody>
            <a:bodyPr wrap="square">
              <a:spAutoFit/>
            </a:bodyPr>
            <a:lstStyle/>
            <a:p>
              <a:pPr algn="ctr"/>
              <a:r>
                <a:rPr lang="en-US" sz="1600">
                  <a:solidFill>
                    <a:schemeClr val="bg1"/>
                  </a:solidFill>
                </a:rPr>
                <a:t>1</a:t>
              </a:r>
              <a:endParaRPr lang="sr-Latn-RS" sz="1600">
                <a:solidFill>
                  <a:schemeClr val="bg1"/>
                </a:solidFill>
              </a:endParaRPr>
            </a:p>
          </p:txBody>
        </p:sp>
        <p:sp>
          <p:nvSpPr>
            <p:cNvPr id="146" name="TextBox 145"/>
            <p:cNvSpPr txBox="1">
              <a:spLocks noChangeArrowheads="1"/>
            </p:cNvSpPr>
            <p:nvPr/>
          </p:nvSpPr>
          <p:spPr bwMode="auto">
            <a:xfrm>
              <a:off x="7320986" y="2056647"/>
              <a:ext cx="381000" cy="360612"/>
            </a:xfrm>
            <a:prstGeom prst="rect">
              <a:avLst/>
            </a:prstGeom>
            <a:noFill/>
            <a:ln w="9525">
              <a:noFill/>
              <a:miter lim="800000"/>
              <a:headEnd/>
              <a:tailEnd/>
            </a:ln>
          </p:spPr>
          <p:txBody>
            <a:bodyPr wrap="square">
              <a:spAutoFit/>
            </a:bodyPr>
            <a:lstStyle/>
            <a:p>
              <a:pPr algn="ctr"/>
              <a:r>
                <a:rPr lang="sr-Latn-RS" sz="1600">
                  <a:solidFill>
                    <a:schemeClr val="bg1"/>
                  </a:solidFill>
                </a:rPr>
                <a:t>2</a:t>
              </a:r>
            </a:p>
          </p:txBody>
        </p:sp>
        <p:sp>
          <p:nvSpPr>
            <p:cNvPr id="147" name="Arc 146"/>
            <p:cNvSpPr/>
            <p:nvPr/>
          </p:nvSpPr>
          <p:spPr bwMode="auto">
            <a:xfrm rot="11248650">
              <a:off x="6299818" y="1366283"/>
              <a:ext cx="2286000" cy="1188720"/>
            </a:xfrm>
            <a:prstGeom prst="arc">
              <a:avLst/>
            </a:prstGeom>
            <a:noFill/>
            <a:ln w="12700" cap="flat" cmpd="sng" algn="ctr">
              <a:solidFill>
                <a:schemeClr val="bg1"/>
              </a:solidFill>
              <a:prstDash val="lgDash"/>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pPr>
              <a:endParaRPr kumimoji="0" lang="en-US" sz="2000" b="0" i="0" u="none" strike="noStrike" cap="none" normalizeH="0" baseline="0">
                <a:ln>
                  <a:noFill/>
                </a:ln>
                <a:solidFill>
                  <a:srgbClr val="000000"/>
                </a:solidFill>
                <a:effectLst/>
                <a:latin typeface="Arial" charset="0"/>
              </a:endParaRPr>
            </a:p>
          </p:txBody>
        </p:sp>
        <p:sp>
          <p:nvSpPr>
            <p:cNvPr id="148" name="TextBox 147"/>
            <p:cNvSpPr txBox="1">
              <a:spLocks noChangeArrowheads="1"/>
            </p:cNvSpPr>
            <p:nvPr/>
          </p:nvSpPr>
          <p:spPr bwMode="auto">
            <a:xfrm>
              <a:off x="5968582" y="2321167"/>
              <a:ext cx="381000" cy="360612"/>
            </a:xfrm>
            <a:prstGeom prst="rect">
              <a:avLst/>
            </a:prstGeom>
            <a:noFill/>
            <a:ln w="9525">
              <a:noFill/>
              <a:miter lim="800000"/>
              <a:headEnd/>
              <a:tailEnd/>
            </a:ln>
          </p:spPr>
          <p:txBody>
            <a:bodyPr wrap="square">
              <a:spAutoFit/>
            </a:bodyPr>
            <a:lstStyle/>
            <a:p>
              <a:pPr algn="ctr"/>
              <a:r>
                <a:rPr lang="en-US" sz="1600">
                  <a:solidFill>
                    <a:schemeClr val="bg1"/>
                  </a:solidFill>
                </a:rPr>
                <a:t>3</a:t>
              </a:r>
              <a:endParaRPr lang="sr-Latn-RS" sz="1600">
                <a:solidFill>
                  <a:schemeClr val="bg1"/>
                </a:solidFill>
              </a:endParaRPr>
            </a:p>
          </p:txBody>
        </p:sp>
        <p:cxnSp>
          <p:nvCxnSpPr>
            <p:cNvPr id="149" name="Straight Connector 148"/>
            <p:cNvCxnSpPr/>
            <p:nvPr/>
          </p:nvCxnSpPr>
          <p:spPr bwMode="auto">
            <a:xfrm rot="16200000" flipV="1">
              <a:off x="6542060" y="2133207"/>
              <a:ext cx="0" cy="548640"/>
            </a:xfrm>
            <a:prstGeom prst="line">
              <a:avLst/>
            </a:prstGeom>
            <a:noFill/>
            <a:ln w="28575" cap="flat" cmpd="sng" algn="ctr">
              <a:solidFill>
                <a:srgbClr val="000066"/>
              </a:solidFill>
              <a:prstDash val="solid"/>
              <a:round/>
              <a:headEnd type="none" w="med" len="med"/>
              <a:tailEnd type="triangle" w="med" len="med"/>
            </a:ln>
            <a:effectLst/>
          </p:spPr>
        </p:cxnSp>
        <p:sp>
          <p:nvSpPr>
            <p:cNvPr id="150" name="Oval 149"/>
            <p:cNvSpPr/>
            <p:nvPr/>
          </p:nvSpPr>
          <p:spPr bwMode="auto">
            <a:xfrm rot="18828319">
              <a:off x="6823822" y="2368153"/>
              <a:ext cx="73152" cy="73152"/>
            </a:xfrm>
            <a:prstGeom prst="ellipse">
              <a:avLst/>
            </a:prstGeom>
            <a:solidFill>
              <a:schemeClr val="bg1">
                <a:lumMod val="20000"/>
                <a:lumOff val="80000"/>
              </a:schemeClr>
            </a:solidFill>
            <a:ln w="15875" cap="flat" cmpd="sng" algn="ctr">
              <a:solidFill>
                <a:schemeClr val="bg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pPr>
              <a:endParaRPr kumimoji="0" lang="en-US" sz="2000" b="0" i="0" u="none" strike="noStrike" cap="none" normalizeH="0" baseline="0">
                <a:ln>
                  <a:noFill/>
                </a:ln>
                <a:solidFill>
                  <a:srgbClr val="000000"/>
                </a:solidFill>
                <a:effectLst/>
                <a:latin typeface="Arial" charset="0"/>
              </a:endParaRPr>
            </a:p>
          </p:txBody>
        </p:sp>
        <p:cxnSp>
          <p:nvCxnSpPr>
            <p:cNvPr id="151" name="Straight Connector 150"/>
            <p:cNvCxnSpPr/>
            <p:nvPr/>
          </p:nvCxnSpPr>
          <p:spPr bwMode="auto">
            <a:xfrm rot="16200000" flipV="1">
              <a:off x="7171980" y="2133207"/>
              <a:ext cx="0" cy="548640"/>
            </a:xfrm>
            <a:prstGeom prst="line">
              <a:avLst/>
            </a:prstGeom>
            <a:noFill/>
            <a:ln w="28575" cap="flat" cmpd="sng" algn="ctr">
              <a:solidFill>
                <a:srgbClr val="000066"/>
              </a:solidFill>
              <a:prstDash val="solid"/>
              <a:round/>
              <a:headEnd type="triangle" w="med" len="med"/>
              <a:tailEnd type="none" w="med" len="med"/>
            </a:ln>
            <a:effectLst/>
          </p:spPr>
        </p:cxnSp>
        <p:sp>
          <p:nvSpPr>
            <p:cNvPr id="152" name="Oval 151"/>
            <p:cNvSpPr/>
            <p:nvPr/>
          </p:nvSpPr>
          <p:spPr bwMode="auto">
            <a:xfrm rot="18828319">
              <a:off x="6196520" y="2366787"/>
              <a:ext cx="73152" cy="73152"/>
            </a:xfrm>
            <a:prstGeom prst="ellipse">
              <a:avLst/>
            </a:prstGeom>
            <a:solidFill>
              <a:schemeClr val="bg1">
                <a:lumMod val="20000"/>
                <a:lumOff val="80000"/>
              </a:schemeClr>
            </a:solidFill>
            <a:ln w="15875" cap="flat" cmpd="sng" algn="ctr">
              <a:solidFill>
                <a:schemeClr val="bg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pPr>
              <a:endParaRPr kumimoji="0" lang="en-US" sz="2000" b="0" i="0" u="none" strike="noStrike" cap="none" normalizeH="0" baseline="0">
                <a:ln>
                  <a:noFill/>
                </a:ln>
                <a:solidFill>
                  <a:srgbClr val="000000"/>
                </a:solidFill>
                <a:effectLst/>
                <a:latin typeface="Arial" charset="0"/>
              </a:endParaRPr>
            </a:p>
          </p:txBody>
        </p:sp>
        <p:sp>
          <p:nvSpPr>
            <p:cNvPr id="153" name="TextBox 152"/>
            <p:cNvSpPr txBox="1"/>
            <p:nvPr/>
          </p:nvSpPr>
          <p:spPr>
            <a:xfrm>
              <a:off x="7306585" y="1635367"/>
              <a:ext cx="808235" cy="427746"/>
            </a:xfrm>
            <a:prstGeom prst="rect">
              <a:avLst/>
            </a:prstGeom>
            <a:noFill/>
          </p:spPr>
          <p:txBody>
            <a:bodyPr wrap="none" rtlCol="0">
              <a:spAutoFit/>
            </a:bodyPr>
            <a:lstStyle/>
            <a:p>
              <a:r>
                <a:rPr lang="en-US">
                  <a:solidFill>
                    <a:schemeClr val="bg1"/>
                  </a:solidFill>
                </a:rPr>
                <a:t>q</a:t>
              </a:r>
              <a:r>
                <a:rPr lang="en-US" baseline="-25000">
                  <a:solidFill>
                    <a:schemeClr val="bg1"/>
                  </a:solidFill>
                </a:rPr>
                <a:t>12</a:t>
              </a:r>
              <a:r>
                <a:rPr lang="en-US">
                  <a:solidFill>
                    <a:schemeClr val="bg1"/>
                  </a:solidFill>
                </a:rPr>
                <a:t>&gt;0</a:t>
              </a:r>
            </a:p>
          </p:txBody>
        </p:sp>
        <p:cxnSp>
          <p:nvCxnSpPr>
            <p:cNvPr id="154" name="Straight Arrow Connector 153"/>
            <p:cNvCxnSpPr/>
            <p:nvPr/>
          </p:nvCxnSpPr>
          <p:spPr bwMode="auto">
            <a:xfrm flipH="1">
              <a:off x="7008712" y="1985887"/>
              <a:ext cx="403860" cy="502920"/>
            </a:xfrm>
            <a:prstGeom prst="straightConnector1">
              <a:avLst/>
            </a:prstGeom>
            <a:noFill/>
            <a:ln w="41275" cap="flat" cmpd="dbl" algn="ctr">
              <a:solidFill>
                <a:srgbClr val="C00000"/>
              </a:solidFill>
              <a:prstDash val="solid"/>
              <a:round/>
              <a:headEnd type="none" w="med" len="med"/>
              <a:tailEnd type="triangle"/>
            </a:ln>
            <a:effectLst/>
          </p:spPr>
        </p:cxnSp>
        <p:cxnSp>
          <p:nvCxnSpPr>
            <p:cNvPr id="155" name="Straight Arrow Connector 154"/>
            <p:cNvCxnSpPr/>
            <p:nvPr/>
          </p:nvCxnSpPr>
          <p:spPr bwMode="auto">
            <a:xfrm flipV="1">
              <a:off x="6300052" y="2321167"/>
              <a:ext cx="297180" cy="449580"/>
            </a:xfrm>
            <a:prstGeom prst="straightConnector1">
              <a:avLst/>
            </a:prstGeom>
            <a:noFill/>
            <a:ln w="41275" cap="flat" cmpd="dbl" algn="ctr">
              <a:solidFill>
                <a:srgbClr val="00B050"/>
              </a:solidFill>
              <a:prstDash val="solid"/>
              <a:round/>
              <a:headEnd type="triangle" w="med" len="med"/>
              <a:tailEnd type="none" w="med" len="med"/>
            </a:ln>
            <a:effectLst/>
          </p:spPr>
        </p:cxnSp>
        <p:sp>
          <p:nvSpPr>
            <p:cNvPr id="156" name="TextBox 155"/>
            <p:cNvSpPr txBox="1"/>
            <p:nvPr/>
          </p:nvSpPr>
          <p:spPr>
            <a:xfrm>
              <a:off x="5987632" y="2603107"/>
              <a:ext cx="822661" cy="427746"/>
            </a:xfrm>
            <a:prstGeom prst="rect">
              <a:avLst/>
            </a:prstGeom>
            <a:noFill/>
          </p:spPr>
          <p:txBody>
            <a:bodyPr wrap="none" rtlCol="0">
              <a:spAutoFit/>
            </a:bodyPr>
            <a:lstStyle/>
            <a:p>
              <a:r>
                <a:rPr lang="en-US">
                  <a:solidFill>
                    <a:schemeClr val="bg1"/>
                  </a:solidFill>
                </a:rPr>
                <a:t>q</a:t>
              </a:r>
              <a:r>
                <a:rPr lang="en-US" baseline="-25000">
                  <a:solidFill>
                    <a:schemeClr val="bg1"/>
                  </a:solidFill>
                </a:rPr>
                <a:t>13</a:t>
              </a:r>
              <a:r>
                <a:rPr lang="en-US">
                  <a:solidFill>
                    <a:schemeClr val="bg1"/>
                  </a:solidFill>
                </a:rPr>
                <a:t>&lt;0</a:t>
              </a:r>
            </a:p>
          </p:txBody>
        </p:sp>
        <p:sp>
          <p:nvSpPr>
            <p:cNvPr id="157" name="TextBox 156"/>
            <p:cNvSpPr txBox="1"/>
            <p:nvPr/>
          </p:nvSpPr>
          <p:spPr>
            <a:xfrm>
              <a:off x="6806782" y="1532497"/>
              <a:ext cx="385042" cy="387798"/>
            </a:xfrm>
            <a:prstGeom prst="rect">
              <a:avLst/>
            </a:prstGeom>
            <a:noFill/>
          </p:spPr>
          <p:txBody>
            <a:bodyPr wrap="none" rtlCol="0">
              <a:spAutoFit/>
            </a:bodyPr>
            <a:lstStyle/>
            <a:p>
              <a:r>
                <a:rPr lang="en-US" sz="1600">
                  <a:solidFill>
                    <a:schemeClr val="bg1"/>
                  </a:solidFill>
                </a:rPr>
                <a:t>T</a:t>
              </a:r>
              <a:r>
                <a:rPr lang="en-US" sz="1600" baseline="-25000">
                  <a:solidFill>
                    <a:schemeClr val="bg1"/>
                  </a:solidFill>
                </a:rPr>
                <a:t>2</a:t>
              </a:r>
              <a:endParaRPr lang="en-US" sz="1600">
                <a:solidFill>
                  <a:schemeClr val="bg1"/>
                </a:solidFill>
              </a:endParaRPr>
            </a:p>
          </p:txBody>
        </p:sp>
        <p:sp>
          <p:nvSpPr>
            <p:cNvPr id="158" name="TextBox 157"/>
            <p:cNvSpPr txBox="1"/>
            <p:nvPr/>
          </p:nvSpPr>
          <p:spPr>
            <a:xfrm>
              <a:off x="6239092" y="1650607"/>
              <a:ext cx="385042" cy="360612"/>
            </a:xfrm>
            <a:prstGeom prst="rect">
              <a:avLst/>
            </a:prstGeom>
            <a:noFill/>
          </p:spPr>
          <p:txBody>
            <a:bodyPr wrap="none" rtlCol="0">
              <a:spAutoFit/>
            </a:bodyPr>
            <a:lstStyle/>
            <a:p>
              <a:r>
                <a:rPr lang="en-US" sz="1600">
                  <a:solidFill>
                    <a:schemeClr val="bg1"/>
                  </a:solidFill>
                </a:rPr>
                <a:t>T</a:t>
              </a:r>
              <a:r>
                <a:rPr lang="en-US" sz="1600" baseline="-25000">
                  <a:solidFill>
                    <a:schemeClr val="bg1"/>
                  </a:solidFill>
                </a:rPr>
                <a:t>1</a:t>
              </a:r>
              <a:endParaRPr lang="en-US" sz="1600">
                <a:solidFill>
                  <a:schemeClr val="bg1"/>
                </a:solidFill>
              </a:endParaRPr>
            </a:p>
          </p:txBody>
        </p:sp>
        <p:sp>
          <p:nvSpPr>
            <p:cNvPr id="159" name="TextBox 158"/>
            <p:cNvSpPr txBox="1"/>
            <p:nvPr/>
          </p:nvSpPr>
          <p:spPr>
            <a:xfrm>
              <a:off x="5800942" y="1612507"/>
              <a:ext cx="385042" cy="360612"/>
            </a:xfrm>
            <a:prstGeom prst="rect">
              <a:avLst/>
            </a:prstGeom>
            <a:noFill/>
          </p:spPr>
          <p:txBody>
            <a:bodyPr wrap="none" rtlCol="0">
              <a:spAutoFit/>
            </a:bodyPr>
            <a:lstStyle/>
            <a:p>
              <a:r>
                <a:rPr lang="en-US" sz="1600">
                  <a:solidFill>
                    <a:schemeClr val="bg1"/>
                  </a:solidFill>
                </a:rPr>
                <a:t>T</a:t>
              </a:r>
              <a:r>
                <a:rPr lang="en-US" sz="1600" baseline="-25000">
                  <a:solidFill>
                    <a:schemeClr val="bg1"/>
                  </a:solidFill>
                </a:rPr>
                <a:t>3</a:t>
              </a:r>
              <a:endParaRPr lang="en-US" sz="1600">
                <a:solidFill>
                  <a:schemeClr val="bg1"/>
                </a:solidFill>
              </a:endParaRPr>
            </a:p>
          </p:txBody>
        </p:sp>
        <p:sp>
          <p:nvSpPr>
            <p:cNvPr id="160" name="Oval 159"/>
            <p:cNvSpPr/>
            <p:nvPr/>
          </p:nvSpPr>
          <p:spPr bwMode="auto">
            <a:xfrm rot="18828319">
              <a:off x="7446200" y="2371867"/>
              <a:ext cx="73152" cy="73152"/>
            </a:xfrm>
            <a:prstGeom prst="ellipse">
              <a:avLst/>
            </a:prstGeom>
            <a:solidFill>
              <a:schemeClr val="bg1">
                <a:lumMod val="20000"/>
                <a:lumOff val="80000"/>
              </a:schemeClr>
            </a:solidFill>
            <a:ln w="15875" cap="flat" cmpd="sng" algn="ctr">
              <a:solidFill>
                <a:schemeClr val="bg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pPr>
              <a:endParaRPr kumimoji="0" lang="en-US" sz="2000" b="0" i="0" u="none" strike="noStrike" cap="none" normalizeH="0" baseline="0">
                <a:ln>
                  <a:noFill/>
                </a:ln>
                <a:solidFill>
                  <a:srgbClr val="000000"/>
                </a:solidFill>
                <a:effectLst/>
                <a:latin typeface="Arial" charset="0"/>
              </a:endParaRPr>
            </a:p>
          </p:txBody>
        </p:sp>
      </p:grpSp>
    </p:spTree>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64201" name="Rectangle 9"/>
          <p:cNvSpPr>
            <a:spLocks noChangeArrowheads="1"/>
          </p:cNvSpPr>
          <p:nvPr/>
        </p:nvSpPr>
        <p:spPr bwMode="auto">
          <a:xfrm>
            <a:off x="0" y="3205163"/>
            <a:ext cx="9144000" cy="0"/>
          </a:xfrm>
          <a:prstGeom prst="rect">
            <a:avLst/>
          </a:prstGeom>
          <a:noFill/>
          <a:ln w="9525" algn="ctr">
            <a:noFill/>
            <a:miter lim="800000"/>
            <a:headEnd/>
            <a:tailEnd/>
          </a:ln>
          <a:effectLst/>
        </p:spPr>
        <p:txBody>
          <a:bodyPr wrap="none" anchor="ctr">
            <a:spAutoFit/>
          </a:bodyPr>
          <a:lstStyle/>
          <a:p>
            <a:endParaRPr lang="en-US"/>
          </a:p>
        </p:txBody>
      </p:sp>
      <p:sp>
        <p:nvSpPr>
          <p:cNvPr id="264220" name="Text Box 28"/>
          <p:cNvSpPr txBox="1">
            <a:spLocks noChangeArrowheads="1"/>
          </p:cNvSpPr>
          <p:nvPr/>
        </p:nvSpPr>
        <p:spPr bwMode="auto">
          <a:xfrm>
            <a:off x="304800" y="1828800"/>
            <a:ext cx="1173719" cy="923330"/>
          </a:xfrm>
          <a:prstGeom prst="rect">
            <a:avLst/>
          </a:prstGeom>
          <a:noFill/>
          <a:ln w="9525" algn="ctr">
            <a:noFill/>
            <a:miter lim="800000"/>
            <a:headEnd/>
            <a:tailEnd/>
          </a:ln>
          <a:effectLst/>
        </p:spPr>
        <p:txBody>
          <a:bodyPr wrap="none">
            <a:spAutoFit/>
          </a:bodyPr>
          <a:lstStyle/>
          <a:p>
            <a:pPr>
              <a:tabLst>
                <a:tab pos="409575" algn="l"/>
              </a:tabLst>
            </a:pPr>
            <a:r>
              <a:rPr lang="sr-Latn-CS">
                <a:solidFill>
                  <a:schemeClr val="bg1"/>
                </a:solidFill>
              </a:rPr>
              <a:t>d</a:t>
            </a:r>
            <a:r>
              <a:rPr lang="sr-Latn-RS" i="1">
                <a:solidFill>
                  <a:schemeClr val="bg1"/>
                </a:solidFill>
              </a:rPr>
              <a:t>T</a:t>
            </a:r>
            <a:r>
              <a:rPr lang="sr-Latn-CS">
                <a:solidFill>
                  <a:schemeClr val="bg1"/>
                </a:solidFill>
              </a:rPr>
              <a:t>=0</a:t>
            </a:r>
          </a:p>
          <a:p>
            <a:pPr>
              <a:tabLst>
                <a:tab pos="409575" algn="l"/>
              </a:tabLst>
            </a:pPr>
            <a:r>
              <a:rPr lang="sr-Latn-RS" i="1">
                <a:solidFill>
                  <a:schemeClr val="bg1"/>
                </a:solidFill>
              </a:rPr>
              <a:t>T</a:t>
            </a:r>
            <a:r>
              <a:rPr lang="sr-Latn-CS">
                <a:solidFill>
                  <a:schemeClr val="bg1"/>
                </a:solidFill>
              </a:rPr>
              <a:t>=const.</a:t>
            </a:r>
            <a:endParaRPr lang="en-US">
              <a:solidFill>
                <a:schemeClr val="bg1"/>
              </a:solidFill>
            </a:endParaRPr>
          </a:p>
        </p:txBody>
      </p:sp>
      <p:sp>
        <p:nvSpPr>
          <p:cNvPr id="61" name="Oval 60"/>
          <p:cNvSpPr/>
          <p:nvPr/>
        </p:nvSpPr>
        <p:spPr bwMode="auto">
          <a:xfrm>
            <a:off x="1476587" y="3559440"/>
            <a:ext cx="2316480" cy="1060456"/>
          </a:xfrm>
          <a:prstGeom prst="ellipse">
            <a:avLst/>
          </a:prstGeom>
          <a:solidFill>
            <a:schemeClr val="accent4">
              <a:lumMod val="75000"/>
            </a:schemeClr>
          </a:solidFill>
          <a:ln w="15875" cap="flat" cmpd="sng" algn="ctr">
            <a:solidFill>
              <a:schemeClr val="bg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pPr>
            <a:endParaRPr kumimoji="0" lang="en-US" sz="2000" b="0" i="0" u="none" strike="noStrike" cap="none" normalizeH="0" baseline="0">
              <a:ln>
                <a:noFill/>
              </a:ln>
              <a:solidFill>
                <a:srgbClr val="000000"/>
              </a:solidFill>
              <a:effectLst/>
              <a:latin typeface="Arial" charset="0"/>
            </a:endParaRPr>
          </a:p>
        </p:txBody>
      </p:sp>
      <p:sp>
        <p:nvSpPr>
          <p:cNvPr id="62" name="TextBox 61"/>
          <p:cNvSpPr txBox="1"/>
          <p:nvPr/>
        </p:nvSpPr>
        <p:spPr>
          <a:xfrm>
            <a:off x="1923226" y="3867090"/>
            <a:ext cx="1425390" cy="400110"/>
          </a:xfrm>
          <a:prstGeom prst="rect">
            <a:avLst/>
          </a:prstGeom>
          <a:noFill/>
        </p:spPr>
        <p:txBody>
          <a:bodyPr wrap="none" rtlCol="0">
            <a:spAutoFit/>
          </a:bodyPr>
          <a:lstStyle/>
          <a:p>
            <a:pPr algn="ctr">
              <a:lnSpc>
                <a:spcPct val="100000"/>
              </a:lnSpc>
              <a:spcBef>
                <a:spcPts val="0"/>
              </a:spcBef>
            </a:pPr>
            <a:r>
              <a:rPr lang="en-US">
                <a:solidFill>
                  <a:schemeClr val="bg1"/>
                </a:solidFill>
              </a:rPr>
              <a:t>Radno telo</a:t>
            </a:r>
            <a:endParaRPr lang="en-US"/>
          </a:p>
        </p:txBody>
      </p:sp>
      <p:sp>
        <p:nvSpPr>
          <p:cNvPr id="63" name="TextBox 62"/>
          <p:cNvSpPr txBox="1"/>
          <p:nvPr/>
        </p:nvSpPr>
        <p:spPr>
          <a:xfrm>
            <a:off x="3581400" y="2819400"/>
            <a:ext cx="687924" cy="383314"/>
          </a:xfrm>
          <a:prstGeom prst="rect">
            <a:avLst/>
          </a:prstGeom>
          <a:noFill/>
        </p:spPr>
        <p:txBody>
          <a:bodyPr wrap="none" rtlCol="0">
            <a:spAutoFit/>
          </a:bodyPr>
          <a:lstStyle/>
          <a:p>
            <a:r>
              <a:rPr lang="en-US" sz="2800" b="1">
                <a:solidFill>
                  <a:schemeClr val="bg1"/>
                </a:solidFill>
              </a:rPr>
              <a:t>q&gt;0</a:t>
            </a:r>
          </a:p>
        </p:txBody>
      </p:sp>
      <p:cxnSp>
        <p:nvCxnSpPr>
          <p:cNvPr id="64" name="Straight Arrow Connector 63"/>
          <p:cNvCxnSpPr/>
          <p:nvPr/>
        </p:nvCxnSpPr>
        <p:spPr bwMode="auto">
          <a:xfrm flipH="1">
            <a:off x="3471333" y="3299524"/>
            <a:ext cx="643467" cy="467848"/>
          </a:xfrm>
          <a:prstGeom prst="straightConnector1">
            <a:avLst/>
          </a:prstGeom>
          <a:noFill/>
          <a:ln w="63500" cap="flat" cmpd="dbl" algn="ctr">
            <a:solidFill>
              <a:srgbClr val="C00000"/>
            </a:solidFill>
            <a:prstDash val="solid"/>
            <a:round/>
            <a:headEnd type="none" w="med" len="med"/>
            <a:tailEnd type="triangle"/>
          </a:ln>
          <a:effectLst/>
        </p:spPr>
      </p:cxnSp>
      <p:cxnSp>
        <p:nvCxnSpPr>
          <p:cNvPr id="65" name="Straight Arrow Connector 64"/>
          <p:cNvCxnSpPr/>
          <p:nvPr/>
        </p:nvCxnSpPr>
        <p:spPr bwMode="auto">
          <a:xfrm flipH="1">
            <a:off x="1219200" y="4495136"/>
            <a:ext cx="643467" cy="467848"/>
          </a:xfrm>
          <a:prstGeom prst="straightConnector1">
            <a:avLst/>
          </a:prstGeom>
          <a:noFill/>
          <a:ln w="63500" cap="flat" cmpd="dbl" algn="ctr">
            <a:solidFill>
              <a:srgbClr val="00B050"/>
            </a:solidFill>
            <a:prstDash val="solid"/>
            <a:round/>
            <a:headEnd type="none" w="med" len="med"/>
            <a:tailEnd type="triangle"/>
          </a:ln>
          <a:effectLst/>
        </p:spPr>
      </p:cxnSp>
      <p:sp>
        <p:nvSpPr>
          <p:cNvPr id="66" name="TextBox 65"/>
          <p:cNvSpPr txBox="1"/>
          <p:nvPr/>
        </p:nvSpPr>
        <p:spPr>
          <a:xfrm>
            <a:off x="1393521" y="4645887"/>
            <a:ext cx="687924" cy="383314"/>
          </a:xfrm>
          <a:prstGeom prst="rect">
            <a:avLst/>
          </a:prstGeom>
          <a:noFill/>
        </p:spPr>
        <p:txBody>
          <a:bodyPr wrap="none" rtlCol="0">
            <a:spAutoFit/>
          </a:bodyPr>
          <a:lstStyle/>
          <a:p>
            <a:r>
              <a:rPr lang="en-US" sz="2800" b="1">
                <a:solidFill>
                  <a:schemeClr val="bg1"/>
                </a:solidFill>
              </a:rPr>
              <a:t>q&lt;0</a:t>
            </a:r>
          </a:p>
        </p:txBody>
      </p:sp>
      <p:grpSp>
        <p:nvGrpSpPr>
          <p:cNvPr id="57" name="Group 56"/>
          <p:cNvGrpSpPr/>
          <p:nvPr/>
        </p:nvGrpSpPr>
        <p:grpSpPr>
          <a:xfrm>
            <a:off x="5181600" y="1197209"/>
            <a:ext cx="3160468" cy="3755791"/>
            <a:chOff x="5181600" y="1197209"/>
            <a:chExt cx="3160468" cy="3755791"/>
          </a:xfrm>
        </p:grpSpPr>
        <p:sp>
          <p:nvSpPr>
            <p:cNvPr id="69" name="Rectangle 68"/>
            <p:cNvSpPr/>
            <p:nvPr/>
          </p:nvSpPr>
          <p:spPr bwMode="auto">
            <a:xfrm>
              <a:off x="6114510" y="3916680"/>
              <a:ext cx="152400" cy="923544"/>
            </a:xfrm>
            <a:prstGeom prst="rect">
              <a:avLst/>
            </a:prstGeom>
            <a:solidFill>
              <a:schemeClr val="accent4"/>
            </a:solidFill>
            <a:ln w="19050" cap="flat" cmpd="sng" algn="ctr">
              <a:solidFill>
                <a:schemeClr val="accent4"/>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pPr>
              <a:endParaRPr kumimoji="0" lang="en-US" sz="2000" b="0" i="0" u="none" strike="noStrike" cap="none" normalizeH="0" baseline="0">
                <a:ln>
                  <a:noFill/>
                </a:ln>
                <a:solidFill>
                  <a:srgbClr val="000000"/>
                </a:solidFill>
                <a:effectLst/>
                <a:latin typeface="Arial" charset="0"/>
              </a:endParaRPr>
            </a:p>
          </p:txBody>
        </p:sp>
        <p:grpSp>
          <p:nvGrpSpPr>
            <p:cNvPr id="4" name="Group 17"/>
            <p:cNvGrpSpPr/>
            <p:nvPr/>
          </p:nvGrpSpPr>
          <p:grpSpPr>
            <a:xfrm>
              <a:off x="5440680" y="3810000"/>
              <a:ext cx="2295525" cy="1143000"/>
              <a:chOff x="4032885" y="3415665"/>
              <a:chExt cx="2295525" cy="1143000"/>
            </a:xfrm>
            <a:solidFill>
              <a:schemeClr val="tx1">
                <a:lumMod val="65000"/>
              </a:schemeClr>
            </a:solidFill>
          </p:grpSpPr>
          <p:sp>
            <p:nvSpPr>
              <p:cNvPr id="14" name="Rectangle 13"/>
              <p:cNvSpPr/>
              <p:nvPr/>
            </p:nvSpPr>
            <p:spPr bwMode="auto">
              <a:xfrm>
                <a:off x="4032885" y="3415665"/>
                <a:ext cx="91440" cy="1143000"/>
              </a:xfrm>
              <a:prstGeom prst="rect">
                <a:avLst/>
              </a:prstGeom>
              <a:grpFill/>
              <a:ln w="19050" cap="flat" cmpd="sng" algn="ctr">
                <a:solidFill>
                  <a:schemeClr val="tx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pPr>
                <a:endParaRPr kumimoji="0" lang="en-US" sz="2000" b="0" i="0" u="none" strike="noStrike" cap="none" normalizeH="0" baseline="0">
                  <a:ln>
                    <a:noFill/>
                  </a:ln>
                  <a:solidFill>
                    <a:srgbClr val="000000"/>
                  </a:solidFill>
                  <a:effectLst/>
                  <a:latin typeface="Arial" charset="0"/>
                </a:endParaRPr>
              </a:p>
            </p:txBody>
          </p:sp>
          <p:sp>
            <p:nvSpPr>
              <p:cNvPr id="15" name="Rectangle 14"/>
              <p:cNvSpPr/>
              <p:nvPr/>
            </p:nvSpPr>
            <p:spPr bwMode="auto">
              <a:xfrm rot="5400000">
                <a:off x="5181600" y="3413760"/>
                <a:ext cx="91440" cy="2194560"/>
              </a:xfrm>
              <a:prstGeom prst="rect">
                <a:avLst/>
              </a:prstGeom>
              <a:grpFill/>
              <a:ln w="19050" cap="flat" cmpd="sng" algn="ctr">
                <a:solidFill>
                  <a:schemeClr val="tx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pPr>
                <a:endParaRPr kumimoji="0" lang="en-US" sz="2000" b="0" i="0" u="none" strike="noStrike" cap="none" normalizeH="0" baseline="0">
                  <a:ln>
                    <a:noFill/>
                  </a:ln>
                  <a:solidFill>
                    <a:srgbClr val="000000"/>
                  </a:solidFill>
                  <a:effectLst/>
                  <a:latin typeface="Arial" charset="0"/>
                </a:endParaRPr>
              </a:p>
            </p:txBody>
          </p:sp>
          <p:sp>
            <p:nvSpPr>
              <p:cNvPr id="16" name="Rectangle 15"/>
              <p:cNvSpPr/>
              <p:nvPr/>
            </p:nvSpPr>
            <p:spPr bwMode="auto">
              <a:xfrm rot="5400000">
                <a:off x="5185410" y="2364105"/>
                <a:ext cx="91440" cy="2194560"/>
              </a:xfrm>
              <a:prstGeom prst="rect">
                <a:avLst/>
              </a:prstGeom>
              <a:grpFill/>
              <a:ln w="19050" cap="flat" cmpd="sng" algn="ctr">
                <a:solidFill>
                  <a:schemeClr val="tx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pPr>
                <a:endParaRPr kumimoji="0" lang="en-US" sz="2000" b="0" i="0" u="none" strike="noStrike" cap="none" normalizeH="0" baseline="0">
                  <a:ln>
                    <a:noFill/>
                  </a:ln>
                  <a:solidFill>
                    <a:srgbClr val="000000"/>
                  </a:solidFill>
                  <a:effectLst/>
                  <a:latin typeface="Arial" charset="0"/>
                </a:endParaRPr>
              </a:p>
            </p:txBody>
          </p:sp>
        </p:grpSp>
        <p:grpSp>
          <p:nvGrpSpPr>
            <p:cNvPr id="5" name="Group 43"/>
            <p:cNvGrpSpPr/>
            <p:nvPr/>
          </p:nvGrpSpPr>
          <p:grpSpPr>
            <a:xfrm>
              <a:off x="6583680" y="3920489"/>
              <a:ext cx="1524000" cy="923544"/>
              <a:chOff x="6330315" y="3920489"/>
              <a:chExt cx="1524000" cy="923544"/>
            </a:xfrm>
          </p:grpSpPr>
          <p:sp>
            <p:nvSpPr>
              <p:cNvPr id="11" name="Rectangle 10"/>
              <p:cNvSpPr/>
              <p:nvPr/>
            </p:nvSpPr>
            <p:spPr bwMode="auto">
              <a:xfrm>
                <a:off x="6330315" y="3920489"/>
                <a:ext cx="152400" cy="923544"/>
              </a:xfrm>
              <a:prstGeom prst="rect">
                <a:avLst/>
              </a:prstGeom>
              <a:solidFill>
                <a:schemeClr val="tx1">
                  <a:lumMod val="50000"/>
                </a:schemeClr>
              </a:solidFill>
              <a:ln w="19050" cap="flat" cmpd="sng" algn="ctr">
                <a:solidFill>
                  <a:schemeClr val="tx1">
                    <a:lumMod val="50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pPr>
                <a:endParaRPr kumimoji="0" lang="en-US" sz="2000" b="0" i="0" u="none" strike="noStrike" cap="none" normalizeH="0" baseline="0">
                  <a:ln>
                    <a:noFill/>
                  </a:ln>
                  <a:solidFill>
                    <a:srgbClr val="000000"/>
                  </a:solidFill>
                  <a:effectLst/>
                  <a:latin typeface="Arial" charset="0"/>
                </a:endParaRPr>
              </a:p>
            </p:txBody>
          </p:sp>
          <p:sp>
            <p:nvSpPr>
              <p:cNvPr id="12" name="Rectangle 11"/>
              <p:cNvSpPr/>
              <p:nvPr/>
            </p:nvSpPr>
            <p:spPr bwMode="auto">
              <a:xfrm rot="5400000">
                <a:off x="7069455" y="3672840"/>
                <a:ext cx="152400" cy="1417320"/>
              </a:xfrm>
              <a:prstGeom prst="rect">
                <a:avLst/>
              </a:prstGeom>
              <a:solidFill>
                <a:schemeClr val="tx1">
                  <a:lumMod val="50000"/>
                </a:schemeClr>
              </a:solidFill>
              <a:ln w="19050" cap="flat" cmpd="sng" algn="ctr">
                <a:solidFill>
                  <a:schemeClr val="tx1">
                    <a:lumMod val="50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pPr>
                <a:endParaRPr kumimoji="0" lang="en-US" sz="2000" b="0" i="0" u="none" strike="noStrike" cap="none" normalizeH="0" baseline="0">
                  <a:ln>
                    <a:noFill/>
                  </a:ln>
                  <a:solidFill>
                    <a:srgbClr val="000000"/>
                  </a:solidFill>
                  <a:effectLst/>
                  <a:latin typeface="Arial" charset="0"/>
                </a:endParaRPr>
              </a:p>
            </p:txBody>
          </p:sp>
        </p:grpSp>
        <p:sp>
          <p:nvSpPr>
            <p:cNvPr id="13" name="TextBox 12"/>
            <p:cNvSpPr txBox="1"/>
            <p:nvPr/>
          </p:nvSpPr>
          <p:spPr>
            <a:xfrm rot="19432346">
              <a:off x="5582863" y="4109704"/>
              <a:ext cx="635110" cy="461665"/>
            </a:xfrm>
            <a:prstGeom prst="rect">
              <a:avLst/>
            </a:prstGeom>
            <a:noFill/>
          </p:spPr>
          <p:txBody>
            <a:bodyPr wrap="none" rtlCol="0">
              <a:spAutoFit/>
            </a:bodyPr>
            <a:lstStyle/>
            <a:p>
              <a:pPr algn="ctr">
                <a:lnSpc>
                  <a:spcPct val="100000"/>
                </a:lnSpc>
                <a:spcBef>
                  <a:spcPts val="0"/>
                </a:spcBef>
              </a:pPr>
              <a:r>
                <a:rPr lang="en-US" sz="1200" i="1">
                  <a:solidFill>
                    <a:schemeClr val="bg1"/>
                  </a:solidFill>
                </a:rPr>
                <a:t>Radno</a:t>
              </a:r>
            </a:p>
            <a:p>
              <a:pPr algn="ctr">
                <a:lnSpc>
                  <a:spcPct val="100000"/>
                </a:lnSpc>
                <a:spcBef>
                  <a:spcPts val="0"/>
                </a:spcBef>
              </a:pPr>
              <a:r>
                <a:rPr lang="en-US" sz="1200" i="1">
                  <a:solidFill>
                    <a:schemeClr val="bg1"/>
                  </a:solidFill>
                </a:rPr>
                <a:t>telo</a:t>
              </a:r>
              <a:endParaRPr lang="en-US" sz="1200" i="1"/>
            </a:p>
          </p:txBody>
        </p:sp>
        <p:cxnSp>
          <p:nvCxnSpPr>
            <p:cNvPr id="18" name="Straight Arrow Connector 17"/>
            <p:cNvCxnSpPr/>
            <p:nvPr/>
          </p:nvCxnSpPr>
          <p:spPr bwMode="auto">
            <a:xfrm flipH="1" flipV="1">
              <a:off x="5535930" y="1223010"/>
              <a:ext cx="3810" cy="2195192"/>
            </a:xfrm>
            <a:prstGeom prst="straightConnector1">
              <a:avLst/>
            </a:prstGeom>
            <a:noFill/>
            <a:ln w="19050" cap="flat" cmpd="sng" algn="ctr">
              <a:solidFill>
                <a:schemeClr val="bg1"/>
              </a:solidFill>
              <a:prstDash val="solid"/>
              <a:round/>
              <a:headEnd type="none" w="med" len="med"/>
              <a:tailEnd type="triangle"/>
            </a:ln>
            <a:effectLst/>
          </p:spPr>
        </p:cxnSp>
        <p:cxnSp>
          <p:nvCxnSpPr>
            <p:cNvPr id="19" name="Straight Arrow Connector 18"/>
            <p:cNvCxnSpPr/>
            <p:nvPr/>
          </p:nvCxnSpPr>
          <p:spPr bwMode="auto">
            <a:xfrm>
              <a:off x="5532120" y="3418201"/>
              <a:ext cx="2423160" cy="0"/>
            </a:xfrm>
            <a:prstGeom prst="straightConnector1">
              <a:avLst/>
            </a:prstGeom>
            <a:noFill/>
            <a:ln w="19050" cap="flat" cmpd="sng" algn="ctr">
              <a:solidFill>
                <a:schemeClr val="bg1"/>
              </a:solidFill>
              <a:prstDash val="solid"/>
              <a:round/>
              <a:headEnd type="none" w="med" len="med"/>
              <a:tailEnd type="triangle"/>
            </a:ln>
            <a:effectLst/>
          </p:spPr>
        </p:cxnSp>
        <p:sp>
          <p:nvSpPr>
            <p:cNvPr id="20" name="Text Box 15"/>
            <p:cNvSpPr txBox="1">
              <a:spLocks noChangeArrowheads="1"/>
            </p:cNvSpPr>
            <p:nvPr/>
          </p:nvSpPr>
          <p:spPr bwMode="auto">
            <a:xfrm>
              <a:off x="5181600" y="1197209"/>
              <a:ext cx="312906" cy="369332"/>
            </a:xfrm>
            <a:prstGeom prst="rect">
              <a:avLst/>
            </a:prstGeom>
            <a:noFill/>
            <a:ln w="9525" algn="ctr">
              <a:noFill/>
              <a:miter lim="800000"/>
              <a:headEnd/>
              <a:tailEnd/>
            </a:ln>
          </p:spPr>
          <p:txBody>
            <a:bodyPr wrap="none">
              <a:spAutoFit/>
            </a:bodyPr>
            <a:lstStyle/>
            <a:p>
              <a:pPr>
                <a:lnSpc>
                  <a:spcPct val="100000"/>
                </a:lnSpc>
                <a:spcBef>
                  <a:spcPts val="0"/>
                </a:spcBef>
                <a:tabLst>
                  <a:tab pos="409575" algn="l"/>
                </a:tabLst>
              </a:pPr>
              <a:r>
                <a:rPr lang="sr-Latn-RS" sz="1800" i="1">
                  <a:solidFill>
                    <a:srgbClr val="000099"/>
                  </a:solidFill>
                </a:rPr>
                <a:t>p</a:t>
              </a:r>
              <a:endParaRPr lang="en-US" sz="1800" i="1">
                <a:solidFill>
                  <a:srgbClr val="000099"/>
                </a:solidFill>
              </a:endParaRPr>
            </a:p>
          </p:txBody>
        </p:sp>
        <p:sp>
          <p:nvSpPr>
            <p:cNvPr id="21" name="Text Box 15"/>
            <p:cNvSpPr txBox="1">
              <a:spLocks noChangeArrowheads="1"/>
            </p:cNvSpPr>
            <p:nvPr/>
          </p:nvSpPr>
          <p:spPr bwMode="auto">
            <a:xfrm>
              <a:off x="7586980" y="3085461"/>
              <a:ext cx="300082" cy="369332"/>
            </a:xfrm>
            <a:prstGeom prst="rect">
              <a:avLst/>
            </a:prstGeom>
            <a:noFill/>
            <a:ln w="9525" algn="ctr">
              <a:noFill/>
              <a:miter lim="800000"/>
              <a:headEnd/>
              <a:tailEnd/>
            </a:ln>
          </p:spPr>
          <p:txBody>
            <a:bodyPr wrap="none">
              <a:spAutoFit/>
            </a:bodyPr>
            <a:lstStyle/>
            <a:p>
              <a:pPr>
                <a:lnSpc>
                  <a:spcPct val="100000"/>
                </a:lnSpc>
                <a:spcBef>
                  <a:spcPts val="0"/>
                </a:spcBef>
                <a:tabLst>
                  <a:tab pos="409575" algn="l"/>
                </a:tabLst>
              </a:pPr>
              <a:r>
                <a:rPr lang="en-US" sz="1800" i="1">
                  <a:solidFill>
                    <a:srgbClr val="000099"/>
                  </a:solidFill>
                </a:rPr>
                <a:t>v</a:t>
              </a:r>
            </a:p>
          </p:txBody>
        </p:sp>
        <p:sp>
          <p:nvSpPr>
            <p:cNvPr id="22" name="TextBox 21"/>
            <p:cNvSpPr txBox="1">
              <a:spLocks noChangeArrowheads="1"/>
            </p:cNvSpPr>
            <p:nvPr/>
          </p:nvSpPr>
          <p:spPr bwMode="auto">
            <a:xfrm>
              <a:off x="6391910" y="2154596"/>
              <a:ext cx="381000" cy="387798"/>
            </a:xfrm>
            <a:prstGeom prst="rect">
              <a:avLst/>
            </a:prstGeom>
            <a:noFill/>
            <a:ln w="9525">
              <a:noFill/>
              <a:miter lim="800000"/>
              <a:headEnd/>
              <a:tailEnd/>
            </a:ln>
          </p:spPr>
          <p:txBody>
            <a:bodyPr wrap="square">
              <a:spAutoFit/>
            </a:bodyPr>
            <a:lstStyle/>
            <a:p>
              <a:pPr algn="ctr"/>
              <a:r>
                <a:rPr lang="en-US" sz="1600">
                  <a:solidFill>
                    <a:schemeClr val="bg1"/>
                  </a:solidFill>
                </a:rPr>
                <a:t>1</a:t>
              </a:r>
              <a:endParaRPr lang="sr-Latn-RS" sz="1600">
                <a:solidFill>
                  <a:schemeClr val="bg1"/>
                </a:solidFill>
              </a:endParaRPr>
            </a:p>
          </p:txBody>
        </p:sp>
        <p:sp>
          <p:nvSpPr>
            <p:cNvPr id="23" name="TextBox 22"/>
            <p:cNvSpPr txBox="1">
              <a:spLocks noChangeArrowheads="1"/>
            </p:cNvSpPr>
            <p:nvPr/>
          </p:nvSpPr>
          <p:spPr bwMode="auto">
            <a:xfrm>
              <a:off x="6841669" y="2596253"/>
              <a:ext cx="381000" cy="360612"/>
            </a:xfrm>
            <a:prstGeom prst="rect">
              <a:avLst/>
            </a:prstGeom>
            <a:noFill/>
            <a:ln w="9525">
              <a:noFill/>
              <a:miter lim="800000"/>
              <a:headEnd/>
              <a:tailEnd/>
            </a:ln>
          </p:spPr>
          <p:txBody>
            <a:bodyPr wrap="square">
              <a:spAutoFit/>
            </a:bodyPr>
            <a:lstStyle/>
            <a:p>
              <a:pPr algn="ctr"/>
              <a:r>
                <a:rPr lang="sr-Latn-RS" sz="1600">
                  <a:solidFill>
                    <a:schemeClr val="bg1"/>
                  </a:solidFill>
                </a:rPr>
                <a:t>2</a:t>
              </a:r>
            </a:p>
          </p:txBody>
        </p:sp>
        <p:sp>
          <p:nvSpPr>
            <p:cNvPr id="41" name="Arc 40"/>
            <p:cNvSpPr/>
            <p:nvPr/>
          </p:nvSpPr>
          <p:spPr bwMode="auto">
            <a:xfrm rot="11248650">
              <a:off x="6027186" y="1468276"/>
              <a:ext cx="2286000" cy="1188720"/>
            </a:xfrm>
            <a:prstGeom prst="arc">
              <a:avLst/>
            </a:prstGeom>
            <a:noFill/>
            <a:ln w="19050" cap="flat" cmpd="sng" algn="ctr">
              <a:solidFill>
                <a:schemeClr val="bg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pPr>
              <a:endParaRPr kumimoji="0" lang="en-US" sz="2000" b="0" i="0" u="none" strike="noStrike" cap="none" normalizeH="0" baseline="0">
                <a:ln>
                  <a:noFill/>
                </a:ln>
                <a:solidFill>
                  <a:srgbClr val="000000"/>
                </a:solidFill>
                <a:effectLst/>
                <a:latin typeface="Arial" charset="0"/>
              </a:endParaRPr>
            </a:p>
          </p:txBody>
        </p:sp>
        <p:sp>
          <p:nvSpPr>
            <p:cNvPr id="54" name="TextBox 53"/>
            <p:cNvSpPr txBox="1">
              <a:spLocks noChangeArrowheads="1"/>
            </p:cNvSpPr>
            <p:nvPr/>
          </p:nvSpPr>
          <p:spPr bwMode="auto">
            <a:xfrm>
              <a:off x="5750380" y="1926768"/>
              <a:ext cx="381000" cy="360612"/>
            </a:xfrm>
            <a:prstGeom prst="rect">
              <a:avLst/>
            </a:prstGeom>
            <a:noFill/>
            <a:ln w="9525">
              <a:noFill/>
              <a:miter lim="800000"/>
              <a:headEnd/>
              <a:tailEnd/>
            </a:ln>
          </p:spPr>
          <p:txBody>
            <a:bodyPr wrap="square">
              <a:spAutoFit/>
            </a:bodyPr>
            <a:lstStyle/>
            <a:p>
              <a:pPr algn="ctr"/>
              <a:r>
                <a:rPr lang="en-US" sz="1600">
                  <a:solidFill>
                    <a:schemeClr val="bg1"/>
                  </a:solidFill>
                </a:rPr>
                <a:t>3</a:t>
              </a:r>
              <a:endParaRPr lang="sr-Latn-RS" sz="1600">
                <a:solidFill>
                  <a:schemeClr val="bg1"/>
                </a:solidFill>
              </a:endParaRPr>
            </a:p>
          </p:txBody>
        </p:sp>
        <p:sp>
          <p:nvSpPr>
            <p:cNvPr id="43" name="Oval 42"/>
            <p:cNvSpPr/>
            <p:nvPr/>
          </p:nvSpPr>
          <p:spPr bwMode="auto">
            <a:xfrm rot="18828319">
              <a:off x="6551190" y="2470146"/>
              <a:ext cx="73152" cy="73152"/>
            </a:xfrm>
            <a:prstGeom prst="ellipse">
              <a:avLst/>
            </a:prstGeom>
            <a:solidFill>
              <a:schemeClr val="bg1">
                <a:lumMod val="20000"/>
                <a:lumOff val="80000"/>
              </a:schemeClr>
            </a:solidFill>
            <a:ln w="15875" cap="flat" cmpd="sng" algn="ctr">
              <a:solidFill>
                <a:schemeClr val="bg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pPr>
              <a:endParaRPr kumimoji="0" lang="en-US" sz="2000" b="0" i="0" u="none" strike="noStrike" cap="none" normalizeH="0" baseline="0">
                <a:ln>
                  <a:noFill/>
                </a:ln>
                <a:solidFill>
                  <a:srgbClr val="000000"/>
                </a:solidFill>
                <a:effectLst/>
                <a:latin typeface="Arial" charset="0"/>
              </a:endParaRPr>
            </a:p>
          </p:txBody>
        </p:sp>
        <p:sp>
          <p:nvSpPr>
            <p:cNvPr id="51" name="Oval 50"/>
            <p:cNvSpPr/>
            <p:nvPr/>
          </p:nvSpPr>
          <p:spPr bwMode="auto">
            <a:xfrm rot="18828319">
              <a:off x="6034939" y="2072539"/>
              <a:ext cx="73152" cy="73152"/>
            </a:xfrm>
            <a:prstGeom prst="ellipse">
              <a:avLst/>
            </a:prstGeom>
            <a:solidFill>
              <a:schemeClr val="bg1">
                <a:lumMod val="20000"/>
                <a:lumOff val="80000"/>
              </a:schemeClr>
            </a:solidFill>
            <a:ln w="15875" cap="flat" cmpd="sng" algn="ctr">
              <a:solidFill>
                <a:schemeClr val="bg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pPr>
              <a:endParaRPr kumimoji="0" lang="en-US" sz="2000" b="0" i="0" u="none" strike="noStrike" cap="none" normalizeH="0" baseline="0">
                <a:ln>
                  <a:noFill/>
                </a:ln>
                <a:solidFill>
                  <a:srgbClr val="000000"/>
                </a:solidFill>
                <a:effectLst/>
                <a:latin typeface="Arial" charset="0"/>
              </a:endParaRPr>
            </a:p>
          </p:txBody>
        </p:sp>
        <p:sp>
          <p:nvSpPr>
            <p:cNvPr id="71" name="TextBox 70"/>
            <p:cNvSpPr txBox="1"/>
            <p:nvPr/>
          </p:nvSpPr>
          <p:spPr>
            <a:xfrm>
              <a:off x="7033953" y="1737360"/>
              <a:ext cx="808235" cy="427746"/>
            </a:xfrm>
            <a:prstGeom prst="rect">
              <a:avLst/>
            </a:prstGeom>
            <a:noFill/>
          </p:spPr>
          <p:txBody>
            <a:bodyPr wrap="none" rtlCol="0">
              <a:spAutoFit/>
            </a:bodyPr>
            <a:lstStyle/>
            <a:p>
              <a:r>
                <a:rPr lang="en-US">
                  <a:solidFill>
                    <a:schemeClr val="bg1"/>
                  </a:solidFill>
                </a:rPr>
                <a:t>q</a:t>
              </a:r>
              <a:r>
                <a:rPr lang="en-US" baseline="-25000">
                  <a:solidFill>
                    <a:schemeClr val="bg1"/>
                  </a:solidFill>
                </a:rPr>
                <a:t>12</a:t>
              </a:r>
              <a:r>
                <a:rPr lang="en-US">
                  <a:solidFill>
                    <a:schemeClr val="bg1"/>
                  </a:solidFill>
                </a:rPr>
                <a:t>&gt;0</a:t>
              </a:r>
            </a:p>
          </p:txBody>
        </p:sp>
        <p:cxnSp>
          <p:nvCxnSpPr>
            <p:cNvPr id="72" name="Straight Arrow Connector 71"/>
            <p:cNvCxnSpPr/>
            <p:nvPr/>
          </p:nvCxnSpPr>
          <p:spPr bwMode="auto">
            <a:xfrm flipH="1">
              <a:off x="6736080" y="2087880"/>
              <a:ext cx="403860" cy="502920"/>
            </a:xfrm>
            <a:prstGeom prst="straightConnector1">
              <a:avLst/>
            </a:prstGeom>
            <a:noFill/>
            <a:ln w="41275" cap="flat" cmpd="dbl" algn="ctr">
              <a:solidFill>
                <a:srgbClr val="C00000"/>
              </a:solidFill>
              <a:prstDash val="solid"/>
              <a:round/>
              <a:headEnd type="none" w="med" len="med"/>
              <a:tailEnd type="triangle"/>
            </a:ln>
            <a:effectLst/>
          </p:spPr>
        </p:cxnSp>
        <p:cxnSp>
          <p:nvCxnSpPr>
            <p:cNvPr id="73" name="Straight Arrow Connector 72"/>
            <p:cNvCxnSpPr/>
            <p:nvPr/>
          </p:nvCxnSpPr>
          <p:spPr bwMode="auto">
            <a:xfrm flipV="1">
              <a:off x="6027420" y="2423160"/>
              <a:ext cx="297180" cy="449580"/>
            </a:xfrm>
            <a:prstGeom prst="straightConnector1">
              <a:avLst/>
            </a:prstGeom>
            <a:noFill/>
            <a:ln w="41275" cap="flat" cmpd="dbl" algn="ctr">
              <a:solidFill>
                <a:srgbClr val="00B050"/>
              </a:solidFill>
              <a:prstDash val="solid"/>
              <a:round/>
              <a:headEnd type="triangle" w="med" len="med"/>
              <a:tailEnd type="none" w="med" len="med"/>
            </a:ln>
            <a:effectLst/>
          </p:spPr>
        </p:cxnSp>
        <p:sp>
          <p:nvSpPr>
            <p:cNvPr id="75" name="TextBox 74"/>
            <p:cNvSpPr txBox="1"/>
            <p:nvPr/>
          </p:nvSpPr>
          <p:spPr>
            <a:xfrm>
              <a:off x="5715000" y="2705100"/>
              <a:ext cx="822661" cy="427746"/>
            </a:xfrm>
            <a:prstGeom prst="rect">
              <a:avLst/>
            </a:prstGeom>
            <a:noFill/>
          </p:spPr>
          <p:txBody>
            <a:bodyPr wrap="none" rtlCol="0">
              <a:spAutoFit/>
            </a:bodyPr>
            <a:lstStyle/>
            <a:p>
              <a:r>
                <a:rPr lang="en-US">
                  <a:solidFill>
                    <a:schemeClr val="bg1"/>
                  </a:solidFill>
                </a:rPr>
                <a:t>q</a:t>
              </a:r>
              <a:r>
                <a:rPr lang="en-US" baseline="-25000">
                  <a:solidFill>
                    <a:schemeClr val="bg1"/>
                  </a:solidFill>
                </a:rPr>
                <a:t>13</a:t>
              </a:r>
              <a:r>
                <a:rPr lang="en-US">
                  <a:solidFill>
                    <a:schemeClr val="bg1"/>
                  </a:solidFill>
                </a:rPr>
                <a:t>&lt;0</a:t>
              </a:r>
            </a:p>
          </p:txBody>
        </p:sp>
        <p:sp>
          <p:nvSpPr>
            <p:cNvPr id="78" name="TextBox 77"/>
            <p:cNvSpPr txBox="1"/>
            <p:nvPr/>
          </p:nvSpPr>
          <p:spPr>
            <a:xfrm>
              <a:off x="5830385" y="1638301"/>
              <a:ext cx="309700" cy="360612"/>
            </a:xfrm>
            <a:prstGeom prst="rect">
              <a:avLst/>
            </a:prstGeom>
            <a:noFill/>
          </p:spPr>
          <p:txBody>
            <a:bodyPr wrap="none" rtlCol="0">
              <a:spAutoFit/>
            </a:bodyPr>
            <a:lstStyle/>
            <a:p>
              <a:r>
                <a:rPr lang="en-US" sz="1600">
                  <a:solidFill>
                    <a:schemeClr val="bg1"/>
                  </a:solidFill>
                </a:rPr>
                <a:t>T</a:t>
              </a:r>
            </a:p>
          </p:txBody>
        </p:sp>
        <p:sp>
          <p:nvSpPr>
            <p:cNvPr id="53" name="Oval 52"/>
            <p:cNvSpPr/>
            <p:nvPr/>
          </p:nvSpPr>
          <p:spPr bwMode="auto">
            <a:xfrm rot="18828319">
              <a:off x="6992882" y="2600496"/>
              <a:ext cx="73152" cy="73152"/>
            </a:xfrm>
            <a:prstGeom prst="ellipse">
              <a:avLst/>
            </a:prstGeom>
            <a:solidFill>
              <a:schemeClr val="bg1">
                <a:lumMod val="20000"/>
                <a:lumOff val="80000"/>
              </a:schemeClr>
            </a:solidFill>
            <a:ln w="15875" cap="flat" cmpd="sng" algn="ctr">
              <a:solidFill>
                <a:schemeClr val="bg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pPr>
              <a:endParaRPr kumimoji="0" lang="en-US" sz="2000" b="0" i="0" u="none" strike="noStrike" cap="none" normalizeH="0" baseline="0">
                <a:ln>
                  <a:noFill/>
                </a:ln>
                <a:solidFill>
                  <a:srgbClr val="000000"/>
                </a:solidFill>
                <a:effectLst/>
                <a:latin typeface="Arial" charset="0"/>
              </a:endParaRPr>
            </a:p>
          </p:txBody>
        </p:sp>
        <p:sp>
          <p:nvSpPr>
            <p:cNvPr id="67" name="Rectangle 66"/>
            <p:cNvSpPr/>
            <p:nvPr/>
          </p:nvSpPr>
          <p:spPr bwMode="auto">
            <a:xfrm>
              <a:off x="7120342" y="3916680"/>
              <a:ext cx="152400" cy="923544"/>
            </a:xfrm>
            <a:prstGeom prst="rect">
              <a:avLst/>
            </a:prstGeom>
            <a:solidFill>
              <a:schemeClr val="accent4"/>
            </a:solidFill>
            <a:ln w="19050" cap="flat" cmpd="sng" algn="ctr">
              <a:solidFill>
                <a:schemeClr val="accent4"/>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pPr>
              <a:endParaRPr kumimoji="0" lang="en-US" sz="2000" b="0" i="0" u="none" strike="noStrike" cap="none" normalizeH="0" baseline="0">
                <a:ln>
                  <a:noFill/>
                </a:ln>
                <a:solidFill>
                  <a:srgbClr val="000000"/>
                </a:solidFill>
                <a:effectLst/>
                <a:latin typeface="Arial" charset="0"/>
              </a:endParaRPr>
            </a:p>
          </p:txBody>
        </p:sp>
        <p:cxnSp>
          <p:nvCxnSpPr>
            <p:cNvPr id="74" name="Straight Connector 73"/>
            <p:cNvCxnSpPr/>
            <p:nvPr/>
          </p:nvCxnSpPr>
          <p:spPr bwMode="auto">
            <a:xfrm rot="16200000" flipV="1">
              <a:off x="8067748" y="4117340"/>
              <a:ext cx="0" cy="548640"/>
            </a:xfrm>
            <a:prstGeom prst="line">
              <a:avLst/>
            </a:prstGeom>
            <a:noFill/>
            <a:ln w="12700" cap="flat" cmpd="sng" algn="ctr">
              <a:solidFill>
                <a:srgbClr val="000066"/>
              </a:solidFill>
              <a:prstDash val="solid"/>
              <a:round/>
              <a:headEnd type="triangle" w="med" len="med"/>
              <a:tailEnd type="triangle" w="med" len="med"/>
            </a:ln>
            <a:effectLst/>
          </p:spPr>
        </p:cxnSp>
      </p:grpSp>
      <p:sp>
        <p:nvSpPr>
          <p:cNvPr id="49" name="WordArt 6"/>
          <p:cNvSpPr>
            <a:spLocks noChangeArrowheads="1" noChangeShapeType="1" noTextEdit="1"/>
          </p:cNvSpPr>
          <p:nvPr/>
        </p:nvSpPr>
        <p:spPr bwMode="auto">
          <a:xfrm>
            <a:off x="284163" y="923925"/>
            <a:ext cx="3756025" cy="758825"/>
          </a:xfrm>
          <a:prstGeom prst="rect">
            <a:avLst/>
          </a:prstGeom>
        </p:spPr>
        <p:txBody>
          <a:bodyPr wrap="none" fromWordArt="1">
            <a:prstTxWarp prst="textPlain">
              <a:avLst>
                <a:gd name="adj" fmla="val 50000"/>
              </a:avLst>
            </a:prstTxWarp>
          </a:bodyPr>
          <a:lstStyle/>
          <a:p>
            <a:pPr algn="ctr"/>
            <a:r>
              <a:rPr lang="en-US" sz="3600" kern="10" spc="720">
                <a:ln w="9525">
                  <a:noFill/>
                  <a:round/>
                  <a:headEnd/>
                  <a:tailEnd/>
                </a:ln>
                <a:gradFill rotWithShape="0">
                  <a:gsLst>
                    <a:gs pos="0">
                      <a:srgbClr val="AAAAAA"/>
                    </a:gs>
                    <a:gs pos="100000">
                      <a:srgbClr val="FFFFFF"/>
                    </a:gs>
                  </a:gsLst>
                  <a:lin ang="5400000" scaled="1"/>
                </a:gradFill>
                <a:effectLst>
                  <a:outerShdw dist="45791" dir="3378596" algn="ctr" rotWithShape="0">
                    <a:srgbClr val="4D4D4D">
                      <a:alpha val="80000"/>
                    </a:srgbClr>
                  </a:outerShdw>
                </a:effectLst>
                <a:latin typeface="Arial Black"/>
              </a:rPr>
              <a:t>Izotermski proces</a:t>
            </a:r>
          </a:p>
        </p:txBody>
      </p:sp>
    </p:spTree>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grpSp>
        <p:nvGrpSpPr>
          <p:cNvPr id="8" name="Group 7"/>
          <p:cNvGrpSpPr/>
          <p:nvPr/>
        </p:nvGrpSpPr>
        <p:grpSpPr>
          <a:xfrm>
            <a:off x="5181600" y="1197209"/>
            <a:ext cx="3160468" cy="3755791"/>
            <a:chOff x="5181600" y="1197209"/>
            <a:chExt cx="3160468" cy="3755791"/>
          </a:xfrm>
        </p:grpSpPr>
        <p:sp>
          <p:nvSpPr>
            <p:cNvPr id="9" name="Rectangle 8"/>
            <p:cNvSpPr/>
            <p:nvPr/>
          </p:nvSpPr>
          <p:spPr bwMode="auto">
            <a:xfrm>
              <a:off x="6114510" y="3916680"/>
              <a:ext cx="152400" cy="923544"/>
            </a:xfrm>
            <a:prstGeom prst="rect">
              <a:avLst/>
            </a:prstGeom>
            <a:solidFill>
              <a:schemeClr val="accent4"/>
            </a:solidFill>
            <a:ln w="19050" cap="flat" cmpd="sng" algn="ctr">
              <a:solidFill>
                <a:schemeClr val="accent4"/>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pPr>
              <a:endParaRPr kumimoji="0" lang="en-US" sz="2000" b="0" i="0" u="none" strike="noStrike" cap="none" normalizeH="0" baseline="0">
                <a:ln>
                  <a:noFill/>
                </a:ln>
                <a:solidFill>
                  <a:srgbClr val="000000"/>
                </a:solidFill>
                <a:effectLst/>
                <a:latin typeface="Arial" charset="0"/>
              </a:endParaRPr>
            </a:p>
          </p:txBody>
        </p:sp>
        <p:grpSp>
          <p:nvGrpSpPr>
            <p:cNvPr id="10" name="Group 17"/>
            <p:cNvGrpSpPr/>
            <p:nvPr/>
          </p:nvGrpSpPr>
          <p:grpSpPr>
            <a:xfrm>
              <a:off x="5440680" y="3810000"/>
              <a:ext cx="2295525" cy="1143000"/>
              <a:chOff x="4032885" y="3415665"/>
              <a:chExt cx="2295525" cy="1143000"/>
            </a:xfrm>
            <a:solidFill>
              <a:schemeClr val="tx1">
                <a:lumMod val="65000"/>
              </a:schemeClr>
            </a:solidFill>
          </p:grpSpPr>
          <p:sp>
            <p:nvSpPr>
              <p:cNvPr id="33" name="Rectangle 32"/>
              <p:cNvSpPr/>
              <p:nvPr/>
            </p:nvSpPr>
            <p:spPr bwMode="auto">
              <a:xfrm>
                <a:off x="4032885" y="3415665"/>
                <a:ext cx="91440" cy="1143000"/>
              </a:xfrm>
              <a:prstGeom prst="rect">
                <a:avLst/>
              </a:prstGeom>
              <a:grpFill/>
              <a:ln w="19050" cap="flat" cmpd="sng" algn="ctr">
                <a:solidFill>
                  <a:schemeClr val="tx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pPr>
                <a:endParaRPr kumimoji="0" lang="en-US" sz="2000" b="0" i="0" u="none" strike="noStrike" cap="none" normalizeH="0" baseline="0">
                  <a:ln>
                    <a:noFill/>
                  </a:ln>
                  <a:solidFill>
                    <a:srgbClr val="000000"/>
                  </a:solidFill>
                  <a:effectLst/>
                  <a:latin typeface="Arial" charset="0"/>
                </a:endParaRPr>
              </a:p>
            </p:txBody>
          </p:sp>
          <p:sp>
            <p:nvSpPr>
              <p:cNvPr id="34" name="Rectangle 33"/>
              <p:cNvSpPr/>
              <p:nvPr/>
            </p:nvSpPr>
            <p:spPr bwMode="auto">
              <a:xfrm rot="5400000">
                <a:off x="5181600" y="3413760"/>
                <a:ext cx="91440" cy="2194560"/>
              </a:xfrm>
              <a:prstGeom prst="rect">
                <a:avLst/>
              </a:prstGeom>
              <a:grpFill/>
              <a:ln w="19050" cap="flat" cmpd="sng" algn="ctr">
                <a:solidFill>
                  <a:schemeClr val="tx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pPr>
                <a:endParaRPr kumimoji="0" lang="en-US" sz="2000" b="0" i="0" u="none" strike="noStrike" cap="none" normalizeH="0" baseline="0">
                  <a:ln>
                    <a:noFill/>
                  </a:ln>
                  <a:solidFill>
                    <a:srgbClr val="000000"/>
                  </a:solidFill>
                  <a:effectLst/>
                  <a:latin typeface="Arial" charset="0"/>
                </a:endParaRPr>
              </a:p>
            </p:txBody>
          </p:sp>
          <p:sp>
            <p:nvSpPr>
              <p:cNvPr id="35" name="Rectangle 34"/>
              <p:cNvSpPr/>
              <p:nvPr/>
            </p:nvSpPr>
            <p:spPr bwMode="auto">
              <a:xfrm rot="5400000">
                <a:off x="5185410" y="2364105"/>
                <a:ext cx="91440" cy="2194560"/>
              </a:xfrm>
              <a:prstGeom prst="rect">
                <a:avLst/>
              </a:prstGeom>
              <a:grpFill/>
              <a:ln w="19050" cap="flat" cmpd="sng" algn="ctr">
                <a:solidFill>
                  <a:schemeClr val="tx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pPr>
                <a:endParaRPr kumimoji="0" lang="en-US" sz="2000" b="0" i="0" u="none" strike="noStrike" cap="none" normalizeH="0" baseline="0">
                  <a:ln>
                    <a:noFill/>
                  </a:ln>
                  <a:solidFill>
                    <a:srgbClr val="000000"/>
                  </a:solidFill>
                  <a:effectLst/>
                  <a:latin typeface="Arial" charset="0"/>
                </a:endParaRPr>
              </a:p>
            </p:txBody>
          </p:sp>
        </p:grpSp>
        <p:grpSp>
          <p:nvGrpSpPr>
            <p:cNvPr id="11" name="Group 43"/>
            <p:cNvGrpSpPr/>
            <p:nvPr/>
          </p:nvGrpSpPr>
          <p:grpSpPr>
            <a:xfrm>
              <a:off x="6583680" y="3920489"/>
              <a:ext cx="1524000" cy="923544"/>
              <a:chOff x="6330315" y="3920489"/>
              <a:chExt cx="1524000" cy="923544"/>
            </a:xfrm>
          </p:grpSpPr>
          <p:sp>
            <p:nvSpPr>
              <p:cNvPr id="31" name="Rectangle 30"/>
              <p:cNvSpPr/>
              <p:nvPr/>
            </p:nvSpPr>
            <p:spPr bwMode="auto">
              <a:xfrm>
                <a:off x="6330315" y="3920489"/>
                <a:ext cx="152400" cy="923544"/>
              </a:xfrm>
              <a:prstGeom prst="rect">
                <a:avLst/>
              </a:prstGeom>
              <a:solidFill>
                <a:schemeClr val="tx1">
                  <a:lumMod val="50000"/>
                </a:schemeClr>
              </a:solidFill>
              <a:ln w="19050" cap="flat" cmpd="sng" algn="ctr">
                <a:solidFill>
                  <a:schemeClr val="tx1">
                    <a:lumMod val="50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pPr>
                <a:endParaRPr kumimoji="0" lang="en-US" sz="2000" b="0" i="0" u="none" strike="noStrike" cap="none" normalizeH="0" baseline="0">
                  <a:ln>
                    <a:noFill/>
                  </a:ln>
                  <a:solidFill>
                    <a:srgbClr val="000000"/>
                  </a:solidFill>
                  <a:effectLst/>
                  <a:latin typeface="Arial" charset="0"/>
                </a:endParaRPr>
              </a:p>
            </p:txBody>
          </p:sp>
          <p:sp>
            <p:nvSpPr>
              <p:cNvPr id="32" name="Rectangle 31"/>
              <p:cNvSpPr/>
              <p:nvPr/>
            </p:nvSpPr>
            <p:spPr bwMode="auto">
              <a:xfrm rot="5400000">
                <a:off x="7069455" y="3672840"/>
                <a:ext cx="152400" cy="1417320"/>
              </a:xfrm>
              <a:prstGeom prst="rect">
                <a:avLst/>
              </a:prstGeom>
              <a:solidFill>
                <a:schemeClr val="tx1">
                  <a:lumMod val="50000"/>
                </a:schemeClr>
              </a:solidFill>
              <a:ln w="19050" cap="flat" cmpd="sng" algn="ctr">
                <a:solidFill>
                  <a:schemeClr val="tx1">
                    <a:lumMod val="50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pPr>
                <a:endParaRPr kumimoji="0" lang="en-US" sz="2000" b="0" i="0" u="none" strike="noStrike" cap="none" normalizeH="0" baseline="0">
                  <a:ln>
                    <a:noFill/>
                  </a:ln>
                  <a:solidFill>
                    <a:srgbClr val="000000"/>
                  </a:solidFill>
                  <a:effectLst/>
                  <a:latin typeface="Arial" charset="0"/>
                </a:endParaRPr>
              </a:p>
            </p:txBody>
          </p:sp>
        </p:grpSp>
        <p:sp>
          <p:nvSpPr>
            <p:cNvPr id="12" name="TextBox 11"/>
            <p:cNvSpPr txBox="1"/>
            <p:nvPr/>
          </p:nvSpPr>
          <p:spPr>
            <a:xfrm rot="19432346">
              <a:off x="5582863" y="4109704"/>
              <a:ext cx="635110" cy="461665"/>
            </a:xfrm>
            <a:prstGeom prst="rect">
              <a:avLst/>
            </a:prstGeom>
            <a:noFill/>
          </p:spPr>
          <p:txBody>
            <a:bodyPr wrap="none" rtlCol="0">
              <a:spAutoFit/>
            </a:bodyPr>
            <a:lstStyle/>
            <a:p>
              <a:pPr algn="ctr">
                <a:lnSpc>
                  <a:spcPct val="100000"/>
                </a:lnSpc>
                <a:spcBef>
                  <a:spcPts val="0"/>
                </a:spcBef>
              </a:pPr>
              <a:r>
                <a:rPr lang="en-US" sz="1200" i="1">
                  <a:solidFill>
                    <a:schemeClr val="bg1"/>
                  </a:solidFill>
                </a:rPr>
                <a:t>Radno</a:t>
              </a:r>
            </a:p>
            <a:p>
              <a:pPr algn="ctr">
                <a:lnSpc>
                  <a:spcPct val="100000"/>
                </a:lnSpc>
                <a:spcBef>
                  <a:spcPts val="0"/>
                </a:spcBef>
              </a:pPr>
              <a:r>
                <a:rPr lang="en-US" sz="1200" i="1">
                  <a:solidFill>
                    <a:schemeClr val="bg1"/>
                  </a:solidFill>
                </a:rPr>
                <a:t>telo</a:t>
              </a:r>
              <a:endParaRPr lang="en-US" sz="1200" i="1"/>
            </a:p>
          </p:txBody>
        </p:sp>
        <p:cxnSp>
          <p:nvCxnSpPr>
            <p:cNvPr id="13" name="Straight Arrow Connector 12"/>
            <p:cNvCxnSpPr/>
            <p:nvPr/>
          </p:nvCxnSpPr>
          <p:spPr bwMode="auto">
            <a:xfrm flipH="1" flipV="1">
              <a:off x="5535930" y="1223010"/>
              <a:ext cx="3810" cy="2195192"/>
            </a:xfrm>
            <a:prstGeom prst="straightConnector1">
              <a:avLst/>
            </a:prstGeom>
            <a:noFill/>
            <a:ln w="19050" cap="flat" cmpd="sng" algn="ctr">
              <a:solidFill>
                <a:schemeClr val="bg1"/>
              </a:solidFill>
              <a:prstDash val="solid"/>
              <a:round/>
              <a:headEnd type="none" w="med" len="med"/>
              <a:tailEnd type="triangle"/>
            </a:ln>
            <a:effectLst/>
          </p:spPr>
        </p:cxnSp>
        <p:cxnSp>
          <p:nvCxnSpPr>
            <p:cNvPr id="14" name="Straight Arrow Connector 13"/>
            <p:cNvCxnSpPr/>
            <p:nvPr/>
          </p:nvCxnSpPr>
          <p:spPr bwMode="auto">
            <a:xfrm>
              <a:off x="5532120" y="3418201"/>
              <a:ext cx="2423160" cy="0"/>
            </a:xfrm>
            <a:prstGeom prst="straightConnector1">
              <a:avLst/>
            </a:prstGeom>
            <a:noFill/>
            <a:ln w="19050" cap="flat" cmpd="sng" algn="ctr">
              <a:solidFill>
                <a:schemeClr val="bg1"/>
              </a:solidFill>
              <a:prstDash val="solid"/>
              <a:round/>
              <a:headEnd type="none" w="med" len="med"/>
              <a:tailEnd type="triangle"/>
            </a:ln>
            <a:effectLst/>
          </p:spPr>
        </p:cxnSp>
        <p:sp>
          <p:nvSpPr>
            <p:cNvPr id="15" name="Text Box 15"/>
            <p:cNvSpPr txBox="1">
              <a:spLocks noChangeArrowheads="1"/>
            </p:cNvSpPr>
            <p:nvPr/>
          </p:nvSpPr>
          <p:spPr bwMode="auto">
            <a:xfrm>
              <a:off x="5181600" y="1197209"/>
              <a:ext cx="312906" cy="369332"/>
            </a:xfrm>
            <a:prstGeom prst="rect">
              <a:avLst/>
            </a:prstGeom>
            <a:noFill/>
            <a:ln w="9525" algn="ctr">
              <a:noFill/>
              <a:miter lim="800000"/>
              <a:headEnd/>
              <a:tailEnd/>
            </a:ln>
          </p:spPr>
          <p:txBody>
            <a:bodyPr wrap="none">
              <a:spAutoFit/>
            </a:bodyPr>
            <a:lstStyle/>
            <a:p>
              <a:pPr>
                <a:lnSpc>
                  <a:spcPct val="100000"/>
                </a:lnSpc>
                <a:spcBef>
                  <a:spcPts val="0"/>
                </a:spcBef>
                <a:tabLst>
                  <a:tab pos="409575" algn="l"/>
                </a:tabLst>
              </a:pPr>
              <a:r>
                <a:rPr lang="sr-Latn-RS" sz="1800" i="1">
                  <a:solidFill>
                    <a:srgbClr val="000099"/>
                  </a:solidFill>
                </a:rPr>
                <a:t>p</a:t>
              </a:r>
              <a:endParaRPr lang="en-US" sz="1800" i="1">
                <a:solidFill>
                  <a:srgbClr val="000099"/>
                </a:solidFill>
              </a:endParaRPr>
            </a:p>
          </p:txBody>
        </p:sp>
        <p:sp>
          <p:nvSpPr>
            <p:cNvPr id="16" name="Text Box 15"/>
            <p:cNvSpPr txBox="1">
              <a:spLocks noChangeArrowheads="1"/>
            </p:cNvSpPr>
            <p:nvPr/>
          </p:nvSpPr>
          <p:spPr bwMode="auto">
            <a:xfrm>
              <a:off x="7586980" y="3085461"/>
              <a:ext cx="300082" cy="369332"/>
            </a:xfrm>
            <a:prstGeom prst="rect">
              <a:avLst/>
            </a:prstGeom>
            <a:noFill/>
            <a:ln w="9525" algn="ctr">
              <a:noFill/>
              <a:miter lim="800000"/>
              <a:headEnd/>
              <a:tailEnd/>
            </a:ln>
          </p:spPr>
          <p:txBody>
            <a:bodyPr wrap="none">
              <a:spAutoFit/>
            </a:bodyPr>
            <a:lstStyle/>
            <a:p>
              <a:pPr>
                <a:lnSpc>
                  <a:spcPct val="100000"/>
                </a:lnSpc>
                <a:spcBef>
                  <a:spcPts val="0"/>
                </a:spcBef>
                <a:tabLst>
                  <a:tab pos="409575" algn="l"/>
                </a:tabLst>
              </a:pPr>
              <a:r>
                <a:rPr lang="en-US" sz="1800" i="1">
                  <a:solidFill>
                    <a:srgbClr val="000099"/>
                  </a:solidFill>
                </a:rPr>
                <a:t>v</a:t>
              </a:r>
            </a:p>
          </p:txBody>
        </p:sp>
        <p:sp>
          <p:nvSpPr>
            <p:cNvPr id="17" name="TextBox 16"/>
            <p:cNvSpPr txBox="1">
              <a:spLocks noChangeArrowheads="1"/>
            </p:cNvSpPr>
            <p:nvPr/>
          </p:nvSpPr>
          <p:spPr bwMode="auto">
            <a:xfrm>
              <a:off x="6391910" y="2154596"/>
              <a:ext cx="381000" cy="387798"/>
            </a:xfrm>
            <a:prstGeom prst="rect">
              <a:avLst/>
            </a:prstGeom>
            <a:noFill/>
            <a:ln w="9525">
              <a:noFill/>
              <a:miter lim="800000"/>
              <a:headEnd/>
              <a:tailEnd/>
            </a:ln>
          </p:spPr>
          <p:txBody>
            <a:bodyPr wrap="square">
              <a:spAutoFit/>
            </a:bodyPr>
            <a:lstStyle/>
            <a:p>
              <a:pPr algn="ctr"/>
              <a:r>
                <a:rPr lang="en-US" sz="1600">
                  <a:solidFill>
                    <a:schemeClr val="bg1"/>
                  </a:solidFill>
                </a:rPr>
                <a:t>1</a:t>
              </a:r>
              <a:endParaRPr lang="sr-Latn-RS" sz="1600">
                <a:solidFill>
                  <a:schemeClr val="bg1"/>
                </a:solidFill>
              </a:endParaRPr>
            </a:p>
          </p:txBody>
        </p:sp>
        <p:sp>
          <p:nvSpPr>
            <p:cNvPr id="18" name="TextBox 17"/>
            <p:cNvSpPr txBox="1">
              <a:spLocks noChangeArrowheads="1"/>
            </p:cNvSpPr>
            <p:nvPr/>
          </p:nvSpPr>
          <p:spPr bwMode="auto">
            <a:xfrm>
              <a:off x="6841669" y="2596253"/>
              <a:ext cx="381000" cy="360612"/>
            </a:xfrm>
            <a:prstGeom prst="rect">
              <a:avLst/>
            </a:prstGeom>
            <a:noFill/>
            <a:ln w="9525">
              <a:noFill/>
              <a:miter lim="800000"/>
              <a:headEnd/>
              <a:tailEnd/>
            </a:ln>
          </p:spPr>
          <p:txBody>
            <a:bodyPr wrap="square">
              <a:spAutoFit/>
            </a:bodyPr>
            <a:lstStyle/>
            <a:p>
              <a:pPr algn="ctr"/>
              <a:r>
                <a:rPr lang="sr-Latn-RS" sz="1600">
                  <a:solidFill>
                    <a:schemeClr val="bg1"/>
                  </a:solidFill>
                </a:rPr>
                <a:t>2</a:t>
              </a:r>
            </a:p>
          </p:txBody>
        </p:sp>
        <p:sp>
          <p:nvSpPr>
            <p:cNvPr id="19" name="Arc 18"/>
            <p:cNvSpPr/>
            <p:nvPr/>
          </p:nvSpPr>
          <p:spPr bwMode="auto">
            <a:xfrm rot="11248650">
              <a:off x="6027186" y="1468276"/>
              <a:ext cx="2286000" cy="1188720"/>
            </a:xfrm>
            <a:prstGeom prst="arc">
              <a:avLst/>
            </a:prstGeom>
            <a:noFill/>
            <a:ln w="19050" cap="flat" cmpd="sng" algn="ctr">
              <a:solidFill>
                <a:schemeClr val="bg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pPr>
              <a:endParaRPr kumimoji="0" lang="en-US" sz="2000" b="0" i="0" u="none" strike="noStrike" cap="none" normalizeH="0" baseline="0">
                <a:ln>
                  <a:noFill/>
                </a:ln>
                <a:solidFill>
                  <a:srgbClr val="000000"/>
                </a:solidFill>
                <a:effectLst/>
                <a:latin typeface="Arial" charset="0"/>
              </a:endParaRPr>
            </a:p>
          </p:txBody>
        </p:sp>
        <p:sp>
          <p:nvSpPr>
            <p:cNvPr id="20" name="TextBox 19"/>
            <p:cNvSpPr txBox="1">
              <a:spLocks noChangeArrowheads="1"/>
            </p:cNvSpPr>
            <p:nvPr/>
          </p:nvSpPr>
          <p:spPr bwMode="auto">
            <a:xfrm>
              <a:off x="5750380" y="1926768"/>
              <a:ext cx="381000" cy="360612"/>
            </a:xfrm>
            <a:prstGeom prst="rect">
              <a:avLst/>
            </a:prstGeom>
            <a:noFill/>
            <a:ln w="9525">
              <a:noFill/>
              <a:miter lim="800000"/>
              <a:headEnd/>
              <a:tailEnd/>
            </a:ln>
          </p:spPr>
          <p:txBody>
            <a:bodyPr wrap="square">
              <a:spAutoFit/>
            </a:bodyPr>
            <a:lstStyle/>
            <a:p>
              <a:pPr algn="ctr"/>
              <a:r>
                <a:rPr lang="en-US" sz="1600">
                  <a:solidFill>
                    <a:schemeClr val="bg1"/>
                  </a:solidFill>
                </a:rPr>
                <a:t>3</a:t>
              </a:r>
              <a:endParaRPr lang="sr-Latn-RS" sz="1600">
                <a:solidFill>
                  <a:schemeClr val="bg1"/>
                </a:solidFill>
              </a:endParaRPr>
            </a:p>
          </p:txBody>
        </p:sp>
        <p:sp>
          <p:nvSpPr>
            <p:cNvPr id="21" name="Oval 20"/>
            <p:cNvSpPr/>
            <p:nvPr/>
          </p:nvSpPr>
          <p:spPr bwMode="auto">
            <a:xfrm rot="18828319">
              <a:off x="6551190" y="2470146"/>
              <a:ext cx="73152" cy="73152"/>
            </a:xfrm>
            <a:prstGeom prst="ellipse">
              <a:avLst/>
            </a:prstGeom>
            <a:solidFill>
              <a:schemeClr val="bg1">
                <a:lumMod val="20000"/>
                <a:lumOff val="80000"/>
              </a:schemeClr>
            </a:solidFill>
            <a:ln w="15875" cap="flat" cmpd="sng" algn="ctr">
              <a:solidFill>
                <a:schemeClr val="bg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pPr>
              <a:endParaRPr kumimoji="0" lang="en-US" sz="2000" b="0" i="0" u="none" strike="noStrike" cap="none" normalizeH="0" baseline="0">
                <a:ln>
                  <a:noFill/>
                </a:ln>
                <a:solidFill>
                  <a:srgbClr val="000000"/>
                </a:solidFill>
                <a:effectLst/>
                <a:latin typeface="Arial" charset="0"/>
              </a:endParaRPr>
            </a:p>
          </p:txBody>
        </p:sp>
        <p:sp>
          <p:nvSpPr>
            <p:cNvPr id="22" name="Oval 21"/>
            <p:cNvSpPr/>
            <p:nvPr/>
          </p:nvSpPr>
          <p:spPr bwMode="auto">
            <a:xfrm rot="18828319">
              <a:off x="6034939" y="2072539"/>
              <a:ext cx="73152" cy="73152"/>
            </a:xfrm>
            <a:prstGeom prst="ellipse">
              <a:avLst/>
            </a:prstGeom>
            <a:solidFill>
              <a:schemeClr val="bg1">
                <a:lumMod val="20000"/>
                <a:lumOff val="80000"/>
              </a:schemeClr>
            </a:solidFill>
            <a:ln w="15875" cap="flat" cmpd="sng" algn="ctr">
              <a:solidFill>
                <a:schemeClr val="bg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pPr>
              <a:endParaRPr kumimoji="0" lang="en-US" sz="2000" b="0" i="0" u="none" strike="noStrike" cap="none" normalizeH="0" baseline="0">
                <a:ln>
                  <a:noFill/>
                </a:ln>
                <a:solidFill>
                  <a:srgbClr val="000000"/>
                </a:solidFill>
                <a:effectLst/>
                <a:latin typeface="Arial" charset="0"/>
              </a:endParaRPr>
            </a:p>
          </p:txBody>
        </p:sp>
        <p:sp>
          <p:nvSpPr>
            <p:cNvPr id="23" name="TextBox 22"/>
            <p:cNvSpPr txBox="1"/>
            <p:nvPr/>
          </p:nvSpPr>
          <p:spPr>
            <a:xfrm>
              <a:off x="7033953" y="1737360"/>
              <a:ext cx="808235" cy="427746"/>
            </a:xfrm>
            <a:prstGeom prst="rect">
              <a:avLst/>
            </a:prstGeom>
            <a:noFill/>
          </p:spPr>
          <p:txBody>
            <a:bodyPr wrap="none" rtlCol="0">
              <a:spAutoFit/>
            </a:bodyPr>
            <a:lstStyle/>
            <a:p>
              <a:r>
                <a:rPr lang="en-US">
                  <a:solidFill>
                    <a:schemeClr val="bg1"/>
                  </a:solidFill>
                </a:rPr>
                <a:t>q</a:t>
              </a:r>
              <a:r>
                <a:rPr lang="en-US" baseline="-25000">
                  <a:solidFill>
                    <a:schemeClr val="bg1"/>
                  </a:solidFill>
                </a:rPr>
                <a:t>12</a:t>
              </a:r>
              <a:r>
                <a:rPr lang="en-US">
                  <a:solidFill>
                    <a:schemeClr val="bg1"/>
                  </a:solidFill>
                </a:rPr>
                <a:t>&gt;0</a:t>
              </a:r>
            </a:p>
          </p:txBody>
        </p:sp>
        <p:cxnSp>
          <p:nvCxnSpPr>
            <p:cNvPr id="24" name="Straight Arrow Connector 23"/>
            <p:cNvCxnSpPr/>
            <p:nvPr/>
          </p:nvCxnSpPr>
          <p:spPr bwMode="auto">
            <a:xfrm flipH="1">
              <a:off x="6736080" y="2087880"/>
              <a:ext cx="403860" cy="502920"/>
            </a:xfrm>
            <a:prstGeom prst="straightConnector1">
              <a:avLst/>
            </a:prstGeom>
            <a:noFill/>
            <a:ln w="41275" cap="flat" cmpd="dbl" algn="ctr">
              <a:solidFill>
                <a:srgbClr val="C00000"/>
              </a:solidFill>
              <a:prstDash val="solid"/>
              <a:round/>
              <a:headEnd type="none" w="med" len="med"/>
              <a:tailEnd type="triangle"/>
            </a:ln>
            <a:effectLst/>
          </p:spPr>
        </p:cxnSp>
        <p:cxnSp>
          <p:nvCxnSpPr>
            <p:cNvPr id="25" name="Straight Arrow Connector 24"/>
            <p:cNvCxnSpPr/>
            <p:nvPr/>
          </p:nvCxnSpPr>
          <p:spPr bwMode="auto">
            <a:xfrm flipV="1">
              <a:off x="6027420" y="2423160"/>
              <a:ext cx="297180" cy="449580"/>
            </a:xfrm>
            <a:prstGeom prst="straightConnector1">
              <a:avLst/>
            </a:prstGeom>
            <a:noFill/>
            <a:ln w="41275" cap="flat" cmpd="dbl" algn="ctr">
              <a:solidFill>
                <a:srgbClr val="00B050"/>
              </a:solidFill>
              <a:prstDash val="solid"/>
              <a:round/>
              <a:headEnd type="triangle" w="med" len="med"/>
              <a:tailEnd type="none" w="med" len="med"/>
            </a:ln>
            <a:effectLst/>
          </p:spPr>
        </p:cxnSp>
        <p:sp>
          <p:nvSpPr>
            <p:cNvPr id="26" name="TextBox 25"/>
            <p:cNvSpPr txBox="1"/>
            <p:nvPr/>
          </p:nvSpPr>
          <p:spPr>
            <a:xfrm>
              <a:off x="5715000" y="2705100"/>
              <a:ext cx="822661" cy="427746"/>
            </a:xfrm>
            <a:prstGeom prst="rect">
              <a:avLst/>
            </a:prstGeom>
            <a:noFill/>
          </p:spPr>
          <p:txBody>
            <a:bodyPr wrap="none" rtlCol="0">
              <a:spAutoFit/>
            </a:bodyPr>
            <a:lstStyle/>
            <a:p>
              <a:r>
                <a:rPr lang="en-US">
                  <a:solidFill>
                    <a:schemeClr val="bg1"/>
                  </a:solidFill>
                </a:rPr>
                <a:t>q</a:t>
              </a:r>
              <a:r>
                <a:rPr lang="en-US" baseline="-25000">
                  <a:solidFill>
                    <a:schemeClr val="bg1"/>
                  </a:solidFill>
                </a:rPr>
                <a:t>13</a:t>
              </a:r>
              <a:r>
                <a:rPr lang="en-US">
                  <a:solidFill>
                    <a:schemeClr val="bg1"/>
                  </a:solidFill>
                </a:rPr>
                <a:t>&lt;0</a:t>
              </a:r>
            </a:p>
          </p:txBody>
        </p:sp>
        <p:sp>
          <p:nvSpPr>
            <p:cNvPr id="27" name="TextBox 26"/>
            <p:cNvSpPr txBox="1"/>
            <p:nvPr/>
          </p:nvSpPr>
          <p:spPr>
            <a:xfrm>
              <a:off x="5830385" y="1638301"/>
              <a:ext cx="309700" cy="360612"/>
            </a:xfrm>
            <a:prstGeom prst="rect">
              <a:avLst/>
            </a:prstGeom>
            <a:noFill/>
          </p:spPr>
          <p:txBody>
            <a:bodyPr wrap="none" rtlCol="0">
              <a:spAutoFit/>
            </a:bodyPr>
            <a:lstStyle/>
            <a:p>
              <a:r>
                <a:rPr lang="en-US" sz="1600">
                  <a:solidFill>
                    <a:schemeClr val="bg1"/>
                  </a:solidFill>
                </a:rPr>
                <a:t>T</a:t>
              </a:r>
            </a:p>
          </p:txBody>
        </p:sp>
        <p:sp>
          <p:nvSpPr>
            <p:cNvPr id="28" name="Oval 27"/>
            <p:cNvSpPr/>
            <p:nvPr/>
          </p:nvSpPr>
          <p:spPr bwMode="auto">
            <a:xfrm rot="18828319">
              <a:off x="6992882" y="2600496"/>
              <a:ext cx="73152" cy="73152"/>
            </a:xfrm>
            <a:prstGeom prst="ellipse">
              <a:avLst/>
            </a:prstGeom>
            <a:solidFill>
              <a:schemeClr val="bg1">
                <a:lumMod val="20000"/>
                <a:lumOff val="80000"/>
              </a:schemeClr>
            </a:solidFill>
            <a:ln w="15875" cap="flat" cmpd="sng" algn="ctr">
              <a:solidFill>
                <a:schemeClr val="bg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pPr>
              <a:endParaRPr kumimoji="0" lang="en-US" sz="2000" b="0" i="0" u="none" strike="noStrike" cap="none" normalizeH="0" baseline="0">
                <a:ln>
                  <a:noFill/>
                </a:ln>
                <a:solidFill>
                  <a:srgbClr val="000000"/>
                </a:solidFill>
                <a:effectLst/>
                <a:latin typeface="Arial" charset="0"/>
              </a:endParaRPr>
            </a:p>
          </p:txBody>
        </p:sp>
        <p:sp>
          <p:nvSpPr>
            <p:cNvPr id="29" name="Rectangle 28"/>
            <p:cNvSpPr/>
            <p:nvPr/>
          </p:nvSpPr>
          <p:spPr bwMode="auto">
            <a:xfrm>
              <a:off x="7120342" y="3916680"/>
              <a:ext cx="152400" cy="923544"/>
            </a:xfrm>
            <a:prstGeom prst="rect">
              <a:avLst/>
            </a:prstGeom>
            <a:solidFill>
              <a:schemeClr val="accent4"/>
            </a:solidFill>
            <a:ln w="19050" cap="flat" cmpd="sng" algn="ctr">
              <a:solidFill>
                <a:schemeClr val="accent4"/>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pPr>
              <a:endParaRPr kumimoji="0" lang="en-US" sz="2000" b="0" i="0" u="none" strike="noStrike" cap="none" normalizeH="0" baseline="0">
                <a:ln>
                  <a:noFill/>
                </a:ln>
                <a:solidFill>
                  <a:srgbClr val="000000"/>
                </a:solidFill>
                <a:effectLst/>
                <a:latin typeface="Arial" charset="0"/>
              </a:endParaRPr>
            </a:p>
          </p:txBody>
        </p:sp>
        <p:cxnSp>
          <p:nvCxnSpPr>
            <p:cNvPr id="30" name="Straight Connector 29"/>
            <p:cNvCxnSpPr/>
            <p:nvPr/>
          </p:nvCxnSpPr>
          <p:spPr bwMode="auto">
            <a:xfrm rot="16200000" flipV="1">
              <a:off x="8067748" y="4117340"/>
              <a:ext cx="0" cy="548640"/>
            </a:xfrm>
            <a:prstGeom prst="line">
              <a:avLst/>
            </a:prstGeom>
            <a:noFill/>
            <a:ln w="12700" cap="flat" cmpd="sng" algn="ctr">
              <a:solidFill>
                <a:srgbClr val="000066"/>
              </a:solidFill>
              <a:prstDash val="solid"/>
              <a:round/>
              <a:headEnd type="triangle" w="med" len="med"/>
              <a:tailEnd type="triangle" w="med" len="med"/>
            </a:ln>
            <a:effectLst/>
          </p:spPr>
        </p:cxnSp>
      </p:grpSp>
      <p:sp>
        <p:nvSpPr>
          <p:cNvPr id="36" name="Text Box 27"/>
          <p:cNvSpPr txBox="1">
            <a:spLocks noChangeArrowheads="1"/>
          </p:cNvSpPr>
          <p:nvPr/>
        </p:nvSpPr>
        <p:spPr bwMode="auto">
          <a:xfrm rot="2870812">
            <a:off x="2387875" y="2305384"/>
            <a:ext cx="2040632" cy="707886"/>
          </a:xfrm>
          <a:prstGeom prst="rect">
            <a:avLst/>
          </a:prstGeom>
          <a:noFill/>
          <a:ln w="9525" algn="ctr">
            <a:noFill/>
            <a:miter lim="800000"/>
            <a:headEnd/>
            <a:tailEnd/>
          </a:ln>
          <a:effectLst/>
        </p:spPr>
        <p:txBody>
          <a:bodyPr wrap="square">
            <a:spAutoFit/>
          </a:bodyPr>
          <a:lstStyle/>
          <a:p>
            <a:pPr algn="ctr">
              <a:lnSpc>
                <a:spcPct val="100000"/>
              </a:lnSpc>
              <a:spcBef>
                <a:spcPts val="0"/>
              </a:spcBef>
              <a:tabLst>
                <a:tab pos="409575" algn="l"/>
              </a:tabLst>
            </a:pPr>
            <a:r>
              <a:rPr lang="sr-Latn-CS">
                <a:solidFill>
                  <a:schemeClr val="bg1"/>
                </a:solidFill>
              </a:rPr>
              <a:t>Jednačina</a:t>
            </a:r>
            <a:endParaRPr lang="en-US">
              <a:solidFill>
                <a:schemeClr val="bg1"/>
              </a:solidFill>
            </a:endParaRPr>
          </a:p>
          <a:p>
            <a:pPr algn="ctr">
              <a:lnSpc>
                <a:spcPct val="100000"/>
              </a:lnSpc>
              <a:spcBef>
                <a:spcPts val="0"/>
              </a:spcBef>
              <a:tabLst>
                <a:tab pos="409575" algn="l"/>
              </a:tabLst>
            </a:pPr>
            <a:r>
              <a:rPr lang="sr-Latn-CS">
                <a:solidFill>
                  <a:schemeClr val="bg1"/>
                </a:solidFill>
              </a:rPr>
              <a:t>procesa</a:t>
            </a:r>
            <a:r>
              <a:rPr lang="en-US">
                <a:solidFill>
                  <a:schemeClr val="bg1"/>
                </a:solidFill>
              </a:rPr>
              <a:t>:</a:t>
            </a:r>
          </a:p>
        </p:txBody>
      </p:sp>
      <p:sp>
        <p:nvSpPr>
          <p:cNvPr id="37" name="Text Box 27"/>
          <p:cNvSpPr txBox="1">
            <a:spLocks noChangeArrowheads="1"/>
          </p:cNvSpPr>
          <p:nvPr/>
        </p:nvSpPr>
        <p:spPr bwMode="auto">
          <a:xfrm>
            <a:off x="274321" y="1676400"/>
            <a:ext cx="1600200" cy="494046"/>
          </a:xfrm>
          <a:prstGeom prst="rect">
            <a:avLst/>
          </a:prstGeom>
          <a:noFill/>
          <a:ln w="9525" algn="ctr">
            <a:noFill/>
            <a:miter lim="800000"/>
            <a:headEnd/>
            <a:tailEnd/>
          </a:ln>
          <a:effectLst/>
        </p:spPr>
        <p:txBody>
          <a:bodyPr wrap="square">
            <a:spAutoFit/>
          </a:bodyPr>
          <a:lstStyle/>
          <a:p>
            <a:pPr>
              <a:tabLst>
                <a:tab pos="409575" algn="l"/>
              </a:tabLst>
            </a:pPr>
            <a:r>
              <a:rPr lang="en-US" sz="2400" i="1">
                <a:solidFill>
                  <a:schemeClr val="bg1"/>
                </a:solidFill>
              </a:rPr>
              <a:t>p</a:t>
            </a:r>
            <a:r>
              <a:rPr lang="en-US" sz="2400" i="1">
                <a:solidFill>
                  <a:schemeClr val="bg1"/>
                </a:solidFill>
                <a:sym typeface="Symbol"/>
              </a:rPr>
              <a:t></a:t>
            </a:r>
            <a:r>
              <a:rPr lang="en-US" sz="2400" i="1">
                <a:solidFill>
                  <a:schemeClr val="bg1"/>
                </a:solidFill>
              </a:rPr>
              <a:t>v=R</a:t>
            </a:r>
            <a:r>
              <a:rPr lang="en-US" sz="2400" i="1">
                <a:solidFill>
                  <a:schemeClr val="bg1"/>
                </a:solidFill>
                <a:sym typeface="Symbol"/>
              </a:rPr>
              <a:t></a:t>
            </a:r>
            <a:r>
              <a:rPr lang="en-US" sz="2400" i="1">
                <a:solidFill>
                  <a:schemeClr val="bg1"/>
                </a:solidFill>
              </a:rPr>
              <a:t>T</a:t>
            </a:r>
          </a:p>
        </p:txBody>
      </p:sp>
      <p:cxnSp>
        <p:nvCxnSpPr>
          <p:cNvPr id="43" name="Straight Arrow Connector 42"/>
          <p:cNvCxnSpPr/>
          <p:nvPr/>
        </p:nvCxnSpPr>
        <p:spPr bwMode="auto">
          <a:xfrm>
            <a:off x="914400" y="2209800"/>
            <a:ext cx="0" cy="533400"/>
          </a:xfrm>
          <a:prstGeom prst="straightConnector1">
            <a:avLst/>
          </a:prstGeom>
          <a:noFill/>
          <a:ln w="12700" cap="flat" cmpd="sng" algn="ctr">
            <a:solidFill>
              <a:schemeClr val="bg1"/>
            </a:solidFill>
            <a:prstDash val="solid"/>
            <a:round/>
            <a:headEnd type="none" w="med" len="med"/>
            <a:tailEnd type="triangle" w="med" len="med"/>
          </a:ln>
          <a:effectLst/>
        </p:spPr>
      </p:cxnSp>
      <p:sp>
        <p:nvSpPr>
          <p:cNvPr id="44" name="Text Box 27"/>
          <p:cNvSpPr txBox="1">
            <a:spLocks noChangeArrowheads="1"/>
          </p:cNvSpPr>
          <p:nvPr/>
        </p:nvSpPr>
        <p:spPr bwMode="auto">
          <a:xfrm>
            <a:off x="152400" y="3860520"/>
            <a:ext cx="762000" cy="978729"/>
          </a:xfrm>
          <a:prstGeom prst="rect">
            <a:avLst/>
          </a:prstGeom>
          <a:noFill/>
          <a:ln w="9525" algn="ctr">
            <a:noFill/>
            <a:miter lim="800000"/>
            <a:headEnd/>
            <a:tailEnd/>
          </a:ln>
          <a:effectLst/>
        </p:spPr>
        <p:txBody>
          <a:bodyPr wrap="square">
            <a:spAutoFit/>
          </a:bodyPr>
          <a:lstStyle/>
          <a:p>
            <a:pPr algn="ctr">
              <a:spcBef>
                <a:spcPts val="0"/>
              </a:spcBef>
              <a:tabLst>
                <a:tab pos="409575" algn="l"/>
              </a:tabLst>
            </a:pPr>
            <a:r>
              <a:rPr lang="en-US" sz="2400" i="1">
                <a:solidFill>
                  <a:schemeClr val="bg1"/>
                </a:solidFill>
              </a:rPr>
              <a:t>p</a:t>
            </a:r>
            <a:r>
              <a:rPr lang="en-US" sz="2400" baseline="-25000">
                <a:solidFill>
                  <a:schemeClr val="bg1"/>
                </a:solidFill>
              </a:rPr>
              <a:t>1</a:t>
            </a:r>
          </a:p>
          <a:p>
            <a:pPr algn="ctr">
              <a:spcBef>
                <a:spcPts val="0"/>
              </a:spcBef>
              <a:tabLst>
                <a:tab pos="409575" algn="l"/>
              </a:tabLst>
            </a:pPr>
            <a:r>
              <a:rPr lang="en-US" sz="2400" i="1">
                <a:solidFill>
                  <a:schemeClr val="bg1"/>
                </a:solidFill>
              </a:rPr>
              <a:t>p</a:t>
            </a:r>
            <a:r>
              <a:rPr lang="en-US" sz="2400" baseline="-25000">
                <a:solidFill>
                  <a:schemeClr val="bg1"/>
                </a:solidFill>
              </a:rPr>
              <a:t>2</a:t>
            </a:r>
            <a:endParaRPr lang="en-US" sz="2400" i="1">
              <a:solidFill>
                <a:schemeClr val="bg1"/>
              </a:solidFill>
            </a:endParaRPr>
          </a:p>
        </p:txBody>
      </p:sp>
      <p:cxnSp>
        <p:nvCxnSpPr>
          <p:cNvPr id="45" name="Straight Connector 44"/>
          <p:cNvCxnSpPr/>
          <p:nvPr/>
        </p:nvCxnSpPr>
        <p:spPr bwMode="auto">
          <a:xfrm flipH="1">
            <a:off x="312420" y="4335091"/>
            <a:ext cx="457200" cy="0"/>
          </a:xfrm>
          <a:prstGeom prst="line">
            <a:avLst/>
          </a:prstGeom>
          <a:noFill/>
          <a:ln w="19050" cap="flat" cmpd="sng" algn="ctr">
            <a:solidFill>
              <a:schemeClr val="bg1"/>
            </a:solidFill>
            <a:prstDash val="solid"/>
            <a:round/>
            <a:headEnd type="none" w="med" len="med"/>
            <a:tailEnd type="none" w="med" len="med"/>
          </a:ln>
          <a:effectLst/>
        </p:spPr>
      </p:cxnSp>
      <p:sp>
        <p:nvSpPr>
          <p:cNvPr id="46" name="Text Box 27"/>
          <p:cNvSpPr txBox="1">
            <a:spLocks noChangeArrowheads="1"/>
          </p:cNvSpPr>
          <p:nvPr/>
        </p:nvSpPr>
        <p:spPr bwMode="auto">
          <a:xfrm>
            <a:off x="914400" y="3862651"/>
            <a:ext cx="762000" cy="937949"/>
          </a:xfrm>
          <a:prstGeom prst="rect">
            <a:avLst/>
          </a:prstGeom>
          <a:noFill/>
          <a:ln w="9525" algn="ctr">
            <a:noFill/>
            <a:miter lim="800000"/>
            <a:headEnd/>
            <a:tailEnd/>
          </a:ln>
          <a:effectLst/>
        </p:spPr>
        <p:txBody>
          <a:bodyPr wrap="square">
            <a:spAutoFit/>
          </a:bodyPr>
          <a:lstStyle/>
          <a:p>
            <a:pPr algn="ctr">
              <a:spcBef>
                <a:spcPts val="0"/>
              </a:spcBef>
              <a:tabLst>
                <a:tab pos="409575" algn="l"/>
              </a:tabLst>
            </a:pPr>
            <a:r>
              <a:rPr lang="en-US" sz="2400" i="1">
                <a:solidFill>
                  <a:schemeClr val="bg1"/>
                </a:solidFill>
              </a:rPr>
              <a:t>v</a:t>
            </a:r>
            <a:r>
              <a:rPr lang="en-US" sz="2400" baseline="-25000">
                <a:solidFill>
                  <a:schemeClr val="bg1"/>
                </a:solidFill>
              </a:rPr>
              <a:t>2</a:t>
            </a:r>
            <a:r>
              <a:rPr lang="en-US" sz="2400" i="1">
                <a:solidFill>
                  <a:schemeClr val="bg1"/>
                </a:solidFill>
              </a:rPr>
              <a:t> v</a:t>
            </a:r>
            <a:r>
              <a:rPr lang="en-US" sz="2400" baseline="-25000">
                <a:solidFill>
                  <a:schemeClr val="bg1"/>
                </a:solidFill>
              </a:rPr>
              <a:t>1</a:t>
            </a:r>
            <a:endParaRPr lang="en-US" sz="2400" i="1">
              <a:solidFill>
                <a:schemeClr val="bg1"/>
              </a:solidFill>
            </a:endParaRPr>
          </a:p>
        </p:txBody>
      </p:sp>
      <p:sp>
        <p:nvSpPr>
          <p:cNvPr id="47" name="Text Box 27"/>
          <p:cNvSpPr txBox="1">
            <a:spLocks noChangeArrowheads="1"/>
          </p:cNvSpPr>
          <p:nvPr/>
        </p:nvSpPr>
        <p:spPr bwMode="auto">
          <a:xfrm>
            <a:off x="731520" y="4106491"/>
            <a:ext cx="1021080" cy="461665"/>
          </a:xfrm>
          <a:prstGeom prst="rect">
            <a:avLst/>
          </a:prstGeom>
          <a:noFill/>
          <a:ln w="9525" algn="ctr">
            <a:noFill/>
            <a:miter lim="800000"/>
            <a:headEnd/>
            <a:tailEnd/>
          </a:ln>
          <a:effectLst/>
        </p:spPr>
        <p:txBody>
          <a:bodyPr wrap="square">
            <a:spAutoFit/>
          </a:bodyPr>
          <a:lstStyle/>
          <a:p>
            <a:pPr>
              <a:lnSpc>
                <a:spcPct val="100000"/>
              </a:lnSpc>
              <a:spcBef>
                <a:spcPts val="0"/>
              </a:spcBef>
              <a:tabLst>
                <a:tab pos="409575" algn="l"/>
              </a:tabLst>
            </a:pPr>
            <a:r>
              <a:rPr lang="en-US" sz="2400" i="1">
                <a:solidFill>
                  <a:schemeClr val="bg1"/>
                </a:solidFill>
              </a:rPr>
              <a:t>=       </a:t>
            </a:r>
          </a:p>
        </p:txBody>
      </p:sp>
      <p:cxnSp>
        <p:nvCxnSpPr>
          <p:cNvPr id="48" name="Straight Connector 47"/>
          <p:cNvCxnSpPr/>
          <p:nvPr/>
        </p:nvCxnSpPr>
        <p:spPr bwMode="auto">
          <a:xfrm flipH="1">
            <a:off x="1066800" y="4335091"/>
            <a:ext cx="457200" cy="0"/>
          </a:xfrm>
          <a:prstGeom prst="line">
            <a:avLst/>
          </a:prstGeom>
          <a:noFill/>
          <a:ln w="19050" cap="flat" cmpd="sng" algn="ctr">
            <a:solidFill>
              <a:schemeClr val="bg1"/>
            </a:solidFill>
            <a:prstDash val="solid"/>
            <a:round/>
            <a:headEnd type="none" w="med" len="med"/>
            <a:tailEnd type="none" w="med" len="med"/>
          </a:ln>
          <a:effectLst/>
        </p:spPr>
      </p:cxnSp>
      <p:cxnSp>
        <p:nvCxnSpPr>
          <p:cNvPr id="49" name="Straight Arrow Connector 48"/>
          <p:cNvCxnSpPr/>
          <p:nvPr/>
        </p:nvCxnSpPr>
        <p:spPr bwMode="auto">
          <a:xfrm>
            <a:off x="914400" y="3543300"/>
            <a:ext cx="0" cy="533400"/>
          </a:xfrm>
          <a:prstGeom prst="straightConnector1">
            <a:avLst/>
          </a:prstGeom>
          <a:noFill/>
          <a:ln w="12700" cap="flat" cmpd="sng" algn="ctr">
            <a:solidFill>
              <a:schemeClr val="bg1"/>
            </a:solidFill>
            <a:prstDash val="solid"/>
            <a:round/>
            <a:headEnd type="none" w="med" len="med"/>
            <a:tailEnd type="triangle" w="med" len="med"/>
          </a:ln>
          <a:effectLst/>
        </p:spPr>
      </p:cxnSp>
      <p:sp>
        <p:nvSpPr>
          <p:cNvPr id="50" name="Text Box 27"/>
          <p:cNvSpPr txBox="1">
            <a:spLocks noChangeArrowheads="1"/>
          </p:cNvSpPr>
          <p:nvPr/>
        </p:nvSpPr>
        <p:spPr bwMode="auto">
          <a:xfrm>
            <a:off x="287866" y="2756448"/>
            <a:ext cx="3903134" cy="535531"/>
          </a:xfrm>
          <a:prstGeom prst="rect">
            <a:avLst/>
          </a:prstGeom>
          <a:noFill/>
          <a:ln w="9525" algn="ctr">
            <a:noFill/>
            <a:miter lim="800000"/>
            <a:headEnd/>
            <a:tailEnd/>
          </a:ln>
          <a:effectLst/>
        </p:spPr>
        <p:txBody>
          <a:bodyPr wrap="square">
            <a:spAutoFit/>
          </a:bodyPr>
          <a:lstStyle/>
          <a:p>
            <a:pPr>
              <a:tabLst>
                <a:tab pos="409575" algn="l"/>
              </a:tabLst>
            </a:pPr>
            <a:r>
              <a:rPr lang="en-US" sz="2400" i="1">
                <a:solidFill>
                  <a:schemeClr val="bg1"/>
                </a:solidFill>
              </a:rPr>
              <a:t>p</a:t>
            </a:r>
            <a:r>
              <a:rPr lang="en-US" sz="2400" baseline="-25000">
                <a:solidFill>
                  <a:schemeClr val="bg1"/>
                </a:solidFill>
              </a:rPr>
              <a:t>1</a:t>
            </a:r>
            <a:r>
              <a:rPr lang="en-US" sz="2400" i="1">
                <a:solidFill>
                  <a:schemeClr val="bg1"/>
                </a:solidFill>
              </a:rPr>
              <a:t>v</a:t>
            </a:r>
            <a:r>
              <a:rPr lang="en-US" sz="2400" baseline="-25000">
                <a:solidFill>
                  <a:schemeClr val="bg1"/>
                </a:solidFill>
              </a:rPr>
              <a:t>1</a:t>
            </a:r>
            <a:r>
              <a:rPr lang="en-US" sz="2400" i="1">
                <a:solidFill>
                  <a:schemeClr val="bg1"/>
                </a:solidFill>
              </a:rPr>
              <a:t>=p</a:t>
            </a:r>
            <a:r>
              <a:rPr lang="en-US" sz="2400" baseline="-25000">
                <a:solidFill>
                  <a:schemeClr val="bg1"/>
                </a:solidFill>
              </a:rPr>
              <a:t>2</a:t>
            </a:r>
            <a:r>
              <a:rPr lang="en-US" sz="2400" i="1">
                <a:solidFill>
                  <a:schemeClr val="bg1"/>
                </a:solidFill>
              </a:rPr>
              <a:t>v</a:t>
            </a:r>
            <a:r>
              <a:rPr lang="en-US" sz="2400" baseline="-25000">
                <a:solidFill>
                  <a:schemeClr val="bg1"/>
                </a:solidFill>
              </a:rPr>
              <a:t>2 </a:t>
            </a:r>
            <a:r>
              <a:rPr lang="en-US" sz="2400" i="1">
                <a:solidFill>
                  <a:schemeClr val="bg1"/>
                </a:solidFill>
              </a:rPr>
              <a:t>=const.</a:t>
            </a:r>
          </a:p>
        </p:txBody>
      </p:sp>
      <p:sp>
        <p:nvSpPr>
          <p:cNvPr id="52" name="Text Box 15"/>
          <p:cNvSpPr txBox="1">
            <a:spLocks noChangeArrowheads="1"/>
          </p:cNvSpPr>
          <p:nvPr/>
        </p:nvSpPr>
        <p:spPr bwMode="auto">
          <a:xfrm>
            <a:off x="1583267" y="4614333"/>
            <a:ext cx="2436886" cy="427746"/>
          </a:xfrm>
          <a:prstGeom prst="rect">
            <a:avLst/>
          </a:prstGeom>
          <a:noFill/>
          <a:ln w="9525" algn="ctr">
            <a:noFill/>
            <a:miter lim="800000"/>
            <a:headEnd/>
            <a:tailEnd/>
          </a:ln>
          <a:effectLst/>
        </p:spPr>
        <p:txBody>
          <a:bodyPr wrap="none">
            <a:spAutoFit/>
          </a:bodyPr>
          <a:lstStyle/>
          <a:p>
            <a:pPr>
              <a:tabLst>
                <a:tab pos="409575" algn="l"/>
              </a:tabLst>
            </a:pPr>
            <a:r>
              <a:rPr lang="sr-Latn-CS" i="1">
                <a:solidFill>
                  <a:schemeClr val="bg1"/>
                </a:solidFill>
              </a:rPr>
              <a:t>Bojl-Mariotov zakon</a:t>
            </a:r>
            <a:endParaRPr lang="en-US" i="1">
              <a:solidFill>
                <a:schemeClr val="bg1"/>
              </a:solidFill>
            </a:endParaRPr>
          </a:p>
        </p:txBody>
      </p:sp>
    </p:spTree>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a:spLocks noChangeArrowheads="1"/>
          </p:cNvSpPr>
          <p:nvPr/>
        </p:nvSpPr>
        <p:spPr bwMode="auto">
          <a:xfrm>
            <a:off x="228600" y="1257849"/>
            <a:ext cx="2590800" cy="535531"/>
          </a:xfrm>
          <a:prstGeom prst="rect">
            <a:avLst/>
          </a:prstGeom>
          <a:noFill/>
          <a:ln w="9525">
            <a:noFill/>
            <a:miter lim="800000"/>
            <a:headEnd/>
            <a:tailEnd/>
          </a:ln>
        </p:spPr>
        <p:txBody>
          <a:bodyPr wrap="square">
            <a:spAutoFit/>
          </a:bodyPr>
          <a:lstStyle/>
          <a:p>
            <a:r>
              <a:rPr lang="en-US" sz="2400" i="1">
                <a:solidFill>
                  <a:schemeClr val="bg1"/>
                </a:solidFill>
              </a:rPr>
              <a:t>u</a:t>
            </a:r>
            <a:r>
              <a:rPr lang="sr-Latn-RS" sz="2400" baseline="-25000">
                <a:solidFill>
                  <a:schemeClr val="bg1"/>
                </a:solidFill>
              </a:rPr>
              <a:t>12</a:t>
            </a:r>
            <a:r>
              <a:rPr lang="sr-Latn-RS" sz="2400" i="1">
                <a:solidFill>
                  <a:schemeClr val="bg1"/>
                </a:solidFill>
              </a:rPr>
              <a:t> = c</a:t>
            </a:r>
            <a:r>
              <a:rPr lang="en-US" sz="2400" i="1" baseline="-25000">
                <a:solidFill>
                  <a:schemeClr val="bg1"/>
                </a:solidFill>
              </a:rPr>
              <a:t>v</a:t>
            </a:r>
            <a:r>
              <a:rPr lang="sr-Latn-RS" sz="2400" i="1" baseline="-25000">
                <a:solidFill>
                  <a:schemeClr val="bg1"/>
                </a:solidFill>
              </a:rPr>
              <a:t> </a:t>
            </a:r>
            <a:r>
              <a:rPr lang="sr-Latn-RS" sz="2400" i="1">
                <a:solidFill>
                  <a:schemeClr val="bg1"/>
                </a:solidFill>
              </a:rPr>
              <a:t>(T</a:t>
            </a:r>
            <a:r>
              <a:rPr lang="sr-Latn-RS" sz="2400" baseline="-25000">
                <a:solidFill>
                  <a:schemeClr val="bg1"/>
                </a:solidFill>
              </a:rPr>
              <a:t>2</a:t>
            </a:r>
            <a:r>
              <a:rPr lang="sr-Latn-RS" sz="2400" i="1">
                <a:solidFill>
                  <a:schemeClr val="bg1"/>
                </a:solidFill>
              </a:rPr>
              <a:t> – T</a:t>
            </a:r>
            <a:r>
              <a:rPr lang="sr-Latn-RS" sz="2400" baseline="-25000">
                <a:solidFill>
                  <a:schemeClr val="bg1"/>
                </a:solidFill>
              </a:rPr>
              <a:t>1</a:t>
            </a:r>
            <a:r>
              <a:rPr lang="sr-Latn-RS" sz="2400" i="1">
                <a:solidFill>
                  <a:schemeClr val="bg1"/>
                </a:solidFill>
              </a:rPr>
              <a:t>)</a:t>
            </a:r>
          </a:p>
        </p:txBody>
      </p:sp>
      <p:grpSp>
        <p:nvGrpSpPr>
          <p:cNvPr id="3" name="Group 2"/>
          <p:cNvGrpSpPr/>
          <p:nvPr/>
        </p:nvGrpSpPr>
        <p:grpSpPr>
          <a:xfrm>
            <a:off x="5181600" y="1197209"/>
            <a:ext cx="3160468" cy="3755791"/>
            <a:chOff x="5181600" y="1197209"/>
            <a:chExt cx="3160468" cy="3755791"/>
          </a:xfrm>
        </p:grpSpPr>
        <p:sp>
          <p:nvSpPr>
            <p:cNvPr id="4" name="Rectangle 3"/>
            <p:cNvSpPr/>
            <p:nvPr/>
          </p:nvSpPr>
          <p:spPr bwMode="auto">
            <a:xfrm>
              <a:off x="6114510" y="3916680"/>
              <a:ext cx="152400" cy="923544"/>
            </a:xfrm>
            <a:prstGeom prst="rect">
              <a:avLst/>
            </a:prstGeom>
            <a:solidFill>
              <a:schemeClr val="accent4"/>
            </a:solidFill>
            <a:ln w="19050" cap="flat" cmpd="sng" algn="ctr">
              <a:solidFill>
                <a:schemeClr val="accent4"/>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pPr>
              <a:endParaRPr kumimoji="0" lang="en-US" sz="2000" b="0" i="0" u="none" strike="noStrike" cap="none" normalizeH="0" baseline="0">
                <a:ln>
                  <a:noFill/>
                </a:ln>
                <a:solidFill>
                  <a:srgbClr val="000000"/>
                </a:solidFill>
                <a:effectLst/>
                <a:latin typeface="Arial" charset="0"/>
              </a:endParaRPr>
            </a:p>
          </p:txBody>
        </p:sp>
        <p:grpSp>
          <p:nvGrpSpPr>
            <p:cNvPr id="5" name="Group 17"/>
            <p:cNvGrpSpPr/>
            <p:nvPr/>
          </p:nvGrpSpPr>
          <p:grpSpPr>
            <a:xfrm>
              <a:off x="5440680" y="3810000"/>
              <a:ext cx="2295525" cy="1143000"/>
              <a:chOff x="4032885" y="3415665"/>
              <a:chExt cx="2295525" cy="1143000"/>
            </a:xfrm>
            <a:solidFill>
              <a:schemeClr val="tx1">
                <a:lumMod val="65000"/>
              </a:schemeClr>
            </a:solidFill>
          </p:grpSpPr>
          <p:sp>
            <p:nvSpPr>
              <p:cNvPr id="28" name="Rectangle 27"/>
              <p:cNvSpPr/>
              <p:nvPr/>
            </p:nvSpPr>
            <p:spPr bwMode="auto">
              <a:xfrm>
                <a:off x="4032885" y="3415665"/>
                <a:ext cx="91440" cy="1143000"/>
              </a:xfrm>
              <a:prstGeom prst="rect">
                <a:avLst/>
              </a:prstGeom>
              <a:grpFill/>
              <a:ln w="19050" cap="flat" cmpd="sng" algn="ctr">
                <a:solidFill>
                  <a:schemeClr val="tx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pPr>
                <a:endParaRPr kumimoji="0" lang="en-US" sz="2000" b="0" i="0" u="none" strike="noStrike" cap="none" normalizeH="0" baseline="0">
                  <a:ln>
                    <a:noFill/>
                  </a:ln>
                  <a:solidFill>
                    <a:srgbClr val="000000"/>
                  </a:solidFill>
                  <a:effectLst/>
                  <a:latin typeface="Arial" charset="0"/>
                </a:endParaRPr>
              </a:p>
            </p:txBody>
          </p:sp>
          <p:sp>
            <p:nvSpPr>
              <p:cNvPr id="29" name="Rectangle 28"/>
              <p:cNvSpPr/>
              <p:nvPr/>
            </p:nvSpPr>
            <p:spPr bwMode="auto">
              <a:xfrm rot="5400000">
                <a:off x="5181600" y="3413760"/>
                <a:ext cx="91440" cy="2194560"/>
              </a:xfrm>
              <a:prstGeom prst="rect">
                <a:avLst/>
              </a:prstGeom>
              <a:grpFill/>
              <a:ln w="19050" cap="flat" cmpd="sng" algn="ctr">
                <a:solidFill>
                  <a:schemeClr val="tx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pPr>
                <a:endParaRPr kumimoji="0" lang="en-US" sz="2000" b="0" i="0" u="none" strike="noStrike" cap="none" normalizeH="0" baseline="0">
                  <a:ln>
                    <a:noFill/>
                  </a:ln>
                  <a:solidFill>
                    <a:srgbClr val="000000"/>
                  </a:solidFill>
                  <a:effectLst/>
                  <a:latin typeface="Arial" charset="0"/>
                </a:endParaRPr>
              </a:p>
            </p:txBody>
          </p:sp>
          <p:sp>
            <p:nvSpPr>
              <p:cNvPr id="30" name="Rectangle 29"/>
              <p:cNvSpPr/>
              <p:nvPr/>
            </p:nvSpPr>
            <p:spPr bwMode="auto">
              <a:xfrm rot="5400000">
                <a:off x="5185410" y="2364105"/>
                <a:ext cx="91440" cy="2194560"/>
              </a:xfrm>
              <a:prstGeom prst="rect">
                <a:avLst/>
              </a:prstGeom>
              <a:grpFill/>
              <a:ln w="19050" cap="flat" cmpd="sng" algn="ctr">
                <a:solidFill>
                  <a:schemeClr val="tx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pPr>
                <a:endParaRPr kumimoji="0" lang="en-US" sz="2000" b="0" i="0" u="none" strike="noStrike" cap="none" normalizeH="0" baseline="0">
                  <a:ln>
                    <a:noFill/>
                  </a:ln>
                  <a:solidFill>
                    <a:srgbClr val="000000"/>
                  </a:solidFill>
                  <a:effectLst/>
                  <a:latin typeface="Arial" charset="0"/>
                </a:endParaRPr>
              </a:p>
            </p:txBody>
          </p:sp>
        </p:grpSp>
        <p:grpSp>
          <p:nvGrpSpPr>
            <p:cNvPr id="6" name="Group 43"/>
            <p:cNvGrpSpPr/>
            <p:nvPr/>
          </p:nvGrpSpPr>
          <p:grpSpPr>
            <a:xfrm>
              <a:off x="6583680" y="3920489"/>
              <a:ext cx="1524000" cy="923544"/>
              <a:chOff x="6330315" y="3920489"/>
              <a:chExt cx="1524000" cy="923544"/>
            </a:xfrm>
          </p:grpSpPr>
          <p:sp>
            <p:nvSpPr>
              <p:cNvPr id="26" name="Rectangle 25"/>
              <p:cNvSpPr/>
              <p:nvPr/>
            </p:nvSpPr>
            <p:spPr bwMode="auto">
              <a:xfrm>
                <a:off x="6330315" y="3920489"/>
                <a:ext cx="152400" cy="923544"/>
              </a:xfrm>
              <a:prstGeom prst="rect">
                <a:avLst/>
              </a:prstGeom>
              <a:solidFill>
                <a:schemeClr val="tx1">
                  <a:lumMod val="50000"/>
                </a:schemeClr>
              </a:solidFill>
              <a:ln w="19050" cap="flat" cmpd="sng" algn="ctr">
                <a:solidFill>
                  <a:schemeClr val="tx1">
                    <a:lumMod val="50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pPr>
                <a:endParaRPr kumimoji="0" lang="en-US" sz="2000" b="0" i="0" u="none" strike="noStrike" cap="none" normalizeH="0" baseline="0">
                  <a:ln>
                    <a:noFill/>
                  </a:ln>
                  <a:solidFill>
                    <a:srgbClr val="000000"/>
                  </a:solidFill>
                  <a:effectLst/>
                  <a:latin typeface="Arial" charset="0"/>
                </a:endParaRPr>
              </a:p>
            </p:txBody>
          </p:sp>
          <p:sp>
            <p:nvSpPr>
              <p:cNvPr id="27" name="Rectangle 26"/>
              <p:cNvSpPr/>
              <p:nvPr/>
            </p:nvSpPr>
            <p:spPr bwMode="auto">
              <a:xfrm rot="5400000">
                <a:off x="7069455" y="3672840"/>
                <a:ext cx="152400" cy="1417320"/>
              </a:xfrm>
              <a:prstGeom prst="rect">
                <a:avLst/>
              </a:prstGeom>
              <a:solidFill>
                <a:schemeClr val="tx1">
                  <a:lumMod val="50000"/>
                </a:schemeClr>
              </a:solidFill>
              <a:ln w="19050" cap="flat" cmpd="sng" algn="ctr">
                <a:solidFill>
                  <a:schemeClr val="tx1">
                    <a:lumMod val="50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pPr>
                <a:endParaRPr kumimoji="0" lang="en-US" sz="2000" b="0" i="0" u="none" strike="noStrike" cap="none" normalizeH="0" baseline="0">
                  <a:ln>
                    <a:noFill/>
                  </a:ln>
                  <a:solidFill>
                    <a:srgbClr val="000000"/>
                  </a:solidFill>
                  <a:effectLst/>
                  <a:latin typeface="Arial" charset="0"/>
                </a:endParaRPr>
              </a:p>
            </p:txBody>
          </p:sp>
        </p:grpSp>
        <p:sp>
          <p:nvSpPr>
            <p:cNvPr id="7" name="TextBox 6"/>
            <p:cNvSpPr txBox="1"/>
            <p:nvPr/>
          </p:nvSpPr>
          <p:spPr>
            <a:xfrm rot="19432346">
              <a:off x="5582863" y="4109704"/>
              <a:ext cx="635110" cy="461665"/>
            </a:xfrm>
            <a:prstGeom prst="rect">
              <a:avLst/>
            </a:prstGeom>
            <a:noFill/>
          </p:spPr>
          <p:txBody>
            <a:bodyPr wrap="none" rtlCol="0">
              <a:spAutoFit/>
            </a:bodyPr>
            <a:lstStyle/>
            <a:p>
              <a:pPr algn="ctr">
                <a:lnSpc>
                  <a:spcPct val="100000"/>
                </a:lnSpc>
                <a:spcBef>
                  <a:spcPts val="0"/>
                </a:spcBef>
              </a:pPr>
              <a:r>
                <a:rPr lang="en-US" sz="1200" i="1">
                  <a:solidFill>
                    <a:schemeClr val="bg1"/>
                  </a:solidFill>
                </a:rPr>
                <a:t>Radno</a:t>
              </a:r>
            </a:p>
            <a:p>
              <a:pPr algn="ctr">
                <a:lnSpc>
                  <a:spcPct val="100000"/>
                </a:lnSpc>
                <a:spcBef>
                  <a:spcPts val="0"/>
                </a:spcBef>
              </a:pPr>
              <a:r>
                <a:rPr lang="en-US" sz="1200" i="1">
                  <a:solidFill>
                    <a:schemeClr val="bg1"/>
                  </a:solidFill>
                </a:rPr>
                <a:t>telo</a:t>
              </a:r>
              <a:endParaRPr lang="en-US" sz="1200" i="1"/>
            </a:p>
          </p:txBody>
        </p:sp>
        <p:cxnSp>
          <p:nvCxnSpPr>
            <p:cNvPr id="8" name="Straight Arrow Connector 7"/>
            <p:cNvCxnSpPr/>
            <p:nvPr/>
          </p:nvCxnSpPr>
          <p:spPr bwMode="auto">
            <a:xfrm flipH="1" flipV="1">
              <a:off x="5535930" y="1223010"/>
              <a:ext cx="3810" cy="2195192"/>
            </a:xfrm>
            <a:prstGeom prst="straightConnector1">
              <a:avLst/>
            </a:prstGeom>
            <a:noFill/>
            <a:ln w="19050" cap="flat" cmpd="sng" algn="ctr">
              <a:solidFill>
                <a:schemeClr val="bg1"/>
              </a:solidFill>
              <a:prstDash val="solid"/>
              <a:round/>
              <a:headEnd type="none" w="med" len="med"/>
              <a:tailEnd type="triangle"/>
            </a:ln>
            <a:effectLst/>
          </p:spPr>
        </p:cxnSp>
        <p:cxnSp>
          <p:nvCxnSpPr>
            <p:cNvPr id="9" name="Straight Arrow Connector 8"/>
            <p:cNvCxnSpPr/>
            <p:nvPr/>
          </p:nvCxnSpPr>
          <p:spPr bwMode="auto">
            <a:xfrm>
              <a:off x="5532120" y="3418201"/>
              <a:ext cx="2423160" cy="0"/>
            </a:xfrm>
            <a:prstGeom prst="straightConnector1">
              <a:avLst/>
            </a:prstGeom>
            <a:noFill/>
            <a:ln w="19050" cap="flat" cmpd="sng" algn="ctr">
              <a:solidFill>
                <a:schemeClr val="bg1"/>
              </a:solidFill>
              <a:prstDash val="solid"/>
              <a:round/>
              <a:headEnd type="none" w="med" len="med"/>
              <a:tailEnd type="triangle"/>
            </a:ln>
            <a:effectLst/>
          </p:spPr>
        </p:cxnSp>
        <p:sp>
          <p:nvSpPr>
            <p:cNvPr id="10" name="Text Box 15"/>
            <p:cNvSpPr txBox="1">
              <a:spLocks noChangeArrowheads="1"/>
            </p:cNvSpPr>
            <p:nvPr/>
          </p:nvSpPr>
          <p:spPr bwMode="auto">
            <a:xfrm>
              <a:off x="5181600" y="1197209"/>
              <a:ext cx="312906" cy="369332"/>
            </a:xfrm>
            <a:prstGeom prst="rect">
              <a:avLst/>
            </a:prstGeom>
            <a:noFill/>
            <a:ln w="9525" algn="ctr">
              <a:noFill/>
              <a:miter lim="800000"/>
              <a:headEnd/>
              <a:tailEnd/>
            </a:ln>
          </p:spPr>
          <p:txBody>
            <a:bodyPr wrap="none">
              <a:spAutoFit/>
            </a:bodyPr>
            <a:lstStyle/>
            <a:p>
              <a:pPr>
                <a:lnSpc>
                  <a:spcPct val="100000"/>
                </a:lnSpc>
                <a:spcBef>
                  <a:spcPts val="0"/>
                </a:spcBef>
                <a:tabLst>
                  <a:tab pos="409575" algn="l"/>
                </a:tabLst>
              </a:pPr>
              <a:r>
                <a:rPr lang="sr-Latn-RS" sz="1800" i="1">
                  <a:solidFill>
                    <a:srgbClr val="000099"/>
                  </a:solidFill>
                </a:rPr>
                <a:t>p</a:t>
              </a:r>
              <a:endParaRPr lang="en-US" sz="1800" i="1">
                <a:solidFill>
                  <a:srgbClr val="000099"/>
                </a:solidFill>
              </a:endParaRPr>
            </a:p>
          </p:txBody>
        </p:sp>
        <p:sp>
          <p:nvSpPr>
            <p:cNvPr id="11" name="Text Box 15"/>
            <p:cNvSpPr txBox="1">
              <a:spLocks noChangeArrowheads="1"/>
            </p:cNvSpPr>
            <p:nvPr/>
          </p:nvSpPr>
          <p:spPr bwMode="auto">
            <a:xfrm>
              <a:off x="7586980" y="3085461"/>
              <a:ext cx="300082" cy="369332"/>
            </a:xfrm>
            <a:prstGeom prst="rect">
              <a:avLst/>
            </a:prstGeom>
            <a:noFill/>
            <a:ln w="9525" algn="ctr">
              <a:noFill/>
              <a:miter lim="800000"/>
              <a:headEnd/>
              <a:tailEnd/>
            </a:ln>
          </p:spPr>
          <p:txBody>
            <a:bodyPr wrap="none">
              <a:spAutoFit/>
            </a:bodyPr>
            <a:lstStyle/>
            <a:p>
              <a:pPr>
                <a:lnSpc>
                  <a:spcPct val="100000"/>
                </a:lnSpc>
                <a:spcBef>
                  <a:spcPts val="0"/>
                </a:spcBef>
                <a:tabLst>
                  <a:tab pos="409575" algn="l"/>
                </a:tabLst>
              </a:pPr>
              <a:r>
                <a:rPr lang="en-US" sz="1800" i="1">
                  <a:solidFill>
                    <a:srgbClr val="000099"/>
                  </a:solidFill>
                </a:rPr>
                <a:t>v</a:t>
              </a:r>
            </a:p>
          </p:txBody>
        </p:sp>
        <p:sp>
          <p:nvSpPr>
            <p:cNvPr id="12" name="TextBox 11"/>
            <p:cNvSpPr txBox="1">
              <a:spLocks noChangeArrowheads="1"/>
            </p:cNvSpPr>
            <p:nvPr/>
          </p:nvSpPr>
          <p:spPr bwMode="auto">
            <a:xfrm>
              <a:off x="6391910" y="2154596"/>
              <a:ext cx="381000" cy="387798"/>
            </a:xfrm>
            <a:prstGeom prst="rect">
              <a:avLst/>
            </a:prstGeom>
            <a:noFill/>
            <a:ln w="9525">
              <a:noFill/>
              <a:miter lim="800000"/>
              <a:headEnd/>
              <a:tailEnd/>
            </a:ln>
          </p:spPr>
          <p:txBody>
            <a:bodyPr wrap="square">
              <a:spAutoFit/>
            </a:bodyPr>
            <a:lstStyle/>
            <a:p>
              <a:pPr algn="ctr"/>
              <a:r>
                <a:rPr lang="en-US" sz="1600">
                  <a:solidFill>
                    <a:schemeClr val="bg1"/>
                  </a:solidFill>
                </a:rPr>
                <a:t>1</a:t>
              </a:r>
              <a:endParaRPr lang="sr-Latn-RS" sz="1600">
                <a:solidFill>
                  <a:schemeClr val="bg1"/>
                </a:solidFill>
              </a:endParaRPr>
            </a:p>
          </p:txBody>
        </p:sp>
        <p:sp>
          <p:nvSpPr>
            <p:cNvPr id="13" name="TextBox 12"/>
            <p:cNvSpPr txBox="1">
              <a:spLocks noChangeArrowheads="1"/>
            </p:cNvSpPr>
            <p:nvPr/>
          </p:nvSpPr>
          <p:spPr bwMode="auto">
            <a:xfrm>
              <a:off x="6841669" y="2596253"/>
              <a:ext cx="381000" cy="360612"/>
            </a:xfrm>
            <a:prstGeom prst="rect">
              <a:avLst/>
            </a:prstGeom>
            <a:noFill/>
            <a:ln w="9525">
              <a:noFill/>
              <a:miter lim="800000"/>
              <a:headEnd/>
              <a:tailEnd/>
            </a:ln>
          </p:spPr>
          <p:txBody>
            <a:bodyPr wrap="square">
              <a:spAutoFit/>
            </a:bodyPr>
            <a:lstStyle/>
            <a:p>
              <a:pPr algn="ctr"/>
              <a:r>
                <a:rPr lang="sr-Latn-RS" sz="1600">
                  <a:solidFill>
                    <a:schemeClr val="bg1"/>
                  </a:solidFill>
                </a:rPr>
                <a:t>2</a:t>
              </a:r>
            </a:p>
          </p:txBody>
        </p:sp>
        <p:sp>
          <p:nvSpPr>
            <p:cNvPr id="14" name="Arc 13"/>
            <p:cNvSpPr/>
            <p:nvPr/>
          </p:nvSpPr>
          <p:spPr bwMode="auto">
            <a:xfrm rot="11248650">
              <a:off x="6027186" y="1468276"/>
              <a:ext cx="2286000" cy="1188720"/>
            </a:xfrm>
            <a:prstGeom prst="arc">
              <a:avLst/>
            </a:prstGeom>
            <a:noFill/>
            <a:ln w="19050" cap="flat" cmpd="sng" algn="ctr">
              <a:solidFill>
                <a:schemeClr val="bg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pPr>
              <a:endParaRPr kumimoji="0" lang="en-US" sz="2000" b="0" i="0" u="none" strike="noStrike" cap="none" normalizeH="0" baseline="0">
                <a:ln>
                  <a:noFill/>
                </a:ln>
                <a:solidFill>
                  <a:srgbClr val="000000"/>
                </a:solidFill>
                <a:effectLst/>
                <a:latin typeface="Arial" charset="0"/>
              </a:endParaRPr>
            </a:p>
          </p:txBody>
        </p:sp>
        <p:sp>
          <p:nvSpPr>
            <p:cNvPr id="15" name="TextBox 14"/>
            <p:cNvSpPr txBox="1">
              <a:spLocks noChangeArrowheads="1"/>
            </p:cNvSpPr>
            <p:nvPr/>
          </p:nvSpPr>
          <p:spPr bwMode="auto">
            <a:xfrm>
              <a:off x="5750380" y="1926768"/>
              <a:ext cx="381000" cy="360612"/>
            </a:xfrm>
            <a:prstGeom prst="rect">
              <a:avLst/>
            </a:prstGeom>
            <a:noFill/>
            <a:ln w="9525">
              <a:noFill/>
              <a:miter lim="800000"/>
              <a:headEnd/>
              <a:tailEnd/>
            </a:ln>
          </p:spPr>
          <p:txBody>
            <a:bodyPr wrap="square">
              <a:spAutoFit/>
            </a:bodyPr>
            <a:lstStyle/>
            <a:p>
              <a:pPr algn="ctr"/>
              <a:r>
                <a:rPr lang="en-US" sz="1600">
                  <a:solidFill>
                    <a:schemeClr val="bg1"/>
                  </a:solidFill>
                </a:rPr>
                <a:t>3</a:t>
              </a:r>
              <a:endParaRPr lang="sr-Latn-RS" sz="1600">
                <a:solidFill>
                  <a:schemeClr val="bg1"/>
                </a:solidFill>
              </a:endParaRPr>
            </a:p>
          </p:txBody>
        </p:sp>
        <p:sp>
          <p:nvSpPr>
            <p:cNvPr id="16" name="Oval 15"/>
            <p:cNvSpPr/>
            <p:nvPr/>
          </p:nvSpPr>
          <p:spPr bwMode="auto">
            <a:xfrm rot="18828319">
              <a:off x="6551190" y="2470146"/>
              <a:ext cx="73152" cy="73152"/>
            </a:xfrm>
            <a:prstGeom prst="ellipse">
              <a:avLst/>
            </a:prstGeom>
            <a:solidFill>
              <a:schemeClr val="bg1">
                <a:lumMod val="20000"/>
                <a:lumOff val="80000"/>
              </a:schemeClr>
            </a:solidFill>
            <a:ln w="15875" cap="flat" cmpd="sng" algn="ctr">
              <a:solidFill>
                <a:schemeClr val="bg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pPr>
              <a:endParaRPr kumimoji="0" lang="en-US" sz="2000" b="0" i="0" u="none" strike="noStrike" cap="none" normalizeH="0" baseline="0">
                <a:ln>
                  <a:noFill/>
                </a:ln>
                <a:solidFill>
                  <a:srgbClr val="000000"/>
                </a:solidFill>
                <a:effectLst/>
                <a:latin typeface="Arial" charset="0"/>
              </a:endParaRPr>
            </a:p>
          </p:txBody>
        </p:sp>
        <p:sp>
          <p:nvSpPr>
            <p:cNvPr id="17" name="Oval 16"/>
            <p:cNvSpPr/>
            <p:nvPr/>
          </p:nvSpPr>
          <p:spPr bwMode="auto">
            <a:xfrm rot="18828319">
              <a:off x="6034939" y="2072539"/>
              <a:ext cx="73152" cy="73152"/>
            </a:xfrm>
            <a:prstGeom prst="ellipse">
              <a:avLst/>
            </a:prstGeom>
            <a:solidFill>
              <a:schemeClr val="bg1">
                <a:lumMod val="20000"/>
                <a:lumOff val="80000"/>
              </a:schemeClr>
            </a:solidFill>
            <a:ln w="15875" cap="flat" cmpd="sng" algn="ctr">
              <a:solidFill>
                <a:schemeClr val="bg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pPr>
              <a:endParaRPr kumimoji="0" lang="en-US" sz="2000" b="0" i="0" u="none" strike="noStrike" cap="none" normalizeH="0" baseline="0">
                <a:ln>
                  <a:noFill/>
                </a:ln>
                <a:solidFill>
                  <a:srgbClr val="000000"/>
                </a:solidFill>
                <a:effectLst/>
                <a:latin typeface="Arial" charset="0"/>
              </a:endParaRPr>
            </a:p>
          </p:txBody>
        </p:sp>
        <p:sp>
          <p:nvSpPr>
            <p:cNvPr id="18" name="TextBox 17"/>
            <p:cNvSpPr txBox="1"/>
            <p:nvPr/>
          </p:nvSpPr>
          <p:spPr>
            <a:xfrm>
              <a:off x="7033953" y="1737360"/>
              <a:ext cx="808235" cy="427746"/>
            </a:xfrm>
            <a:prstGeom prst="rect">
              <a:avLst/>
            </a:prstGeom>
            <a:noFill/>
          </p:spPr>
          <p:txBody>
            <a:bodyPr wrap="none" rtlCol="0">
              <a:spAutoFit/>
            </a:bodyPr>
            <a:lstStyle/>
            <a:p>
              <a:r>
                <a:rPr lang="en-US">
                  <a:solidFill>
                    <a:schemeClr val="bg1"/>
                  </a:solidFill>
                </a:rPr>
                <a:t>q</a:t>
              </a:r>
              <a:r>
                <a:rPr lang="en-US" baseline="-25000">
                  <a:solidFill>
                    <a:schemeClr val="bg1"/>
                  </a:solidFill>
                </a:rPr>
                <a:t>12</a:t>
              </a:r>
              <a:r>
                <a:rPr lang="en-US">
                  <a:solidFill>
                    <a:schemeClr val="bg1"/>
                  </a:solidFill>
                </a:rPr>
                <a:t>&gt;0</a:t>
              </a:r>
            </a:p>
          </p:txBody>
        </p:sp>
        <p:cxnSp>
          <p:nvCxnSpPr>
            <p:cNvPr id="19" name="Straight Arrow Connector 18"/>
            <p:cNvCxnSpPr/>
            <p:nvPr/>
          </p:nvCxnSpPr>
          <p:spPr bwMode="auto">
            <a:xfrm flipH="1">
              <a:off x="6736080" y="2087880"/>
              <a:ext cx="403860" cy="502920"/>
            </a:xfrm>
            <a:prstGeom prst="straightConnector1">
              <a:avLst/>
            </a:prstGeom>
            <a:noFill/>
            <a:ln w="41275" cap="flat" cmpd="dbl" algn="ctr">
              <a:solidFill>
                <a:srgbClr val="C00000"/>
              </a:solidFill>
              <a:prstDash val="solid"/>
              <a:round/>
              <a:headEnd type="none" w="med" len="med"/>
              <a:tailEnd type="triangle"/>
            </a:ln>
            <a:effectLst/>
          </p:spPr>
        </p:cxnSp>
        <p:cxnSp>
          <p:nvCxnSpPr>
            <p:cNvPr id="20" name="Straight Arrow Connector 19"/>
            <p:cNvCxnSpPr/>
            <p:nvPr/>
          </p:nvCxnSpPr>
          <p:spPr bwMode="auto">
            <a:xfrm flipV="1">
              <a:off x="6027420" y="2423160"/>
              <a:ext cx="297180" cy="449580"/>
            </a:xfrm>
            <a:prstGeom prst="straightConnector1">
              <a:avLst/>
            </a:prstGeom>
            <a:noFill/>
            <a:ln w="41275" cap="flat" cmpd="dbl" algn="ctr">
              <a:solidFill>
                <a:srgbClr val="00B050"/>
              </a:solidFill>
              <a:prstDash val="solid"/>
              <a:round/>
              <a:headEnd type="triangle" w="med" len="med"/>
              <a:tailEnd type="none" w="med" len="med"/>
            </a:ln>
            <a:effectLst/>
          </p:spPr>
        </p:cxnSp>
        <p:sp>
          <p:nvSpPr>
            <p:cNvPr id="21" name="TextBox 20"/>
            <p:cNvSpPr txBox="1"/>
            <p:nvPr/>
          </p:nvSpPr>
          <p:spPr>
            <a:xfrm>
              <a:off x="5715000" y="2705100"/>
              <a:ext cx="822661" cy="427746"/>
            </a:xfrm>
            <a:prstGeom prst="rect">
              <a:avLst/>
            </a:prstGeom>
            <a:noFill/>
          </p:spPr>
          <p:txBody>
            <a:bodyPr wrap="none" rtlCol="0">
              <a:spAutoFit/>
            </a:bodyPr>
            <a:lstStyle/>
            <a:p>
              <a:r>
                <a:rPr lang="en-US">
                  <a:solidFill>
                    <a:schemeClr val="bg1"/>
                  </a:solidFill>
                </a:rPr>
                <a:t>q</a:t>
              </a:r>
              <a:r>
                <a:rPr lang="en-US" baseline="-25000">
                  <a:solidFill>
                    <a:schemeClr val="bg1"/>
                  </a:solidFill>
                </a:rPr>
                <a:t>13</a:t>
              </a:r>
              <a:r>
                <a:rPr lang="en-US">
                  <a:solidFill>
                    <a:schemeClr val="bg1"/>
                  </a:solidFill>
                </a:rPr>
                <a:t>&lt;0</a:t>
              </a:r>
            </a:p>
          </p:txBody>
        </p:sp>
        <p:sp>
          <p:nvSpPr>
            <p:cNvPr id="22" name="TextBox 21"/>
            <p:cNvSpPr txBox="1"/>
            <p:nvPr/>
          </p:nvSpPr>
          <p:spPr>
            <a:xfrm>
              <a:off x="5830385" y="1638301"/>
              <a:ext cx="309700" cy="360612"/>
            </a:xfrm>
            <a:prstGeom prst="rect">
              <a:avLst/>
            </a:prstGeom>
            <a:noFill/>
          </p:spPr>
          <p:txBody>
            <a:bodyPr wrap="none" rtlCol="0">
              <a:spAutoFit/>
            </a:bodyPr>
            <a:lstStyle/>
            <a:p>
              <a:r>
                <a:rPr lang="en-US" sz="1600">
                  <a:solidFill>
                    <a:schemeClr val="bg1"/>
                  </a:solidFill>
                </a:rPr>
                <a:t>T</a:t>
              </a:r>
            </a:p>
          </p:txBody>
        </p:sp>
        <p:sp>
          <p:nvSpPr>
            <p:cNvPr id="23" name="Oval 22"/>
            <p:cNvSpPr/>
            <p:nvPr/>
          </p:nvSpPr>
          <p:spPr bwMode="auto">
            <a:xfrm rot="18828319">
              <a:off x="6992882" y="2600496"/>
              <a:ext cx="73152" cy="73152"/>
            </a:xfrm>
            <a:prstGeom prst="ellipse">
              <a:avLst/>
            </a:prstGeom>
            <a:solidFill>
              <a:schemeClr val="bg1">
                <a:lumMod val="20000"/>
                <a:lumOff val="80000"/>
              </a:schemeClr>
            </a:solidFill>
            <a:ln w="15875" cap="flat" cmpd="sng" algn="ctr">
              <a:solidFill>
                <a:schemeClr val="bg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pPr>
              <a:endParaRPr kumimoji="0" lang="en-US" sz="2000" b="0" i="0" u="none" strike="noStrike" cap="none" normalizeH="0" baseline="0">
                <a:ln>
                  <a:noFill/>
                </a:ln>
                <a:solidFill>
                  <a:srgbClr val="000000"/>
                </a:solidFill>
                <a:effectLst/>
                <a:latin typeface="Arial" charset="0"/>
              </a:endParaRPr>
            </a:p>
          </p:txBody>
        </p:sp>
        <p:sp>
          <p:nvSpPr>
            <p:cNvPr id="24" name="Rectangle 23"/>
            <p:cNvSpPr/>
            <p:nvPr/>
          </p:nvSpPr>
          <p:spPr bwMode="auto">
            <a:xfrm>
              <a:off x="7120342" y="3916680"/>
              <a:ext cx="152400" cy="923544"/>
            </a:xfrm>
            <a:prstGeom prst="rect">
              <a:avLst/>
            </a:prstGeom>
            <a:solidFill>
              <a:schemeClr val="accent4"/>
            </a:solidFill>
            <a:ln w="19050" cap="flat" cmpd="sng" algn="ctr">
              <a:solidFill>
                <a:schemeClr val="accent4"/>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pPr>
              <a:endParaRPr kumimoji="0" lang="en-US" sz="2000" b="0" i="0" u="none" strike="noStrike" cap="none" normalizeH="0" baseline="0">
                <a:ln>
                  <a:noFill/>
                </a:ln>
                <a:solidFill>
                  <a:srgbClr val="000000"/>
                </a:solidFill>
                <a:effectLst/>
                <a:latin typeface="Arial" charset="0"/>
              </a:endParaRPr>
            </a:p>
          </p:txBody>
        </p:sp>
        <p:cxnSp>
          <p:nvCxnSpPr>
            <p:cNvPr id="25" name="Straight Connector 24"/>
            <p:cNvCxnSpPr/>
            <p:nvPr/>
          </p:nvCxnSpPr>
          <p:spPr bwMode="auto">
            <a:xfrm rot="16200000" flipV="1">
              <a:off x="8067748" y="4117340"/>
              <a:ext cx="0" cy="548640"/>
            </a:xfrm>
            <a:prstGeom prst="line">
              <a:avLst/>
            </a:prstGeom>
            <a:noFill/>
            <a:ln w="12700" cap="flat" cmpd="sng" algn="ctr">
              <a:solidFill>
                <a:srgbClr val="000066"/>
              </a:solidFill>
              <a:prstDash val="solid"/>
              <a:round/>
              <a:headEnd type="triangle" w="med" len="med"/>
              <a:tailEnd type="triangle" w="med" len="med"/>
            </a:ln>
            <a:effectLst/>
          </p:spPr>
        </p:cxnSp>
      </p:grpSp>
      <p:sp>
        <p:nvSpPr>
          <p:cNvPr id="35" name="TextBox 34"/>
          <p:cNvSpPr txBox="1">
            <a:spLocks noChangeArrowheads="1"/>
          </p:cNvSpPr>
          <p:nvPr/>
        </p:nvSpPr>
        <p:spPr bwMode="auto">
          <a:xfrm>
            <a:off x="228600" y="2286000"/>
            <a:ext cx="2819400" cy="535531"/>
          </a:xfrm>
          <a:prstGeom prst="rect">
            <a:avLst/>
          </a:prstGeom>
          <a:noFill/>
          <a:ln w="9525">
            <a:noFill/>
            <a:miter lim="800000"/>
            <a:headEnd/>
            <a:tailEnd/>
          </a:ln>
        </p:spPr>
        <p:txBody>
          <a:bodyPr wrap="square">
            <a:spAutoFit/>
          </a:bodyPr>
          <a:lstStyle/>
          <a:p>
            <a:r>
              <a:rPr lang="sr-Latn-RS" sz="2400" i="1">
                <a:solidFill>
                  <a:schemeClr val="bg1"/>
                </a:solidFill>
              </a:rPr>
              <a:t>h</a:t>
            </a:r>
            <a:r>
              <a:rPr lang="sr-Latn-RS" sz="2400" baseline="-25000">
                <a:solidFill>
                  <a:schemeClr val="bg1"/>
                </a:solidFill>
              </a:rPr>
              <a:t>12</a:t>
            </a:r>
            <a:r>
              <a:rPr lang="sr-Latn-RS" sz="2400" i="1">
                <a:solidFill>
                  <a:schemeClr val="bg1"/>
                </a:solidFill>
              </a:rPr>
              <a:t> = c</a:t>
            </a:r>
            <a:r>
              <a:rPr lang="en-US" sz="2400" i="1" baseline="-25000">
                <a:solidFill>
                  <a:schemeClr val="bg1"/>
                </a:solidFill>
              </a:rPr>
              <a:t>p</a:t>
            </a:r>
            <a:r>
              <a:rPr lang="sr-Latn-RS" sz="2400" i="1" baseline="-25000">
                <a:solidFill>
                  <a:schemeClr val="bg1"/>
                </a:solidFill>
              </a:rPr>
              <a:t> </a:t>
            </a:r>
            <a:r>
              <a:rPr lang="sr-Latn-RS" sz="2400" i="1">
                <a:solidFill>
                  <a:schemeClr val="bg1"/>
                </a:solidFill>
              </a:rPr>
              <a:t>(T</a:t>
            </a:r>
            <a:r>
              <a:rPr lang="sr-Latn-RS" sz="2400" baseline="-25000">
                <a:solidFill>
                  <a:schemeClr val="bg1"/>
                </a:solidFill>
              </a:rPr>
              <a:t>2</a:t>
            </a:r>
            <a:r>
              <a:rPr lang="sr-Latn-RS" sz="2400" i="1">
                <a:solidFill>
                  <a:schemeClr val="bg1"/>
                </a:solidFill>
              </a:rPr>
              <a:t> – T</a:t>
            </a:r>
            <a:r>
              <a:rPr lang="sr-Latn-RS" sz="2400" baseline="-25000">
                <a:solidFill>
                  <a:schemeClr val="bg1"/>
                </a:solidFill>
              </a:rPr>
              <a:t>1</a:t>
            </a:r>
            <a:r>
              <a:rPr lang="sr-Latn-RS" sz="2400" i="1">
                <a:solidFill>
                  <a:schemeClr val="bg1"/>
                </a:solidFill>
              </a:rPr>
              <a:t>)</a:t>
            </a:r>
          </a:p>
        </p:txBody>
      </p:sp>
      <p:sp>
        <p:nvSpPr>
          <p:cNvPr id="36" name="TextBox 35"/>
          <p:cNvSpPr txBox="1">
            <a:spLocks noChangeArrowheads="1"/>
          </p:cNvSpPr>
          <p:nvPr/>
        </p:nvSpPr>
        <p:spPr bwMode="auto">
          <a:xfrm>
            <a:off x="990600" y="3696249"/>
            <a:ext cx="1371600" cy="535531"/>
          </a:xfrm>
          <a:prstGeom prst="rect">
            <a:avLst/>
          </a:prstGeom>
          <a:noFill/>
          <a:ln w="9525">
            <a:noFill/>
            <a:miter lim="800000"/>
            <a:headEnd/>
            <a:tailEnd/>
          </a:ln>
        </p:spPr>
        <p:txBody>
          <a:bodyPr wrap="square">
            <a:spAutoFit/>
          </a:bodyPr>
          <a:lstStyle/>
          <a:p>
            <a:r>
              <a:rPr lang="en-US" sz="2400" i="1">
                <a:solidFill>
                  <a:schemeClr val="bg1"/>
                </a:solidFill>
              </a:rPr>
              <a:t>du</a:t>
            </a:r>
            <a:r>
              <a:rPr lang="sr-Latn-RS" sz="2400">
                <a:solidFill>
                  <a:schemeClr val="bg1"/>
                </a:solidFill>
              </a:rPr>
              <a:t> </a:t>
            </a:r>
            <a:r>
              <a:rPr lang="en-US" sz="2400">
                <a:solidFill>
                  <a:schemeClr val="bg1"/>
                </a:solidFill>
              </a:rPr>
              <a:t>= 0</a:t>
            </a:r>
          </a:p>
        </p:txBody>
      </p:sp>
      <p:sp>
        <p:nvSpPr>
          <p:cNvPr id="37" name="Text Box 13"/>
          <p:cNvSpPr txBox="1">
            <a:spLocks noChangeArrowheads="1"/>
          </p:cNvSpPr>
          <p:nvPr/>
        </p:nvSpPr>
        <p:spPr bwMode="auto">
          <a:xfrm rot="19612189">
            <a:off x="1744272" y="4129810"/>
            <a:ext cx="3200400" cy="1200329"/>
          </a:xfrm>
          <a:prstGeom prst="rect">
            <a:avLst/>
          </a:prstGeom>
          <a:noFill/>
          <a:ln w="9525" algn="ctr">
            <a:noFill/>
            <a:miter lim="800000"/>
            <a:headEnd/>
            <a:tailEnd/>
          </a:ln>
          <a:effectLst/>
        </p:spPr>
        <p:txBody>
          <a:bodyPr wrap="square">
            <a:spAutoFit/>
          </a:bodyPr>
          <a:lstStyle/>
          <a:p>
            <a:pPr algn="ctr">
              <a:tabLst>
                <a:tab pos="409575" algn="l"/>
              </a:tabLst>
            </a:pPr>
            <a:r>
              <a:rPr lang="sr-Latn-CS">
                <a:solidFill>
                  <a:schemeClr val="bg1"/>
                </a:solidFill>
              </a:rPr>
              <a:t>konstantne vrednosti unutrašnje energije i entalpije</a:t>
            </a:r>
            <a:endParaRPr lang="en-US">
              <a:solidFill>
                <a:schemeClr val="bg1"/>
              </a:solidFill>
            </a:endParaRPr>
          </a:p>
        </p:txBody>
      </p:sp>
      <p:sp>
        <p:nvSpPr>
          <p:cNvPr id="38" name="TextBox 37"/>
          <p:cNvSpPr txBox="1">
            <a:spLocks noChangeArrowheads="1"/>
          </p:cNvSpPr>
          <p:nvPr/>
        </p:nvSpPr>
        <p:spPr bwMode="auto">
          <a:xfrm>
            <a:off x="990600" y="4191001"/>
            <a:ext cx="1295400" cy="535531"/>
          </a:xfrm>
          <a:prstGeom prst="rect">
            <a:avLst/>
          </a:prstGeom>
          <a:noFill/>
          <a:ln w="9525">
            <a:noFill/>
            <a:miter lim="800000"/>
            <a:headEnd/>
            <a:tailEnd/>
          </a:ln>
        </p:spPr>
        <p:txBody>
          <a:bodyPr wrap="square">
            <a:spAutoFit/>
          </a:bodyPr>
          <a:lstStyle/>
          <a:p>
            <a:r>
              <a:rPr lang="en-US" sz="2400" i="1">
                <a:solidFill>
                  <a:schemeClr val="bg1"/>
                </a:solidFill>
              </a:rPr>
              <a:t>dh</a:t>
            </a:r>
            <a:r>
              <a:rPr lang="sr-Latn-RS" sz="2400" i="1">
                <a:solidFill>
                  <a:schemeClr val="bg1"/>
                </a:solidFill>
              </a:rPr>
              <a:t> = </a:t>
            </a:r>
            <a:r>
              <a:rPr lang="en-US" sz="2400">
                <a:solidFill>
                  <a:schemeClr val="bg1"/>
                </a:solidFill>
              </a:rPr>
              <a:t>0</a:t>
            </a:r>
            <a:endParaRPr lang="sr-Latn-RS" sz="2400">
              <a:solidFill>
                <a:schemeClr val="bg1"/>
              </a:solidFill>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grpSp>
        <p:nvGrpSpPr>
          <p:cNvPr id="9" name="Group 8"/>
          <p:cNvGrpSpPr/>
          <p:nvPr/>
        </p:nvGrpSpPr>
        <p:grpSpPr>
          <a:xfrm>
            <a:off x="5181600" y="1197209"/>
            <a:ext cx="3160468" cy="3755791"/>
            <a:chOff x="5181600" y="1197209"/>
            <a:chExt cx="3160468" cy="3755791"/>
          </a:xfrm>
        </p:grpSpPr>
        <p:sp>
          <p:nvSpPr>
            <p:cNvPr id="10" name="Rectangle 9"/>
            <p:cNvSpPr/>
            <p:nvPr/>
          </p:nvSpPr>
          <p:spPr bwMode="auto">
            <a:xfrm>
              <a:off x="6114510" y="3916680"/>
              <a:ext cx="152400" cy="923544"/>
            </a:xfrm>
            <a:prstGeom prst="rect">
              <a:avLst/>
            </a:prstGeom>
            <a:solidFill>
              <a:schemeClr val="accent4"/>
            </a:solidFill>
            <a:ln w="19050" cap="flat" cmpd="sng" algn="ctr">
              <a:solidFill>
                <a:schemeClr val="accent4"/>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pPr>
              <a:endParaRPr kumimoji="0" lang="en-US" sz="2000" b="0" i="0" u="none" strike="noStrike" cap="none" normalizeH="0" baseline="0">
                <a:ln>
                  <a:noFill/>
                </a:ln>
                <a:solidFill>
                  <a:srgbClr val="000000"/>
                </a:solidFill>
                <a:effectLst/>
                <a:latin typeface="Arial" charset="0"/>
              </a:endParaRPr>
            </a:p>
          </p:txBody>
        </p:sp>
        <p:grpSp>
          <p:nvGrpSpPr>
            <p:cNvPr id="11" name="Group 17"/>
            <p:cNvGrpSpPr/>
            <p:nvPr/>
          </p:nvGrpSpPr>
          <p:grpSpPr>
            <a:xfrm>
              <a:off x="5440680" y="3810000"/>
              <a:ext cx="2295525" cy="1143000"/>
              <a:chOff x="4032885" y="3415665"/>
              <a:chExt cx="2295525" cy="1143000"/>
            </a:xfrm>
            <a:solidFill>
              <a:schemeClr val="tx1">
                <a:lumMod val="65000"/>
              </a:schemeClr>
            </a:solidFill>
          </p:grpSpPr>
          <p:sp>
            <p:nvSpPr>
              <p:cNvPr id="34" name="Rectangle 33"/>
              <p:cNvSpPr/>
              <p:nvPr/>
            </p:nvSpPr>
            <p:spPr bwMode="auto">
              <a:xfrm>
                <a:off x="4032885" y="3415665"/>
                <a:ext cx="91440" cy="1143000"/>
              </a:xfrm>
              <a:prstGeom prst="rect">
                <a:avLst/>
              </a:prstGeom>
              <a:grpFill/>
              <a:ln w="19050" cap="flat" cmpd="sng" algn="ctr">
                <a:solidFill>
                  <a:schemeClr val="tx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pPr>
                <a:endParaRPr kumimoji="0" lang="en-US" sz="2000" b="0" i="0" u="none" strike="noStrike" cap="none" normalizeH="0" baseline="0">
                  <a:ln>
                    <a:noFill/>
                  </a:ln>
                  <a:solidFill>
                    <a:srgbClr val="000000"/>
                  </a:solidFill>
                  <a:effectLst/>
                  <a:latin typeface="Arial" charset="0"/>
                </a:endParaRPr>
              </a:p>
            </p:txBody>
          </p:sp>
          <p:sp>
            <p:nvSpPr>
              <p:cNvPr id="35" name="Rectangle 34"/>
              <p:cNvSpPr/>
              <p:nvPr/>
            </p:nvSpPr>
            <p:spPr bwMode="auto">
              <a:xfrm rot="5400000">
                <a:off x="5181600" y="3413760"/>
                <a:ext cx="91440" cy="2194560"/>
              </a:xfrm>
              <a:prstGeom prst="rect">
                <a:avLst/>
              </a:prstGeom>
              <a:grpFill/>
              <a:ln w="19050" cap="flat" cmpd="sng" algn="ctr">
                <a:solidFill>
                  <a:schemeClr val="tx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pPr>
                <a:endParaRPr kumimoji="0" lang="en-US" sz="2000" b="0" i="0" u="none" strike="noStrike" cap="none" normalizeH="0" baseline="0">
                  <a:ln>
                    <a:noFill/>
                  </a:ln>
                  <a:solidFill>
                    <a:srgbClr val="000000"/>
                  </a:solidFill>
                  <a:effectLst/>
                  <a:latin typeface="Arial" charset="0"/>
                </a:endParaRPr>
              </a:p>
            </p:txBody>
          </p:sp>
          <p:sp>
            <p:nvSpPr>
              <p:cNvPr id="36" name="Rectangle 35"/>
              <p:cNvSpPr/>
              <p:nvPr/>
            </p:nvSpPr>
            <p:spPr bwMode="auto">
              <a:xfrm rot="5400000">
                <a:off x="5185410" y="2364105"/>
                <a:ext cx="91440" cy="2194560"/>
              </a:xfrm>
              <a:prstGeom prst="rect">
                <a:avLst/>
              </a:prstGeom>
              <a:grpFill/>
              <a:ln w="19050" cap="flat" cmpd="sng" algn="ctr">
                <a:solidFill>
                  <a:schemeClr val="tx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pPr>
                <a:endParaRPr kumimoji="0" lang="en-US" sz="2000" b="0" i="0" u="none" strike="noStrike" cap="none" normalizeH="0" baseline="0">
                  <a:ln>
                    <a:noFill/>
                  </a:ln>
                  <a:solidFill>
                    <a:srgbClr val="000000"/>
                  </a:solidFill>
                  <a:effectLst/>
                  <a:latin typeface="Arial" charset="0"/>
                </a:endParaRPr>
              </a:p>
            </p:txBody>
          </p:sp>
        </p:grpSp>
        <p:grpSp>
          <p:nvGrpSpPr>
            <p:cNvPr id="12" name="Group 43"/>
            <p:cNvGrpSpPr/>
            <p:nvPr/>
          </p:nvGrpSpPr>
          <p:grpSpPr>
            <a:xfrm>
              <a:off x="6583680" y="3920489"/>
              <a:ext cx="1524000" cy="923544"/>
              <a:chOff x="6330315" y="3920489"/>
              <a:chExt cx="1524000" cy="923544"/>
            </a:xfrm>
          </p:grpSpPr>
          <p:sp>
            <p:nvSpPr>
              <p:cNvPr id="32" name="Rectangle 31"/>
              <p:cNvSpPr/>
              <p:nvPr/>
            </p:nvSpPr>
            <p:spPr bwMode="auto">
              <a:xfrm>
                <a:off x="6330315" y="3920489"/>
                <a:ext cx="152400" cy="923544"/>
              </a:xfrm>
              <a:prstGeom prst="rect">
                <a:avLst/>
              </a:prstGeom>
              <a:solidFill>
                <a:schemeClr val="tx1">
                  <a:lumMod val="50000"/>
                </a:schemeClr>
              </a:solidFill>
              <a:ln w="19050" cap="flat" cmpd="sng" algn="ctr">
                <a:solidFill>
                  <a:schemeClr val="tx1">
                    <a:lumMod val="50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pPr>
                <a:endParaRPr kumimoji="0" lang="en-US" sz="2000" b="0" i="0" u="none" strike="noStrike" cap="none" normalizeH="0" baseline="0">
                  <a:ln>
                    <a:noFill/>
                  </a:ln>
                  <a:solidFill>
                    <a:srgbClr val="000000"/>
                  </a:solidFill>
                  <a:effectLst/>
                  <a:latin typeface="Arial" charset="0"/>
                </a:endParaRPr>
              </a:p>
            </p:txBody>
          </p:sp>
          <p:sp>
            <p:nvSpPr>
              <p:cNvPr id="33" name="Rectangle 32"/>
              <p:cNvSpPr/>
              <p:nvPr/>
            </p:nvSpPr>
            <p:spPr bwMode="auto">
              <a:xfrm rot="5400000">
                <a:off x="7069455" y="3672840"/>
                <a:ext cx="152400" cy="1417320"/>
              </a:xfrm>
              <a:prstGeom prst="rect">
                <a:avLst/>
              </a:prstGeom>
              <a:solidFill>
                <a:schemeClr val="tx1">
                  <a:lumMod val="50000"/>
                </a:schemeClr>
              </a:solidFill>
              <a:ln w="19050" cap="flat" cmpd="sng" algn="ctr">
                <a:solidFill>
                  <a:schemeClr val="tx1">
                    <a:lumMod val="50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pPr>
                <a:endParaRPr kumimoji="0" lang="en-US" sz="2000" b="0" i="0" u="none" strike="noStrike" cap="none" normalizeH="0" baseline="0">
                  <a:ln>
                    <a:noFill/>
                  </a:ln>
                  <a:solidFill>
                    <a:srgbClr val="000000"/>
                  </a:solidFill>
                  <a:effectLst/>
                  <a:latin typeface="Arial" charset="0"/>
                </a:endParaRPr>
              </a:p>
            </p:txBody>
          </p:sp>
        </p:grpSp>
        <p:sp>
          <p:nvSpPr>
            <p:cNvPr id="13" name="TextBox 12"/>
            <p:cNvSpPr txBox="1"/>
            <p:nvPr/>
          </p:nvSpPr>
          <p:spPr>
            <a:xfrm rot="19432346">
              <a:off x="5582863" y="4109704"/>
              <a:ext cx="635110" cy="461665"/>
            </a:xfrm>
            <a:prstGeom prst="rect">
              <a:avLst/>
            </a:prstGeom>
            <a:noFill/>
          </p:spPr>
          <p:txBody>
            <a:bodyPr wrap="none" rtlCol="0">
              <a:spAutoFit/>
            </a:bodyPr>
            <a:lstStyle/>
            <a:p>
              <a:pPr algn="ctr">
                <a:lnSpc>
                  <a:spcPct val="100000"/>
                </a:lnSpc>
                <a:spcBef>
                  <a:spcPts val="0"/>
                </a:spcBef>
              </a:pPr>
              <a:r>
                <a:rPr lang="en-US" sz="1200" i="1">
                  <a:solidFill>
                    <a:schemeClr val="bg1"/>
                  </a:solidFill>
                </a:rPr>
                <a:t>Radno</a:t>
              </a:r>
            </a:p>
            <a:p>
              <a:pPr algn="ctr">
                <a:lnSpc>
                  <a:spcPct val="100000"/>
                </a:lnSpc>
                <a:spcBef>
                  <a:spcPts val="0"/>
                </a:spcBef>
              </a:pPr>
              <a:r>
                <a:rPr lang="en-US" sz="1200" i="1">
                  <a:solidFill>
                    <a:schemeClr val="bg1"/>
                  </a:solidFill>
                </a:rPr>
                <a:t>telo</a:t>
              </a:r>
              <a:endParaRPr lang="en-US" sz="1200" i="1"/>
            </a:p>
          </p:txBody>
        </p:sp>
        <p:cxnSp>
          <p:nvCxnSpPr>
            <p:cNvPr id="14" name="Straight Arrow Connector 13"/>
            <p:cNvCxnSpPr/>
            <p:nvPr/>
          </p:nvCxnSpPr>
          <p:spPr bwMode="auto">
            <a:xfrm flipH="1" flipV="1">
              <a:off x="5535930" y="1223010"/>
              <a:ext cx="3810" cy="2195192"/>
            </a:xfrm>
            <a:prstGeom prst="straightConnector1">
              <a:avLst/>
            </a:prstGeom>
            <a:noFill/>
            <a:ln w="19050" cap="flat" cmpd="sng" algn="ctr">
              <a:solidFill>
                <a:schemeClr val="bg1"/>
              </a:solidFill>
              <a:prstDash val="solid"/>
              <a:round/>
              <a:headEnd type="none" w="med" len="med"/>
              <a:tailEnd type="triangle"/>
            </a:ln>
            <a:effectLst/>
          </p:spPr>
        </p:cxnSp>
        <p:cxnSp>
          <p:nvCxnSpPr>
            <p:cNvPr id="15" name="Straight Arrow Connector 14"/>
            <p:cNvCxnSpPr/>
            <p:nvPr/>
          </p:nvCxnSpPr>
          <p:spPr bwMode="auto">
            <a:xfrm>
              <a:off x="5532120" y="3418201"/>
              <a:ext cx="2423160" cy="0"/>
            </a:xfrm>
            <a:prstGeom prst="straightConnector1">
              <a:avLst/>
            </a:prstGeom>
            <a:noFill/>
            <a:ln w="19050" cap="flat" cmpd="sng" algn="ctr">
              <a:solidFill>
                <a:schemeClr val="bg1"/>
              </a:solidFill>
              <a:prstDash val="solid"/>
              <a:round/>
              <a:headEnd type="none" w="med" len="med"/>
              <a:tailEnd type="triangle"/>
            </a:ln>
            <a:effectLst/>
          </p:spPr>
        </p:cxnSp>
        <p:sp>
          <p:nvSpPr>
            <p:cNvPr id="16" name="Text Box 15"/>
            <p:cNvSpPr txBox="1">
              <a:spLocks noChangeArrowheads="1"/>
            </p:cNvSpPr>
            <p:nvPr/>
          </p:nvSpPr>
          <p:spPr bwMode="auto">
            <a:xfrm>
              <a:off x="5181600" y="1197209"/>
              <a:ext cx="312906" cy="369332"/>
            </a:xfrm>
            <a:prstGeom prst="rect">
              <a:avLst/>
            </a:prstGeom>
            <a:noFill/>
            <a:ln w="9525" algn="ctr">
              <a:noFill/>
              <a:miter lim="800000"/>
              <a:headEnd/>
              <a:tailEnd/>
            </a:ln>
          </p:spPr>
          <p:txBody>
            <a:bodyPr wrap="none">
              <a:spAutoFit/>
            </a:bodyPr>
            <a:lstStyle/>
            <a:p>
              <a:pPr>
                <a:lnSpc>
                  <a:spcPct val="100000"/>
                </a:lnSpc>
                <a:spcBef>
                  <a:spcPts val="0"/>
                </a:spcBef>
                <a:tabLst>
                  <a:tab pos="409575" algn="l"/>
                </a:tabLst>
              </a:pPr>
              <a:r>
                <a:rPr lang="sr-Latn-RS" sz="1800" i="1">
                  <a:solidFill>
                    <a:srgbClr val="000099"/>
                  </a:solidFill>
                </a:rPr>
                <a:t>p</a:t>
              </a:r>
              <a:endParaRPr lang="en-US" sz="1800" i="1">
                <a:solidFill>
                  <a:srgbClr val="000099"/>
                </a:solidFill>
              </a:endParaRPr>
            </a:p>
          </p:txBody>
        </p:sp>
        <p:sp>
          <p:nvSpPr>
            <p:cNvPr id="17" name="Text Box 15"/>
            <p:cNvSpPr txBox="1">
              <a:spLocks noChangeArrowheads="1"/>
            </p:cNvSpPr>
            <p:nvPr/>
          </p:nvSpPr>
          <p:spPr bwMode="auto">
            <a:xfrm>
              <a:off x="7586980" y="3085461"/>
              <a:ext cx="300082" cy="369332"/>
            </a:xfrm>
            <a:prstGeom prst="rect">
              <a:avLst/>
            </a:prstGeom>
            <a:noFill/>
            <a:ln w="9525" algn="ctr">
              <a:noFill/>
              <a:miter lim="800000"/>
              <a:headEnd/>
              <a:tailEnd/>
            </a:ln>
          </p:spPr>
          <p:txBody>
            <a:bodyPr wrap="none">
              <a:spAutoFit/>
            </a:bodyPr>
            <a:lstStyle/>
            <a:p>
              <a:pPr>
                <a:lnSpc>
                  <a:spcPct val="100000"/>
                </a:lnSpc>
                <a:spcBef>
                  <a:spcPts val="0"/>
                </a:spcBef>
                <a:tabLst>
                  <a:tab pos="409575" algn="l"/>
                </a:tabLst>
              </a:pPr>
              <a:r>
                <a:rPr lang="en-US" sz="1800" i="1">
                  <a:solidFill>
                    <a:srgbClr val="000099"/>
                  </a:solidFill>
                </a:rPr>
                <a:t>v</a:t>
              </a:r>
            </a:p>
          </p:txBody>
        </p:sp>
        <p:sp>
          <p:nvSpPr>
            <p:cNvPr id="18" name="TextBox 17"/>
            <p:cNvSpPr txBox="1">
              <a:spLocks noChangeArrowheads="1"/>
            </p:cNvSpPr>
            <p:nvPr/>
          </p:nvSpPr>
          <p:spPr bwMode="auto">
            <a:xfrm>
              <a:off x="6391910" y="2154596"/>
              <a:ext cx="381000" cy="387798"/>
            </a:xfrm>
            <a:prstGeom prst="rect">
              <a:avLst/>
            </a:prstGeom>
            <a:noFill/>
            <a:ln w="9525">
              <a:noFill/>
              <a:miter lim="800000"/>
              <a:headEnd/>
              <a:tailEnd/>
            </a:ln>
          </p:spPr>
          <p:txBody>
            <a:bodyPr wrap="square">
              <a:spAutoFit/>
            </a:bodyPr>
            <a:lstStyle/>
            <a:p>
              <a:pPr algn="ctr"/>
              <a:r>
                <a:rPr lang="en-US" sz="1600">
                  <a:solidFill>
                    <a:schemeClr val="bg1"/>
                  </a:solidFill>
                </a:rPr>
                <a:t>1</a:t>
              </a:r>
              <a:endParaRPr lang="sr-Latn-RS" sz="1600">
                <a:solidFill>
                  <a:schemeClr val="bg1"/>
                </a:solidFill>
              </a:endParaRPr>
            </a:p>
          </p:txBody>
        </p:sp>
        <p:sp>
          <p:nvSpPr>
            <p:cNvPr id="19" name="TextBox 18"/>
            <p:cNvSpPr txBox="1">
              <a:spLocks noChangeArrowheads="1"/>
            </p:cNvSpPr>
            <p:nvPr/>
          </p:nvSpPr>
          <p:spPr bwMode="auto">
            <a:xfrm>
              <a:off x="6841669" y="2596253"/>
              <a:ext cx="381000" cy="360612"/>
            </a:xfrm>
            <a:prstGeom prst="rect">
              <a:avLst/>
            </a:prstGeom>
            <a:noFill/>
            <a:ln w="9525">
              <a:noFill/>
              <a:miter lim="800000"/>
              <a:headEnd/>
              <a:tailEnd/>
            </a:ln>
          </p:spPr>
          <p:txBody>
            <a:bodyPr wrap="square">
              <a:spAutoFit/>
            </a:bodyPr>
            <a:lstStyle/>
            <a:p>
              <a:pPr algn="ctr"/>
              <a:r>
                <a:rPr lang="sr-Latn-RS" sz="1600">
                  <a:solidFill>
                    <a:schemeClr val="bg1"/>
                  </a:solidFill>
                </a:rPr>
                <a:t>2</a:t>
              </a:r>
            </a:p>
          </p:txBody>
        </p:sp>
        <p:sp>
          <p:nvSpPr>
            <p:cNvPr id="20" name="Arc 19"/>
            <p:cNvSpPr/>
            <p:nvPr/>
          </p:nvSpPr>
          <p:spPr bwMode="auto">
            <a:xfrm rot="11248650">
              <a:off x="6027186" y="1468276"/>
              <a:ext cx="2286000" cy="1188720"/>
            </a:xfrm>
            <a:prstGeom prst="arc">
              <a:avLst/>
            </a:prstGeom>
            <a:noFill/>
            <a:ln w="19050" cap="flat" cmpd="sng" algn="ctr">
              <a:solidFill>
                <a:schemeClr val="bg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pPr>
              <a:endParaRPr kumimoji="0" lang="en-US" sz="2000" b="0" i="0" u="none" strike="noStrike" cap="none" normalizeH="0" baseline="0">
                <a:ln>
                  <a:noFill/>
                </a:ln>
                <a:solidFill>
                  <a:srgbClr val="000000"/>
                </a:solidFill>
                <a:effectLst/>
                <a:latin typeface="Arial" charset="0"/>
              </a:endParaRPr>
            </a:p>
          </p:txBody>
        </p:sp>
        <p:sp>
          <p:nvSpPr>
            <p:cNvPr id="21" name="TextBox 20"/>
            <p:cNvSpPr txBox="1">
              <a:spLocks noChangeArrowheads="1"/>
            </p:cNvSpPr>
            <p:nvPr/>
          </p:nvSpPr>
          <p:spPr bwMode="auto">
            <a:xfrm>
              <a:off x="5750380" y="1926768"/>
              <a:ext cx="381000" cy="360612"/>
            </a:xfrm>
            <a:prstGeom prst="rect">
              <a:avLst/>
            </a:prstGeom>
            <a:noFill/>
            <a:ln w="9525">
              <a:noFill/>
              <a:miter lim="800000"/>
              <a:headEnd/>
              <a:tailEnd/>
            </a:ln>
          </p:spPr>
          <p:txBody>
            <a:bodyPr wrap="square">
              <a:spAutoFit/>
            </a:bodyPr>
            <a:lstStyle/>
            <a:p>
              <a:pPr algn="ctr"/>
              <a:r>
                <a:rPr lang="en-US" sz="1600">
                  <a:solidFill>
                    <a:schemeClr val="bg1"/>
                  </a:solidFill>
                </a:rPr>
                <a:t>3</a:t>
              </a:r>
              <a:endParaRPr lang="sr-Latn-RS" sz="1600">
                <a:solidFill>
                  <a:schemeClr val="bg1"/>
                </a:solidFill>
              </a:endParaRPr>
            </a:p>
          </p:txBody>
        </p:sp>
        <p:sp>
          <p:nvSpPr>
            <p:cNvPr id="22" name="Oval 21"/>
            <p:cNvSpPr/>
            <p:nvPr/>
          </p:nvSpPr>
          <p:spPr bwMode="auto">
            <a:xfrm rot="18828319">
              <a:off x="6551190" y="2470146"/>
              <a:ext cx="73152" cy="73152"/>
            </a:xfrm>
            <a:prstGeom prst="ellipse">
              <a:avLst/>
            </a:prstGeom>
            <a:solidFill>
              <a:schemeClr val="bg1">
                <a:lumMod val="20000"/>
                <a:lumOff val="80000"/>
              </a:schemeClr>
            </a:solidFill>
            <a:ln w="15875" cap="flat" cmpd="sng" algn="ctr">
              <a:solidFill>
                <a:schemeClr val="bg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pPr>
              <a:endParaRPr kumimoji="0" lang="en-US" sz="2000" b="0" i="0" u="none" strike="noStrike" cap="none" normalizeH="0" baseline="0">
                <a:ln>
                  <a:noFill/>
                </a:ln>
                <a:solidFill>
                  <a:srgbClr val="000000"/>
                </a:solidFill>
                <a:effectLst/>
                <a:latin typeface="Arial" charset="0"/>
              </a:endParaRPr>
            </a:p>
          </p:txBody>
        </p:sp>
        <p:sp>
          <p:nvSpPr>
            <p:cNvPr id="23" name="Oval 22"/>
            <p:cNvSpPr/>
            <p:nvPr/>
          </p:nvSpPr>
          <p:spPr bwMode="auto">
            <a:xfrm rot="18828319">
              <a:off x="6034939" y="2072539"/>
              <a:ext cx="73152" cy="73152"/>
            </a:xfrm>
            <a:prstGeom prst="ellipse">
              <a:avLst/>
            </a:prstGeom>
            <a:solidFill>
              <a:schemeClr val="bg1">
                <a:lumMod val="20000"/>
                <a:lumOff val="80000"/>
              </a:schemeClr>
            </a:solidFill>
            <a:ln w="15875" cap="flat" cmpd="sng" algn="ctr">
              <a:solidFill>
                <a:schemeClr val="bg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pPr>
              <a:endParaRPr kumimoji="0" lang="en-US" sz="2000" b="0" i="0" u="none" strike="noStrike" cap="none" normalizeH="0" baseline="0">
                <a:ln>
                  <a:noFill/>
                </a:ln>
                <a:solidFill>
                  <a:srgbClr val="000000"/>
                </a:solidFill>
                <a:effectLst/>
                <a:latin typeface="Arial" charset="0"/>
              </a:endParaRPr>
            </a:p>
          </p:txBody>
        </p:sp>
        <p:sp>
          <p:nvSpPr>
            <p:cNvPr id="24" name="TextBox 23"/>
            <p:cNvSpPr txBox="1"/>
            <p:nvPr/>
          </p:nvSpPr>
          <p:spPr>
            <a:xfrm>
              <a:off x="7033953" y="1737360"/>
              <a:ext cx="808235" cy="427746"/>
            </a:xfrm>
            <a:prstGeom prst="rect">
              <a:avLst/>
            </a:prstGeom>
            <a:noFill/>
          </p:spPr>
          <p:txBody>
            <a:bodyPr wrap="none" rtlCol="0">
              <a:spAutoFit/>
            </a:bodyPr>
            <a:lstStyle/>
            <a:p>
              <a:r>
                <a:rPr lang="en-US">
                  <a:solidFill>
                    <a:schemeClr val="bg1"/>
                  </a:solidFill>
                </a:rPr>
                <a:t>q</a:t>
              </a:r>
              <a:r>
                <a:rPr lang="en-US" baseline="-25000">
                  <a:solidFill>
                    <a:schemeClr val="bg1"/>
                  </a:solidFill>
                </a:rPr>
                <a:t>12</a:t>
              </a:r>
              <a:r>
                <a:rPr lang="en-US">
                  <a:solidFill>
                    <a:schemeClr val="bg1"/>
                  </a:solidFill>
                </a:rPr>
                <a:t>&gt;0</a:t>
              </a:r>
            </a:p>
          </p:txBody>
        </p:sp>
        <p:cxnSp>
          <p:nvCxnSpPr>
            <p:cNvPr id="25" name="Straight Arrow Connector 24"/>
            <p:cNvCxnSpPr/>
            <p:nvPr/>
          </p:nvCxnSpPr>
          <p:spPr bwMode="auto">
            <a:xfrm flipH="1">
              <a:off x="6736080" y="2087880"/>
              <a:ext cx="403860" cy="502920"/>
            </a:xfrm>
            <a:prstGeom prst="straightConnector1">
              <a:avLst/>
            </a:prstGeom>
            <a:noFill/>
            <a:ln w="41275" cap="flat" cmpd="dbl" algn="ctr">
              <a:solidFill>
                <a:srgbClr val="C00000"/>
              </a:solidFill>
              <a:prstDash val="solid"/>
              <a:round/>
              <a:headEnd type="none" w="med" len="med"/>
              <a:tailEnd type="triangle"/>
            </a:ln>
            <a:effectLst/>
          </p:spPr>
        </p:cxnSp>
        <p:cxnSp>
          <p:nvCxnSpPr>
            <p:cNvPr id="26" name="Straight Arrow Connector 25"/>
            <p:cNvCxnSpPr/>
            <p:nvPr/>
          </p:nvCxnSpPr>
          <p:spPr bwMode="auto">
            <a:xfrm flipV="1">
              <a:off x="6027420" y="2423160"/>
              <a:ext cx="297180" cy="449580"/>
            </a:xfrm>
            <a:prstGeom prst="straightConnector1">
              <a:avLst/>
            </a:prstGeom>
            <a:noFill/>
            <a:ln w="41275" cap="flat" cmpd="dbl" algn="ctr">
              <a:solidFill>
                <a:srgbClr val="00B050"/>
              </a:solidFill>
              <a:prstDash val="solid"/>
              <a:round/>
              <a:headEnd type="triangle" w="med" len="med"/>
              <a:tailEnd type="none" w="med" len="med"/>
            </a:ln>
            <a:effectLst/>
          </p:spPr>
        </p:cxnSp>
        <p:sp>
          <p:nvSpPr>
            <p:cNvPr id="27" name="TextBox 26"/>
            <p:cNvSpPr txBox="1"/>
            <p:nvPr/>
          </p:nvSpPr>
          <p:spPr>
            <a:xfrm>
              <a:off x="5715000" y="2705100"/>
              <a:ext cx="822661" cy="427746"/>
            </a:xfrm>
            <a:prstGeom prst="rect">
              <a:avLst/>
            </a:prstGeom>
            <a:noFill/>
          </p:spPr>
          <p:txBody>
            <a:bodyPr wrap="none" rtlCol="0">
              <a:spAutoFit/>
            </a:bodyPr>
            <a:lstStyle/>
            <a:p>
              <a:r>
                <a:rPr lang="en-US">
                  <a:solidFill>
                    <a:schemeClr val="bg1"/>
                  </a:solidFill>
                </a:rPr>
                <a:t>q</a:t>
              </a:r>
              <a:r>
                <a:rPr lang="en-US" baseline="-25000">
                  <a:solidFill>
                    <a:schemeClr val="bg1"/>
                  </a:solidFill>
                </a:rPr>
                <a:t>13</a:t>
              </a:r>
              <a:r>
                <a:rPr lang="en-US">
                  <a:solidFill>
                    <a:schemeClr val="bg1"/>
                  </a:solidFill>
                </a:rPr>
                <a:t>&lt;0</a:t>
              </a:r>
            </a:p>
          </p:txBody>
        </p:sp>
        <p:sp>
          <p:nvSpPr>
            <p:cNvPr id="28" name="TextBox 27"/>
            <p:cNvSpPr txBox="1"/>
            <p:nvPr/>
          </p:nvSpPr>
          <p:spPr>
            <a:xfrm>
              <a:off x="5830385" y="1638301"/>
              <a:ext cx="309700" cy="360612"/>
            </a:xfrm>
            <a:prstGeom prst="rect">
              <a:avLst/>
            </a:prstGeom>
            <a:noFill/>
          </p:spPr>
          <p:txBody>
            <a:bodyPr wrap="none" rtlCol="0">
              <a:spAutoFit/>
            </a:bodyPr>
            <a:lstStyle/>
            <a:p>
              <a:r>
                <a:rPr lang="en-US" sz="1600">
                  <a:solidFill>
                    <a:schemeClr val="bg1"/>
                  </a:solidFill>
                </a:rPr>
                <a:t>T</a:t>
              </a:r>
            </a:p>
          </p:txBody>
        </p:sp>
        <p:sp>
          <p:nvSpPr>
            <p:cNvPr id="29" name="Oval 28"/>
            <p:cNvSpPr/>
            <p:nvPr/>
          </p:nvSpPr>
          <p:spPr bwMode="auto">
            <a:xfrm rot="18828319">
              <a:off x="6992882" y="2600496"/>
              <a:ext cx="73152" cy="73152"/>
            </a:xfrm>
            <a:prstGeom prst="ellipse">
              <a:avLst/>
            </a:prstGeom>
            <a:solidFill>
              <a:schemeClr val="bg1">
                <a:lumMod val="20000"/>
                <a:lumOff val="80000"/>
              </a:schemeClr>
            </a:solidFill>
            <a:ln w="15875" cap="flat" cmpd="sng" algn="ctr">
              <a:solidFill>
                <a:schemeClr val="bg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pPr>
              <a:endParaRPr kumimoji="0" lang="en-US" sz="2000" b="0" i="0" u="none" strike="noStrike" cap="none" normalizeH="0" baseline="0">
                <a:ln>
                  <a:noFill/>
                </a:ln>
                <a:solidFill>
                  <a:srgbClr val="000000"/>
                </a:solidFill>
                <a:effectLst/>
                <a:latin typeface="Arial" charset="0"/>
              </a:endParaRPr>
            </a:p>
          </p:txBody>
        </p:sp>
        <p:sp>
          <p:nvSpPr>
            <p:cNvPr id="30" name="Rectangle 29"/>
            <p:cNvSpPr/>
            <p:nvPr/>
          </p:nvSpPr>
          <p:spPr bwMode="auto">
            <a:xfrm>
              <a:off x="7120342" y="3916680"/>
              <a:ext cx="152400" cy="923544"/>
            </a:xfrm>
            <a:prstGeom prst="rect">
              <a:avLst/>
            </a:prstGeom>
            <a:solidFill>
              <a:schemeClr val="accent4"/>
            </a:solidFill>
            <a:ln w="19050" cap="flat" cmpd="sng" algn="ctr">
              <a:solidFill>
                <a:schemeClr val="accent4"/>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pPr>
              <a:endParaRPr kumimoji="0" lang="en-US" sz="2000" b="0" i="0" u="none" strike="noStrike" cap="none" normalizeH="0" baseline="0">
                <a:ln>
                  <a:noFill/>
                </a:ln>
                <a:solidFill>
                  <a:srgbClr val="000000"/>
                </a:solidFill>
                <a:effectLst/>
                <a:latin typeface="Arial" charset="0"/>
              </a:endParaRPr>
            </a:p>
          </p:txBody>
        </p:sp>
        <p:cxnSp>
          <p:nvCxnSpPr>
            <p:cNvPr id="31" name="Straight Connector 30"/>
            <p:cNvCxnSpPr/>
            <p:nvPr/>
          </p:nvCxnSpPr>
          <p:spPr bwMode="auto">
            <a:xfrm rot="16200000" flipV="1">
              <a:off x="8067748" y="4117340"/>
              <a:ext cx="0" cy="548640"/>
            </a:xfrm>
            <a:prstGeom prst="line">
              <a:avLst/>
            </a:prstGeom>
            <a:noFill/>
            <a:ln w="12700" cap="flat" cmpd="sng" algn="ctr">
              <a:solidFill>
                <a:srgbClr val="000066"/>
              </a:solidFill>
              <a:prstDash val="solid"/>
              <a:round/>
              <a:headEnd type="triangle" w="med" len="med"/>
              <a:tailEnd type="triangle" w="med" len="med"/>
            </a:ln>
            <a:effectLst/>
          </p:spPr>
        </p:cxnSp>
      </p:grpSp>
      <p:sp>
        <p:nvSpPr>
          <p:cNvPr id="37" name="TextBox 36"/>
          <p:cNvSpPr txBox="1">
            <a:spLocks noChangeArrowheads="1"/>
          </p:cNvSpPr>
          <p:nvPr/>
        </p:nvSpPr>
        <p:spPr bwMode="auto">
          <a:xfrm>
            <a:off x="304800" y="685800"/>
            <a:ext cx="1981200" cy="535531"/>
          </a:xfrm>
          <a:prstGeom prst="rect">
            <a:avLst/>
          </a:prstGeom>
          <a:noFill/>
          <a:ln w="9525">
            <a:noFill/>
            <a:miter lim="800000"/>
            <a:headEnd/>
            <a:tailEnd/>
          </a:ln>
        </p:spPr>
        <p:txBody>
          <a:bodyPr wrap="square">
            <a:spAutoFit/>
          </a:bodyPr>
          <a:lstStyle/>
          <a:p>
            <a:r>
              <a:rPr lang="sr-Latn-RS" sz="2400" i="1">
                <a:solidFill>
                  <a:schemeClr val="bg1"/>
                </a:solidFill>
              </a:rPr>
              <a:t>dq = du + d</a:t>
            </a:r>
            <a:r>
              <a:rPr lang="en-US" sz="2400" i="1">
                <a:solidFill>
                  <a:schemeClr val="bg1"/>
                </a:solidFill>
                <a:latin typeface="Times New Roman" pitchFamily="18" charset="0"/>
                <a:cs typeface="Times New Roman" pitchFamily="18" charset="0"/>
              </a:rPr>
              <a:t>l</a:t>
            </a:r>
            <a:endParaRPr lang="sr-Latn-RS" sz="2400" i="1">
              <a:solidFill>
                <a:schemeClr val="bg1"/>
              </a:solidFill>
              <a:latin typeface="Times New Roman" pitchFamily="18" charset="0"/>
              <a:cs typeface="Times New Roman" pitchFamily="18" charset="0"/>
            </a:endParaRPr>
          </a:p>
        </p:txBody>
      </p:sp>
      <p:cxnSp>
        <p:nvCxnSpPr>
          <p:cNvPr id="38" name="Straight Arrow Connector 37"/>
          <p:cNvCxnSpPr/>
          <p:nvPr/>
        </p:nvCxnSpPr>
        <p:spPr bwMode="auto">
          <a:xfrm>
            <a:off x="901048" y="1187304"/>
            <a:ext cx="0" cy="640080"/>
          </a:xfrm>
          <a:prstGeom prst="straightConnector1">
            <a:avLst/>
          </a:prstGeom>
          <a:noFill/>
          <a:ln w="12700" cap="flat" cmpd="sng" algn="ctr">
            <a:solidFill>
              <a:schemeClr val="bg1"/>
            </a:solidFill>
            <a:prstDash val="solid"/>
            <a:round/>
            <a:headEnd type="none" w="med" len="med"/>
            <a:tailEnd type="triangle" w="med" len="med"/>
          </a:ln>
          <a:effectLst/>
        </p:spPr>
      </p:cxnSp>
      <p:sp>
        <p:nvSpPr>
          <p:cNvPr id="42" name="Text Box 27"/>
          <p:cNvSpPr txBox="1">
            <a:spLocks noChangeArrowheads="1"/>
          </p:cNvSpPr>
          <p:nvPr/>
        </p:nvSpPr>
        <p:spPr bwMode="auto">
          <a:xfrm>
            <a:off x="1752600" y="1176862"/>
            <a:ext cx="1219200" cy="535531"/>
          </a:xfrm>
          <a:prstGeom prst="rect">
            <a:avLst/>
          </a:prstGeom>
          <a:noFill/>
          <a:ln w="9525" algn="ctr">
            <a:noFill/>
            <a:miter lim="800000"/>
            <a:headEnd/>
            <a:tailEnd/>
          </a:ln>
          <a:effectLst/>
        </p:spPr>
        <p:txBody>
          <a:bodyPr wrap="square">
            <a:spAutoFit/>
          </a:bodyPr>
          <a:lstStyle/>
          <a:p>
            <a:pPr>
              <a:tabLst>
                <a:tab pos="409575" algn="l"/>
              </a:tabLst>
            </a:pPr>
            <a:r>
              <a:rPr lang="sr-Latn-RS" sz="2400" i="1">
                <a:solidFill>
                  <a:schemeClr val="bg1"/>
                </a:solidFill>
                <a:sym typeface="Symbol"/>
              </a:rPr>
              <a:t>d</a:t>
            </a:r>
            <a:r>
              <a:rPr lang="sr-Latn-RS" sz="2400" i="1">
                <a:solidFill>
                  <a:schemeClr val="bg1"/>
                </a:solidFill>
              </a:rPr>
              <a:t>u </a:t>
            </a:r>
            <a:r>
              <a:rPr lang="en-US" sz="2400" i="1">
                <a:solidFill>
                  <a:schemeClr val="bg1"/>
                </a:solidFill>
              </a:rPr>
              <a:t>=</a:t>
            </a:r>
            <a:r>
              <a:rPr lang="sr-Latn-RS" sz="2400" i="1">
                <a:solidFill>
                  <a:schemeClr val="bg1"/>
                </a:solidFill>
              </a:rPr>
              <a:t> </a:t>
            </a:r>
            <a:r>
              <a:rPr lang="en-US" sz="2400">
                <a:solidFill>
                  <a:schemeClr val="bg1"/>
                </a:solidFill>
              </a:rPr>
              <a:t>0</a:t>
            </a:r>
          </a:p>
        </p:txBody>
      </p:sp>
      <p:cxnSp>
        <p:nvCxnSpPr>
          <p:cNvPr id="44" name="Straight Arrow Connector 43"/>
          <p:cNvCxnSpPr/>
          <p:nvPr/>
        </p:nvCxnSpPr>
        <p:spPr bwMode="auto">
          <a:xfrm rot="5400000">
            <a:off x="1356360" y="1111489"/>
            <a:ext cx="0" cy="731520"/>
          </a:xfrm>
          <a:prstGeom prst="straightConnector1">
            <a:avLst/>
          </a:prstGeom>
          <a:noFill/>
          <a:ln w="12700" cap="flat" cmpd="sng" algn="ctr">
            <a:solidFill>
              <a:schemeClr val="bg1"/>
            </a:solidFill>
            <a:prstDash val="solid"/>
            <a:round/>
            <a:headEnd type="none" w="med" len="med"/>
            <a:tailEnd type="triangle" w="med" len="med"/>
          </a:ln>
          <a:effectLst/>
        </p:spPr>
      </p:cxnSp>
      <p:sp>
        <p:nvSpPr>
          <p:cNvPr id="55" name="TextBox 54"/>
          <p:cNvSpPr txBox="1">
            <a:spLocks noChangeArrowheads="1"/>
          </p:cNvSpPr>
          <p:nvPr/>
        </p:nvSpPr>
        <p:spPr bwMode="auto">
          <a:xfrm>
            <a:off x="304800" y="1820330"/>
            <a:ext cx="1447800" cy="535531"/>
          </a:xfrm>
          <a:prstGeom prst="rect">
            <a:avLst/>
          </a:prstGeom>
          <a:noFill/>
          <a:ln w="9525">
            <a:noFill/>
            <a:miter lim="800000"/>
            <a:headEnd/>
            <a:tailEnd/>
          </a:ln>
        </p:spPr>
        <p:txBody>
          <a:bodyPr wrap="square">
            <a:spAutoFit/>
          </a:bodyPr>
          <a:lstStyle/>
          <a:p>
            <a:r>
              <a:rPr lang="sr-Latn-RS" sz="2400" i="1">
                <a:solidFill>
                  <a:schemeClr val="bg1"/>
                </a:solidFill>
              </a:rPr>
              <a:t>dq = d</a:t>
            </a:r>
            <a:r>
              <a:rPr lang="en-US" sz="2400" i="1">
                <a:solidFill>
                  <a:schemeClr val="bg1"/>
                </a:solidFill>
                <a:latin typeface="Times New Roman" pitchFamily="18" charset="0"/>
                <a:cs typeface="Times New Roman" pitchFamily="18" charset="0"/>
              </a:rPr>
              <a:t>l</a:t>
            </a:r>
            <a:endParaRPr lang="sr-Latn-RS" sz="2400" i="1">
              <a:solidFill>
                <a:schemeClr val="bg1"/>
              </a:solidFill>
              <a:latin typeface="Times New Roman" pitchFamily="18" charset="0"/>
              <a:cs typeface="Times New Roman" pitchFamily="18" charset="0"/>
            </a:endParaRPr>
          </a:p>
        </p:txBody>
      </p:sp>
      <p:sp>
        <p:nvSpPr>
          <p:cNvPr id="58" name="TextBox 57"/>
          <p:cNvSpPr txBox="1">
            <a:spLocks noChangeArrowheads="1"/>
          </p:cNvSpPr>
          <p:nvPr/>
        </p:nvSpPr>
        <p:spPr bwMode="auto">
          <a:xfrm>
            <a:off x="381000" y="2743200"/>
            <a:ext cx="1752600" cy="535531"/>
          </a:xfrm>
          <a:prstGeom prst="rect">
            <a:avLst/>
          </a:prstGeom>
          <a:noFill/>
          <a:ln w="9525">
            <a:noFill/>
            <a:miter lim="800000"/>
            <a:headEnd/>
            <a:tailEnd/>
          </a:ln>
        </p:spPr>
        <p:txBody>
          <a:bodyPr wrap="square">
            <a:spAutoFit/>
          </a:bodyPr>
          <a:lstStyle/>
          <a:p>
            <a:r>
              <a:rPr lang="en-US" sz="2400" i="1">
                <a:solidFill>
                  <a:schemeClr val="bg1"/>
                </a:solidFill>
                <a:latin typeface="Times New Roman" pitchFamily="18" charset="0"/>
                <a:cs typeface="Times New Roman" pitchFamily="18" charset="0"/>
              </a:rPr>
              <a:t>l</a:t>
            </a:r>
            <a:r>
              <a:rPr lang="en-US" sz="2400" baseline="-25000">
                <a:solidFill>
                  <a:schemeClr val="bg1"/>
                </a:solidFill>
              </a:rPr>
              <a:t>12</a:t>
            </a:r>
            <a:r>
              <a:rPr lang="sr-Latn-RS" sz="2400">
                <a:solidFill>
                  <a:schemeClr val="bg1"/>
                </a:solidFill>
              </a:rPr>
              <a:t> = </a:t>
            </a:r>
            <a:r>
              <a:rPr lang="en-US" sz="2400">
                <a:solidFill>
                  <a:schemeClr val="bg1"/>
                </a:solidFill>
              </a:rPr>
              <a:t> </a:t>
            </a:r>
            <a:r>
              <a:rPr lang="en-US" sz="2400" i="1">
                <a:solidFill>
                  <a:schemeClr val="bg1"/>
                </a:solidFill>
              </a:rPr>
              <a:t>p</a:t>
            </a:r>
            <a:r>
              <a:rPr lang="sr-Latn-RS" sz="2400" i="1">
                <a:solidFill>
                  <a:schemeClr val="bg1"/>
                </a:solidFill>
              </a:rPr>
              <a:t>d</a:t>
            </a:r>
            <a:r>
              <a:rPr lang="en-US" sz="2400" i="1">
                <a:solidFill>
                  <a:schemeClr val="bg1"/>
                </a:solidFill>
              </a:rPr>
              <a:t>v</a:t>
            </a:r>
            <a:endParaRPr lang="sr-Latn-RS" sz="2400" i="1">
              <a:solidFill>
                <a:schemeClr val="bg1"/>
              </a:solidFill>
            </a:endParaRPr>
          </a:p>
        </p:txBody>
      </p:sp>
      <p:sp>
        <p:nvSpPr>
          <p:cNvPr id="59" name="Rectangle 58"/>
          <p:cNvSpPr/>
          <p:nvPr/>
        </p:nvSpPr>
        <p:spPr>
          <a:xfrm>
            <a:off x="977994" y="2637060"/>
            <a:ext cx="311304" cy="757130"/>
          </a:xfrm>
          <a:prstGeom prst="rect">
            <a:avLst/>
          </a:prstGeom>
        </p:spPr>
        <p:txBody>
          <a:bodyPr wrap="none">
            <a:spAutoFit/>
          </a:bodyPr>
          <a:lstStyle/>
          <a:p>
            <a:r>
              <a:rPr lang="sr-Latn-RS" sz="3600">
                <a:solidFill>
                  <a:schemeClr val="bg1"/>
                </a:solidFill>
                <a:sym typeface="Symbol"/>
              </a:rPr>
              <a:t></a:t>
            </a:r>
            <a:endParaRPr lang="en-US" sz="3600"/>
          </a:p>
        </p:txBody>
      </p:sp>
      <p:sp>
        <p:nvSpPr>
          <p:cNvPr id="60" name="TextBox 59"/>
          <p:cNvSpPr txBox="1">
            <a:spLocks noChangeArrowheads="1"/>
          </p:cNvSpPr>
          <p:nvPr/>
        </p:nvSpPr>
        <p:spPr bwMode="auto">
          <a:xfrm>
            <a:off x="937260" y="3206073"/>
            <a:ext cx="381000" cy="293607"/>
          </a:xfrm>
          <a:prstGeom prst="rect">
            <a:avLst/>
          </a:prstGeom>
          <a:noFill/>
          <a:ln w="9525">
            <a:noFill/>
            <a:miter lim="800000"/>
            <a:headEnd/>
            <a:tailEnd/>
          </a:ln>
        </p:spPr>
        <p:txBody>
          <a:bodyPr wrap="square">
            <a:spAutoFit/>
          </a:bodyPr>
          <a:lstStyle/>
          <a:p>
            <a:pPr algn="ctr"/>
            <a:r>
              <a:rPr lang="en-US" sz="1200">
                <a:solidFill>
                  <a:schemeClr val="bg1"/>
                </a:solidFill>
              </a:rPr>
              <a:t>1</a:t>
            </a:r>
            <a:endParaRPr lang="sr-Latn-RS" sz="1200">
              <a:solidFill>
                <a:schemeClr val="bg1"/>
              </a:solidFill>
            </a:endParaRPr>
          </a:p>
        </p:txBody>
      </p:sp>
      <p:sp>
        <p:nvSpPr>
          <p:cNvPr id="61" name="TextBox 60"/>
          <p:cNvSpPr txBox="1">
            <a:spLocks noChangeArrowheads="1"/>
          </p:cNvSpPr>
          <p:nvPr/>
        </p:nvSpPr>
        <p:spPr bwMode="auto">
          <a:xfrm>
            <a:off x="998220" y="2514600"/>
            <a:ext cx="381000" cy="293607"/>
          </a:xfrm>
          <a:prstGeom prst="rect">
            <a:avLst/>
          </a:prstGeom>
          <a:noFill/>
          <a:ln w="9525">
            <a:noFill/>
            <a:miter lim="800000"/>
            <a:headEnd/>
            <a:tailEnd/>
          </a:ln>
        </p:spPr>
        <p:txBody>
          <a:bodyPr wrap="square">
            <a:spAutoFit/>
          </a:bodyPr>
          <a:lstStyle/>
          <a:p>
            <a:pPr algn="ctr"/>
            <a:r>
              <a:rPr lang="en-US" sz="1200">
                <a:solidFill>
                  <a:schemeClr val="bg1"/>
                </a:solidFill>
              </a:rPr>
              <a:t>2</a:t>
            </a:r>
            <a:endParaRPr lang="sr-Latn-RS" sz="1200">
              <a:solidFill>
                <a:schemeClr val="bg1"/>
              </a:solidFill>
            </a:endParaRPr>
          </a:p>
        </p:txBody>
      </p:sp>
      <p:cxnSp>
        <p:nvCxnSpPr>
          <p:cNvPr id="62" name="Straight Arrow Connector 61"/>
          <p:cNvCxnSpPr/>
          <p:nvPr/>
        </p:nvCxnSpPr>
        <p:spPr bwMode="auto">
          <a:xfrm>
            <a:off x="944880" y="3268980"/>
            <a:ext cx="0" cy="731520"/>
          </a:xfrm>
          <a:prstGeom prst="straightConnector1">
            <a:avLst/>
          </a:prstGeom>
          <a:noFill/>
          <a:ln w="12700" cap="flat" cmpd="sng" algn="ctr">
            <a:solidFill>
              <a:schemeClr val="bg1"/>
            </a:solidFill>
            <a:prstDash val="solid"/>
            <a:round/>
            <a:headEnd type="none" w="med" len="med"/>
            <a:tailEnd type="triangle" w="med" len="med"/>
          </a:ln>
          <a:effectLst/>
        </p:spPr>
      </p:cxnSp>
      <p:sp>
        <p:nvSpPr>
          <p:cNvPr id="69" name="Text Box 27"/>
          <p:cNvSpPr txBox="1">
            <a:spLocks noChangeArrowheads="1"/>
          </p:cNvSpPr>
          <p:nvPr/>
        </p:nvSpPr>
        <p:spPr bwMode="auto">
          <a:xfrm>
            <a:off x="1822028" y="3316831"/>
            <a:ext cx="1600200" cy="535531"/>
          </a:xfrm>
          <a:prstGeom prst="rect">
            <a:avLst/>
          </a:prstGeom>
          <a:noFill/>
          <a:ln w="9525" algn="ctr">
            <a:noFill/>
            <a:miter lim="800000"/>
            <a:headEnd/>
            <a:tailEnd/>
          </a:ln>
          <a:effectLst/>
        </p:spPr>
        <p:txBody>
          <a:bodyPr wrap="square">
            <a:spAutoFit/>
          </a:bodyPr>
          <a:lstStyle/>
          <a:p>
            <a:pPr>
              <a:tabLst>
                <a:tab pos="409575" algn="l"/>
              </a:tabLst>
            </a:pPr>
            <a:r>
              <a:rPr lang="en-US" sz="2400" i="1">
                <a:solidFill>
                  <a:schemeClr val="bg1"/>
                </a:solidFill>
              </a:rPr>
              <a:t>p v=R</a:t>
            </a:r>
            <a:r>
              <a:rPr lang="en-US" sz="2400" i="1">
                <a:solidFill>
                  <a:schemeClr val="bg1"/>
                </a:solidFill>
                <a:sym typeface="Symbol"/>
              </a:rPr>
              <a:t> </a:t>
            </a:r>
            <a:r>
              <a:rPr lang="en-US" sz="2400" i="1">
                <a:solidFill>
                  <a:schemeClr val="bg1"/>
                </a:solidFill>
              </a:rPr>
              <a:t>T</a:t>
            </a:r>
          </a:p>
        </p:txBody>
      </p:sp>
      <p:cxnSp>
        <p:nvCxnSpPr>
          <p:cNvPr id="71" name="Straight Arrow Connector 70"/>
          <p:cNvCxnSpPr/>
          <p:nvPr/>
        </p:nvCxnSpPr>
        <p:spPr bwMode="auto">
          <a:xfrm rot="5400000">
            <a:off x="1418167" y="3263491"/>
            <a:ext cx="0" cy="731520"/>
          </a:xfrm>
          <a:prstGeom prst="straightConnector1">
            <a:avLst/>
          </a:prstGeom>
          <a:noFill/>
          <a:ln w="12700" cap="flat" cmpd="sng" algn="ctr">
            <a:solidFill>
              <a:schemeClr val="bg1"/>
            </a:solidFill>
            <a:prstDash val="solid"/>
            <a:round/>
            <a:headEnd type="none" w="med" len="med"/>
            <a:tailEnd type="triangle" w="med" len="med"/>
          </a:ln>
          <a:effectLst/>
        </p:spPr>
      </p:cxnSp>
      <p:sp>
        <p:nvSpPr>
          <p:cNvPr id="73" name="TextBox 72"/>
          <p:cNvSpPr txBox="1">
            <a:spLocks noChangeArrowheads="1"/>
          </p:cNvSpPr>
          <p:nvPr/>
        </p:nvSpPr>
        <p:spPr bwMode="auto">
          <a:xfrm>
            <a:off x="381000" y="4348920"/>
            <a:ext cx="4267200" cy="535531"/>
          </a:xfrm>
          <a:prstGeom prst="rect">
            <a:avLst/>
          </a:prstGeom>
          <a:noFill/>
          <a:ln w="9525">
            <a:noFill/>
            <a:miter lim="800000"/>
            <a:headEnd/>
            <a:tailEnd/>
          </a:ln>
        </p:spPr>
        <p:txBody>
          <a:bodyPr wrap="square">
            <a:spAutoFit/>
          </a:bodyPr>
          <a:lstStyle/>
          <a:p>
            <a:r>
              <a:rPr lang="en-US" sz="2400" i="1">
                <a:solidFill>
                  <a:schemeClr val="bg1"/>
                </a:solidFill>
                <a:latin typeface="Times New Roman" pitchFamily="18" charset="0"/>
                <a:cs typeface="Times New Roman" pitchFamily="18" charset="0"/>
              </a:rPr>
              <a:t>l</a:t>
            </a:r>
            <a:r>
              <a:rPr lang="en-US" sz="2400" baseline="-25000">
                <a:solidFill>
                  <a:schemeClr val="bg1"/>
                </a:solidFill>
              </a:rPr>
              <a:t>12</a:t>
            </a:r>
            <a:r>
              <a:rPr lang="sr-Latn-RS" sz="2400">
                <a:solidFill>
                  <a:schemeClr val="bg1"/>
                </a:solidFill>
              </a:rPr>
              <a:t> = </a:t>
            </a:r>
            <a:r>
              <a:rPr lang="en-US" sz="2400">
                <a:solidFill>
                  <a:schemeClr val="bg1"/>
                </a:solidFill>
              </a:rPr>
              <a:t> </a:t>
            </a:r>
            <a:r>
              <a:rPr lang="en-US" sz="2400" i="1">
                <a:solidFill>
                  <a:schemeClr val="bg1"/>
                </a:solidFill>
              </a:rPr>
              <a:t>        </a:t>
            </a:r>
            <a:r>
              <a:rPr lang="sr-Latn-RS" sz="2400" i="1">
                <a:solidFill>
                  <a:schemeClr val="bg1"/>
                </a:solidFill>
              </a:rPr>
              <a:t>d</a:t>
            </a:r>
            <a:r>
              <a:rPr lang="en-US" sz="2400" i="1">
                <a:solidFill>
                  <a:schemeClr val="bg1"/>
                </a:solidFill>
              </a:rPr>
              <a:t>v = RT ln       =</a:t>
            </a:r>
            <a:r>
              <a:rPr lang="en-US" sz="2400" i="1">
                <a:solidFill>
                  <a:schemeClr val="bg1"/>
                </a:solidFill>
                <a:latin typeface="Arial" pitchFamily="34" charset="0"/>
                <a:cs typeface="Arial" pitchFamily="34" charset="0"/>
              </a:rPr>
              <a:t> q</a:t>
            </a:r>
            <a:r>
              <a:rPr lang="en-US" sz="2400" baseline="-25000">
                <a:solidFill>
                  <a:schemeClr val="bg1"/>
                </a:solidFill>
                <a:latin typeface="Arial" pitchFamily="34" charset="0"/>
                <a:cs typeface="Arial" pitchFamily="34" charset="0"/>
              </a:rPr>
              <a:t>12</a:t>
            </a:r>
            <a:endParaRPr lang="sr-Latn-RS" sz="2400" i="1">
              <a:solidFill>
                <a:schemeClr val="bg1"/>
              </a:solidFill>
            </a:endParaRPr>
          </a:p>
        </p:txBody>
      </p:sp>
      <p:sp>
        <p:nvSpPr>
          <p:cNvPr id="74" name="Rectangle 73"/>
          <p:cNvSpPr/>
          <p:nvPr/>
        </p:nvSpPr>
        <p:spPr>
          <a:xfrm>
            <a:off x="977994" y="4242780"/>
            <a:ext cx="311304" cy="757130"/>
          </a:xfrm>
          <a:prstGeom prst="rect">
            <a:avLst/>
          </a:prstGeom>
        </p:spPr>
        <p:txBody>
          <a:bodyPr wrap="none">
            <a:spAutoFit/>
          </a:bodyPr>
          <a:lstStyle/>
          <a:p>
            <a:r>
              <a:rPr lang="sr-Latn-RS" sz="3600">
                <a:solidFill>
                  <a:schemeClr val="bg1"/>
                </a:solidFill>
                <a:sym typeface="Symbol"/>
              </a:rPr>
              <a:t></a:t>
            </a:r>
            <a:endParaRPr lang="en-US" sz="3600"/>
          </a:p>
        </p:txBody>
      </p:sp>
      <p:sp>
        <p:nvSpPr>
          <p:cNvPr id="75" name="TextBox 74"/>
          <p:cNvSpPr txBox="1">
            <a:spLocks noChangeArrowheads="1"/>
          </p:cNvSpPr>
          <p:nvPr/>
        </p:nvSpPr>
        <p:spPr bwMode="auto">
          <a:xfrm>
            <a:off x="937260" y="4811793"/>
            <a:ext cx="381000" cy="293607"/>
          </a:xfrm>
          <a:prstGeom prst="rect">
            <a:avLst/>
          </a:prstGeom>
          <a:noFill/>
          <a:ln w="9525">
            <a:noFill/>
            <a:miter lim="800000"/>
            <a:headEnd/>
            <a:tailEnd/>
          </a:ln>
        </p:spPr>
        <p:txBody>
          <a:bodyPr wrap="square">
            <a:spAutoFit/>
          </a:bodyPr>
          <a:lstStyle/>
          <a:p>
            <a:pPr algn="ctr"/>
            <a:r>
              <a:rPr lang="en-US" sz="1200">
                <a:solidFill>
                  <a:schemeClr val="bg1"/>
                </a:solidFill>
              </a:rPr>
              <a:t>1</a:t>
            </a:r>
            <a:endParaRPr lang="sr-Latn-RS" sz="1200">
              <a:solidFill>
                <a:schemeClr val="bg1"/>
              </a:solidFill>
            </a:endParaRPr>
          </a:p>
        </p:txBody>
      </p:sp>
      <p:sp>
        <p:nvSpPr>
          <p:cNvPr id="76" name="TextBox 75"/>
          <p:cNvSpPr txBox="1">
            <a:spLocks noChangeArrowheads="1"/>
          </p:cNvSpPr>
          <p:nvPr/>
        </p:nvSpPr>
        <p:spPr bwMode="auto">
          <a:xfrm>
            <a:off x="998220" y="4120320"/>
            <a:ext cx="381000" cy="293607"/>
          </a:xfrm>
          <a:prstGeom prst="rect">
            <a:avLst/>
          </a:prstGeom>
          <a:noFill/>
          <a:ln w="9525">
            <a:noFill/>
            <a:miter lim="800000"/>
            <a:headEnd/>
            <a:tailEnd/>
          </a:ln>
        </p:spPr>
        <p:txBody>
          <a:bodyPr wrap="square">
            <a:spAutoFit/>
          </a:bodyPr>
          <a:lstStyle/>
          <a:p>
            <a:pPr algn="ctr"/>
            <a:r>
              <a:rPr lang="en-US" sz="1200">
                <a:solidFill>
                  <a:schemeClr val="bg1"/>
                </a:solidFill>
              </a:rPr>
              <a:t>2</a:t>
            </a:r>
            <a:endParaRPr lang="sr-Latn-RS" sz="1200">
              <a:solidFill>
                <a:schemeClr val="bg1"/>
              </a:solidFill>
            </a:endParaRPr>
          </a:p>
        </p:txBody>
      </p:sp>
      <p:sp>
        <p:nvSpPr>
          <p:cNvPr id="77" name="Text Box 27"/>
          <p:cNvSpPr txBox="1">
            <a:spLocks noChangeArrowheads="1"/>
          </p:cNvSpPr>
          <p:nvPr/>
        </p:nvSpPr>
        <p:spPr bwMode="auto">
          <a:xfrm>
            <a:off x="1075264" y="4224865"/>
            <a:ext cx="914400" cy="830997"/>
          </a:xfrm>
          <a:prstGeom prst="rect">
            <a:avLst/>
          </a:prstGeom>
          <a:noFill/>
          <a:ln w="9525" algn="ctr">
            <a:noFill/>
            <a:miter lim="800000"/>
            <a:headEnd/>
            <a:tailEnd/>
          </a:ln>
          <a:effectLst/>
        </p:spPr>
        <p:txBody>
          <a:bodyPr wrap="square">
            <a:spAutoFit/>
          </a:bodyPr>
          <a:lstStyle/>
          <a:p>
            <a:pPr algn="ctr">
              <a:lnSpc>
                <a:spcPct val="100000"/>
              </a:lnSpc>
              <a:spcBef>
                <a:spcPts val="0"/>
              </a:spcBef>
              <a:tabLst>
                <a:tab pos="409575" algn="l"/>
              </a:tabLst>
            </a:pPr>
            <a:r>
              <a:rPr lang="en-US" sz="2400" i="1">
                <a:solidFill>
                  <a:schemeClr val="bg1"/>
                </a:solidFill>
              </a:rPr>
              <a:t>R</a:t>
            </a:r>
            <a:r>
              <a:rPr lang="en-US" sz="2400" i="1">
                <a:solidFill>
                  <a:schemeClr val="bg1"/>
                </a:solidFill>
                <a:sym typeface="Symbol"/>
              </a:rPr>
              <a:t> </a:t>
            </a:r>
            <a:r>
              <a:rPr lang="en-US" sz="2400" i="1">
                <a:solidFill>
                  <a:schemeClr val="bg1"/>
                </a:solidFill>
              </a:rPr>
              <a:t>T</a:t>
            </a:r>
          </a:p>
          <a:p>
            <a:pPr algn="ctr">
              <a:lnSpc>
                <a:spcPct val="100000"/>
              </a:lnSpc>
              <a:spcBef>
                <a:spcPts val="0"/>
              </a:spcBef>
              <a:tabLst>
                <a:tab pos="409575" algn="l"/>
              </a:tabLst>
            </a:pPr>
            <a:r>
              <a:rPr lang="en-US" sz="2400" i="1">
                <a:solidFill>
                  <a:schemeClr val="bg1"/>
                </a:solidFill>
              </a:rPr>
              <a:t>v</a:t>
            </a:r>
          </a:p>
        </p:txBody>
      </p:sp>
      <p:cxnSp>
        <p:nvCxnSpPr>
          <p:cNvPr id="78" name="Straight Arrow Connector 77"/>
          <p:cNvCxnSpPr/>
          <p:nvPr/>
        </p:nvCxnSpPr>
        <p:spPr bwMode="auto">
          <a:xfrm rot="5400000">
            <a:off x="1535852" y="4373880"/>
            <a:ext cx="0" cy="548640"/>
          </a:xfrm>
          <a:prstGeom prst="straightConnector1">
            <a:avLst/>
          </a:prstGeom>
          <a:noFill/>
          <a:ln w="28575" cap="flat" cmpd="sng" algn="ctr">
            <a:solidFill>
              <a:schemeClr val="bg1"/>
            </a:solidFill>
            <a:prstDash val="solid"/>
            <a:round/>
            <a:headEnd type="none" w="med" len="med"/>
            <a:tailEnd type="none" w="med" len="med"/>
          </a:ln>
          <a:effectLst/>
        </p:spPr>
      </p:cxnSp>
      <p:sp>
        <p:nvSpPr>
          <p:cNvPr id="80" name="Text Box 27"/>
          <p:cNvSpPr txBox="1">
            <a:spLocks noChangeArrowheads="1"/>
          </p:cNvSpPr>
          <p:nvPr/>
        </p:nvSpPr>
        <p:spPr bwMode="auto">
          <a:xfrm>
            <a:off x="3073392" y="4224865"/>
            <a:ext cx="914400" cy="830997"/>
          </a:xfrm>
          <a:prstGeom prst="rect">
            <a:avLst/>
          </a:prstGeom>
          <a:noFill/>
          <a:ln w="9525" algn="ctr">
            <a:noFill/>
            <a:miter lim="800000"/>
            <a:headEnd/>
            <a:tailEnd/>
          </a:ln>
          <a:effectLst/>
        </p:spPr>
        <p:txBody>
          <a:bodyPr wrap="square">
            <a:spAutoFit/>
          </a:bodyPr>
          <a:lstStyle/>
          <a:p>
            <a:pPr algn="ctr">
              <a:lnSpc>
                <a:spcPct val="100000"/>
              </a:lnSpc>
              <a:spcBef>
                <a:spcPts val="0"/>
              </a:spcBef>
              <a:tabLst>
                <a:tab pos="409575" algn="l"/>
              </a:tabLst>
            </a:pPr>
            <a:r>
              <a:rPr lang="en-US" sz="2400" i="1">
                <a:solidFill>
                  <a:schemeClr val="bg1"/>
                </a:solidFill>
              </a:rPr>
              <a:t>v</a:t>
            </a:r>
            <a:r>
              <a:rPr lang="en-US" sz="2400" baseline="-25000">
                <a:solidFill>
                  <a:schemeClr val="bg1"/>
                </a:solidFill>
              </a:rPr>
              <a:t>2</a:t>
            </a:r>
          </a:p>
          <a:p>
            <a:pPr algn="ctr">
              <a:lnSpc>
                <a:spcPct val="100000"/>
              </a:lnSpc>
              <a:spcBef>
                <a:spcPts val="0"/>
              </a:spcBef>
              <a:tabLst>
                <a:tab pos="409575" algn="l"/>
              </a:tabLst>
            </a:pPr>
            <a:r>
              <a:rPr lang="en-US" sz="2400" i="1">
                <a:solidFill>
                  <a:schemeClr val="bg1"/>
                </a:solidFill>
              </a:rPr>
              <a:t>v</a:t>
            </a:r>
            <a:r>
              <a:rPr lang="en-US" sz="2400" baseline="-25000">
                <a:solidFill>
                  <a:schemeClr val="bg1"/>
                </a:solidFill>
              </a:rPr>
              <a:t>1</a:t>
            </a:r>
          </a:p>
        </p:txBody>
      </p:sp>
      <p:cxnSp>
        <p:nvCxnSpPr>
          <p:cNvPr id="81" name="Straight Arrow Connector 80"/>
          <p:cNvCxnSpPr/>
          <p:nvPr/>
        </p:nvCxnSpPr>
        <p:spPr bwMode="auto">
          <a:xfrm rot="5400000">
            <a:off x="3545832" y="4436534"/>
            <a:ext cx="0" cy="457200"/>
          </a:xfrm>
          <a:prstGeom prst="straightConnector1">
            <a:avLst/>
          </a:prstGeom>
          <a:noFill/>
          <a:ln w="28575" cap="flat" cmpd="sng" algn="ctr">
            <a:solidFill>
              <a:schemeClr val="bg1"/>
            </a:solidFill>
            <a:prstDash val="solid"/>
            <a:round/>
            <a:headEnd type="none" w="med" len="med"/>
            <a:tailEnd type="none" w="med" len="med"/>
          </a:ln>
          <a:effectLst/>
        </p:spPr>
      </p:cxnSp>
      <p:sp>
        <p:nvSpPr>
          <p:cNvPr id="82" name="TextBox 81"/>
          <p:cNvSpPr txBox="1">
            <a:spLocks noChangeArrowheads="1"/>
          </p:cNvSpPr>
          <p:nvPr/>
        </p:nvSpPr>
        <p:spPr bwMode="auto">
          <a:xfrm>
            <a:off x="2404568" y="1803399"/>
            <a:ext cx="1752600" cy="535531"/>
          </a:xfrm>
          <a:prstGeom prst="rect">
            <a:avLst/>
          </a:prstGeom>
          <a:noFill/>
          <a:ln w="9525">
            <a:noFill/>
            <a:miter lim="800000"/>
            <a:headEnd/>
            <a:tailEnd/>
          </a:ln>
        </p:spPr>
        <p:txBody>
          <a:bodyPr wrap="square">
            <a:spAutoFit/>
          </a:bodyPr>
          <a:lstStyle/>
          <a:p>
            <a:r>
              <a:rPr lang="en-US" sz="2400" i="1">
                <a:solidFill>
                  <a:schemeClr val="bg1"/>
                </a:solidFill>
                <a:latin typeface="Arial" pitchFamily="34" charset="0"/>
                <a:cs typeface="Arial" pitchFamily="34" charset="0"/>
              </a:rPr>
              <a:t>q</a:t>
            </a:r>
            <a:r>
              <a:rPr lang="en-US" sz="2400" baseline="-25000">
                <a:solidFill>
                  <a:schemeClr val="bg1"/>
                </a:solidFill>
                <a:latin typeface="Arial" pitchFamily="34" charset="0"/>
                <a:cs typeface="Arial" pitchFamily="34" charset="0"/>
              </a:rPr>
              <a:t>12</a:t>
            </a:r>
            <a:r>
              <a:rPr lang="en-US" sz="2400" i="1">
                <a:solidFill>
                  <a:schemeClr val="bg1"/>
                </a:solidFill>
                <a:latin typeface="Arial" pitchFamily="34" charset="0"/>
                <a:cs typeface="Arial" pitchFamily="34" charset="0"/>
              </a:rPr>
              <a:t> = </a:t>
            </a:r>
            <a:r>
              <a:rPr lang="en-US" sz="2400" i="1">
                <a:solidFill>
                  <a:schemeClr val="bg1"/>
                </a:solidFill>
                <a:latin typeface="Times New Roman" pitchFamily="18" charset="0"/>
                <a:cs typeface="Times New Roman" pitchFamily="18" charset="0"/>
              </a:rPr>
              <a:t>l</a:t>
            </a:r>
            <a:r>
              <a:rPr lang="en-US" sz="2400" baseline="-25000">
                <a:solidFill>
                  <a:schemeClr val="bg1"/>
                </a:solidFill>
              </a:rPr>
              <a:t>12</a:t>
            </a:r>
            <a:r>
              <a:rPr lang="sr-Latn-RS" sz="2400">
                <a:solidFill>
                  <a:schemeClr val="bg1"/>
                </a:solidFill>
              </a:rPr>
              <a:t> </a:t>
            </a:r>
            <a:endParaRPr lang="sr-Latn-RS" sz="2400" i="1">
              <a:solidFill>
                <a:schemeClr val="bg1"/>
              </a:solidFill>
            </a:endParaRPr>
          </a:p>
        </p:txBody>
      </p:sp>
      <p:cxnSp>
        <p:nvCxnSpPr>
          <p:cNvPr id="83" name="Straight Arrow Connector 82"/>
          <p:cNvCxnSpPr/>
          <p:nvPr/>
        </p:nvCxnSpPr>
        <p:spPr bwMode="auto">
          <a:xfrm rot="5400000">
            <a:off x="1906693" y="1746489"/>
            <a:ext cx="0" cy="731520"/>
          </a:xfrm>
          <a:prstGeom prst="straightConnector1">
            <a:avLst/>
          </a:prstGeom>
          <a:noFill/>
          <a:ln w="12700" cap="flat" cmpd="sng" algn="ctr">
            <a:solidFill>
              <a:schemeClr val="bg1"/>
            </a:solidFill>
            <a:prstDash val="solid"/>
            <a:round/>
            <a:headEnd type="triangle" w="med" len="med"/>
            <a:tailEnd type="none" w="med" len="med"/>
          </a:ln>
          <a:effectLst/>
        </p:spPr>
      </p:cxnSp>
      <p:sp>
        <p:nvSpPr>
          <p:cNvPr id="84" name="Text Box 27"/>
          <p:cNvSpPr txBox="1">
            <a:spLocks noChangeArrowheads="1"/>
          </p:cNvSpPr>
          <p:nvPr/>
        </p:nvSpPr>
        <p:spPr bwMode="auto">
          <a:xfrm>
            <a:off x="1828800" y="5029200"/>
            <a:ext cx="1752600" cy="424732"/>
          </a:xfrm>
          <a:prstGeom prst="rect">
            <a:avLst/>
          </a:prstGeom>
          <a:noFill/>
          <a:ln w="9525" algn="ctr">
            <a:noFill/>
            <a:miter lim="800000"/>
            <a:headEnd/>
            <a:tailEnd/>
          </a:ln>
          <a:effectLst/>
        </p:spPr>
        <p:txBody>
          <a:bodyPr wrap="square">
            <a:spAutoFit/>
          </a:bodyPr>
          <a:lstStyle/>
          <a:p>
            <a:pPr>
              <a:tabLst>
                <a:tab pos="409575" algn="l"/>
              </a:tabLst>
            </a:pPr>
            <a:r>
              <a:rPr lang="en-US" sz="1800" i="1">
                <a:solidFill>
                  <a:schemeClr val="bg1"/>
                </a:solidFill>
              </a:rPr>
              <a:t>R</a:t>
            </a:r>
            <a:r>
              <a:rPr lang="en-US" sz="1800" i="1">
                <a:solidFill>
                  <a:schemeClr val="bg1"/>
                </a:solidFill>
                <a:sym typeface="Symbol"/>
              </a:rPr>
              <a:t> </a:t>
            </a:r>
            <a:r>
              <a:rPr lang="en-US" sz="1800" i="1">
                <a:solidFill>
                  <a:schemeClr val="bg1"/>
                </a:solidFill>
              </a:rPr>
              <a:t>T = p</a:t>
            </a:r>
            <a:r>
              <a:rPr lang="en-US" sz="1800" baseline="-25000">
                <a:solidFill>
                  <a:schemeClr val="bg1"/>
                </a:solidFill>
              </a:rPr>
              <a:t>1</a:t>
            </a:r>
            <a:r>
              <a:rPr lang="en-US" sz="1800" i="1">
                <a:solidFill>
                  <a:schemeClr val="bg1"/>
                </a:solidFill>
              </a:rPr>
              <a:t> v</a:t>
            </a:r>
            <a:r>
              <a:rPr lang="en-US" sz="1800" baseline="-25000">
                <a:solidFill>
                  <a:schemeClr val="bg1"/>
                </a:solidFill>
              </a:rPr>
              <a:t>1</a:t>
            </a:r>
          </a:p>
        </p:txBody>
      </p:sp>
      <p:sp>
        <p:nvSpPr>
          <p:cNvPr id="85" name="Text Box 27"/>
          <p:cNvSpPr txBox="1">
            <a:spLocks noChangeArrowheads="1"/>
          </p:cNvSpPr>
          <p:nvPr/>
        </p:nvSpPr>
        <p:spPr bwMode="auto">
          <a:xfrm>
            <a:off x="1828800" y="5486400"/>
            <a:ext cx="1828800" cy="424732"/>
          </a:xfrm>
          <a:prstGeom prst="rect">
            <a:avLst/>
          </a:prstGeom>
          <a:noFill/>
          <a:ln w="9525" algn="ctr">
            <a:noFill/>
            <a:miter lim="800000"/>
            <a:headEnd/>
            <a:tailEnd/>
          </a:ln>
          <a:effectLst/>
        </p:spPr>
        <p:txBody>
          <a:bodyPr wrap="square">
            <a:spAutoFit/>
          </a:bodyPr>
          <a:lstStyle/>
          <a:p>
            <a:pPr>
              <a:tabLst>
                <a:tab pos="409575" algn="l"/>
              </a:tabLst>
            </a:pPr>
            <a:r>
              <a:rPr lang="en-US" sz="1800" i="1">
                <a:solidFill>
                  <a:schemeClr val="bg1"/>
                </a:solidFill>
              </a:rPr>
              <a:t>R</a:t>
            </a:r>
            <a:r>
              <a:rPr lang="en-US" sz="1800" i="1">
                <a:solidFill>
                  <a:schemeClr val="bg1"/>
                </a:solidFill>
                <a:sym typeface="Symbol"/>
              </a:rPr>
              <a:t> </a:t>
            </a:r>
            <a:r>
              <a:rPr lang="en-US" sz="1800" i="1">
                <a:solidFill>
                  <a:schemeClr val="bg1"/>
                </a:solidFill>
              </a:rPr>
              <a:t>T = p</a:t>
            </a:r>
            <a:r>
              <a:rPr lang="en-US" sz="1800" baseline="-25000">
                <a:solidFill>
                  <a:schemeClr val="bg1"/>
                </a:solidFill>
              </a:rPr>
              <a:t>2</a:t>
            </a:r>
            <a:r>
              <a:rPr lang="en-US" sz="1800" i="1">
                <a:solidFill>
                  <a:schemeClr val="bg1"/>
                </a:solidFill>
              </a:rPr>
              <a:t> v</a:t>
            </a:r>
            <a:r>
              <a:rPr lang="en-US" sz="1800" baseline="-25000">
                <a:solidFill>
                  <a:schemeClr val="bg1"/>
                </a:solidFill>
              </a:rPr>
              <a:t>2</a:t>
            </a:r>
          </a:p>
        </p:txBody>
      </p:sp>
      <p:sp>
        <p:nvSpPr>
          <p:cNvPr id="86" name="Text Box 27"/>
          <p:cNvSpPr txBox="1">
            <a:spLocks noChangeArrowheads="1"/>
          </p:cNvSpPr>
          <p:nvPr/>
        </p:nvSpPr>
        <p:spPr bwMode="auto">
          <a:xfrm>
            <a:off x="3352800" y="5029200"/>
            <a:ext cx="1752600" cy="424732"/>
          </a:xfrm>
          <a:prstGeom prst="rect">
            <a:avLst/>
          </a:prstGeom>
          <a:noFill/>
          <a:ln w="9525" algn="ctr">
            <a:noFill/>
            <a:miter lim="800000"/>
            <a:headEnd/>
            <a:tailEnd/>
          </a:ln>
          <a:effectLst/>
        </p:spPr>
        <p:txBody>
          <a:bodyPr wrap="square">
            <a:spAutoFit/>
          </a:bodyPr>
          <a:lstStyle/>
          <a:p>
            <a:pPr>
              <a:tabLst>
                <a:tab pos="409575" algn="l"/>
              </a:tabLst>
            </a:pPr>
            <a:r>
              <a:rPr lang="en-US" sz="1800" i="1">
                <a:solidFill>
                  <a:schemeClr val="bg1"/>
                </a:solidFill>
              </a:rPr>
              <a:t>p</a:t>
            </a:r>
            <a:r>
              <a:rPr lang="en-US" sz="1800" baseline="-25000">
                <a:solidFill>
                  <a:schemeClr val="bg1"/>
                </a:solidFill>
              </a:rPr>
              <a:t>1</a:t>
            </a:r>
            <a:r>
              <a:rPr lang="en-US" sz="1800" i="1">
                <a:solidFill>
                  <a:schemeClr val="bg1"/>
                </a:solidFill>
              </a:rPr>
              <a:t> v</a:t>
            </a:r>
            <a:r>
              <a:rPr lang="en-US" sz="1800" baseline="-25000">
                <a:solidFill>
                  <a:schemeClr val="bg1"/>
                </a:solidFill>
              </a:rPr>
              <a:t>1 </a:t>
            </a:r>
            <a:r>
              <a:rPr lang="en-US" sz="1800" i="1">
                <a:solidFill>
                  <a:schemeClr val="bg1"/>
                </a:solidFill>
              </a:rPr>
              <a:t>= p</a:t>
            </a:r>
            <a:r>
              <a:rPr lang="en-US" sz="1800" baseline="-25000">
                <a:solidFill>
                  <a:schemeClr val="bg1"/>
                </a:solidFill>
              </a:rPr>
              <a:t>2</a:t>
            </a:r>
            <a:r>
              <a:rPr lang="en-US" sz="1800" i="1">
                <a:solidFill>
                  <a:schemeClr val="bg1"/>
                </a:solidFill>
              </a:rPr>
              <a:t> v</a:t>
            </a:r>
            <a:r>
              <a:rPr lang="en-US" sz="1800" baseline="-25000">
                <a:solidFill>
                  <a:schemeClr val="bg1"/>
                </a:solidFill>
              </a:rPr>
              <a:t>2</a:t>
            </a:r>
          </a:p>
        </p:txBody>
      </p:sp>
      <p:sp>
        <p:nvSpPr>
          <p:cNvPr id="87" name="Text Box 27"/>
          <p:cNvSpPr txBox="1">
            <a:spLocks noChangeArrowheads="1"/>
          </p:cNvSpPr>
          <p:nvPr/>
        </p:nvSpPr>
        <p:spPr bwMode="auto">
          <a:xfrm>
            <a:off x="3352800" y="5444062"/>
            <a:ext cx="533400" cy="646331"/>
          </a:xfrm>
          <a:prstGeom prst="rect">
            <a:avLst/>
          </a:prstGeom>
          <a:noFill/>
          <a:ln w="9525" algn="ctr">
            <a:noFill/>
            <a:miter lim="800000"/>
            <a:headEnd/>
            <a:tailEnd/>
          </a:ln>
          <a:effectLst/>
        </p:spPr>
        <p:txBody>
          <a:bodyPr wrap="square">
            <a:spAutoFit/>
          </a:bodyPr>
          <a:lstStyle/>
          <a:p>
            <a:pPr>
              <a:lnSpc>
                <a:spcPct val="100000"/>
              </a:lnSpc>
              <a:spcBef>
                <a:spcPts val="0"/>
              </a:spcBef>
              <a:tabLst>
                <a:tab pos="409575" algn="l"/>
              </a:tabLst>
            </a:pPr>
            <a:r>
              <a:rPr lang="en-US" sz="1800" i="1">
                <a:solidFill>
                  <a:schemeClr val="bg1"/>
                </a:solidFill>
              </a:rPr>
              <a:t>v</a:t>
            </a:r>
            <a:r>
              <a:rPr lang="en-US" sz="1800" baseline="-25000">
                <a:solidFill>
                  <a:schemeClr val="bg1"/>
                </a:solidFill>
              </a:rPr>
              <a:t>2</a:t>
            </a:r>
          </a:p>
          <a:p>
            <a:pPr>
              <a:lnSpc>
                <a:spcPct val="100000"/>
              </a:lnSpc>
              <a:spcBef>
                <a:spcPts val="0"/>
              </a:spcBef>
              <a:tabLst>
                <a:tab pos="409575" algn="l"/>
              </a:tabLst>
            </a:pPr>
            <a:r>
              <a:rPr lang="en-US" sz="1800" i="1">
                <a:solidFill>
                  <a:schemeClr val="bg1"/>
                </a:solidFill>
              </a:rPr>
              <a:t>v</a:t>
            </a:r>
            <a:r>
              <a:rPr lang="en-US" sz="1800" baseline="-25000">
                <a:solidFill>
                  <a:schemeClr val="bg1"/>
                </a:solidFill>
              </a:rPr>
              <a:t>1</a:t>
            </a:r>
          </a:p>
        </p:txBody>
      </p:sp>
      <p:sp>
        <p:nvSpPr>
          <p:cNvPr id="88" name="Text Box 27"/>
          <p:cNvSpPr txBox="1">
            <a:spLocks noChangeArrowheads="1"/>
          </p:cNvSpPr>
          <p:nvPr/>
        </p:nvSpPr>
        <p:spPr bwMode="auto">
          <a:xfrm>
            <a:off x="3965785" y="5444062"/>
            <a:ext cx="533400" cy="646331"/>
          </a:xfrm>
          <a:prstGeom prst="rect">
            <a:avLst/>
          </a:prstGeom>
          <a:noFill/>
          <a:ln w="9525" algn="ctr">
            <a:noFill/>
            <a:miter lim="800000"/>
            <a:headEnd/>
            <a:tailEnd/>
          </a:ln>
          <a:effectLst/>
        </p:spPr>
        <p:txBody>
          <a:bodyPr wrap="square">
            <a:spAutoFit/>
          </a:bodyPr>
          <a:lstStyle/>
          <a:p>
            <a:pPr>
              <a:lnSpc>
                <a:spcPct val="100000"/>
              </a:lnSpc>
              <a:spcBef>
                <a:spcPts val="0"/>
              </a:spcBef>
              <a:tabLst>
                <a:tab pos="409575" algn="l"/>
              </a:tabLst>
            </a:pPr>
            <a:r>
              <a:rPr lang="en-US" sz="1800" i="1">
                <a:solidFill>
                  <a:schemeClr val="bg1"/>
                </a:solidFill>
              </a:rPr>
              <a:t>p</a:t>
            </a:r>
            <a:r>
              <a:rPr lang="en-US" sz="1800" baseline="-25000">
                <a:solidFill>
                  <a:schemeClr val="bg1"/>
                </a:solidFill>
              </a:rPr>
              <a:t>1</a:t>
            </a:r>
          </a:p>
          <a:p>
            <a:pPr>
              <a:lnSpc>
                <a:spcPct val="100000"/>
              </a:lnSpc>
              <a:spcBef>
                <a:spcPts val="0"/>
              </a:spcBef>
              <a:tabLst>
                <a:tab pos="409575" algn="l"/>
              </a:tabLst>
            </a:pPr>
            <a:r>
              <a:rPr lang="en-US" sz="1800" i="1">
                <a:solidFill>
                  <a:schemeClr val="bg1"/>
                </a:solidFill>
              </a:rPr>
              <a:t>p</a:t>
            </a:r>
            <a:r>
              <a:rPr lang="en-US" sz="1800" baseline="-25000">
                <a:solidFill>
                  <a:schemeClr val="bg1"/>
                </a:solidFill>
              </a:rPr>
              <a:t>2</a:t>
            </a:r>
          </a:p>
        </p:txBody>
      </p:sp>
      <p:sp>
        <p:nvSpPr>
          <p:cNvPr id="89" name="Text Box 27"/>
          <p:cNvSpPr txBox="1">
            <a:spLocks noChangeArrowheads="1"/>
          </p:cNvSpPr>
          <p:nvPr/>
        </p:nvSpPr>
        <p:spPr bwMode="auto">
          <a:xfrm>
            <a:off x="3657600" y="5616597"/>
            <a:ext cx="533400" cy="369332"/>
          </a:xfrm>
          <a:prstGeom prst="rect">
            <a:avLst/>
          </a:prstGeom>
          <a:noFill/>
          <a:ln w="9525" algn="ctr">
            <a:noFill/>
            <a:miter lim="800000"/>
            <a:headEnd/>
            <a:tailEnd/>
          </a:ln>
          <a:effectLst/>
        </p:spPr>
        <p:txBody>
          <a:bodyPr wrap="square">
            <a:spAutoFit/>
          </a:bodyPr>
          <a:lstStyle/>
          <a:p>
            <a:pPr>
              <a:lnSpc>
                <a:spcPct val="100000"/>
              </a:lnSpc>
              <a:spcBef>
                <a:spcPts val="0"/>
              </a:spcBef>
              <a:tabLst>
                <a:tab pos="409575" algn="l"/>
              </a:tabLst>
            </a:pPr>
            <a:r>
              <a:rPr lang="en-US" sz="1800" i="1">
                <a:solidFill>
                  <a:schemeClr val="bg1"/>
                </a:solidFill>
              </a:rPr>
              <a:t>=</a:t>
            </a:r>
            <a:endParaRPr lang="en-US" sz="1800" baseline="-25000">
              <a:solidFill>
                <a:schemeClr val="bg1"/>
              </a:solidFill>
            </a:endParaRPr>
          </a:p>
        </p:txBody>
      </p:sp>
      <p:cxnSp>
        <p:nvCxnSpPr>
          <p:cNvPr id="90" name="Straight Arrow Connector 89"/>
          <p:cNvCxnSpPr/>
          <p:nvPr/>
        </p:nvCxnSpPr>
        <p:spPr bwMode="auto">
          <a:xfrm rot="5400000">
            <a:off x="3566160" y="5662501"/>
            <a:ext cx="0" cy="274320"/>
          </a:xfrm>
          <a:prstGeom prst="straightConnector1">
            <a:avLst/>
          </a:prstGeom>
          <a:noFill/>
          <a:ln w="28575" cap="flat" cmpd="sng" algn="ctr">
            <a:solidFill>
              <a:schemeClr val="bg1"/>
            </a:solidFill>
            <a:prstDash val="solid"/>
            <a:round/>
            <a:headEnd type="none" w="med" len="med"/>
            <a:tailEnd type="none" w="med" len="med"/>
          </a:ln>
          <a:effectLst/>
        </p:spPr>
      </p:cxnSp>
      <p:cxnSp>
        <p:nvCxnSpPr>
          <p:cNvPr id="91" name="Straight Arrow Connector 90"/>
          <p:cNvCxnSpPr/>
          <p:nvPr/>
        </p:nvCxnSpPr>
        <p:spPr bwMode="auto">
          <a:xfrm rot="5400000">
            <a:off x="4150359" y="5662501"/>
            <a:ext cx="0" cy="274320"/>
          </a:xfrm>
          <a:prstGeom prst="straightConnector1">
            <a:avLst/>
          </a:prstGeom>
          <a:noFill/>
          <a:ln w="28575" cap="flat" cmpd="sng" algn="ctr">
            <a:solidFill>
              <a:schemeClr val="bg1"/>
            </a:solidFill>
            <a:prstDash val="solid"/>
            <a:round/>
            <a:headEnd type="none" w="med" len="med"/>
            <a:tailEnd type="none" w="med" len="med"/>
          </a:ln>
          <a:effectLst/>
        </p:spPr>
      </p:cxn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58"/>
                                        </p:tgtEl>
                                        <p:attrNameLst>
                                          <p:attrName>style.visibility</p:attrName>
                                        </p:attrNameLst>
                                      </p:cBhvr>
                                      <p:to>
                                        <p:strVal val="visible"/>
                                      </p:to>
                                    </p:set>
                                    <p:animEffect transition="in" filter="blinds(horizontal)">
                                      <p:cBhvr>
                                        <p:cTn id="7" dur="500"/>
                                        <p:tgtEl>
                                          <p:spTgt spid="58"/>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60"/>
                                        </p:tgtEl>
                                        <p:attrNameLst>
                                          <p:attrName>style.visibility</p:attrName>
                                        </p:attrNameLst>
                                      </p:cBhvr>
                                      <p:to>
                                        <p:strVal val="visible"/>
                                      </p:to>
                                    </p:set>
                                    <p:animEffect transition="in" filter="blinds(horizontal)">
                                      <p:cBhvr>
                                        <p:cTn id="10" dur="500"/>
                                        <p:tgtEl>
                                          <p:spTgt spid="60"/>
                                        </p:tgtEl>
                                      </p:cBhvr>
                                    </p:animEffect>
                                  </p:childTnLst>
                                </p:cTn>
                              </p:par>
                              <p:par>
                                <p:cTn id="11" presetID="3" presetClass="entr" presetSubtype="10" fill="hold" nodeType="withEffect">
                                  <p:stCondLst>
                                    <p:cond delay="0"/>
                                  </p:stCondLst>
                                  <p:childTnLst>
                                    <p:set>
                                      <p:cBhvr>
                                        <p:cTn id="12" dur="1" fill="hold">
                                          <p:stCondLst>
                                            <p:cond delay="0"/>
                                          </p:stCondLst>
                                        </p:cTn>
                                        <p:tgtEl>
                                          <p:spTgt spid="62"/>
                                        </p:tgtEl>
                                        <p:attrNameLst>
                                          <p:attrName>style.visibility</p:attrName>
                                        </p:attrNameLst>
                                      </p:cBhvr>
                                      <p:to>
                                        <p:strVal val="visible"/>
                                      </p:to>
                                    </p:set>
                                    <p:animEffect transition="in" filter="blinds(horizontal)">
                                      <p:cBhvr>
                                        <p:cTn id="13" dur="500"/>
                                        <p:tgtEl>
                                          <p:spTgt spid="62"/>
                                        </p:tgtEl>
                                      </p:cBhvr>
                                    </p:animEffect>
                                  </p:childTnLst>
                                </p:cTn>
                              </p:par>
                              <p:par>
                                <p:cTn id="14" presetID="3" presetClass="entr" presetSubtype="10" fill="hold" grpId="0" nodeType="withEffect">
                                  <p:stCondLst>
                                    <p:cond delay="0"/>
                                  </p:stCondLst>
                                  <p:childTnLst>
                                    <p:set>
                                      <p:cBhvr>
                                        <p:cTn id="15" dur="1" fill="hold">
                                          <p:stCondLst>
                                            <p:cond delay="0"/>
                                          </p:stCondLst>
                                        </p:cTn>
                                        <p:tgtEl>
                                          <p:spTgt spid="69"/>
                                        </p:tgtEl>
                                        <p:attrNameLst>
                                          <p:attrName>style.visibility</p:attrName>
                                        </p:attrNameLst>
                                      </p:cBhvr>
                                      <p:to>
                                        <p:strVal val="visible"/>
                                      </p:to>
                                    </p:set>
                                    <p:animEffect transition="in" filter="blinds(horizontal)">
                                      <p:cBhvr>
                                        <p:cTn id="16" dur="500"/>
                                        <p:tgtEl>
                                          <p:spTgt spid="69"/>
                                        </p:tgtEl>
                                      </p:cBhvr>
                                    </p:animEffect>
                                  </p:childTnLst>
                                </p:cTn>
                              </p:par>
                              <p:par>
                                <p:cTn id="17" presetID="3" presetClass="entr" presetSubtype="10" fill="hold" nodeType="withEffect">
                                  <p:stCondLst>
                                    <p:cond delay="0"/>
                                  </p:stCondLst>
                                  <p:childTnLst>
                                    <p:set>
                                      <p:cBhvr>
                                        <p:cTn id="18" dur="1" fill="hold">
                                          <p:stCondLst>
                                            <p:cond delay="0"/>
                                          </p:stCondLst>
                                        </p:cTn>
                                        <p:tgtEl>
                                          <p:spTgt spid="71"/>
                                        </p:tgtEl>
                                        <p:attrNameLst>
                                          <p:attrName>style.visibility</p:attrName>
                                        </p:attrNameLst>
                                      </p:cBhvr>
                                      <p:to>
                                        <p:strVal val="visible"/>
                                      </p:to>
                                    </p:set>
                                    <p:animEffect transition="in" filter="blinds(horizontal)">
                                      <p:cBhvr>
                                        <p:cTn id="19" dur="500"/>
                                        <p:tgtEl>
                                          <p:spTgt spid="71"/>
                                        </p:tgtEl>
                                      </p:cBhvr>
                                    </p:animEffect>
                                  </p:childTnLst>
                                </p:cTn>
                              </p:par>
                              <p:par>
                                <p:cTn id="20" presetID="3" presetClass="entr" presetSubtype="10" fill="hold" grpId="0" nodeType="withEffect">
                                  <p:stCondLst>
                                    <p:cond delay="0"/>
                                  </p:stCondLst>
                                  <p:childTnLst>
                                    <p:set>
                                      <p:cBhvr>
                                        <p:cTn id="21" dur="1" fill="hold">
                                          <p:stCondLst>
                                            <p:cond delay="0"/>
                                          </p:stCondLst>
                                        </p:cTn>
                                        <p:tgtEl>
                                          <p:spTgt spid="73"/>
                                        </p:tgtEl>
                                        <p:attrNameLst>
                                          <p:attrName>style.visibility</p:attrName>
                                        </p:attrNameLst>
                                      </p:cBhvr>
                                      <p:to>
                                        <p:strVal val="visible"/>
                                      </p:to>
                                    </p:set>
                                    <p:animEffect transition="in" filter="blinds(horizontal)">
                                      <p:cBhvr>
                                        <p:cTn id="22" dur="500"/>
                                        <p:tgtEl>
                                          <p:spTgt spid="73"/>
                                        </p:tgtEl>
                                      </p:cBhvr>
                                    </p:animEffect>
                                  </p:childTnLst>
                                </p:cTn>
                              </p:par>
                              <p:par>
                                <p:cTn id="23" presetID="3" presetClass="entr" presetSubtype="10" fill="hold" grpId="0" nodeType="withEffect">
                                  <p:stCondLst>
                                    <p:cond delay="0"/>
                                  </p:stCondLst>
                                  <p:childTnLst>
                                    <p:set>
                                      <p:cBhvr>
                                        <p:cTn id="24" dur="1" fill="hold">
                                          <p:stCondLst>
                                            <p:cond delay="0"/>
                                          </p:stCondLst>
                                        </p:cTn>
                                        <p:tgtEl>
                                          <p:spTgt spid="74"/>
                                        </p:tgtEl>
                                        <p:attrNameLst>
                                          <p:attrName>style.visibility</p:attrName>
                                        </p:attrNameLst>
                                      </p:cBhvr>
                                      <p:to>
                                        <p:strVal val="visible"/>
                                      </p:to>
                                    </p:set>
                                    <p:animEffect transition="in" filter="blinds(horizontal)">
                                      <p:cBhvr>
                                        <p:cTn id="25" dur="500"/>
                                        <p:tgtEl>
                                          <p:spTgt spid="74"/>
                                        </p:tgtEl>
                                      </p:cBhvr>
                                    </p:animEffect>
                                  </p:childTnLst>
                                </p:cTn>
                              </p:par>
                              <p:par>
                                <p:cTn id="26" presetID="3" presetClass="entr" presetSubtype="10" fill="hold" grpId="0" nodeType="withEffect">
                                  <p:stCondLst>
                                    <p:cond delay="0"/>
                                  </p:stCondLst>
                                  <p:childTnLst>
                                    <p:set>
                                      <p:cBhvr>
                                        <p:cTn id="27" dur="1" fill="hold">
                                          <p:stCondLst>
                                            <p:cond delay="0"/>
                                          </p:stCondLst>
                                        </p:cTn>
                                        <p:tgtEl>
                                          <p:spTgt spid="75"/>
                                        </p:tgtEl>
                                        <p:attrNameLst>
                                          <p:attrName>style.visibility</p:attrName>
                                        </p:attrNameLst>
                                      </p:cBhvr>
                                      <p:to>
                                        <p:strVal val="visible"/>
                                      </p:to>
                                    </p:set>
                                    <p:animEffect transition="in" filter="blinds(horizontal)">
                                      <p:cBhvr>
                                        <p:cTn id="28" dur="500"/>
                                        <p:tgtEl>
                                          <p:spTgt spid="75"/>
                                        </p:tgtEl>
                                      </p:cBhvr>
                                    </p:animEffect>
                                  </p:childTnLst>
                                </p:cTn>
                              </p:par>
                              <p:par>
                                <p:cTn id="29" presetID="3" presetClass="entr" presetSubtype="10" fill="hold" grpId="0" nodeType="withEffect">
                                  <p:stCondLst>
                                    <p:cond delay="0"/>
                                  </p:stCondLst>
                                  <p:childTnLst>
                                    <p:set>
                                      <p:cBhvr>
                                        <p:cTn id="30" dur="1" fill="hold">
                                          <p:stCondLst>
                                            <p:cond delay="0"/>
                                          </p:stCondLst>
                                        </p:cTn>
                                        <p:tgtEl>
                                          <p:spTgt spid="76"/>
                                        </p:tgtEl>
                                        <p:attrNameLst>
                                          <p:attrName>style.visibility</p:attrName>
                                        </p:attrNameLst>
                                      </p:cBhvr>
                                      <p:to>
                                        <p:strVal val="visible"/>
                                      </p:to>
                                    </p:set>
                                    <p:animEffect transition="in" filter="blinds(horizontal)">
                                      <p:cBhvr>
                                        <p:cTn id="31" dur="500"/>
                                        <p:tgtEl>
                                          <p:spTgt spid="76"/>
                                        </p:tgtEl>
                                      </p:cBhvr>
                                    </p:animEffect>
                                  </p:childTnLst>
                                </p:cTn>
                              </p:par>
                              <p:par>
                                <p:cTn id="32" presetID="3" presetClass="entr" presetSubtype="10" fill="hold" grpId="0" nodeType="withEffect">
                                  <p:stCondLst>
                                    <p:cond delay="0"/>
                                  </p:stCondLst>
                                  <p:childTnLst>
                                    <p:set>
                                      <p:cBhvr>
                                        <p:cTn id="33" dur="1" fill="hold">
                                          <p:stCondLst>
                                            <p:cond delay="0"/>
                                          </p:stCondLst>
                                        </p:cTn>
                                        <p:tgtEl>
                                          <p:spTgt spid="77"/>
                                        </p:tgtEl>
                                        <p:attrNameLst>
                                          <p:attrName>style.visibility</p:attrName>
                                        </p:attrNameLst>
                                      </p:cBhvr>
                                      <p:to>
                                        <p:strVal val="visible"/>
                                      </p:to>
                                    </p:set>
                                    <p:animEffect transition="in" filter="blinds(horizontal)">
                                      <p:cBhvr>
                                        <p:cTn id="34" dur="500"/>
                                        <p:tgtEl>
                                          <p:spTgt spid="77"/>
                                        </p:tgtEl>
                                      </p:cBhvr>
                                    </p:animEffect>
                                  </p:childTnLst>
                                </p:cTn>
                              </p:par>
                              <p:par>
                                <p:cTn id="35" presetID="3" presetClass="entr" presetSubtype="10" fill="hold" nodeType="withEffect">
                                  <p:stCondLst>
                                    <p:cond delay="0"/>
                                  </p:stCondLst>
                                  <p:childTnLst>
                                    <p:set>
                                      <p:cBhvr>
                                        <p:cTn id="36" dur="1" fill="hold">
                                          <p:stCondLst>
                                            <p:cond delay="0"/>
                                          </p:stCondLst>
                                        </p:cTn>
                                        <p:tgtEl>
                                          <p:spTgt spid="78"/>
                                        </p:tgtEl>
                                        <p:attrNameLst>
                                          <p:attrName>style.visibility</p:attrName>
                                        </p:attrNameLst>
                                      </p:cBhvr>
                                      <p:to>
                                        <p:strVal val="visible"/>
                                      </p:to>
                                    </p:set>
                                    <p:animEffect transition="in" filter="blinds(horizontal)">
                                      <p:cBhvr>
                                        <p:cTn id="37" dur="500"/>
                                        <p:tgtEl>
                                          <p:spTgt spid="78"/>
                                        </p:tgtEl>
                                      </p:cBhvr>
                                    </p:animEffect>
                                  </p:childTnLst>
                                </p:cTn>
                              </p:par>
                              <p:par>
                                <p:cTn id="38" presetID="3" presetClass="entr" presetSubtype="10" fill="hold" grpId="0" nodeType="withEffect">
                                  <p:stCondLst>
                                    <p:cond delay="0"/>
                                  </p:stCondLst>
                                  <p:childTnLst>
                                    <p:set>
                                      <p:cBhvr>
                                        <p:cTn id="39" dur="1" fill="hold">
                                          <p:stCondLst>
                                            <p:cond delay="0"/>
                                          </p:stCondLst>
                                        </p:cTn>
                                        <p:tgtEl>
                                          <p:spTgt spid="80"/>
                                        </p:tgtEl>
                                        <p:attrNameLst>
                                          <p:attrName>style.visibility</p:attrName>
                                        </p:attrNameLst>
                                      </p:cBhvr>
                                      <p:to>
                                        <p:strVal val="visible"/>
                                      </p:to>
                                    </p:set>
                                    <p:animEffect transition="in" filter="blinds(horizontal)">
                                      <p:cBhvr>
                                        <p:cTn id="40" dur="500"/>
                                        <p:tgtEl>
                                          <p:spTgt spid="80"/>
                                        </p:tgtEl>
                                      </p:cBhvr>
                                    </p:animEffect>
                                  </p:childTnLst>
                                </p:cTn>
                              </p:par>
                              <p:par>
                                <p:cTn id="41" presetID="3" presetClass="entr" presetSubtype="10" fill="hold" nodeType="withEffect">
                                  <p:stCondLst>
                                    <p:cond delay="0"/>
                                  </p:stCondLst>
                                  <p:childTnLst>
                                    <p:set>
                                      <p:cBhvr>
                                        <p:cTn id="42" dur="1" fill="hold">
                                          <p:stCondLst>
                                            <p:cond delay="0"/>
                                          </p:stCondLst>
                                        </p:cTn>
                                        <p:tgtEl>
                                          <p:spTgt spid="81"/>
                                        </p:tgtEl>
                                        <p:attrNameLst>
                                          <p:attrName>style.visibility</p:attrName>
                                        </p:attrNameLst>
                                      </p:cBhvr>
                                      <p:to>
                                        <p:strVal val="visible"/>
                                      </p:to>
                                    </p:set>
                                    <p:animEffect transition="in" filter="blinds(horizontal)">
                                      <p:cBhvr>
                                        <p:cTn id="43" dur="500"/>
                                        <p:tgtEl>
                                          <p:spTgt spid="81"/>
                                        </p:tgtEl>
                                      </p:cBhvr>
                                    </p:animEffect>
                                  </p:childTnLst>
                                </p:cTn>
                              </p:par>
                              <p:par>
                                <p:cTn id="44" presetID="3" presetClass="entr" presetSubtype="10" fill="hold" grpId="0" nodeType="withEffect">
                                  <p:stCondLst>
                                    <p:cond delay="0"/>
                                  </p:stCondLst>
                                  <p:childTnLst>
                                    <p:set>
                                      <p:cBhvr>
                                        <p:cTn id="45" dur="1" fill="hold">
                                          <p:stCondLst>
                                            <p:cond delay="0"/>
                                          </p:stCondLst>
                                        </p:cTn>
                                        <p:tgtEl>
                                          <p:spTgt spid="84"/>
                                        </p:tgtEl>
                                        <p:attrNameLst>
                                          <p:attrName>style.visibility</p:attrName>
                                        </p:attrNameLst>
                                      </p:cBhvr>
                                      <p:to>
                                        <p:strVal val="visible"/>
                                      </p:to>
                                    </p:set>
                                    <p:animEffect transition="in" filter="blinds(horizontal)">
                                      <p:cBhvr>
                                        <p:cTn id="46" dur="500"/>
                                        <p:tgtEl>
                                          <p:spTgt spid="84"/>
                                        </p:tgtEl>
                                      </p:cBhvr>
                                    </p:animEffect>
                                  </p:childTnLst>
                                </p:cTn>
                              </p:par>
                              <p:par>
                                <p:cTn id="47" presetID="3" presetClass="entr" presetSubtype="10" fill="hold" grpId="0" nodeType="withEffect">
                                  <p:stCondLst>
                                    <p:cond delay="0"/>
                                  </p:stCondLst>
                                  <p:childTnLst>
                                    <p:set>
                                      <p:cBhvr>
                                        <p:cTn id="48" dur="1" fill="hold">
                                          <p:stCondLst>
                                            <p:cond delay="0"/>
                                          </p:stCondLst>
                                        </p:cTn>
                                        <p:tgtEl>
                                          <p:spTgt spid="85"/>
                                        </p:tgtEl>
                                        <p:attrNameLst>
                                          <p:attrName>style.visibility</p:attrName>
                                        </p:attrNameLst>
                                      </p:cBhvr>
                                      <p:to>
                                        <p:strVal val="visible"/>
                                      </p:to>
                                    </p:set>
                                    <p:animEffect transition="in" filter="blinds(horizontal)">
                                      <p:cBhvr>
                                        <p:cTn id="49" dur="500"/>
                                        <p:tgtEl>
                                          <p:spTgt spid="85"/>
                                        </p:tgtEl>
                                      </p:cBhvr>
                                    </p:animEffect>
                                  </p:childTnLst>
                                </p:cTn>
                              </p:par>
                              <p:par>
                                <p:cTn id="50" presetID="3" presetClass="entr" presetSubtype="10" fill="hold" grpId="0" nodeType="withEffect">
                                  <p:stCondLst>
                                    <p:cond delay="0"/>
                                  </p:stCondLst>
                                  <p:childTnLst>
                                    <p:set>
                                      <p:cBhvr>
                                        <p:cTn id="51" dur="1" fill="hold">
                                          <p:stCondLst>
                                            <p:cond delay="0"/>
                                          </p:stCondLst>
                                        </p:cTn>
                                        <p:tgtEl>
                                          <p:spTgt spid="86"/>
                                        </p:tgtEl>
                                        <p:attrNameLst>
                                          <p:attrName>style.visibility</p:attrName>
                                        </p:attrNameLst>
                                      </p:cBhvr>
                                      <p:to>
                                        <p:strVal val="visible"/>
                                      </p:to>
                                    </p:set>
                                    <p:animEffect transition="in" filter="blinds(horizontal)">
                                      <p:cBhvr>
                                        <p:cTn id="52" dur="500"/>
                                        <p:tgtEl>
                                          <p:spTgt spid="86"/>
                                        </p:tgtEl>
                                      </p:cBhvr>
                                    </p:animEffect>
                                  </p:childTnLst>
                                </p:cTn>
                              </p:par>
                              <p:par>
                                <p:cTn id="53" presetID="3" presetClass="entr" presetSubtype="10" fill="hold" grpId="0" nodeType="withEffect">
                                  <p:stCondLst>
                                    <p:cond delay="0"/>
                                  </p:stCondLst>
                                  <p:childTnLst>
                                    <p:set>
                                      <p:cBhvr>
                                        <p:cTn id="54" dur="1" fill="hold">
                                          <p:stCondLst>
                                            <p:cond delay="0"/>
                                          </p:stCondLst>
                                        </p:cTn>
                                        <p:tgtEl>
                                          <p:spTgt spid="87"/>
                                        </p:tgtEl>
                                        <p:attrNameLst>
                                          <p:attrName>style.visibility</p:attrName>
                                        </p:attrNameLst>
                                      </p:cBhvr>
                                      <p:to>
                                        <p:strVal val="visible"/>
                                      </p:to>
                                    </p:set>
                                    <p:animEffect transition="in" filter="blinds(horizontal)">
                                      <p:cBhvr>
                                        <p:cTn id="55" dur="500"/>
                                        <p:tgtEl>
                                          <p:spTgt spid="87"/>
                                        </p:tgtEl>
                                      </p:cBhvr>
                                    </p:animEffect>
                                  </p:childTnLst>
                                </p:cTn>
                              </p:par>
                              <p:par>
                                <p:cTn id="56" presetID="3" presetClass="entr" presetSubtype="10" fill="hold" grpId="0" nodeType="withEffect">
                                  <p:stCondLst>
                                    <p:cond delay="0"/>
                                  </p:stCondLst>
                                  <p:childTnLst>
                                    <p:set>
                                      <p:cBhvr>
                                        <p:cTn id="57" dur="1" fill="hold">
                                          <p:stCondLst>
                                            <p:cond delay="0"/>
                                          </p:stCondLst>
                                        </p:cTn>
                                        <p:tgtEl>
                                          <p:spTgt spid="88"/>
                                        </p:tgtEl>
                                        <p:attrNameLst>
                                          <p:attrName>style.visibility</p:attrName>
                                        </p:attrNameLst>
                                      </p:cBhvr>
                                      <p:to>
                                        <p:strVal val="visible"/>
                                      </p:to>
                                    </p:set>
                                    <p:animEffect transition="in" filter="blinds(horizontal)">
                                      <p:cBhvr>
                                        <p:cTn id="58" dur="500"/>
                                        <p:tgtEl>
                                          <p:spTgt spid="88"/>
                                        </p:tgtEl>
                                      </p:cBhvr>
                                    </p:animEffect>
                                  </p:childTnLst>
                                </p:cTn>
                              </p:par>
                              <p:par>
                                <p:cTn id="59" presetID="3" presetClass="entr" presetSubtype="10" fill="hold" grpId="0" nodeType="withEffect">
                                  <p:stCondLst>
                                    <p:cond delay="0"/>
                                  </p:stCondLst>
                                  <p:childTnLst>
                                    <p:set>
                                      <p:cBhvr>
                                        <p:cTn id="60" dur="1" fill="hold">
                                          <p:stCondLst>
                                            <p:cond delay="0"/>
                                          </p:stCondLst>
                                        </p:cTn>
                                        <p:tgtEl>
                                          <p:spTgt spid="89"/>
                                        </p:tgtEl>
                                        <p:attrNameLst>
                                          <p:attrName>style.visibility</p:attrName>
                                        </p:attrNameLst>
                                      </p:cBhvr>
                                      <p:to>
                                        <p:strVal val="visible"/>
                                      </p:to>
                                    </p:set>
                                    <p:animEffect transition="in" filter="blinds(horizontal)">
                                      <p:cBhvr>
                                        <p:cTn id="61" dur="500"/>
                                        <p:tgtEl>
                                          <p:spTgt spid="89"/>
                                        </p:tgtEl>
                                      </p:cBhvr>
                                    </p:animEffect>
                                  </p:childTnLst>
                                </p:cTn>
                              </p:par>
                              <p:par>
                                <p:cTn id="62" presetID="3" presetClass="entr" presetSubtype="10" fill="hold" nodeType="withEffect">
                                  <p:stCondLst>
                                    <p:cond delay="0"/>
                                  </p:stCondLst>
                                  <p:childTnLst>
                                    <p:set>
                                      <p:cBhvr>
                                        <p:cTn id="63" dur="1" fill="hold">
                                          <p:stCondLst>
                                            <p:cond delay="0"/>
                                          </p:stCondLst>
                                        </p:cTn>
                                        <p:tgtEl>
                                          <p:spTgt spid="90"/>
                                        </p:tgtEl>
                                        <p:attrNameLst>
                                          <p:attrName>style.visibility</p:attrName>
                                        </p:attrNameLst>
                                      </p:cBhvr>
                                      <p:to>
                                        <p:strVal val="visible"/>
                                      </p:to>
                                    </p:set>
                                    <p:animEffect transition="in" filter="blinds(horizontal)">
                                      <p:cBhvr>
                                        <p:cTn id="64" dur="500"/>
                                        <p:tgtEl>
                                          <p:spTgt spid="90"/>
                                        </p:tgtEl>
                                      </p:cBhvr>
                                    </p:animEffect>
                                  </p:childTnLst>
                                </p:cTn>
                              </p:par>
                              <p:par>
                                <p:cTn id="65" presetID="3" presetClass="entr" presetSubtype="10" fill="hold" nodeType="withEffect">
                                  <p:stCondLst>
                                    <p:cond delay="0"/>
                                  </p:stCondLst>
                                  <p:childTnLst>
                                    <p:set>
                                      <p:cBhvr>
                                        <p:cTn id="66" dur="1" fill="hold">
                                          <p:stCondLst>
                                            <p:cond delay="0"/>
                                          </p:stCondLst>
                                        </p:cTn>
                                        <p:tgtEl>
                                          <p:spTgt spid="91"/>
                                        </p:tgtEl>
                                        <p:attrNameLst>
                                          <p:attrName>style.visibility</p:attrName>
                                        </p:attrNameLst>
                                      </p:cBhvr>
                                      <p:to>
                                        <p:strVal val="visible"/>
                                      </p:to>
                                    </p:set>
                                    <p:animEffect transition="in" filter="blinds(horizontal)">
                                      <p:cBhvr>
                                        <p:cTn id="67" dur="500"/>
                                        <p:tgtEl>
                                          <p:spTgt spid="91"/>
                                        </p:tgtEl>
                                      </p:cBhvr>
                                    </p:animEffect>
                                  </p:childTnLst>
                                </p:cTn>
                              </p:par>
                              <p:par>
                                <p:cTn id="68" presetID="3" presetClass="entr" presetSubtype="10" fill="hold" grpId="0" nodeType="withEffect">
                                  <p:stCondLst>
                                    <p:cond delay="0"/>
                                  </p:stCondLst>
                                  <p:childTnLst>
                                    <p:set>
                                      <p:cBhvr>
                                        <p:cTn id="69" dur="1" fill="hold">
                                          <p:stCondLst>
                                            <p:cond delay="0"/>
                                          </p:stCondLst>
                                        </p:cTn>
                                        <p:tgtEl>
                                          <p:spTgt spid="61"/>
                                        </p:tgtEl>
                                        <p:attrNameLst>
                                          <p:attrName>style.visibility</p:attrName>
                                        </p:attrNameLst>
                                      </p:cBhvr>
                                      <p:to>
                                        <p:strVal val="visible"/>
                                      </p:to>
                                    </p:set>
                                    <p:animEffect transition="in" filter="blinds(horizontal)">
                                      <p:cBhvr>
                                        <p:cTn id="70" dur="500"/>
                                        <p:tgtEl>
                                          <p:spTgt spid="61"/>
                                        </p:tgtEl>
                                      </p:cBhvr>
                                    </p:animEffect>
                                  </p:childTnLst>
                                </p:cTn>
                              </p:par>
                              <p:par>
                                <p:cTn id="71" presetID="3" presetClass="entr" presetSubtype="10" fill="hold" grpId="0" nodeType="withEffect">
                                  <p:stCondLst>
                                    <p:cond delay="0"/>
                                  </p:stCondLst>
                                  <p:childTnLst>
                                    <p:set>
                                      <p:cBhvr>
                                        <p:cTn id="72" dur="1" fill="hold">
                                          <p:stCondLst>
                                            <p:cond delay="0"/>
                                          </p:stCondLst>
                                        </p:cTn>
                                        <p:tgtEl>
                                          <p:spTgt spid="59"/>
                                        </p:tgtEl>
                                        <p:attrNameLst>
                                          <p:attrName>style.visibility</p:attrName>
                                        </p:attrNameLst>
                                      </p:cBhvr>
                                      <p:to>
                                        <p:strVal val="visible"/>
                                      </p:to>
                                    </p:set>
                                    <p:animEffect transition="in" filter="blinds(horizontal)">
                                      <p:cBhvr>
                                        <p:cTn id="73" dur="500"/>
                                        <p:tgtEl>
                                          <p:spTgt spid="5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8" grpId="0"/>
      <p:bldP spid="59" grpId="0"/>
      <p:bldP spid="60" grpId="0"/>
      <p:bldP spid="61" grpId="0"/>
      <p:bldP spid="69" grpId="0"/>
      <p:bldP spid="73" grpId="0"/>
      <p:bldP spid="74" grpId="0"/>
      <p:bldP spid="75" grpId="0"/>
      <p:bldP spid="76" grpId="0"/>
      <p:bldP spid="77" grpId="0"/>
      <p:bldP spid="80" grpId="0"/>
      <p:bldP spid="84" grpId="0"/>
      <p:bldP spid="85" grpId="0"/>
      <p:bldP spid="86" grpId="0"/>
      <p:bldP spid="87" grpId="0"/>
      <p:bldP spid="88" grpId="0"/>
      <p:bldP spid="89"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5181600" y="1197209"/>
            <a:ext cx="3160468" cy="3755791"/>
            <a:chOff x="5181600" y="1197209"/>
            <a:chExt cx="3160468" cy="3755791"/>
          </a:xfrm>
        </p:grpSpPr>
        <p:sp>
          <p:nvSpPr>
            <p:cNvPr id="3" name="Rectangle 2"/>
            <p:cNvSpPr/>
            <p:nvPr/>
          </p:nvSpPr>
          <p:spPr bwMode="auto">
            <a:xfrm>
              <a:off x="6114510" y="3916680"/>
              <a:ext cx="152400" cy="923544"/>
            </a:xfrm>
            <a:prstGeom prst="rect">
              <a:avLst/>
            </a:prstGeom>
            <a:solidFill>
              <a:schemeClr val="accent4"/>
            </a:solidFill>
            <a:ln w="19050" cap="flat" cmpd="sng" algn="ctr">
              <a:solidFill>
                <a:schemeClr val="accent4"/>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pPr>
              <a:endParaRPr kumimoji="0" lang="en-US" sz="2000" b="0" i="0" u="none" strike="noStrike" cap="none" normalizeH="0" baseline="0">
                <a:ln>
                  <a:noFill/>
                </a:ln>
                <a:solidFill>
                  <a:srgbClr val="000000"/>
                </a:solidFill>
                <a:effectLst/>
                <a:latin typeface="Arial" charset="0"/>
              </a:endParaRPr>
            </a:p>
          </p:txBody>
        </p:sp>
        <p:grpSp>
          <p:nvGrpSpPr>
            <p:cNvPr id="4" name="Group 17"/>
            <p:cNvGrpSpPr/>
            <p:nvPr/>
          </p:nvGrpSpPr>
          <p:grpSpPr>
            <a:xfrm>
              <a:off x="5440680" y="3810000"/>
              <a:ext cx="2295525" cy="1143000"/>
              <a:chOff x="4032885" y="3415665"/>
              <a:chExt cx="2295525" cy="1143000"/>
            </a:xfrm>
            <a:solidFill>
              <a:schemeClr val="tx1">
                <a:lumMod val="65000"/>
              </a:schemeClr>
            </a:solidFill>
          </p:grpSpPr>
          <p:sp>
            <p:nvSpPr>
              <p:cNvPr id="27" name="Rectangle 26"/>
              <p:cNvSpPr/>
              <p:nvPr/>
            </p:nvSpPr>
            <p:spPr bwMode="auto">
              <a:xfrm>
                <a:off x="4032885" y="3415665"/>
                <a:ext cx="91440" cy="1143000"/>
              </a:xfrm>
              <a:prstGeom prst="rect">
                <a:avLst/>
              </a:prstGeom>
              <a:grpFill/>
              <a:ln w="19050" cap="flat" cmpd="sng" algn="ctr">
                <a:solidFill>
                  <a:schemeClr val="tx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pPr>
                <a:endParaRPr kumimoji="0" lang="en-US" sz="2000" b="0" i="0" u="none" strike="noStrike" cap="none" normalizeH="0" baseline="0">
                  <a:ln>
                    <a:noFill/>
                  </a:ln>
                  <a:solidFill>
                    <a:srgbClr val="000000"/>
                  </a:solidFill>
                  <a:effectLst/>
                  <a:latin typeface="Arial" charset="0"/>
                </a:endParaRPr>
              </a:p>
            </p:txBody>
          </p:sp>
          <p:sp>
            <p:nvSpPr>
              <p:cNvPr id="28" name="Rectangle 27"/>
              <p:cNvSpPr/>
              <p:nvPr/>
            </p:nvSpPr>
            <p:spPr bwMode="auto">
              <a:xfrm rot="5400000">
                <a:off x="5181600" y="3413760"/>
                <a:ext cx="91440" cy="2194560"/>
              </a:xfrm>
              <a:prstGeom prst="rect">
                <a:avLst/>
              </a:prstGeom>
              <a:grpFill/>
              <a:ln w="19050" cap="flat" cmpd="sng" algn="ctr">
                <a:solidFill>
                  <a:schemeClr val="tx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pPr>
                <a:endParaRPr kumimoji="0" lang="en-US" sz="2000" b="0" i="0" u="none" strike="noStrike" cap="none" normalizeH="0" baseline="0">
                  <a:ln>
                    <a:noFill/>
                  </a:ln>
                  <a:solidFill>
                    <a:srgbClr val="000000"/>
                  </a:solidFill>
                  <a:effectLst/>
                  <a:latin typeface="Arial" charset="0"/>
                </a:endParaRPr>
              </a:p>
            </p:txBody>
          </p:sp>
          <p:sp>
            <p:nvSpPr>
              <p:cNvPr id="29" name="Rectangle 28"/>
              <p:cNvSpPr/>
              <p:nvPr/>
            </p:nvSpPr>
            <p:spPr bwMode="auto">
              <a:xfrm rot="5400000">
                <a:off x="5185410" y="2364105"/>
                <a:ext cx="91440" cy="2194560"/>
              </a:xfrm>
              <a:prstGeom prst="rect">
                <a:avLst/>
              </a:prstGeom>
              <a:grpFill/>
              <a:ln w="19050" cap="flat" cmpd="sng" algn="ctr">
                <a:solidFill>
                  <a:schemeClr val="tx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pPr>
                <a:endParaRPr kumimoji="0" lang="en-US" sz="2000" b="0" i="0" u="none" strike="noStrike" cap="none" normalizeH="0" baseline="0">
                  <a:ln>
                    <a:noFill/>
                  </a:ln>
                  <a:solidFill>
                    <a:srgbClr val="000000"/>
                  </a:solidFill>
                  <a:effectLst/>
                  <a:latin typeface="Arial" charset="0"/>
                </a:endParaRPr>
              </a:p>
            </p:txBody>
          </p:sp>
        </p:grpSp>
        <p:grpSp>
          <p:nvGrpSpPr>
            <p:cNvPr id="5" name="Group 43"/>
            <p:cNvGrpSpPr/>
            <p:nvPr/>
          </p:nvGrpSpPr>
          <p:grpSpPr>
            <a:xfrm>
              <a:off x="6583680" y="3920489"/>
              <a:ext cx="1524000" cy="923544"/>
              <a:chOff x="6330315" y="3920489"/>
              <a:chExt cx="1524000" cy="923544"/>
            </a:xfrm>
          </p:grpSpPr>
          <p:sp>
            <p:nvSpPr>
              <p:cNvPr id="25" name="Rectangle 24"/>
              <p:cNvSpPr/>
              <p:nvPr/>
            </p:nvSpPr>
            <p:spPr bwMode="auto">
              <a:xfrm>
                <a:off x="6330315" y="3920489"/>
                <a:ext cx="152400" cy="923544"/>
              </a:xfrm>
              <a:prstGeom prst="rect">
                <a:avLst/>
              </a:prstGeom>
              <a:solidFill>
                <a:schemeClr val="tx1">
                  <a:lumMod val="50000"/>
                </a:schemeClr>
              </a:solidFill>
              <a:ln w="19050" cap="flat" cmpd="sng" algn="ctr">
                <a:solidFill>
                  <a:schemeClr val="tx1">
                    <a:lumMod val="50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pPr>
                <a:endParaRPr kumimoji="0" lang="en-US" sz="2000" b="0" i="0" u="none" strike="noStrike" cap="none" normalizeH="0" baseline="0">
                  <a:ln>
                    <a:noFill/>
                  </a:ln>
                  <a:solidFill>
                    <a:srgbClr val="000000"/>
                  </a:solidFill>
                  <a:effectLst/>
                  <a:latin typeface="Arial" charset="0"/>
                </a:endParaRPr>
              </a:p>
            </p:txBody>
          </p:sp>
          <p:sp>
            <p:nvSpPr>
              <p:cNvPr id="26" name="Rectangle 25"/>
              <p:cNvSpPr/>
              <p:nvPr/>
            </p:nvSpPr>
            <p:spPr bwMode="auto">
              <a:xfrm rot="5400000">
                <a:off x="7069455" y="3672840"/>
                <a:ext cx="152400" cy="1417320"/>
              </a:xfrm>
              <a:prstGeom prst="rect">
                <a:avLst/>
              </a:prstGeom>
              <a:solidFill>
                <a:schemeClr val="tx1">
                  <a:lumMod val="50000"/>
                </a:schemeClr>
              </a:solidFill>
              <a:ln w="19050" cap="flat" cmpd="sng" algn="ctr">
                <a:solidFill>
                  <a:schemeClr val="tx1">
                    <a:lumMod val="50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pPr>
                <a:endParaRPr kumimoji="0" lang="en-US" sz="2000" b="0" i="0" u="none" strike="noStrike" cap="none" normalizeH="0" baseline="0">
                  <a:ln>
                    <a:noFill/>
                  </a:ln>
                  <a:solidFill>
                    <a:srgbClr val="000000"/>
                  </a:solidFill>
                  <a:effectLst/>
                  <a:latin typeface="Arial" charset="0"/>
                </a:endParaRPr>
              </a:p>
            </p:txBody>
          </p:sp>
        </p:grpSp>
        <p:sp>
          <p:nvSpPr>
            <p:cNvPr id="6" name="TextBox 5"/>
            <p:cNvSpPr txBox="1"/>
            <p:nvPr/>
          </p:nvSpPr>
          <p:spPr>
            <a:xfrm rot="19432346">
              <a:off x="5582863" y="4109704"/>
              <a:ext cx="635110" cy="461665"/>
            </a:xfrm>
            <a:prstGeom prst="rect">
              <a:avLst/>
            </a:prstGeom>
            <a:noFill/>
          </p:spPr>
          <p:txBody>
            <a:bodyPr wrap="none" rtlCol="0">
              <a:spAutoFit/>
            </a:bodyPr>
            <a:lstStyle/>
            <a:p>
              <a:pPr algn="ctr">
                <a:lnSpc>
                  <a:spcPct val="100000"/>
                </a:lnSpc>
                <a:spcBef>
                  <a:spcPts val="0"/>
                </a:spcBef>
              </a:pPr>
              <a:r>
                <a:rPr lang="en-US" sz="1200" i="1">
                  <a:solidFill>
                    <a:schemeClr val="bg1"/>
                  </a:solidFill>
                </a:rPr>
                <a:t>Radno</a:t>
              </a:r>
            </a:p>
            <a:p>
              <a:pPr algn="ctr">
                <a:lnSpc>
                  <a:spcPct val="100000"/>
                </a:lnSpc>
                <a:spcBef>
                  <a:spcPts val="0"/>
                </a:spcBef>
              </a:pPr>
              <a:r>
                <a:rPr lang="en-US" sz="1200" i="1">
                  <a:solidFill>
                    <a:schemeClr val="bg1"/>
                  </a:solidFill>
                </a:rPr>
                <a:t>telo</a:t>
              </a:r>
              <a:endParaRPr lang="en-US" sz="1200" i="1"/>
            </a:p>
          </p:txBody>
        </p:sp>
        <p:cxnSp>
          <p:nvCxnSpPr>
            <p:cNvPr id="7" name="Straight Arrow Connector 6"/>
            <p:cNvCxnSpPr/>
            <p:nvPr/>
          </p:nvCxnSpPr>
          <p:spPr bwMode="auto">
            <a:xfrm flipH="1" flipV="1">
              <a:off x="5535930" y="1223010"/>
              <a:ext cx="3810" cy="2195192"/>
            </a:xfrm>
            <a:prstGeom prst="straightConnector1">
              <a:avLst/>
            </a:prstGeom>
            <a:noFill/>
            <a:ln w="19050" cap="flat" cmpd="sng" algn="ctr">
              <a:solidFill>
                <a:schemeClr val="bg1"/>
              </a:solidFill>
              <a:prstDash val="solid"/>
              <a:round/>
              <a:headEnd type="none" w="med" len="med"/>
              <a:tailEnd type="triangle"/>
            </a:ln>
            <a:effectLst/>
          </p:spPr>
        </p:cxnSp>
        <p:cxnSp>
          <p:nvCxnSpPr>
            <p:cNvPr id="8" name="Straight Arrow Connector 7"/>
            <p:cNvCxnSpPr/>
            <p:nvPr/>
          </p:nvCxnSpPr>
          <p:spPr bwMode="auto">
            <a:xfrm>
              <a:off x="5532120" y="3418201"/>
              <a:ext cx="2423160" cy="0"/>
            </a:xfrm>
            <a:prstGeom prst="straightConnector1">
              <a:avLst/>
            </a:prstGeom>
            <a:noFill/>
            <a:ln w="19050" cap="flat" cmpd="sng" algn="ctr">
              <a:solidFill>
                <a:schemeClr val="bg1"/>
              </a:solidFill>
              <a:prstDash val="solid"/>
              <a:round/>
              <a:headEnd type="none" w="med" len="med"/>
              <a:tailEnd type="triangle"/>
            </a:ln>
            <a:effectLst/>
          </p:spPr>
        </p:cxnSp>
        <p:sp>
          <p:nvSpPr>
            <p:cNvPr id="9" name="Text Box 15"/>
            <p:cNvSpPr txBox="1">
              <a:spLocks noChangeArrowheads="1"/>
            </p:cNvSpPr>
            <p:nvPr/>
          </p:nvSpPr>
          <p:spPr bwMode="auto">
            <a:xfrm>
              <a:off x="5181600" y="1197209"/>
              <a:ext cx="312906" cy="369332"/>
            </a:xfrm>
            <a:prstGeom prst="rect">
              <a:avLst/>
            </a:prstGeom>
            <a:noFill/>
            <a:ln w="9525" algn="ctr">
              <a:noFill/>
              <a:miter lim="800000"/>
              <a:headEnd/>
              <a:tailEnd/>
            </a:ln>
          </p:spPr>
          <p:txBody>
            <a:bodyPr wrap="none">
              <a:spAutoFit/>
            </a:bodyPr>
            <a:lstStyle/>
            <a:p>
              <a:pPr>
                <a:lnSpc>
                  <a:spcPct val="100000"/>
                </a:lnSpc>
                <a:spcBef>
                  <a:spcPts val="0"/>
                </a:spcBef>
                <a:tabLst>
                  <a:tab pos="409575" algn="l"/>
                </a:tabLst>
              </a:pPr>
              <a:r>
                <a:rPr lang="sr-Latn-RS" sz="1800" i="1">
                  <a:solidFill>
                    <a:srgbClr val="000099"/>
                  </a:solidFill>
                </a:rPr>
                <a:t>p</a:t>
              </a:r>
              <a:endParaRPr lang="en-US" sz="1800" i="1">
                <a:solidFill>
                  <a:srgbClr val="000099"/>
                </a:solidFill>
              </a:endParaRPr>
            </a:p>
          </p:txBody>
        </p:sp>
        <p:sp>
          <p:nvSpPr>
            <p:cNvPr id="10" name="Text Box 15"/>
            <p:cNvSpPr txBox="1">
              <a:spLocks noChangeArrowheads="1"/>
            </p:cNvSpPr>
            <p:nvPr/>
          </p:nvSpPr>
          <p:spPr bwMode="auto">
            <a:xfrm>
              <a:off x="7586980" y="3085461"/>
              <a:ext cx="300082" cy="369332"/>
            </a:xfrm>
            <a:prstGeom prst="rect">
              <a:avLst/>
            </a:prstGeom>
            <a:noFill/>
            <a:ln w="9525" algn="ctr">
              <a:noFill/>
              <a:miter lim="800000"/>
              <a:headEnd/>
              <a:tailEnd/>
            </a:ln>
          </p:spPr>
          <p:txBody>
            <a:bodyPr wrap="none">
              <a:spAutoFit/>
            </a:bodyPr>
            <a:lstStyle/>
            <a:p>
              <a:pPr>
                <a:lnSpc>
                  <a:spcPct val="100000"/>
                </a:lnSpc>
                <a:spcBef>
                  <a:spcPts val="0"/>
                </a:spcBef>
                <a:tabLst>
                  <a:tab pos="409575" algn="l"/>
                </a:tabLst>
              </a:pPr>
              <a:r>
                <a:rPr lang="en-US" sz="1800" i="1">
                  <a:solidFill>
                    <a:srgbClr val="000099"/>
                  </a:solidFill>
                </a:rPr>
                <a:t>v</a:t>
              </a:r>
            </a:p>
          </p:txBody>
        </p:sp>
        <p:sp>
          <p:nvSpPr>
            <p:cNvPr id="11" name="TextBox 10"/>
            <p:cNvSpPr txBox="1">
              <a:spLocks noChangeArrowheads="1"/>
            </p:cNvSpPr>
            <p:nvPr/>
          </p:nvSpPr>
          <p:spPr bwMode="auto">
            <a:xfrm>
              <a:off x="6391910" y="2154596"/>
              <a:ext cx="381000" cy="387798"/>
            </a:xfrm>
            <a:prstGeom prst="rect">
              <a:avLst/>
            </a:prstGeom>
            <a:noFill/>
            <a:ln w="9525">
              <a:noFill/>
              <a:miter lim="800000"/>
              <a:headEnd/>
              <a:tailEnd/>
            </a:ln>
          </p:spPr>
          <p:txBody>
            <a:bodyPr wrap="square">
              <a:spAutoFit/>
            </a:bodyPr>
            <a:lstStyle/>
            <a:p>
              <a:pPr algn="ctr"/>
              <a:r>
                <a:rPr lang="en-US" sz="1600">
                  <a:solidFill>
                    <a:schemeClr val="bg1"/>
                  </a:solidFill>
                </a:rPr>
                <a:t>1</a:t>
              </a:r>
              <a:endParaRPr lang="sr-Latn-RS" sz="1600">
                <a:solidFill>
                  <a:schemeClr val="bg1"/>
                </a:solidFill>
              </a:endParaRPr>
            </a:p>
          </p:txBody>
        </p:sp>
        <p:sp>
          <p:nvSpPr>
            <p:cNvPr id="12" name="TextBox 11"/>
            <p:cNvSpPr txBox="1">
              <a:spLocks noChangeArrowheads="1"/>
            </p:cNvSpPr>
            <p:nvPr/>
          </p:nvSpPr>
          <p:spPr bwMode="auto">
            <a:xfrm>
              <a:off x="6841669" y="2596253"/>
              <a:ext cx="381000" cy="360612"/>
            </a:xfrm>
            <a:prstGeom prst="rect">
              <a:avLst/>
            </a:prstGeom>
            <a:noFill/>
            <a:ln w="9525">
              <a:noFill/>
              <a:miter lim="800000"/>
              <a:headEnd/>
              <a:tailEnd/>
            </a:ln>
          </p:spPr>
          <p:txBody>
            <a:bodyPr wrap="square">
              <a:spAutoFit/>
            </a:bodyPr>
            <a:lstStyle/>
            <a:p>
              <a:pPr algn="ctr"/>
              <a:r>
                <a:rPr lang="sr-Latn-RS" sz="1600">
                  <a:solidFill>
                    <a:schemeClr val="bg1"/>
                  </a:solidFill>
                </a:rPr>
                <a:t>2</a:t>
              </a:r>
            </a:p>
          </p:txBody>
        </p:sp>
        <p:sp>
          <p:nvSpPr>
            <p:cNvPr id="13" name="Arc 12"/>
            <p:cNvSpPr/>
            <p:nvPr/>
          </p:nvSpPr>
          <p:spPr bwMode="auto">
            <a:xfrm rot="11248650">
              <a:off x="6027186" y="1468276"/>
              <a:ext cx="2286000" cy="1188720"/>
            </a:xfrm>
            <a:prstGeom prst="arc">
              <a:avLst/>
            </a:prstGeom>
            <a:noFill/>
            <a:ln w="19050" cap="flat" cmpd="sng" algn="ctr">
              <a:solidFill>
                <a:schemeClr val="bg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pPr>
              <a:endParaRPr kumimoji="0" lang="en-US" sz="2000" b="0" i="0" u="none" strike="noStrike" cap="none" normalizeH="0" baseline="0">
                <a:ln>
                  <a:noFill/>
                </a:ln>
                <a:solidFill>
                  <a:srgbClr val="000000"/>
                </a:solidFill>
                <a:effectLst/>
                <a:latin typeface="Arial" charset="0"/>
              </a:endParaRPr>
            </a:p>
          </p:txBody>
        </p:sp>
        <p:sp>
          <p:nvSpPr>
            <p:cNvPr id="14" name="TextBox 13"/>
            <p:cNvSpPr txBox="1">
              <a:spLocks noChangeArrowheads="1"/>
            </p:cNvSpPr>
            <p:nvPr/>
          </p:nvSpPr>
          <p:spPr bwMode="auto">
            <a:xfrm>
              <a:off x="5750380" y="1926768"/>
              <a:ext cx="381000" cy="360612"/>
            </a:xfrm>
            <a:prstGeom prst="rect">
              <a:avLst/>
            </a:prstGeom>
            <a:noFill/>
            <a:ln w="9525">
              <a:noFill/>
              <a:miter lim="800000"/>
              <a:headEnd/>
              <a:tailEnd/>
            </a:ln>
          </p:spPr>
          <p:txBody>
            <a:bodyPr wrap="square">
              <a:spAutoFit/>
            </a:bodyPr>
            <a:lstStyle/>
            <a:p>
              <a:pPr algn="ctr"/>
              <a:r>
                <a:rPr lang="en-US" sz="1600">
                  <a:solidFill>
                    <a:schemeClr val="bg1"/>
                  </a:solidFill>
                </a:rPr>
                <a:t>3</a:t>
              </a:r>
              <a:endParaRPr lang="sr-Latn-RS" sz="1600">
                <a:solidFill>
                  <a:schemeClr val="bg1"/>
                </a:solidFill>
              </a:endParaRPr>
            </a:p>
          </p:txBody>
        </p:sp>
        <p:sp>
          <p:nvSpPr>
            <p:cNvPr id="15" name="Oval 14"/>
            <p:cNvSpPr/>
            <p:nvPr/>
          </p:nvSpPr>
          <p:spPr bwMode="auto">
            <a:xfrm rot="18828319">
              <a:off x="6551190" y="2470146"/>
              <a:ext cx="73152" cy="73152"/>
            </a:xfrm>
            <a:prstGeom prst="ellipse">
              <a:avLst/>
            </a:prstGeom>
            <a:solidFill>
              <a:schemeClr val="bg1">
                <a:lumMod val="20000"/>
                <a:lumOff val="80000"/>
              </a:schemeClr>
            </a:solidFill>
            <a:ln w="15875" cap="flat" cmpd="sng" algn="ctr">
              <a:solidFill>
                <a:schemeClr val="bg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pPr>
              <a:endParaRPr kumimoji="0" lang="en-US" sz="2000" b="0" i="0" u="none" strike="noStrike" cap="none" normalizeH="0" baseline="0">
                <a:ln>
                  <a:noFill/>
                </a:ln>
                <a:solidFill>
                  <a:srgbClr val="000000"/>
                </a:solidFill>
                <a:effectLst/>
                <a:latin typeface="Arial" charset="0"/>
              </a:endParaRPr>
            </a:p>
          </p:txBody>
        </p:sp>
        <p:sp>
          <p:nvSpPr>
            <p:cNvPr id="16" name="Oval 15"/>
            <p:cNvSpPr/>
            <p:nvPr/>
          </p:nvSpPr>
          <p:spPr bwMode="auto">
            <a:xfrm rot="18828319">
              <a:off x="6034939" y="2072539"/>
              <a:ext cx="73152" cy="73152"/>
            </a:xfrm>
            <a:prstGeom prst="ellipse">
              <a:avLst/>
            </a:prstGeom>
            <a:solidFill>
              <a:schemeClr val="bg1">
                <a:lumMod val="20000"/>
                <a:lumOff val="80000"/>
              </a:schemeClr>
            </a:solidFill>
            <a:ln w="15875" cap="flat" cmpd="sng" algn="ctr">
              <a:solidFill>
                <a:schemeClr val="bg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pPr>
              <a:endParaRPr kumimoji="0" lang="en-US" sz="2000" b="0" i="0" u="none" strike="noStrike" cap="none" normalizeH="0" baseline="0">
                <a:ln>
                  <a:noFill/>
                </a:ln>
                <a:solidFill>
                  <a:srgbClr val="000000"/>
                </a:solidFill>
                <a:effectLst/>
                <a:latin typeface="Arial" charset="0"/>
              </a:endParaRPr>
            </a:p>
          </p:txBody>
        </p:sp>
        <p:sp>
          <p:nvSpPr>
            <p:cNvPr id="17" name="TextBox 16"/>
            <p:cNvSpPr txBox="1"/>
            <p:nvPr/>
          </p:nvSpPr>
          <p:spPr>
            <a:xfrm>
              <a:off x="7033953" y="1737360"/>
              <a:ext cx="808235" cy="427746"/>
            </a:xfrm>
            <a:prstGeom prst="rect">
              <a:avLst/>
            </a:prstGeom>
            <a:noFill/>
          </p:spPr>
          <p:txBody>
            <a:bodyPr wrap="none" rtlCol="0">
              <a:spAutoFit/>
            </a:bodyPr>
            <a:lstStyle/>
            <a:p>
              <a:r>
                <a:rPr lang="en-US">
                  <a:solidFill>
                    <a:schemeClr val="bg1"/>
                  </a:solidFill>
                </a:rPr>
                <a:t>q</a:t>
              </a:r>
              <a:r>
                <a:rPr lang="en-US" baseline="-25000">
                  <a:solidFill>
                    <a:schemeClr val="bg1"/>
                  </a:solidFill>
                </a:rPr>
                <a:t>12</a:t>
              </a:r>
              <a:r>
                <a:rPr lang="en-US">
                  <a:solidFill>
                    <a:schemeClr val="bg1"/>
                  </a:solidFill>
                </a:rPr>
                <a:t>&gt;0</a:t>
              </a:r>
            </a:p>
          </p:txBody>
        </p:sp>
        <p:cxnSp>
          <p:nvCxnSpPr>
            <p:cNvPr id="18" name="Straight Arrow Connector 17"/>
            <p:cNvCxnSpPr/>
            <p:nvPr/>
          </p:nvCxnSpPr>
          <p:spPr bwMode="auto">
            <a:xfrm flipH="1">
              <a:off x="6736080" y="2087880"/>
              <a:ext cx="403860" cy="502920"/>
            </a:xfrm>
            <a:prstGeom prst="straightConnector1">
              <a:avLst/>
            </a:prstGeom>
            <a:noFill/>
            <a:ln w="41275" cap="flat" cmpd="dbl" algn="ctr">
              <a:solidFill>
                <a:srgbClr val="C00000"/>
              </a:solidFill>
              <a:prstDash val="solid"/>
              <a:round/>
              <a:headEnd type="none" w="med" len="med"/>
              <a:tailEnd type="triangle"/>
            </a:ln>
            <a:effectLst/>
          </p:spPr>
        </p:cxnSp>
        <p:cxnSp>
          <p:nvCxnSpPr>
            <p:cNvPr id="19" name="Straight Arrow Connector 18"/>
            <p:cNvCxnSpPr/>
            <p:nvPr/>
          </p:nvCxnSpPr>
          <p:spPr bwMode="auto">
            <a:xfrm flipV="1">
              <a:off x="6027420" y="2423160"/>
              <a:ext cx="297180" cy="449580"/>
            </a:xfrm>
            <a:prstGeom prst="straightConnector1">
              <a:avLst/>
            </a:prstGeom>
            <a:noFill/>
            <a:ln w="41275" cap="flat" cmpd="dbl" algn="ctr">
              <a:solidFill>
                <a:srgbClr val="00B050"/>
              </a:solidFill>
              <a:prstDash val="solid"/>
              <a:round/>
              <a:headEnd type="triangle" w="med" len="med"/>
              <a:tailEnd type="none" w="med" len="med"/>
            </a:ln>
            <a:effectLst/>
          </p:spPr>
        </p:cxnSp>
        <p:sp>
          <p:nvSpPr>
            <p:cNvPr id="20" name="TextBox 19"/>
            <p:cNvSpPr txBox="1"/>
            <p:nvPr/>
          </p:nvSpPr>
          <p:spPr>
            <a:xfrm>
              <a:off x="5715000" y="2705100"/>
              <a:ext cx="822661" cy="427746"/>
            </a:xfrm>
            <a:prstGeom prst="rect">
              <a:avLst/>
            </a:prstGeom>
            <a:noFill/>
          </p:spPr>
          <p:txBody>
            <a:bodyPr wrap="none" rtlCol="0">
              <a:spAutoFit/>
            </a:bodyPr>
            <a:lstStyle/>
            <a:p>
              <a:r>
                <a:rPr lang="en-US">
                  <a:solidFill>
                    <a:schemeClr val="bg1"/>
                  </a:solidFill>
                </a:rPr>
                <a:t>q</a:t>
              </a:r>
              <a:r>
                <a:rPr lang="en-US" baseline="-25000">
                  <a:solidFill>
                    <a:schemeClr val="bg1"/>
                  </a:solidFill>
                </a:rPr>
                <a:t>13</a:t>
              </a:r>
              <a:r>
                <a:rPr lang="en-US">
                  <a:solidFill>
                    <a:schemeClr val="bg1"/>
                  </a:solidFill>
                </a:rPr>
                <a:t>&lt;0</a:t>
              </a:r>
            </a:p>
          </p:txBody>
        </p:sp>
        <p:sp>
          <p:nvSpPr>
            <p:cNvPr id="21" name="TextBox 20"/>
            <p:cNvSpPr txBox="1"/>
            <p:nvPr/>
          </p:nvSpPr>
          <p:spPr>
            <a:xfrm>
              <a:off x="5830385" y="1638301"/>
              <a:ext cx="309700" cy="360612"/>
            </a:xfrm>
            <a:prstGeom prst="rect">
              <a:avLst/>
            </a:prstGeom>
            <a:noFill/>
          </p:spPr>
          <p:txBody>
            <a:bodyPr wrap="none" rtlCol="0">
              <a:spAutoFit/>
            </a:bodyPr>
            <a:lstStyle/>
            <a:p>
              <a:r>
                <a:rPr lang="en-US" sz="1600">
                  <a:solidFill>
                    <a:schemeClr val="bg1"/>
                  </a:solidFill>
                </a:rPr>
                <a:t>T</a:t>
              </a:r>
            </a:p>
          </p:txBody>
        </p:sp>
        <p:sp>
          <p:nvSpPr>
            <p:cNvPr id="22" name="Oval 21"/>
            <p:cNvSpPr/>
            <p:nvPr/>
          </p:nvSpPr>
          <p:spPr bwMode="auto">
            <a:xfrm rot="18828319">
              <a:off x="6992882" y="2600496"/>
              <a:ext cx="73152" cy="73152"/>
            </a:xfrm>
            <a:prstGeom prst="ellipse">
              <a:avLst/>
            </a:prstGeom>
            <a:solidFill>
              <a:schemeClr val="bg1">
                <a:lumMod val="20000"/>
                <a:lumOff val="80000"/>
              </a:schemeClr>
            </a:solidFill>
            <a:ln w="15875" cap="flat" cmpd="sng" algn="ctr">
              <a:solidFill>
                <a:schemeClr val="bg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pPr>
              <a:endParaRPr kumimoji="0" lang="en-US" sz="2000" b="0" i="0" u="none" strike="noStrike" cap="none" normalizeH="0" baseline="0">
                <a:ln>
                  <a:noFill/>
                </a:ln>
                <a:solidFill>
                  <a:srgbClr val="000000"/>
                </a:solidFill>
                <a:effectLst/>
                <a:latin typeface="Arial" charset="0"/>
              </a:endParaRPr>
            </a:p>
          </p:txBody>
        </p:sp>
        <p:sp>
          <p:nvSpPr>
            <p:cNvPr id="23" name="Rectangle 22"/>
            <p:cNvSpPr/>
            <p:nvPr/>
          </p:nvSpPr>
          <p:spPr bwMode="auto">
            <a:xfrm>
              <a:off x="7120342" y="3916680"/>
              <a:ext cx="152400" cy="923544"/>
            </a:xfrm>
            <a:prstGeom prst="rect">
              <a:avLst/>
            </a:prstGeom>
            <a:solidFill>
              <a:schemeClr val="accent4"/>
            </a:solidFill>
            <a:ln w="19050" cap="flat" cmpd="sng" algn="ctr">
              <a:solidFill>
                <a:schemeClr val="accent4"/>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pPr>
              <a:endParaRPr kumimoji="0" lang="en-US" sz="2000" b="0" i="0" u="none" strike="noStrike" cap="none" normalizeH="0" baseline="0">
                <a:ln>
                  <a:noFill/>
                </a:ln>
                <a:solidFill>
                  <a:srgbClr val="000000"/>
                </a:solidFill>
                <a:effectLst/>
                <a:latin typeface="Arial" charset="0"/>
              </a:endParaRPr>
            </a:p>
          </p:txBody>
        </p:sp>
        <p:cxnSp>
          <p:nvCxnSpPr>
            <p:cNvPr id="24" name="Straight Connector 23"/>
            <p:cNvCxnSpPr/>
            <p:nvPr/>
          </p:nvCxnSpPr>
          <p:spPr bwMode="auto">
            <a:xfrm rot="16200000" flipV="1">
              <a:off x="8067748" y="4117340"/>
              <a:ext cx="0" cy="548640"/>
            </a:xfrm>
            <a:prstGeom prst="line">
              <a:avLst/>
            </a:prstGeom>
            <a:noFill/>
            <a:ln w="12700" cap="flat" cmpd="sng" algn="ctr">
              <a:solidFill>
                <a:srgbClr val="000066"/>
              </a:solidFill>
              <a:prstDash val="solid"/>
              <a:round/>
              <a:headEnd type="triangle" w="med" len="med"/>
              <a:tailEnd type="triangle" w="med" len="med"/>
            </a:ln>
            <a:effectLst/>
          </p:spPr>
        </p:cxnSp>
      </p:grpSp>
      <p:sp>
        <p:nvSpPr>
          <p:cNvPr id="31" name="TextBox 30"/>
          <p:cNvSpPr txBox="1">
            <a:spLocks noChangeArrowheads="1"/>
          </p:cNvSpPr>
          <p:nvPr/>
        </p:nvSpPr>
        <p:spPr bwMode="auto">
          <a:xfrm>
            <a:off x="304800" y="914400"/>
            <a:ext cx="2133600" cy="496483"/>
          </a:xfrm>
          <a:prstGeom prst="rect">
            <a:avLst/>
          </a:prstGeom>
          <a:noFill/>
          <a:ln w="9525">
            <a:noFill/>
            <a:miter lim="800000"/>
            <a:headEnd/>
            <a:tailEnd/>
          </a:ln>
        </p:spPr>
        <p:txBody>
          <a:bodyPr wrap="square">
            <a:spAutoFit/>
          </a:bodyPr>
          <a:lstStyle/>
          <a:p>
            <a:r>
              <a:rPr lang="en-US" sz="2400" i="1">
                <a:solidFill>
                  <a:schemeClr val="bg1"/>
                </a:solidFill>
                <a:latin typeface="Times New Roman" pitchFamily="18" charset="0"/>
                <a:cs typeface="Times New Roman" pitchFamily="18" charset="0"/>
              </a:rPr>
              <a:t>l</a:t>
            </a:r>
            <a:r>
              <a:rPr lang="en-US" sz="2400" baseline="-25000">
                <a:solidFill>
                  <a:schemeClr val="bg1"/>
                </a:solidFill>
              </a:rPr>
              <a:t>t12</a:t>
            </a:r>
            <a:r>
              <a:rPr lang="sr-Latn-RS" sz="2400">
                <a:solidFill>
                  <a:schemeClr val="bg1"/>
                </a:solidFill>
              </a:rPr>
              <a:t> =</a:t>
            </a:r>
            <a:r>
              <a:rPr lang="en-US" sz="2400">
                <a:solidFill>
                  <a:schemeClr val="bg1"/>
                </a:solidFill>
              </a:rPr>
              <a:t>- </a:t>
            </a:r>
            <a:r>
              <a:rPr lang="en-US" sz="2400" i="1">
                <a:solidFill>
                  <a:schemeClr val="bg1"/>
                </a:solidFill>
              </a:rPr>
              <a:t>vdp</a:t>
            </a:r>
            <a:endParaRPr lang="sr-Latn-RS" sz="2400" i="1">
              <a:solidFill>
                <a:schemeClr val="bg1"/>
              </a:solidFill>
            </a:endParaRPr>
          </a:p>
        </p:txBody>
      </p:sp>
      <p:sp>
        <p:nvSpPr>
          <p:cNvPr id="32" name="Rectangle 31"/>
          <p:cNvSpPr/>
          <p:nvPr/>
        </p:nvSpPr>
        <p:spPr>
          <a:xfrm>
            <a:off x="1003398" y="808260"/>
            <a:ext cx="311304" cy="757130"/>
          </a:xfrm>
          <a:prstGeom prst="rect">
            <a:avLst/>
          </a:prstGeom>
        </p:spPr>
        <p:txBody>
          <a:bodyPr wrap="none">
            <a:spAutoFit/>
          </a:bodyPr>
          <a:lstStyle/>
          <a:p>
            <a:r>
              <a:rPr lang="sr-Latn-RS" sz="3600">
                <a:solidFill>
                  <a:schemeClr val="bg1"/>
                </a:solidFill>
                <a:sym typeface="Symbol"/>
              </a:rPr>
              <a:t></a:t>
            </a:r>
            <a:endParaRPr lang="en-US" sz="3600"/>
          </a:p>
        </p:txBody>
      </p:sp>
      <p:sp>
        <p:nvSpPr>
          <p:cNvPr id="33" name="TextBox 32"/>
          <p:cNvSpPr txBox="1">
            <a:spLocks noChangeArrowheads="1"/>
          </p:cNvSpPr>
          <p:nvPr/>
        </p:nvSpPr>
        <p:spPr bwMode="auto">
          <a:xfrm>
            <a:off x="1023624" y="685800"/>
            <a:ext cx="381000" cy="293607"/>
          </a:xfrm>
          <a:prstGeom prst="rect">
            <a:avLst/>
          </a:prstGeom>
          <a:noFill/>
          <a:ln w="9525">
            <a:noFill/>
            <a:miter lim="800000"/>
            <a:headEnd/>
            <a:tailEnd/>
          </a:ln>
        </p:spPr>
        <p:txBody>
          <a:bodyPr wrap="square">
            <a:spAutoFit/>
          </a:bodyPr>
          <a:lstStyle/>
          <a:p>
            <a:pPr algn="ctr"/>
            <a:r>
              <a:rPr lang="en-US" sz="1200">
                <a:solidFill>
                  <a:schemeClr val="bg1"/>
                </a:solidFill>
              </a:rPr>
              <a:t>2</a:t>
            </a:r>
            <a:endParaRPr lang="sr-Latn-RS" sz="1200">
              <a:solidFill>
                <a:schemeClr val="bg1"/>
              </a:solidFill>
            </a:endParaRPr>
          </a:p>
        </p:txBody>
      </p:sp>
      <p:sp>
        <p:nvSpPr>
          <p:cNvPr id="34" name="TextBox 33"/>
          <p:cNvSpPr txBox="1">
            <a:spLocks noChangeArrowheads="1"/>
          </p:cNvSpPr>
          <p:nvPr/>
        </p:nvSpPr>
        <p:spPr bwMode="auto">
          <a:xfrm>
            <a:off x="947415" y="1315060"/>
            <a:ext cx="381000" cy="293607"/>
          </a:xfrm>
          <a:prstGeom prst="rect">
            <a:avLst/>
          </a:prstGeom>
          <a:noFill/>
          <a:ln w="9525">
            <a:noFill/>
            <a:miter lim="800000"/>
            <a:headEnd/>
            <a:tailEnd/>
          </a:ln>
        </p:spPr>
        <p:txBody>
          <a:bodyPr wrap="square">
            <a:spAutoFit/>
          </a:bodyPr>
          <a:lstStyle/>
          <a:p>
            <a:pPr algn="ctr"/>
            <a:r>
              <a:rPr lang="en-US" sz="1200">
                <a:solidFill>
                  <a:schemeClr val="bg1"/>
                </a:solidFill>
              </a:rPr>
              <a:t>1</a:t>
            </a:r>
            <a:endParaRPr lang="sr-Latn-RS" sz="1200">
              <a:solidFill>
                <a:schemeClr val="bg1"/>
              </a:solidFill>
            </a:endParaRPr>
          </a:p>
        </p:txBody>
      </p:sp>
      <p:cxnSp>
        <p:nvCxnSpPr>
          <p:cNvPr id="39" name="Straight Arrow Connector 38"/>
          <p:cNvCxnSpPr/>
          <p:nvPr/>
        </p:nvCxnSpPr>
        <p:spPr bwMode="auto">
          <a:xfrm>
            <a:off x="944880" y="1524000"/>
            <a:ext cx="0" cy="731520"/>
          </a:xfrm>
          <a:prstGeom prst="straightConnector1">
            <a:avLst/>
          </a:prstGeom>
          <a:noFill/>
          <a:ln w="12700" cap="flat" cmpd="sng" algn="ctr">
            <a:solidFill>
              <a:schemeClr val="bg1"/>
            </a:solidFill>
            <a:prstDash val="solid"/>
            <a:round/>
            <a:headEnd type="none" w="med" len="med"/>
            <a:tailEnd type="triangle" w="med" len="med"/>
          </a:ln>
          <a:effectLst/>
        </p:spPr>
      </p:cxnSp>
      <p:sp>
        <p:nvSpPr>
          <p:cNvPr id="40" name="Text Box 27"/>
          <p:cNvSpPr txBox="1">
            <a:spLocks noChangeArrowheads="1"/>
          </p:cNvSpPr>
          <p:nvPr/>
        </p:nvSpPr>
        <p:spPr bwMode="auto">
          <a:xfrm>
            <a:off x="1822028" y="1571851"/>
            <a:ext cx="1600200" cy="535531"/>
          </a:xfrm>
          <a:prstGeom prst="rect">
            <a:avLst/>
          </a:prstGeom>
          <a:noFill/>
          <a:ln w="9525" algn="ctr">
            <a:noFill/>
            <a:miter lim="800000"/>
            <a:headEnd/>
            <a:tailEnd/>
          </a:ln>
          <a:effectLst/>
        </p:spPr>
        <p:txBody>
          <a:bodyPr wrap="square">
            <a:spAutoFit/>
          </a:bodyPr>
          <a:lstStyle/>
          <a:p>
            <a:pPr>
              <a:tabLst>
                <a:tab pos="409575" algn="l"/>
              </a:tabLst>
            </a:pPr>
            <a:r>
              <a:rPr lang="en-US" sz="2400" i="1">
                <a:solidFill>
                  <a:schemeClr val="bg1"/>
                </a:solidFill>
              </a:rPr>
              <a:t>p v=R</a:t>
            </a:r>
            <a:r>
              <a:rPr lang="en-US" sz="2400" i="1">
                <a:solidFill>
                  <a:schemeClr val="bg1"/>
                </a:solidFill>
                <a:sym typeface="Symbol"/>
              </a:rPr>
              <a:t> </a:t>
            </a:r>
            <a:r>
              <a:rPr lang="en-US" sz="2400" i="1">
                <a:solidFill>
                  <a:schemeClr val="bg1"/>
                </a:solidFill>
              </a:rPr>
              <a:t>T</a:t>
            </a:r>
          </a:p>
        </p:txBody>
      </p:sp>
      <p:cxnSp>
        <p:nvCxnSpPr>
          <p:cNvPr id="41" name="Straight Arrow Connector 40"/>
          <p:cNvCxnSpPr/>
          <p:nvPr/>
        </p:nvCxnSpPr>
        <p:spPr bwMode="auto">
          <a:xfrm rot="5400000">
            <a:off x="1418167" y="1518511"/>
            <a:ext cx="0" cy="731520"/>
          </a:xfrm>
          <a:prstGeom prst="straightConnector1">
            <a:avLst/>
          </a:prstGeom>
          <a:noFill/>
          <a:ln w="12700" cap="flat" cmpd="sng" algn="ctr">
            <a:solidFill>
              <a:schemeClr val="bg1"/>
            </a:solidFill>
            <a:prstDash val="solid"/>
            <a:round/>
            <a:headEnd type="none" w="med" len="med"/>
            <a:tailEnd type="triangle" w="med" len="med"/>
          </a:ln>
          <a:effectLst/>
        </p:spPr>
      </p:cxnSp>
      <p:sp>
        <p:nvSpPr>
          <p:cNvPr id="42" name="TextBox 41"/>
          <p:cNvSpPr txBox="1">
            <a:spLocks noChangeArrowheads="1"/>
          </p:cNvSpPr>
          <p:nvPr/>
        </p:nvSpPr>
        <p:spPr bwMode="auto">
          <a:xfrm>
            <a:off x="313260" y="2286000"/>
            <a:ext cx="4563539" cy="535531"/>
          </a:xfrm>
          <a:prstGeom prst="rect">
            <a:avLst/>
          </a:prstGeom>
          <a:noFill/>
          <a:ln w="9525">
            <a:noFill/>
            <a:miter lim="800000"/>
            <a:headEnd/>
            <a:tailEnd/>
          </a:ln>
        </p:spPr>
        <p:txBody>
          <a:bodyPr wrap="square">
            <a:spAutoFit/>
          </a:bodyPr>
          <a:lstStyle/>
          <a:p>
            <a:r>
              <a:rPr lang="en-US" sz="2400" i="1">
                <a:solidFill>
                  <a:schemeClr val="bg1"/>
                </a:solidFill>
                <a:latin typeface="Times New Roman" pitchFamily="18" charset="0"/>
                <a:cs typeface="Times New Roman" pitchFamily="18" charset="0"/>
              </a:rPr>
              <a:t>l</a:t>
            </a:r>
            <a:r>
              <a:rPr lang="en-US" sz="2400" baseline="-25000">
                <a:solidFill>
                  <a:schemeClr val="bg1"/>
                </a:solidFill>
              </a:rPr>
              <a:t>t12</a:t>
            </a:r>
            <a:r>
              <a:rPr lang="sr-Latn-RS" sz="2400">
                <a:solidFill>
                  <a:schemeClr val="bg1"/>
                </a:solidFill>
              </a:rPr>
              <a:t> =</a:t>
            </a:r>
            <a:r>
              <a:rPr lang="en-US" sz="2400">
                <a:solidFill>
                  <a:schemeClr val="bg1"/>
                </a:solidFill>
              </a:rPr>
              <a:t> -  </a:t>
            </a:r>
            <a:r>
              <a:rPr lang="sr-Latn-RS" sz="2400">
                <a:solidFill>
                  <a:schemeClr val="bg1"/>
                </a:solidFill>
              </a:rPr>
              <a:t> </a:t>
            </a:r>
            <a:r>
              <a:rPr lang="en-US" sz="2400">
                <a:solidFill>
                  <a:schemeClr val="bg1"/>
                </a:solidFill>
              </a:rPr>
              <a:t> </a:t>
            </a:r>
            <a:r>
              <a:rPr lang="en-US" sz="2400" i="1">
                <a:solidFill>
                  <a:schemeClr val="bg1"/>
                </a:solidFill>
              </a:rPr>
              <a:t>      </a:t>
            </a:r>
            <a:r>
              <a:rPr lang="sr-Latn-RS" sz="2400" i="1">
                <a:solidFill>
                  <a:schemeClr val="bg1"/>
                </a:solidFill>
              </a:rPr>
              <a:t>d</a:t>
            </a:r>
            <a:r>
              <a:rPr lang="en-US" sz="2400" i="1">
                <a:solidFill>
                  <a:schemeClr val="bg1"/>
                </a:solidFill>
              </a:rPr>
              <a:t>p = RT ln       = </a:t>
            </a:r>
            <a:r>
              <a:rPr lang="en-US" sz="2400" i="1">
                <a:solidFill>
                  <a:schemeClr val="bg1"/>
                </a:solidFill>
                <a:latin typeface="Times New Roman" pitchFamily="18" charset="0"/>
                <a:cs typeface="Times New Roman" pitchFamily="18" charset="0"/>
              </a:rPr>
              <a:t>l</a:t>
            </a:r>
            <a:r>
              <a:rPr lang="en-US" sz="2400" baseline="-25000">
                <a:solidFill>
                  <a:schemeClr val="bg1"/>
                </a:solidFill>
              </a:rPr>
              <a:t>12</a:t>
            </a:r>
            <a:endParaRPr lang="sr-Latn-RS" sz="2400" i="1">
              <a:solidFill>
                <a:schemeClr val="bg1"/>
              </a:solidFill>
            </a:endParaRPr>
          </a:p>
        </p:txBody>
      </p:sp>
      <p:sp>
        <p:nvSpPr>
          <p:cNvPr id="43" name="Rectangle 42"/>
          <p:cNvSpPr/>
          <p:nvPr/>
        </p:nvSpPr>
        <p:spPr>
          <a:xfrm>
            <a:off x="1155801" y="2179860"/>
            <a:ext cx="311304" cy="757130"/>
          </a:xfrm>
          <a:prstGeom prst="rect">
            <a:avLst/>
          </a:prstGeom>
        </p:spPr>
        <p:txBody>
          <a:bodyPr wrap="none">
            <a:spAutoFit/>
          </a:bodyPr>
          <a:lstStyle/>
          <a:p>
            <a:r>
              <a:rPr lang="sr-Latn-RS" sz="3600">
                <a:solidFill>
                  <a:schemeClr val="bg1"/>
                </a:solidFill>
                <a:sym typeface="Symbol"/>
              </a:rPr>
              <a:t></a:t>
            </a:r>
            <a:endParaRPr lang="en-US" sz="3600"/>
          </a:p>
        </p:txBody>
      </p:sp>
      <p:sp>
        <p:nvSpPr>
          <p:cNvPr id="44" name="TextBox 43"/>
          <p:cNvSpPr txBox="1">
            <a:spLocks noChangeArrowheads="1"/>
          </p:cNvSpPr>
          <p:nvPr/>
        </p:nvSpPr>
        <p:spPr bwMode="auto">
          <a:xfrm>
            <a:off x="1115067" y="2748873"/>
            <a:ext cx="381000" cy="293607"/>
          </a:xfrm>
          <a:prstGeom prst="rect">
            <a:avLst/>
          </a:prstGeom>
          <a:noFill/>
          <a:ln w="9525">
            <a:noFill/>
            <a:miter lim="800000"/>
            <a:headEnd/>
            <a:tailEnd/>
          </a:ln>
        </p:spPr>
        <p:txBody>
          <a:bodyPr wrap="square">
            <a:spAutoFit/>
          </a:bodyPr>
          <a:lstStyle/>
          <a:p>
            <a:pPr algn="ctr"/>
            <a:r>
              <a:rPr lang="en-US" sz="1200">
                <a:solidFill>
                  <a:schemeClr val="bg1"/>
                </a:solidFill>
              </a:rPr>
              <a:t>1</a:t>
            </a:r>
            <a:endParaRPr lang="sr-Latn-RS" sz="1200">
              <a:solidFill>
                <a:schemeClr val="bg1"/>
              </a:solidFill>
            </a:endParaRPr>
          </a:p>
        </p:txBody>
      </p:sp>
      <p:sp>
        <p:nvSpPr>
          <p:cNvPr id="45" name="TextBox 44"/>
          <p:cNvSpPr txBox="1">
            <a:spLocks noChangeArrowheads="1"/>
          </p:cNvSpPr>
          <p:nvPr/>
        </p:nvSpPr>
        <p:spPr bwMode="auto">
          <a:xfrm>
            <a:off x="1176027" y="2057400"/>
            <a:ext cx="381000" cy="293607"/>
          </a:xfrm>
          <a:prstGeom prst="rect">
            <a:avLst/>
          </a:prstGeom>
          <a:noFill/>
          <a:ln w="9525">
            <a:noFill/>
            <a:miter lim="800000"/>
            <a:headEnd/>
            <a:tailEnd/>
          </a:ln>
        </p:spPr>
        <p:txBody>
          <a:bodyPr wrap="square">
            <a:spAutoFit/>
          </a:bodyPr>
          <a:lstStyle/>
          <a:p>
            <a:pPr algn="ctr"/>
            <a:r>
              <a:rPr lang="en-US" sz="1200">
                <a:solidFill>
                  <a:schemeClr val="bg1"/>
                </a:solidFill>
              </a:rPr>
              <a:t>2</a:t>
            </a:r>
            <a:endParaRPr lang="sr-Latn-RS" sz="1200">
              <a:solidFill>
                <a:schemeClr val="bg1"/>
              </a:solidFill>
            </a:endParaRPr>
          </a:p>
        </p:txBody>
      </p:sp>
      <p:sp>
        <p:nvSpPr>
          <p:cNvPr id="46" name="Text Box 27"/>
          <p:cNvSpPr txBox="1">
            <a:spLocks noChangeArrowheads="1"/>
          </p:cNvSpPr>
          <p:nvPr/>
        </p:nvSpPr>
        <p:spPr bwMode="auto">
          <a:xfrm>
            <a:off x="1253071" y="2161945"/>
            <a:ext cx="914400" cy="830997"/>
          </a:xfrm>
          <a:prstGeom prst="rect">
            <a:avLst/>
          </a:prstGeom>
          <a:noFill/>
          <a:ln w="9525" algn="ctr">
            <a:noFill/>
            <a:miter lim="800000"/>
            <a:headEnd/>
            <a:tailEnd/>
          </a:ln>
          <a:effectLst/>
        </p:spPr>
        <p:txBody>
          <a:bodyPr wrap="square">
            <a:spAutoFit/>
          </a:bodyPr>
          <a:lstStyle/>
          <a:p>
            <a:pPr algn="ctr">
              <a:lnSpc>
                <a:spcPct val="100000"/>
              </a:lnSpc>
              <a:spcBef>
                <a:spcPts val="0"/>
              </a:spcBef>
              <a:tabLst>
                <a:tab pos="409575" algn="l"/>
              </a:tabLst>
            </a:pPr>
            <a:r>
              <a:rPr lang="en-US" sz="2400" i="1">
                <a:solidFill>
                  <a:schemeClr val="bg1"/>
                </a:solidFill>
              </a:rPr>
              <a:t>R</a:t>
            </a:r>
            <a:r>
              <a:rPr lang="en-US" sz="2400" i="1">
                <a:solidFill>
                  <a:schemeClr val="bg1"/>
                </a:solidFill>
                <a:sym typeface="Symbol"/>
              </a:rPr>
              <a:t> </a:t>
            </a:r>
            <a:r>
              <a:rPr lang="en-US" sz="2400" i="1">
                <a:solidFill>
                  <a:schemeClr val="bg1"/>
                </a:solidFill>
              </a:rPr>
              <a:t>T</a:t>
            </a:r>
          </a:p>
          <a:p>
            <a:pPr algn="ctr">
              <a:lnSpc>
                <a:spcPct val="100000"/>
              </a:lnSpc>
              <a:spcBef>
                <a:spcPts val="0"/>
              </a:spcBef>
              <a:tabLst>
                <a:tab pos="409575" algn="l"/>
              </a:tabLst>
            </a:pPr>
            <a:r>
              <a:rPr lang="en-US" sz="2400" i="1">
                <a:solidFill>
                  <a:schemeClr val="bg1"/>
                </a:solidFill>
              </a:rPr>
              <a:t>p</a:t>
            </a:r>
          </a:p>
        </p:txBody>
      </p:sp>
      <p:cxnSp>
        <p:nvCxnSpPr>
          <p:cNvPr id="47" name="Straight Arrow Connector 46"/>
          <p:cNvCxnSpPr/>
          <p:nvPr/>
        </p:nvCxnSpPr>
        <p:spPr bwMode="auto">
          <a:xfrm rot="5400000">
            <a:off x="1713659" y="2310960"/>
            <a:ext cx="0" cy="548640"/>
          </a:xfrm>
          <a:prstGeom prst="straightConnector1">
            <a:avLst/>
          </a:prstGeom>
          <a:noFill/>
          <a:ln w="28575" cap="flat" cmpd="sng" algn="ctr">
            <a:solidFill>
              <a:schemeClr val="bg1"/>
            </a:solidFill>
            <a:prstDash val="solid"/>
            <a:round/>
            <a:headEnd type="none" w="med" len="med"/>
            <a:tailEnd type="none" w="med" len="med"/>
          </a:ln>
          <a:effectLst/>
        </p:spPr>
      </p:cxnSp>
      <p:sp>
        <p:nvSpPr>
          <p:cNvPr id="48" name="Text Box 27"/>
          <p:cNvSpPr txBox="1">
            <a:spLocks noChangeArrowheads="1"/>
          </p:cNvSpPr>
          <p:nvPr/>
        </p:nvSpPr>
        <p:spPr bwMode="auto">
          <a:xfrm>
            <a:off x="3251199" y="2161945"/>
            <a:ext cx="914400" cy="830997"/>
          </a:xfrm>
          <a:prstGeom prst="rect">
            <a:avLst/>
          </a:prstGeom>
          <a:noFill/>
          <a:ln w="9525" algn="ctr">
            <a:noFill/>
            <a:miter lim="800000"/>
            <a:headEnd/>
            <a:tailEnd/>
          </a:ln>
          <a:effectLst/>
        </p:spPr>
        <p:txBody>
          <a:bodyPr wrap="square">
            <a:spAutoFit/>
          </a:bodyPr>
          <a:lstStyle/>
          <a:p>
            <a:pPr algn="ctr">
              <a:lnSpc>
                <a:spcPct val="100000"/>
              </a:lnSpc>
              <a:spcBef>
                <a:spcPts val="0"/>
              </a:spcBef>
              <a:tabLst>
                <a:tab pos="409575" algn="l"/>
              </a:tabLst>
            </a:pPr>
            <a:r>
              <a:rPr lang="en-US" sz="2400" i="1">
                <a:solidFill>
                  <a:schemeClr val="bg1"/>
                </a:solidFill>
              </a:rPr>
              <a:t>p</a:t>
            </a:r>
            <a:r>
              <a:rPr lang="en-US" sz="2400" baseline="-25000">
                <a:solidFill>
                  <a:schemeClr val="bg1"/>
                </a:solidFill>
              </a:rPr>
              <a:t>1</a:t>
            </a:r>
          </a:p>
          <a:p>
            <a:pPr algn="ctr">
              <a:lnSpc>
                <a:spcPct val="100000"/>
              </a:lnSpc>
              <a:spcBef>
                <a:spcPts val="0"/>
              </a:spcBef>
              <a:tabLst>
                <a:tab pos="409575" algn="l"/>
              </a:tabLst>
            </a:pPr>
            <a:r>
              <a:rPr lang="en-US" sz="2400" i="1">
                <a:solidFill>
                  <a:schemeClr val="bg1"/>
                </a:solidFill>
              </a:rPr>
              <a:t>p</a:t>
            </a:r>
            <a:r>
              <a:rPr lang="en-US" sz="2400" baseline="-25000">
                <a:solidFill>
                  <a:schemeClr val="bg1"/>
                </a:solidFill>
              </a:rPr>
              <a:t>2</a:t>
            </a:r>
          </a:p>
        </p:txBody>
      </p:sp>
      <p:cxnSp>
        <p:nvCxnSpPr>
          <p:cNvPr id="49" name="Straight Arrow Connector 48"/>
          <p:cNvCxnSpPr/>
          <p:nvPr/>
        </p:nvCxnSpPr>
        <p:spPr bwMode="auto">
          <a:xfrm rot="5400000">
            <a:off x="3723639" y="2373614"/>
            <a:ext cx="0" cy="457200"/>
          </a:xfrm>
          <a:prstGeom prst="straightConnector1">
            <a:avLst/>
          </a:prstGeom>
          <a:noFill/>
          <a:ln w="28575" cap="flat" cmpd="sng" algn="ctr">
            <a:solidFill>
              <a:schemeClr val="bg1"/>
            </a:solidFill>
            <a:prstDash val="solid"/>
            <a:round/>
            <a:headEnd type="none" w="med" len="med"/>
            <a:tailEnd type="none" w="med" len="med"/>
          </a:ln>
          <a:effectLst/>
        </p:spPr>
      </p:cxn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5181600" y="1197209"/>
            <a:ext cx="3160468" cy="3755791"/>
            <a:chOff x="5181600" y="1197209"/>
            <a:chExt cx="3160468" cy="3755791"/>
          </a:xfrm>
        </p:grpSpPr>
        <p:sp>
          <p:nvSpPr>
            <p:cNvPr id="3" name="Rectangle 2"/>
            <p:cNvSpPr/>
            <p:nvPr/>
          </p:nvSpPr>
          <p:spPr bwMode="auto">
            <a:xfrm>
              <a:off x="6114510" y="3916680"/>
              <a:ext cx="152400" cy="923544"/>
            </a:xfrm>
            <a:prstGeom prst="rect">
              <a:avLst/>
            </a:prstGeom>
            <a:solidFill>
              <a:schemeClr val="accent4"/>
            </a:solidFill>
            <a:ln w="19050" cap="flat" cmpd="sng" algn="ctr">
              <a:solidFill>
                <a:schemeClr val="accent4"/>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pPr>
              <a:endParaRPr kumimoji="0" lang="en-US" sz="2000" b="0" i="0" u="none" strike="noStrike" cap="none" normalizeH="0" baseline="0">
                <a:ln>
                  <a:noFill/>
                </a:ln>
                <a:solidFill>
                  <a:srgbClr val="000000"/>
                </a:solidFill>
                <a:effectLst/>
                <a:latin typeface="Arial" charset="0"/>
              </a:endParaRPr>
            </a:p>
          </p:txBody>
        </p:sp>
        <p:grpSp>
          <p:nvGrpSpPr>
            <p:cNvPr id="4" name="Group 17"/>
            <p:cNvGrpSpPr/>
            <p:nvPr/>
          </p:nvGrpSpPr>
          <p:grpSpPr>
            <a:xfrm>
              <a:off x="5440680" y="3810000"/>
              <a:ext cx="2295525" cy="1143000"/>
              <a:chOff x="4032885" y="3415665"/>
              <a:chExt cx="2295525" cy="1143000"/>
            </a:xfrm>
            <a:solidFill>
              <a:schemeClr val="tx1">
                <a:lumMod val="65000"/>
              </a:schemeClr>
            </a:solidFill>
          </p:grpSpPr>
          <p:sp>
            <p:nvSpPr>
              <p:cNvPr id="27" name="Rectangle 26"/>
              <p:cNvSpPr/>
              <p:nvPr/>
            </p:nvSpPr>
            <p:spPr bwMode="auto">
              <a:xfrm>
                <a:off x="4032885" y="3415665"/>
                <a:ext cx="91440" cy="1143000"/>
              </a:xfrm>
              <a:prstGeom prst="rect">
                <a:avLst/>
              </a:prstGeom>
              <a:grpFill/>
              <a:ln w="19050" cap="flat" cmpd="sng" algn="ctr">
                <a:solidFill>
                  <a:schemeClr val="tx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pPr>
                <a:endParaRPr kumimoji="0" lang="en-US" sz="2000" b="0" i="0" u="none" strike="noStrike" cap="none" normalizeH="0" baseline="0">
                  <a:ln>
                    <a:noFill/>
                  </a:ln>
                  <a:solidFill>
                    <a:srgbClr val="000000"/>
                  </a:solidFill>
                  <a:effectLst/>
                  <a:latin typeface="Arial" charset="0"/>
                </a:endParaRPr>
              </a:p>
            </p:txBody>
          </p:sp>
          <p:sp>
            <p:nvSpPr>
              <p:cNvPr id="28" name="Rectangle 27"/>
              <p:cNvSpPr/>
              <p:nvPr/>
            </p:nvSpPr>
            <p:spPr bwMode="auto">
              <a:xfrm rot="5400000">
                <a:off x="5181600" y="3413760"/>
                <a:ext cx="91440" cy="2194560"/>
              </a:xfrm>
              <a:prstGeom prst="rect">
                <a:avLst/>
              </a:prstGeom>
              <a:grpFill/>
              <a:ln w="19050" cap="flat" cmpd="sng" algn="ctr">
                <a:solidFill>
                  <a:schemeClr val="tx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pPr>
                <a:endParaRPr kumimoji="0" lang="en-US" sz="2000" b="0" i="0" u="none" strike="noStrike" cap="none" normalizeH="0" baseline="0">
                  <a:ln>
                    <a:noFill/>
                  </a:ln>
                  <a:solidFill>
                    <a:srgbClr val="000000"/>
                  </a:solidFill>
                  <a:effectLst/>
                  <a:latin typeface="Arial" charset="0"/>
                </a:endParaRPr>
              </a:p>
            </p:txBody>
          </p:sp>
          <p:sp>
            <p:nvSpPr>
              <p:cNvPr id="29" name="Rectangle 28"/>
              <p:cNvSpPr/>
              <p:nvPr/>
            </p:nvSpPr>
            <p:spPr bwMode="auto">
              <a:xfrm rot="5400000">
                <a:off x="5185410" y="2364105"/>
                <a:ext cx="91440" cy="2194560"/>
              </a:xfrm>
              <a:prstGeom prst="rect">
                <a:avLst/>
              </a:prstGeom>
              <a:grpFill/>
              <a:ln w="19050" cap="flat" cmpd="sng" algn="ctr">
                <a:solidFill>
                  <a:schemeClr val="tx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pPr>
                <a:endParaRPr kumimoji="0" lang="en-US" sz="2000" b="0" i="0" u="none" strike="noStrike" cap="none" normalizeH="0" baseline="0">
                  <a:ln>
                    <a:noFill/>
                  </a:ln>
                  <a:solidFill>
                    <a:srgbClr val="000000"/>
                  </a:solidFill>
                  <a:effectLst/>
                  <a:latin typeface="Arial" charset="0"/>
                </a:endParaRPr>
              </a:p>
            </p:txBody>
          </p:sp>
        </p:grpSp>
        <p:grpSp>
          <p:nvGrpSpPr>
            <p:cNvPr id="5" name="Group 43"/>
            <p:cNvGrpSpPr/>
            <p:nvPr/>
          </p:nvGrpSpPr>
          <p:grpSpPr>
            <a:xfrm>
              <a:off x="6583680" y="3920489"/>
              <a:ext cx="1524000" cy="923544"/>
              <a:chOff x="6330315" y="3920489"/>
              <a:chExt cx="1524000" cy="923544"/>
            </a:xfrm>
          </p:grpSpPr>
          <p:sp>
            <p:nvSpPr>
              <p:cNvPr id="25" name="Rectangle 24"/>
              <p:cNvSpPr/>
              <p:nvPr/>
            </p:nvSpPr>
            <p:spPr bwMode="auto">
              <a:xfrm>
                <a:off x="6330315" y="3920489"/>
                <a:ext cx="152400" cy="923544"/>
              </a:xfrm>
              <a:prstGeom prst="rect">
                <a:avLst/>
              </a:prstGeom>
              <a:solidFill>
                <a:schemeClr val="tx1">
                  <a:lumMod val="50000"/>
                </a:schemeClr>
              </a:solidFill>
              <a:ln w="19050" cap="flat" cmpd="sng" algn="ctr">
                <a:solidFill>
                  <a:schemeClr val="tx1">
                    <a:lumMod val="50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pPr>
                <a:endParaRPr kumimoji="0" lang="en-US" sz="2000" b="0" i="0" u="none" strike="noStrike" cap="none" normalizeH="0" baseline="0">
                  <a:ln>
                    <a:noFill/>
                  </a:ln>
                  <a:solidFill>
                    <a:srgbClr val="000000"/>
                  </a:solidFill>
                  <a:effectLst/>
                  <a:latin typeface="Arial" charset="0"/>
                </a:endParaRPr>
              </a:p>
            </p:txBody>
          </p:sp>
          <p:sp>
            <p:nvSpPr>
              <p:cNvPr id="26" name="Rectangle 25"/>
              <p:cNvSpPr/>
              <p:nvPr/>
            </p:nvSpPr>
            <p:spPr bwMode="auto">
              <a:xfrm rot="5400000">
                <a:off x="7069455" y="3672840"/>
                <a:ext cx="152400" cy="1417320"/>
              </a:xfrm>
              <a:prstGeom prst="rect">
                <a:avLst/>
              </a:prstGeom>
              <a:solidFill>
                <a:schemeClr val="tx1">
                  <a:lumMod val="50000"/>
                </a:schemeClr>
              </a:solidFill>
              <a:ln w="19050" cap="flat" cmpd="sng" algn="ctr">
                <a:solidFill>
                  <a:schemeClr val="tx1">
                    <a:lumMod val="50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pPr>
                <a:endParaRPr kumimoji="0" lang="en-US" sz="2000" b="0" i="0" u="none" strike="noStrike" cap="none" normalizeH="0" baseline="0">
                  <a:ln>
                    <a:noFill/>
                  </a:ln>
                  <a:solidFill>
                    <a:srgbClr val="000000"/>
                  </a:solidFill>
                  <a:effectLst/>
                  <a:latin typeface="Arial" charset="0"/>
                </a:endParaRPr>
              </a:p>
            </p:txBody>
          </p:sp>
        </p:grpSp>
        <p:sp>
          <p:nvSpPr>
            <p:cNvPr id="6" name="TextBox 5"/>
            <p:cNvSpPr txBox="1"/>
            <p:nvPr/>
          </p:nvSpPr>
          <p:spPr>
            <a:xfrm rot="19432346">
              <a:off x="5582863" y="4109704"/>
              <a:ext cx="635110" cy="461665"/>
            </a:xfrm>
            <a:prstGeom prst="rect">
              <a:avLst/>
            </a:prstGeom>
            <a:noFill/>
          </p:spPr>
          <p:txBody>
            <a:bodyPr wrap="none" rtlCol="0">
              <a:spAutoFit/>
            </a:bodyPr>
            <a:lstStyle/>
            <a:p>
              <a:pPr algn="ctr">
                <a:lnSpc>
                  <a:spcPct val="100000"/>
                </a:lnSpc>
                <a:spcBef>
                  <a:spcPts val="0"/>
                </a:spcBef>
              </a:pPr>
              <a:r>
                <a:rPr lang="en-US" sz="1200" i="1">
                  <a:solidFill>
                    <a:schemeClr val="bg1"/>
                  </a:solidFill>
                </a:rPr>
                <a:t>Radno</a:t>
              </a:r>
            </a:p>
            <a:p>
              <a:pPr algn="ctr">
                <a:lnSpc>
                  <a:spcPct val="100000"/>
                </a:lnSpc>
                <a:spcBef>
                  <a:spcPts val="0"/>
                </a:spcBef>
              </a:pPr>
              <a:r>
                <a:rPr lang="en-US" sz="1200" i="1">
                  <a:solidFill>
                    <a:schemeClr val="bg1"/>
                  </a:solidFill>
                </a:rPr>
                <a:t>telo</a:t>
              </a:r>
              <a:endParaRPr lang="en-US" sz="1200" i="1"/>
            </a:p>
          </p:txBody>
        </p:sp>
        <p:cxnSp>
          <p:nvCxnSpPr>
            <p:cNvPr id="7" name="Straight Arrow Connector 6"/>
            <p:cNvCxnSpPr/>
            <p:nvPr/>
          </p:nvCxnSpPr>
          <p:spPr bwMode="auto">
            <a:xfrm flipH="1" flipV="1">
              <a:off x="5535930" y="1223010"/>
              <a:ext cx="3810" cy="2195192"/>
            </a:xfrm>
            <a:prstGeom prst="straightConnector1">
              <a:avLst/>
            </a:prstGeom>
            <a:noFill/>
            <a:ln w="19050" cap="flat" cmpd="sng" algn="ctr">
              <a:solidFill>
                <a:schemeClr val="bg1"/>
              </a:solidFill>
              <a:prstDash val="solid"/>
              <a:round/>
              <a:headEnd type="none" w="med" len="med"/>
              <a:tailEnd type="triangle"/>
            </a:ln>
            <a:effectLst/>
          </p:spPr>
        </p:cxnSp>
        <p:cxnSp>
          <p:nvCxnSpPr>
            <p:cNvPr id="8" name="Straight Arrow Connector 7"/>
            <p:cNvCxnSpPr/>
            <p:nvPr/>
          </p:nvCxnSpPr>
          <p:spPr bwMode="auto">
            <a:xfrm>
              <a:off x="5532120" y="3418201"/>
              <a:ext cx="2423160" cy="0"/>
            </a:xfrm>
            <a:prstGeom prst="straightConnector1">
              <a:avLst/>
            </a:prstGeom>
            <a:noFill/>
            <a:ln w="19050" cap="flat" cmpd="sng" algn="ctr">
              <a:solidFill>
                <a:schemeClr val="bg1"/>
              </a:solidFill>
              <a:prstDash val="solid"/>
              <a:round/>
              <a:headEnd type="none" w="med" len="med"/>
              <a:tailEnd type="triangle"/>
            </a:ln>
            <a:effectLst/>
          </p:spPr>
        </p:cxnSp>
        <p:sp>
          <p:nvSpPr>
            <p:cNvPr id="9" name="Text Box 15"/>
            <p:cNvSpPr txBox="1">
              <a:spLocks noChangeArrowheads="1"/>
            </p:cNvSpPr>
            <p:nvPr/>
          </p:nvSpPr>
          <p:spPr bwMode="auto">
            <a:xfrm>
              <a:off x="5181600" y="1197209"/>
              <a:ext cx="312906" cy="369332"/>
            </a:xfrm>
            <a:prstGeom prst="rect">
              <a:avLst/>
            </a:prstGeom>
            <a:noFill/>
            <a:ln w="9525" algn="ctr">
              <a:noFill/>
              <a:miter lim="800000"/>
              <a:headEnd/>
              <a:tailEnd/>
            </a:ln>
          </p:spPr>
          <p:txBody>
            <a:bodyPr wrap="none">
              <a:spAutoFit/>
            </a:bodyPr>
            <a:lstStyle/>
            <a:p>
              <a:pPr>
                <a:lnSpc>
                  <a:spcPct val="100000"/>
                </a:lnSpc>
                <a:spcBef>
                  <a:spcPts val="0"/>
                </a:spcBef>
                <a:tabLst>
                  <a:tab pos="409575" algn="l"/>
                </a:tabLst>
              </a:pPr>
              <a:r>
                <a:rPr lang="sr-Latn-RS" sz="1800" i="1">
                  <a:solidFill>
                    <a:srgbClr val="000099"/>
                  </a:solidFill>
                </a:rPr>
                <a:t>p</a:t>
              </a:r>
              <a:endParaRPr lang="en-US" sz="1800" i="1">
                <a:solidFill>
                  <a:srgbClr val="000099"/>
                </a:solidFill>
              </a:endParaRPr>
            </a:p>
          </p:txBody>
        </p:sp>
        <p:sp>
          <p:nvSpPr>
            <p:cNvPr id="10" name="Text Box 15"/>
            <p:cNvSpPr txBox="1">
              <a:spLocks noChangeArrowheads="1"/>
            </p:cNvSpPr>
            <p:nvPr/>
          </p:nvSpPr>
          <p:spPr bwMode="auto">
            <a:xfrm>
              <a:off x="7586980" y="3085461"/>
              <a:ext cx="300082" cy="369332"/>
            </a:xfrm>
            <a:prstGeom prst="rect">
              <a:avLst/>
            </a:prstGeom>
            <a:noFill/>
            <a:ln w="9525" algn="ctr">
              <a:noFill/>
              <a:miter lim="800000"/>
              <a:headEnd/>
              <a:tailEnd/>
            </a:ln>
          </p:spPr>
          <p:txBody>
            <a:bodyPr wrap="none">
              <a:spAutoFit/>
            </a:bodyPr>
            <a:lstStyle/>
            <a:p>
              <a:pPr>
                <a:lnSpc>
                  <a:spcPct val="100000"/>
                </a:lnSpc>
                <a:spcBef>
                  <a:spcPts val="0"/>
                </a:spcBef>
                <a:tabLst>
                  <a:tab pos="409575" algn="l"/>
                </a:tabLst>
              </a:pPr>
              <a:r>
                <a:rPr lang="en-US" sz="1800" i="1">
                  <a:solidFill>
                    <a:srgbClr val="000099"/>
                  </a:solidFill>
                </a:rPr>
                <a:t>v</a:t>
              </a:r>
            </a:p>
          </p:txBody>
        </p:sp>
        <p:sp>
          <p:nvSpPr>
            <p:cNvPr id="11" name="TextBox 10"/>
            <p:cNvSpPr txBox="1">
              <a:spLocks noChangeArrowheads="1"/>
            </p:cNvSpPr>
            <p:nvPr/>
          </p:nvSpPr>
          <p:spPr bwMode="auto">
            <a:xfrm>
              <a:off x="6391910" y="2154596"/>
              <a:ext cx="381000" cy="387798"/>
            </a:xfrm>
            <a:prstGeom prst="rect">
              <a:avLst/>
            </a:prstGeom>
            <a:noFill/>
            <a:ln w="9525">
              <a:noFill/>
              <a:miter lim="800000"/>
              <a:headEnd/>
              <a:tailEnd/>
            </a:ln>
          </p:spPr>
          <p:txBody>
            <a:bodyPr wrap="square">
              <a:spAutoFit/>
            </a:bodyPr>
            <a:lstStyle/>
            <a:p>
              <a:pPr algn="ctr"/>
              <a:r>
                <a:rPr lang="en-US" sz="1600">
                  <a:solidFill>
                    <a:schemeClr val="bg1"/>
                  </a:solidFill>
                </a:rPr>
                <a:t>1</a:t>
              </a:r>
              <a:endParaRPr lang="sr-Latn-RS" sz="1600">
                <a:solidFill>
                  <a:schemeClr val="bg1"/>
                </a:solidFill>
              </a:endParaRPr>
            </a:p>
          </p:txBody>
        </p:sp>
        <p:sp>
          <p:nvSpPr>
            <p:cNvPr id="12" name="TextBox 11"/>
            <p:cNvSpPr txBox="1">
              <a:spLocks noChangeArrowheads="1"/>
            </p:cNvSpPr>
            <p:nvPr/>
          </p:nvSpPr>
          <p:spPr bwMode="auto">
            <a:xfrm>
              <a:off x="6841669" y="2596253"/>
              <a:ext cx="381000" cy="360612"/>
            </a:xfrm>
            <a:prstGeom prst="rect">
              <a:avLst/>
            </a:prstGeom>
            <a:noFill/>
            <a:ln w="9525">
              <a:noFill/>
              <a:miter lim="800000"/>
              <a:headEnd/>
              <a:tailEnd/>
            </a:ln>
          </p:spPr>
          <p:txBody>
            <a:bodyPr wrap="square">
              <a:spAutoFit/>
            </a:bodyPr>
            <a:lstStyle/>
            <a:p>
              <a:pPr algn="ctr"/>
              <a:r>
                <a:rPr lang="sr-Latn-RS" sz="1600">
                  <a:solidFill>
                    <a:schemeClr val="bg1"/>
                  </a:solidFill>
                </a:rPr>
                <a:t>2</a:t>
              </a:r>
            </a:p>
          </p:txBody>
        </p:sp>
        <p:sp>
          <p:nvSpPr>
            <p:cNvPr id="13" name="Arc 12"/>
            <p:cNvSpPr/>
            <p:nvPr/>
          </p:nvSpPr>
          <p:spPr bwMode="auto">
            <a:xfrm rot="11248650">
              <a:off x="6027186" y="1468276"/>
              <a:ext cx="2286000" cy="1188720"/>
            </a:xfrm>
            <a:prstGeom prst="arc">
              <a:avLst/>
            </a:prstGeom>
            <a:noFill/>
            <a:ln w="19050" cap="flat" cmpd="sng" algn="ctr">
              <a:solidFill>
                <a:schemeClr val="bg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pPr>
              <a:endParaRPr kumimoji="0" lang="en-US" sz="2000" b="0" i="0" u="none" strike="noStrike" cap="none" normalizeH="0" baseline="0">
                <a:ln>
                  <a:noFill/>
                </a:ln>
                <a:solidFill>
                  <a:srgbClr val="000000"/>
                </a:solidFill>
                <a:effectLst/>
                <a:latin typeface="Arial" charset="0"/>
              </a:endParaRPr>
            </a:p>
          </p:txBody>
        </p:sp>
        <p:sp>
          <p:nvSpPr>
            <p:cNvPr id="14" name="TextBox 13"/>
            <p:cNvSpPr txBox="1">
              <a:spLocks noChangeArrowheads="1"/>
            </p:cNvSpPr>
            <p:nvPr/>
          </p:nvSpPr>
          <p:spPr bwMode="auto">
            <a:xfrm>
              <a:off x="5750380" y="1926768"/>
              <a:ext cx="381000" cy="360612"/>
            </a:xfrm>
            <a:prstGeom prst="rect">
              <a:avLst/>
            </a:prstGeom>
            <a:noFill/>
            <a:ln w="9525">
              <a:noFill/>
              <a:miter lim="800000"/>
              <a:headEnd/>
              <a:tailEnd/>
            </a:ln>
          </p:spPr>
          <p:txBody>
            <a:bodyPr wrap="square">
              <a:spAutoFit/>
            </a:bodyPr>
            <a:lstStyle/>
            <a:p>
              <a:pPr algn="ctr"/>
              <a:r>
                <a:rPr lang="en-US" sz="1600">
                  <a:solidFill>
                    <a:schemeClr val="bg1"/>
                  </a:solidFill>
                </a:rPr>
                <a:t>3</a:t>
              </a:r>
              <a:endParaRPr lang="sr-Latn-RS" sz="1600">
                <a:solidFill>
                  <a:schemeClr val="bg1"/>
                </a:solidFill>
              </a:endParaRPr>
            </a:p>
          </p:txBody>
        </p:sp>
        <p:sp>
          <p:nvSpPr>
            <p:cNvPr id="15" name="Oval 14"/>
            <p:cNvSpPr/>
            <p:nvPr/>
          </p:nvSpPr>
          <p:spPr bwMode="auto">
            <a:xfrm rot="18828319">
              <a:off x="6551190" y="2470146"/>
              <a:ext cx="73152" cy="73152"/>
            </a:xfrm>
            <a:prstGeom prst="ellipse">
              <a:avLst/>
            </a:prstGeom>
            <a:solidFill>
              <a:schemeClr val="bg1">
                <a:lumMod val="20000"/>
                <a:lumOff val="80000"/>
              </a:schemeClr>
            </a:solidFill>
            <a:ln w="15875" cap="flat" cmpd="sng" algn="ctr">
              <a:solidFill>
                <a:schemeClr val="bg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pPr>
              <a:endParaRPr kumimoji="0" lang="en-US" sz="2000" b="0" i="0" u="none" strike="noStrike" cap="none" normalizeH="0" baseline="0">
                <a:ln>
                  <a:noFill/>
                </a:ln>
                <a:solidFill>
                  <a:srgbClr val="000000"/>
                </a:solidFill>
                <a:effectLst/>
                <a:latin typeface="Arial" charset="0"/>
              </a:endParaRPr>
            </a:p>
          </p:txBody>
        </p:sp>
        <p:sp>
          <p:nvSpPr>
            <p:cNvPr id="16" name="Oval 15"/>
            <p:cNvSpPr/>
            <p:nvPr/>
          </p:nvSpPr>
          <p:spPr bwMode="auto">
            <a:xfrm rot="18828319">
              <a:off x="6034939" y="2072539"/>
              <a:ext cx="73152" cy="73152"/>
            </a:xfrm>
            <a:prstGeom prst="ellipse">
              <a:avLst/>
            </a:prstGeom>
            <a:solidFill>
              <a:schemeClr val="bg1">
                <a:lumMod val="20000"/>
                <a:lumOff val="80000"/>
              </a:schemeClr>
            </a:solidFill>
            <a:ln w="15875" cap="flat" cmpd="sng" algn="ctr">
              <a:solidFill>
                <a:schemeClr val="bg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pPr>
              <a:endParaRPr kumimoji="0" lang="en-US" sz="2000" b="0" i="0" u="none" strike="noStrike" cap="none" normalizeH="0" baseline="0">
                <a:ln>
                  <a:noFill/>
                </a:ln>
                <a:solidFill>
                  <a:srgbClr val="000000"/>
                </a:solidFill>
                <a:effectLst/>
                <a:latin typeface="Arial" charset="0"/>
              </a:endParaRPr>
            </a:p>
          </p:txBody>
        </p:sp>
        <p:sp>
          <p:nvSpPr>
            <p:cNvPr id="17" name="TextBox 16"/>
            <p:cNvSpPr txBox="1"/>
            <p:nvPr/>
          </p:nvSpPr>
          <p:spPr>
            <a:xfrm>
              <a:off x="7033953" y="1737360"/>
              <a:ext cx="808235" cy="427746"/>
            </a:xfrm>
            <a:prstGeom prst="rect">
              <a:avLst/>
            </a:prstGeom>
            <a:noFill/>
          </p:spPr>
          <p:txBody>
            <a:bodyPr wrap="none" rtlCol="0">
              <a:spAutoFit/>
            </a:bodyPr>
            <a:lstStyle/>
            <a:p>
              <a:r>
                <a:rPr lang="en-US">
                  <a:solidFill>
                    <a:schemeClr val="bg1"/>
                  </a:solidFill>
                </a:rPr>
                <a:t>q</a:t>
              </a:r>
              <a:r>
                <a:rPr lang="en-US" baseline="-25000">
                  <a:solidFill>
                    <a:schemeClr val="bg1"/>
                  </a:solidFill>
                </a:rPr>
                <a:t>12</a:t>
              </a:r>
              <a:r>
                <a:rPr lang="en-US">
                  <a:solidFill>
                    <a:schemeClr val="bg1"/>
                  </a:solidFill>
                </a:rPr>
                <a:t>&gt;0</a:t>
              </a:r>
            </a:p>
          </p:txBody>
        </p:sp>
        <p:cxnSp>
          <p:nvCxnSpPr>
            <p:cNvPr id="18" name="Straight Arrow Connector 17"/>
            <p:cNvCxnSpPr/>
            <p:nvPr/>
          </p:nvCxnSpPr>
          <p:spPr bwMode="auto">
            <a:xfrm flipH="1">
              <a:off x="6736080" y="2087880"/>
              <a:ext cx="403860" cy="502920"/>
            </a:xfrm>
            <a:prstGeom prst="straightConnector1">
              <a:avLst/>
            </a:prstGeom>
            <a:noFill/>
            <a:ln w="41275" cap="flat" cmpd="dbl" algn="ctr">
              <a:solidFill>
                <a:srgbClr val="C00000"/>
              </a:solidFill>
              <a:prstDash val="solid"/>
              <a:round/>
              <a:headEnd type="none" w="med" len="med"/>
              <a:tailEnd type="triangle"/>
            </a:ln>
            <a:effectLst/>
          </p:spPr>
        </p:cxnSp>
        <p:cxnSp>
          <p:nvCxnSpPr>
            <p:cNvPr id="19" name="Straight Arrow Connector 18"/>
            <p:cNvCxnSpPr/>
            <p:nvPr/>
          </p:nvCxnSpPr>
          <p:spPr bwMode="auto">
            <a:xfrm flipV="1">
              <a:off x="6027420" y="2423160"/>
              <a:ext cx="297180" cy="449580"/>
            </a:xfrm>
            <a:prstGeom prst="straightConnector1">
              <a:avLst/>
            </a:prstGeom>
            <a:noFill/>
            <a:ln w="41275" cap="flat" cmpd="dbl" algn="ctr">
              <a:solidFill>
                <a:srgbClr val="00B050"/>
              </a:solidFill>
              <a:prstDash val="solid"/>
              <a:round/>
              <a:headEnd type="triangle" w="med" len="med"/>
              <a:tailEnd type="none" w="med" len="med"/>
            </a:ln>
            <a:effectLst/>
          </p:spPr>
        </p:cxnSp>
        <p:sp>
          <p:nvSpPr>
            <p:cNvPr id="20" name="TextBox 19"/>
            <p:cNvSpPr txBox="1"/>
            <p:nvPr/>
          </p:nvSpPr>
          <p:spPr>
            <a:xfrm>
              <a:off x="5715000" y="2705100"/>
              <a:ext cx="822661" cy="427746"/>
            </a:xfrm>
            <a:prstGeom prst="rect">
              <a:avLst/>
            </a:prstGeom>
            <a:noFill/>
          </p:spPr>
          <p:txBody>
            <a:bodyPr wrap="none" rtlCol="0">
              <a:spAutoFit/>
            </a:bodyPr>
            <a:lstStyle/>
            <a:p>
              <a:r>
                <a:rPr lang="en-US">
                  <a:solidFill>
                    <a:schemeClr val="bg1"/>
                  </a:solidFill>
                </a:rPr>
                <a:t>q</a:t>
              </a:r>
              <a:r>
                <a:rPr lang="en-US" baseline="-25000">
                  <a:solidFill>
                    <a:schemeClr val="bg1"/>
                  </a:solidFill>
                </a:rPr>
                <a:t>13</a:t>
              </a:r>
              <a:r>
                <a:rPr lang="en-US">
                  <a:solidFill>
                    <a:schemeClr val="bg1"/>
                  </a:solidFill>
                </a:rPr>
                <a:t>&lt;0</a:t>
              </a:r>
            </a:p>
          </p:txBody>
        </p:sp>
        <p:sp>
          <p:nvSpPr>
            <p:cNvPr id="21" name="TextBox 20"/>
            <p:cNvSpPr txBox="1"/>
            <p:nvPr/>
          </p:nvSpPr>
          <p:spPr>
            <a:xfrm>
              <a:off x="5830385" y="1638301"/>
              <a:ext cx="309700" cy="360612"/>
            </a:xfrm>
            <a:prstGeom prst="rect">
              <a:avLst/>
            </a:prstGeom>
            <a:noFill/>
          </p:spPr>
          <p:txBody>
            <a:bodyPr wrap="none" rtlCol="0">
              <a:spAutoFit/>
            </a:bodyPr>
            <a:lstStyle/>
            <a:p>
              <a:r>
                <a:rPr lang="en-US" sz="1600">
                  <a:solidFill>
                    <a:schemeClr val="bg1"/>
                  </a:solidFill>
                </a:rPr>
                <a:t>T</a:t>
              </a:r>
            </a:p>
          </p:txBody>
        </p:sp>
        <p:sp>
          <p:nvSpPr>
            <p:cNvPr id="22" name="Oval 21"/>
            <p:cNvSpPr/>
            <p:nvPr/>
          </p:nvSpPr>
          <p:spPr bwMode="auto">
            <a:xfrm rot="18828319">
              <a:off x="6992882" y="2600496"/>
              <a:ext cx="73152" cy="73152"/>
            </a:xfrm>
            <a:prstGeom prst="ellipse">
              <a:avLst/>
            </a:prstGeom>
            <a:solidFill>
              <a:schemeClr val="bg1">
                <a:lumMod val="20000"/>
                <a:lumOff val="80000"/>
              </a:schemeClr>
            </a:solidFill>
            <a:ln w="15875" cap="flat" cmpd="sng" algn="ctr">
              <a:solidFill>
                <a:schemeClr val="bg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pPr>
              <a:endParaRPr kumimoji="0" lang="en-US" sz="2000" b="0" i="0" u="none" strike="noStrike" cap="none" normalizeH="0" baseline="0">
                <a:ln>
                  <a:noFill/>
                </a:ln>
                <a:solidFill>
                  <a:srgbClr val="000000"/>
                </a:solidFill>
                <a:effectLst/>
                <a:latin typeface="Arial" charset="0"/>
              </a:endParaRPr>
            </a:p>
          </p:txBody>
        </p:sp>
        <p:sp>
          <p:nvSpPr>
            <p:cNvPr id="23" name="Rectangle 22"/>
            <p:cNvSpPr/>
            <p:nvPr/>
          </p:nvSpPr>
          <p:spPr bwMode="auto">
            <a:xfrm>
              <a:off x="7120342" y="3916680"/>
              <a:ext cx="152400" cy="923544"/>
            </a:xfrm>
            <a:prstGeom prst="rect">
              <a:avLst/>
            </a:prstGeom>
            <a:solidFill>
              <a:schemeClr val="accent4"/>
            </a:solidFill>
            <a:ln w="19050" cap="flat" cmpd="sng" algn="ctr">
              <a:solidFill>
                <a:schemeClr val="accent4"/>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pPr>
              <a:endParaRPr kumimoji="0" lang="en-US" sz="2000" b="0" i="0" u="none" strike="noStrike" cap="none" normalizeH="0" baseline="0">
                <a:ln>
                  <a:noFill/>
                </a:ln>
                <a:solidFill>
                  <a:srgbClr val="000000"/>
                </a:solidFill>
                <a:effectLst/>
                <a:latin typeface="Arial" charset="0"/>
              </a:endParaRPr>
            </a:p>
          </p:txBody>
        </p:sp>
        <p:cxnSp>
          <p:nvCxnSpPr>
            <p:cNvPr id="24" name="Straight Connector 23"/>
            <p:cNvCxnSpPr/>
            <p:nvPr/>
          </p:nvCxnSpPr>
          <p:spPr bwMode="auto">
            <a:xfrm rot="16200000" flipV="1">
              <a:off x="8067748" y="4117340"/>
              <a:ext cx="0" cy="548640"/>
            </a:xfrm>
            <a:prstGeom prst="line">
              <a:avLst/>
            </a:prstGeom>
            <a:noFill/>
            <a:ln w="12700" cap="flat" cmpd="sng" algn="ctr">
              <a:solidFill>
                <a:srgbClr val="000066"/>
              </a:solidFill>
              <a:prstDash val="solid"/>
              <a:round/>
              <a:headEnd type="triangle" w="med" len="med"/>
              <a:tailEnd type="triangle" w="med" len="med"/>
            </a:ln>
            <a:effectLst/>
          </p:spPr>
        </p:cxnSp>
      </p:grpSp>
      <p:sp>
        <p:nvSpPr>
          <p:cNvPr id="31" name="Text Box 12"/>
          <p:cNvSpPr txBox="1">
            <a:spLocks noChangeArrowheads="1"/>
          </p:cNvSpPr>
          <p:nvPr/>
        </p:nvSpPr>
        <p:spPr bwMode="auto">
          <a:xfrm rot="19964706">
            <a:off x="2109096" y="3731568"/>
            <a:ext cx="2178802" cy="889411"/>
          </a:xfrm>
          <a:prstGeom prst="rect">
            <a:avLst/>
          </a:prstGeom>
          <a:noFill/>
          <a:ln w="9525" algn="ctr">
            <a:noFill/>
            <a:miter lim="800000"/>
            <a:headEnd/>
            <a:tailEnd/>
          </a:ln>
          <a:effectLst/>
        </p:spPr>
        <p:txBody>
          <a:bodyPr wrap="none">
            <a:spAutoFit/>
          </a:bodyPr>
          <a:lstStyle/>
          <a:p>
            <a:pPr algn="ctr">
              <a:tabLst>
                <a:tab pos="409575" algn="l"/>
              </a:tabLst>
            </a:pPr>
            <a:r>
              <a:rPr lang="en-US">
                <a:solidFill>
                  <a:schemeClr val="bg1"/>
                </a:solidFill>
              </a:rPr>
              <a:t>Specifi</a:t>
            </a:r>
            <a:r>
              <a:rPr lang="sr-Latn-CS">
                <a:solidFill>
                  <a:schemeClr val="bg1"/>
                </a:solidFill>
              </a:rPr>
              <a:t>č</a:t>
            </a:r>
            <a:r>
              <a:rPr lang="en-US">
                <a:solidFill>
                  <a:schemeClr val="bg1"/>
                </a:solidFill>
              </a:rPr>
              <a:t>ni</a:t>
            </a:r>
          </a:p>
          <a:p>
            <a:pPr algn="ctr">
              <a:tabLst>
                <a:tab pos="409575" algn="l"/>
              </a:tabLst>
            </a:pPr>
            <a:r>
              <a:rPr lang="en-US">
                <a:solidFill>
                  <a:schemeClr val="bg1"/>
                </a:solidFill>
              </a:rPr>
              <a:t>toplotni kapacitet:</a:t>
            </a:r>
          </a:p>
        </p:txBody>
      </p:sp>
      <p:sp>
        <p:nvSpPr>
          <p:cNvPr id="32" name="TextBox 31"/>
          <p:cNvSpPr txBox="1">
            <a:spLocks noChangeArrowheads="1"/>
          </p:cNvSpPr>
          <p:nvPr/>
        </p:nvSpPr>
        <p:spPr bwMode="auto">
          <a:xfrm>
            <a:off x="313260" y="3205920"/>
            <a:ext cx="4563539" cy="535531"/>
          </a:xfrm>
          <a:prstGeom prst="rect">
            <a:avLst/>
          </a:prstGeom>
          <a:noFill/>
          <a:ln w="9525">
            <a:noFill/>
            <a:miter lim="800000"/>
            <a:headEnd/>
            <a:tailEnd/>
          </a:ln>
        </p:spPr>
        <p:txBody>
          <a:bodyPr wrap="square">
            <a:spAutoFit/>
          </a:bodyPr>
          <a:lstStyle/>
          <a:p>
            <a:r>
              <a:rPr lang="en-US" sz="2400" i="1">
                <a:solidFill>
                  <a:schemeClr val="bg1"/>
                </a:solidFill>
                <a:latin typeface="Arial" pitchFamily="34" charset="0"/>
                <a:cs typeface="Arial" pitchFamily="34" charset="0"/>
              </a:rPr>
              <a:t>c</a:t>
            </a:r>
            <a:r>
              <a:rPr lang="en-US" sz="2400" i="1" baseline="-25000">
                <a:solidFill>
                  <a:schemeClr val="bg1"/>
                </a:solidFill>
                <a:latin typeface="Arial" pitchFamily="34" charset="0"/>
                <a:cs typeface="Arial" pitchFamily="34" charset="0"/>
              </a:rPr>
              <a:t>t</a:t>
            </a:r>
            <a:r>
              <a:rPr lang="sr-Latn-RS" sz="2400">
                <a:solidFill>
                  <a:schemeClr val="bg1"/>
                </a:solidFill>
              </a:rPr>
              <a:t> =</a:t>
            </a:r>
            <a:r>
              <a:rPr lang="en-US" sz="2400">
                <a:solidFill>
                  <a:schemeClr val="bg1"/>
                </a:solidFill>
              </a:rPr>
              <a:t>       =       = </a:t>
            </a:r>
            <a:r>
              <a:rPr lang="en-US" sz="2400">
                <a:solidFill>
                  <a:schemeClr val="bg1"/>
                </a:solidFill>
                <a:sym typeface="Symbol"/>
              </a:rPr>
              <a:t> </a:t>
            </a:r>
            <a:r>
              <a:rPr lang="en-US" sz="2400">
                <a:solidFill>
                  <a:schemeClr val="bg1"/>
                </a:solidFill>
              </a:rPr>
              <a:t>   </a:t>
            </a:r>
            <a:endParaRPr lang="sr-Latn-RS" sz="2400" i="1">
              <a:solidFill>
                <a:schemeClr val="bg1"/>
              </a:solidFill>
            </a:endParaRPr>
          </a:p>
        </p:txBody>
      </p:sp>
      <p:sp>
        <p:nvSpPr>
          <p:cNvPr id="38" name="Text Box 27"/>
          <p:cNvSpPr txBox="1">
            <a:spLocks noChangeArrowheads="1"/>
          </p:cNvSpPr>
          <p:nvPr/>
        </p:nvSpPr>
        <p:spPr bwMode="auto">
          <a:xfrm>
            <a:off x="685800" y="3031063"/>
            <a:ext cx="914400" cy="830997"/>
          </a:xfrm>
          <a:prstGeom prst="rect">
            <a:avLst/>
          </a:prstGeom>
          <a:noFill/>
          <a:ln w="9525" algn="ctr">
            <a:noFill/>
            <a:miter lim="800000"/>
            <a:headEnd/>
            <a:tailEnd/>
          </a:ln>
          <a:effectLst/>
        </p:spPr>
        <p:txBody>
          <a:bodyPr wrap="square">
            <a:spAutoFit/>
          </a:bodyPr>
          <a:lstStyle/>
          <a:p>
            <a:pPr algn="ctr">
              <a:lnSpc>
                <a:spcPct val="100000"/>
              </a:lnSpc>
              <a:spcBef>
                <a:spcPts val="0"/>
              </a:spcBef>
              <a:tabLst>
                <a:tab pos="409575" algn="l"/>
              </a:tabLst>
            </a:pPr>
            <a:r>
              <a:rPr lang="en-US" sz="2400" i="1">
                <a:solidFill>
                  <a:schemeClr val="bg1"/>
                </a:solidFill>
              </a:rPr>
              <a:t>dq</a:t>
            </a:r>
            <a:endParaRPr lang="en-US" sz="2400" baseline="-25000">
              <a:solidFill>
                <a:schemeClr val="bg1"/>
              </a:solidFill>
            </a:endParaRPr>
          </a:p>
          <a:p>
            <a:pPr algn="ctr">
              <a:lnSpc>
                <a:spcPct val="100000"/>
              </a:lnSpc>
              <a:spcBef>
                <a:spcPts val="0"/>
              </a:spcBef>
              <a:tabLst>
                <a:tab pos="409575" algn="l"/>
              </a:tabLst>
            </a:pPr>
            <a:r>
              <a:rPr lang="en-US" sz="2400" i="1">
                <a:solidFill>
                  <a:schemeClr val="bg1"/>
                </a:solidFill>
              </a:rPr>
              <a:t>dT</a:t>
            </a:r>
            <a:endParaRPr lang="en-US" sz="2400" baseline="-25000">
              <a:solidFill>
                <a:schemeClr val="bg1"/>
              </a:solidFill>
            </a:endParaRPr>
          </a:p>
        </p:txBody>
      </p:sp>
      <p:cxnSp>
        <p:nvCxnSpPr>
          <p:cNvPr id="39" name="Straight Arrow Connector 38"/>
          <p:cNvCxnSpPr/>
          <p:nvPr/>
        </p:nvCxnSpPr>
        <p:spPr bwMode="auto">
          <a:xfrm rot="5400000">
            <a:off x="1158240" y="3242732"/>
            <a:ext cx="0" cy="457200"/>
          </a:xfrm>
          <a:prstGeom prst="straightConnector1">
            <a:avLst/>
          </a:prstGeom>
          <a:noFill/>
          <a:ln w="28575" cap="flat" cmpd="sng" algn="ctr">
            <a:solidFill>
              <a:schemeClr val="bg1"/>
            </a:solidFill>
            <a:prstDash val="solid"/>
            <a:round/>
            <a:headEnd type="none" w="med" len="med"/>
            <a:tailEnd type="none" w="med" len="med"/>
          </a:ln>
          <a:effectLst/>
        </p:spPr>
      </p:cxnSp>
      <p:sp>
        <p:nvSpPr>
          <p:cNvPr id="40" name="Text Box 27"/>
          <p:cNvSpPr txBox="1">
            <a:spLocks noChangeArrowheads="1"/>
          </p:cNvSpPr>
          <p:nvPr/>
        </p:nvSpPr>
        <p:spPr bwMode="auto">
          <a:xfrm>
            <a:off x="1430866" y="3031066"/>
            <a:ext cx="914400" cy="830997"/>
          </a:xfrm>
          <a:prstGeom prst="rect">
            <a:avLst/>
          </a:prstGeom>
          <a:noFill/>
          <a:ln w="9525" algn="ctr">
            <a:noFill/>
            <a:miter lim="800000"/>
            <a:headEnd/>
            <a:tailEnd/>
          </a:ln>
          <a:effectLst/>
        </p:spPr>
        <p:txBody>
          <a:bodyPr wrap="square">
            <a:spAutoFit/>
          </a:bodyPr>
          <a:lstStyle/>
          <a:p>
            <a:pPr algn="ctr">
              <a:lnSpc>
                <a:spcPct val="100000"/>
              </a:lnSpc>
              <a:spcBef>
                <a:spcPts val="0"/>
              </a:spcBef>
              <a:tabLst>
                <a:tab pos="409575" algn="l"/>
              </a:tabLst>
            </a:pPr>
            <a:r>
              <a:rPr lang="en-US" sz="2400" i="1">
                <a:solidFill>
                  <a:schemeClr val="bg1"/>
                </a:solidFill>
              </a:rPr>
              <a:t>dq</a:t>
            </a:r>
            <a:endParaRPr lang="en-US" sz="2400" baseline="-25000">
              <a:solidFill>
                <a:schemeClr val="bg1"/>
              </a:solidFill>
            </a:endParaRPr>
          </a:p>
          <a:p>
            <a:pPr algn="ctr">
              <a:lnSpc>
                <a:spcPct val="100000"/>
              </a:lnSpc>
              <a:spcBef>
                <a:spcPts val="0"/>
              </a:spcBef>
              <a:tabLst>
                <a:tab pos="409575" algn="l"/>
              </a:tabLst>
            </a:pPr>
            <a:r>
              <a:rPr lang="en-US" sz="2400">
                <a:solidFill>
                  <a:schemeClr val="bg1"/>
                </a:solidFill>
              </a:rPr>
              <a:t>0</a:t>
            </a:r>
            <a:endParaRPr lang="en-US" sz="2400" baseline="-25000">
              <a:solidFill>
                <a:schemeClr val="bg1"/>
              </a:solidFill>
            </a:endParaRPr>
          </a:p>
        </p:txBody>
      </p:sp>
      <p:cxnSp>
        <p:nvCxnSpPr>
          <p:cNvPr id="41" name="Straight Arrow Connector 40"/>
          <p:cNvCxnSpPr/>
          <p:nvPr/>
        </p:nvCxnSpPr>
        <p:spPr bwMode="auto">
          <a:xfrm rot="5400000">
            <a:off x="1903306" y="3242735"/>
            <a:ext cx="0" cy="457200"/>
          </a:xfrm>
          <a:prstGeom prst="straightConnector1">
            <a:avLst/>
          </a:prstGeom>
          <a:noFill/>
          <a:ln w="28575" cap="flat" cmpd="sng" algn="ctr">
            <a:solidFill>
              <a:schemeClr val="bg1"/>
            </a:solidFill>
            <a:prstDash val="solid"/>
            <a:round/>
            <a:headEnd type="none" w="med" len="med"/>
            <a:tailEnd type="none" w="med" len="med"/>
          </a:ln>
          <a:effectLst/>
        </p:spPr>
      </p:cxn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64201" name="Rectangle 9"/>
          <p:cNvSpPr>
            <a:spLocks noChangeArrowheads="1"/>
          </p:cNvSpPr>
          <p:nvPr/>
        </p:nvSpPr>
        <p:spPr bwMode="auto">
          <a:xfrm>
            <a:off x="0" y="3205163"/>
            <a:ext cx="9144000" cy="0"/>
          </a:xfrm>
          <a:prstGeom prst="rect">
            <a:avLst/>
          </a:prstGeom>
          <a:noFill/>
          <a:ln w="9525" algn="ctr">
            <a:noFill/>
            <a:miter lim="800000"/>
            <a:headEnd/>
            <a:tailEnd/>
          </a:ln>
          <a:effectLst/>
        </p:spPr>
        <p:txBody>
          <a:bodyPr wrap="none" anchor="ctr">
            <a:spAutoFit/>
          </a:bodyPr>
          <a:lstStyle/>
          <a:p>
            <a:endParaRPr lang="en-US"/>
          </a:p>
        </p:txBody>
      </p:sp>
      <p:cxnSp>
        <p:nvCxnSpPr>
          <p:cNvPr id="141" name="Straight Arrow Connector 140"/>
          <p:cNvCxnSpPr/>
          <p:nvPr/>
        </p:nvCxnSpPr>
        <p:spPr bwMode="auto">
          <a:xfrm flipH="1" flipV="1">
            <a:off x="918210" y="3519809"/>
            <a:ext cx="3810" cy="2195192"/>
          </a:xfrm>
          <a:prstGeom prst="straightConnector1">
            <a:avLst/>
          </a:prstGeom>
          <a:noFill/>
          <a:ln w="19050" cap="flat" cmpd="sng" algn="ctr">
            <a:solidFill>
              <a:schemeClr val="bg1"/>
            </a:solidFill>
            <a:prstDash val="solid"/>
            <a:round/>
            <a:headEnd type="none" w="med" len="med"/>
            <a:tailEnd type="triangle"/>
          </a:ln>
          <a:effectLst/>
        </p:spPr>
      </p:cxnSp>
      <p:cxnSp>
        <p:nvCxnSpPr>
          <p:cNvPr id="142" name="Straight Arrow Connector 141"/>
          <p:cNvCxnSpPr/>
          <p:nvPr/>
        </p:nvCxnSpPr>
        <p:spPr bwMode="auto">
          <a:xfrm>
            <a:off x="914400" y="5715000"/>
            <a:ext cx="2423160" cy="0"/>
          </a:xfrm>
          <a:prstGeom prst="straightConnector1">
            <a:avLst/>
          </a:prstGeom>
          <a:noFill/>
          <a:ln w="19050" cap="flat" cmpd="sng" algn="ctr">
            <a:solidFill>
              <a:schemeClr val="bg1"/>
            </a:solidFill>
            <a:prstDash val="solid"/>
            <a:round/>
            <a:headEnd type="none" w="med" len="med"/>
            <a:tailEnd type="triangle"/>
          </a:ln>
          <a:effectLst/>
        </p:spPr>
      </p:cxnSp>
      <p:sp>
        <p:nvSpPr>
          <p:cNvPr id="143" name="Text Box 15"/>
          <p:cNvSpPr txBox="1">
            <a:spLocks noChangeArrowheads="1"/>
          </p:cNvSpPr>
          <p:nvPr/>
        </p:nvSpPr>
        <p:spPr bwMode="auto">
          <a:xfrm>
            <a:off x="563880" y="3494008"/>
            <a:ext cx="325730" cy="369332"/>
          </a:xfrm>
          <a:prstGeom prst="rect">
            <a:avLst/>
          </a:prstGeom>
          <a:noFill/>
          <a:ln w="9525" algn="ctr">
            <a:noFill/>
            <a:miter lim="800000"/>
            <a:headEnd/>
            <a:tailEnd/>
          </a:ln>
        </p:spPr>
        <p:txBody>
          <a:bodyPr wrap="none">
            <a:spAutoFit/>
          </a:bodyPr>
          <a:lstStyle/>
          <a:p>
            <a:pPr>
              <a:lnSpc>
                <a:spcPct val="100000"/>
              </a:lnSpc>
              <a:spcBef>
                <a:spcPts val="0"/>
              </a:spcBef>
              <a:tabLst>
                <a:tab pos="409575" algn="l"/>
              </a:tabLst>
            </a:pPr>
            <a:r>
              <a:rPr lang="en-US" sz="1800" i="1">
                <a:solidFill>
                  <a:srgbClr val="000099"/>
                </a:solidFill>
              </a:rPr>
              <a:t>T</a:t>
            </a:r>
          </a:p>
        </p:txBody>
      </p:sp>
      <p:sp>
        <p:nvSpPr>
          <p:cNvPr id="144" name="Text Box 15"/>
          <p:cNvSpPr txBox="1">
            <a:spLocks noChangeArrowheads="1"/>
          </p:cNvSpPr>
          <p:nvPr/>
        </p:nvSpPr>
        <p:spPr bwMode="auto">
          <a:xfrm>
            <a:off x="2969260" y="5382260"/>
            <a:ext cx="300082" cy="369332"/>
          </a:xfrm>
          <a:prstGeom prst="rect">
            <a:avLst/>
          </a:prstGeom>
          <a:noFill/>
          <a:ln w="9525" algn="ctr">
            <a:noFill/>
            <a:miter lim="800000"/>
            <a:headEnd/>
            <a:tailEnd/>
          </a:ln>
        </p:spPr>
        <p:txBody>
          <a:bodyPr wrap="none">
            <a:spAutoFit/>
          </a:bodyPr>
          <a:lstStyle/>
          <a:p>
            <a:pPr>
              <a:lnSpc>
                <a:spcPct val="100000"/>
              </a:lnSpc>
              <a:spcBef>
                <a:spcPts val="0"/>
              </a:spcBef>
              <a:tabLst>
                <a:tab pos="409575" algn="l"/>
              </a:tabLst>
            </a:pPr>
            <a:r>
              <a:rPr lang="en-US" sz="1800" i="1">
                <a:solidFill>
                  <a:srgbClr val="000099"/>
                </a:solidFill>
              </a:rPr>
              <a:t>s</a:t>
            </a:r>
          </a:p>
        </p:txBody>
      </p:sp>
      <p:sp>
        <p:nvSpPr>
          <p:cNvPr id="146" name="TextBox 145"/>
          <p:cNvSpPr txBox="1">
            <a:spLocks noChangeArrowheads="1"/>
          </p:cNvSpPr>
          <p:nvPr/>
        </p:nvSpPr>
        <p:spPr bwMode="auto">
          <a:xfrm>
            <a:off x="2430634" y="4455439"/>
            <a:ext cx="381000" cy="360612"/>
          </a:xfrm>
          <a:prstGeom prst="rect">
            <a:avLst/>
          </a:prstGeom>
          <a:noFill/>
          <a:ln w="9525">
            <a:noFill/>
            <a:miter lim="800000"/>
            <a:headEnd/>
            <a:tailEnd/>
          </a:ln>
        </p:spPr>
        <p:txBody>
          <a:bodyPr wrap="square">
            <a:spAutoFit/>
          </a:bodyPr>
          <a:lstStyle/>
          <a:p>
            <a:pPr algn="ctr"/>
            <a:r>
              <a:rPr lang="sr-Latn-RS" sz="1600">
                <a:solidFill>
                  <a:schemeClr val="bg1"/>
                </a:solidFill>
              </a:rPr>
              <a:t>2</a:t>
            </a:r>
          </a:p>
        </p:txBody>
      </p:sp>
      <p:sp>
        <p:nvSpPr>
          <p:cNvPr id="148" name="TextBox 147"/>
          <p:cNvSpPr txBox="1">
            <a:spLocks noChangeArrowheads="1"/>
          </p:cNvSpPr>
          <p:nvPr/>
        </p:nvSpPr>
        <p:spPr bwMode="auto">
          <a:xfrm>
            <a:off x="1078230" y="4719959"/>
            <a:ext cx="381000" cy="360612"/>
          </a:xfrm>
          <a:prstGeom prst="rect">
            <a:avLst/>
          </a:prstGeom>
          <a:noFill/>
          <a:ln w="9525">
            <a:noFill/>
            <a:miter lim="800000"/>
            <a:headEnd/>
            <a:tailEnd/>
          </a:ln>
        </p:spPr>
        <p:txBody>
          <a:bodyPr wrap="square">
            <a:spAutoFit/>
          </a:bodyPr>
          <a:lstStyle/>
          <a:p>
            <a:pPr algn="ctr"/>
            <a:r>
              <a:rPr lang="en-US" sz="1600">
                <a:solidFill>
                  <a:schemeClr val="bg1"/>
                </a:solidFill>
              </a:rPr>
              <a:t>3</a:t>
            </a:r>
            <a:endParaRPr lang="sr-Latn-RS" sz="1600">
              <a:solidFill>
                <a:schemeClr val="bg1"/>
              </a:solidFill>
            </a:endParaRPr>
          </a:p>
        </p:txBody>
      </p:sp>
      <p:cxnSp>
        <p:nvCxnSpPr>
          <p:cNvPr id="149" name="Straight Connector 148"/>
          <p:cNvCxnSpPr/>
          <p:nvPr/>
        </p:nvCxnSpPr>
        <p:spPr bwMode="auto">
          <a:xfrm rot="16200000" flipV="1">
            <a:off x="1651708" y="4531999"/>
            <a:ext cx="0" cy="548640"/>
          </a:xfrm>
          <a:prstGeom prst="line">
            <a:avLst/>
          </a:prstGeom>
          <a:noFill/>
          <a:ln w="28575" cap="flat" cmpd="sng" algn="ctr">
            <a:solidFill>
              <a:srgbClr val="000066"/>
            </a:solidFill>
            <a:prstDash val="solid"/>
            <a:round/>
            <a:headEnd type="none" w="med" len="med"/>
            <a:tailEnd type="triangle" w="med" len="med"/>
          </a:ln>
          <a:effectLst/>
        </p:spPr>
      </p:cxnSp>
      <p:sp>
        <p:nvSpPr>
          <p:cNvPr id="150" name="Oval 149"/>
          <p:cNvSpPr/>
          <p:nvPr/>
        </p:nvSpPr>
        <p:spPr bwMode="auto">
          <a:xfrm rot="18828319">
            <a:off x="1933470" y="4766945"/>
            <a:ext cx="73152" cy="73152"/>
          </a:xfrm>
          <a:prstGeom prst="ellipse">
            <a:avLst/>
          </a:prstGeom>
          <a:solidFill>
            <a:schemeClr val="bg1">
              <a:lumMod val="20000"/>
              <a:lumOff val="80000"/>
            </a:schemeClr>
          </a:solidFill>
          <a:ln w="15875" cap="flat" cmpd="sng" algn="ctr">
            <a:solidFill>
              <a:schemeClr val="bg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pPr>
            <a:endParaRPr kumimoji="0" lang="en-US" sz="2000" b="0" i="0" u="none" strike="noStrike" cap="none" normalizeH="0" baseline="0">
              <a:ln>
                <a:noFill/>
              </a:ln>
              <a:solidFill>
                <a:srgbClr val="000000"/>
              </a:solidFill>
              <a:effectLst/>
              <a:latin typeface="Arial" charset="0"/>
            </a:endParaRPr>
          </a:p>
        </p:txBody>
      </p:sp>
      <p:cxnSp>
        <p:nvCxnSpPr>
          <p:cNvPr id="151" name="Straight Connector 150"/>
          <p:cNvCxnSpPr/>
          <p:nvPr/>
        </p:nvCxnSpPr>
        <p:spPr bwMode="auto">
          <a:xfrm rot="16200000" flipV="1">
            <a:off x="2281628" y="4531999"/>
            <a:ext cx="0" cy="548640"/>
          </a:xfrm>
          <a:prstGeom prst="line">
            <a:avLst/>
          </a:prstGeom>
          <a:noFill/>
          <a:ln w="28575" cap="flat" cmpd="sng" algn="ctr">
            <a:solidFill>
              <a:srgbClr val="000066"/>
            </a:solidFill>
            <a:prstDash val="solid"/>
            <a:round/>
            <a:headEnd type="triangle" w="med" len="med"/>
            <a:tailEnd type="none" w="med" len="med"/>
          </a:ln>
          <a:effectLst/>
        </p:spPr>
      </p:cxnSp>
      <p:sp>
        <p:nvSpPr>
          <p:cNvPr id="152" name="Oval 151"/>
          <p:cNvSpPr/>
          <p:nvPr/>
        </p:nvSpPr>
        <p:spPr bwMode="auto">
          <a:xfrm rot="18828319">
            <a:off x="1306168" y="4765579"/>
            <a:ext cx="73152" cy="73152"/>
          </a:xfrm>
          <a:prstGeom prst="ellipse">
            <a:avLst/>
          </a:prstGeom>
          <a:solidFill>
            <a:schemeClr val="bg1">
              <a:lumMod val="20000"/>
              <a:lumOff val="80000"/>
            </a:schemeClr>
          </a:solidFill>
          <a:ln w="15875" cap="flat" cmpd="sng" algn="ctr">
            <a:solidFill>
              <a:schemeClr val="bg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pPr>
            <a:endParaRPr kumimoji="0" lang="en-US" sz="2000" b="0" i="0" u="none" strike="noStrike" cap="none" normalizeH="0" baseline="0">
              <a:ln>
                <a:noFill/>
              </a:ln>
              <a:solidFill>
                <a:srgbClr val="000000"/>
              </a:solidFill>
              <a:effectLst/>
              <a:latin typeface="Arial" charset="0"/>
            </a:endParaRPr>
          </a:p>
        </p:txBody>
      </p:sp>
      <p:sp>
        <p:nvSpPr>
          <p:cNvPr id="153" name="TextBox 152"/>
          <p:cNvSpPr txBox="1"/>
          <p:nvPr/>
        </p:nvSpPr>
        <p:spPr>
          <a:xfrm>
            <a:off x="2416233" y="4034159"/>
            <a:ext cx="808235" cy="427746"/>
          </a:xfrm>
          <a:prstGeom prst="rect">
            <a:avLst/>
          </a:prstGeom>
          <a:noFill/>
        </p:spPr>
        <p:txBody>
          <a:bodyPr wrap="none" rtlCol="0">
            <a:spAutoFit/>
          </a:bodyPr>
          <a:lstStyle/>
          <a:p>
            <a:r>
              <a:rPr lang="en-US">
                <a:solidFill>
                  <a:schemeClr val="bg1"/>
                </a:solidFill>
              </a:rPr>
              <a:t>q</a:t>
            </a:r>
            <a:r>
              <a:rPr lang="en-US" baseline="-25000">
                <a:solidFill>
                  <a:schemeClr val="bg1"/>
                </a:solidFill>
              </a:rPr>
              <a:t>12</a:t>
            </a:r>
            <a:r>
              <a:rPr lang="en-US">
                <a:solidFill>
                  <a:schemeClr val="bg1"/>
                </a:solidFill>
              </a:rPr>
              <a:t>&gt;0</a:t>
            </a:r>
          </a:p>
        </p:txBody>
      </p:sp>
      <p:cxnSp>
        <p:nvCxnSpPr>
          <p:cNvPr id="154" name="Straight Arrow Connector 153"/>
          <p:cNvCxnSpPr/>
          <p:nvPr/>
        </p:nvCxnSpPr>
        <p:spPr bwMode="auto">
          <a:xfrm flipH="1">
            <a:off x="2118360" y="4384679"/>
            <a:ext cx="403860" cy="502920"/>
          </a:xfrm>
          <a:prstGeom prst="straightConnector1">
            <a:avLst/>
          </a:prstGeom>
          <a:noFill/>
          <a:ln w="41275" cap="flat" cmpd="dbl" algn="ctr">
            <a:solidFill>
              <a:srgbClr val="C00000"/>
            </a:solidFill>
            <a:prstDash val="solid"/>
            <a:round/>
            <a:headEnd type="none" w="med" len="med"/>
            <a:tailEnd type="triangle"/>
          </a:ln>
          <a:effectLst/>
        </p:spPr>
      </p:cxnSp>
      <p:cxnSp>
        <p:nvCxnSpPr>
          <p:cNvPr id="155" name="Straight Arrow Connector 154"/>
          <p:cNvCxnSpPr/>
          <p:nvPr/>
        </p:nvCxnSpPr>
        <p:spPr bwMode="auto">
          <a:xfrm flipV="1">
            <a:off x="1409700" y="4719959"/>
            <a:ext cx="297180" cy="449580"/>
          </a:xfrm>
          <a:prstGeom prst="straightConnector1">
            <a:avLst/>
          </a:prstGeom>
          <a:noFill/>
          <a:ln w="41275" cap="flat" cmpd="dbl" algn="ctr">
            <a:solidFill>
              <a:srgbClr val="00B050"/>
            </a:solidFill>
            <a:prstDash val="solid"/>
            <a:round/>
            <a:headEnd type="triangle" w="med" len="med"/>
            <a:tailEnd type="none" w="med" len="med"/>
          </a:ln>
          <a:effectLst/>
        </p:spPr>
      </p:cxnSp>
      <p:sp>
        <p:nvSpPr>
          <p:cNvPr id="156" name="TextBox 155"/>
          <p:cNvSpPr txBox="1"/>
          <p:nvPr/>
        </p:nvSpPr>
        <p:spPr>
          <a:xfrm>
            <a:off x="1097280" y="5001899"/>
            <a:ext cx="822661" cy="427746"/>
          </a:xfrm>
          <a:prstGeom prst="rect">
            <a:avLst/>
          </a:prstGeom>
          <a:noFill/>
        </p:spPr>
        <p:txBody>
          <a:bodyPr wrap="none" rtlCol="0">
            <a:spAutoFit/>
          </a:bodyPr>
          <a:lstStyle/>
          <a:p>
            <a:r>
              <a:rPr lang="en-US">
                <a:solidFill>
                  <a:schemeClr val="bg1"/>
                </a:solidFill>
              </a:rPr>
              <a:t>q</a:t>
            </a:r>
            <a:r>
              <a:rPr lang="en-US" baseline="-25000">
                <a:solidFill>
                  <a:schemeClr val="bg1"/>
                </a:solidFill>
              </a:rPr>
              <a:t>13</a:t>
            </a:r>
            <a:r>
              <a:rPr lang="en-US">
                <a:solidFill>
                  <a:schemeClr val="bg1"/>
                </a:solidFill>
              </a:rPr>
              <a:t>&lt;0</a:t>
            </a:r>
          </a:p>
        </p:txBody>
      </p:sp>
      <p:sp>
        <p:nvSpPr>
          <p:cNvPr id="160" name="Oval 159"/>
          <p:cNvSpPr/>
          <p:nvPr/>
        </p:nvSpPr>
        <p:spPr bwMode="auto">
          <a:xfrm rot="18828319">
            <a:off x="2555848" y="4770659"/>
            <a:ext cx="73152" cy="73152"/>
          </a:xfrm>
          <a:prstGeom prst="ellipse">
            <a:avLst/>
          </a:prstGeom>
          <a:solidFill>
            <a:schemeClr val="bg1">
              <a:lumMod val="20000"/>
              <a:lumOff val="80000"/>
            </a:schemeClr>
          </a:solidFill>
          <a:ln w="15875" cap="flat" cmpd="sng" algn="ctr">
            <a:solidFill>
              <a:schemeClr val="bg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pPr>
            <a:endParaRPr kumimoji="0" lang="en-US" sz="2000" b="0" i="0" u="none" strike="noStrike" cap="none" normalizeH="0" baseline="0">
              <a:ln>
                <a:noFill/>
              </a:ln>
              <a:solidFill>
                <a:srgbClr val="000000"/>
              </a:solidFill>
              <a:effectLst/>
              <a:latin typeface="Arial" charset="0"/>
            </a:endParaRPr>
          </a:p>
        </p:txBody>
      </p:sp>
      <p:cxnSp>
        <p:nvCxnSpPr>
          <p:cNvPr id="53" name="Straight Arrow Connector 52"/>
          <p:cNvCxnSpPr/>
          <p:nvPr/>
        </p:nvCxnSpPr>
        <p:spPr bwMode="auto">
          <a:xfrm flipH="1" flipV="1">
            <a:off x="5535930" y="1223010"/>
            <a:ext cx="3810" cy="2195192"/>
          </a:xfrm>
          <a:prstGeom prst="straightConnector1">
            <a:avLst/>
          </a:prstGeom>
          <a:noFill/>
          <a:ln w="19050" cap="flat" cmpd="sng" algn="ctr">
            <a:solidFill>
              <a:schemeClr val="bg1"/>
            </a:solidFill>
            <a:prstDash val="solid"/>
            <a:round/>
            <a:headEnd type="none" w="med" len="med"/>
            <a:tailEnd type="triangle"/>
          </a:ln>
          <a:effectLst/>
        </p:spPr>
      </p:cxnSp>
      <p:cxnSp>
        <p:nvCxnSpPr>
          <p:cNvPr id="54" name="Straight Arrow Connector 53"/>
          <p:cNvCxnSpPr/>
          <p:nvPr/>
        </p:nvCxnSpPr>
        <p:spPr bwMode="auto">
          <a:xfrm>
            <a:off x="5532120" y="3418201"/>
            <a:ext cx="2423160" cy="0"/>
          </a:xfrm>
          <a:prstGeom prst="straightConnector1">
            <a:avLst/>
          </a:prstGeom>
          <a:noFill/>
          <a:ln w="19050" cap="flat" cmpd="sng" algn="ctr">
            <a:solidFill>
              <a:schemeClr val="bg1"/>
            </a:solidFill>
            <a:prstDash val="solid"/>
            <a:round/>
            <a:headEnd type="none" w="med" len="med"/>
            <a:tailEnd type="triangle"/>
          </a:ln>
          <a:effectLst/>
        </p:spPr>
      </p:cxnSp>
      <p:sp>
        <p:nvSpPr>
          <p:cNvPr id="55" name="Text Box 15"/>
          <p:cNvSpPr txBox="1">
            <a:spLocks noChangeArrowheads="1"/>
          </p:cNvSpPr>
          <p:nvPr/>
        </p:nvSpPr>
        <p:spPr bwMode="auto">
          <a:xfrm>
            <a:off x="5181600" y="1197209"/>
            <a:ext cx="312906" cy="369332"/>
          </a:xfrm>
          <a:prstGeom prst="rect">
            <a:avLst/>
          </a:prstGeom>
          <a:noFill/>
          <a:ln w="9525" algn="ctr">
            <a:noFill/>
            <a:miter lim="800000"/>
            <a:headEnd/>
            <a:tailEnd/>
          </a:ln>
        </p:spPr>
        <p:txBody>
          <a:bodyPr wrap="none">
            <a:spAutoFit/>
          </a:bodyPr>
          <a:lstStyle/>
          <a:p>
            <a:pPr>
              <a:lnSpc>
                <a:spcPct val="100000"/>
              </a:lnSpc>
              <a:spcBef>
                <a:spcPts val="0"/>
              </a:spcBef>
              <a:tabLst>
                <a:tab pos="409575" algn="l"/>
              </a:tabLst>
            </a:pPr>
            <a:r>
              <a:rPr lang="sr-Latn-RS" sz="1800" i="1">
                <a:solidFill>
                  <a:srgbClr val="000099"/>
                </a:solidFill>
              </a:rPr>
              <a:t>p</a:t>
            </a:r>
            <a:endParaRPr lang="en-US" sz="1800" i="1">
              <a:solidFill>
                <a:srgbClr val="000099"/>
              </a:solidFill>
            </a:endParaRPr>
          </a:p>
        </p:txBody>
      </p:sp>
      <p:sp>
        <p:nvSpPr>
          <p:cNvPr id="56" name="Text Box 15"/>
          <p:cNvSpPr txBox="1">
            <a:spLocks noChangeArrowheads="1"/>
          </p:cNvSpPr>
          <p:nvPr/>
        </p:nvSpPr>
        <p:spPr bwMode="auto">
          <a:xfrm>
            <a:off x="7586980" y="3085461"/>
            <a:ext cx="300082" cy="369332"/>
          </a:xfrm>
          <a:prstGeom prst="rect">
            <a:avLst/>
          </a:prstGeom>
          <a:noFill/>
          <a:ln w="9525" algn="ctr">
            <a:noFill/>
            <a:miter lim="800000"/>
            <a:headEnd/>
            <a:tailEnd/>
          </a:ln>
        </p:spPr>
        <p:txBody>
          <a:bodyPr wrap="none">
            <a:spAutoFit/>
          </a:bodyPr>
          <a:lstStyle/>
          <a:p>
            <a:pPr>
              <a:lnSpc>
                <a:spcPct val="100000"/>
              </a:lnSpc>
              <a:spcBef>
                <a:spcPts val="0"/>
              </a:spcBef>
              <a:tabLst>
                <a:tab pos="409575" algn="l"/>
              </a:tabLst>
            </a:pPr>
            <a:r>
              <a:rPr lang="en-US" sz="1800" i="1">
                <a:solidFill>
                  <a:srgbClr val="000099"/>
                </a:solidFill>
              </a:rPr>
              <a:t>v</a:t>
            </a:r>
          </a:p>
        </p:txBody>
      </p:sp>
      <p:sp>
        <p:nvSpPr>
          <p:cNvPr id="57" name="TextBox 56"/>
          <p:cNvSpPr txBox="1">
            <a:spLocks noChangeArrowheads="1"/>
          </p:cNvSpPr>
          <p:nvPr/>
        </p:nvSpPr>
        <p:spPr bwMode="auto">
          <a:xfrm>
            <a:off x="6391910" y="2154596"/>
            <a:ext cx="381000" cy="387798"/>
          </a:xfrm>
          <a:prstGeom prst="rect">
            <a:avLst/>
          </a:prstGeom>
          <a:noFill/>
          <a:ln w="9525">
            <a:noFill/>
            <a:miter lim="800000"/>
            <a:headEnd/>
            <a:tailEnd/>
          </a:ln>
        </p:spPr>
        <p:txBody>
          <a:bodyPr wrap="square">
            <a:spAutoFit/>
          </a:bodyPr>
          <a:lstStyle/>
          <a:p>
            <a:pPr algn="ctr"/>
            <a:r>
              <a:rPr lang="en-US" sz="1600">
                <a:solidFill>
                  <a:schemeClr val="bg1"/>
                </a:solidFill>
              </a:rPr>
              <a:t>1</a:t>
            </a:r>
            <a:endParaRPr lang="sr-Latn-RS" sz="1600">
              <a:solidFill>
                <a:schemeClr val="bg1"/>
              </a:solidFill>
            </a:endParaRPr>
          </a:p>
        </p:txBody>
      </p:sp>
      <p:sp>
        <p:nvSpPr>
          <p:cNvPr id="59" name="TextBox 58"/>
          <p:cNvSpPr txBox="1">
            <a:spLocks noChangeArrowheads="1"/>
          </p:cNvSpPr>
          <p:nvPr/>
        </p:nvSpPr>
        <p:spPr bwMode="auto">
          <a:xfrm>
            <a:off x="6841669" y="2596253"/>
            <a:ext cx="381000" cy="360612"/>
          </a:xfrm>
          <a:prstGeom prst="rect">
            <a:avLst/>
          </a:prstGeom>
          <a:noFill/>
          <a:ln w="9525">
            <a:noFill/>
            <a:miter lim="800000"/>
            <a:headEnd/>
            <a:tailEnd/>
          </a:ln>
        </p:spPr>
        <p:txBody>
          <a:bodyPr wrap="square">
            <a:spAutoFit/>
          </a:bodyPr>
          <a:lstStyle/>
          <a:p>
            <a:pPr algn="ctr"/>
            <a:r>
              <a:rPr lang="sr-Latn-RS" sz="1600">
                <a:solidFill>
                  <a:schemeClr val="bg1"/>
                </a:solidFill>
              </a:rPr>
              <a:t>2</a:t>
            </a:r>
          </a:p>
        </p:txBody>
      </p:sp>
      <p:sp>
        <p:nvSpPr>
          <p:cNvPr id="60" name="Arc 59"/>
          <p:cNvSpPr/>
          <p:nvPr/>
        </p:nvSpPr>
        <p:spPr bwMode="auto">
          <a:xfrm rot="11248650">
            <a:off x="6027186" y="1468276"/>
            <a:ext cx="2286000" cy="1188720"/>
          </a:xfrm>
          <a:prstGeom prst="arc">
            <a:avLst/>
          </a:prstGeom>
          <a:noFill/>
          <a:ln w="19050" cap="flat" cmpd="sng" algn="ctr">
            <a:solidFill>
              <a:schemeClr val="bg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pPr>
            <a:endParaRPr kumimoji="0" lang="en-US" sz="2000" b="0" i="0" u="none" strike="noStrike" cap="none" normalizeH="0" baseline="0">
              <a:ln>
                <a:noFill/>
              </a:ln>
              <a:solidFill>
                <a:srgbClr val="000000"/>
              </a:solidFill>
              <a:effectLst/>
              <a:latin typeface="Arial" charset="0"/>
            </a:endParaRPr>
          </a:p>
        </p:txBody>
      </p:sp>
      <p:sp>
        <p:nvSpPr>
          <p:cNvPr id="61" name="TextBox 60"/>
          <p:cNvSpPr txBox="1">
            <a:spLocks noChangeArrowheads="1"/>
          </p:cNvSpPr>
          <p:nvPr/>
        </p:nvSpPr>
        <p:spPr bwMode="auto">
          <a:xfrm>
            <a:off x="5750380" y="1926768"/>
            <a:ext cx="381000" cy="360612"/>
          </a:xfrm>
          <a:prstGeom prst="rect">
            <a:avLst/>
          </a:prstGeom>
          <a:noFill/>
          <a:ln w="9525">
            <a:noFill/>
            <a:miter lim="800000"/>
            <a:headEnd/>
            <a:tailEnd/>
          </a:ln>
        </p:spPr>
        <p:txBody>
          <a:bodyPr wrap="square">
            <a:spAutoFit/>
          </a:bodyPr>
          <a:lstStyle/>
          <a:p>
            <a:pPr algn="ctr"/>
            <a:r>
              <a:rPr lang="en-US" sz="1600">
                <a:solidFill>
                  <a:schemeClr val="bg1"/>
                </a:solidFill>
              </a:rPr>
              <a:t>3</a:t>
            </a:r>
            <a:endParaRPr lang="sr-Latn-RS" sz="1600">
              <a:solidFill>
                <a:schemeClr val="bg1"/>
              </a:solidFill>
            </a:endParaRPr>
          </a:p>
        </p:txBody>
      </p:sp>
      <p:sp>
        <p:nvSpPr>
          <p:cNvPr id="62" name="Oval 61"/>
          <p:cNvSpPr/>
          <p:nvPr/>
        </p:nvSpPr>
        <p:spPr bwMode="auto">
          <a:xfrm rot="18828319">
            <a:off x="6551190" y="2470146"/>
            <a:ext cx="73152" cy="73152"/>
          </a:xfrm>
          <a:prstGeom prst="ellipse">
            <a:avLst/>
          </a:prstGeom>
          <a:solidFill>
            <a:schemeClr val="bg1">
              <a:lumMod val="20000"/>
              <a:lumOff val="80000"/>
            </a:schemeClr>
          </a:solidFill>
          <a:ln w="15875" cap="flat" cmpd="sng" algn="ctr">
            <a:solidFill>
              <a:schemeClr val="bg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pPr>
            <a:endParaRPr kumimoji="0" lang="en-US" sz="2000" b="0" i="0" u="none" strike="noStrike" cap="none" normalizeH="0" baseline="0">
              <a:ln>
                <a:noFill/>
              </a:ln>
              <a:solidFill>
                <a:srgbClr val="000000"/>
              </a:solidFill>
              <a:effectLst/>
              <a:latin typeface="Arial" charset="0"/>
            </a:endParaRPr>
          </a:p>
        </p:txBody>
      </p:sp>
      <p:sp>
        <p:nvSpPr>
          <p:cNvPr id="63" name="Oval 62"/>
          <p:cNvSpPr/>
          <p:nvPr/>
        </p:nvSpPr>
        <p:spPr bwMode="auto">
          <a:xfrm rot="18828319">
            <a:off x="6034939" y="2072539"/>
            <a:ext cx="73152" cy="73152"/>
          </a:xfrm>
          <a:prstGeom prst="ellipse">
            <a:avLst/>
          </a:prstGeom>
          <a:solidFill>
            <a:schemeClr val="bg1">
              <a:lumMod val="20000"/>
              <a:lumOff val="80000"/>
            </a:schemeClr>
          </a:solidFill>
          <a:ln w="15875" cap="flat" cmpd="sng" algn="ctr">
            <a:solidFill>
              <a:schemeClr val="bg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pPr>
            <a:endParaRPr kumimoji="0" lang="en-US" sz="2000" b="0" i="0" u="none" strike="noStrike" cap="none" normalizeH="0" baseline="0">
              <a:ln>
                <a:noFill/>
              </a:ln>
              <a:solidFill>
                <a:srgbClr val="000000"/>
              </a:solidFill>
              <a:effectLst/>
              <a:latin typeface="Arial" charset="0"/>
            </a:endParaRPr>
          </a:p>
        </p:txBody>
      </p:sp>
      <p:sp>
        <p:nvSpPr>
          <p:cNvPr id="64" name="TextBox 63"/>
          <p:cNvSpPr txBox="1"/>
          <p:nvPr/>
        </p:nvSpPr>
        <p:spPr>
          <a:xfrm>
            <a:off x="7033953" y="1737360"/>
            <a:ext cx="808235" cy="427746"/>
          </a:xfrm>
          <a:prstGeom prst="rect">
            <a:avLst/>
          </a:prstGeom>
          <a:noFill/>
        </p:spPr>
        <p:txBody>
          <a:bodyPr wrap="none" rtlCol="0">
            <a:spAutoFit/>
          </a:bodyPr>
          <a:lstStyle/>
          <a:p>
            <a:r>
              <a:rPr lang="en-US">
                <a:solidFill>
                  <a:schemeClr val="bg1"/>
                </a:solidFill>
              </a:rPr>
              <a:t>q</a:t>
            </a:r>
            <a:r>
              <a:rPr lang="en-US" baseline="-25000">
                <a:solidFill>
                  <a:schemeClr val="bg1"/>
                </a:solidFill>
              </a:rPr>
              <a:t>12</a:t>
            </a:r>
            <a:r>
              <a:rPr lang="en-US">
                <a:solidFill>
                  <a:schemeClr val="bg1"/>
                </a:solidFill>
              </a:rPr>
              <a:t>&gt;0</a:t>
            </a:r>
          </a:p>
        </p:txBody>
      </p:sp>
      <p:cxnSp>
        <p:nvCxnSpPr>
          <p:cNvPr id="65" name="Straight Arrow Connector 64"/>
          <p:cNvCxnSpPr/>
          <p:nvPr/>
        </p:nvCxnSpPr>
        <p:spPr bwMode="auto">
          <a:xfrm flipH="1">
            <a:off x="6736080" y="2087880"/>
            <a:ext cx="403860" cy="502920"/>
          </a:xfrm>
          <a:prstGeom prst="straightConnector1">
            <a:avLst/>
          </a:prstGeom>
          <a:noFill/>
          <a:ln w="41275" cap="flat" cmpd="dbl" algn="ctr">
            <a:solidFill>
              <a:srgbClr val="C00000"/>
            </a:solidFill>
            <a:prstDash val="solid"/>
            <a:round/>
            <a:headEnd type="none" w="med" len="med"/>
            <a:tailEnd type="triangle"/>
          </a:ln>
          <a:effectLst/>
        </p:spPr>
      </p:cxnSp>
      <p:cxnSp>
        <p:nvCxnSpPr>
          <p:cNvPr id="66" name="Straight Arrow Connector 65"/>
          <p:cNvCxnSpPr/>
          <p:nvPr/>
        </p:nvCxnSpPr>
        <p:spPr bwMode="auto">
          <a:xfrm flipV="1">
            <a:off x="6027420" y="2423160"/>
            <a:ext cx="297180" cy="449580"/>
          </a:xfrm>
          <a:prstGeom prst="straightConnector1">
            <a:avLst/>
          </a:prstGeom>
          <a:noFill/>
          <a:ln w="41275" cap="flat" cmpd="dbl" algn="ctr">
            <a:solidFill>
              <a:srgbClr val="00B050"/>
            </a:solidFill>
            <a:prstDash val="solid"/>
            <a:round/>
            <a:headEnd type="triangle" w="med" len="med"/>
            <a:tailEnd type="none" w="med" len="med"/>
          </a:ln>
          <a:effectLst/>
        </p:spPr>
      </p:cxnSp>
      <p:sp>
        <p:nvSpPr>
          <p:cNvPr id="70" name="TextBox 69"/>
          <p:cNvSpPr txBox="1"/>
          <p:nvPr/>
        </p:nvSpPr>
        <p:spPr>
          <a:xfrm>
            <a:off x="5715000" y="2705100"/>
            <a:ext cx="822661" cy="427746"/>
          </a:xfrm>
          <a:prstGeom prst="rect">
            <a:avLst/>
          </a:prstGeom>
          <a:noFill/>
        </p:spPr>
        <p:txBody>
          <a:bodyPr wrap="none" rtlCol="0">
            <a:spAutoFit/>
          </a:bodyPr>
          <a:lstStyle/>
          <a:p>
            <a:r>
              <a:rPr lang="en-US">
                <a:solidFill>
                  <a:schemeClr val="bg1"/>
                </a:solidFill>
              </a:rPr>
              <a:t>q</a:t>
            </a:r>
            <a:r>
              <a:rPr lang="en-US" baseline="-25000">
                <a:solidFill>
                  <a:schemeClr val="bg1"/>
                </a:solidFill>
              </a:rPr>
              <a:t>13</a:t>
            </a:r>
            <a:r>
              <a:rPr lang="en-US">
                <a:solidFill>
                  <a:schemeClr val="bg1"/>
                </a:solidFill>
              </a:rPr>
              <a:t>&lt;0</a:t>
            </a:r>
          </a:p>
        </p:txBody>
      </p:sp>
      <p:sp>
        <p:nvSpPr>
          <p:cNvPr id="71" name="TextBox 70"/>
          <p:cNvSpPr txBox="1"/>
          <p:nvPr/>
        </p:nvSpPr>
        <p:spPr>
          <a:xfrm>
            <a:off x="5830385" y="1638301"/>
            <a:ext cx="309700" cy="360612"/>
          </a:xfrm>
          <a:prstGeom prst="rect">
            <a:avLst/>
          </a:prstGeom>
          <a:noFill/>
        </p:spPr>
        <p:txBody>
          <a:bodyPr wrap="none" rtlCol="0">
            <a:spAutoFit/>
          </a:bodyPr>
          <a:lstStyle/>
          <a:p>
            <a:r>
              <a:rPr lang="en-US" sz="1600">
                <a:solidFill>
                  <a:schemeClr val="bg1"/>
                </a:solidFill>
              </a:rPr>
              <a:t>T</a:t>
            </a:r>
          </a:p>
        </p:txBody>
      </p:sp>
      <p:sp>
        <p:nvSpPr>
          <p:cNvPr id="72" name="Oval 71"/>
          <p:cNvSpPr/>
          <p:nvPr/>
        </p:nvSpPr>
        <p:spPr bwMode="auto">
          <a:xfrm rot="18828319">
            <a:off x="6992882" y="2600496"/>
            <a:ext cx="73152" cy="73152"/>
          </a:xfrm>
          <a:prstGeom prst="ellipse">
            <a:avLst/>
          </a:prstGeom>
          <a:solidFill>
            <a:schemeClr val="bg1">
              <a:lumMod val="20000"/>
              <a:lumOff val="80000"/>
            </a:schemeClr>
          </a:solidFill>
          <a:ln w="15875" cap="flat" cmpd="sng" algn="ctr">
            <a:solidFill>
              <a:schemeClr val="bg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pPr>
            <a:endParaRPr kumimoji="0" lang="en-US" sz="2000" b="0" i="0" u="none" strike="noStrike" cap="none" normalizeH="0" baseline="0">
              <a:ln>
                <a:noFill/>
              </a:ln>
              <a:solidFill>
                <a:srgbClr val="000000"/>
              </a:solidFill>
              <a:effectLst/>
              <a:latin typeface="Arial" charset="0"/>
            </a:endParaRPr>
          </a:p>
        </p:txBody>
      </p:sp>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64198" name="WordArt 6"/>
          <p:cNvSpPr>
            <a:spLocks noChangeArrowheads="1" noChangeShapeType="1" noTextEdit="1"/>
          </p:cNvSpPr>
          <p:nvPr/>
        </p:nvSpPr>
        <p:spPr bwMode="auto">
          <a:xfrm>
            <a:off x="284163" y="923925"/>
            <a:ext cx="3128962" cy="647700"/>
          </a:xfrm>
          <a:prstGeom prst="rect">
            <a:avLst/>
          </a:prstGeom>
        </p:spPr>
        <p:txBody>
          <a:bodyPr wrap="none" fromWordArt="1">
            <a:prstTxWarp prst="textPlain">
              <a:avLst>
                <a:gd name="adj" fmla="val 50000"/>
              </a:avLst>
            </a:prstTxWarp>
          </a:bodyPr>
          <a:lstStyle/>
          <a:p>
            <a:pPr algn="ctr"/>
            <a:r>
              <a:rPr lang="en-US" sz="3600" kern="10" spc="720">
                <a:ln w="9525">
                  <a:noFill/>
                  <a:round/>
                  <a:headEnd/>
                  <a:tailEnd/>
                </a:ln>
                <a:gradFill rotWithShape="0">
                  <a:gsLst>
                    <a:gs pos="0">
                      <a:srgbClr val="AAAAAA"/>
                    </a:gs>
                    <a:gs pos="100000">
                      <a:srgbClr val="FFFFFF"/>
                    </a:gs>
                  </a:gsLst>
                  <a:lin ang="5400000" scaled="1"/>
                </a:gradFill>
                <a:effectLst>
                  <a:outerShdw dist="45791" dir="3378596" algn="ctr" rotWithShape="0">
                    <a:srgbClr val="4D4D4D">
                      <a:alpha val="80000"/>
                    </a:srgbClr>
                  </a:outerShdw>
                </a:effectLst>
                <a:latin typeface="Arial Black"/>
              </a:rPr>
              <a:t>Izohorski proces</a:t>
            </a:r>
          </a:p>
        </p:txBody>
      </p:sp>
      <p:sp>
        <p:nvSpPr>
          <p:cNvPr id="264201" name="Rectangle 9"/>
          <p:cNvSpPr>
            <a:spLocks noChangeArrowheads="1"/>
          </p:cNvSpPr>
          <p:nvPr/>
        </p:nvSpPr>
        <p:spPr bwMode="auto">
          <a:xfrm>
            <a:off x="0" y="3205163"/>
            <a:ext cx="9144000" cy="0"/>
          </a:xfrm>
          <a:prstGeom prst="rect">
            <a:avLst/>
          </a:prstGeom>
          <a:noFill/>
          <a:ln w="9525" algn="ctr">
            <a:noFill/>
            <a:miter lim="800000"/>
            <a:headEnd/>
            <a:tailEnd/>
          </a:ln>
          <a:effectLst/>
        </p:spPr>
        <p:txBody>
          <a:bodyPr wrap="none" anchor="ctr">
            <a:spAutoFit/>
          </a:bodyPr>
          <a:lstStyle/>
          <a:p>
            <a:endParaRPr lang="en-US"/>
          </a:p>
        </p:txBody>
      </p:sp>
      <p:sp>
        <p:nvSpPr>
          <p:cNvPr id="264220" name="Text Box 28"/>
          <p:cNvSpPr txBox="1">
            <a:spLocks noChangeArrowheads="1"/>
          </p:cNvSpPr>
          <p:nvPr/>
        </p:nvSpPr>
        <p:spPr bwMode="auto">
          <a:xfrm>
            <a:off x="304800" y="1828800"/>
            <a:ext cx="1135062" cy="914400"/>
          </a:xfrm>
          <a:prstGeom prst="rect">
            <a:avLst/>
          </a:prstGeom>
          <a:noFill/>
          <a:ln w="9525" algn="ctr">
            <a:noFill/>
            <a:miter lim="800000"/>
            <a:headEnd/>
            <a:tailEnd/>
          </a:ln>
          <a:effectLst/>
        </p:spPr>
        <p:txBody>
          <a:bodyPr wrap="none">
            <a:spAutoFit/>
          </a:bodyPr>
          <a:lstStyle/>
          <a:p>
            <a:pPr>
              <a:tabLst>
                <a:tab pos="409575" algn="l"/>
              </a:tabLst>
            </a:pPr>
            <a:r>
              <a:rPr lang="sr-Latn-CS">
                <a:solidFill>
                  <a:schemeClr val="bg1"/>
                </a:solidFill>
              </a:rPr>
              <a:t>d</a:t>
            </a:r>
            <a:r>
              <a:rPr lang="sr-Latn-CS" i="1">
                <a:solidFill>
                  <a:schemeClr val="bg1"/>
                </a:solidFill>
              </a:rPr>
              <a:t>v</a:t>
            </a:r>
            <a:r>
              <a:rPr lang="sr-Latn-CS">
                <a:solidFill>
                  <a:schemeClr val="bg1"/>
                </a:solidFill>
              </a:rPr>
              <a:t>=0</a:t>
            </a:r>
          </a:p>
          <a:p>
            <a:pPr>
              <a:tabLst>
                <a:tab pos="409575" algn="l"/>
              </a:tabLst>
            </a:pPr>
            <a:r>
              <a:rPr lang="sr-Latn-CS" i="1">
                <a:solidFill>
                  <a:schemeClr val="bg1"/>
                </a:solidFill>
              </a:rPr>
              <a:t>v</a:t>
            </a:r>
            <a:r>
              <a:rPr lang="sr-Latn-CS">
                <a:solidFill>
                  <a:schemeClr val="bg1"/>
                </a:solidFill>
              </a:rPr>
              <a:t>=const.</a:t>
            </a:r>
            <a:endParaRPr lang="en-US">
              <a:solidFill>
                <a:schemeClr val="bg1"/>
              </a:solidFill>
            </a:endParaRPr>
          </a:p>
        </p:txBody>
      </p:sp>
      <p:grpSp>
        <p:nvGrpSpPr>
          <p:cNvPr id="10" name="Group 17"/>
          <p:cNvGrpSpPr/>
          <p:nvPr/>
        </p:nvGrpSpPr>
        <p:grpSpPr>
          <a:xfrm>
            <a:off x="5715000" y="3810000"/>
            <a:ext cx="2295525" cy="1143000"/>
            <a:chOff x="4032885" y="3415665"/>
            <a:chExt cx="2295525" cy="1143000"/>
          </a:xfrm>
          <a:solidFill>
            <a:schemeClr val="tx1">
              <a:lumMod val="65000"/>
            </a:schemeClr>
          </a:solidFill>
        </p:grpSpPr>
        <p:sp>
          <p:nvSpPr>
            <p:cNvPr id="14" name="Rectangle 13"/>
            <p:cNvSpPr/>
            <p:nvPr/>
          </p:nvSpPr>
          <p:spPr bwMode="auto">
            <a:xfrm>
              <a:off x="4032885" y="3415665"/>
              <a:ext cx="91440" cy="1143000"/>
            </a:xfrm>
            <a:prstGeom prst="rect">
              <a:avLst/>
            </a:prstGeom>
            <a:grpFill/>
            <a:ln w="19050" cap="flat" cmpd="sng" algn="ctr">
              <a:solidFill>
                <a:schemeClr val="tx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pPr>
              <a:endParaRPr kumimoji="0" lang="en-US" sz="2000" b="0" i="0" u="none" strike="noStrike" cap="none" normalizeH="0" baseline="0">
                <a:ln>
                  <a:noFill/>
                </a:ln>
                <a:solidFill>
                  <a:srgbClr val="000000"/>
                </a:solidFill>
                <a:effectLst/>
                <a:latin typeface="Arial" charset="0"/>
              </a:endParaRPr>
            </a:p>
          </p:txBody>
        </p:sp>
        <p:sp>
          <p:nvSpPr>
            <p:cNvPr id="15" name="Rectangle 14"/>
            <p:cNvSpPr/>
            <p:nvPr/>
          </p:nvSpPr>
          <p:spPr bwMode="auto">
            <a:xfrm rot="5400000">
              <a:off x="5181600" y="3413760"/>
              <a:ext cx="91440" cy="2194560"/>
            </a:xfrm>
            <a:prstGeom prst="rect">
              <a:avLst/>
            </a:prstGeom>
            <a:grpFill/>
            <a:ln w="19050" cap="flat" cmpd="sng" algn="ctr">
              <a:solidFill>
                <a:schemeClr val="tx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pPr>
              <a:endParaRPr kumimoji="0" lang="en-US" sz="2000" b="0" i="0" u="none" strike="noStrike" cap="none" normalizeH="0" baseline="0">
                <a:ln>
                  <a:noFill/>
                </a:ln>
                <a:solidFill>
                  <a:srgbClr val="000000"/>
                </a:solidFill>
                <a:effectLst/>
                <a:latin typeface="Arial" charset="0"/>
              </a:endParaRPr>
            </a:p>
          </p:txBody>
        </p:sp>
        <p:sp>
          <p:nvSpPr>
            <p:cNvPr id="16" name="Rectangle 15"/>
            <p:cNvSpPr/>
            <p:nvPr/>
          </p:nvSpPr>
          <p:spPr bwMode="auto">
            <a:xfrm rot="5400000">
              <a:off x="5185410" y="2364105"/>
              <a:ext cx="91440" cy="2194560"/>
            </a:xfrm>
            <a:prstGeom prst="rect">
              <a:avLst/>
            </a:prstGeom>
            <a:grpFill/>
            <a:ln w="19050" cap="flat" cmpd="sng" algn="ctr">
              <a:solidFill>
                <a:schemeClr val="tx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pPr>
              <a:endParaRPr kumimoji="0" lang="en-US" sz="2000" b="0" i="0" u="none" strike="noStrike" cap="none" normalizeH="0" baseline="0">
                <a:ln>
                  <a:noFill/>
                </a:ln>
                <a:solidFill>
                  <a:srgbClr val="000000"/>
                </a:solidFill>
                <a:effectLst/>
                <a:latin typeface="Arial" charset="0"/>
              </a:endParaRPr>
            </a:p>
          </p:txBody>
        </p:sp>
      </p:grpSp>
      <p:grpSp>
        <p:nvGrpSpPr>
          <p:cNvPr id="44" name="Group 43"/>
          <p:cNvGrpSpPr/>
          <p:nvPr/>
        </p:nvGrpSpPr>
        <p:grpSpPr>
          <a:xfrm>
            <a:off x="6858000" y="3920489"/>
            <a:ext cx="1524000" cy="923544"/>
            <a:chOff x="6330315" y="3920489"/>
            <a:chExt cx="1524000" cy="923544"/>
          </a:xfrm>
        </p:grpSpPr>
        <p:sp>
          <p:nvSpPr>
            <p:cNvPr id="11" name="Rectangle 10"/>
            <p:cNvSpPr/>
            <p:nvPr/>
          </p:nvSpPr>
          <p:spPr bwMode="auto">
            <a:xfrm>
              <a:off x="6330315" y="3920489"/>
              <a:ext cx="152400" cy="923544"/>
            </a:xfrm>
            <a:prstGeom prst="rect">
              <a:avLst/>
            </a:prstGeom>
            <a:solidFill>
              <a:schemeClr val="tx1">
                <a:lumMod val="50000"/>
              </a:schemeClr>
            </a:solidFill>
            <a:ln w="19050" cap="flat" cmpd="sng" algn="ctr">
              <a:solidFill>
                <a:schemeClr val="tx1">
                  <a:lumMod val="50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pPr>
              <a:endParaRPr kumimoji="0" lang="en-US" sz="2000" b="0" i="0" u="none" strike="noStrike" cap="none" normalizeH="0" baseline="0">
                <a:ln>
                  <a:noFill/>
                </a:ln>
                <a:solidFill>
                  <a:srgbClr val="000000"/>
                </a:solidFill>
                <a:effectLst/>
                <a:latin typeface="Arial" charset="0"/>
              </a:endParaRPr>
            </a:p>
          </p:txBody>
        </p:sp>
        <p:sp>
          <p:nvSpPr>
            <p:cNvPr id="12" name="Rectangle 11"/>
            <p:cNvSpPr/>
            <p:nvPr/>
          </p:nvSpPr>
          <p:spPr bwMode="auto">
            <a:xfrm rot="5400000">
              <a:off x="7069455" y="3672840"/>
              <a:ext cx="152400" cy="1417320"/>
            </a:xfrm>
            <a:prstGeom prst="rect">
              <a:avLst/>
            </a:prstGeom>
            <a:solidFill>
              <a:schemeClr val="tx1">
                <a:lumMod val="50000"/>
              </a:schemeClr>
            </a:solidFill>
            <a:ln w="19050" cap="flat" cmpd="sng" algn="ctr">
              <a:solidFill>
                <a:schemeClr val="tx1">
                  <a:lumMod val="50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pPr>
              <a:endParaRPr kumimoji="0" lang="en-US" sz="2000" b="0" i="0" u="none" strike="noStrike" cap="none" normalizeH="0" baseline="0">
                <a:ln>
                  <a:noFill/>
                </a:ln>
                <a:solidFill>
                  <a:srgbClr val="000000"/>
                </a:solidFill>
                <a:effectLst/>
                <a:latin typeface="Arial" charset="0"/>
              </a:endParaRPr>
            </a:p>
          </p:txBody>
        </p:sp>
      </p:grpSp>
      <p:sp>
        <p:nvSpPr>
          <p:cNvPr id="13" name="TextBox 12"/>
          <p:cNvSpPr txBox="1"/>
          <p:nvPr/>
        </p:nvSpPr>
        <p:spPr>
          <a:xfrm rot="19432346">
            <a:off x="6009582" y="4102085"/>
            <a:ext cx="635110" cy="461665"/>
          </a:xfrm>
          <a:prstGeom prst="rect">
            <a:avLst/>
          </a:prstGeom>
          <a:noFill/>
        </p:spPr>
        <p:txBody>
          <a:bodyPr wrap="none" rtlCol="0">
            <a:spAutoFit/>
          </a:bodyPr>
          <a:lstStyle/>
          <a:p>
            <a:pPr algn="ctr">
              <a:lnSpc>
                <a:spcPct val="100000"/>
              </a:lnSpc>
              <a:spcBef>
                <a:spcPts val="0"/>
              </a:spcBef>
            </a:pPr>
            <a:r>
              <a:rPr lang="en-US" sz="1200" i="1">
                <a:solidFill>
                  <a:schemeClr val="bg1"/>
                </a:solidFill>
              </a:rPr>
              <a:t>Radno</a:t>
            </a:r>
          </a:p>
          <a:p>
            <a:pPr algn="ctr">
              <a:lnSpc>
                <a:spcPct val="100000"/>
              </a:lnSpc>
              <a:spcBef>
                <a:spcPts val="0"/>
              </a:spcBef>
            </a:pPr>
            <a:r>
              <a:rPr lang="en-US" sz="1200" i="1">
                <a:solidFill>
                  <a:schemeClr val="bg1"/>
                </a:solidFill>
              </a:rPr>
              <a:t>telo</a:t>
            </a:r>
            <a:endParaRPr lang="en-US" sz="1200" i="1"/>
          </a:p>
        </p:txBody>
      </p:sp>
      <p:cxnSp>
        <p:nvCxnSpPr>
          <p:cNvPr id="18" name="Straight Arrow Connector 17"/>
          <p:cNvCxnSpPr/>
          <p:nvPr/>
        </p:nvCxnSpPr>
        <p:spPr bwMode="auto">
          <a:xfrm flipH="1" flipV="1">
            <a:off x="5810250" y="1223010"/>
            <a:ext cx="3810" cy="2195192"/>
          </a:xfrm>
          <a:prstGeom prst="straightConnector1">
            <a:avLst/>
          </a:prstGeom>
          <a:noFill/>
          <a:ln w="19050" cap="flat" cmpd="sng" algn="ctr">
            <a:solidFill>
              <a:schemeClr val="bg1"/>
            </a:solidFill>
            <a:prstDash val="solid"/>
            <a:round/>
            <a:headEnd type="none" w="med" len="med"/>
            <a:tailEnd type="triangle"/>
          </a:ln>
          <a:effectLst/>
        </p:spPr>
      </p:cxnSp>
      <p:cxnSp>
        <p:nvCxnSpPr>
          <p:cNvPr id="19" name="Straight Arrow Connector 18"/>
          <p:cNvCxnSpPr/>
          <p:nvPr/>
        </p:nvCxnSpPr>
        <p:spPr bwMode="auto">
          <a:xfrm>
            <a:off x="5806440" y="3418201"/>
            <a:ext cx="2423160" cy="0"/>
          </a:xfrm>
          <a:prstGeom prst="straightConnector1">
            <a:avLst/>
          </a:prstGeom>
          <a:noFill/>
          <a:ln w="19050" cap="flat" cmpd="sng" algn="ctr">
            <a:solidFill>
              <a:schemeClr val="bg1"/>
            </a:solidFill>
            <a:prstDash val="solid"/>
            <a:round/>
            <a:headEnd type="none" w="med" len="med"/>
            <a:tailEnd type="triangle"/>
          </a:ln>
          <a:effectLst/>
        </p:spPr>
      </p:cxnSp>
      <p:sp>
        <p:nvSpPr>
          <p:cNvPr id="20" name="Text Box 15"/>
          <p:cNvSpPr txBox="1">
            <a:spLocks noChangeArrowheads="1"/>
          </p:cNvSpPr>
          <p:nvPr/>
        </p:nvSpPr>
        <p:spPr bwMode="auto">
          <a:xfrm>
            <a:off x="5455920" y="1197209"/>
            <a:ext cx="312906" cy="369332"/>
          </a:xfrm>
          <a:prstGeom prst="rect">
            <a:avLst/>
          </a:prstGeom>
          <a:noFill/>
          <a:ln w="9525" algn="ctr">
            <a:noFill/>
            <a:miter lim="800000"/>
            <a:headEnd/>
            <a:tailEnd/>
          </a:ln>
        </p:spPr>
        <p:txBody>
          <a:bodyPr wrap="none">
            <a:spAutoFit/>
          </a:bodyPr>
          <a:lstStyle/>
          <a:p>
            <a:pPr>
              <a:lnSpc>
                <a:spcPct val="100000"/>
              </a:lnSpc>
              <a:spcBef>
                <a:spcPts val="0"/>
              </a:spcBef>
              <a:tabLst>
                <a:tab pos="409575" algn="l"/>
              </a:tabLst>
            </a:pPr>
            <a:r>
              <a:rPr lang="sr-Latn-RS" sz="1800" i="1">
                <a:solidFill>
                  <a:srgbClr val="000099"/>
                </a:solidFill>
              </a:rPr>
              <a:t>p</a:t>
            </a:r>
            <a:endParaRPr lang="en-US" sz="1800" i="1">
              <a:solidFill>
                <a:srgbClr val="000099"/>
              </a:solidFill>
            </a:endParaRPr>
          </a:p>
        </p:txBody>
      </p:sp>
      <p:sp>
        <p:nvSpPr>
          <p:cNvPr id="21" name="Text Box 15"/>
          <p:cNvSpPr txBox="1">
            <a:spLocks noChangeArrowheads="1"/>
          </p:cNvSpPr>
          <p:nvPr/>
        </p:nvSpPr>
        <p:spPr bwMode="auto">
          <a:xfrm>
            <a:off x="7861300" y="3085461"/>
            <a:ext cx="300082" cy="369332"/>
          </a:xfrm>
          <a:prstGeom prst="rect">
            <a:avLst/>
          </a:prstGeom>
          <a:noFill/>
          <a:ln w="9525" algn="ctr">
            <a:noFill/>
            <a:miter lim="800000"/>
            <a:headEnd/>
            <a:tailEnd/>
          </a:ln>
        </p:spPr>
        <p:txBody>
          <a:bodyPr wrap="none">
            <a:spAutoFit/>
          </a:bodyPr>
          <a:lstStyle/>
          <a:p>
            <a:pPr>
              <a:lnSpc>
                <a:spcPct val="100000"/>
              </a:lnSpc>
              <a:spcBef>
                <a:spcPts val="0"/>
              </a:spcBef>
              <a:tabLst>
                <a:tab pos="409575" algn="l"/>
              </a:tabLst>
            </a:pPr>
            <a:r>
              <a:rPr lang="en-US" sz="1800" i="1">
                <a:solidFill>
                  <a:srgbClr val="000099"/>
                </a:solidFill>
              </a:rPr>
              <a:t>v</a:t>
            </a:r>
          </a:p>
        </p:txBody>
      </p:sp>
      <p:sp>
        <p:nvSpPr>
          <p:cNvPr id="22" name="TextBox 21"/>
          <p:cNvSpPr txBox="1">
            <a:spLocks noChangeArrowheads="1"/>
          </p:cNvSpPr>
          <p:nvPr/>
        </p:nvSpPr>
        <p:spPr bwMode="auto">
          <a:xfrm>
            <a:off x="6791960" y="2234606"/>
            <a:ext cx="381000" cy="387798"/>
          </a:xfrm>
          <a:prstGeom prst="rect">
            <a:avLst/>
          </a:prstGeom>
          <a:noFill/>
          <a:ln w="9525">
            <a:noFill/>
            <a:miter lim="800000"/>
            <a:headEnd/>
            <a:tailEnd/>
          </a:ln>
        </p:spPr>
        <p:txBody>
          <a:bodyPr wrap="square">
            <a:spAutoFit/>
          </a:bodyPr>
          <a:lstStyle/>
          <a:p>
            <a:pPr algn="ctr"/>
            <a:r>
              <a:rPr lang="en-US" sz="1600">
                <a:solidFill>
                  <a:schemeClr val="bg1"/>
                </a:solidFill>
              </a:rPr>
              <a:t>1</a:t>
            </a:r>
            <a:endParaRPr lang="sr-Latn-RS" sz="1600">
              <a:solidFill>
                <a:schemeClr val="bg1"/>
              </a:solidFill>
            </a:endParaRPr>
          </a:p>
        </p:txBody>
      </p:sp>
      <p:sp>
        <p:nvSpPr>
          <p:cNvPr id="23" name="TextBox 22"/>
          <p:cNvSpPr txBox="1">
            <a:spLocks noChangeArrowheads="1"/>
          </p:cNvSpPr>
          <p:nvPr/>
        </p:nvSpPr>
        <p:spPr bwMode="auto">
          <a:xfrm>
            <a:off x="6823564" y="1602380"/>
            <a:ext cx="381000" cy="360612"/>
          </a:xfrm>
          <a:prstGeom prst="rect">
            <a:avLst/>
          </a:prstGeom>
          <a:noFill/>
          <a:ln w="9525">
            <a:noFill/>
            <a:miter lim="800000"/>
            <a:headEnd/>
            <a:tailEnd/>
          </a:ln>
        </p:spPr>
        <p:txBody>
          <a:bodyPr wrap="square">
            <a:spAutoFit/>
          </a:bodyPr>
          <a:lstStyle/>
          <a:p>
            <a:pPr algn="ctr"/>
            <a:r>
              <a:rPr lang="sr-Latn-RS" sz="1600">
                <a:solidFill>
                  <a:schemeClr val="bg1"/>
                </a:solidFill>
              </a:rPr>
              <a:t>2</a:t>
            </a:r>
          </a:p>
        </p:txBody>
      </p:sp>
      <p:sp>
        <p:nvSpPr>
          <p:cNvPr id="41" name="Arc 40"/>
          <p:cNvSpPr/>
          <p:nvPr/>
        </p:nvSpPr>
        <p:spPr bwMode="auto">
          <a:xfrm rot="10800000">
            <a:off x="6366276" y="1430176"/>
            <a:ext cx="2286000" cy="1188720"/>
          </a:xfrm>
          <a:prstGeom prst="arc">
            <a:avLst/>
          </a:prstGeom>
          <a:noFill/>
          <a:ln w="12700" cap="flat" cmpd="sng" algn="ctr">
            <a:solidFill>
              <a:schemeClr val="bg1"/>
            </a:solidFill>
            <a:prstDash val="lgDash"/>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pPr>
            <a:endParaRPr kumimoji="0" lang="en-US" sz="2000" b="0" i="0" u="none" strike="noStrike" cap="none" normalizeH="0" baseline="0">
              <a:ln>
                <a:noFill/>
              </a:ln>
              <a:solidFill>
                <a:srgbClr val="000000"/>
              </a:solidFill>
              <a:effectLst/>
              <a:latin typeface="Arial" charset="0"/>
            </a:endParaRPr>
          </a:p>
        </p:txBody>
      </p:sp>
      <p:cxnSp>
        <p:nvCxnSpPr>
          <p:cNvPr id="50" name="Straight Connector 49"/>
          <p:cNvCxnSpPr/>
          <p:nvPr/>
        </p:nvCxnSpPr>
        <p:spPr bwMode="auto">
          <a:xfrm flipV="1">
            <a:off x="6858000" y="1917700"/>
            <a:ext cx="0" cy="548640"/>
          </a:xfrm>
          <a:prstGeom prst="line">
            <a:avLst/>
          </a:prstGeom>
          <a:noFill/>
          <a:ln w="28575" cap="flat" cmpd="sng" algn="ctr">
            <a:solidFill>
              <a:srgbClr val="000066"/>
            </a:solidFill>
            <a:prstDash val="solid"/>
            <a:round/>
            <a:headEnd type="none" w="med" len="med"/>
            <a:tailEnd type="triangle" w="med" len="med"/>
          </a:ln>
          <a:effectLst/>
        </p:spPr>
      </p:cxnSp>
      <p:sp>
        <p:nvSpPr>
          <p:cNvPr id="43" name="Oval 42"/>
          <p:cNvSpPr/>
          <p:nvPr/>
        </p:nvSpPr>
        <p:spPr bwMode="auto">
          <a:xfrm rot="2628319">
            <a:off x="6824222" y="2473782"/>
            <a:ext cx="73152" cy="73152"/>
          </a:xfrm>
          <a:prstGeom prst="ellipse">
            <a:avLst/>
          </a:prstGeom>
          <a:solidFill>
            <a:schemeClr val="bg1">
              <a:lumMod val="20000"/>
              <a:lumOff val="80000"/>
            </a:schemeClr>
          </a:solidFill>
          <a:ln w="15875" cap="flat" cmpd="sng" algn="ctr">
            <a:solidFill>
              <a:schemeClr val="bg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pPr>
            <a:endParaRPr kumimoji="0" lang="en-US" sz="2000" b="0" i="0" u="none" strike="noStrike" cap="none" normalizeH="0" baseline="0">
              <a:ln>
                <a:noFill/>
              </a:ln>
              <a:solidFill>
                <a:srgbClr val="000000"/>
              </a:solidFill>
              <a:effectLst/>
              <a:latin typeface="Arial" charset="0"/>
            </a:endParaRPr>
          </a:p>
        </p:txBody>
      </p:sp>
      <p:cxnSp>
        <p:nvCxnSpPr>
          <p:cNvPr id="52" name="Straight Connector 51"/>
          <p:cNvCxnSpPr/>
          <p:nvPr/>
        </p:nvCxnSpPr>
        <p:spPr bwMode="auto">
          <a:xfrm flipV="1">
            <a:off x="6858000" y="2547620"/>
            <a:ext cx="0" cy="548640"/>
          </a:xfrm>
          <a:prstGeom prst="line">
            <a:avLst/>
          </a:prstGeom>
          <a:noFill/>
          <a:ln w="28575" cap="flat" cmpd="sng" algn="ctr">
            <a:solidFill>
              <a:srgbClr val="000066"/>
            </a:solidFill>
            <a:prstDash val="solid"/>
            <a:round/>
            <a:headEnd type="triangle" w="med" len="med"/>
            <a:tailEnd type="none" w="med" len="med"/>
          </a:ln>
          <a:effectLst/>
        </p:spPr>
      </p:cxnSp>
      <p:sp>
        <p:nvSpPr>
          <p:cNvPr id="54" name="TextBox 53"/>
          <p:cNvSpPr txBox="1">
            <a:spLocks noChangeArrowheads="1"/>
          </p:cNvSpPr>
          <p:nvPr/>
        </p:nvSpPr>
        <p:spPr bwMode="auto">
          <a:xfrm>
            <a:off x="6793230" y="2853690"/>
            <a:ext cx="381000" cy="360612"/>
          </a:xfrm>
          <a:prstGeom prst="rect">
            <a:avLst/>
          </a:prstGeom>
          <a:noFill/>
          <a:ln w="9525">
            <a:noFill/>
            <a:miter lim="800000"/>
            <a:headEnd/>
            <a:tailEnd/>
          </a:ln>
        </p:spPr>
        <p:txBody>
          <a:bodyPr wrap="square">
            <a:spAutoFit/>
          </a:bodyPr>
          <a:lstStyle/>
          <a:p>
            <a:pPr algn="ctr"/>
            <a:r>
              <a:rPr lang="en-US" sz="1600">
                <a:solidFill>
                  <a:schemeClr val="bg1"/>
                </a:solidFill>
              </a:rPr>
              <a:t>3</a:t>
            </a:r>
            <a:endParaRPr lang="sr-Latn-RS" sz="1600">
              <a:solidFill>
                <a:schemeClr val="bg1"/>
              </a:solidFill>
            </a:endParaRPr>
          </a:p>
        </p:txBody>
      </p:sp>
      <p:sp>
        <p:nvSpPr>
          <p:cNvPr id="56" name="Arc 55"/>
          <p:cNvSpPr/>
          <p:nvPr/>
        </p:nvSpPr>
        <p:spPr bwMode="auto">
          <a:xfrm rot="10800000">
            <a:off x="6358890" y="800100"/>
            <a:ext cx="2286000" cy="1188720"/>
          </a:xfrm>
          <a:prstGeom prst="arc">
            <a:avLst/>
          </a:prstGeom>
          <a:noFill/>
          <a:ln w="12700" cap="flat" cmpd="sng" algn="ctr">
            <a:solidFill>
              <a:schemeClr val="bg1"/>
            </a:solidFill>
            <a:prstDash val="lgDash"/>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pPr>
            <a:endParaRPr kumimoji="0" lang="en-US" sz="2000" b="0" i="0" u="none" strike="noStrike" cap="none" normalizeH="0" baseline="0">
              <a:ln>
                <a:noFill/>
              </a:ln>
              <a:solidFill>
                <a:srgbClr val="000000"/>
              </a:solidFill>
              <a:effectLst/>
              <a:latin typeface="Arial" charset="0"/>
            </a:endParaRPr>
          </a:p>
        </p:txBody>
      </p:sp>
      <p:sp>
        <p:nvSpPr>
          <p:cNvPr id="51" name="Oval 50"/>
          <p:cNvSpPr/>
          <p:nvPr/>
        </p:nvSpPr>
        <p:spPr bwMode="auto">
          <a:xfrm rot="2628319">
            <a:off x="6825588" y="1846480"/>
            <a:ext cx="73152" cy="73152"/>
          </a:xfrm>
          <a:prstGeom prst="ellipse">
            <a:avLst/>
          </a:prstGeom>
          <a:solidFill>
            <a:schemeClr val="bg1">
              <a:lumMod val="20000"/>
              <a:lumOff val="80000"/>
            </a:schemeClr>
          </a:solidFill>
          <a:ln w="15875" cap="flat" cmpd="sng" algn="ctr">
            <a:solidFill>
              <a:schemeClr val="bg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pPr>
            <a:endParaRPr kumimoji="0" lang="en-US" sz="2000" b="0" i="0" u="none" strike="noStrike" cap="none" normalizeH="0" baseline="0">
              <a:ln>
                <a:noFill/>
              </a:ln>
              <a:solidFill>
                <a:srgbClr val="000000"/>
              </a:solidFill>
              <a:effectLst/>
              <a:latin typeface="Arial" charset="0"/>
            </a:endParaRPr>
          </a:p>
        </p:txBody>
      </p:sp>
      <p:sp>
        <p:nvSpPr>
          <p:cNvPr id="57" name="Arc 56"/>
          <p:cNvSpPr/>
          <p:nvPr/>
        </p:nvSpPr>
        <p:spPr bwMode="auto">
          <a:xfrm rot="10800000">
            <a:off x="6324600" y="2038350"/>
            <a:ext cx="2286000" cy="1188720"/>
          </a:xfrm>
          <a:prstGeom prst="arc">
            <a:avLst/>
          </a:prstGeom>
          <a:noFill/>
          <a:ln w="12700" cap="flat" cmpd="sng" algn="ctr">
            <a:solidFill>
              <a:schemeClr val="bg1"/>
            </a:solidFill>
            <a:prstDash val="lgDash"/>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pPr>
            <a:endParaRPr kumimoji="0" lang="en-US" sz="2000" b="0" i="0" u="none" strike="noStrike" cap="none" normalizeH="0" baseline="0">
              <a:ln>
                <a:noFill/>
              </a:ln>
              <a:solidFill>
                <a:srgbClr val="000000"/>
              </a:solidFill>
              <a:effectLst/>
              <a:latin typeface="Arial" charset="0"/>
            </a:endParaRPr>
          </a:p>
        </p:txBody>
      </p:sp>
      <p:sp>
        <p:nvSpPr>
          <p:cNvPr id="53" name="Oval 52"/>
          <p:cNvSpPr/>
          <p:nvPr/>
        </p:nvSpPr>
        <p:spPr bwMode="auto">
          <a:xfrm rot="2628319">
            <a:off x="6820508" y="3096160"/>
            <a:ext cx="73152" cy="73152"/>
          </a:xfrm>
          <a:prstGeom prst="ellipse">
            <a:avLst/>
          </a:prstGeom>
          <a:solidFill>
            <a:schemeClr val="bg1">
              <a:lumMod val="20000"/>
              <a:lumOff val="80000"/>
            </a:schemeClr>
          </a:solidFill>
          <a:ln w="15875" cap="flat" cmpd="sng" algn="ctr">
            <a:solidFill>
              <a:schemeClr val="bg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pPr>
            <a:endParaRPr kumimoji="0" lang="en-US" sz="2000" b="0" i="0" u="none" strike="noStrike" cap="none" normalizeH="0" baseline="0">
              <a:ln>
                <a:noFill/>
              </a:ln>
              <a:solidFill>
                <a:srgbClr val="000000"/>
              </a:solidFill>
              <a:effectLst/>
              <a:latin typeface="Arial" charset="0"/>
            </a:endParaRPr>
          </a:p>
        </p:txBody>
      </p:sp>
      <p:sp>
        <p:nvSpPr>
          <p:cNvPr id="59" name="Line 17"/>
          <p:cNvSpPr>
            <a:spLocks noChangeShapeType="1"/>
          </p:cNvSpPr>
          <p:nvPr/>
        </p:nvSpPr>
        <p:spPr bwMode="auto">
          <a:xfrm>
            <a:off x="6943090" y="4780599"/>
            <a:ext cx="234950" cy="797242"/>
          </a:xfrm>
          <a:prstGeom prst="line">
            <a:avLst/>
          </a:prstGeom>
          <a:noFill/>
          <a:ln w="19050">
            <a:solidFill>
              <a:schemeClr val="accent4">
                <a:lumMod val="75000"/>
              </a:schemeClr>
            </a:solidFill>
            <a:round/>
            <a:headEnd/>
            <a:tailEnd type="triangle" w="med" len="med"/>
          </a:ln>
          <a:effectLst/>
        </p:spPr>
        <p:txBody>
          <a:bodyPr wrap="square">
            <a:spAutoFit/>
          </a:bodyPr>
          <a:lstStyle/>
          <a:p>
            <a:endParaRPr lang="en-US"/>
          </a:p>
        </p:txBody>
      </p:sp>
      <p:sp>
        <p:nvSpPr>
          <p:cNvPr id="60" name="Text Box 18"/>
          <p:cNvSpPr txBox="1">
            <a:spLocks noChangeArrowheads="1"/>
          </p:cNvSpPr>
          <p:nvPr/>
        </p:nvSpPr>
        <p:spPr bwMode="auto">
          <a:xfrm>
            <a:off x="6934200" y="5486400"/>
            <a:ext cx="1962397" cy="584775"/>
          </a:xfrm>
          <a:prstGeom prst="rect">
            <a:avLst/>
          </a:prstGeom>
          <a:noFill/>
          <a:ln w="9525" algn="ctr">
            <a:noFill/>
            <a:miter lim="800000"/>
            <a:headEnd/>
            <a:tailEnd/>
          </a:ln>
          <a:effectLst/>
        </p:spPr>
        <p:txBody>
          <a:bodyPr wrap="none">
            <a:spAutoFit/>
          </a:bodyPr>
          <a:lstStyle/>
          <a:p>
            <a:pPr>
              <a:lnSpc>
                <a:spcPct val="100000"/>
              </a:lnSpc>
              <a:spcBef>
                <a:spcPts val="0"/>
              </a:spcBef>
              <a:tabLst>
                <a:tab pos="409575" algn="l"/>
              </a:tabLst>
            </a:pPr>
            <a:r>
              <a:rPr lang="sr-Latn-CS" sz="1600" i="1"/>
              <a:t>cilindar sa</a:t>
            </a:r>
            <a:endParaRPr lang="en-US" sz="1600" i="1"/>
          </a:p>
          <a:p>
            <a:pPr>
              <a:lnSpc>
                <a:spcPct val="100000"/>
              </a:lnSpc>
              <a:spcBef>
                <a:spcPts val="0"/>
              </a:spcBef>
              <a:tabLst>
                <a:tab pos="409575" algn="l"/>
              </a:tabLst>
            </a:pPr>
            <a:r>
              <a:rPr lang="sr-Latn-CS" sz="1600" i="1"/>
              <a:t>nepokretnim klipom</a:t>
            </a:r>
            <a:endParaRPr lang="en-US" sz="1600" i="1"/>
          </a:p>
        </p:txBody>
      </p:sp>
      <p:sp>
        <p:nvSpPr>
          <p:cNvPr id="61" name="Oval 60"/>
          <p:cNvSpPr/>
          <p:nvPr/>
        </p:nvSpPr>
        <p:spPr bwMode="auto">
          <a:xfrm>
            <a:off x="1476587" y="3559440"/>
            <a:ext cx="2316480" cy="1060456"/>
          </a:xfrm>
          <a:prstGeom prst="ellipse">
            <a:avLst/>
          </a:prstGeom>
          <a:solidFill>
            <a:schemeClr val="accent4">
              <a:lumMod val="75000"/>
            </a:schemeClr>
          </a:solidFill>
          <a:ln w="15875" cap="flat" cmpd="sng" algn="ctr">
            <a:solidFill>
              <a:schemeClr val="bg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pPr>
            <a:endParaRPr kumimoji="0" lang="en-US" sz="2000" b="0" i="0" u="none" strike="noStrike" cap="none" normalizeH="0" baseline="0">
              <a:ln>
                <a:noFill/>
              </a:ln>
              <a:solidFill>
                <a:srgbClr val="000000"/>
              </a:solidFill>
              <a:effectLst/>
              <a:latin typeface="Arial" charset="0"/>
            </a:endParaRPr>
          </a:p>
        </p:txBody>
      </p:sp>
      <p:sp>
        <p:nvSpPr>
          <p:cNvPr id="62" name="TextBox 61"/>
          <p:cNvSpPr txBox="1"/>
          <p:nvPr/>
        </p:nvSpPr>
        <p:spPr>
          <a:xfrm>
            <a:off x="1923226" y="3867090"/>
            <a:ext cx="1425390" cy="400110"/>
          </a:xfrm>
          <a:prstGeom prst="rect">
            <a:avLst/>
          </a:prstGeom>
          <a:noFill/>
        </p:spPr>
        <p:txBody>
          <a:bodyPr wrap="none" rtlCol="0">
            <a:spAutoFit/>
          </a:bodyPr>
          <a:lstStyle/>
          <a:p>
            <a:pPr algn="ctr">
              <a:lnSpc>
                <a:spcPct val="100000"/>
              </a:lnSpc>
              <a:spcBef>
                <a:spcPts val="0"/>
              </a:spcBef>
            </a:pPr>
            <a:r>
              <a:rPr lang="en-US">
                <a:solidFill>
                  <a:schemeClr val="bg1"/>
                </a:solidFill>
              </a:rPr>
              <a:t>Radno telo</a:t>
            </a:r>
            <a:endParaRPr lang="en-US"/>
          </a:p>
        </p:txBody>
      </p:sp>
      <p:sp>
        <p:nvSpPr>
          <p:cNvPr id="63" name="TextBox 62"/>
          <p:cNvSpPr txBox="1"/>
          <p:nvPr/>
        </p:nvSpPr>
        <p:spPr>
          <a:xfrm>
            <a:off x="3581400" y="2819400"/>
            <a:ext cx="687924" cy="383314"/>
          </a:xfrm>
          <a:prstGeom prst="rect">
            <a:avLst/>
          </a:prstGeom>
          <a:noFill/>
        </p:spPr>
        <p:txBody>
          <a:bodyPr wrap="none" rtlCol="0">
            <a:spAutoFit/>
          </a:bodyPr>
          <a:lstStyle/>
          <a:p>
            <a:r>
              <a:rPr lang="en-US" sz="2800" b="1">
                <a:solidFill>
                  <a:schemeClr val="bg1"/>
                </a:solidFill>
              </a:rPr>
              <a:t>q&gt;0</a:t>
            </a:r>
          </a:p>
        </p:txBody>
      </p:sp>
      <p:cxnSp>
        <p:nvCxnSpPr>
          <p:cNvPr id="64" name="Straight Arrow Connector 63"/>
          <p:cNvCxnSpPr/>
          <p:nvPr/>
        </p:nvCxnSpPr>
        <p:spPr bwMode="auto">
          <a:xfrm flipH="1">
            <a:off x="3471333" y="3299524"/>
            <a:ext cx="643467" cy="467848"/>
          </a:xfrm>
          <a:prstGeom prst="straightConnector1">
            <a:avLst/>
          </a:prstGeom>
          <a:noFill/>
          <a:ln w="63500" cap="flat" cmpd="dbl" algn="ctr">
            <a:solidFill>
              <a:srgbClr val="C00000"/>
            </a:solidFill>
            <a:prstDash val="solid"/>
            <a:round/>
            <a:headEnd type="none" w="med" len="med"/>
            <a:tailEnd type="triangle"/>
          </a:ln>
          <a:effectLst/>
        </p:spPr>
      </p:cxnSp>
      <p:cxnSp>
        <p:nvCxnSpPr>
          <p:cNvPr id="65" name="Straight Arrow Connector 64"/>
          <p:cNvCxnSpPr/>
          <p:nvPr/>
        </p:nvCxnSpPr>
        <p:spPr bwMode="auto">
          <a:xfrm flipH="1">
            <a:off x="1219200" y="4495136"/>
            <a:ext cx="643467" cy="467848"/>
          </a:xfrm>
          <a:prstGeom prst="straightConnector1">
            <a:avLst/>
          </a:prstGeom>
          <a:noFill/>
          <a:ln w="63500" cap="flat" cmpd="dbl" algn="ctr">
            <a:solidFill>
              <a:srgbClr val="00B050"/>
            </a:solidFill>
            <a:prstDash val="solid"/>
            <a:round/>
            <a:headEnd type="none" w="med" len="med"/>
            <a:tailEnd type="triangle"/>
          </a:ln>
          <a:effectLst/>
        </p:spPr>
      </p:cxnSp>
      <p:sp>
        <p:nvSpPr>
          <p:cNvPr id="66" name="TextBox 65"/>
          <p:cNvSpPr txBox="1"/>
          <p:nvPr/>
        </p:nvSpPr>
        <p:spPr>
          <a:xfrm>
            <a:off x="1393521" y="4645887"/>
            <a:ext cx="687924" cy="383314"/>
          </a:xfrm>
          <a:prstGeom prst="rect">
            <a:avLst/>
          </a:prstGeom>
          <a:noFill/>
        </p:spPr>
        <p:txBody>
          <a:bodyPr wrap="none" rtlCol="0">
            <a:spAutoFit/>
          </a:bodyPr>
          <a:lstStyle/>
          <a:p>
            <a:r>
              <a:rPr lang="en-US" sz="2800" b="1">
                <a:solidFill>
                  <a:schemeClr val="bg1"/>
                </a:solidFill>
              </a:rPr>
              <a:t>q&lt;0</a:t>
            </a:r>
          </a:p>
        </p:txBody>
      </p:sp>
      <p:sp>
        <p:nvSpPr>
          <p:cNvPr id="71" name="TextBox 70"/>
          <p:cNvSpPr txBox="1"/>
          <p:nvPr/>
        </p:nvSpPr>
        <p:spPr>
          <a:xfrm>
            <a:off x="7666413" y="1310640"/>
            <a:ext cx="808235" cy="427746"/>
          </a:xfrm>
          <a:prstGeom prst="rect">
            <a:avLst/>
          </a:prstGeom>
          <a:noFill/>
        </p:spPr>
        <p:txBody>
          <a:bodyPr wrap="none" rtlCol="0">
            <a:spAutoFit/>
          </a:bodyPr>
          <a:lstStyle/>
          <a:p>
            <a:r>
              <a:rPr lang="en-US">
                <a:solidFill>
                  <a:schemeClr val="bg1"/>
                </a:solidFill>
              </a:rPr>
              <a:t>q</a:t>
            </a:r>
            <a:r>
              <a:rPr lang="en-US" baseline="-25000">
                <a:solidFill>
                  <a:schemeClr val="bg1"/>
                </a:solidFill>
              </a:rPr>
              <a:t>12</a:t>
            </a:r>
            <a:r>
              <a:rPr lang="en-US">
                <a:solidFill>
                  <a:schemeClr val="bg1"/>
                </a:solidFill>
              </a:rPr>
              <a:t>&gt;0</a:t>
            </a:r>
          </a:p>
        </p:txBody>
      </p:sp>
      <p:cxnSp>
        <p:nvCxnSpPr>
          <p:cNvPr id="72" name="Straight Arrow Connector 71"/>
          <p:cNvCxnSpPr/>
          <p:nvPr/>
        </p:nvCxnSpPr>
        <p:spPr bwMode="auto">
          <a:xfrm flipH="1">
            <a:off x="6934200" y="1676400"/>
            <a:ext cx="838200" cy="533400"/>
          </a:xfrm>
          <a:prstGeom prst="straightConnector1">
            <a:avLst/>
          </a:prstGeom>
          <a:noFill/>
          <a:ln w="41275" cap="flat" cmpd="dbl" algn="ctr">
            <a:solidFill>
              <a:srgbClr val="C00000"/>
            </a:solidFill>
            <a:prstDash val="solid"/>
            <a:round/>
            <a:headEnd type="none" w="med" len="med"/>
            <a:tailEnd type="triangle"/>
          </a:ln>
          <a:effectLst/>
        </p:spPr>
      </p:cxnSp>
      <p:cxnSp>
        <p:nvCxnSpPr>
          <p:cNvPr id="73" name="Straight Arrow Connector 72"/>
          <p:cNvCxnSpPr/>
          <p:nvPr/>
        </p:nvCxnSpPr>
        <p:spPr bwMode="auto">
          <a:xfrm flipH="1">
            <a:off x="6858000" y="2362200"/>
            <a:ext cx="914400" cy="457200"/>
          </a:xfrm>
          <a:prstGeom prst="straightConnector1">
            <a:avLst/>
          </a:prstGeom>
          <a:noFill/>
          <a:ln w="41275" cap="flat" cmpd="dbl" algn="ctr">
            <a:solidFill>
              <a:srgbClr val="00B050"/>
            </a:solidFill>
            <a:prstDash val="solid"/>
            <a:round/>
            <a:headEnd type="triangle" w="med" len="med"/>
            <a:tailEnd type="none" w="med" len="med"/>
          </a:ln>
          <a:effectLst/>
        </p:spPr>
      </p:cxnSp>
      <p:sp>
        <p:nvSpPr>
          <p:cNvPr id="75" name="TextBox 74"/>
          <p:cNvSpPr txBox="1"/>
          <p:nvPr/>
        </p:nvSpPr>
        <p:spPr>
          <a:xfrm>
            <a:off x="7696200" y="2156460"/>
            <a:ext cx="822661" cy="427746"/>
          </a:xfrm>
          <a:prstGeom prst="rect">
            <a:avLst/>
          </a:prstGeom>
          <a:noFill/>
        </p:spPr>
        <p:txBody>
          <a:bodyPr wrap="none" rtlCol="0">
            <a:spAutoFit/>
          </a:bodyPr>
          <a:lstStyle/>
          <a:p>
            <a:r>
              <a:rPr lang="en-US">
                <a:solidFill>
                  <a:schemeClr val="bg1"/>
                </a:solidFill>
              </a:rPr>
              <a:t>q</a:t>
            </a:r>
            <a:r>
              <a:rPr lang="en-US" baseline="-25000">
                <a:solidFill>
                  <a:schemeClr val="bg1"/>
                </a:solidFill>
              </a:rPr>
              <a:t>13</a:t>
            </a:r>
            <a:r>
              <a:rPr lang="en-US">
                <a:solidFill>
                  <a:schemeClr val="bg1"/>
                </a:solidFill>
              </a:rPr>
              <a:t>&lt;0</a:t>
            </a:r>
          </a:p>
        </p:txBody>
      </p:sp>
      <p:sp>
        <p:nvSpPr>
          <p:cNvPr id="77" name="TextBox 76"/>
          <p:cNvSpPr txBox="1"/>
          <p:nvPr/>
        </p:nvSpPr>
        <p:spPr>
          <a:xfrm>
            <a:off x="6172200" y="1066800"/>
            <a:ext cx="385042" cy="387798"/>
          </a:xfrm>
          <a:prstGeom prst="rect">
            <a:avLst/>
          </a:prstGeom>
          <a:noFill/>
        </p:spPr>
        <p:txBody>
          <a:bodyPr wrap="none" rtlCol="0">
            <a:spAutoFit/>
          </a:bodyPr>
          <a:lstStyle/>
          <a:p>
            <a:r>
              <a:rPr lang="en-US" sz="1600">
                <a:solidFill>
                  <a:schemeClr val="bg1"/>
                </a:solidFill>
              </a:rPr>
              <a:t>T</a:t>
            </a:r>
            <a:r>
              <a:rPr lang="en-US" sz="1600" baseline="-25000">
                <a:solidFill>
                  <a:schemeClr val="bg1"/>
                </a:solidFill>
              </a:rPr>
              <a:t>2</a:t>
            </a:r>
            <a:endParaRPr lang="en-US" sz="1600">
              <a:solidFill>
                <a:schemeClr val="bg1"/>
              </a:solidFill>
            </a:endParaRPr>
          </a:p>
        </p:txBody>
      </p:sp>
      <p:sp>
        <p:nvSpPr>
          <p:cNvPr id="78" name="TextBox 77"/>
          <p:cNvSpPr txBox="1"/>
          <p:nvPr/>
        </p:nvSpPr>
        <p:spPr>
          <a:xfrm>
            <a:off x="6240780" y="1752600"/>
            <a:ext cx="385042" cy="360612"/>
          </a:xfrm>
          <a:prstGeom prst="rect">
            <a:avLst/>
          </a:prstGeom>
          <a:noFill/>
        </p:spPr>
        <p:txBody>
          <a:bodyPr wrap="none" rtlCol="0">
            <a:spAutoFit/>
          </a:bodyPr>
          <a:lstStyle/>
          <a:p>
            <a:r>
              <a:rPr lang="en-US" sz="1600">
                <a:solidFill>
                  <a:schemeClr val="bg1"/>
                </a:solidFill>
              </a:rPr>
              <a:t>T</a:t>
            </a:r>
            <a:r>
              <a:rPr lang="en-US" sz="1600" baseline="-25000">
                <a:solidFill>
                  <a:schemeClr val="bg1"/>
                </a:solidFill>
              </a:rPr>
              <a:t>1</a:t>
            </a:r>
            <a:endParaRPr lang="en-US" sz="1600">
              <a:solidFill>
                <a:schemeClr val="bg1"/>
              </a:solidFill>
            </a:endParaRPr>
          </a:p>
        </p:txBody>
      </p:sp>
      <p:sp>
        <p:nvSpPr>
          <p:cNvPr id="79" name="TextBox 78"/>
          <p:cNvSpPr txBox="1"/>
          <p:nvPr/>
        </p:nvSpPr>
        <p:spPr>
          <a:xfrm>
            <a:off x="6012180" y="2438400"/>
            <a:ext cx="385042" cy="360612"/>
          </a:xfrm>
          <a:prstGeom prst="rect">
            <a:avLst/>
          </a:prstGeom>
          <a:noFill/>
        </p:spPr>
        <p:txBody>
          <a:bodyPr wrap="none" rtlCol="0">
            <a:spAutoFit/>
          </a:bodyPr>
          <a:lstStyle/>
          <a:p>
            <a:r>
              <a:rPr lang="en-US" sz="1600">
                <a:solidFill>
                  <a:schemeClr val="bg1"/>
                </a:solidFill>
              </a:rPr>
              <a:t>T</a:t>
            </a:r>
            <a:r>
              <a:rPr lang="en-US" sz="1600" baseline="-25000">
                <a:solidFill>
                  <a:schemeClr val="bg1"/>
                </a:solidFill>
              </a:rPr>
              <a:t>3</a:t>
            </a:r>
            <a:endParaRPr lang="en-US" sz="1600">
              <a:solidFill>
                <a:schemeClr val="bg1"/>
              </a:solidFill>
            </a:endParaRPr>
          </a:p>
        </p:txBody>
      </p:sp>
    </p:spTree>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69320" name="Text Box 8"/>
          <p:cNvSpPr txBox="1">
            <a:spLocks noChangeArrowheads="1"/>
          </p:cNvSpPr>
          <p:nvPr/>
        </p:nvSpPr>
        <p:spPr bwMode="auto">
          <a:xfrm>
            <a:off x="1371600" y="2140803"/>
            <a:ext cx="6781800" cy="830997"/>
          </a:xfrm>
          <a:prstGeom prst="rect">
            <a:avLst/>
          </a:prstGeom>
          <a:noFill/>
          <a:ln w="9525" algn="ctr">
            <a:noFill/>
            <a:miter lim="800000"/>
            <a:headEnd/>
            <a:tailEnd/>
          </a:ln>
          <a:effectLst/>
        </p:spPr>
        <p:txBody>
          <a:bodyPr wrap="square">
            <a:spAutoFit/>
          </a:bodyPr>
          <a:lstStyle/>
          <a:p>
            <a:pPr>
              <a:tabLst>
                <a:tab pos="409575" algn="l"/>
              </a:tabLst>
            </a:pPr>
            <a:r>
              <a:rPr lang="sr-Latn-CS">
                <a:solidFill>
                  <a:srgbClr val="000066"/>
                </a:solidFill>
              </a:rPr>
              <a:t>Adijabatski proces: termodinamički proces se odvija bez razmene toplote između radnog tela i okolne sredine</a:t>
            </a:r>
            <a:endParaRPr lang="en-US">
              <a:solidFill>
                <a:srgbClr val="000066"/>
              </a:solidFill>
            </a:endParaRPr>
          </a:p>
        </p:txBody>
      </p:sp>
      <p:sp>
        <p:nvSpPr>
          <p:cNvPr id="269324" name="Text Box 12"/>
          <p:cNvSpPr txBox="1">
            <a:spLocks noChangeArrowheads="1"/>
          </p:cNvSpPr>
          <p:nvPr/>
        </p:nvSpPr>
        <p:spPr bwMode="auto">
          <a:xfrm>
            <a:off x="186268" y="3505200"/>
            <a:ext cx="8515350" cy="2751522"/>
          </a:xfrm>
          <a:prstGeom prst="rect">
            <a:avLst/>
          </a:prstGeom>
          <a:noFill/>
          <a:ln w="9525" algn="ctr">
            <a:noFill/>
            <a:miter lim="800000"/>
            <a:headEnd/>
            <a:tailEnd/>
          </a:ln>
          <a:effectLst/>
        </p:spPr>
        <p:txBody>
          <a:bodyPr>
            <a:spAutoFit/>
          </a:bodyPr>
          <a:lstStyle/>
          <a:p>
            <a:pPr>
              <a:tabLst>
                <a:tab pos="409575" algn="l"/>
              </a:tabLst>
            </a:pPr>
            <a:r>
              <a:rPr lang="sr-Latn-CS" sz="1800">
                <a:solidFill>
                  <a:srgbClr val="000066"/>
                </a:solidFill>
              </a:rPr>
              <a:t>Uslov </a:t>
            </a:r>
            <a:r>
              <a:rPr lang="sr-Latn-CS" sz="1800" i="1">
                <a:solidFill>
                  <a:srgbClr val="000066"/>
                </a:solidFill>
              </a:rPr>
              <a:t>q</a:t>
            </a:r>
            <a:r>
              <a:rPr lang="sr-Latn-CS" sz="1800">
                <a:solidFill>
                  <a:srgbClr val="000066"/>
                </a:solidFill>
              </a:rPr>
              <a:t>=0 za adijabatski proces je neophodan, ali istovremeno nije i dovoljan. </a:t>
            </a:r>
            <a:r>
              <a:rPr lang="sr-Latn-CS" sz="1800" i="1">
                <a:solidFill>
                  <a:srgbClr val="000066"/>
                </a:solidFill>
              </a:rPr>
              <a:t>Primer</a:t>
            </a:r>
            <a:r>
              <a:rPr lang="sr-Latn-CS" sz="1800">
                <a:solidFill>
                  <a:srgbClr val="000066"/>
                </a:solidFill>
              </a:rPr>
              <a:t>: U cilindru motora unutr. sag. u početku sabijanja radnog tela temperatura zidova cilindra je veća od temperature radnog tela, pa se toplota prostire od zidova cilindra prema gasu. Sabijanjem gasa povećava se njegova temperatura koja prelazi vrednost temperature zidova cilindra, a što za posledicu ima promenu smera toplotnog protoka. Moguće je da se desi da su jednake vrednosti količine toplote koje telo primi i količine toplote koju telo preda okolini (</a:t>
            </a:r>
            <a:r>
              <a:rPr lang="sr-Latn-CS" sz="1800" i="1">
                <a:solidFill>
                  <a:srgbClr val="000066"/>
                </a:solidFill>
              </a:rPr>
              <a:t>q</a:t>
            </a:r>
            <a:r>
              <a:rPr lang="sr-Latn-CS" sz="1800">
                <a:solidFill>
                  <a:srgbClr val="000066"/>
                </a:solidFill>
              </a:rPr>
              <a:t>=0). Ipak, to ne znači da je proces adijabatski jer je </a:t>
            </a:r>
            <a:r>
              <a:rPr lang="sr-Latn-CS" sz="1800" i="1">
                <a:solidFill>
                  <a:srgbClr val="000066"/>
                </a:solidFill>
              </a:rPr>
              <a:t>dq</a:t>
            </a:r>
            <a:r>
              <a:rPr lang="sr-Latn-CS" sz="1800">
                <a:solidFill>
                  <a:srgbClr val="000066"/>
                </a:solidFill>
              </a:rPr>
              <a:t> ≠ 0:</a:t>
            </a:r>
            <a:endParaRPr lang="en-US" sz="1800">
              <a:solidFill>
                <a:srgbClr val="000066"/>
              </a:solidFill>
            </a:endParaRPr>
          </a:p>
        </p:txBody>
      </p:sp>
      <p:sp>
        <p:nvSpPr>
          <p:cNvPr id="8" name="WordArt 6"/>
          <p:cNvSpPr>
            <a:spLocks noChangeArrowheads="1" noChangeShapeType="1" noTextEdit="1"/>
          </p:cNvSpPr>
          <p:nvPr/>
        </p:nvSpPr>
        <p:spPr bwMode="auto">
          <a:xfrm>
            <a:off x="284163" y="923925"/>
            <a:ext cx="4211637" cy="758825"/>
          </a:xfrm>
          <a:prstGeom prst="rect">
            <a:avLst/>
          </a:prstGeom>
        </p:spPr>
        <p:txBody>
          <a:bodyPr wrap="none" fromWordArt="1">
            <a:prstTxWarp prst="textPlain">
              <a:avLst>
                <a:gd name="adj" fmla="val 50000"/>
              </a:avLst>
            </a:prstTxWarp>
          </a:bodyPr>
          <a:lstStyle/>
          <a:p>
            <a:pPr algn="ctr"/>
            <a:r>
              <a:rPr lang="en-US" sz="3600" kern="10" spc="720">
                <a:ln w="9525">
                  <a:noFill/>
                  <a:round/>
                  <a:headEnd/>
                  <a:tailEnd/>
                </a:ln>
                <a:gradFill rotWithShape="0">
                  <a:gsLst>
                    <a:gs pos="0">
                      <a:srgbClr val="AAAAAA"/>
                    </a:gs>
                    <a:gs pos="100000">
                      <a:srgbClr val="FFFFFF"/>
                    </a:gs>
                  </a:gsLst>
                  <a:lin ang="5400000" scaled="1"/>
                </a:gradFill>
                <a:effectLst>
                  <a:outerShdw dist="45791" dir="3378596" algn="ctr" rotWithShape="0">
                    <a:srgbClr val="4D4D4D">
                      <a:alpha val="80000"/>
                    </a:srgbClr>
                  </a:outerShdw>
                </a:effectLst>
                <a:latin typeface="Arial Black"/>
              </a:rPr>
              <a:t>Adijabatski proces</a:t>
            </a:r>
          </a:p>
        </p:txBody>
      </p:sp>
      <p:sp>
        <p:nvSpPr>
          <p:cNvPr id="9" name="Text Box 27"/>
          <p:cNvSpPr txBox="1">
            <a:spLocks noChangeArrowheads="1"/>
          </p:cNvSpPr>
          <p:nvPr/>
        </p:nvSpPr>
        <p:spPr bwMode="auto">
          <a:xfrm>
            <a:off x="228600" y="2055269"/>
            <a:ext cx="1066800" cy="535531"/>
          </a:xfrm>
          <a:prstGeom prst="rect">
            <a:avLst/>
          </a:prstGeom>
          <a:noFill/>
          <a:ln w="9525" algn="ctr">
            <a:noFill/>
            <a:miter lim="800000"/>
            <a:headEnd/>
            <a:tailEnd/>
          </a:ln>
          <a:effectLst/>
        </p:spPr>
        <p:txBody>
          <a:bodyPr wrap="square">
            <a:spAutoFit/>
          </a:bodyPr>
          <a:lstStyle/>
          <a:p>
            <a:pPr>
              <a:tabLst>
                <a:tab pos="409575" algn="l"/>
              </a:tabLst>
            </a:pPr>
            <a:r>
              <a:rPr lang="sr-Latn-RS" sz="2400" i="1">
                <a:solidFill>
                  <a:schemeClr val="bg1"/>
                </a:solidFill>
              </a:rPr>
              <a:t>dq</a:t>
            </a:r>
            <a:r>
              <a:rPr lang="en-US" sz="2400" i="1">
                <a:solidFill>
                  <a:schemeClr val="bg1"/>
                </a:solidFill>
              </a:rPr>
              <a:t>=</a:t>
            </a:r>
            <a:r>
              <a:rPr lang="sr-Latn-RS" sz="2400">
                <a:solidFill>
                  <a:schemeClr val="bg1"/>
                </a:solidFill>
              </a:rPr>
              <a:t>0</a:t>
            </a:r>
            <a:endParaRPr lang="en-US" sz="2400">
              <a:solidFill>
                <a:schemeClr val="bg1"/>
              </a:solidFill>
            </a:endParaRPr>
          </a:p>
        </p:txBody>
      </p:sp>
      <p:sp>
        <p:nvSpPr>
          <p:cNvPr id="10" name="Text Box 27"/>
          <p:cNvSpPr txBox="1">
            <a:spLocks noChangeArrowheads="1"/>
          </p:cNvSpPr>
          <p:nvPr/>
        </p:nvSpPr>
        <p:spPr bwMode="auto">
          <a:xfrm>
            <a:off x="228600" y="2512469"/>
            <a:ext cx="1066800" cy="535531"/>
          </a:xfrm>
          <a:prstGeom prst="rect">
            <a:avLst/>
          </a:prstGeom>
          <a:noFill/>
          <a:ln w="9525" algn="ctr">
            <a:noFill/>
            <a:miter lim="800000"/>
            <a:headEnd/>
            <a:tailEnd/>
          </a:ln>
          <a:effectLst/>
        </p:spPr>
        <p:txBody>
          <a:bodyPr wrap="square">
            <a:spAutoFit/>
          </a:bodyPr>
          <a:lstStyle/>
          <a:p>
            <a:pPr>
              <a:tabLst>
                <a:tab pos="409575" algn="l"/>
              </a:tabLst>
            </a:pPr>
            <a:r>
              <a:rPr lang="sr-Latn-RS" sz="2400" i="1">
                <a:solidFill>
                  <a:schemeClr val="bg1"/>
                </a:solidFill>
              </a:rPr>
              <a:t>q</a:t>
            </a:r>
            <a:r>
              <a:rPr lang="en-US" sz="2400" i="1">
                <a:solidFill>
                  <a:schemeClr val="bg1"/>
                </a:solidFill>
              </a:rPr>
              <a:t>=</a:t>
            </a:r>
            <a:r>
              <a:rPr lang="sr-Latn-RS" sz="2400">
                <a:solidFill>
                  <a:schemeClr val="bg1"/>
                </a:solidFill>
              </a:rPr>
              <a:t>0</a:t>
            </a:r>
            <a:endParaRPr lang="en-US" sz="2400">
              <a:solidFill>
                <a:schemeClr val="bg1"/>
              </a:solidFill>
            </a:endParaRPr>
          </a:p>
        </p:txBody>
      </p:sp>
      <p:sp>
        <p:nvSpPr>
          <p:cNvPr id="11" name="Right Brace 10"/>
          <p:cNvSpPr/>
          <p:nvPr/>
        </p:nvSpPr>
        <p:spPr bwMode="auto">
          <a:xfrm>
            <a:off x="1066800" y="2099735"/>
            <a:ext cx="152400" cy="914400"/>
          </a:xfrm>
          <a:prstGeom prst="rightBrace">
            <a:avLst/>
          </a:prstGeom>
          <a:noFill/>
          <a:ln w="12700" cap="flat" cmpd="sng" algn="ctr">
            <a:solidFill>
              <a:schemeClr val="bg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pPr>
            <a:endParaRPr kumimoji="0" lang="en-US" sz="2000" b="0" i="0" u="none" strike="noStrike" cap="none" normalizeH="0" baseline="0">
              <a:ln>
                <a:noFill/>
              </a:ln>
              <a:solidFill>
                <a:srgbClr val="000000"/>
              </a:solidFill>
              <a:effectLst/>
              <a:latin typeface="Arial" charset="0"/>
            </a:endParaRPr>
          </a:p>
        </p:txBody>
      </p:sp>
    </p:spTree>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64201" name="Rectangle 9"/>
          <p:cNvSpPr>
            <a:spLocks noChangeArrowheads="1"/>
          </p:cNvSpPr>
          <p:nvPr/>
        </p:nvSpPr>
        <p:spPr bwMode="auto">
          <a:xfrm>
            <a:off x="0" y="3205163"/>
            <a:ext cx="9144000" cy="0"/>
          </a:xfrm>
          <a:prstGeom prst="rect">
            <a:avLst/>
          </a:prstGeom>
          <a:noFill/>
          <a:ln w="9525" algn="ctr">
            <a:noFill/>
            <a:miter lim="800000"/>
            <a:headEnd/>
            <a:tailEnd/>
          </a:ln>
          <a:effectLst/>
        </p:spPr>
        <p:txBody>
          <a:bodyPr wrap="none" anchor="ctr">
            <a:spAutoFit/>
          </a:bodyPr>
          <a:lstStyle/>
          <a:p>
            <a:endParaRPr lang="en-US"/>
          </a:p>
        </p:txBody>
      </p:sp>
      <p:sp>
        <p:nvSpPr>
          <p:cNvPr id="42" name="Text Box 27"/>
          <p:cNvSpPr txBox="1">
            <a:spLocks noChangeArrowheads="1"/>
          </p:cNvSpPr>
          <p:nvPr/>
        </p:nvSpPr>
        <p:spPr bwMode="auto">
          <a:xfrm rot="2597894">
            <a:off x="6937230" y="1249608"/>
            <a:ext cx="2040632" cy="707886"/>
          </a:xfrm>
          <a:prstGeom prst="rect">
            <a:avLst/>
          </a:prstGeom>
          <a:noFill/>
          <a:ln w="9525" algn="ctr">
            <a:noFill/>
            <a:miter lim="800000"/>
            <a:headEnd/>
            <a:tailEnd/>
          </a:ln>
          <a:effectLst/>
        </p:spPr>
        <p:txBody>
          <a:bodyPr wrap="square">
            <a:spAutoFit/>
          </a:bodyPr>
          <a:lstStyle/>
          <a:p>
            <a:pPr algn="ctr">
              <a:lnSpc>
                <a:spcPct val="100000"/>
              </a:lnSpc>
              <a:spcBef>
                <a:spcPts val="0"/>
              </a:spcBef>
              <a:tabLst>
                <a:tab pos="409575" algn="l"/>
              </a:tabLst>
            </a:pPr>
            <a:r>
              <a:rPr lang="sr-Latn-CS">
                <a:solidFill>
                  <a:schemeClr val="bg1"/>
                </a:solidFill>
              </a:rPr>
              <a:t>Jednačina</a:t>
            </a:r>
            <a:endParaRPr lang="en-US">
              <a:solidFill>
                <a:schemeClr val="bg1"/>
              </a:solidFill>
            </a:endParaRPr>
          </a:p>
          <a:p>
            <a:pPr algn="ctr">
              <a:lnSpc>
                <a:spcPct val="100000"/>
              </a:lnSpc>
              <a:spcBef>
                <a:spcPts val="0"/>
              </a:spcBef>
              <a:tabLst>
                <a:tab pos="409575" algn="l"/>
              </a:tabLst>
            </a:pPr>
            <a:r>
              <a:rPr lang="sr-Latn-CS">
                <a:solidFill>
                  <a:schemeClr val="bg1"/>
                </a:solidFill>
              </a:rPr>
              <a:t>procesa</a:t>
            </a:r>
            <a:r>
              <a:rPr lang="en-US">
                <a:solidFill>
                  <a:schemeClr val="bg1"/>
                </a:solidFill>
              </a:rPr>
              <a:t>:</a:t>
            </a:r>
          </a:p>
        </p:txBody>
      </p:sp>
      <p:sp>
        <p:nvSpPr>
          <p:cNvPr id="44" name="Text Box 27"/>
          <p:cNvSpPr txBox="1">
            <a:spLocks noChangeArrowheads="1"/>
          </p:cNvSpPr>
          <p:nvPr/>
        </p:nvSpPr>
        <p:spPr bwMode="auto">
          <a:xfrm>
            <a:off x="304800" y="685800"/>
            <a:ext cx="3810000" cy="535531"/>
          </a:xfrm>
          <a:prstGeom prst="rect">
            <a:avLst/>
          </a:prstGeom>
          <a:noFill/>
          <a:ln w="9525" algn="ctr">
            <a:noFill/>
            <a:miter lim="800000"/>
            <a:headEnd/>
            <a:tailEnd/>
          </a:ln>
          <a:effectLst/>
        </p:spPr>
        <p:txBody>
          <a:bodyPr wrap="square">
            <a:spAutoFit/>
          </a:bodyPr>
          <a:lstStyle/>
          <a:p>
            <a:pPr>
              <a:tabLst>
                <a:tab pos="409575" algn="l"/>
              </a:tabLst>
            </a:pPr>
            <a:r>
              <a:rPr lang="sr-Latn-RS" sz="2400" i="1">
                <a:solidFill>
                  <a:schemeClr val="bg1"/>
                </a:solidFill>
              </a:rPr>
              <a:t>dq = du + p dv = </a:t>
            </a:r>
            <a:r>
              <a:rPr lang="sr-Latn-RS" sz="2400">
                <a:solidFill>
                  <a:schemeClr val="bg1"/>
                </a:solidFill>
              </a:rPr>
              <a:t>0</a:t>
            </a:r>
            <a:endParaRPr lang="en-US" sz="2400" i="1">
              <a:solidFill>
                <a:schemeClr val="bg1"/>
              </a:solidFill>
            </a:endParaRPr>
          </a:p>
        </p:txBody>
      </p:sp>
      <p:sp>
        <p:nvSpPr>
          <p:cNvPr id="47" name="Text Box 27"/>
          <p:cNvSpPr txBox="1">
            <a:spLocks noChangeArrowheads="1"/>
          </p:cNvSpPr>
          <p:nvPr/>
        </p:nvSpPr>
        <p:spPr bwMode="auto">
          <a:xfrm>
            <a:off x="304800" y="1140869"/>
            <a:ext cx="3810000" cy="535531"/>
          </a:xfrm>
          <a:prstGeom prst="rect">
            <a:avLst/>
          </a:prstGeom>
          <a:noFill/>
          <a:ln w="9525" algn="ctr">
            <a:noFill/>
            <a:miter lim="800000"/>
            <a:headEnd/>
            <a:tailEnd/>
          </a:ln>
          <a:effectLst/>
        </p:spPr>
        <p:txBody>
          <a:bodyPr wrap="square">
            <a:spAutoFit/>
          </a:bodyPr>
          <a:lstStyle/>
          <a:p>
            <a:pPr>
              <a:tabLst>
                <a:tab pos="409575" algn="l"/>
              </a:tabLst>
            </a:pPr>
            <a:r>
              <a:rPr lang="sr-Latn-RS" sz="2400" i="1">
                <a:solidFill>
                  <a:schemeClr val="bg1"/>
                </a:solidFill>
              </a:rPr>
              <a:t>dq = dh – v dp = </a:t>
            </a:r>
            <a:r>
              <a:rPr lang="sr-Latn-RS" sz="2400">
                <a:solidFill>
                  <a:schemeClr val="bg1"/>
                </a:solidFill>
              </a:rPr>
              <a:t>0</a:t>
            </a:r>
            <a:endParaRPr lang="en-US" sz="2400" i="1">
              <a:solidFill>
                <a:schemeClr val="bg1"/>
              </a:solidFill>
            </a:endParaRPr>
          </a:p>
        </p:txBody>
      </p:sp>
      <p:cxnSp>
        <p:nvCxnSpPr>
          <p:cNvPr id="50" name="Straight Connector 49"/>
          <p:cNvCxnSpPr/>
          <p:nvPr/>
        </p:nvCxnSpPr>
        <p:spPr bwMode="auto">
          <a:xfrm flipV="1">
            <a:off x="304800" y="1710268"/>
            <a:ext cx="4572000" cy="0"/>
          </a:xfrm>
          <a:prstGeom prst="line">
            <a:avLst/>
          </a:prstGeom>
          <a:noFill/>
          <a:ln w="19050" cap="flat" cmpd="sng" algn="ctr">
            <a:solidFill>
              <a:schemeClr val="bg1"/>
            </a:solidFill>
            <a:prstDash val="solid"/>
            <a:round/>
            <a:headEnd type="none" w="med" len="med"/>
            <a:tailEnd type="none" w="med" len="med"/>
          </a:ln>
          <a:effectLst/>
        </p:spPr>
      </p:cxnSp>
      <p:sp>
        <p:nvSpPr>
          <p:cNvPr id="52" name="Text Box 27"/>
          <p:cNvSpPr txBox="1">
            <a:spLocks noChangeArrowheads="1"/>
          </p:cNvSpPr>
          <p:nvPr/>
        </p:nvSpPr>
        <p:spPr bwMode="auto">
          <a:xfrm>
            <a:off x="1447800" y="1828800"/>
            <a:ext cx="3810000" cy="494751"/>
          </a:xfrm>
          <a:prstGeom prst="rect">
            <a:avLst/>
          </a:prstGeom>
          <a:noFill/>
          <a:ln w="9525" algn="ctr">
            <a:noFill/>
            <a:miter lim="800000"/>
            <a:headEnd/>
            <a:tailEnd/>
          </a:ln>
          <a:effectLst/>
        </p:spPr>
        <p:txBody>
          <a:bodyPr wrap="square">
            <a:spAutoFit/>
          </a:bodyPr>
          <a:lstStyle/>
          <a:p>
            <a:pPr>
              <a:tabLst>
                <a:tab pos="409575" algn="l"/>
              </a:tabLst>
            </a:pPr>
            <a:r>
              <a:rPr lang="sr-Latn-RS" sz="2400" i="1">
                <a:solidFill>
                  <a:schemeClr val="bg1"/>
                </a:solidFill>
              </a:rPr>
              <a:t>dq = c</a:t>
            </a:r>
            <a:r>
              <a:rPr lang="sr-Latn-RS" sz="2400" i="1" baseline="-25000">
                <a:solidFill>
                  <a:schemeClr val="bg1"/>
                </a:solidFill>
              </a:rPr>
              <a:t>v </a:t>
            </a:r>
            <a:r>
              <a:rPr lang="sr-Latn-RS" sz="2400" i="1">
                <a:solidFill>
                  <a:schemeClr val="bg1"/>
                </a:solidFill>
              </a:rPr>
              <a:t>dT + p dv = </a:t>
            </a:r>
            <a:r>
              <a:rPr lang="sr-Latn-RS" sz="2400">
                <a:solidFill>
                  <a:schemeClr val="bg1"/>
                </a:solidFill>
              </a:rPr>
              <a:t>0</a:t>
            </a:r>
            <a:endParaRPr lang="en-US" sz="2400">
              <a:solidFill>
                <a:schemeClr val="bg1"/>
              </a:solidFill>
            </a:endParaRPr>
          </a:p>
        </p:txBody>
      </p:sp>
      <p:sp>
        <p:nvSpPr>
          <p:cNvPr id="55" name="Text Box 27"/>
          <p:cNvSpPr txBox="1">
            <a:spLocks noChangeArrowheads="1"/>
          </p:cNvSpPr>
          <p:nvPr/>
        </p:nvSpPr>
        <p:spPr bwMode="auto">
          <a:xfrm>
            <a:off x="1447800" y="2283869"/>
            <a:ext cx="3886200" cy="535531"/>
          </a:xfrm>
          <a:prstGeom prst="rect">
            <a:avLst/>
          </a:prstGeom>
          <a:noFill/>
          <a:ln w="9525" algn="ctr">
            <a:noFill/>
            <a:miter lim="800000"/>
            <a:headEnd/>
            <a:tailEnd/>
          </a:ln>
          <a:effectLst/>
        </p:spPr>
        <p:txBody>
          <a:bodyPr wrap="square">
            <a:spAutoFit/>
          </a:bodyPr>
          <a:lstStyle/>
          <a:p>
            <a:pPr>
              <a:tabLst>
                <a:tab pos="409575" algn="l"/>
              </a:tabLst>
            </a:pPr>
            <a:r>
              <a:rPr lang="sr-Latn-RS" sz="2400" i="1">
                <a:solidFill>
                  <a:schemeClr val="bg1"/>
                </a:solidFill>
              </a:rPr>
              <a:t>dq = c</a:t>
            </a:r>
            <a:r>
              <a:rPr lang="sr-Latn-RS" sz="2400" i="1" baseline="-25000">
                <a:solidFill>
                  <a:schemeClr val="bg1"/>
                </a:solidFill>
              </a:rPr>
              <a:t>p </a:t>
            </a:r>
            <a:r>
              <a:rPr lang="sr-Latn-RS" sz="2400" i="1">
                <a:solidFill>
                  <a:schemeClr val="bg1"/>
                </a:solidFill>
              </a:rPr>
              <a:t>dT – v dp = </a:t>
            </a:r>
            <a:r>
              <a:rPr lang="sr-Latn-RS" sz="2400">
                <a:solidFill>
                  <a:schemeClr val="bg1"/>
                </a:solidFill>
              </a:rPr>
              <a:t>0</a:t>
            </a:r>
            <a:endParaRPr lang="en-US" sz="2400" i="1">
              <a:solidFill>
                <a:schemeClr val="bg1"/>
              </a:solidFill>
            </a:endParaRPr>
          </a:p>
        </p:txBody>
      </p:sp>
      <p:sp>
        <p:nvSpPr>
          <p:cNvPr id="56" name="TextBox 55"/>
          <p:cNvSpPr txBox="1"/>
          <p:nvPr/>
        </p:nvSpPr>
        <p:spPr>
          <a:xfrm>
            <a:off x="3386665" y="897469"/>
            <a:ext cx="3200400" cy="584775"/>
          </a:xfrm>
          <a:prstGeom prst="rect">
            <a:avLst/>
          </a:prstGeom>
          <a:noFill/>
        </p:spPr>
        <p:txBody>
          <a:bodyPr wrap="square" rtlCol="0">
            <a:spAutoFit/>
          </a:bodyPr>
          <a:lstStyle/>
          <a:p>
            <a:pPr>
              <a:lnSpc>
                <a:spcPct val="100000"/>
              </a:lnSpc>
              <a:spcBef>
                <a:spcPts val="0"/>
              </a:spcBef>
            </a:pPr>
            <a:r>
              <a:rPr lang="sr-Latn-RS" sz="1600" i="1">
                <a:solidFill>
                  <a:srgbClr val="000066"/>
                </a:solidFill>
              </a:rPr>
              <a:t>prvi zakon termodinamike u diferencijalnom obliku</a:t>
            </a:r>
            <a:endParaRPr lang="en-US" sz="1600" i="1">
              <a:solidFill>
                <a:srgbClr val="000066"/>
              </a:solidFill>
            </a:endParaRPr>
          </a:p>
        </p:txBody>
      </p:sp>
      <p:sp>
        <p:nvSpPr>
          <p:cNvPr id="57" name="Text Box 27"/>
          <p:cNvSpPr txBox="1">
            <a:spLocks noChangeArrowheads="1"/>
          </p:cNvSpPr>
          <p:nvPr/>
        </p:nvSpPr>
        <p:spPr bwMode="auto">
          <a:xfrm>
            <a:off x="304800" y="2997204"/>
            <a:ext cx="2286000" cy="535531"/>
          </a:xfrm>
          <a:prstGeom prst="rect">
            <a:avLst/>
          </a:prstGeom>
          <a:noFill/>
          <a:ln w="9525" algn="ctr">
            <a:noFill/>
            <a:miter lim="800000"/>
            <a:headEnd/>
            <a:tailEnd/>
          </a:ln>
          <a:effectLst/>
        </p:spPr>
        <p:txBody>
          <a:bodyPr wrap="square">
            <a:spAutoFit/>
          </a:bodyPr>
          <a:lstStyle/>
          <a:p>
            <a:pPr>
              <a:tabLst>
                <a:tab pos="409575" algn="l"/>
              </a:tabLst>
            </a:pPr>
            <a:r>
              <a:rPr lang="sr-Latn-RS" sz="2400" i="1">
                <a:solidFill>
                  <a:schemeClr val="bg1"/>
                </a:solidFill>
              </a:rPr>
              <a:t>c</a:t>
            </a:r>
            <a:r>
              <a:rPr lang="sr-Latn-RS" sz="2400" i="1" baseline="-25000">
                <a:solidFill>
                  <a:schemeClr val="bg1"/>
                </a:solidFill>
              </a:rPr>
              <a:t>v </a:t>
            </a:r>
            <a:r>
              <a:rPr lang="sr-Latn-RS" sz="2400" i="1">
                <a:solidFill>
                  <a:schemeClr val="bg1"/>
                </a:solidFill>
              </a:rPr>
              <a:t>dT = – p dv</a:t>
            </a:r>
            <a:endParaRPr lang="en-US" sz="2400">
              <a:solidFill>
                <a:schemeClr val="bg1"/>
              </a:solidFill>
            </a:endParaRPr>
          </a:p>
        </p:txBody>
      </p:sp>
      <p:sp>
        <p:nvSpPr>
          <p:cNvPr id="58" name="Text Box 27"/>
          <p:cNvSpPr txBox="1">
            <a:spLocks noChangeArrowheads="1"/>
          </p:cNvSpPr>
          <p:nvPr/>
        </p:nvSpPr>
        <p:spPr bwMode="auto">
          <a:xfrm>
            <a:off x="304800" y="3452273"/>
            <a:ext cx="2209800" cy="535531"/>
          </a:xfrm>
          <a:prstGeom prst="rect">
            <a:avLst/>
          </a:prstGeom>
          <a:noFill/>
          <a:ln w="9525" algn="ctr">
            <a:noFill/>
            <a:miter lim="800000"/>
            <a:headEnd/>
            <a:tailEnd/>
          </a:ln>
          <a:effectLst/>
        </p:spPr>
        <p:txBody>
          <a:bodyPr wrap="square">
            <a:spAutoFit/>
          </a:bodyPr>
          <a:lstStyle/>
          <a:p>
            <a:pPr>
              <a:tabLst>
                <a:tab pos="409575" algn="l"/>
              </a:tabLst>
            </a:pPr>
            <a:r>
              <a:rPr lang="sr-Latn-RS" sz="2400" i="1">
                <a:solidFill>
                  <a:schemeClr val="bg1"/>
                </a:solidFill>
              </a:rPr>
              <a:t>c</a:t>
            </a:r>
            <a:r>
              <a:rPr lang="sr-Latn-RS" sz="2400" i="1" baseline="-25000">
                <a:solidFill>
                  <a:schemeClr val="bg1"/>
                </a:solidFill>
              </a:rPr>
              <a:t>p </a:t>
            </a:r>
            <a:r>
              <a:rPr lang="sr-Latn-RS" sz="2400" i="1">
                <a:solidFill>
                  <a:schemeClr val="bg1"/>
                </a:solidFill>
              </a:rPr>
              <a:t>dT = v dp</a:t>
            </a:r>
            <a:endParaRPr lang="en-US" sz="2400" i="1">
              <a:solidFill>
                <a:schemeClr val="bg1"/>
              </a:solidFill>
            </a:endParaRPr>
          </a:p>
        </p:txBody>
      </p:sp>
      <p:sp>
        <p:nvSpPr>
          <p:cNvPr id="60" name="Line 10"/>
          <p:cNvSpPr>
            <a:spLocks noChangeShapeType="1"/>
          </p:cNvSpPr>
          <p:nvPr/>
        </p:nvSpPr>
        <p:spPr bwMode="auto">
          <a:xfrm flipH="1">
            <a:off x="2151062" y="3139545"/>
            <a:ext cx="455613" cy="758825"/>
          </a:xfrm>
          <a:prstGeom prst="line">
            <a:avLst/>
          </a:prstGeom>
          <a:noFill/>
          <a:ln w="19050">
            <a:solidFill>
              <a:schemeClr val="bg1"/>
            </a:solidFill>
            <a:round/>
            <a:headEnd/>
            <a:tailEnd/>
          </a:ln>
          <a:effectLst/>
        </p:spPr>
        <p:txBody>
          <a:bodyPr>
            <a:spAutoFit/>
          </a:bodyPr>
          <a:lstStyle/>
          <a:p>
            <a:endParaRPr lang="en-US"/>
          </a:p>
        </p:txBody>
      </p:sp>
      <p:sp>
        <p:nvSpPr>
          <p:cNvPr id="68" name="Text Box 11"/>
          <p:cNvSpPr txBox="1">
            <a:spLocks noChangeArrowheads="1"/>
          </p:cNvSpPr>
          <p:nvPr/>
        </p:nvSpPr>
        <p:spPr bwMode="auto">
          <a:xfrm>
            <a:off x="2438400" y="3252258"/>
            <a:ext cx="268287" cy="457200"/>
          </a:xfrm>
          <a:prstGeom prst="rect">
            <a:avLst/>
          </a:prstGeom>
          <a:noFill/>
          <a:ln w="9525" algn="ctr">
            <a:noFill/>
            <a:miter lim="800000"/>
            <a:headEnd/>
            <a:tailEnd/>
          </a:ln>
          <a:effectLst/>
        </p:spPr>
        <p:txBody>
          <a:bodyPr wrap="none">
            <a:spAutoFit/>
          </a:bodyPr>
          <a:lstStyle/>
          <a:p>
            <a:pPr>
              <a:tabLst>
                <a:tab pos="409575" algn="l"/>
              </a:tabLst>
            </a:pPr>
            <a:r>
              <a:rPr lang="en-US" b="1"/>
              <a:t>:</a:t>
            </a:r>
          </a:p>
        </p:txBody>
      </p:sp>
      <p:cxnSp>
        <p:nvCxnSpPr>
          <p:cNvPr id="70" name="Straight Connector 69"/>
          <p:cNvCxnSpPr/>
          <p:nvPr/>
        </p:nvCxnSpPr>
        <p:spPr bwMode="auto">
          <a:xfrm flipV="1">
            <a:off x="304800" y="2895600"/>
            <a:ext cx="4572000" cy="0"/>
          </a:xfrm>
          <a:prstGeom prst="line">
            <a:avLst/>
          </a:prstGeom>
          <a:noFill/>
          <a:ln w="19050" cap="flat" cmpd="sng" algn="ctr">
            <a:solidFill>
              <a:schemeClr val="bg1"/>
            </a:solidFill>
            <a:prstDash val="solid"/>
            <a:round/>
            <a:headEnd type="none" w="med" len="med"/>
            <a:tailEnd type="none" w="med" len="med"/>
          </a:ln>
          <a:effectLst/>
        </p:spPr>
      </p:cxnSp>
      <p:sp>
        <p:nvSpPr>
          <p:cNvPr id="80" name="Text Box 27"/>
          <p:cNvSpPr txBox="1">
            <a:spLocks noChangeArrowheads="1"/>
          </p:cNvSpPr>
          <p:nvPr/>
        </p:nvSpPr>
        <p:spPr bwMode="auto">
          <a:xfrm>
            <a:off x="2209794" y="4198203"/>
            <a:ext cx="609600" cy="830997"/>
          </a:xfrm>
          <a:prstGeom prst="rect">
            <a:avLst/>
          </a:prstGeom>
          <a:noFill/>
          <a:ln w="9525" algn="ctr">
            <a:noFill/>
            <a:miter lim="800000"/>
            <a:headEnd/>
            <a:tailEnd/>
          </a:ln>
          <a:effectLst/>
        </p:spPr>
        <p:txBody>
          <a:bodyPr wrap="square">
            <a:spAutoFit/>
          </a:bodyPr>
          <a:lstStyle/>
          <a:p>
            <a:pPr algn="ctr">
              <a:lnSpc>
                <a:spcPct val="100000"/>
              </a:lnSpc>
              <a:spcBef>
                <a:spcPts val="0"/>
              </a:spcBef>
              <a:tabLst>
                <a:tab pos="409575" algn="l"/>
              </a:tabLst>
            </a:pPr>
            <a:r>
              <a:rPr lang="sr-Latn-RS" sz="2400" i="1">
                <a:solidFill>
                  <a:schemeClr val="bg1"/>
                </a:solidFill>
              </a:rPr>
              <a:t>d</a:t>
            </a:r>
            <a:r>
              <a:rPr lang="en-US" sz="2400" i="1">
                <a:solidFill>
                  <a:schemeClr val="bg1"/>
                </a:solidFill>
              </a:rPr>
              <a:t>p</a:t>
            </a:r>
            <a:endParaRPr lang="en-US" sz="2400" baseline="-25000">
              <a:solidFill>
                <a:schemeClr val="bg1"/>
              </a:solidFill>
            </a:endParaRPr>
          </a:p>
          <a:p>
            <a:pPr algn="ctr">
              <a:lnSpc>
                <a:spcPct val="100000"/>
              </a:lnSpc>
              <a:spcBef>
                <a:spcPts val="0"/>
              </a:spcBef>
              <a:tabLst>
                <a:tab pos="409575" algn="l"/>
              </a:tabLst>
            </a:pPr>
            <a:r>
              <a:rPr lang="sr-Latn-RS" sz="2400" i="1">
                <a:solidFill>
                  <a:schemeClr val="bg1"/>
                </a:solidFill>
              </a:rPr>
              <a:t>dv</a:t>
            </a:r>
            <a:endParaRPr lang="en-US" sz="2400" baseline="-25000">
              <a:solidFill>
                <a:schemeClr val="bg1"/>
              </a:solidFill>
            </a:endParaRPr>
          </a:p>
        </p:txBody>
      </p:sp>
      <p:cxnSp>
        <p:nvCxnSpPr>
          <p:cNvPr id="81" name="Straight Arrow Connector 80"/>
          <p:cNvCxnSpPr/>
          <p:nvPr/>
        </p:nvCxnSpPr>
        <p:spPr bwMode="auto">
          <a:xfrm rot="5400000">
            <a:off x="2529834" y="4409872"/>
            <a:ext cx="0" cy="457200"/>
          </a:xfrm>
          <a:prstGeom prst="straightConnector1">
            <a:avLst/>
          </a:prstGeom>
          <a:noFill/>
          <a:ln w="28575" cap="flat" cmpd="sng" algn="ctr">
            <a:solidFill>
              <a:schemeClr val="bg1"/>
            </a:solidFill>
            <a:prstDash val="solid"/>
            <a:round/>
            <a:headEnd type="none" w="med" len="med"/>
            <a:tailEnd type="none" w="med" len="med"/>
          </a:ln>
          <a:effectLst/>
        </p:spPr>
      </p:cxnSp>
      <p:sp>
        <p:nvSpPr>
          <p:cNvPr id="82" name="Text Box 27"/>
          <p:cNvSpPr txBox="1">
            <a:spLocks noChangeArrowheads="1"/>
          </p:cNvSpPr>
          <p:nvPr/>
        </p:nvSpPr>
        <p:spPr bwMode="auto">
          <a:xfrm>
            <a:off x="1735666" y="4198203"/>
            <a:ext cx="609600" cy="830997"/>
          </a:xfrm>
          <a:prstGeom prst="rect">
            <a:avLst/>
          </a:prstGeom>
          <a:noFill/>
          <a:ln w="9525" algn="ctr">
            <a:noFill/>
            <a:miter lim="800000"/>
            <a:headEnd/>
            <a:tailEnd/>
          </a:ln>
          <a:effectLst/>
        </p:spPr>
        <p:txBody>
          <a:bodyPr wrap="square">
            <a:spAutoFit/>
          </a:bodyPr>
          <a:lstStyle/>
          <a:p>
            <a:pPr algn="ctr">
              <a:lnSpc>
                <a:spcPct val="100000"/>
              </a:lnSpc>
              <a:spcBef>
                <a:spcPts val="0"/>
              </a:spcBef>
              <a:tabLst>
                <a:tab pos="409575" algn="l"/>
              </a:tabLst>
            </a:pPr>
            <a:r>
              <a:rPr lang="sr-Latn-RS" sz="2400" i="1">
                <a:solidFill>
                  <a:schemeClr val="bg1"/>
                </a:solidFill>
              </a:rPr>
              <a:t>v</a:t>
            </a:r>
            <a:endParaRPr lang="en-US" sz="2400" baseline="-25000">
              <a:solidFill>
                <a:schemeClr val="bg1"/>
              </a:solidFill>
            </a:endParaRPr>
          </a:p>
          <a:p>
            <a:pPr algn="ctr">
              <a:lnSpc>
                <a:spcPct val="100000"/>
              </a:lnSpc>
              <a:spcBef>
                <a:spcPts val="0"/>
              </a:spcBef>
              <a:tabLst>
                <a:tab pos="409575" algn="l"/>
              </a:tabLst>
            </a:pPr>
            <a:r>
              <a:rPr lang="sr-Latn-RS" sz="2400" i="1">
                <a:solidFill>
                  <a:schemeClr val="bg1"/>
                </a:solidFill>
              </a:rPr>
              <a:t>p</a:t>
            </a:r>
            <a:endParaRPr lang="en-US" sz="2400" baseline="-25000">
              <a:solidFill>
                <a:schemeClr val="bg1"/>
              </a:solidFill>
            </a:endParaRPr>
          </a:p>
        </p:txBody>
      </p:sp>
      <p:cxnSp>
        <p:nvCxnSpPr>
          <p:cNvPr id="83" name="Straight Arrow Connector 82"/>
          <p:cNvCxnSpPr/>
          <p:nvPr/>
        </p:nvCxnSpPr>
        <p:spPr bwMode="auto">
          <a:xfrm rot="5400000">
            <a:off x="2033690" y="4455592"/>
            <a:ext cx="0" cy="365760"/>
          </a:xfrm>
          <a:prstGeom prst="straightConnector1">
            <a:avLst/>
          </a:prstGeom>
          <a:noFill/>
          <a:ln w="28575" cap="flat" cmpd="sng" algn="ctr">
            <a:solidFill>
              <a:schemeClr val="bg1"/>
            </a:solidFill>
            <a:prstDash val="solid"/>
            <a:round/>
            <a:headEnd type="none" w="med" len="med"/>
            <a:tailEnd type="none" w="med" len="med"/>
          </a:ln>
          <a:effectLst/>
        </p:spPr>
      </p:cxnSp>
      <p:sp>
        <p:nvSpPr>
          <p:cNvPr id="84" name="Text Box 27"/>
          <p:cNvSpPr txBox="1">
            <a:spLocks noChangeArrowheads="1"/>
          </p:cNvSpPr>
          <p:nvPr/>
        </p:nvSpPr>
        <p:spPr bwMode="auto">
          <a:xfrm>
            <a:off x="3047994" y="4198203"/>
            <a:ext cx="609600" cy="830997"/>
          </a:xfrm>
          <a:prstGeom prst="rect">
            <a:avLst/>
          </a:prstGeom>
          <a:noFill/>
          <a:ln w="9525" algn="ctr">
            <a:noFill/>
            <a:miter lim="800000"/>
            <a:headEnd/>
            <a:tailEnd/>
          </a:ln>
          <a:effectLst/>
        </p:spPr>
        <p:txBody>
          <a:bodyPr wrap="square">
            <a:spAutoFit/>
          </a:bodyPr>
          <a:lstStyle/>
          <a:p>
            <a:pPr algn="ctr">
              <a:lnSpc>
                <a:spcPct val="100000"/>
              </a:lnSpc>
              <a:spcBef>
                <a:spcPts val="0"/>
              </a:spcBef>
              <a:tabLst>
                <a:tab pos="409575" algn="l"/>
              </a:tabLst>
            </a:pPr>
            <a:r>
              <a:rPr lang="sr-Latn-RS" sz="2400" i="1">
                <a:solidFill>
                  <a:schemeClr val="bg1"/>
                </a:solidFill>
              </a:rPr>
              <a:t>c</a:t>
            </a:r>
            <a:r>
              <a:rPr lang="sr-Latn-RS" sz="2400" i="1" baseline="-25000">
                <a:solidFill>
                  <a:schemeClr val="bg1"/>
                </a:solidFill>
              </a:rPr>
              <a:t>p</a:t>
            </a:r>
            <a:endParaRPr lang="en-US" sz="2400" baseline="-25000">
              <a:solidFill>
                <a:schemeClr val="bg1"/>
              </a:solidFill>
            </a:endParaRPr>
          </a:p>
          <a:p>
            <a:pPr algn="ctr">
              <a:lnSpc>
                <a:spcPct val="100000"/>
              </a:lnSpc>
              <a:spcBef>
                <a:spcPts val="0"/>
              </a:spcBef>
              <a:tabLst>
                <a:tab pos="409575" algn="l"/>
              </a:tabLst>
            </a:pPr>
            <a:r>
              <a:rPr lang="sr-Latn-RS" sz="2400" i="1">
                <a:solidFill>
                  <a:schemeClr val="bg1"/>
                </a:solidFill>
              </a:rPr>
              <a:t>c</a:t>
            </a:r>
            <a:r>
              <a:rPr lang="sr-Latn-RS" sz="2400" i="1" baseline="-25000">
                <a:solidFill>
                  <a:schemeClr val="bg1"/>
                </a:solidFill>
              </a:rPr>
              <a:t>v</a:t>
            </a:r>
            <a:endParaRPr lang="en-US" sz="2400" baseline="-25000">
              <a:solidFill>
                <a:schemeClr val="bg1"/>
              </a:solidFill>
            </a:endParaRPr>
          </a:p>
        </p:txBody>
      </p:sp>
      <p:cxnSp>
        <p:nvCxnSpPr>
          <p:cNvPr id="85" name="Straight Arrow Connector 84"/>
          <p:cNvCxnSpPr/>
          <p:nvPr/>
        </p:nvCxnSpPr>
        <p:spPr bwMode="auto">
          <a:xfrm rot="5400000">
            <a:off x="3368034" y="4409872"/>
            <a:ext cx="0" cy="457200"/>
          </a:xfrm>
          <a:prstGeom prst="straightConnector1">
            <a:avLst/>
          </a:prstGeom>
          <a:noFill/>
          <a:ln w="28575" cap="flat" cmpd="sng" algn="ctr">
            <a:solidFill>
              <a:schemeClr val="bg1"/>
            </a:solidFill>
            <a:prstDash val="solid"/>
            <a:round/>
            <a:headEnd type="none" w="med" len="med"/>
            <a:tailEnd type="none" w="med" len="med"/>
          </a:ln>
          <a:effectLst/>
        </p:spPr>
      </p:cxnSp>
      <p:sp>
        <p:nvSpPr>
          <p:cNvPr id="86" name="Text Box 27"/>
          <p:cNvSpPr txBox="1">
            <a:spLocks noChangeArrowheads="1"/>
          </p:cNvSpPr>
          <p:nvPr/>
        </p:nvSpPr>
        <p:spPr bwMode="auto">
          <a:xfrm>
            <a:off x="1524000" y="4350603"/>
            <a:ext cx="3810000" cy="535531"/>
          </a:xfrm>
          <a:prstGeom prst="rect">
            <a:avLst/>
          </a:prstGeom>
          <a:noFill/>
          <a:ln w="9525" algn="ctr">
            <a:noFill/>
            <a:miter lim="800000"/>
            <a:headEnd/>
            <a:tailEnd/>
          </a:ln>
          <a:effectLst/>
        </p:spPr>
        <p:txBody>
          <a:bodyPr wrap="square">
            <a:spAutoFit/>
          </a:bodyPr>
          <a:lstStyle/>
          <a:p>
            <a:pPr>
              <a:tabLst>
                <a:tab pos="409575" algn="l"/>
              </a:tabLst>
            </a:pPr>
            <a:r>
              <a:rPr lang="sr-Latn-RS" sz="2400" i="1">
                <a:solidFill>
                  <a:schemeClr val="bg1"/>
                </a:solidFill>
              </a:rPr>
              <a:t>–             =        = </a:t>
            </a:r>
            <a:r>
              <a:rPr lang="sr-Latn-RS" sz="2400" i="1">
                <a:solidFill>
                  <a:schemeClr val="bg1"/>
                </a:solidFill>
                <a:sym typeface="Symbol"/>
              </a:rPr>
              <a:t></a:t>
            </a:r>
            <a:endParaRPr lang="sr-Latn-RS" sz="2400" i="1">
              <a:solidFill>
                <a:schemeClr val="bg1"/>
              </a:solidFill>
            </a:endParaRPr>
          </a:p>
        </p:txBody>
      </p:sp>
      <p:cxnSp>
        <p:nvCxnSpPr>
          <p:cNvPr id="88" name="Straight Connector 87"/>
          <p:cNvCxnSpPr/>
          <p:nvPr/>
        </p:nvCxnSpPr>
        <p:spPr bwMode="auto">
          <a:xfrm flipV="1">
            <a:off x="304800" y="4114800"/>
            <a:ext cx="4572000" cy="0"/>
          </a:xfrm>
          <a:prstGeom prst="line">
            <a:avLst/>
          </a:prstGeom>
          <a:noFill/>
          <a:ln w="19050" cap="flat" cmpd="sng" algn="ctr">
            <a:solidFill>
              <a:schemeClr val="bg1"/>
            </a:solidFill>
            <a:prstDash val="solid"/>
            <a:round/>
            <a:headEnd type="none" w="med" len="med"/>
            <a:tailEnd type="none" w="med" len="med"/>
          </a:ln>
          <a:effectLst/>
        </p:spPr>
      </p:cxnSp>
      <p:sp>
        <p:nvSpPr>
          <p:cNvPr id="89" name="Text Box 27"/>
          <p:cNvSpPr txBox="1">
            <a:spLocks noChangeArrowheads="1"/>
          </p:cNvSpPr>
          <p:nvPr/>
        </p:nvSpPr>
        <p:spPr bwMode="auto">
          <a:xfrm>
            <a:off x="4876800" y="4436531"/>
            <a:ext cx="2667000" cy="424732"/>
          </a:xfrm>
          <a:prstGeom prst="rect">
            <a:avLst/>
          </a:prstGeom>
          <a:noFill/>
          <a:ln w="9525" algn="ctr">
            <a:noFill/>
            <a:miter lim="800000"/>
            <a:headEnd/>
            <a:tailEnd/>
          </a:ln>
          <a:effectLst/>
        </p:spPr>
        <p:txBody>
          <a:bodyPr wrap="square">
            <a:spAutoFit/>
          </a:bodyPr>
          <a:lstStyle/>
          <a:p>
            <a:pPr>
              <a:tabLst>
                <a:tab pos="409575" algn="l"/>
              </a:tabLst>
            </a:pPr>
            <a:r>
              <a:rPr lang="sr-Latn-RS" sz="1800" i="1">
                <a:solidFill>
                  <a:schemeClr val="bg1"/>
                </a:solidFill>
                <a:sym typeface="Symbol"/>
              </a:rPr>
              <a:t></a:t>
            </a:r>
            <a:r>
              <a:rPr lang="sr-Latn-RS" sz="1800" i="1">
                <a:solidFill>
                  <a:schemeClr val="bg1"/>
                </a:solidFill>
              </a:rPr>
              <a:t> – eksponent adijabate</a:t>
            </a:r>
          </a:p>
        </p:txBody>
      </p:sp>
      <p:sp>
        <p:nvSpPr>
          <p:cNvPr id="95" name="Text Box 27"/>
          <p:cNvSpPr txBox="1">
            <a:spLocks noChangeArrowheads="1"/>
          </p:cNvSpPr>
          <p:nvPr/>
        </p:nvSpPr>
        <p:spPr bwMode="auto">
          <a:xfrm>
            <a:off x="762000" y="5257800"/>
            <a:ext cx="609600" cy="830997"/>
          </a:xfrm>
          <a:prstGeom prst="rect">
            <a:avLst/>
          </a:prstGeom>
          <a:noFill/>
          <a:ln w="9525" algn="ctr">
            <a:noFill/>
            <a:miter lim="800000"/>
            <a:headEnd/>
            <a:tailEnd/>
          </a:ln>
          <a:effectLst/>
        </p:spPr>
        <p:txBody>
          <a:bodyPr wrap="square">
            <a:spAutoFit/>
          </a:bodyPr>
          <a:lstStyle/>
          <a:p>
            <a:pPr algn="ctr">
              <a:lnSpc>
                <a:spcPct val="100000"/>
              </a:lnSpc>
              <a:spcBef>
                <a:spcPts val="0"/>
              </a:spcBef>
              <a:tabLst>
                <a:tab pos="409575" algn="l"/>
              </a:tabLst>
            </a:pPr>
            <a:r>
              <a:rPr lang="sr-Latn-RS" sz="2400" i="1">
                <a:solidFill>
                  <a:schemeClr val="bg1"/>
                </a:solidFill>
              </a:rPr>
              <a:t>d</a:t>
            </a:r>
            <a:r>
              <a:rPr lang="en-US" sz="2400" i="1">
                <a:solidFill>
                  <a:schemeClr val="bg1"/>
                </a:solidFill>
              </a:rPr>
              <a:t>p</a:t>
            </a:r>
            <a:endParaRPr lang="en-US" sz="2400" baseline="-25000">
              <a:solidFill>
                <a:schemeClr val="bg1"/>
              </a:solidFill>
            </a:endParaRPr>
          </a:p>
          <a:p>
            <a:pPr algn="ctr">
              <a:lnSpc>
                <a:spcPct val="100000"/>
              </a:lnSpc>
              <a:spcBef>
                <a:spcPts val="0"/>
              </a:spcBef>
              <a:tabLst>
                <a:tab pos="409575" algn="l"/>
              </a:tabLst>
            </a:pPr>
            <a:r>
              <a:rPr lang="sr-Latn-RS" sz="2400" i="1">
                <a:solidFill>
                  <a:schemeClr val="bg1"/>
                </a:solidFill>
              </a:rPr>
              <a:t>p</a:t>
            </a:r>
            <a:endParaRPr lang="en-US" sz="2400" baseline="-25000">
              <a:solidFill>
                <a:schemeClr val="bg1"/>
              </a:solidFill>
            </a:endParaRPr>
          </a:p>
        </p:txBody>
      </p:sp>
      <p:cxnSp>
        <p:nvCxnSpPr>
          <p:cNvPr id="96" name="Straight Arrow Connector 95"/>
          <p:cNvCxnSpPr/>
          <p:nvPr/>
        </p:nvCxnSpPr>
        <p:spPr bwMode="auto">
          <a:xfrm rot="5400000">
            <a:off x="1082040" y="5469469"/>
            <a:ext cx="0" cy="457200"/>
          </a:xfrm>
          <a:prstGeom prst="straightConnector1">
            <a:avLst/>
          </a:prstGeom>
          <a:noFill/>
          <a:ln w="28575" cap="flat" cmpd="sng" algn="ctr">
            <a:solidFill>
              <a:schemeClr val="bg1"/>
            </a:solidFill>
            <a:prstDash val="solid"/>
            <a:round/>
            <a:headEnd type="none" w="med" len="med"/>
            <a:tailEnd type="none" w="med" len="med"/>
          </a:ln>
          <a:effectLst/>
        </p:spPr>
      </p:cxnSp>
      <p:sp>
        <p:nvSpPr>
          <p:cNvPr id="101" name="Text Box 27"/>
          <p:cNvSpPr txBox="1">
            <a:spLocks noChangeArrowheads="1"/>
          </p:cNvSpPr>
          <p:nvPr/>
        </p:nvSpPr>
        <p:spPr bwMode="auto">
          <a:xfrm>
            <a:off x="1295400" y="5410200"/>
            <a:ext cx="1905000" cy="535531"/>
          </a:xfrm>
          <a:prstGeom prst="rect">
            <a:avLst/>
          </a:prstGeom>
          <a:noFill/>
          <a:ln w="9525" algn="ctr">
            <a:noFill/>
            <a:miter lim="800000"/>
            <a:headEnd/>
            <a:tailEnd/>
          </a:ln>
          <a:effectLst/>
        </p:spPr>
        <p:txBody>
          <a:bodyPr wrap="square">
            <a:spAutoFit/>
          </a:bodyPr>
          <a:lstStyle/>
          <a:p>
            <a:pPr>
              <a:tabLst>
                <a:tab pos="409575" algn="l"/>
              </a:tabLst>
            </a:pPr>
            <a:r>
              <a:rPr lang="sr-Latn-RS" sz="2400" i="1">
                <a:solidFill>
                  <a:schemeClr val="bg1"/>
                </a:solidFill>
              </a:rPr>
              <a:t>+ </a:t>
            </a:r>
            <a:r>
              <a:rPr lang="sr-Latn-RS" sz="2400" i="1">
                <a:solidFill>
                  <a:schemeClr val="bg1"/>
                </a:solidFill>
                <a:sym typeface="Symbol"/>
              </a:rPr>
              <a:t>        = </a:t>
            </a:r>
            <a:r>
              <a:rPr lang="sr-Latn-RS" sz="2400">
                <a:solidFill>
                  <a:schemeClr val="bg1"/>
                </a:solidFill>
                <a:sym typeface="Symbol"/>
              </a:rPr>
              <a:t>0</a:t>
            </a:r>
          </a:p>
        </p:txBody>
      </p:sp>
      <p:sp>
        <p:nvSpPr>
          <p:cNvPr id="103" name="Text Box 27"/>
          <p:cNvSpPr txBox="1">
            <a:spLocks noChangeArrowheads="1"/>
          </p:cNvSpPr>
          <p:nvPr/>
        </p:nvSpPr>
        <p:spPr bwMode="auto">
          <a:xfrm>
            <a:off x="1837276" y="5257800"/>
            <a:ext cx="609600" cy="830997"/>
          </a:xfrm>
          <a:prstGeom prst="rect">
            <a:avLst/>
          </a:prstGeom>
          <a:noFill/>
          <a:ln w="9525" algn="ctr">
            <a:noFill/>
            <a:miter lim="800000"/>
            <a:headEnd/>
            <a:tailEnd/>
          </a:ln>
          <a:effectLst/>
        </p:spPr>
        <p:txBody>
          <a:bodyPr wrap="square">
            <a:spAutoFit/>
          </a:bodyPr>
          <a:lstStyle/>
          <a:p>
            <a:pPr algn="ctr">
              <a:lnSpc>
                <a:spcPct val="100000"/>
              </a:lnSpc>
              <a:spcBef>
                <a:spcPts val="0"/>
              </a:spcBef>
              <a:tabLst>
                <a:tab pos="409575" algn="l"/>
              </a:tabLst>
            </a:pPr>
            <a:r>
              <a:rPr lang="sr-Latn-RS" sz="2400" i="1">
                <a:solidFill>
                  <a:schemeClr val="bg1"/>
                </a:solidFill>
              </a:rPr>
              <a:t>dv</a:t>
            </a:r>
            <a:endParaRPr lang="en-US" sz="2400" baseline="-25000">
              <a:solidFill>
                <a:schemeClr val="bg1"/>
              </a:solidFill>
            </a:endParaRPr>
          </a:p>
          <a:p>
            <a:pPr algn="ctr">
              <a:lnSpc>
                <a:spcPct val="100000"/>
              </a:lnSpc>
              <a:spcBef>
                <a:spcPts val="0"/>
              </a:spcBef>
              <a:tabLst>
                <a:tab pos="409575" algn="l"/>
              </a:tabLst>
            </a:pPr>
            <a:r>
              <a:rPr lang="sr-Latn-RS" sz="2400" i="1">
                <a:solidFill>
                  <a:schemeClr val="bg1"/>
                </a:solidFill>
              </a:rPr>
              <a:t>v</a:t>
            </a:r>
            <a:endParaRPr lang="en-US" sz="2400" baseline="-25000">
              <a:solidFill>
                <a:schemeClr val="bg1"/>
              </a:solidFill>
            </a:endParaRPr>
          </a:p>
        </p:txBody>
      </p:sp>
      <p:cxnSp>
        <p:nvCxnSpPr>
          <p:cNvPr id="104" name="Straight Arrow Connector 103"/>
          <p:cNvCxnSpPr/>
          <p:nvPr/>
        </p:nvCxnSpPr>
        <p:spPr bwMode="auto">
          <a:xfrm rot="5400000">
            <a:off x="2157316" y="5469469"/>
            <a:ext cx="0" cy="457200"/>
          </a:xfrm>
          <a:prstGeom prst="straightConnector1">
            <a:avLst/>
          </a:prstGeom>
          <a:noFill/>
          <a:ln w="28575" cap="flat" cmpd="sng" algn="ctr">
            <a:solidFill>
              <a:schemeClr val="bg1"/>
            </a:solidFill>
            <a:prstDash val="solid"/>
            <a:round/>
            <a:headEnd type="none" w="med" len="med"/>
            <a:tailEnd type="none" w="med" len="med"/>
          </a:ln>
          <a:effectLst/>
        </p:spPr>
      </p:cxnSp>
      <p:sp>
        <p:nvSpPr>
          <p:cNvPr id="107" name="Text Box 27"/>
          <p:cNvSpPr txBox="1">
            <a:spLocks noChangeArrowheads="1"/>
          </p:cNvSpPr>
          <p:nvPr/>
        </p:nvSpPr>
        <p:spPr bwMode="auto">
          <a:xfrm>
            <a:off x="3581400" y="5410197"/>
            <a:ext cx="2438400" cy="535531"/>
          </a:xfrm>
          <a:prstGeom prst="rect">
            <a:avLst/>
          </a:prstGeom>
          <a:noFill/>
          <a:ln w="9525" algn="ctr">
            <a:noFill/>
            <a:miter lim="800000"/>
            <a:headEnd/>
            <a:tailEnd/>
          </a:ln>
          <a:effectLst/>
        </p:spPr>
        <p:txBody>
          <a:bodyPr wrap="square">
            <a:spAutoFit/>
          </a:bodyPr>
          <a:lstStyle/>
          <a:p>
            <a:pPr>
              <a:tabLst>
                <a:tab pos="409575" algn="l"/>
              </a:tabLst>
            </a:pPr>
            <a:r>
              <a:rPr lang="sr-Latn-RS" sz="2400" i="1">
                <a:solidFill>
                  <a:schemeClr val="bg1"/>
                </a:solidFill>
              </a:rPr>
              <a:t>lnp + </a:t>
            </a:r>
            <a:r>
              <a:rPr lang="sr-Latn-RS" sz="2400" i="1">
                <a:solidFill>
                  <a:schemeClr val="bg1"/>
                </a:solidFill>
                <a:sym typeface="Symbol"/>
              </a:rPr>
              <a:t></a:t>
            </a:r>
            <a:r>
              <a:rPr lang="sr-Latn-RS" sz="2400" i="1">
                <a:solidFill>
                  <a:schemeClr val="bg1"/>
                </a:solidFill>
              </a:rPr>
              <a:t> lnv = lnC</a:t>
            </a:r>
            <a:endParaRPr lang="en-US" sz="2400">
              <a:solidFill>
                <a:schemeClr val="bg1"/>
              </a:solidFill>
            </a:endParaRPr>
          </a:p>
        </p:txBody>
      </p:sp>
      <p:sp>
        <p:nvSpPr>
          <p:cNvPr id="108" name="Text Box 27"/>
          <p:cNvSpPr txBox="1">
            <a:spLocks noChangeArrowheads="1"/>
          </p:cNvSpPr>
          <p:nvPr/>
        </p:nvSpPr>
        <p:spPr bwMode="auto">
          <a:xfrm>
            <a:off x="6460057" y="5359398"/>
            <a:ext cx="2438400" cy="683264"/>
          </a:xfrm>
          <a:prstGeom prst="rect">
            <a:avLst/>
          </a:prstGeom>
          <a:noFill/>
          <a:ln w="9525" algn="ctr">
            <a:noFill/>
            <a:miter lim="800000"/>
            <a:headEnd/>
            <a:tailEnd/>
          </a:ln>
          <a:effectLst/>
        </p:spPr>
        <p:txBody>
          <a:bodyPr wrap="square">
            <a:spAutoFit/>
          </a:bodyPr>
          <a:lstStyle/>
          <a:p>
            <a:pPr>
              <a:tabLst>
                <a:tab pos="409575" algn="l"/>
              </a:tabLst>
            </a:pPr>
            <a:r>
              <a:rPr lang="sr-Latn-RS" sz="3200" i="1">
                <a:solidFill>
                  <a:schemeClr val="bg1"/>
                </a:solidFill>
              </a:rPr>
              <a:t>p v  = const.</a:t>
            </a:r>
            <a:endParaRPr lang="en-US" sz="3200">
              <a:solidFill>
                <a:schemeClr val="bg1"/>
              </a:solidFill>
            </a:endParaRPr>
          </a:p>
        </p:txBody>
      </p:sp>
      <p:sp>
        <p:nvSpPr>
          <p:cNvPr id="109" name="Text Box 27"/>
          <p:cNvSpPr txBox="1">
            <a:spLocks noChangeArrowheads="1"/>
          </p:cNvSpPr>
          <p:nvPr/>
        </p:nvSpPr>
        <p:spPr bwMode="auto">
          <a:xfrm>
            <a:off x="7061208" y="5266255"/>
            <a:ext cx="533400" cy="683264"/>
          </a:xfrm>
          <a:prstGeom prst="rect">
            <a:avLst/>
          </a:prstGeom>
          <a:noFill/>
          <a:ln w="9525" algn="ctr">
            <a:noFill/>
            <a:miter lim="800000"/>
            <a:headEnd/>
            <a:tailEnd/>
          </a:ln>
          <a:effectLst/>
        </p:spPr>
        <p:txBody>
          <a:bodyPr wrap="square">
            <a:spAutoFit/>
          </a:bodyPr>
          <a:lstStyle/>
          <a:p>
            <a:pPr>
              <a:tabLst>
                <a:tab pos="409575" algn="l"/>
              </a:tabLst>
            </a:pPr>
            <a:r>
              <a:rPr lang="sr-Latn-RS" sz="3200" i="1" baseline="30000">
                <a:solidFill>
                  <a:schemeClr val="bg1"/>
                </a:solidFill>
                <a:sym typeface="Symbol"/>
              </a:rPr>
              <a:t></a:t>
            </a:r>
            <a:endParaRPr lang="en-US" sz="3200">
              <a:solidFill>
                <a:schemeClr val="bg1"/>
              </a:solidFill>
            </a:endParaRPr>
          </a:p>
        </p:txBody>
      </p:sp>
      <p:cxnSp>
        <p:nvCxnSpPr>
          <p:cNvPr id="110" name="Straight Arrow Connector 109"/>
          <p:cNvCxnSpPr/>
          <p:nvPr/>
        </p:nvCxnSpPr>
        <p:spPr bwMode="auto">
          <a:xfrm rot="5400000">
            <a:off x="3304536" y="5411484"/>
            <a:ext cx="0" cy="548640"/>
          </a:xfrm>
          <a:prstGeom prst="straightConnector1">
            <a:avLst/>
          </a:prstGeom>
          <a:noFill/>
          <a:ln w="12700" cap="flat" cmpd="sng" algn="ctr">
            <a:solidFill>
              <a:schemeClr val="bg1"/>
            </a:solidFill>
            <a:prstDash val="solid"/>
            <a:round/>
            <a:headEnd type="triangle" w="med" len="med"/>
            <a:tailEnd type="none" w="med" len="med"/>
          </a:ln>
          <a:effectLst/>
        </p:spPr>
      </p:cxnSp>
      <p:cxnSp>
        <p:nvCxnSpPr>
          <p:cNvPr id="111" name="Straight Arrow Connector 110"/>
          <p:cNvCxnSpPr/>
          <p:nvPr/>
        </p:nvCxnSpPr>
        <p:spPr bwMode="auto">
          <a:xfrm rot="5400000">
            <a:off x="6217920" y="5415279"/>
            <a:ext cx="0" cy="548640"/>
          </a:xfrm>
          <a:prstGeom prst="straightConnector1">
            <a:avLst/>
          </a:prstGeom>
          <a:noFill/>
          <a:ln w="12700" cap="flat" cmpd="sng" algn="ctr">
            <a:solidFill>
              <a:schemeClr val="bg1"/>
            </a:solidFill>
            <a:prstDash val="solid"/>
            <a:round/>
            <a:headEnd type="triangle" w="med" len="med"/>
            <a:tailEnd type="none" w="med" len="med"/>
          </a:ln>
          <a:effectLst/>
        </p:spPr>
      </p:cxnSp>
      <p:cxnSp>
        <p:nvCxnSpPr>
          <p:cNvPr id="112" name="Straight Arrow Connector 111"/>
          <p:cNvCxnSpPr/>
          <p:nvPr/>
        </p:nvCxnSpPr>
        <p:spPr bwMode="auto">
          <a:xfrm flipV="1">
            <a:off x="2565400" y="4983071"/>
            <a:ext cx="380149" cy="350929"/>
          </a:xfrm>
          <a:prstGeom prst="straightConnector1">
            <a:avLst/>
          </a:prstGeom>
          <a:noFill/>
          <a:ln w="12700" cap="flat" cmpd="sng" algn="ctr">
            <a:solidFill>
              <a:schemeClr val="bg1"/>
            </a:solidFill>
            <a:prstDash val="solid"/>
            <a:round/>
            <a:headEnd type="triangle" w="med" len="med"/>
            <a:tailEnd type="none" w="med" len="med"/>
          </a:ln>
          <a:effectLst/>
        </p:spPr>
      </p:cxnSp>
      <p:sp>
        <p:nvSpPr>
          <p:cNvPr id="114" name="Text Box 27"/>
          <p:cNvSpPr txBox="1">
            <a:spLocks noChangeArrowheads="1"/>
          </p:cNvSpPr>
          <p:nvPr/>
        </p:nvSpPr>
        <p:spPr bwMode="auto">
          <a:xfrm>
            <a:off x="5130795" y="5926666"/>
            <a:ext cx="1143000" cy="424732"/>
          </a:xfrm>
          <a:prstGeom prst="rect">
            <a:avLst/>
          </a:prstGeom>
          <a:noFill/>
          <a:ln w="9525" algn="ctr">
            <a:noFill/>
            <a:miter lim="800000"/>
            <a:headEnd/>
            <a:tailEnd/>
          </a:ln>
          <a:effectLst/>
        </p:spPr>
        <p:txBody>
          <a:bodyPr wrap="square">
            <a:spAutoFit/>
          </a:bodyPr>
          <a:lstStyle/>
          <a:p>
            <a:pPr>
              <a:tabLst>
                <a:tab pos="409575" algn="l"/>
              </a:tabLst>
            </a:pPr>
            <a:r>
              <a:rPr lang="sr-Latn-RS" sz="1800" i="1">
                <a:solidFill>
                  <a:schemeClr val="bg1"/>
                </a:solidFill>
              </a:rPr>
              <a:t>C=const.</a:t>
            </a:r>
          </a:p>
        </p:txBody>
      </p:sp>
    </p:spTree>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Box 6"/>
          <p:cNvSpPr txBox="1">
            <a:spLocks noChangeArrowheads="1"/>
          </p:cNvSpPr>
          <p:nvPr/>
        </p:nvSpPr>
        <p:spPr bwMode="auto">
          <a:xfrm rot="1904034">
            <a:off x="7118060" y="1459095"/>
            <a:ext cx="1685077" cy="424732"/>
          </a:xfrm>
          <a:prstGeom prst="rect">
            <a:avLst/>
          </a:prstGeom>
          <a:noFill/>
          <a:ln w="9525" algn="ctr">
            <a:noFill/>
            <a:miter lim="800000"/>
            <a:headEnd/>
            <a:tailEnd/>
          </a:ln>
        </p:spPr>
        <p:txBody>
          <a:bodyPr wrap="none">
            <a:spAutoFit/>
          </a:bodyPr>
          <a:lstStyle/>
          <a:p>
            <a:pPr>
              <a:tabLst>
                <a:tab pos="409575" algn="l"/>
              </a:tabLst>
            </a:pPr>
            <a:r>
              <a:rPr lang="en-US" sz="1800" i="1">
                <a:solidFill>
                  <a:schemeClr val="bg1"/>
                </a:solidFill>
              </a:rPr>
              <a:t>Karnoov ciklus</a:t>
            </a:r>
          </a:p>
        </p:txBody>
      </p:sp>
      <p:cxnSp>
        <p:nvCxnSpPr>
          <p:cNvPr id="4" name="Straight Arrow Connector 3"/>
          <p:cNvCxnSpPr/>
          <p:nvPr/>
        </p:nvCxnSpPr>
        <p:spPr bwMode="auto">
          <a:xfrm flipV="1">
            <a:off x="5915660" y="1059750"/>
            <a:ext cx="0" cy="2286000"/>
          </a:xfrm>
          <a:prstGeom prst="straightConnector1">
            <a:avLst/>
          </a:prstGeom>
          <a:noFill/>
          <a:ln w="19050" cap="flat" cmpd="sng" algn="ctr">
            <a:solidFill>
              <a:schemeClr val="bg1"/>
            </a:solidFill>
            <a:prstDash val="solid"/>
            <a:round/>
            <a:headEnd type="none" w="med" len="med"/>
            <a:tailEnd type="triangle"/>
          </a:ln>
          <a:effectLst/>
        </p:spPr>
      </p:cxnSp>
      <p:sp>
        <p:nvSpPr>
          <p:cNvPr id="5" name="Text Box 15"/>
          <p:cNvSpPr txBox="1">
            <a:spLocks noChangeArrowheads="1"/>
          </p:cNvSpPr>
          <p:nvPr/>
        </p:nvSpPr>
        <p:spPr bwMode="auto">
          <a:xfrm>
            <a:off x="5557520" y="1002839"/>
            <a:ext cx="327334" cy="400110"/>
          </a:xfrm>
          <a:prstGeom prst="rect">
            <a:avLst/>
          </a:prstGeom>
          <a:noFill/>
          <a:ln w="9525" algn="ctr">
            <a:noFill/>
            <a:miter lim="800000"/>
            <a:headEnd/>
            <a:tailEnd/>
          </a:ln>
        </p:spPr>
        <p:txBody>
          <a:bodyPr wrap="none">
            <a:spAutoFit/>
          </a:bodyPr>
          <a:lstStyle/>
          <a:p>
            <a:pPr>
              <a:lnSpc>
                <a:spcPct val="100000"/>
              </a:lnSpc>
              <a:spcBef>
                <a:spcPts val="0"/>
              </a:spcBef>
              <a:tabLst>
                <a:tab pos="409575" algn="l"/>
              </a:tabLst>
            </a:pPr>
            <a:r>
              <a:rPr lang="sr-Latn-RS" i="1">
                <a:solidFill>
                  <a:srgbClr val="000099"/>
                </a:solidFill>
              </a:rPr>
              <a:t>p</a:t>
            </a:r>
            <a:endParaRPr lang="en-US" i="1">
              <a:solidFill>
                <a:srgbClr val="000099"/>
              </a:solidFill>
            </a:endParaRPr>
          </a:p>
        </p:txBody>
      </p:sp>
      <p:sp>
        <p:nvSpPr>
          <p:cNvPr id="6" name="Freeform 5"/>
          <p:cNvSpPr/>
          <p:nvPr/>
        </p:nvSpPr>
        <p:spPr bwMode="auto">
          <a:xfrm>
            <a:off x="6192520" y="1504890"/>
            <a:ext cx="830157" cy="1212850"/>
          </a:xfrm>
          <a:custGeom>
            <a:avLst/>
            <a:gdLst>
              <a:gd name="connsiteX0" fmla="*/ 0 w 830157"/>
              <a:gd name="connsiteY0" fmla="*/ 0 h 1212850"/>
              <a:gd name="connsiteX1" fmla="*/ 254000 w 830157"/>
              <a:gd name="connsiteY1" fmla="*/ 685800 h 1212850"/>
              <a:gd name="connsiteX2" fmla="*/ 746760 w 830157"/>
              <a:gd name="connsiteY2" fmla="*/ 1137920 h 1212850"/>
              <a:gd name="connsiteX3" fmla="*/ 754380 w 830157"/>
              <a:gd name="connsiteY3" fmla="*/ 1135380 h 1212850"/>
            </a:gdLst>
            <a:ahLst/>
            <a:cxnLst>
              <a:cxn ang="0">
                <a:pos x="connsiteX0" y="connsiteY0"/>
              </a:cxn>
              <a:cxn ang="0">
                <a:pos x="connsiteX1" y="connsiteY1"/>
              </a:cxn>
              <a:cxn ang="0">
                <a:pos x="connsiteX2" y="connsiteY2"/>
              </a:cxn>
              <a:cxn ang="0">
                <a:pos x="connsiteX3" y="connsiteY3"/>
              </a:cxn>
            </a:cxnLst>
            <a:rect l="l" t="t" r="r" b="b"/>
            <a:pathLst>
              <a:path w="830157" h="1212850">
                <a:moveTo>
                  <a:pt x="0" y="0"/>
                </a:moveTo>
                <a:cubicBezTo>
                  <a:pt x="64770" y="248073"/>
                  <a:pt x="129540" y="496147"/>
                  <a:pt x="254000" y="685800"/>
                </a:cubicBezTo>
                <a:cubicBezTo>
                  <a:pt x="378460" y="875453"/>
                  <a:pt x="663363" y="1062990"/>
                  <a:pt x="746760" y="1137920"/>
                </a:cubicBezTo>
                <a:cubicBezTo>
                  <a:pt x="830157" y="1212850"/>
                  <a:pt x="736177" y="1119717"/>
                  <a:pt x="754380" y="1135380"/>
                </a:cubicBezTo>
              </a:path>
            </a:pathLst>
          </a:custGeom>
          <a:noFill/>
          <a:ln w="19050" cap="flat" cmpd="sng" algn="ctr">
            <a:solidFill>
              <a:srgbClr val="000066"/>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pPr>
            <a:endParaRPr kumimoji="0" lang="en-US" sz="2000" b="0" i="0" u="none" strike="noStrike" cap="none" normalizeH="0" baseline="0">
              <a:ln>
                <a:noFill/>
              </a:ln>
              <a:solidFill>
                <a:srgbClr val="000000"/>
              </a:solidFill>
              <a:effectLst/>
              <a:latin typeface="Arial" charset="0"/>
            </a:endParaRPr>
          </a:p>
        </p:txBody>
      </p:sp>
      <p:sp>
        <p:nvSpPr>
          <p:cNvPr id="7" name="Freeform 6"/>
          <p:cNvSpPr/>
          <p:nvPr/>
        </p:nvSpPr>
        <p:spPr bwMode="auto">
          <a:xfrm>
            <a:off x="6941820" y="2640270"/>
            <a:ext cx="1529080" cy="363220"/>
          </a:xfrm>
          <a:custGeom>
            <a:avLst/>
            <a:gdLst>
              <a:gd name="connsiteX0" fmla="*/ 0 w 1529080"/>
              <a:gd name="connsiteY0" fmla="*/ 0 h 363220"/>
              <a:gd name="connsiteX1" fmla="*/ 736600 w 1529080"/>
              <a:gd name="connsiteY1" fmla="*/ 294640 h 363220"/>
              <a:gd name="connsiteX2" fmla="*/ 1529080 w 1529080"/>
              <a:gd name="connsiteY2" fmla="*/ 363220 h 363220"/>
            </a:gdLst>
            <a:ahLst/>
            <a:cxnLst>
              <a:cxn ang="0">
                <a:pos x="connsiteX0" y="connsiteY0"/>
              </a:cxn>
              <a:cxn ang="0">
                <a:pos x="connsiteX1" y="connsiteY1"/>
              </a:cxn>
              <a:cxn ang="0">
                <a:pos x="connsiteX2" y="connsiteY2"/>
              </a:cxn>
            </a:cxnLst>
            <a:rect l="l" t="t" r="r" b="b"/>
            <a:pathLst>
              <a:path w="1529080" h="363220">
                <a:moveTo>
                  <a:pt x="0" y="0"/>
                </a:moveTo>
                <a:cubicBezTo>
                  <a:pt x="240876" y="117051"/>
                  <a:pt x="481753" y="234103"/>
                  <a:pt x="736600" y="294640"/>
                </a:cubicBezTo>
                <a:cubicBezTo>
                  <a:pt x="991447" y="355177"/>
                  <a:pt x="1529080" y="363220"/>
                  <a:pt x="1529080" y="363220"/>
                </a:cubicBezTo>
              </a:path>
            </a:pathLst>
          </a:custGeom>
          <a:noFill/>
          <a:ln w="19050" cap="flat" cmpd="sng" algn="ctr">
            <a:solidFill>
              <a:srgbClr val="000066"/>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pPr>
            <a:endParaRPr kumimoji="0" lang="en-US" sz="2000" b="0" i="0" u="none" strike="noStrike" cap="none" normalizeH="0" baseline="0">
              <a:ln>
                <a:noFill/>
              </a:ln>
              <a:solidFill>
                <a:srgbClr val="000000"/>
              </a:solidFill>
              <a:effectLst/>
              <a:latin typeface="Arial" charset="0"/>
            </a:endParaRPr>
          </a:p>
        </p:txBody>
      </p:sp>
      <p:sp>
        <p:nvSpPr>
          <p:cNvPr id="8" name="Freeform 7"/>
          <p:cNvSpPr/>
          <p:nvPr/>
        </p:nvSpPr>
        <p:spPr bwMode="auto">
          <a:xfrm>
            <a:off x="6197600" y="1504890"/>
            <a:ext cx="1280160" cy="591820"/>
          </a:xfrm>
          <a:custGeom>
            <a:avLst/>
            <a:gdLst>
              <a:gd name="connsiteX0" fmla="*/ 0 w 1280160"/>
              <a:gd name="connsiteY0" fmla="*/ 0 h 591820"/>
              <a:gd name="connsiteX1" fmla="*/ 584200 w 1280160"/>
              <a:gd name="connsiteY1" fmla="*/ 449580 h 591820"/>
              <a:gd name="connsiteX2" fmla="*/ 1280160 w 1280160"/>
              <a:gd name="connsiteY2" fmla="*/ 591820 h 591820"/>
            </a:gdLst>
            <a:ahLst/>
            <a:cxnLst>
              <a:cxn ang="0">
                <a:pos x="connsiteX0" y="connsiteY0"/>
              </a:cxn>
              <a:cxn ang="0">
                <a:pos x="connsiteX1" y="connsiteY1"/>
              </a:cxn>
              <a:cxn ang="0">
                <a:pos x="connsiteX2" y="connsiteY2"/>
              </a:cxn>
            </a:cxnLst>
            <a:rect l="l" t="t" r="r" b="b"/>
            <a:pathLst>
              <a:path w="1280160" h="591820">
                <a:moveTo>
                  <a:pt x="0" y="0"/>
                </a:moveTo>
                <a:cubicBezTo>
                  <a:pt x="185420" y="175471"/>
                  <a:pt x="370840" y="350943"/>
                  <a:pt x="584200" y="449580"/>
                </a:cubicBezTo>
                <a:cubicBezTo>
                  <a:pt x="797560" y="548217"/>
                  <a:pt x="1038860" y="570018"/>
                  <a:pt x="1280160" y="591820"/>
                </a:cubicBezTo>
              </a:path>
            </a:pathLst>
          </a:custGeom>
          <a:noFill/>
          <a:ln w="19050" cap="flat" cmpd="sng" algn="ctr">
            <a:solidFill>
              <a:srgbClr val="000066"/>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pPr>
            <a:endParaRPr kumimoji="0" lang="en-US" sz="2000" b="0" i="0" u="none" strike="noStrike" cap="none" normalizeH="0" baseline="0">
              <a:ln>
                <a:noFill/>
              </a:ln>
              <a:solidFill>
                <a:srgbClr val="000000"/>
              </a:solidFill>
              <a:effectLst/>
              <a:latin typeface="Arial" charset="0"/>
            </a:endParaRPr>
          </a:p>
        </p:txBody>
      </p:sp>
      <p:sp>
        <p:nvSpPr>
          <p:cNvPr id="9" name="Freeform 8"/>
          <p:cNvSpPr/>
          <p:nvPr/>
        </p:nvSpPr>
        <p:spPr bwMode="auto">
          <a:xfrm>
            <a:off x="7472680" y="2096710"/>
            <a:ext cx="998220" cy="906780"/>
          </a:xfrm>
          <a:custGeom>
            <a:avLst/>
            <a:gdLst>
              <a:gd name="connsiteX0" fmla="*/ 0 w 998220"/>
              <a:gd name="connsiteY0" fmla="*/ 0 h 906780"/>
              <a:gd name="connsiteX1" fmla="*/ 393700 w 998220"/>
              <a:gd name="connsiteY1" fmla="*/ 538480 h 906780"/>
              <a:gd name="connsiteX2" fmla="*/ 998220 w 998220"/>
              <a:gd name="connsiteY2" fmla="*/ 906780 h 906780"/>
            </a:gdLst>
            <a:ahLst/>
            <a:cxnLst>
              <a:cxn ang="0">
                <a:pos x="connsiteX0" y="connsiteY0"/>
              </a:cxn>
              <a:cxn ang="0">
                <a:pos x="connsiteX1" y="connsiteY1"/>
              </a:cxn>
              <a:cxn ang="0">
                <a:pos x="connsiteX2" y="connsiteY2"/>
              </a:cxn>
            </a:cxnLst>
            <a:rect l="l" t="t" r="r" b="b"/>
            <a:pathLst>
              <a:path w="998220" h="906780">
                <a:moveTo>
                  <a:pt x="0" y="0"/>
                </a:moveTo>
                <a:cubicBezTo>
                  <a:pt x="113665" y="193675"/>
                  <a:pt x="227330" y="387350"/>
                  <a:pt x="393700" y="538480"/>
                </a:cubicBezTo>
                <a:cubicBezTo>
                  <a:pt x="560070" y="689610"/>
                  <a:pt x="998220" y="906780"/>
                  <a:pt x="998220" y="906780"/>
                </a:cubicBezTo>
              </a:path>
            </a:pathLst>
          </a:custGeom>
          <a:noFill/>
          <a:ln w="19050" cap="flat" cmpd="sng" algn="ctr">
            <a:solidFill>
              <a:srgbClr val="000066"/>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pPr>
            <a:endParaRPr kumimoji="0" lang="en-US" sz="2000" b="0" i="0" u="none" strike="noStrike" cap="none" normalizeH="0" baseline="0">
              <a:ln>
                <a:noFill/>
              </a:ln>
              <a:solidFill>
                <a:srgbClr val="000000"/>
              </a:solidFill>
              <a:effectLst/>
              <a:latin typeface="Arial" charset="0"/>
            </a:endParaRPr>
          </a:p>
        </p:txBody>
      </p:sp>
      <p:sp>
        <p:nvSpPr>
          <p:cNvPr id="11" name="Oval 10"/>
          <p:cNvSpPr/>
          <p:nvPr/>
        </p:nvSpPr>
        <p:spPr bwMode="auto">
          <a:xfrm rot="2628319">
            <a:off x="6147984" y="1460314"/>
            <a:ext cx="91440" cy="91440"/>
          </a:xfrm>
          <a:prstGeom prst="ellipse">
            <a:avLst/>
          </a:prstGeom>
          <a:solidFill>
            <a:schemeClr val="bg1">
              <a:lumMod val="20000"/>
              <a:lumOff val="80000"/>
            </a:schemeClr>
          </a:solidFill>
          <a:ln w="15875" cap="flat" cmpd="sng" algn="ctr">
            <a:solidFill>
              <a:schemeClr val="bg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pPr>
            <a:endParaRPr kumimoji="0" lang="en-US" sz="2000" b="0" i="0" u="none" strike="noStrike" cap="none" normalizeH="0" baseline="0">
              <a:ln>
                <a:noFill/>
              </a:ln>
              <a:solidFill>
                <a:srgbClr val="000000"/>
              </a:solidFill>
              <a:effectLst/>
              <a:latin typeface="Arial" charset="0"/>
            </a:endParaRPr>
          </a:p>
        </p:txBody>
      </p:sp>
      <p:sp>
        <p:nvSpPr>
          <p:cNvPr id="12" name="Oval 11"/>
          <p:cNvSpPr/>
          <p:nvPr/>
        </p:nvSpPr>
        <p:spPr bwMode="auto">
          <a:xfrm rot="2628319">
            <a:off x="6894743" y="2593154"/>
            <a:ext cx="91440" cy="91440"/>
          </a:xfrm>
          <a:prstGeom prst="ellipse">
            <a:avLst/>
          </a:prstGeom>
          <a:solidFill>
            <a:schemeClr val="bg1">
              <a:lumMod val="20000"/>
              <a:lumOff val="80000"/>
            </a:schemeClr>
          </a:solidFill>
          <a:ln w="15875" cap="flat" cmpd="sng" algn="ctr">
            <a:solidFill>
              <a:schemeClr val="bg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pPr>
            <a:endParaRPr kumimoji="0" lang="en-US" sz="2000" b="0" i="0" u="none" strike="noStrike" cap="none" normalizeH="0" baseline="0">
              <a:ln>
                <a:noFill/>
              </a:ln>
              <a:solidFill>
                <a:srgbClr val="000000"/>
              </a:solidFill>
              <a:effectLst/>
              <a:latin typeface="Arial" charset="0"/>
            </a:endParaRPr>
          </a:p>
        </p:txBody>
      </p:sp>
      <p:sp>
        <p:nvSpPr>
          <p:cNvPr id="13" name="Oval 12"/>
          <p:cNvSpPr/>
          <p:nvPr/>
        </p:nvSpPr>
        <p:spPr bwMode="auto">
          <a:xfrm rot="2628319">
            <a:off x="7428143" y="2044514"/>
            <a:ext cx="91440" cy="91440"/>
          </a:xfrm>
          <a:prstGeom prst="ellipse">
            <a:avLst/>
          </a:prstGeom>
          <a:solidFill>
            <a:schemeClr val="bg1">
              <a:lumMod val="20000"/>
              <a:lumOff val="80000"/>
            </a:schemeClr>
          </a:solidFill>
          <a:ln w="15875" cap="flat" cmpd="sng" algn="ctr">
            <a:solidFill>
              <a:schemeClr val="bg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pPr>
            <a:endParaRPr kumimoji="0" lang="en-US" sz="2000" b="0" i="0" u="none" strike="noStrike" cap="none" normalizeH="0" baseline="0">
              <a:ln>
                <a:noFill/>
              </a:ln>
              <a:solidFill>
                <a:srgbClr val="000000"/>
              </a:solidFill>
              <a:effectLst/>
              <a:latin typeface="Arial" charset="0"/>
            </a:endParaRPr>
          </a:p>
        </p:txBody>
      </p:sp>
      <p:sp>
        <p:nvSpPr>
          <p:cNvPr id="14" name="Oval 13"/>
          <p:cNvSpPr/>
          <p:nvPr/>
        </p:nvSpPr>
        <p:spPr bwMode="auto">
          <a:xfrm rot="2628319">
            <a:off x="8418743" y="2961454"/>
            <a:ext cx="91440" cy="91440"/>
          </a:xfrm>
          <a:prstGeom prst="ellipse">
            <a:avLst/>
          </a:prstGeom>
          <a:solidFill>
            <a:schemeClr val="bg1">
              <a:lumMod val="20000"/>
              <a:lumOff val="80000"/>
            </a:schemeClr>
          </a:solidFill>
          <a:ln w="15875" cap="flat" cmpd="sng" algn="ctr">
            <a:solidFill>
              <a:schemeClr val="bg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pPr>
            <a:endParaRPr kumimoji="0" lang="en-US" sz="2000" b="0" i="0" u="none" strike="noStrike" cap="none" normalizeH="0" baseline="0">
              <a:ln>
                <a:noFill/>
              </a:ln>
              <a:solidFill>
                <a:srgbClr val="000000"/>
              </a:solidFill>
              <a:effectLst/>
              <a:latin typeface="Arial" charset="0"/>
            </a:endParaRPr>
          </a:p>
        </p:txBody>
      </p:sp>
      <p:cxnSp>
        <p:nvCxnSpPr>
          <p:cNvPr id="15" name="Straight Arrow Connector 14"/>
          <p:cNvCxnSpPr/>
          <p:nvPr/>
        </p:nvCxnSpPr>
        <p:spPr bwMode="auto">
          <a:xfrm flipV="1">
            <a:off x="5913120" y="3333690"/>
            <a:ext cx="2926080" cy="2540"/>
          </a:xfrm>
          <a:prstGeom prst="straightConnector1">
            <a:avLst/>
          </a:prstGeom>
          <a:noFill/>
          <a:ln w="19050" cap="flat" cmpd="sng" algn="ctr">
            <a:solidFill>
              <a:schemeClr val="bg1"/>
            </a:solidFill>
            <a:prstDash val="solid"/>
            <a:round/>
            <a:headEnd type="none" w="med" len="med"/>
            <a:tailEnd type="triangle"/>
          </a:ln>
          <a:effectLst/>
        </p:spPr>
      </p:cxnSp>
      <p:sp>
        <p:nvSpPr>
          <p:cNvPr id="16" name="Text Box 15"/>
          <p:cNvSpPr txBox="1">
            <a:spLocks noChangeArrowheads="1"/>
          </p:cNvSpPr>
          <p:nvPr/>
        </p:nvSpPr>
        <p:spPr bwMode="auto">
          <a:xfrm>
            <a:off x="8483600" y="3333690"/>
            <a:ext cx="312906" cy="400110"/>
          </a:xfrm>
          <a:prstGeom prst="rect">
            <a:avLst/>
          </a:prstGeom>
          <a:noFill/>
          <a:ln w="9525" algn="ctr">
            <a:noFill/>
            <a:miter lim="800000"/>
            <a:headEnd/>
            <a:tailEnd/>
          </a:ln>
        </p:spPr>
        <p:txBody>
          <a:bodyPr wrap="none">
            <a:spAutoFit/>
          </a:bodyPr>
          <a:lstStyle/>
          <a:p>
            <a:pPr>
              <a:lnSpc>
                <a:spcPct val="100000"/>
              </a:lnSpc>
              <a:spcBef>
                <a:spcPts val="0"/>
              </a:spcBef>
              <a:tabLst>
                <a:tab pos="409575" algn="l"/>
              </a:tabLst>
            </a:pPr>
            <a:r>
              <a:rPr lang="sr-Latn-RS" i="1">
                <a:solidFill>
                  <a:srgbClr val="000099"/>
                </a:solidFill>
              </a:rPr>
              <a:t>v</a:t>
            </a:r>
            <a:endParaRPr lang="en-US" i="1">
              <a:solidFill>
                <a:srgbClr val="000099"/>
              </a:solidFill>
            </a:endParaRPr>
          </a:p>
        </p:txBody>
      </p:sp>
      <p:sp>
        <p:nvSpPr>
          <p:cNvPr id="17" name="Text Box 15"/>
          <p:cNvSpPr txBox="1">
            <a:spLocks noChangeArrowheads="1"/>
          </p:cNvSpPr>
          <p:nvPr/>
        </p:nvSpPr>
        <p:spPr bwMode="auto">
          <a:xfrm>
            <a:off x="6045200" y="1123890"/>
            <a:ext cx="298479" cy="338554"/>
          </a:xfrm>
          <a:prstGeom prst="rect">
            <a:avLst/>
          </a:prstGeom>
          <a:noFill/>
          <a:ln w="9525" algn="ctr">
            <a:noFill/>
            <a:miter lim="800000"/>
            <a:headEnd/>
            <a:tailEnd/>
          </a:ln>
        </p:spPr>
        <p:txBody>
          <a:bodyPr wrap="none">
            <a:spAutoFit/>
          </a:bodyPr>
          <a:lstStyle/>
          <a:p>
            <a:pPr algn="ctr">
              <a:lnSpc>
                <a:spcPct val="100000"/>
              </a:lnSpc>
              <a:spcBef>
                <a:spcPts val="0"/>
              </a:spcBef>
              <a:tabLst>
                <a:tab pos="409575" algn="l"/>
              </a:tabLst>
            </a:pPr>
            <a:r>
              <a:rPr lang="en-US" sz="1600">
                <a:solidFill>
                  <a:srgbClr val="000099"/>
                </a:solidFill>
              </a:rPr>
              <a:t>1</a:t>
            </a:r>
          </a:p>
        </p:txBody>
      </p:sp>
      <p:sp>
        <p:nvSpPr>
          <p:cNvPr id="18" name="Text Box 15"/>
          <p:cNvSpPr txBox="1">
            <a:spLocks noChangeArrowheads="1"/>
          </p:cNvSpPr>
          <p:nvPr/>
        </p:nvSpPr>
        <p:spPr bwMode="auto">
          <a:xfrm>
            <a:off x="7355840" y="1710630"/>
            <a:ext cx="298479" cy="338554"/>
          </a:xfrm>
          <a:prstGeom prst="rect">
            <a:avLst/>
          </a:prstGeom>
          <a:noFill/>
          <a:ln w="9525" algn="ctr">
            <a:noFill/>
            <a:miter lim="800000"/>
            <a:headEnd/>
            <a:tailEnd/>
          </a:ln>
        </p:spPr>
        <p:txBody>
          <a:bodyPr wrap="none">
            <a:spAutoFit/>
          </a:bodyPr>
          <a:lstStyle/>
          <a:p>
            <a:pPr algn="ctr">
              <a:lnSpc>
                <a:spcPct val="100000"/>
              </a:lnSpc>
              <a:spcBef>
                <a:spcPts val="0"/>
              </a:spcBef>
              <a:tabLst>
                <a:tab pos="409575" algn="l"/>
              </a:tabLst>
            </a:pPr>
            <a:r>
              <a:rPr lang="en-US" sz="1600">
                <a:solidFill>
                  <a:srgbClr val="000099"/>
                </a:solidFill>
              </a:rPr>
              <a:t>2</a:t>
            </a:r>
          </a:p>
        </p:txBody>
      </p:sp>
      <p:sp>
        <p:nvSpPr>
          <p:cNvPr id="19" name="Text Box 15"/>
          <p:cNvSpPr txBox="1">
            <a:spLocks noChangeArrowheads="1"/>
          </p:cNvSpPr>
          <p:nvPr/>
        </p:nvSpPr>
        <p:spPr bwMode="auto">
          <a:xfrm>
            <a:off x="8498840" y="2838390"/>
            <a:ext cx="298479" cy="338554"/>
          </a:xfrm>
          <a:prstGeom prst="rect">
            <a:avLst/>
          </a:prstGeom>
          <a:noFill/>
          <a:ln w="9525" algn="ctr">
            <a:noFill/>
            <a:miter lim="800000"/>
            <a:headEnd/>
            <a:tailEnd/>
          </a:ln>
        </p:spPr>
        <p:txBody>
          <a:bodyPr wrap="none">
            <a:spAutoFit/>
          </a:bodyPr>
          <a:lstStyle/>
          <a:p>
            <a:pPr algn="ctr">
              <a:lnSpc>
                <a:spcPct val="100000"/>
              </a:lnSpc>
              <a:spcBef>
                <a:spcPts val="0"/>
              </a:spcBef>
              <a:tabLst>
                <a:tab pos="409575" algn="l"/>
              </a:tabLst>
            </a:pPr>
            <a:r>
              <a:rPr lang="en-US" sz="1600">
                <a:solidFill>
                  <a:srgbClr val="000099"/>
                </a:solidFill>
              </a:rPr>
              <a:t>3</a:t>
            </a:r>
          </a:p>
        </p:txBody>
      </p:sp>
      <p:sp>
        <p:nvSpPr>
          <p:cNvPr id="20" name="Text Box 15"/>
          <p:cNvSpPr txBox="1">
            <a:spLocks noChangeArrowheads="1"/>
          </p:cNvSpPr>
          <p:nvPr/>
        </p:nvSpPr>
        <p:spPr bwMode="auto">
          <a:xfrm>
            <a:off x="6776720" y="2647890"/>
            <a:ext cx="298479" cy="338554"/>
          </a:xfrm>
          <a:prstGeom prst="rect">
            <a:avLst/>
          </a:prstGeom>
          <a:noFill/>
          <a:ln w="9525" algn="ctr">
            <a:noFill/>
            <a:miter lim="800000"/>
            <a:headEnd/>
            <a:tailEnd/>
          </a:ln>
        </p:spPr>
        <p:txBody>
          <a:bodyPr wrap="none">
            <a:spAutoFit/>
          </a:bodyPr>
          <a:lstStyle/>
          <a:p>
            <a:pPr algn="ctr">
              <a:lnSpc>
                <a:spcPct val="100000"/>
              </a:lnSpc>
              <a:spcBef>
                <a:spcPts val="0"/>
              </a:spcBef>
              <a:tabLst>
                <a:tab pos="409575" algn="l"/>
              </a:tabLst>
            </a:pPr>
            <a:r>
              <a:rPr lang="en-US" sz="1600">
                <a:solidFill>
                  <a:srgbClr val="000099"/>
                </a:solidFill>
              </a:rPr>
              <a:t>4</a:t>
            </a:r>
          </a:p>
        </p:txBody>
      </p:sp>
      <p:sp>
        <p:nvSpPr>
          <p:cNvPr id="21" name="Text Box 15"/>
          <p:cNvSpPr txBox="1">
            <a:spLocks noChangeArrowheads="1"/>
          </p:cNvSpPr>
          <p:nvPr/>
        </p:nvSpPr>
        <p:spPr bwMode="auto">
          <a:xfrm rot="1384411">
            <a:off x="6213742" y="1586270"/>
            <a:ext cx="1394460" cy="307777"/>
          </a:xfrm>
          <a:prstGeom prst="rect">
            <a:avLst/>
          </a:prstGeom>
          <a:noFill/>
          <a:ln w="9525" algn="ctr">
            <a:noFill/>
            <a:miter lim="800000"/>
            <a:headEnd/>
            <a:tailEnd/>
          </a:ln>
        </p:spPr>
        <p:txBody>
          <a:bodyPr wrap="square">
            <a:spAutoFit/>
          </a:bodyPr>
          <a:lstStyle/>
          <a:p>
            <a:pPr algn="ctr">
              <a:lnSpc>
                <a:spcPct val="100000"/>
              </a:lnSpc>
              <a:spcBef>
                <a:spcPts val="0"/>
              </a:spcBef>
              <a:tabLst>
                <a:tab pos="409575" algn="l"/>
              </a:tabLst>
            </a:pPr>
            <a:r>
              <a:rPr lang="en-US" sz="1400" i="1">
                <a:solidFill>
                  <a:srgbClr val="000099"/>
                </a:solidFill>
              </a:rPr>
              <a:t>T</a:t>
            </a:r>
            <a:r>
              <a:rPr lang="en-US" sz="1400" baseline="-25000">
                <a:solidFill>
                  <a:srgbClr val="000099"/>
                </a:solidFill>
              </a:rPr>
              <a:t>1</a:t>
            </a:r>
            <a:r>
              <a:rPr lang="en-US" sz="1400">
                <a:solidFill>
                  <a:srgbClr val="000099"/>
                </a:solidFill>
              </a:rPr>
              <a:t>=</a:t>
            </a:r>
            <a:r>
              <a:rPr lang="en-US" sz="1400" i="1">
                <a:solidFill>
                  <a:srgbClr val="000099"/>
                </a:solidFill>
              </a:rPr>
              <a:t>T</a:t>
            </a:r>
            <a:r>
              <a:rPr lang="en-US" sz="1400" baseline="-25000">
                <a:solidFill>
                  <a:srgbClr val="000099"/>
                </a:solidFill>
              </a:rPr>
              <a:t>2</a:t>
            </a:r>
            <a:r>
              <a:rPr lang="en-US" sz="1400">
                <a:solidFill>
                  <a:srgbClr val="000099"/>
                </a:solidFill>
              </a:rPr>
              <a:t>=const.</a:t>
            </a:r>
            <a:endParaRPr lang="en-US" sz="1400" baseline="-25000">
              <a:solidFill>
                <a:srgbClr val="000099"/>
              </a:solidFill>
            </a:endParaRPr>
          </a:p>
        </p:txBody>
      </p:sp>
      <p:sp>
        <p:nvSpPr>
          <p:cNvPr id="22" name="Text Box 15"/>
          <p:cNvSpPr txBox="1">
            <a:spLocks noChangeArrowheads="1"/>
          </p:cNvSpPr>
          <p:nvPr/>
        </p:nvSpPr>
        <p:spPr bwMode="auto">
          <a:xfrm rot="647450">
            <a:off x="6964134" y="2908832"/>
            <a:ext cx="1394460" cy="307777"/>
          </a:xfrm>
          <a:prstGeom prst="rect">
            <a:avLst/>
          </a:prstGeom>
          <a:noFill/>
          <a:ln w="9525" algn="ctr">
            <a:noFill/>
            <a:miter lim="800000"/>
            <a:headEnd/>
            <a:tailEnd/>
          </a:ln>
        </p:spPr>
        <p:txBody>
          <a:bodyPr wrap="square">
            <a:spAutoFit/>
          </a:bodyPr>
          <a:lstStyle/>
          <a:p>
            <a:pPr algn="ctr">
              <a:lnSpc>
                <a:spcPct val="100000"/>
              </a:lnSpc>
              <a:spcBef>
                <a:spcPts val="0"/>
              </a:spcBef>
              <a:tabLst>
                <a:tab pos="409575" algn="l"/>
              </a:tabLst>
            </a:pPr>
            <a:r>
              <a:rPr lang="en-US" sz="1400" i="1">
                <a:solidFill>
                  <a:srgbClr val="000099"/>
                </a:solidFill>
              </a:rPr>
              <a:t>T</a:t>
            </a:r>
            <a:r>
              <a:rPr lang="en-US" sz="1400" baseline="-25000">
                <a:solidFill>
                  <a:srgbClr val="000099"/>
                </a:solidFill>
              </a:rPr>
              <a:t>3</a:t>
            </a:r>
            <a:r>
              <a:rPr lang="en-US" sz="1400">
                <a:solidFill>
                  <a:srgbClr val="000099"/>
                </a:solidFill>
              </a:rPr>
              <a:t>=</a:t>
            </a:r>
            <a:r>
              <a:rPr lang="en-US" sz="1400" i="1">
                <a:solidFill>
                  <a:srgbClr val="000099"/>
                </a:solidFill>
              </a:rPr>
              <a:t>T</a:t>
            </a:r>
            <a:r>
              <a:rPr lang="en-US" sz="1400" baseline="-25000">
                <a:solidFill>
                  <a:srgbClr val="000099"/>
                </a:solidFill>
              </a:rPr>
              <a:t>4</a:t>
            </a:r>
            <a:r>
              <a:rPr lang="en-US" sz="1400">
                <a:solidFill>
                  <a:srgbClr val="000099"/>
                </a:solidFill>
              </a:rPr>
              <a:t>=const.</a:t>
            </a:r>
            <a:endParaRPr lang="en-US" sz="1400" baseline="-25000">
              <a:solidFill>
                <a:srgbClr val="000099"/>
              </a:solidFill>
            </a:endParaRPr>
          </a:p>
        </p:txBody>
      </p:sp>
      <p:sp>
        <p:nvSpPr>
          <p:cNvPr id="23" name="Text Box 15"/>
          <p:cNvSpPr txBox="1">
            <a:spLocks noChangeArrowheads="1"/>
          </p:cNvSpPr>
          <p:nvPr/>
        </p:nvSpPr>
        <p:spPr bwMode="auto">
          <a:xfrm rot="2934792">
            <a:off x="7572675" y="2261776"/>
            <a:ext cx="658908" cy="307777"/>
          </a:xfrm>
          <a:prstGeom prst="rect">
            <a:avLst/>
          </a:prstGeom>
          <a:noFill/>
          <a:ln w="9525" algn="ctr">
            <a:noFill/>
            <a:miter lim="800000"/>
            <a:headEnd/>
            <a:tailEnd/>
          </a:ln>
        </p:spPr>
        <p:txBody>
          <a:bodyPr wrap="square">
            <a:spAutoFit/>
          </a:bodyPr>
          <a:lstStyle/>
          <a:p>
            <a:pPr algn="ctr">
              <a:lnSpc>
                <a:spcPct val="100000"/>
              </a:lnSpc>
              <a:spcBef>
                <a:spcPts val="0"/>
              </a:spcBef>
              <a:tabLst>
                <a:tab pos="409575" algn="l"/>
              </a:tabLst>
            </a:pPr>
            <a:r>
              <a:rPr lang="en-US" sz="1400" i="1">
                <a:solidFill>
                  <a:srgbClr val="000099"/>
                </a:solidFill>
              </a:rPr>
              <a:t>dq</a:t>
            </a:r>
            <a:r>
              <a:rPr lang="en-US" sz="1400">
                <a:solidFill>
                  <a:srgbClr val="000099"/>
                </a:solidFill>
              </a:rPr>
              <a:t>=</a:t>
            </a:r>
            <a:r>
              <a:rPr lang="en-US" sz="1400" i="1">
                <a:solidFill>
                  <a:srgbClr val="000099"/>
                </a:solidFill>
              </a:rPr>
              <a:t>0</a:t>
            </a:r>
            <a:endParaRPr lang="en-US" sz="1400" baseline="-25000">
              <a:solidFill>
                <a:srgbClr val="000099"/>
              </a:solidFill>
            </a:endParaRPr>
          </a:p>
        </p:txBody>
      </p:sp>
      <p:sp>
        <p:nvSpPr>
          <p:cNvPr id="24" name="Text Box 15"/>
          <p:cNvSpPr txBox="1">
            <a:spLocks noChangeArrowheads="1"/>
          </p:cNvSpPr>
          <p:nvPr/>
        </p:nvSpPr>
        <p:spPr bwMode="auto">
          <a:xfrm rot="2934792">
            <a:off x="6048252" y="2157652"/>
            <a:ext cx="658908" cy="307777"/>
          </a:xfrm>
          <a:prstGeom prst="rect">
            <a:avLst/>
          </a:prstGeom>
          <a:noFill/>
          <a:ln w="9525" algn="ctr">
            <a:noFill/>
            <a:miter lim="800000"/>
            <a:headEnd/>
            <a:tailEnd/>
          </a:ln>
        </p:spPr>
        <p:txBody>
          <a:bodyPr wrap="square">
            <a:spAutoFit/>
          </a:bodyPr>
          <a:lstStyle/>
          <a:p>
            <a:pPr algn="ctr">
              <a:lnSpc>
                <a:spcPct val="100000"/>
              </a:lnSpc>
              <a:spcBef>
                <a:spcPts val="0"/>
              </a:spcBef>
              <a:tabLst>
                <a:tab pos="409575" algn="l"/>
              </a:tabLst>
            </a:pPr>
            <a:r>
              <a:rPr lang="en-US" sz="1400" i="1">
                <a:solidFill>
                  <a:srgbClr val="000099"/>
                </a:solidFill>
              </a:rPr>
              <a:t>dq</a:t>
            </a:r>
            <a:r>
              <a:rPr lang="en-US" sz="1400">
                <a:solidFill>
                  <a:srgbClr val="000099"/>
                </a:solidFill>
              </a:rPr>
              <a:t>=</a:t>
            </a:r>
            <a:r>
              <a:rPr lang="en-US" sz="1400" i="1">
                <a:solidFill>
                  <a:srgbClr val="000099"/>
                </a:solidFill>
              </a:rPr>
              <a:t>0</a:t>
            </a:r>
            <a:endParaRPr lang="en-US" sz="1400" baseline="-25000">
              <a:solidFill>
                <a:srgbClr val="000099"/>
              </a:solidFill>
            </a:endParaRPr>
          </a:p>
        </p:txBody>
      </p:sp>
      <p:cxnSp>
        <p:nvCxnSpPr>
          <p:cNvPr id="30" name="Straight Arrow Connector 29"/>
          <p:cNvCxnSpPr/>
          <p:nvPr/>
        </p:nvCxnSpPr>
        <p:spPr bwMode="auto">
          <a:xfrm flipV="1">
            <a:off x="1221740" y="1155060"/>
            <a:ext cx="0" cy="2286000"/>
          </a:xfrm>
          <a:prstGeom prst="straightConnector1">
            <a:avLst/>
          </a:prstGeom>
          <a:noFill/>
          <a:ln w="19050" cap="flat" cmpd="sng" algn="ctr">
            <a:solidFill>
              <a:schemeClr val="bg1"/>
            </a:solidFill>
            <a:prstDash val="solid"/>
            <a:round/>
            <a:headEnd type="none" w="med" len="med"/>
            <a:tailEnd type="triangle"/>
          </a:ln>
          <a:effectLst/>
        </p:spPr>
      </p:cxnSp>
      <p:sp>
        <p:nvSpPr>
          <p:cNvPr id="31" name="Text Box 15"/>
          <p:cNvSpPr txBox="1">
            <a:spLocks noChangeArrowheads="1"/>
          </p:cNvSpPr>
          <p:nvPr/>
        </p:nvSpPr>
        <p:spPr bwMode="auto">
          <a:xfrm>
            <a:off x="863600" y="1098149"/>
            <a:ext cx="327334" cy="400110"/>
          </a:xfrm>
          <a:prstGeom prst="rect">
            <a:avLst/>
          </a:prstGeom>
          <a:noFill/>
          <a:ln w="9525" algn="ctr">
            <a:noFill/>
            <a:miter lim="800000"/>
            <a:headEnd/>
            <a:tailEnd/>
          </a:ln>
        </p:spPr>
        <p:txBody>
          <a:bodyPr wrap="none">
            <a:spAutoFit/>
          </a:bodyPr>
          <a:lstStyle/>
          <a:p>
            <a:pPr>
              <a:lnSpc>
                <a:spcPct val="100000"/>
              </a:lnSpc>
              <a:spcBef>
                <a:spcPts val="0"/>
              </a:spcBef>
              <a:tabLst>
                <a:tab pos="409575" algn="l"/>
              </a:tabLst>
            </a:pPr>
            <a:r>
              <a:rPr lang="sr-Latn-RS" i="1">
                <a:solidFill>
                  <a:srgbClr val="000099"/>
                </a:solidFill>
              </a:rPr>
              <a:t>p</a:t>
            </a:r>
            <a:endParaRPr lang="en-US" i="1">
              <a:solidFill>
                <a:srgbClr val="000099"/>
              </a:solidFill>
            </a:endParaRPr>
          </a:p>
        </p:txBody>
      </p:sp>
      <p:sp>
        <p:nvSpPr>
          <p:cNvPr id="34" name="Freeform 33"/>
          <p:cNvSpPr/>
          <p:nvPr/>
        </p:nvSpPr>
        <p:spPr bwMode="auto">
          <a:xfrm>
            <a:off x="1676400" y="1774061"/>
            <a:ext cx="1920240" cy="955421"/>
          </a:xfrm>
          <a:custGeom>
            <a:avLst/>
            <a:gdLst>
              <a:gd name="connsiteX0" fmla="*/ 0 w 1280160"/>
              <a:gd name="connsiteY0" fmla="*/ 0 h 591820"/>
              <a:gd name="connsiteX1" fmla="*/ 584200 w 1280160"/>
              <a:gd name="connsiteY1" fmla="*/ 449580 h 591820"/>
              <a:gd name="connsiteX2" fmla="*/ 1280160 w 1280160"/>
              <a:gd name="connsiteY2" fmla="*/ 591820 h 591820"/>
            </a:gdLst>
            <a:ahLst/>
            <a:cxnLst>
              <a:cxn ang="0">
                <a:pos x="connsiteX0" y="connsiteY0"/>
              </a:cxn>
              <a:cxn ang="0">
                <a:pos x="connsiteX1" y="connsiteY1"/>
              </a:cxn>
              <a:cxn ang="0">
                <a:pos x="connsiteX2" y="connsiteY2"/>
              </a:cxn>
            </a:cxnLst>
            <a:rect l="l" t="t" r="r" b="b"/>
            <a:pathLst>
              <a:path w="1280160" h="591820">
                <a:moveTo>
                  <a:pt x="0" y="0"/>
                </a:moveTo>
                <a:cubicBezTo>
                  <a:pt x="185420" y="175471"/>
                  <a:pt x="370840" y="350943"/>
                  <a:pt x="584200" y="449580"/>
                </a:cubicBezTo>
                <a:cubicBezTo>
                  <a:pt x="797560" y="548217"/>
                  <a:pt x="1038860" y="570018"/>
                  <a:pt x="1280160" y="591820"/>
                </a:cubicBezTo>
              </a:path>
            </a:pathLst>
          </a:custGeom>
          <a:noFill/>
          <a:ln w="19050" cap="flat" cmpd="sng" algn="ctr">
            <a:solidFill>
              <a:srgbClr val="000066"/>
            </a:solidFill>
            <a:prstDash val="lgDash"/>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pPr>
            <a:endParaRPr kumimoji="0" lang="en-US" sz="2000" b="0" i="0" u="none" strike="noStrike" cap="none" normalizeH="0" baseline="0">
              <a:ln>
                <a:noFill/>
              </a:ln>
              <a:solidFill>
                <a:srgbClr val="000000"/>
              </a:solidFill>
              <a:effectLst/>
              <a:latin typeface="Arial" charset="0"/>
            </a:endParaRPr>
          </a:p>
        </p:txBody>
      </p:sp>
      <p:sp>
        <p:nvSpPr>
          <p:cNvPr id="35" name="Freeform 34"/>
          <p:cNvSpPr/>
          <p:nvPr/>
        </p:nvSpPr>
        <p:spPr bwMode="auto">
          <a:xfrm>
            <a:off x="1971041" y="1608673"/>
            <a:ext cx="1497330" cy="1463886"/>
          </a:xfrm>
          <a:custGeom>
            <a:avLst/>
            <a:gdLst>
              <a:gd name="connsiteX0" fmla="*/ 0 w 998220"/>
              <a:gd name="connsiteY0" fmla="*/ 0 h 906780"/>
              <a:gd name="connsiteX1" fmla="*/ 393700 w 998220"/>
              <a:gd name="connsiteY1" fmla="*/ 538480 h 906780"/>
              <a:gd name="connsiteX2" fmla="*/ 998220 w 998220"/>
              <a:gd name="connsiteY2" fmla="*/ 906780 h 906780"/>
            </a:gdLst>
            <a:ahLst/>
            <a:cxnLst>
              <a:cxn ang="0">
                <a:pos x="connsiteX0" y="connsiteY0"/>
              </a:cxn>
              <a:cxn ang="0">
                <a:pos x="connsiteX1" y="connsiteY1"/>
              </a:cxn>
              <a:cxn ang="0">
                <a:pos x="connsiteX2" y="connsiteY2"/>
              </a:cxn>
            </a:cxnLst>
            <a:rect l="l" t="t" r="r" b="b"/>
            <a:pathLst>
              <a:path w="998220" h="906780">
                <a:moveTo>
                  <a:pt x="0" y="0"/>
                </a:moveTo>
                <a:cubicBezTo>
                  <a:pt x="113665" y="193675"/>
                  <a:pt x="227330" y="387350"/>
                  <a:pt x="393700" y="538480"/>
                </a:cubicBezTo>
                <a:cubicBezTo>
                  <a:pt x="560070" y="689610"/>
                  <a:pt x="998220" y="906780"/>
                  <a:pt x="998220" y="906780"/>
                </a:cubicBezTo>
              </a:path>
            </a:pathLst>
          </a:custGeom>
          <a:noFill/>
          <a:ln w="19050" cap="flat" cmpd="sng" algn="ctr">
            <a:solidFill>
              <a:srgbClr val="000066"/>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pPr>
            <a:endParaRPr kumimoji="0" lang="en-US" sz="2000" b="0" i="0" u="none" strike="noStrike" cap="none" normalizeH="0" baseline="0">
              <a:ln>
                <a:noFill/>
              </a:ln>
              <a:solidFill>
                <a:srgbClr val="000000"/>
              </a:solidFill>
              <a:effectLst/>
              <a:latin typeface="Arial" charset="0"/>
            </a:endParaRPr>
          </a:p>
        </p:txBody>
      </p:sp>
      <p:sp>
        <p:nvSpPr>
          <p:cNvPr id="37" name="Oval 36"/>
          <p:cNvSpPr/>
          <p:nvPr/>
        </p:nvSpPr>
        <p:spPr bwMode="auto">
          <a:xfrm rot="2628319">
            <a:off x="2586864" y="2491614"/>
            <a:ext cx="91440" cy="91440"/>
          </a:xfrm>
          <a:prstGeom prst="ellipse">
            <a:avLst/>
          </a:prstGeom>
          <a:solidFill>
            <a:schemeClr val="bg1">
              <a:lumMod val="20000"/>
              <a:lumOff val="80000"/>
            </a:schemeClr>
          </a:solidFill>
          <a:ln w="15875" cap="flat" cmpd="sng" algn="ctr">
            <a:solidFill>
              <a:schemeClr val="bg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pPr>
            <a:endParaRPr kumimoji="0" lang="en-US" sz="2000" b="0" i="0" u="none" strike="noStrike" cap="none" normalizeH="0" baseline="0">
              <a:ln>
                <a:noFill/>
              </a:ln>
              <a:solidFill>
                <a:srgbClr val="000000"/>
              </a:solidFill>
              <a:effectLst/>
              <a:latin typeface="Arial" charset="0"/>
            </a:endParaRPr>
          </a:p>
        </p:txBody>
      </p:sp>
      <p:cxnSp>
        <p:nvCxnSpPr>
          <p:cNvPr id="41" name="Straight Arrow Connector 40"/>
          <p:cNvCxnSpPr/>
          <p:nvPr/>
        </p:nvCxnSpPr>
        <p:spPr bwMode="auto">
          <a:xfrm flipV="1">
            <a:off x="1219200" y="3429000"/>
            <a:ext cx="3383280" cy="2540"/>
          </a:xfrm>
          <a:prstGeom prst="straightConnector1">
            <a:avLst/>
          </a:prstGeom>
          <a:noFill/>
          <a:ln w="19050" cap="flat" cmpd="sng" algn="ctr">
            <a:solidFill>
              <a:schemeClr val="bg1"/>
            </a:solidFill>
            <a:prstDash val="solid"/>
            <a:round/>
            <a:headEnd type="none" w="med" len="med"/>
            <a:tailEnd type="triangle"/>
          </a:ln>
          <a:effectLst/>
        </p:spPr>
      </p:cxnSp>
      <p:sp>
        <p:nvSpPr>
          <p:cNvPr id="42" name="Text Box 15"/>
          <p:cNvSpPr txBox="1">
            <a:spLocks noChangeArrowheads="1"/>
          </p:cNvSpPr>
          <p:nvPr/>
        </p:nvSpPr>
        <p:spPr bwMode="auto">
          <a:xfrm>
            <a:off x="4259094" y="3429000"/>
            <a:ext cx="312906" cy="400110"/>
          </a:xfrm>
          <a:prstGeom prst="rect">
            <a:avLst/>
          </a:prstGeom>
          <a:noFill/>
          <a:ln w="9525" algn="ctr">
            <a:noFill/>
            <a:miter lim="800000"/>
            <a:headEnd/>
            <a:tailEnd/>
          </a:ln>
        </p:spPr>
        <p:txBody>
          <a:bodyPr wrap="none">
            <a:spAutoFit/>
          </a:bodyPr>
          <a:lstStyle/>
          <a:p>
            <a:pPr>
              <a:lnSpc>
                <a:spcPct val="100000"/>
              </a:lnSpc>
              <a:spcBef>
                <a:spcPts val="0"/>
              </a:spcBef>
              <a:tabLst>
                <a:tab pos="409575" algn="l"/>
              </a:tabLst>
            </a:pPr>
            <a:r>
              <a:rPr lang="sr-Latn-RS" i="1">
                <a:solidFill>
                  <a:srgbClr val="000099"/>
                </a:solidFill>
              </a:rPr>
              <a:t>v</a:t>
            </a:r>
            <a:endParaRPr lang="en-US" i="1">
              <a:solidFill>
                <a:srgbClr val="000099"/>
              </a:solidFill>
            </a:endParaRPr>
          </a:p>
        </p:txBody>
      </p:sp>
      <p:sp>
        <p:nvSpPr>
          <p:cNvPr id="52" name="Text Box 15"/>
          <p:cNvSpPr txBox="1">
            <a:spLocks noChangeArrowheads="1"/>
          </p:cNvSpPr>
          <p:nvPr/>
        </p:nvSpPr>
        <p:spPr bwMode="auto">
          <a:xfrm rot="444224">
            <a:off x="3444707" y="2607525"/>
            <a:ext cx="989118" cy="307777"/>
          </a:xfrm>
          <a:prstGeom prst="rect">
            <a:avLst/>
          </a:prstGeom>
          <a:noFill/>
          <a:ln w="9525" algn="ctr">
            <a:noFill/>
            <a:miter lim="800000"/>
            <a:headEnd/>
            <a:tailEnd/>
          </a:ln>
        </p:spPr>
        <p:txBody>
          <a:bodyPr wrap="square">
            <a:spAutoFit/>
          </a:bodyPr>
          <a:lstStyle/>
          <a:p>
            <a:pPr algn="ctr">
              <a:lnSpc>
                <a:spcPct val="100000"/>
              </a:lnSpc>
              <a:spcBef>
                <a:spcPts val="0"/>
              </a:spcBef>
              <a:tabLst>
                <a:tab pos="409575" algn="l"/>
              </a:tabLst>
            </a:pPr>
            <a:r>
              <a:rPr lang="en-US" sz="1400" i="1">
                <a:solidFill>
                  <a:srgbClr val="000099"/>
                </a:solidFill>
              </a:rPr>
              <a:t>T</a:t>
            </a:r>
            <a:r>
              <a:rPr lang="en-US" sz="1400">
                <a:solidFill>
                  <a:srgbClr val="000099"/>
                </a:solidFill>
              </a:rPr>
              <a:t>=const.</a:t>
            </a:r>
            <a:endParaRPr lang="en-US" sz="1400" baseline="-25000">
              <a:solidFill>
                <a:srgbClr val="000099"/>
              </a:solidFill>
            </a:endParaRPr>
          </a:p>
        </p:txBody>
      </p:sp>
      <p:grpSp>
        <p:nvGrpSpPr>
          <p:cNvPr id="57" name="Group 56"/>
          <p:cNvGrpSpPr/>
          <p:nvPr/>
        </p:nvGrpSpPr>
        <p:grpSpPr>
          <a:xfrm>
            <a:off x="3406140" y="2857500"/>
            <a:ext cx="1236143" cy="383048"/>
            <a:chOff x="6460057" y="5327215"/>
            <a:chExt cx="1236143" cy="383048"/>
          </a:xfrm>
        </p:grpSpPr>
        <p:sp>
          <p:nvSpPr>
            <p:cNvPr id="54" name="Text Box 27"/>
            <p:cNvSpPr txBox="1">
              <a:spLocks noChangeArrowheads="1"/>
            </p:cNvSpPr>
            <p:nvPr/>
          </p:nvSpPr>
          <p:spPr bwMode="auto">
            <a:xfrm>
              <a:off x="6460057" y="5359398"/>
              <a:ext cx="1236143" cy="350865"/>
            </a:xfrm>
            <a:prstGeom prst="rect">
              <a:avLst/>
            </a:prstGeom>
            <a:noFill/>
            <a:ln w="9525" algn="ctr">
              <a:noFill/>
              <a:miter lim="800000"/>
              <a:headEnd/>
              <a:tailEnd/>
            </a:ln>
            <a:effectLst/>
          </p:spPr>
          <p:txBody>
            <a:bodyPr wrap="square">
              <a:spAutoFit/>
            </a:bodyPr>
            <a:lstStyle/>
            <a:p>
              <a:pPr>
                <a:tabLst>
                  <a:tab pos="409575" algn="l"/>
                </a:tabLst>
              </a:pPr>
              <a:r>
                <a:rPr lang="sr-Latn-RS" sz="1400" i="1">
                  <a:solidFill>
                    <a:schemeClr val="bg1"/>
                  </a:solidFill>
                </a:rPr>
                <a:t>p v  = const.</a:t>
              </a:r>
              <a:endParaRPr lang="en-US" sz="1400">
                <a:solidFill>
                  <a:schemeClr val="bg1"/>
                </a:solidFill>
              </a:endParaRPr>
            </a:p>
          </p:txBody>
        </p:sp>
        <p:sp>
          <p:nvSpPr>
            <p:cNvPr id="55" name="Text Box 27"/>
            <p:cNvSpPr txBox="1">
              <a:spLocks noChangeArrowheads="1"/>
            </p:cNvSpPr>
            <p:nvPr/>
          </p:nvSpPr>
          <p:spPr bwMode="auto">
            <a:xfrm>
              <a:off x="6710688" y="5327215"/>
              <a:ext cx="330192" cy="350865"/>
            </a:xfrm>
            <a:prstGeom prst="rect">
              <a:avLst/>
            </a:prstGeom>
            <a:noFill/>
            <a:ln w="9525" algn="ctr">
              <a:noFill/>
              <a:miter lim="800000"/>
              <a:headEnd/>
              <a:tailEnd/>
            </a:ln>
            <a:effectLst/>
          </p:spPr>
          <p:txBody>
            <a:bodyPr wrap="square">
              <a:spAutoFit/>
            </a:bodyPr>
            <a:lstStyle/>
            <a:p>
              <a:pPr>
                <a:tabLst>
                  <a:tab pos="409575" algn="l"/>
                </a:tabLst>
              </a:pPr>
              <a:r>
                <a:rPr lang="sr-Latn-RS" sz="1400" i="1" baseline="30000">
                  <a:solidFill>
                    <a:schemeClr val="bg1"/>
                  </a:solidFill>
                  <a:sym typeface="Symbol"/>
                </a:rPr>
                <a:t></a:t>
              </a:r>
              <a:endParaRPr lang="en-US" sz="1400">
                <a:solidFill>
                  <a:schemeClr val="bg1"/>
                </a:solidFill>
              </a:endParaRPr>
            </a:p>
          </p:txBody>
        </p:sp>
      </p:grpSp>
      <p:cxnSp>
        <p:nvCxnSpPr>
          <p:cNvPr id="58" name="Straight Arrow Connector 57"/>
          <p:cNvCxnSpPr/>
          <p:nvPr/>
        </p:nvCxnSpPr>
        <p:spPr bwMode="auto">
          <a:xfrm flipV="1">
            <a:off x="840740" y="3898260"/>
            <a:ext cx="0" cy="2286000"/>
          </a:xfrm>
          <a:prstGeom prst="straightConnector1">
            <a:avLst/>
          </a:prstGeom>
          <a:noFill/>
          <a:ln w="19050" cap="flat" cmpd="sng" algn="ctr">
            <a:solidFill>
              <a:schemeClr val="bg1"/>
            </a:solidFill>
            <a:prstDash val="solid"/>
            <a:round/>
            <a:headEnd type="none" w="med" len="med"/>
            <a:tailEnd type="triangle"/>
          </a:ln>
          <a:effectLst/>
        </p:spPr>
      </p:cxnSp>
      <p:sp>
        <p:nvSpPr>
          <p:cNvPr id="59" name="Text Box 15"/>
          <p:cNvSpPr txBox="1">
            <a:spLocks noChangeArrowheads="1"/>
          </p:cNvSpPr>
          <p:nvPr/>
        </p:nvSpPr>
        <p:spPr bwMode="auto">
          <a:xfrm>
            <a:off x="482600" y="3841349"/>
            <a:ext cx="327334" cy="400110"/>
          </a:xfrm>
          <a:prstGeom prst="rect">
            <a:avLst/>
          </a:prstGeom>
          <a:noFill/>
          <a:ln w="9525" algn="ctr">
            <a:noFill/>
            <a:miter lim="800000"/>
            <a:headEnd/>
            <a:tailEnd/>
          </a:ln>
        </p:spPr>
        <p:txBody>
          <a:bodyPr wrap="none">
            <a:spAutoFit/>
          </a:bodyPr>
          <a:lstStyle/>
          <a:p>
            <a:pPr>
              <a:lnSpc>
                <a:spcPct val="100000"/>
              </a:lnSpc>
              <a:spcBef>
                <a:spcPts val="0"/>
              </a:spcBef>
              <a:tabLst>
                <a:tab pos="409575" algn="l"/>
              </a:tabLst>
            </a:pPr>
            <a:r>
              <a:rPr lang="sr-Latn-RS" i="1">
                <a:solidFill>
                  <a:srgbClr val="000099"/>
                </a:solidFill>
              </a:rPr>
              <a:t>p</a:t>
            </a:r>
            <a:endParaRPr lang="en-US" i="1">
              <a:solidFill>
                <a:srgbClr val="000099"/>
              </a:solidFill>
            </a:endParaRPr>
          </a:p>
        </p:txBody>
      </p:sp>
      <p:cxnSp>
        <p:nvCxnSpPr>
          <p:cNvPr id="60" name="Straight Arrow Connector 59"/>
          <p:cNvCxnSpPr/>
          <p:nvPr/>
        </p:nvCxnSpPr>
        <p:spPr bwMode="auto">
          <a:xfrm flipV="1">
            <a:off x="838200" y="6172200"/>
            <a:ext cx="3383280" cy="2540"/>
          </a:xfrm>
          <a:prstGeom prst="straightConnector1">
            <a:avLst/>
          </a:prstGeom>
          <a:noFill/>
          <a:ln w="19050" cap="flat" cmpd="sng" algn="ctr">
            <a:solidFill>
              <a:schemeClr val="bg1"/>
            </a:solidFill>
            <a:prstDash val="solid"/>
            <a:round/>
            <a:headEnd type="none" w="med" len="med"/>
            <a:tailEnd type="triangle"/>
          </a:ln>
          <a:effectLst/>
        </p:spPr>
      </p:cxnSp>
      <p:sp>
        <p:nvSpPr>
          <p:cNvPr id="61" name="Text Box 15"/>
          <p:cNvSpPr txBox="1">
            <a:spLocks noChangeArrowheads="1"/>
          </p:cNvSpPr>
          <p:nvPr/>
        </p:nvSpPr>
        <p:spPr bwMode="auto">
          <a:xfrm>
            <a:off x="3810000" y="5715000"/>
            <a:ext cx="312906" cy="400110"/>
          </a:xfrm>
          <a:prstGeom prst="rect">
            <a:avLst/>
          </a:prstGeom>
          <a:noFill/>
          <a:ln w="9525" algn="ctr">
            <a:noFill/>
            <a:miter lim="800000"/>
            <a:headEnd/>
            <a:tailEnd/>
          </a:ln>
        </p:spPr>
        <p:txBody>
          <a:bodyPr wrap="none">
            <a:spAutoFit/>
          </a:bodyPr>
          <a:lstStyle/>
          <a:p>
            <a:pPr>
              <a:lnSpc>
                <a:spcPct val="100000"/>
              </a:lnSpc>
              <a:spcBef>
                <a:spcPts val="0"/>
              </a:spcBef>
              <a:tabLst>
                <a:tab pos="409575" algn="l"/>
              </a:tabLst>
            </a:pPr>
            <a:r>
              <a:rPr lang="sr-Latn-RS" i="1">
                <a:solidFill>
                  <a:srgbClr val="000099"/>
                </a:solidFill>
              </a:rPr>
              <a:t>v</a:t>
            </a:r>
            <a:endParaRPr lang="en-US" i="1">
              <a:solidFill>
                <a:srgbClr val="000099"/>
              </a:solidFill>
            </a:endParaRPr>
          </a:p>
        </p:txBody>
      </p:sp>
      <p:sp>
        <p:nvSpPr>
          <p:cNvPr id="62" name="Freeform 61"/>
          <p:cNvSpPr/>
          <p:nvPr/>
        </p:nvSpPr>
        <p:spPr bwMode="auto">
          <a:xfrm>
            <a:off x="2362200" y="4648200"/>
            <a:ext cx="998220" cy="906780"/>
          </a:xfrm>
          <a:custGeom>
            <a:avLst/>
            <a:gdLst>
              <a:gd name="connsiteX0" fmla="*/ 0 w 998220"/>
              <a:gd name="connsiteY0" fmla="*/ 0 h 906780"/>
              <a:gd name="connsiteX1" fmla="*/ 393700 w 998220"/>
              <a:gd name="connsiteY1" fmla="*/ 538480 h 906780"/>
              <a:gd name="connsiteX2" fmla="*/ 998220 w 998220"/>
              <a:gd name="connsiteY2" fmla="*/ 906780 h 906780"/>
            </a:gdLst>
            <a:ahLst/>
            <a:cxnLst>
              <a:cxn ang="0">
                <a:pos x="connsiteX0" y="connsiteY0"/>
              </a:cxn>
              <a:cxn ang="0">
                <a:pos x="connsiteX1" y="connsiteY1"/>
              </a:cxn>
              <a:cxn ang="0">
                <a:pos x="connsiteX2" y="connsiteY2"/>
              </a:cxn>
            </a:cxnLst>
            <a:rect l="l" t="t" r="r" b="b"/>
            <a:pathLst>
              <a:path w="998220" h="906780">
                <a:moveTo>
                  <a:pt x="0" y="0"/>
                </a:moveTo>
                <a:cubicBezTo>
                  <a:pt x="113665" y="193675"/>
                  <a:pt x="227330" y="387350"/>
                  <a:pt x="393700" y="538480"/>
                </a:cubicBezTo>
                <a:cubicBezTo>
                  <a:pt x="560070" y="689610"/>
                  <a:pt x="998220" y="906780"/>
                  <a:pt x="998220" y="906780"/>
                </a:cubicBezTo>
              </a:path>
            </a:pathLst>
          </a:custGeom>
          <a:noFill/>
          <a:ln w="19050" cap="flat" cmpd="sng" algn="ctr">
            <a:solidFill>
              <a:srgbClr val="000066"/>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pPr>
            <a:endParaRPr kumimoji="0" lang="en-US" sz="2000" b="0" i="0" u="none" strike="noStrike" cap="none" normalizeH="0" baseline="0">
              <a:ln>
                <a:noFill/>
              </a:ln>
              <a:solidFill>
                <a:srgbClr val="000000"/>
              </a:solidFill>
              <a:effectLst/>
              <a:latin typeface="Arial" charset="0"/>
            </a:endParaRPr>
          </a:p>
        </p:txBody>
      </p:sp>
      <p:cxnSp>
        <p:nvCxnSpPr>
          <p:cNvPr id="68" name="Straight Connector 67"/>
          <p:cNvCxnSpPr/>
          <p:nvPr/>
        </p:nvCxnSpPr>
        <p:spPr bwMode="auto">
          <a:xfrm flipH="1" flipV="1">
            <a:off x="1450340" y="5560312"/>
            <a:ext cx="1874520" cy="0"/>
          </a:xfrm>
          <a:prstGeom prst="line">
            <a:avLst/>
          </a:prstGeom>
          <a:noFill/>
          <a:ln w="19050" cap="flat" cmpd="sng" algn="ctr">
            <a:solidFill>
              <a:srgbClr val="000066"/>
            </a:solidFill>
            <a:prstDash val="solid"/>
            <a:round/>
            <a:headEnd type="none" w="med" len="med"/>
            <a:tailEnd type="none" w="med" len="med"/>
          </a:ln>
          <a:effectLst/>
        </p:spPr>
      </p:cxnSp>
      <p:sp>
        <p:nvSpPr>
          <p:cNvPr id="64" name="Oval 63"/>
          <p:cNvSpPr/>
          <p:nvPr/>
        </p:nvSpPr>
        <p:spPr bwMode="auto">
          <a:xfrm rot="2628319">
            <a:off x="3308263" y="5512944"/>
            <a:ext cx="91440" cy="91440"/>
          </a:xfrm>
          <a:prstGeom prst="ellipse">
            <a:avLst/>
          </a:prstGeom>
          <a:solidFill>
            <a:schemeClr val="bg1">
              <a:lumMod val="20000"/>
              <a:lumOff val="80000"/>
            </a:schemeClr>
          </a:solidFill>
          <a:ln w="15875" cap="flat" cmpd="sng" algn="ctr">
            <a:solidFill>
              <a:schemeClr val="bg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pPr>
            <a:endParaRPr kumimoji="0" lang="en-US" sz="2000" b="0" i="0" u="none" strike="noStrike" cap="none" normalizeH="0" baseline="0">
              <a:ln>
                <a:noFill/>
              </a:ln>
              <a:solidFill>
                <a:srgbClr val="000000"/>
              </a:solidFill>
              <a:effectLst/>
              <a:latin typeface="Arial" charset="0"/>
            </a:endParaRPr>
          </a:p>
        </p:txBody>
      </p:sp>
      <p:grpSp>
        <p:nvGrpSpPr>
          <p:cNvPr id="74" name="Group 73"/>
          <p:cNvGrpSpPr/>
          <p:nvPr/>
        </p:nvGrpSpPr>
        <p:grpSpPr>
          <a:xfrm>
            <a:off x="2819400" y="4953000"/>
            <a:ext cx="1236143" cy="383048"/>
            <a:chOff x="6460057" y="5327215"/>
            <a:chExt cx="1236143" cy="383048"/>
          </a:xfrm>
        </p:grpSpPr>
        <p:sp>
          <p:nvSpPr>
            <p:cNvPr id="75" name="Text Box 27"/>
            <p:cNvSpPr txBox="1">
              <a:spLocks noChangeArrowheads="1"/>
            </p:cNvSpPr>
            <p:nvPr/>
          </p:nvSpPr>
          <p:spPr bwMode="auto">
            <a:xfrm>
              <a:off x="6460057" y="5359398"/>
              <a:ext cx="1236143" cy="350865"/>
            </a:xfrm>
            <a:prstGeom prst="rect">
              <a:avLst/>
            </a:prstGeom>
            <a:noFill/>
            <a:ln w="9525" algn="ctr">
              <a:noFill/>
              <a:miter lim="800000"/>
              <a:headEnd/>
              <a:tailEnd/>
            </a:ln>
            <a:effectLst/>
          </p:spPr>
          <p:txBody>
            <a:bodyPr wrap="square">
              <a:spAutoFit/>
            </a:bodyPr>
            <a:lstStyle/>
            <a:p>
              <a:pPr>
                <a:tabLst>
                  <a:tab pos="409575" algn="l"/>
                </a:tabLst>
              </a:pPr>
              <a:r>
                <a:rPr lang="sr-Latn-RS" sz="1400" i="1">
                  <a:solidFill>
                    <a:schemeClr val="bg1"/>
                  </a:solidFill>
                </a:rPr>
                <a:t>p v  = const.</a:t>
              </a:r>
              <a:endParaRPr lang="en-US" sz="1400">
                <a:solidFill>
                  <a:schemeClr val="bg1"/>
                </a:solidFill>
              </a:endParaRPr>
            </a:p>
          </p:txBody>
        </p:sp>
        <p:sp>
          <p:nvSpPr>
            <p:cNvPr id="76" name="Text Box 27"/>
            <p:cNvSpPr txBox="1">
              <a:spLocks noChangeArrowheads="1"/>
            </p:cNvSpPr>
            <p:nvPr/>
          </p:nvSpPr>
          <p:spPr bwMode="auto">
            <a:xfrm>
              <a:off x="6710688" y="5327215"/>
              <a:ext cx="330192" cy="350865"/>
            </a:xfrm>
            <a:prstGeom prst="rect">
              <a:avLst/>
            </a:prstGeom>
            <a:noFill/>
            <a:ln w="9525" algn="ctr">
              <a:noFill/>
              <a:miter lim="800000"/>
              <a:headEnd/>
              <a:tailEnd/>
            </a:ln>
            <a:effectLst/>
          </p:spPr>
          <p:txBody>
            <a:bodyPr wrap="square">
              <a:spAutoFit/>
            </a:bodyPr>
            <a:lstStyle/>
            <a:p>
              <a:pPr>
                <a:tabLst>
                  <a:tab pos="409575" algn="l"/>
                </a:tabLst>
              </a:pPr>
              <a:r>
                <a:rPr lang="sr-Latn-RS" sz="1400" i="1" baseline="30000">
                  <a:solidFill>
                    <a:schemeClr val="bg1"/>
                  </a:solidFill>
                  <a:sym typeface="Symbol"/>
                </a:rPr>
                <a:t></a:t>
              </a:r>
              <a:endParaRPr lang="en-US" sz="1400">
                <a:solidFill>
                  <a:schemeClr val="bg1"/>
                </a:solidFill>
              </a:endParaRPr>
            </a:p>
          </p:txBody>
        </p:sp>
      </p:grpSp>
      <p:sp>
        <p:nvSpPr>
          <p:cNvPr id="77" name="Freeform 76"/>
          <p:cNvSpPr/>
          <p:nvPr/>
        </p:nvSpPr>
        <p:spPr bwMode="auto">
          <a:xfrm>
            <a:off x="1869440" y="4240470"/>
            <a:ext cx="1280160" cy="591820"/>
          </a:xfrm>
          <a:custGeom>
            <a:avLst/>
            <a:gdLst>
              <a:gd name="connsiteX0" fmla="*/ 0 w 1280160"/>
              <a:gd name="connsiteY0" fmla="*/ 0 h 591820"/>
              <a:gd name="connsiteX1" fmla="*/ 584200 w 1280160"/>
              <a:gd name="connsiteY1" fmla="*/ 449580 h 591820"/>
              <a:gd name="connsiteX2" fmla="*/ 1280160 w 1280160"/>
              <a:gd name="connsiteY2" fmla="*/ 591820 h 591820"/>
            </a:gdLst>
            <a:ahLst/>
            <a:cxnLst>
              <a:cxn ang="0">
                <a:pos x="connsiteX0" y="connsiteY0"/>
              </a:cxn>
              <a:cxn ang="0">
                <a:pos x="connsiteX1" y="connsiteY1"/>
              </a:cxn>
              <a:cxn ang="0">
                <a:pos x="connsiteX2" y="connsiteY2"/>
              </a:cxn>
            </a:cxnLst>
            <a:rect l="l" t="t" r="r" b="b"/>
            <a:pathLst>
              <a:path w="1280160" h="591820">
                <a:moveTo>
                  <a:pt x="0" y="0"/>
                </a:moveTo>
                <a:cubicBezTo>
                  <a:pt x="185420" y="175471"/>
                  <a:pt x="370840" y="350943"/>
                  <a:pt x="584200" y="449580"/>
                </a:cubicBezTo>
                <a:cubicBezTo>
                  <a:pt x="797560" y="548217"/>
                  <a:pt x="1038860" y="570018"/>
                  <a:pt x="1280160" y="591820"/>
                </a:cubicBezTo>
              </a:path>
            </a:pathLst>
          </a:custGeom>
          <a:noFill/>
          <a:ln w="19050" cap="flat" cmpd="sng" algn="ctr">
            <a:solidFill>
              <a:srgbClr val="000066"/>
            </a:solidFill>
            <a:prstDash val="lgDash"/>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pPr>
            <a:endParaRPr kumimoji="0" lang="en-US" sz="2000" b="0" i="0" u="none" strike="noStrike" cap="none" normalizeH="0" baseline="0">
              <a:ln>
                <a:noFill/>
              </a:ln>
              <a:solidFill>
                <a:srgbClr val="000000"/>
              </a:solidFill>
              <a:effectLst/>
              <a:latin typeface="Arial" charset="0"/>
            </a:endParaRPr>
          </a:p>
        </p:txBody>
      </p:sp>
      <p:sp>
        <p:nvSpPr>
          <p:cNvPr id="79" name="Freeform 78"/>
          <p:cNvSpPr/>
          <p:nvPr/>
        </p:nvSpPr>
        <p:spPr bwMode="auto">
          <a:xfrm rot="448353">
            <a:off x="1013460" y="4328160"/>
            <a:ext cx="1280160" cy="591820"/>
          </a:xfrm>
          <a:custGeom>
            <a:avLst/>
            <a:gdLst>
              <a:gd name="connsiteX0" fmla="*/ 0 w 1280160"/>
              <a:gd name="connsiteY0" fmla="*/ 0 h 591820"/>
              <a:gd name="connsiteX1" fmla="*/ 584200 w 1280160"/>
              <a:gd name="connsiteY1" fmla="*/ 449580 h 591820"/>
              <a:gd name="connsiteX2" fmla="*/ 1280160 w 1280160"/>
              <a:gd name="connsiteY2" fmla="*/ 591820 h 591820"/>
            </a:gdLst>
            <a:ahLst/>
            <a:cxnLst>
              <a:cxn ang="0">
                <a:pos x="connsiteX0" y="connsiteY0"/>
              </a:cxn>
              <a:cxn ang="0">
                <a:pos x="connsiteX1" y="connsiteY1"/>
              </a:cxn>
              <a:cxn ang="0">
                <a:pos x="connsiteX2" y="connsiteY2"/>
              </a:cxn>
            </a:cxnLst>
            <a:rect l="l" t="t" r="r" b="b"/>
            <a:pathLst>
              <a:path w="1280160" h="591820">
                <a:moveTo>
                  <a:pt x="0" y="0"/>
                </a:moveTo>
                <a:cubicBezTo>
                  <a:pt x="185420" y="175471"/>
                  <a:pt x="370840" y="350943"/>
                  <a:pt x="584200" y="449580"/>
                </a:cubicBezTo>
                <a:cubicBezTo>
                  <a:pt x="797560" y="548217"/>
                  <a:pt x="1038860" y="570018"/>
                  <a:pt x="1280160" y="591820"/>
                </a:cubicBezTo>
              </a:path>
            </a:pathLst>
          </a:custGeom>
          <a:noFill/>
          <a:ln w="19050" cap="flat" cmpd="sng" algn="ctr">
            <a:solidFill>
              <a:srgbClr val="000066"/>
            </a:solidFill>
            <a:prstDash val="lgDash"/>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pPr>
            <a:endParaRPr kumimoji="0" lang="en-US" sz="2000" b="0" i="0" u="none" strike="noStrike" cap="none" normalizeH="0" baseline="0">
              <a:ln>
                <a:noFill/>
              </a:ln>
              <a:solidFill>
                <a:srgbClr val="000000"/>
              </a:solidFill>
              <a:effectLst/>
              <a:latin typeface="Arial" charset="0"/>
            </a:endParaRPr>
          </a:p>
        </p:txBody>
      </p:sp>
      <p:sp>
        <p:nvSpPr>
          <p:cNvPr id="80" name="Freeform 79"/>
          <p:cNvSpPr/>
          <p:nvPr/>
        </p:nvSpPr>
        <p:spPr bwMode="auto">
          <a:xfrm rot="448353">
            <a:off x="853440" y="5120640"/>
            <a:ext cx="1280160" cy="591820"/>
          </a:xfrm>
          <a:custGeom>
            <a:avLst/>
            <a:gdLst>
              <a:gd name="connsiteX0" fmla="*/ 0 w 1280160"/>
              <a:gd name="connsiteY0" fmla="*/ 0 h 591820"/>
              <a:gd name="connsiteX1" fmla="*/ 584200 w 1280160"/>
              <a:gd name="connsiteY1" fmla="*/ 449580 h 591820"/>
              <a:gd name="connsiteX2" fmla="*/ 1280160 w 1280160"/>
              <a:gd name="connsiteY2" fmla="*/ 591820 h 591820"/>
            </a:gdLst>
            <a:ahLst/>
            <a:cxnLst>
              <a:cxn ang="0">
                <a:pos x="connsiteX0" y="connsiteY0"/>
              </a:cxn>
              <a:cxn ang="0">
                <a:pos x="connsiteX1" y="connsiteY1"/>
              </a:cxn>
              <a:cxn ang="0">
                <a:pos x="connsiteX2" y="connsiteY2"/>
              </a:cxn>
            </a:cxnLst>
            <a:rect l="l" t="t" r="r" b="b"/>
            <a:pathLst>
              <a:path w="1280160" h="591820">
                <a:moveTo>
                  <a:pt x="0" y="0"/>
                </a:moveTo>
                <a:cubicBezTo>
                  <a:pt x="185420" y="175471"/>
                  <a:pt x="370840" y="350943"/>
                  <a:pt x="584200" y="449580"/>
                </a:cubicBezTo>
                <a:cubicBezTo>
                  <a:pt x="797560" y="548217"/>
                  <a:pt x="1038860" y="570018"/>
                  <a:pt x="1280160" y="591820"/>
                </a:cubicBezTo>
              </a:path>
            </a:pathLst>
          </a:custGeom>
          <a:noFill/>
          <a:ln w="19050" cap="flat" cmpd="sng" algn="ctr">
            <a:solidFill>
              <a:srgbClr val="000066"/>
            </a:solidFill>
            <a:prstDash val="lgDash"/>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pPr>
            <a:endParaRPr kumimoji="0" lang="en-US" sz="2000" b="0" i="0" u="none" strike="noStrike" cap="none" normalizeH="0" baseline="0">
              <a:ln>
                <a:noFill/>
              </a:ln>
              <a:solidFill>
                <a:srgbClr val="000000"/>
              </a:solidFill>
              <a:effectLst/>
              <a:latin typeface="Arial" charset="0"/>
            </a:endParaRPr>
          </a:p>
        </p:txBody>
      </p:sp>
      <p:cxnSp>
        <p:nvCxnSpPr>
          <p:cNvPr id="66" name="Straight Connector 65"/>
          <p:cNvCxnSpPr>
            <a:stCxn id="63" idx="5"/>
          </p:cNvCxnSpPr>
          <p:nvPr/>
        </p:nvCxnSpPr>
        <p:spPr bwMode="auto">
          <a:xfrm flipH="1" flipV="1">
            <a:off x="1447800" y="4648200"/>
            <a:ext cx="916536" cy="0"/>
          </a:xfrm>
          <a:prstGeom prst="line">
            <a:avLst/>
          </a:prstGeom>
          <a:noFill/>
          <a:ln w="19050" cap="flat" cmpd="sng" algn="ctr">
            <a:solidFill>
              <a:srgbClr val="000066"/>
            </a:solidFill>
            <a:prstDash val="solid"/>
            <a:round/>
            <a:headEnd type="none" w="med" len="med"/>
            <a:tailEnd type="none" w="med" len="med"/>
          </a:ln>
          <a:effectLst/>
        </p:spPr>
      </p:cxnSp>
      <p:sp>
        <p:nvSpPr>
          <p:cNvPr id="63" name="Oval 62"/>
          <p:cNvSpPr/>
          <p:nvPr/>
        </p:nvSpPr>
        <p:spPr bwMode="auto">
          <a:xfrm rot="2628319">
            <a:off x="2317663" y="4596004"/>
            <a:ext cx="91440" cy="91440"/>
          </a:xfrm>
          <a:prstGeom prst="ellipse">
            <a:avLst/>
          </a:prstGeom>
          <a:solidFill>
            <a:schemeClr val="bg1">
              <a:lumMod val="20000"/>
              <a:lumOff val="80000"/>
            </a:schemeClr>
          </a:solidFill>
          <a:ln w="15875" cap="flat" cmpd="sng" algn="ctr">
            <a:solidFill>
              <a:schemeClr val="bg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pPr>
            <a:endParaRPr kumimoji="0" lang="en-US" sz="2000" b="0" i="0" u="none" strike="noStrike" cap="none" normalizeH="0" baseline="0">
              <a:ln>
                <a:noFill/>
              </a:ln>
              <a:solidFill>
                <a:srgbClr val="000000"/>
              </a:solidFill>
              <a:effectLst/>
              <a:latin typeface="Arial" charset="0"/>
            </a:endParaRPr>
          </a:p>
        </p:txBody>
      </p:sp>
      <p:cxnSp>
        <p:nvCxnSpPr>
          <p:cNvPr id="70" name="Straight Connector 69"/>
          <p:cNvCxnSpPr/>
          <p:nvPr/>
        </p:nvCxnSpPr>
        <p:spPr bwMode="auto">
          <a:xfrm flipH="1" flipV="1">
            <a:off x="1419860" y="4650740"/>
            <a:ext cx="0" cy="906780"/>
          </a:xfrm>
          <a:prstGeom prst="line">
            <a:avLst/>
          </a:prstGeom>
          <a:noFill/>
          <a:ln w="19050" cap="flat" cmpd="sng" algn="ctr">
            <a:solidFill>
              <a:srgbClr val="000066"/>
            </a:solidFill>
            <a:prstDash val="solid"/>
            <a:round/>
            <a:headEnd type="none" w="med" len="med"/>
            <a:tailEnd type="none" w="med" len="med"/>
          </a:ln>
          <a:effectLst/>
        </p:spPr>
      </p:cxnSp>
      <p:sp>
        <p:nvSpPr>
          <p:cNvPr id="67" name="Oval 66"/>
          <p:cNvSpPr/>
          <p:nvPr/>
        </p:nvSpPr>
        <p:spPr bwMode="auto">
          <a:xfrm rot="2628319">
            <a:off x="1372744" y="4601084"/>
            <a:ext cx="91440" cy="91440"/>
          </a:xfrm>
          <a:prstGeom prst="ellipse">
            <a:avLst/>
          </a:prstGeom>
          <a:solidFill>
            <a:schemeClr val="bg1">
              <a:lumMod val="20000"/>
              <a:lumOff val="80000"/>
            </a:schemeClr>
          </a:solidFill>
          <a:ln w="15875" cap="flat" cmpd="sng" algn="ctr">
            <a:solidFill>
              <a:schemeClr val="bg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pPr>
            <a:endParaRPr kumimoji="0" lang="en-US" sz="2000" b="0" i="0" u="none" strike="noStrike" cap="none" normalizeH="0" baseline="0">
              <a:ln>
                <a:noFill/>
              </a:ln>
              <a:solidFill>
                <a:srgbClr val="000000"/>
              </a:solidFill>
              <a:effectLst/>
              <a:latin typeface="Arial" charset="0"/>
            </a:endParaRPr>
          </a:p>
        </p:txBody>
      </p:sp>
      <p:sp>
        <p:nvSpPr>
          <p:cNvPr id="69" name="Oval 68"/>
          <p:cNvSpPr/>
          <p:nvPr/>
        </p:nvSpPr>
        <p:spPr bwMode="auto">
          <a:xfrm rot="2628319">
            <a:off x="1375284" y="5513196"/>
            <a:ext cx="91440" cy="91440"/>
          </a:xfrm>
          <a:prstGeom prst="ellipse">
            <a:avLst/>
          </a:prstGeom>
          <a:solidFill>
            <a:schemeClr val="bg1">
              <a:lumMod val="20000"/>
              <a:lumOff val="80000"/>
            </a:schemeClr>
          </a:solidFill>
          <a:ln w="15875" cap="flat" cmpd="sng" algn="ctr">
            <a:solidFill>
              <a:schemeClr val="bg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pPr>
            <a:endParaRPr kumimoji="0" lang="en-US" sz="2000" b="0" i="0" u="none" strike="noStrike" cap="none" normalizeH="0" baseline="0">
              <a:ln>
                <a:noFill/>
              </a:ln>
              <a:solidFill>
                <a:srgbClr val="000000"/>
              </a:solidFill>
              <a:effectLst/>
              <a:latin typeface="Arial" charset="0"/>
            </a:endParaRPr>
          </a:p>
        </p:txBody>
      </p:sp>
      <p:sp>
        <p:nvSpPr>
          <p:cNvPr id="82" name="Text Box 15"/>
          <p:cNvSpPr txBox="1">
            <a:spLocks noChangeArrowheads="1"/>
          </p:cNvSpPr>
          <p:nvPr/>
        </p:nvSpPr>
        <p:spPr bwMode="auto">
          <a:xfrm rot="444224">
            <a:off x="1692107" y="4032465"/>
            <a:ext cx="989118" cy="307777"/>
          </a:xfrm>
          <a:prstGeom prst="rect">
            <a:avLst/>
          </a:prstGeom>
          <a:noFill/>
          <a:ln w="9525" algn="ctr">
            <a:noFill/>
            <a:miter lim="800000"/>
            <a:headEnd/>
            <a:tailEnd/>
          </a:ln>
        </p:spPr>
        <p:txBody>
          <a:bodyPr wrap="square">
            <a:spAutoFit/>
          </a:bodyPr>
          <a:lstStyle/>
          <a:p>
            <a:pPr algn="ctr">
              <a:lnSpc>
                <a:spcPct val="100000"/>
              </a:lnSpc>
              <a:spcBef>
                <a:spcPts val="0"/>
              </a:spcBef>
              <a:tabLst>
                <a:tab pos="409575" algn="l"/>
              </a:tabLst>
            </a:pPr>
            <a:r>
              <a:rPr lang="en-US" sz="1400" i="1">
                <a:solidFill>
                  <a:srgbClr val="000099"/>
                </a:solidFill>
              </a:rPr>
              <a:t>T</a:t>
            </a:r>
            <a:r>
              <a:rPr lang="en-US" sz="1400">
                <a:solidFill>
                  <a:srgbClr val="000099"/>
                </a:solidFill>
              </a:rPr>
              <a:t>=const.</a:t>
            </a:r>
            <a:endParaRPr lang="en-US" sz="1400" baseline="-25000">
              <a:solidFill>
                <a:srgbClr val="000099"/>
              </a:solidFill>
            </a:endParaRPr>
          </a:p>
        </p:txBody>
      </p:sp>
      <p:sp>
        <p:nvSpPr>
          <p:cNvPr id="83" name="Text Box 15"/>
          <p:cNvSpPr txBox="1">
            <a:spLocks noChangeArrowheads="1"/>
          </p:cNvSpPr>
          <p:nvPr/>
        </p:nvSpPr>
        <p:spPr bwMode="auto">
          <a:xfrm rot="444224">
            <a:off x="960587" y="4101045"/>
            <a:ext cx="989118" cy="307777"/>
          </a:xfrm>
          <a:prstGeom prst="rect">
            <a:avLst/>
          </a:prstGeom>
          <a:noFill/>
          <a:ln w="9525" algn="ctr">
            <a:noFill/>
            <a:miter lim="800000"/>
            <a:headEnd/>
            <a:tailEnd/>
          </a:ln>
        </p:spPr>
        <p:txBody>
          <a:bodyPr wrap="square">
            <a:spAutoFit/>
          </a:bodyPr>
          <a:lstStyle/>
          <a:p>
            <a:pPr algn="ctr">
              <a:lnSpc>
                <a:spcPct val="100000"/>
              </a:lnSpc>
              <a:spcBef>
                <a:spcPts val="0"/>
              </a:spcBef>
              <a:tabLst>
                <a:tab pos="409575" algn="l"/>
              </a:tabLst>
            </a:pPr>
            <a:r>
              <a:rPr lang="en-US" sz="1400" i="1">
                <a:solidFill>
                  <a:srgbClr val="000099"/>
                </a:solidFill>
              </a:rPr>
              <a:t>T</a:t>
            </a:r>
            <a:r>
              <a:rPr lang="en-US" sz="1400">
                <a:solidFill>
                  <a:srgbClr val="000099"/>
                </a:solidFill>
              </a:rPr>
              <a:t>=const.</a:t>
            </a:r>
            <a:endParaRPr lang="en-US" sz="1400" baseline="-25000">
              <a:solidFill>
                <a:srgbClr val="000099"/>
              </a:solidFill>
            </a:endParaRPr>
          </a:p>
        </p:txBody>
      </p:sp>
      <p:sp>
        <p:nvSpPr>
          <p:cNvPr id="84" name="Text Box 15"/>
          <p:cNvSpPr txBox="1">
            <a:spLocks noChangeArrowheads="1"/>
          </p:cNvSpPr>
          <p:nvPr/>
        </p:nvSpPr>
        <p:spPr bwMode="auto">
          <a:xfrm rot="444224">
            <a:off x="1463506" y="5716486"/>
            <a:ext cx="989118" cy="307777"/>
          </a:xfrm>
          <a:prstGeom prst="rect">
            <a:avLst/>
          </a:prstGeom>
          <a:noFill/>
          <a:ln w="9525" algn="ctr">
            <a:noFill/>
            <a:miter lim="800000"/>
            <a:headEnd/>
            <a:tailEnd/>
          </a:ln>
        </p:spPr>
        <p:txBody>
          <a:bodyPr wrap="square">
            <a:spAutoFit/>
          </a:bodyPr>
          <a:lstStyle/>
          <a:p>
            <a:pPr algn="ctr">
              <a:lnSpc>
                <a:spcPct val="100000"/>
              </a:lnSpc>
              <a:spcBef>
                <a:spcPts val="0"/>
              </a:spcBef>
              <a:tabLst>
                <a:tab pos="409575" algn="l"/>
              </a:tabLst>
            </a:pPr>
            <a:r>
              <a:rPr lang="en-US" sz="1400" i="1">
                <a:solidFill>
                  <a:srgbClr val="000099"/>
                </a:solidFill>
              </a:rPr>
              <a:t>T</a:t>
            </a:r>
            <a:r>
              <a:rPr lang="en-US" sz="1400">
                <a:solidFill>
                  <a:srgbClr val="000099"/>
                </a:solidFill>
              </a:rPr>
              <a:t>=const.</a:t>
            </a:r>
            <a:endParaRPr lang="en-US" sz="1400" baseline="-25000">
              <a:solidFill>
                <a:srgbClr val="000099"/>
              </a:solidFill>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27"/>
          <p:cNvSpPr txBox="1">
            <a:spLocks noChangeArrowheads="1"/>
          </p:cNvSpPr>
          <p:nvPr/>
        </p:nvSpPr>
        <p:spPr bwMode="auto">
          <a:xfrm rot="2597894">
            <a:off x="6560912" y="1312571"/>
            <a:ext cx="2502203" cy="1015663"/>
          </a:xfrm>
          <a:prstGeom prst="rect">
            <a:avLst/>
          </a:prstGeom>
          <a:noFill/>
          <a:ln w="9525" algn="ctr">
            <a:noFill/>
            <a:miter lim="800000"/>
            <a:headEnd/>
            <a:tailEnd/>
          </a:ln>
          <a:effectLst/>
        </p:spPr>
        <p:txBody>
          <a:bodyPr wrap="square">
            <a:spAutoFit/>
          </a:bodyPr>
          <a:lstStyle/>
          <a:p>
            <a:pPr algn="ctr">
              <a:lnSpc>
                <a:spcPct val="100000"/>
              </a:lnSpc>
              <a:spcBef>
                <a:spcPts val="0"/>
              </a:spcBef>
              <a:tabLst>
                <a:tab pos="409575" algn="l"/>
              </a:tabLst>
            </a:pPr>
            <a:r>
              <a:rPr lang="sr-Latn-CS">
                <a:solidFill>
                  <a:schemeClr val="bg1"/>
                </a:solidFill>
              </a:rPr>
              <a:t>Jednačina</a:t>
            </a:r>
            <a:endParaRPr lang="en-US">
              <a:solidFill>
                <a:schemeClr val="bg1"/>
              </a:solidFill>
            </a:endParaRPr>
          </a:p>
          <a:p>
            <a:pPr algn="ctr">
              <a:lnSpc>
                <a:spcPct val="100000"/>
              </a:lnSpc>
              <a:spcBef>
                <a:spcPts val="0"/>
              </a:spcBef>
              <a:tabLst>
                <a:tab pos="409575" algn="l"/>
              </a:tabLst>
            </a:pPr>
            <a:r>
              <a:rPr lang="sr-Latn-CS">
                <a:solidFill>
                  <a:schemeClr val="bg1"/>
                </a:solidFill>
              </a:rPr>
              <a:t>procesa</a:t>
            </a:r>
            <a:endParaRPr lang="en-US">
              <a:solidFill>
                <a:schemeClr val="bg1"/>
              </a:solidFill>
            </a:endParaRPr>
          </a:p>
          <a:p>
            <a:pPr algn="ctr">
              <a:lnSpc>
                <a:spcPct val="100000"/>
              </a:lnSpc>
              <a:spcBef>
                <a:spcPts val="0"/>
              </a:spcBef>
              <a:tabLst>
                <a:tab pos="409575" algn="l"/>
              </a:tabLst>
            </a:pPr>
            <a:r>
              <a:rPr lang="en-US">
                <a:solidFill>
                  <a:schemeClr val="bg1"/>
                </a:solidFill>
              </a:rPr>
              <a:t>(druge formulacije):</a:t>
            </a:r>
          </a:p>
        </p:txBody>
      </p:sp>
      <p:sp>
        <p:nvSpPr>
          <p:cNvPr id="3" name="Text Box 27"/>
          <p:cNvSpPr txBox="1">
            <a:spLocks noChangeArrowheads="1"/>
          </p:cNvSpPr>
          <p:nvPr/>
        </p:nvSpPr>
        <p:spPr bwMode="auto">
          <a:xfrm>
            <a:off x="2743200" y="1544729"/>
            <a:ext cx="2286000" cy="535531"/>
          </a:xfrm>
          <a:prstGeom prst="rect">
            <a:avLst/>
          </a:prstGeom>
          <a:noFill/>
          <a:ln w="9525" algn="ctr">
            <a:noFill/>
            <a:miter lim="800000"/>
            <a:headEnd/>
            <a:tailEnd/>
          </a:ln>
          <a:effectLst/>
        </p:spPr>
        <p:txBody>
          <a:bodyPr wrap="square">
            <a:spAutoFit/>
          </a:bodyPr>
          <a:lstStyle/>
          <a:p>
            <a:pPr>
              <a:tabLst>
                <a:tab pos="409575" algn="l"/>
              </a:tabLst>
            </a:pPr>
            <a:r>
              <a:rPr lang="en-US" sz="2400" i="1">
                <a:solidFill>
                  <a:schemeClr val="bg1"/>
                </a:solidFill>
              </a:rPr>
              <a:t>p v  </a:t>
            </a:r>
            <a:r>
              <a:rPr lang="sr-Latn-RS" sz="2400" i="1">
                <a:solidFill>
                  <a:schemeClr val="bg1"/>
                </a:solidFill>
              </a:rPr>
              <a:t>=</a:t>
            </a:r>
            <a:r>
              <a:rPr lang="en-US" sz="2400" i="1">
                <a:solidFill>
                  <a:schemeClr val="bg1"/>
                </a:solidFill>
              </a:rPr>
              <a:t> C</a:t>
            </a:r>
          </a:p>
        </p:txBody>
      </p:sp>
      <p:sp>
        <p:nvSpPr>
          <p:cNvPr id="4" name="Text Box 27"/>
          <p:cNvSpPr txBox="1">
            <a:spLocks noChangeArrowheads="1"/>
          </p:cNvSpPr>
          <p:nvPr/>
        </p:nvSpPr>
        <p:spPr bwMode="auto">
          <a:xfrm>
            <a:off x="3177540" y="1485900"/>
            <a:ext cx="533400" cy="535531"/>
          </a:xfrm>
          <a:prstGeom prst="rect">
            <a:avLst/>
          </a:prstGeom>
          <a:noFill/>
          <a:ln w="9525" algn="ctr">
            <a:noFill/>
            <a:miter lim="800000"/>
            <a:headEnd/>
            <a:tailEnd/>
          </a:ln>
          <a:effectLst/>
        </p:spPr>
        <p:txBody>
          <a:bodyPr wrap="square">
            <a:spAutoFit/>
          </a:bodyPr>
          <a:lstStyle/>
          <a:p>
            <a:pPr>
              <a:tabLst>
                <a:tab pos="409575" algn="l"/>
              </a:tabLst>
            </a:pPr>
            <a:r>
              <a:rPr lang="sr-Latn-RS" sz="2400" i="1" baseline="30000">
                <a:solidFill>
                  <a:schemeClr val="bg1"/>
                </a:solidFill>
                <a:sym typeface="Symbol"/>
              </a:rPr>
              <a:t></a:t>
            </a:r>
            <a:endParaRPr lang="en-US" sz="2400">
              <a:solidFill>
                <a:schemeClr val="bg1"/>
              </a:solidFill>
            </a:endParaRPr>
          </a:p>
        </p:txBody>
      </p:sp>
      <p:cxnSp>
        <p:nvCxnSpPr>
          <p:cNvPr id="5" name="Straight Arrow Connector 4"/>
          <p:cNvCxnSpPr/>
          <p:nvPr/>
        </p:nvCxnSpPr>
        <p:spPr bwMode="auto">
          <a:xfrm>
            <a:off x="3383280" y="2042160"/>
            <a:ext cx="0" cy="457200"/>
          </a:xfrm>
          <a:prstGeom prst="straightConnector1">
            <a:avLst/>
          </a:prstGeom>
          <a:noFill/>
          <a:ln w="12700" cap="flat" cmpd="sng" algn="ctr">
            <a:solidFill>
              <a:schemeClr val="bg1"/>
            </a:solidFill>
            <a:prstDash val="solid"/>
            <a:round/>
            <a:headEnd type="none" w="med" len="med"/>
            <a:tailEnd type="triangle" w="med" len="med"/>
          </a:ln>
          <a:effectLst/>
        </p:spPr>
      </p:cxnSp>
      <p:sp>
        <p:nvSpPr>
          <p:cNvPr id="9" name="Text Box 27"/>
          <p:cNvSpPr txBox="1">
            <a:spLocks noChangeArrowheads="1"/>
          </p:cNvSpPr>
          <p:nvPr/>
        </p:nvSpPr>
        <p:spPr bwMode="auto">
          <a:xfrm>
            <a:off x="2743200" y="2436269"/>
            <a:ext cx="2286000" cy="535531"/>
          </a:xfrm>
          <a:prstGeom prst="rect">
            <a:avLst/>
          </a:prstGeom>
          <a:noFill/>
          <a:ln w="9525" algn="ctr">
            <a:noFill/>
            <a:miter lim="800000"/>
            <a:headEnd/>
            <a:tailEnd/>
          </a:ln>
          <a:effectLst/>
        </p:spPr>
        <p:txBody>
          <a:bodyPr wrap="square">
            <a:spAutoFit/>
          </a:bodyPr>
          <a:lstStyle/>
          <a:p>
            <a:pPr>
              <a:tabLst>
                <a:tab pos="409575" algn="l"/>
              </a:tabLst>
            </a:pPr>
            <a:r>
              <a:rPr lang="en-US" sz="2400" i="1">
                <a:solidFill>
                  <a:schemeClr val="bg1"/>
                </a:solidFill>
              </a:rPr>
              <a:t>p </a:t>
            </a:r>
            <a:r>
              <a:rPr lang="sr-Latn-RS" sz="2400" i="1">
                <a:solidFill>
                  <a:schemeClr val="bg1"/>
                </a:solidFill>
              </a:rPr>
              <a:t>=</a:t>
            </a:r>
            <a:r>
              <a:rPr lang="en-US" sz="2400" i="1">
                <a:solidFill>
                  <a:schemeClr val="bg1"/>
                </a:solidFill>
              </a:rPr>
              <a:t> C v</a:t>
            </a:r>
          </a:p>
        </p:txBody>
      </p:sp>
      <p:sp>
        <p:nvSpPr>
          <p:cNvPr id="10" name="Text Box 27"/>
          <p:cNvSpPr txBox="1">
            <a:spLocks noChangeArrowheads="1"/>
          </p:cNvSpPr>
          <p:nvPr/>
        </p:nvSpPr>
        <p:spPr bwMode="auto">
          <a:xfrm>
            <a:off x="3764280" y="2377440"/>
            <a:ext cx="533400" cy="494751"/>
          </a:xfrm>
          <a:prstGeom prst="rect">
            <a:avLst/>
          </a:prstGeom>
          <a:noFill/>
          <a:ln w="9525" algn="ctr">
            <a:noFill/>
            <a:miter lim="800000"/>
            <a:headEnd/>
            <a:tailEnd/>
          </a:ln>
          <a:effectLst/>
        </p:spPr>
        <p:txBody>
          <a:bodyPr wrap="square">
            <a:spAutoFit/>
          </a:bodyPr>
          <a:lstStyle/>
          <a:p>
            <a:pPr>
              <a:tabLst>
                <a:tab pos="409575" algn="l"/>
              </a:tabLst>
            </a:pPr>
            <a:r>
              <a:rPr lang="en-US" sz="2400" i="1" baseline="30000">
                <a:solidFill>
                  <a:schemeClr val="bg1"/>
                </a:solidFill>
                <a:sym typeface="Symbol"/>
              </a:rPr>
              <a:t>–</a:t>
            </a:r>
            <a:r>
              <a:rPr lang="sr-Latn-RS" sz="2400" i="1" baseline="30000">
                <a:solidFill>
                  <a:schemeClr val="bg1"/>
                </a:solidFill>
                <a:sym typeface="Symbol"/>
              </a:rPr>
              <a:t></a:t>
            </a:r>
            <a:endParaRPr lang="en-US" sz="2400">
              <a:solidFill>
                <a:schemeClr val="bg1"/>
              </a:solidFill>
            </a:endParaRPr>
          </a:p>
        </p:txBody>
      </p:sp>
      <p:cxnSp>
        <p:nvCxnSpPr>
          <p:cNvPr id="11" name="Straight Arrow Connector 10"/>
          <p:cNvCxnSpPr/>
          <p:nvPr/>
        </p:nvCxnSpPr>
        <p:spPr bwMode="auto">
          <a:xfrm>
            <a:off x="944032" y="2065020"/>
            <a:ext cx="0" cy="1097280"/>
          </a:xfrm>
          <a:prstGeom prst="straightConnector1">
            <a:avLst/>
          </a:prstGeom>
          <a:noFill/>
          <a:ln w="12700" cap="flat" cmpd="sng" algn="ctr">
            <a:solidFill>
              <a:schemeClr val="bg1"/>
            </a:solidFill>
            <a:prstDash val="solid"/>
            <a:round/>
            <a:headEnd type="none" w="med" len="med"/>
            <a:tailEnd type="triangle" w="med" len="med"/>
          </a:ln>
          <a:effectLst/>
        </p:spPr>
      </p:cxnSp>
      <p:sp>
        <p:nvSpPr>
          <p:cNvPr id="12" name="Text Box 27"/>
          <p:cNvSpPr txBox="1">
            <a:spLocks noChangeArrowheads="1"/>
          </p:cNvSpPr>
          <p:nvPr/>
        </p:nvSpPr>
        <p:spPr bwMode="auto">
          <a:xfrm>
            <a:off x="381000" y="1524000"/>
            <a:ext cx="1600200" cy="535531"/>
          </a:xfrm>
          <a:prstGeom prst="rect">
            <a:avLst/>
          </a:prstGeom>
          <a:noFill/>
          <a:ln w="9525" algn="ctr">
            <a:noFill/>
            <a:miter lim="800000"/>
            <a:headEnd/>
            <a:tailEnd/>
          </a:ln>
          <a:effectLst/>
        </p:spPr>
        <p:txBody>
          <a:bodyPr wrap="square">
            <a:spAutoFit/>
          </a:bodyPr>
          <a:lstStyle/>
          <a:p>
            <a:pPr>
              <a:tabLst>
                <a:tab pos="409575" algn="l"/>
              </a:tabLst>
            </a:pPr>
            <a:r>
              <a:rPr lang="en-US" sz="2400" i="1">
                <a:solidFill>
                  <a:schemeClr val="bg1"/>
                </a:solidFill>
              </a:rPr>
              <a:t>p v=R</a:t>
            </a:r>
            <a:r>
              <a:rPr lang="en-US" sz="2400" i="1">
                <a:solidFill>
                  <a:schemeClr val="bg1"/>
                </a:solidFill>
                <a:sym typeface="Symbol"/>
              </a:rPr>
              <a:t> </a:t>
            </a:r>
            <a:r>
              <a:rPr lang="en-US" sz="2400" i="1">
                <a:solidFill>
                  <a:schemeClr val="bg1"/>
                </a:solidFill>
              </a:rPr>
              <a:t>T</a:t>
            </a:r>
          </a:p>
        </p:txBody>
      </p:sp>
      <p:cxnSp>
        <p:nvCxnSpPr>
          <p:cNvPr id="13" name="Straight Arrow Connector 12"/>
          <p:cNvCxnSpPr/>
          <p:nvPr/>
        </p:nvCxnSpPr>
        <p:spPr bwMode="auto">
          <a:xfrm rot="5400000">
            <a:off x="1844040" y="2059531"/>
            <a:ext cx="0" cy="1371600"/>
          </a:xfrm>
          <a:prstGeom prst="straightConnector1">
            <a:avLst/>
          </a:prstGeom>
          <a:noFill/>
          <a:ln w="12700" cap="flat" cmpd="sng" algn="ctr">
            <a:solidFill>
              <a:schemeClr val="bg1"/>
            </a:solidFill>
            <a:prstDash val="solid"/>
            <a:round/>
            <a:headEnd type="none" w="med" len="med"/>
            <a:tailEnd type="triangle" w="med" len="med"/>
          </a:ln>
          <a:effectLst/>
        </p:spPr>
      </p:cxnSp>
      <p:sp>
        <p:nvSpPr>
          <p:cNvPr id="14" name="Text Box 27"/>
          <p:cNvSpPr txBox="1">
            <a:spLocks noChangeArrowheads="1"/>
          </p:cNvSpPr>
          <p:nvPr/>
        </p:nvSpPr>
        <p:spPr bwMode="auto">
          <a:xfrm>
            <a:off x="304800" y="3282089"/>
            <a:ext cx="2286000" cy="535531"/>
          </a:xfrm>
          <a:prstGeom prst="rect">
            <a:avLst/>
          </a:prstGeom>
          <a:noFill/>
          <a:ln w="9525" algn="ctr">
            <a:noFill/>
            <a:miter lim="800000"/>
            <a:headEnd/>
            <a:tailEnd/>
          </a:ln>
          <a:effectLst/>
        </p:spPr>
        <p:txBody>
          <a:bodyPr wrap="square">
            <a:spAutoFit/>
          </a:bodyPr>
          <a:lstStyle/>
          <a:p>
            <a:pPr>
              <a:tabLst>
                <a:tab pos="409575" algn="l"/>
              </a:tabLst>
            </a:pPr>
            <a:r>
              <a:rPr lang="en-US" sz="2400" i="1">
                <a:solidFill>
                  <a:schemeClr val="bg1"/>
                </a:solidFill>
              </a:rPr>
              <a:t>C v     = R T</a:t>
            </a:r>
          </a:p>
        </p:txBody>
      </p:sp>
      <p:sp>
        <p:nvSpPr>
          <p:cNvPr id="15" name="Text Box 27"/>
          <p:cNvSpPr txBox="1">
            <a:spLocks noChangeArrowheads="1"/>
          </p:cNvSpPr>
          <p:nvPr/>
        </p:nvSpPr>
        <p:spPr bwMode="auto">
          <a:xfrm>
            <a:off x="762000" y="3223260"/>
            <a:ext cx="533400" cy="350865"/>
          </a:xfrm>
          <a:prstGeom prst="rect">
            <a:avLst/>
          </a:prstGeom>
          <a:noFill/>
          <a:ln w="9525" algn="ctr">
            <a:noFill/>
            <a:miter lim="800000"/>
            <a:headEnd/>
            <a:tailEnd/>
          </a:ln>
          <a:effectLst/>
        </p:spPr>
        <p:txBody>
          <a:bodyPr wrap="square">
            <a:spAutoFit/>
          </a:bodyPr>
          <a:lstStyle/>
          <a:p>
            <a:pPr>
              <a:tabLst>
                <a:tab pos="409575" algn="l"/>
              </a:tabLst>
            </a:pPr>
            <a:r>
              <a:rPr lang="en-US" sz="1400">
                <a:solidFill>
                  <a:schemeClr val="bg1"/>
                </a:solidFill>
                <a:sym typeface="Symbol"/>
              </a:rPr>
              <a:t>1</a:t>
            </a:r>
            <a:r>
              <a:rPr lang="en-US" sz="1400" i="1">
                <a:solidFill>
                  <a:schemeClr val="bg1"/>
                </a:solidFill>
                <a:sym typeface="Symbol"/>
              </a:rPr>
              <a:t>–</a:t>
            </a:r>
            <a:r>
              <a:rPr lang="sr-Latn-RS" sz="1400" i="1">
                <a:solidFill>
                  <a:schemeClr val="bg1"/>
                </a:solidFill>
                <a:sym typeface="Symbol"/>
              </a:rPr>
              <a:t></a:t>
            </a:r>
            <a:endParaRPr lang="en-US" sz="1400">
              <a:solidFill>
                <a:schemeClr val="bg1"/>
              </a:solidFill>
            </a:endParaRPr>
          </a:p>
        </p:txBody>
      </p:sp>
      <p:sp>
        <p:nvSpPr>
          <p:cNvPr id="16" name="Text Box 27"/>
          <p:cNvSpPr txBox="1">
            <a:spLocks noChangeArrowheads="1"/>
          </p:cNvSpPr>
          <p:nvPr/>
        </p:nvSpPr>
        <p:spPr bwMode="auto">
          <a:xfrm>
            <a:off x="304800" y="4265069"/>
            <a:ext cx="2895600" cy="535531"/>
          </a:xfrm>
          <a:prstGeom prst="rect">
            <a:avLst/>
          </a:prstGeom>
          <a:noFill/>
          <a:ln w="9525" algn="ctr">
            <a:noFill/>
            <a:miter lim="800000"/>
            <a:headEnd/>
            <a:tailEnd/>
          </a:ln>
          <a:effectLst/>
        </p:spPr>
        <p:txBody>
          <a:bodyPr wrap="square">
            <a:spAutoFit/>
          </a:bodyPr>
          <a:lstStyle/>
          <a:p>
            <a:pPr>
              <a:tabLst>
                <a:tab pos="409575" algn="l"/>
              </a:tabLst>
            </a:pPr>
            <a:r>
              <a:rPr lang="en-US" sz="2400" i="1">
                <a:solidFill>
                  <a:schemeClr val="bg1"/>
                </a:solidFill>
              </a:rPr>
              <a:t>T v     =       = C</a:t>
            </a:r>
            <a:r>
              <a:rPr lang="en-US" sz="2400" baseline="-25000">
                <a:solidFill>
                  <a:schemeClr val="bg1"/>
                </a:solidFill>
              </a:rPr>
              <a:t>2</a:t>
            </a:r>
          </a:p>
        </p:txBody>
      </p:sp>
      <p:sp>
        <p:nvSpPr>
          <p:cNvPr id="18" name="Text Box 27"/>
          <p:cNvSpPr txBox="1">
            <a:spLocks noChangeArrowheads="1"/>
          </p:cNvSpPr>
          <p:nvPr/>
        </p:nvSpPr>
        <p:spPr bwMode="auto">
          <a:xfrm>
            <a:off x="1379214" y="4091523"/>
            <a:ext cx="609600" cy="830997"/>
          </a:xfrm>
          <a:prstGeom prst="rect">
            <a:avLst/>
          </a:prstGeom>
          <a:noFill/>
          <a:ln w="9525" algn="ctr">
            <a:noFill/>
            <a:miter lim="800000"/>
            <a:headEnd/>
            <a:tailEnd/>
          </a:ln>
          <a:effectLst/>
        </p:spPr>
        <p:txBody>
          <a:bodyPr wrap="square">
            <a:spAutoFit/>
          </a:bodyPr>
          <a:lstStyle/>
          <a:p>
            <a:pPr algn="ctr">
              <a:lnSpc>
                <a:spcPct val="100000"/>
              </a:lnSpc>
              <a:spcBef>
                <a:spcPts val="0"/>
              </a:spcBef>
              <a:tabLst>
                <a:tab pos="409575" algn="l"/>
              </a:tabLst>
            </a:pPr>
            <a:r>
              <a:rPr lang="en-US" sz="2400" i="1">
                <a:solidFill>
                  <a:schemeClr val="bg1"/>
                </a:solidFill>
              </a:rPr>
              <a:t>C</a:t>
            </a:r>
            <a:endParaRPr lang="en-US" sz="2400" baseline="-25000">
              <a:solidFill>
                <a:schemeClr val="bg1"/>
              </a:solidFill>
            </a:endParaRPr>
          </a:p>
          <a:p>
            <a:pPr algn="ctr">
              <a:lnSpc>
                <a:spcPct val="100000"/>
              </a:lnSpc>
              <a:spcBef>
                <a:spcPts val="0"/>
              </a:spcBef>
              <a:tabLst>
                <a:tab pos="409575" algn="l"/>
              </a:tabLst>
            </a:pPr>
            <a:r>
              <a:rPr lang="en-US" sz="2400" i="1">
                <a:solidFill>
                  <a:schemeClr val="bg1"/>
                </a:solidFill>
              </a:rPr>
              <a:t>R</a:t>
            </a:r>
            <a:endParaRPr lang="en-US" sz="2400" baseline="-25000">
              <a:solidFill>
                <a:schemeClr val="bg1"/>
              </a:solidFill>
            </a:endParaRPr>
          </a:p>
        </p:txBody>
      </p:sp>
      <p:cxnSp>
        <p:nvCxnSpPr>
          <p:cNvPr id="19" name="Straight Arrow Connector 18"/>
          <p:cNvCxnSpPr/>
          <p:nvPr/>
        </p:nvCxnSpPr>
        <p:spPr bwMode="auto">
          <a:xfrm rot="5400000">
            <a:off x="1699254" y="4303192"/>
            <a:ext cx="0" cy="457200"/>
          </a:xfrm>
          <a:prstGeom prst="straightConnector1">
            <a:avLst/>
          </a:prstGeom>
          <a:noFill/>
          <a:ln w="28575" cap="flat" cmpd="sng" algn="ctr">
            <a:solidFill>
              <a:schemeClr val="bg1"/>
            </a:solidFill>
            <a:prstDash val="solid"/>
            <a:round/>
            <a:headEnd type="none" w="med" len="med"/>
            <a:tailEnd type="none" w="med" len="med"/>
          </a:ln>
          <a:effectLst/>
        </p:spPr>
      </p:cxnSp>
      <p:sp>
        <p:nvSpPr>
          <p:cNvPr id="20" name="Text Box 27"/>
          <p:cNvSpPr txBox="1">
            <a:spLocks noChangeArrowheads="1"/>
          </p:cNvSpPr>
          <p:nvPr/>
        </p:nvSpPr>
        <p:spPr bwMode="auto">
          <a:xfrm>
            <a:off x="304800" y="5202746"/>
            <a:ext cx="2895600" cy="683264"/>
          </a:xfrm>
          <a:prstGeom prst="rect">
            <a:avLst/>
          </a:prstGeom>
          <a:noFill/>
          <a:ln w="9525" algn="ctr">
            <a:noFill/>
            <a:miter lim="800000"/>
            <a:headEnd/>
            <a:tailEnd/>
          </a:ln>
          <a:effectLst/>
        </p:spPr>
        <p:txBody>
          <a:bodyPr wrap="square">
            <a:spAutoFit/>
          </a:bodyPr>
          <a:lstStyle/>
          <a:p>
            <a:pPr>
              <a:tabLst>
                <a:tab pos="409575" algn="l"/>
              </a:tabLst>
            </a:pPr>
            <a:r>
              <a:rPr lang="en-US" sz="3200" i="1">
                <a:solidFill>
                  <a:schemeClr val="bg1"/>
                </a:solidFill>
              </a:rPr>
              <a:t>T v     = const.</a:t>
            </a:r>
            <a:endParaRPr lang="en-US" sz="3200" baseline="-25000">
              <a:solidFill>
                <a:schemeClr val="bg1"/>
              </a:solidFill>
            </a:endParaRPr>
          </a:p>
        </p:txBody>
      </p:sp>
      <p:sp>
        <p:nvSpPr>
          <p:cNvPr id="24" name="Text Box 27"/>
          <p:cNvSpPr txBox="1">
            <a:spLocks noChangeArrowheads="1"/>
          </p:cNvSpPr>
          <p:nvPr/>
        </p:nvSpPr>
        <p:spPr bwMode="auto">
          <a:xfrm>
            <a:off x="746760" y="4266855"/>
            <a:ext cx="533400" cy="350865"/>
          </a:xfrm>
          <a:prstGeom prst="rect">
            <a:avLst/>
          </a:prstGeom>
          <a:noFill/>
          <a:ln w="9525" algn="ctr">
            <a:noFill/>
            <a:miter lim="800000"/>
            <a:headEnd/>
            <a:tailEnd/>
          </a:ln>
          <a:effectLst/>
        </p:spPr>
        <p:txBody>
          <a:bodyPr wrap="square">
            <a:spAutoFit/>
          </a:bodyPr>
          <a:lstStyle/>
          <a:p>
            <a:pPr>
              <a:tabLst>
                <a:tab pos="409575" algn="l"/>
              </a:tabLst>
            </a:pPr>
            <a:r>
              <a:rPr lang="sr-Latn-RS" sz="1400" i="1">
                <a:solidFill>
                  <a:schemeClr val="bg1"/>
                </a:solidFill>
                <a:sym typeface="Symbol"/>
              </a:rPr>
              <a:t></a:t>
            </a:r>
            <a:r>
              <a:rPr lang="en-US" sz="1400" i="1">
                <a:solidFill>
                  <a:schemeClr val="bg1"/>
                </a:solidFill>
                <a:sym typeface="Symbol"/>
              </a:rPr>
              <a:t>–</a:t>
            </a:r>
            <a:r>
              <a:rPr lang="en-US" sz="1400">
                <a:solidFill>
                  <a:schemeClr val="bg1"/>
                </a:solidFill>
                <a:sym typeface="Symbol"/>
              </a:rPr>
              <a:t>1</a:t>
            </a:r>
            <a:endParaRPr lang="en-US" sz="1400">
              <a:solidFill>
                <a:schemeClr val="bg1"/>
              </a:solidFill>
            </a:endParaRPr>
          </a:p>
        </p:txBody>
      </p:sp>
      <p:sp>
        <p:nvSpPr>
          <p:cNvPr id="25" name="Text Box 27"/>
          <p:cNvSpPr txBox="1">
            <a:spLocks noChangeArrowheads="1"/>
          </p:cNvSpPr>
          <p:nvPr/>
        </p:nvSpPr>
        <p:spPr bwMode="auto">
          <a:xfrm>
            <a:off x="876300" y="5211735"/>
            <a:ext cx="701040" cy="424732"/>
          </a:xfrm>
          <a:prstGeom prst="rect">
            <a:avLst/>
          </a:prstGeom>
          <a:noFill/>
          <a:ln w="9525" algn="ctr">
            <a:noFill/>
            <a:miter lim="800000"/>
            <a:headEnd/>
            <a:tailEnd/>
          </a:ln>
          <a:effectLst/>
        </p:spPr>
        <p:txBody>
          <a:bodyPr wrap="square">
            <a:spAutoFit/>
          </a:bodyPr>
          <a:lstStyle/>
          <a:p>
            <a:pPr>
              <a:tabLst>
                <a:tab pos="409575" algn="l"/>
              </a:tabLst>
            </a:pPr>
            <a:r>
              <a:rPr lang="sr-Latn-RS" sz="1800" i="1">
                <a:solidFill>
                  <a:schemeClr val="bg1"/>
                </a:solidFill>
                <a:sym typeface="Symbol"/>
              </a:rPr>
              <a:t></a:t>
            </a:r>
            <a:r>
              <a:rPr lang="sr-Latn-RS" sz="1800">
                <a:solidFill>
                  <a:schemeClr val="bg1"/>
                </a:solidFill>
                <a:sym typeface="Symbol"/>
              </a:rPr>
              <a:t> –</a:t>
            </a:r>
            <a:r>
              <a:rPr lang="en-US" sz="1800">
                <a:solidFill>
                  <a:schemeClr val="bg1"/>
                </a:solidFill>
                <a:sym typeface="Symbol"/>
              </a:rPr>
              <a:t>1</a:t>
            </a:r>
            <a:endParaRPr lang="en-US" sz="1800">
              <a:solidFill>
                <a:schemeClr val="bg1"/>
              </a:solidFill>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27"/>
          <p:cNvSpPr txBox="1">
            <a:spLocks noChangeArrowheads="1"/>
          </p:cNvSpPr>
          <p:nvPr/>
        </p:nvSpPr>
        <p:spPr bwMode="auto">
          <a:xfrm rot="2597894">
            <a:off x="6560912" y="1312571"/>
            <a:ext cx="2502203" cy="1015663"/>
          </a:xfrm>
          <a:prstGeom prst="rect">
            <a:avLst/>
          </a:prstGeom>
          <a:noFill/>
          <a:ln w="9525" algn="ctr">
            <a:noFill/>
            <a:miter lim="800000"/>
            <a:headEnd/>
            <a:tailEnd/>
          </a:ln>
          <a:effectLst/>
        </p:spPr>
        <p:txBody>
          <a:bodyPr wrap="square">
            <a:spAutoFit/>
          </a:bodyPr>
          <a:lstStyle/>
          <a:p>
            <a:pPr algn="ctr">
              <a:lnSpc>
                <a:spcPct val="100000"/>
              </a:lnSpc>
              <a:spcBef>
                <a:spcPts val="0"/>
              </a:spcBef>
              <a:tabLst>
                <a:tab pos="409575" algn="l"/>
              </a:tabLst>
            </a:pPr>
            <a:r>
              <a:rPr lang="sr-Latn-CS">
                <a:solidFill>
                  <a:schemeClr val="bg1"/>
                </a:solidFill>
              </a:rPr>
              <a:t>Jednačina</a:t>
            </a:r>
            <a:endParaRPr lang="en-US">
              <a:solidFill>
                <a:schemeClr val="bg1"/>
              </a:solidFill>
            </a:endParaRPr>
          </a:p>
          <a:p>
            <a:pPr algn="ctr">
              <a:lnSpc>
                <a:spcPct val="100000"/>
              </a:lnSpc>
              <a:spcBef>
                <a:spcPts val="0"/>
              </a:spcBef>
              <a:tabLst>
                <a:tab pos="409575" algn="l"/>
              </a:tabLst>
            </a:pPr>
            <a:r>
              <a:rPr lang="sr-Latn-CS">
                <a:solidFill>
                  <a:schemeClr val="bg1"/>
                </a:solidFill>
              </a:rPr>
              <a:t>procesa</a:t>
            </a:r>
            <a:endParaRPr lang="en-US">
              <a:solidFill>
                <a:schemeClr val="bg1"/>
              </a:solidFill>
            </a:endParaRPr>
          </a:p>
          <a:p>
            <a:pPr algn="ctr">
              <a:lnSpc>
                <a:spcPct val="100000"/>
              </a:lnSpc>
              <a:spcBef>
                <a:spcPts val="0"/>
              </a:spcBef>
              <a:tabLst>
                <a:tab pos="409575" algn="l"/>
              </a:tabLst>
            </a:pPr>
            <a:r>
              <a:rPr lang="en-US">
                <a:solidFill>
                  <a:schemeClr val="bg1"/>
                </a:solidFill>
              </a:rPr>
              <a:t>(druge formulacije):</a:t>
            </a:r>
          </a:p>
        </p:txBody>
      </p:sp>
      <p:sp>
        <p:nvSpPr>
          <p:cNvPr id="3" name="Text Box 27"/>
          <p:cNvSpPr txBox="1">
            <a:spLocks noChangeArrowheads="1"/>
          </p:cNvSpPr>
          <p:nvPr/>
        </p:nvSpPr>
        <p:spPr bwMode="auto">
          <a:xfrm>
            <a:off x="2743200" y="1544729"/>
            <a:ext cx="2286000" cy="535531"/>
          </a:xfrm>
          <a:prstGeom prst="rect">
            <a:avLst/>
          </a:prstGeom>
          <a:noFill/>
          <a:ln w="9525" algn="ctr">
            <a:noFill/>
            <a:miter lim="800000"/>
            <a:headEnd/>
            <a:tailEnd/>
          </a:ln>
          <a:effectLst/>
        </p:spPr>
        <p:txBody>
          <a:bodyPr wrap="square">
            <a:spAutoFit/>
          </a:bodyPr>
          <a:lstStyle/>
          <a:p>
            <a:pPr>
              <a:tabLst>
                <a:tab pos="409575" algn="l"/>
              </a:tabLst>
            </a:pPr>
            <a:r>
              <a:rPr lang="en-US" sz="2400" i="1">
                <a:solidFill>
                  <a:schemeClr val="bg1"/>
                </a:solidFill>
              </a:rPr>
              <a:t>p v  </a:t>
            </a:r>
            <a:r>
              <a:rPr lang="sr-Latn-RS" sz="2400" i="1">
                <a:solidFill>
                  <a:schemeClr val="bg1"/>
                </a:solidFill>
              </a:rPr>
              <a:t>=</a:t>
            </a:r>
            <a:r>
              <a:rPr lang="en-US" sz="2400" i="1">
                <a:solidFill>
                  <a:schemeClr val="bg1"/>
                </a:solidFill>
              </a:rPr>
              <a:t> C</a:t>
            </a:r>
          </a:p>
        </p:txBody>
      </p:sp>
      <p:sp>
        <p:nvSpPr>
          <p:cNvPr id="4" name="Text Box 27"/>
          <p:cNvSpPr txBox="1">
            <a:spLocks noChangeArrowheads="1"/>
          </p:cNvSpPr>
          <p:nvPr/>
        </p:nvSpPr>
        <p:spPr bwMode="auto">
          <a:xfrm>
            <a:off x="3177540" y="1485900"/>
            <a:ext cx="533400" cy="535531"/>
          </a:xfrm>
          <a:prstGeom prst="rect">
            <a:avLst/>
          </a:prstGeom>
          <a:noFill/>
          <a:ln w="9525" algn="ctr">
            <a:noFill/>
            <a:miter lim="800000"/>
            <a:headEnd/>
            <a:tailEnd/>
          </a:ln>
          <a:effectLst/>
        </p:spPr>
        <p:txBody>
          <a:bodyPr wrap="square">
            <a:spAutoFit/>
          </a:bodyPr>
          <a:lstStyle/>
          <a:p>
            <a:pPr>
              <a:tabLst>
                <a:tab pos="409575" algn="l"/>
              </a:tabLst>
            </a:pPr>
            <a:r>
              <a:rPr lang="sr-Latn-RS" sz="2400" i="1" baseline="30000">
                <a:solidFill>
                  <a:schemeClr val="bg1"/>
                </a:solidFill>
                <a:sym typeface="Symbol"/>
              </a:rPr>
              <a:t></a:t>
            </a:r>
            <a:endParaRPr lang="en-US" sz="2400">
              <a:solidFill>
                <a:schemeClr val="bg1"/>
              </a:solidFill>
            </a:endParaRPr>
          </a:p>
        </p:txBody>
      </p:sp>
      <p:cxnSp>
        <p:nvCxnSpPr>
          <p:cNvPr id="5" name="Straight Arrow Connector 4"/>
          <p:cNvCxnSpPr/>
          <p:nvPr/>
        </p:nvCxnSpPr>
        <p:spPr bwMode="auto">
          <a:xfrm>
            <a:off x="3383280" y="2042160"/>
            <a:ext cx="0" cy="365760"/>
          </a:xfrm>
          <a:prstGeom prst="straightConnector1">
            <a:avLst/>
          </a:prstGeom>
          <a:noFill/>
          <a:ln w="12700" cap="flat" cmpd="sng" algn="ctr">
            <a:solidFill>
              <a:schemeClr val="bg1"/>
            </a:solidFill>
            <a:prstDash val="solid"/>
            <a:round/>
            <a:headEnd type="none" w="med" len="med"/>
            <a:tailEnd type="triangle" w="med" len="med"/>
          </a:ln>
          <a:effectLst/>
        </p:spPr>
      </p:cxnSp>
      <p:cxnSp>
        <p:nvCxnSpPr>
          <p:cNvPr id="11" name="Straight Arrow Connector 10"/>
          <p:cNvCxnSpPr/>
          <p:nvPr/>
        </p:nvCxnSpPr>
        <p:spPr bwMode="auto">
          <a:xfrm>
            <a:off x="944032" y="2065020"/>
            <a:ext cx="0" cy="457200"/>
          </a:xfrm>
          <a:prstGeom prst="straightConnector1">
            <a:avLst/>
          </a:prstGeom>
          <a:noFill/>
          <a:ln w="12700" cap="flat" cmpd="sng" algn="ctr">
            <a:solidFill>
              <a:schemeClr val="bg1"/>
            </a:solidFill>
            <a:prstDash val="solid"/>
            <a:round/>
            <a:headEnd type="none" w="med" len="med"/>
            <a:tailEnd type="triangle" w="med" len="med"/>
          </a:ln>
          <a:effectLst/>
        </p:spPr>
      </p:cxnSp>
      <p:sp>
        <p:nvSpPr>
          <p:cNvPr id="12" name="Text Box 27"/>
          <p:cNvSpPr txBox="1">
            <a:spLocks noChangeArrowheads="1"/>
          </p:cNvSpPr>
          <p:nvPr/>
        </p:nvSpPr>
        <p:spPr bwMode="auto">
          <a:xfrm>
            <a:off x="381000" y="1524000"/>
            <a:ext cx="1600200" cy="535531"/>
          </a:xfrm>
          <a:prstGeom prst="rect">
            <a:avLst/>
          </a:prstGeom>
          <a:noFill/>
          <a:ln w="9525" algn="ctr">
            <a:noFill/>
            <a:miter lim="800000"/>
            <a:headEnd/>
            <a:tailEnd/>
          </a:ln>
          <a:effectLst/>
        </p:spPr>
        <p:txBody>
          <a:bodyPr wrap="square">
            <a:spAutoFit/>
          </a:bodyPr>
          <a:lstStyle/>
          <a:p>
            <a:pPr>
              <a:tabLst>
                <a:tab pos="409575" algn="l"/>
              </a:tabLst>
            </a:pPr>
            <a:r>
              <a:rPr lang="en-US" sz="2400" i="1">
                <a:solidFill>
                  <a:schemeClr val="bg1"/>
                </a:solidFill>
              </a:rPr>
              <a:t>p v=R</a:t>
            </a:r>
            <a:r>
              <a:rPr lang="en-US" sz="2400" i="1">
                <a:solidFill>
                  <a:schemeClr val="bg1"/>
                </a:solidFill>
                <a:sym typeface="Symbol"/>
              </a:rPr>
              <a:t> </a:t>
            </a:r>
            <a:r>
              <a:rPr lang="en-US" sz="2400" i="1">
                <a:solidFill>
                  <a:schemeClr val="bg1"/>
                </a:solidFill>
              </a:rPr>
              <a:t>T</a:t>
            </a:r>
          </a:p>
        </p:txBody>
      </p:sp>
      <p:cxnSp>
        <p:nvCxnSpPr>
          <p:cNvPr id="13" name="Straight Arrow Connector 12"/>
          <p:cNvCxnSpPr/>
          <p:nvPr/>
        </p:nvCxnSpPr>
        <p:spPr bwMode="auto">
          <a:xfrm rot="5400000">
            <a:off x="2087880" y="2392680"/>
            <a:ext cx="0" cy="1005840"/>
          </a:xfrm>
          <a:prstGeom prst="straightConnector1">
            <a:avLst/>
          </a:prstGeom>
          <a:noFill/>
          <a:ln w="12700" cap="flat" cmpd="sng" algn="ctr">
            <a:solidFill>
              <a:schemeClr val="bg1"/>
            </a:solidFill>
            <a:prstDash val="solid"/>
            <a:round/>
            <a:headEnd type="triangle" w="med" len="med"/>
            <a:tailEnd type="none" w="med" len="med"/>
          </a:ln>
          <a:effectLst/>
        </p:spPr>
      </p:cxnSp>
      <p:sp>
        <p:nvSpPr>
          <p:cNvPr id="16" name="Text Box 27"/>
          <p:cNvSpPr txBox="1">
            <a:spLocks noChangeArrowheads="1"/>
          </p:cNvSpPr>
          <p:nvPr/>
        </p:nvSpPr>
        <p:spPr bwMode="auto">
          <a:xfrm>
            <a:off x="388620" y="2628900"/>
            <a:ext cx="1287780" cy="535531"/>
          </a:xfrm>
          <a:prstGeom prst="rect">
            <a:avLst/>
          </a:prstGeom>
          <a:noFill/>
          <a:ln w="9525" algn="ctr">
            <a:noFill/>
            <a:miter lim="800000"/>
            <a:headEnd/>
            <a:tailEnd/>
          </a:ln>
          <a:effectLst/>
        </p:spPr>
        <p:txBody>
          <a:bodyPr wrap="square">
            <a:spAutoFit/>
          </a:bodyPr>
          <a:lstStyle/>
          <a:p>
            <a:pPr>
              <a:tabLst>
                <a:tab pos="409575" algn="l"/>
              </a:tabLst>
            </a:pPr>
            <a:r>
              <a:rPr lang="en-US" sz="2400" i="1">
                <a:solidFill>
                  <a:schemeClr val="bg1"/>
                </a:solidFill>
              </a:rPr>
              <a:t>v =      </a:t>
            </a:r>
            <a:endParaRPr lang="en-US" sz="2400" baseline="-25000">
              <a:solidFill>
                <a:schemeClr val="bg1"/>
              </a:solidFill>
            </a:endParaRPr>
          </a:p>
        </p:txBody>
      </p:sp>
      <p:sp>
        <p:nvSpPr>
          <p:cNvPr id="18" name="Text Box 27"/>
          <p:cNvSpPr txBox="1">
            <a:spLocks noChangeArrowheads="1"/>
          </p:cNvSpPr>
          <p:nvPr/>
        </p:nvSpPr>
        <p:spPr bwMode="auto">
          <a:xfrm>
            <a:off x="845814" y="2455354"/>
            <a:ext cx="609600" cy="830997"/>
          </a:xfrm>
          <a:prstGeom prst="rect">
            <a:avLst/>
          </a:prstGeom>
          <a:noFill/>
          <a:ln w="9525" algn="ctr">
            <a:noFill/>
            <a:miter lim="800000"/>
            <a:headEnd/>
            <a:tailEnd/>
          </a:ln>
          <a:effectLst/>
        </p:spPr>
        <p:txBody>
          <a:bodyPr wrap="square">
            <a:spAutoFit/>
          </a:bodyPr>
          <a:lstStyle/>
          <a:p>
            <a:pPr algn="ctr">
              <a:lnSpc>
                <a:spcPct val="100000"/>
              </a:lnSpc>
              <a:spcBef>
                <a:spcPts val="0"/>
              </a:spcBef>
              <a:tabLst>
                <a:tab pos="409575" algn="l"/>
              </a:tabLst>
            </a:pPr>
            <a:r>
              <a:rPr lang="en-US" sz="2400" i="1">
                <a:solidFill>
                  <a:schemeClr val="bg1"/>
                </a:solidFill>
              </a:rPr>
              <a:t>RT</a:t>
            </a:r>
            <a:endParaRPr lang="en-US" sz="2400" baseline="-25000">
              <a:solidFill>
                <a:schemeClr val="bg1"/>
              </a:solidFill>
            </a:endParaRPr>
          </a:p>
          <a:p>
            <a:pPr algn="ctr">
              <a:lnSpc>
                <a:spcPct val="100000"/>
              </a:lnSpc>
              <a:spcBef>
                <a:spcPts val="0"/>
              </a:spcBef>
              <a:tabLst>
                <a:tab pos="409575" algn="l"/>
              </a:tabLst>
            </a:pPr>
            <a:r>
              <a:rPr lang="en-US" sz="2400" i="1">
                <a:solidFill>
                  <a:schemeClr val="bg1"/>
                </a:solidFill>
              </a:rPr>
              <a:t>p</a:t>
            </a:r>
            <a:endParaRPr lang="en-US" sz="2400" baseline="-25000">
              <a:solidFill>
                <a:schemeClr val="bg1"/>
              </a:solidFill>
            </a:endParaRPr>
          </a:p>
        </p:txBody>
      </p:sp>
      <p:cxnSp>
        <p:nvCxnSpPr>
          <p:cNvPr id="19" name="Straight Arrow Connector 18"/>
          <p:cNvCxnSpPr/>
          <p:nvPr/>
        </p:nvCxnSpPr>
        <p:spPr bwMode="auto">
          <a:xfrm rot="5400000">
            <a:off x="1165854" y="2667023"/>
            <a:ext cx="0" cy="457200"/>
          </a:xfrm>
          <a:prstGeom prst="straightConnector1">
            <a:avLst/>
          </a:prstGeom>
          <a:noFill/>
          <a:ln w="28575" cap="flat" cmpd="sng" algn="ctr">
            <a:solidFill>
              <a:schemeClr val="bg1"/>
            </a:solidFill>
            <a:prstDash val="solid"/>
            <a:round/>
            <a:headEnd type="none" w="med" len="med"/>
            <a:tailEnd type="none" w="med" len="med"/>
          </a:ln>
          <a:effectLst/>
        </p:spPr>
      </p:cxnSp>
      <p:sp>
        <p:nvSpPr>
          <p:cNvPr id="20" name="Text Box 27"/>
          <p:cNvSpPr txBox="1">
            <a:spLocks noChangeArrowheads="1"/>
          </p:cNvSpPr>
          <p:nvPr/>
        </p:nvSpPr>
        <p:spPr bwMode="auto">
          <a:xfrm>
            <a:off x="2743200" y="4884420"/>
            <a:ext cx="3657600" cy="683264"/>
          </a:xfrm>
          <a:prstGeom prst="rect">
            <a:avLst/>
          </a:prstGeom>
          <a:noFill/>
          <a:ln w="9525" algn="ctr">
            <a:noFill/>
            <a:miter lim="800000"/>
            <a:headEnd/>
            <a:tailEnd/>
          </a:ln>
          <a:effectLst/>
        </p:spPr>
        <p:txBody>
          <a:bodyPr wrap="square">
            <a:spAutoFit/>
          </a:bodyPr>
          <a:lstStyle/>
          <a:p>
            <a:pPr>
              <a:tabLst>
                <a:tab pos="409575" algn="l"/>
              </a:tabLst>
            </a:pPr>
            <a:r>
              <a:rPr lang="en-US" sz="3200" i="1">
                <a:solidFill>
                  <a:schemeClr val="bg1"/>
                </a:solidFill>
              </a:rPr>
              <a:t>p     T   = const.</a:t>
            </a:r>
            <a:endParaRPr lang="en-US" sz="3200" baseline="-25000">
              <a:solidFill>
                <a:schemeClr val="bg1"/>
              </a:solidFill>
            </a:endParaRPr>
          </a:p>
        </p:txBody>
      </p:sp>
      <p:sp>
        <p:nvSpPr>
          <p:cNvPr id="25" name="Text Box 27"/>
          <p:cNvSpPr txBox="1">
            <a:spLocks noChangeArrowheads="1"/>
          </p:cNvSpPr>
          <p:nvPr/>
        </p:nvSpPr>
        <p:spPr bwMode="auto">
          <a:xfrm>
            <a:off x="2987040" y="4862929"/>
            <a:ext cx="701040" cy="424732"/>
          </a:xfrm>
          <a:prstGeom prst="rect">
            <a:avLst/>
          </a:prstGeom>
          <a:noFill/>
          <a:ln w="9525" algn="ctr">
            <a:noFill/>
            <a:miter lim="800000"/>
            <a:headEnd/>
            <a:tailEnd/>
          </a:ln>
          <a:effectLst/>
        </p:spPr>
        <p:txBody>
          <a:bodyPr wrap="square">
            <a:spAutoFit/>
          </a:bodyPr>
          <a:lstStyle/>
          <a:p>
            <a:pPr>
              <a:tabLst>
                <a:tab pos="409575" algn="l"/>
              </a:tabLst>
            </a:pPr>
            <a:r>
              <a:rPr lang="en-US" sz="1800">
                <a:solidFill>
                  <a:schemeClr val="bg1"/>
                </a:solidFill>
                <a:sym typeface="Symbol"/>
              </a:rPr>
              <a:t>1 </a:t>
            </a:r>
            <a:r>
              <a:rPr lang="en-US" sz="1800" i="1">
                <a:solidFill>
                  <a:schemeClr val="bg1"/>
                </a:solidFill>
                <a:sym typeface="Symbol"/>
              </a:rPr>
              <a:t>–</a:t>
            </a:r>
            <a:r>
              <a:rPr lang="sr-Latn-RS" sz="1800" i="1">
                <a:solidFill>
                  <a:schemeClr val="bg1"/>
                </a:solidFill>
                <a:sym typeface="Symbol"/>
              </a:rPr>
              <a:t></a:t>
            </a:r>
            <a:endParaRPr lang="en-US" sz="1800">
              <a:solidFill>
                <a:schemeClr val="bg1"/>
              </a:solidFill>
            </a:endParaRPr>
          </a:p>
        </p:txBody>
      </p:sp>
      <p:sp>
        <p:nvSpPr>
          <p:cNvPr id="22" name="Text Box 27"/>
          <p:cNvSpPr txBox="1">
            <a:spLocks noChangeArrowheads="1"/>
          </p:cNvSpPr>
          <p:nvPr/>
        </p:nvSpPr>
        <p:spPr bwMode="auto">
          <a:xfrm>
            <a:off x="3131820" y="2453640"/>
            <a:ext cx="609600" cy="830997"/>
          </a:xfrm>
          <a:prstGeom prst="rect">
            <a:avLst/>
          </a:prstGeom>
          <a:noFill/>
          <a:ln w="9525" algn="ctr">
            <a:noFill/>
            <a:miter lim="800000"/>
            <a:headEnd/>
            <a:tailEnd/>
          </a:ln>
          <a:effectLst/>
        </p:spPr>
        <p:txBody>
          <a:bodyPr wrap="square">
            <a:spAutoFit/>
          </a:bodyPr>
          <a:lstStyle/>
          <a:p>
            <a:pPr algn="ctr">
              <a:lnSpc>
                <a:spcPct val="100000"/>
              </a:lnSpc>
              <a:spcBef>
                <a:spcPts val="0"/>
              </a:spcBef>
              <a:tabLst>
                <a:tab pos="409575" algn="l"/>
              </a:tabLst>
            </a:pPr>
            <a:r>
              <a:rPr lang="en-US" sz="2400" i="1">
                <a:solidFill>
                  <a:schemeClr val="bg1"/>
                </a:solidFill>
              </a:rPr>
              <a:t>RT</a:t>
            </a:r>
            <a:endParaRPr lang="en-US" sz="2400" baseline="-25000">
              <a:solidFill>
                <a:schemeClr val="bg1"/>
              </a:solidFill>
            </a:endParaRPr>
          </a:p>
          <a:p>
            <a:pPr algn="ctr">
              <a:lnSpc>
                <a:spcPct val="100000"/>
              </a:lnSpc>
              <a:spcBef>
                <a:spcPts val="0"/>
              </a:spcBef>
              <a:tabLst>
                <a:tab pos="409575" algn="l"/>
              </a:tabLst>
            </a:pPr>
            <a:r>
              <a:rPr lang="en-US" sz="2400" i="1">
                <a:solidFill>
                  <a:schemeClr val="bg1"/>
                </a:solidFill>
              </a:rPr>
              <a:t>p</a:t>
            </a:r>
            <a:endParaRPr lang="en-US" sz="2400" baseline="-25000">
              <a:solidFill>
                <a:schemeClr val="bg1"/>
              </a:solidFill>
            </a:endParaRPr>
          </a:p>
        </p:txBody>
      </p:sp>
      <p:cxnSp>
        <p:nvCxnSpPr>
          <p:cNvPr id="23" name="Straight Arrow Connector 22"/>
          <p:cNvCxnSpPr/>
          <p:nvPr/>
        </p:nvCxnSpPr>
        <p:spPr bwMode="auto">
          <a:xfrm rot="5400000">
            <a:off x="3451860" y="2665309"/>
            <a:ext cx="0" cy="457200"/>
          </a:xfrm>
          <a:prstGeom prst="straightConnector1">
            <a:avLst/>
          </a:prstGeom>
          <a:noFill/>
          <a:ln w="28575" cap="flat" cmpd="sng" algn="ctr">
            <a:solidFill>
              <a:schemeClr val="bg1"/>
            </a:solidFill>
            <a:prstDash val="solid"/>
            <a:round/>
            <a:headEnd type="none" w="med" len="med"/>
            <a:tailEnd type="none" w="med" len="med"/>
          </a:ln>
          <a:effectLst/>
        </p:spPr>
      </p:cxnSp>
      <p:sp>
        <p:nvSpPr>
          <p:cNvPr id="26" name="Text Box 27"/>
          <p:cNvSpPr txBox="1">
            <a:spLocks noChangeArrowheads="1"/>
          </p:cNvSpPr>
          <p:nvPr/>
        </p:nvSpPr>
        <p:spPr bwMode="auto">
          <a:xfrm>
            <a:off x="2720340" y="2468880"/>
            <a:ext cx="1935480" cy="757130"/>
          </a:xfrm>
          <a:prstGeom prst="rect">
            <a:avLst/>
          </a:prstGeom>
          <a:noFill/>
          <a:ln w="9525" algn="ctr">
            <a:noFill/>
            <a:miter lim="800000"/>
            <a:headEnd/>
            <a:tailEnd/>
          </a:ln>
          <a:effectLst/>
        </p:spPr>
        <p:txBody>
          <a:bodyPr wrap="square">
            <a:spAutoFit/>
          </a:bodyPr>
          <a:lstStyle/>
          <a:p>
            <a:pPr>
              <a:tabLst>
                <a:tab pos="409575" algn="l"/>
              </a:tabLst>
            </a:pPr>
            <a:r>
              <a:rPr lang="en-US" sz="2400" i="1">
                <a:solidFill>
                  <a:schemeClr val="bg1"/>
                </a:solidFill>
              </a:rPr>
              <a:t>p </a:t>
            </a:r>
            <a:r>
              <a:rPr lang="en-US" sz="3600">
                <a:solidFill>
                  <a:schemeClr val="bg1"/>
                </a:solidFill>
              </a:rPr>
              <a:t>(</a:t>
            </a:r>
            <a:r>
              <a:rPr lang="en-US" sz="2400">
                <a:solidFill>
                  <a:schemeClr val="bg1"/>
                </a:solidFill>
              </a:rPr>
              <a:t>      </a:t>
            </a:r>
            <a:r>
              <a:rPr lang="en-US" sz="3600">
                <a:solidFill>
                  <a:schemeClr val="bg1"/>
                </a:solidFill>
              </a:rPr>
              <a:t>)</a:t>
            </a:r>
            <a:r>
              <a:rPr lang="en-US" sz="2400" i="1">
                <a:solidFill>
                  <a:schemeClr val="bg1"/>
                </a:solidFill>
              </a:rPr>
              <a:t> </a:t>
            </a:r>
            <a:r>
              <a:rPr lang="sr-Latn-RS" sz="2400" i="1">
                <a:solidFill>
                  <a:schemeClr val="bg1"/>
                </a:solidFill>
              </a:rPr>
              <a:t>=</a:t>
            </a:r>
            <a:r>
              <a:rPr lang="en-US" sz="2400" i="1">
                <a:solidFill>
                  <a:schemeClr val="bg1"/>
                </a:solidFill>
              </a:rPr>
              <a:t> C</a:t>
            </a:r>
          </a:p>
        </p:txBody>
      </p:sp>
      <p:sp>
        <p:nvSpPr>
          <p:cNvPr id="27" name="Text Box 27"/>
          <p:cNvSpPr txBox="1">
            <a:spLocks noChangeArrowheads="1"/>
          </p:cNvSpPr>
          <p:nvPr/>
        </p:nvSpPr>
        <p:spPr bwMode="auto">
          <a:xfrm>
            <a:off x="3764280" y="2377440"/>
            <a:ext cx="533400" cy="535531"/>
          </a:xfrm>
          <a:prstGeom prst="rect">
            <a:avLst/>
          </a:prstGeom>
          <a:noFill/>
          <a:ln w="9525" algn="ctr">
            <a:noFill/>
            <a:miter lim="800000"/>
            <a:headEnd/>
            <a:tailEnd/>
          </a:ln>
          <a:effectLst/>
        </p:spPr>
        <p:txBody>
          <a:bodyPr wrap="square">
            <a:spAutoFit/>
          </a:bodyPr>
          <a:lstStyle/>
          <a:p>
            <a:pPr>
              <a:tabLst>
                <a:tab pos="409575" algn="l"/>
              </a:tabLst>
            </a:pPr>
            <a:r>
              <a:rPr lang="sr-Latn-RS" sz="2400" i="1" baseline="30000">
                <a:solidFill>
                  <a:schemeClr val="bg1"/>
                </a:solidFill>
                <a:sym typeface="Symbol"/>
              </a:rPr>
              <a:t></a:t>
            </a:r>
            <a:endParaRPr lang="en-US" sz="2400">
              <a:solidFill>
                <a:schemeClr val="bg1"/>
              </a:solidFill>
            </a:endParaRPr>
          </a:p>
        </p:txBody>
      </p:sp>
      <p:sp>
        <p:nvSpPr>
          <p:cNvPr id="29" name="Text Box 27"/>
          <p:cNvSpPr txBox="1">
            <a:spLocks noChangeArrowheads="1"/>
          </p:cNvSpPr>
          <p:nvPr/>
        </p:nvSpPr>
        <p:spPr bwMode="auto">
          <a:xfrm>
            <a:off x="2743200" y="3655469"/>
            <a:ext cx="2971800" cy="535531"/>
          </a:xfrm>
          <a:prstGeom prst="rect">
            <a:avLst/>
          </a:prstGeom>
          <a:noFill/>
          <a:ln w="9525" algn="ctr">
            <a:noFill/>
            <a:miter lim="800000"/>
            <a:headEnd/>
            <a:tailEnd/>
          </a:ln>
          <a:effectLst/>
        </p:spPr>
        <p:txBody>
          <a:bodyPr wrap="square">
            <a:spAutoFit/>
          </a:bodyPr>
          <a:lstStyle/>
          <a:p>
            <a:pPr>
              <a:tabLst>
                <a:tab pos="409575" algn="l"/>
              </a:tabLst>
            </a:pPr>
            <a:r>
              <a:rPr lang="en-US" sz="2400" i="1">
                <a:solidFill>
                  <a:schemeClr val="bg1"/>
                </a:solidFill>
              </a:rPr>
              <a:t>p     T  </a:t>
            </a:r>
            <a:r>
              <a:rPr lang="sr-Latn-RS" sz="2400" i="1">
                <a:solidFill>
                  <a:schemeClr val="bg1"/>
                </a:solidFill>
              </a:rPr>
              <a:t>=</a:t>
            </a:r>
            <a:r>
              <a:rPr lang="en-US" sz="2400" i="1">
                <a:solidFill>
                  <a:schemeClr val="bg1"/>
                </a:solidFill>
              </a:rPr>
              <a:t>       = C</a:t>
            </a:r>
            <a:r>
              <a:rPr lang="en-US" sz="2400" baseline="-25000">
                <a:solidFill>
                  <a:schemeClr val="bg1"/>
                </a:solidFill>
              </a:rPr>
              <a:t>3</a:t>
            </a:r>
          </a:p>
        </p:txBody>
      </p:sp>
      <p:sp>
        <p:nvSpPr>
          <p:cNvPr id="30" name="Text Box 27"/>
          <p:cNvSpPr txBox="1">
            <a:spLocks noChangeArrowheads="1"/>
          </p:cNvSpPr>
          <p:nvPr/>
        </p:nvSpPr>
        <p:spPr bwMode="auto">
          <a:xfrm>
            <a:off x="2872740" y="3581400"/>
            <a:ext cx="601980" cy="535531"/>
          </a:xfrm>
          <a:prstGeom prst="rect">
            <a:avLst/>
          </a:prstGeom>
          <a:noFill/>
          <a:ln w="9525" algn="ctr">
            <a:noFill/>
            <a:miter lim="800000"/>
            <a:headEnd/>
            <a:tailEnd/>
          </a:ln>
          <a:effectLst/>
        </p:spPr>
        <p:txBody>
          <a:bodyPr wrap="square">
            <a:spAutoFit/>
          </a:bodyPr>
          <a:lstStyle/>
          <a:p>
            <a:pPr>
              <a:tabLst>
                <a:tab pos="409575" algn="l"/>
              </a:tabLst>
            </a:pPr>
            <a:r>
              <a:rPr lang="en-US" sz="2400" baseline="30000">
                <a:solidFill>
                  <a:schemeClr val="bg1"/>
                </a:solidFill>
                <a:sym typeface="Symbol"/>
              </a:rPr>
              <a:t>1–</a:t>
            </a:r>
            <a:r>
              <a:rPr lang="sr-Latn-RS" sz="2400" i="1" baseline="30000">
                <a:solidFill>
                  <a:schemeClr val="bg1"/>
                </a:solidFill>
                <a:sym typeface="Symbol"/>
              </a:rPr>
              <a:t></a:t>
            </a:r>
            <a:endParaRPr lang="en-US" sz="2400">
              <a:solidFill>
                <a:schemeClr val="bg1"/>
              </a:solidFill>
            </a:endParaRPr>
          </a:p>
        </p:txBody>
      </p:sp>
      <p:sp>
        <p:nvSpPr>
          <p:cNvPr id="31" name="Text Box 27"/>
          <p:cNvSpPr txBox="1">
            <a:spLocks noChangeArrowheads="1"/>
          </p:cNvSpPr>
          <p:nvPr/>
        </p:nvSpPr>
        <p:spPr bwMode="auto">
          <a:xfrm>
            <a:off x="3543300" y="3558540"/>
            <a:ext cx="533400" cy="535531"/>
          </a:xfrm>
          <a:prstGeom prst="rect">
            <a:avLst/>
          </a:prstGeom>
          <a:noFill/>
          <a:ln w="9525" algn="ctr">
            <a:noFill/>
            <a:miter lim="800000"/>
            <a:headEnd/>
            <a:tailEnd/>
          </a:ln>
          <a:effectLst/>
        </p:spPr>
        <p:txBody>
          <a:bodyPr wrap="square">
            <a:spAutoFit/>
          </a:bodyPr>
          <a:lstStyle/>
          <a:p>
            <a:pPr>
              <a:tabLst>
                <a:tab pos="409575" algn="l"/>
              </a:tabLst>
            </a:pPr>
            <a:r>
              <a:rPr lang="sr-Latn-RS" sz="2400" i="1" baseline="30000">
                <a:solidFill>
                  <a:schemeClr val="bg1"/>
                </a:solidFill>
                <a:sym typeface="Symbol"/>
              </a:rPr>
              <a:t></a:t>
            </a:r>
            <a:endParaRPr lang="en-US" sz="2400">
              <a:solidFill>
                <a:schemeClr val="bg1"/>
              </a:solidFill>
            </a:endParaRPr>
          </a:p>
        </p:txBody>
      </p:sp>
      <p:sp>
        <p:nvSpPr>
          <p:cNvPr id="32" name="Text Box 27"/>
          <p:cNvSpPr txBox="1">
            <a:spLocks noChangeArrowheads="1"/>
          </p:cNvSpPr>
          <p:nvPr/>
        </p:nvSpPr>
        <p:spPr bwMode="auto">
          <a:xfrm>
            <a:off x="3916680" y="3512820"/>
            <a:ext cx="609600" cy="830997"/>
          </a:xfrm>
          <a:prstGeom prst="rect">
            <a:avLst/>
          </a:prstGeom>
          <a:noFill/>
          <a:ln w="9525" algn="ctr">
            <a:noFill/>
            <a:miter lim="800000"/>
            <a:headEnd/>
            <a:tailEnd/>
          </a:ln>
          <a:effectLst/>
        </p:spPr>
        <p:txBody>
          <a:bodyPr wrap="square">
            <a:spAutoFit/>
          </a:bodyPr>
          <a:lstStyle/>
          <a:p>
            <a:pPr algn="ctr">
              <a:lnSpc>
                <a:spcPct val="100000"/>
              </a:lnSpc>
              <a:spcBef>
                <a:spcPts val="0"/>
              </a:spcBef>
              <a:tabLst>
                <a:tab pos="409575" algn="l"/>
              </a:tabLst>
            </a:pPr>
            <a:r>
              <a:rPr lang="en-US" sz="2400" i="1">
                <a:solidFill>
                  <a:schemeClr val="bg1"/>
                </a:solidFill>
              </a:rPr>
              <a:t>C</a:t>
            </a:r>
            <a:endParaRPr lang="en-US" sz="2400" baseline="-25000">
              <a:solidFill>
                <a:schemeClr val="bg1"/>
              </a:solidFill>
            </a:endParaRPr>
          </a:p>
          <a:p>
            <a:pPr algn="ctr">
              <a:lnSpc>
                <a:spcPct val="100000"/>
              </a:lnSpc>
              <a:spcBef>
                <a:spcPts val="0"/>
              </a:spcBef>
              <a:tabLst>
                <a:tab pos="409575" algn="l"/>
              </a:tabLst>
            </a:pPr>
            <a:r>
              <a:rPr lang="en-US" sz="2400" i="1">
                <a:solidFill>
                  <a:schemeClr val="bg1"/>
                </a:solidFill>
              </a:rPr>
              <a:t>R</a:t>
            </a:r>
            <a:endParaRPr lang="en-US" sz="2400" baseline="-25000">
              <a:solidFill>
                <a:schemeClr val="bg1"/>
              </a:solidFill>
            </a:endParaRPr>
          </a:p>
        </p:txBody>
      </p:sp>
      <p:cxnSp>
        <p:nvCxnSpPr>
          <p:cNvPr id="33" name="Straight Arrow Connector 32"/>
          <p:cNvCxnSpPr/>
          <p:nvPr/>
        </p:nvCxnSpPr>
        <p:spPr bwMode="auto">
          <a:xfrm rot="5400000">
            <a:off x="4236720" y="3701629"/>
            <a:ext cx="0" cy="457200"/>
          </a:xfrm>
          <a:prstGeom prst="straightConnector1">
            <a:avLst/>
          </a:prstGeom>
          <a:noFill/>
          <a:ln w="28575" cap="flat" cmpd="sng" algn="ctr">
            <a:solidFill>
              <a:schemeClr val="bg1"/>
            </a:solidFill>
            <a:prstDash val="solid"/>
            <a:round/>
            <a:headEnd type="none" w="med" len="med"/>
            <a:tailEnd type="none" w="med" len="med"/>
          </a:ln>
          <a:effectLst/>
        </p:spPr>
      </p:cxnSp>
      <p:sp>
        <p:nvSpPr>
          <p:cNvPr id="34" name="Text Box 27"/>
          <p:cNvSpPr txBox="1">
            <a:spLocks noChangeArrowheads="1"/>
          </p:cNvSpPr>
          <p:nvPr/>
        </p:nvSpPr>
        <p:spPr bwMode="auto">
          <a:xfrm>
            <a:off x="4236720" y="3779520"/>
            <a:ext cx="533400" cy="535531"/>
          </a:xfrm>
          <a:prstGeom prst="rect">
            <a:avLst/>
          </a:prstGeom>
          <a:noFill/>
          <a:ln w="9525" algn="ctr">
            <a:noFill/>
            <a:miter lim="800000"/>
            <a:headEnd/>
            <a:tailEnd/>
          </a:ln>
          <a:effectLst/>
        </p:spPr>
        <p:txBody>
          <a:bodyPr wrap="square">
            <a:spAutoFit/>
          </a:bodyPr>
          <a:lstStyle/>
          <a:p>
            <a:pPr>
              <a:tabLst>
                <a:tab pos="409575" algn="l"/>
              </a:tabLst>
            </a:pPr>
            <a:r>
              <a:rPr lang="sr-Latn-RS" sz="2400" i="1" baseline="30000">
                <a:solidFill>
                  <a:schemeClr val="bg1"/>
                </a:solidFill>
                <a:sym typeface="Symbol"/>
              </a:rPr>
              <a:t></a:t>
            </a:r>
            <a:endParaRPr lang="en-US" sz="2400">
              <a:solidFill>
                <a:schemeClr val="bg1"/>
              </a:solidFill>
            </a:endParaRPr>
          </a:p>
        </p:txBody>
      </p:sp>
      <p:sp>
        <p:nvSpPr>
          <p:cNvPr id="35" name="Text Box 27"/>
          <p:cNvSpPr txBox="1">
            <a:spLocks noChangeArrowheads="1"/>
          </p:cNvSpPr>
          <p:nvPr/>
        </p:nvSpPr>
        <p:spPr bwMode="auto">
          <a:xfrm>
            <a:off x="3848100" y="4855654"/>
            <a:ext cx="472440" cy="424732"/>
          </a:xfrm>
          <a:prstGeom prst="rect">
            <a:avLst/>
          </a:prstGeom>
          <a:noFill/>
          <a:ln w="9525" algn="ctr">
            <a:noFill/>
            <a:miter lim="800000"/>
            <a:headEnd/>
            <a:tailEnd/>
          </a:ln>
          <a:effectLst/>
        </p:spPr>
        <p:txBody>
          <a:bodyPr wrap="square">
            <a:spAutoFit/>
          </a:bodyPr>
          <a:lstStyle/>
          <a:p>
            <a:pPr>
              <a:tabLst>
                <a:tab pos="409575" algn="l"/>
              </a:tabLst>
            </a:pPr>
            <a:r>
              <a:rPr lang="sr-Latn-RS" sz="1800" i="1">
                <a:solidFill>
                  <a:schemeClr val="bg1"/>
                </a:solidFill>
                <a:sym typeface="Symbol"/>
              </a:rPr>
              <a:t></a:t>
            </a:r>
            <a:endParaRPr lang="en-US" sz="1800">
              <a:solidFill>
                <a:schemeClr val="bg1"/>
              </a:solidFill>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74441" name="Line 9"/>
          <p:cNvSpPr>
            <a:spLocks noChangeShapeType="1"/>
          </p:cNvSpPr>
          <p:nvPr/>
        </p:nvSpPr>
        <p:spPr bwMode="auto">
          <a:xfrm flipV="1">
            <a:off x="2743200" y="4038600"/>
            <a:ext cx="609600" cy="381000"/>
          </a:xfrm>
          <a:prstGeom prst="line">
            <a:avLst/>
          </a:prstGeom>
          <a:noFill/>
          <a:ln w="9525">
            <a:solidFill>
              <a:schemeClr val="bg1"/>
            </a:solidFill>
            <a:round/>
            <a:headEnd/>
            <a:tailEnd/>
          </a:ln>
          <a:effectLst/>
        </p:spPr>
        <p:txBody>
          <a:bodyPr wrap="square">
            <a:spAutoFit/>
          </a:bodyPr>
          <a:lstStyle/>
          <a:p>
            <a:endParaRPr lang="en-US"/>
          </a:p>
        </p:txBody>
      </p:sp>
      <p:sp>
        <p:nvSpPr>
          <p:cNvPr id="274442" name="Text Box 10"/>
          <p:cNvSpPr txBox="1">
            <a:spLocks noChangeArrowheads="1"/>
          </p:cNvSpPr>
          <p:nvPr/>
        </p:nvSpPr>
        <p:spPr bwMode="auto">
          <a:xfrm>
            <a:off x="3289412" y="3819440"/>
            <a:ext cx="2053767" cy="387798"/>
          </a:xfrm>
          <a:prstGeom prst="rect">
            <a:avLst/>
          </a:prstGeom>
          <a:noFill/>
          <a:ln w="9525" algn="ctr">
            <a:noFill/>
            <a:miter lim="800000"/>
            <a:headEnd/>
            <a:tailEnd/>
          </a:ln>
          <a:effectLst/>
        </p:spPr>
        <p:txBody>
          <a:bodyPr wrap="none">
            <a:spAutoFit/>
          </a:bodyPr>
          <a:lstStyle/>
          <a:p>
            <a:pPr>
              <a:tabLst>
                <a:tab pos="409575" algn="l"/>
              </a:tabLst>
            </a:pPr>
            <a:r>
              <a:rPr lang="sr-Latn-CS" sz="1600">
                <a:solidFill>
                  <a:schemeClr val="bg1"/>
                </a:solidFill>
              </a:rPr>
              <a:t>ne zavisi od procesa</a:t>
            </a:r>
            <a:endParaRPr lang="en-US" sz="1600">
              <a:solidFill>
                <a:schemeClr val="bg1"/>
              </a:solidFill>
            </a:endParaRPr>
          </a:p>
        </p:txBody>
      </p:sp>
      <p:sp>
        <p:nvSpPr>
          <p:cNvPr id="7" name="TextBox 6"/>
          <p:cNvSpPr txBox="1">
            <a:spLocks noChangeArrowheads="1"/>
          </p:cNvSpPr>
          <p:nvPr/>
        </p:nvSpPr>
        <p:spPr bwMode="auto">
          <a:xfrm>
            <a:off x="304800" y="685800"/>
            <a:ext cx="1981200" cy="535531"/>
          </a:xfrm>
          <a:prstGeom prst="rect">
            <a:avLst/>
          </a:prstGeom>
          <a:noFill/>
          <a:ln w="9525">
            <a:noFill/>
            <a:miter lim="800000"/>
            <a:headEnd/>
            <a:tailEnd/>
          </a:ln>
        </p:spPr>
        <p:txBody>
          <a:bodyPr wrap="square">
            <a:spAutoFit/>
          </a:bodyPr>
          <a:lstStyle/>
          <a:p>
            <a:r>
              <a:rPr lang="sr-Latn-RS" sz="2400" i="1">
                <a:solidFill>
                  <a:schemeClr val="bg1"/>
                </a:solidFill>
              </a:rPr>
              <a:t>dq = du + d</a:t>
            </a:r>
            <a:r>
              <a:rPr lang="en-US" sz="2400" i="1">
                <a:solidFill>
                  <a:schemeClr val="bg1"/>
                </a:solidFill>
                <a:latin typeface="Times New Roman" pitchFamily="18" charset="0"/>
                <a:cs typeface="Times New Roman" pitchFamily="18" charset="0"/>
              </a:rPr>
              <a:t>l</a:t>
            </a:r>
            <a:endParaRPr lang="sr-Latn-RS" sz="2400" i="1">
              <a:solidFill>
                <a:schemeClr val="bg1"/>
              </a:solidFill>
              <a:latin typeface="Times New Roman" pitchFamily="18" charset="0"/>
              <a:cs typeface="Times New Roman" pitchFamily="18" charset="0"/>
            </a:endParaRPr>
          </a:p>
        </p:txBody>
      </p:sp>
      <p:cxnSp>
        <p:nvCxnSpPr>
          <p:cNvPr id="8" name="Straight Arrow Connector 7"/>
          <p:cNvCxnSpPr/>
          <p:nvPr/>
        </p:nvCxnSpPr>
        <p:spPr bwMode="auto">
          <a:xfrm>
            <a:off x="901048" y="1187304"/>
            <a:ext cx="0" cy="640080"/>
          </a:xfrm>
          <a:prstGeom prst="straightConnector1">
            <a:avLst/>
          </a:prstGeom>
          <a:noFill/>
          <a:ln w="12700" cap="flat" cmpd="sng" algn="ctr">
            <a:solidFill>
              <a:schemeClr val="bg1"/>
            </a:solidFill>
            <a:prstDash val="solid"/>
            <a:round/>
            <a:headEnd type="none" w="med" len="med"/>
            <a:tailEnd type="triangle" w="med" len="med"/>
          </a:ln>
          <a:effectLst/>
        </p:spPr>
      </p:cxnSp>
      <p:sp>
        <p:nvSpPr>
          <p:cNvPr id="9" name="Text Box 27"/>
          <p:cNvSpPr txBox="1">
            <a:spLocks noChangeArrowheads="1"/>
          </p:cNvSpPr>
          <p:nvPr/>
        </p:nvSpPr>
        <p:spPr bwMode="auto">
          <a:xfrm>
            <a:off x="1752600" y="1176862"/>
            <a:ext cx="1219200" cy="535531"/>
          </a:xfrm>
          <a:prstGeom prst="rect">
            <a:avLst/>
          </a:prstGeom>
          <a:noFill/>
          <a:ln w="9525" algn="ctr">
            <a:noFill/>
            <a:miter lim="800000"/>
            <a:headEnd/>
            <a:tailEnd/>
          </a:ln>
          <a:effectLst/>
        </p:spPr>
        <p:txBody>
          <a:bodyPr wrap="square">
            <a:spAutoFit/>
          </a:bodyPr>
          <a:lstStyle/>
          <a:p>
            <a:pPr>
              <a:tabLst>
                <a:tab pos="409575" algn="l"/>
              </a:tabLst>
            </a:pPr>
            <a:r>
              <a:rPr lang="sr-Latn-RS" sz="2400" i="1">
                <a:solidFill>
                  <a:schemeClr val="bg1"/>
                </a:solidFill>
                <a:sym typeface="Symbol"/>
              </a:rPr>
              <a:t>d</a:t>
            </a:r>
            <a:r>
              <a:rPr lang="en-US" sz="2400" i="1">
                <a:solidFill>
                  <a:schemeClr val="bg1"/>
                </a:solidFill>
                <a:sym typeface="Symbol"/>
              </a:rPr>
              <a:t>q</a:t>
            </a:r>
            <a:r>
              <a:rPr lang="sr-Latn-RS" sz="2400" i="1">
                <a:solidFill>
                  <a:schemeClr val="bg1"/>
                </a:solidFill>
              </a:rPr>
              <a:t> </a:t>
            </a:r>
            <a:r>
              <a:rPr lang="en-US" sz="2400" i="1">
                <a:solidFill>
                  <a:schemeClr val="bg1"/>
                </a:solidFill>
              </a:rPr>
              <a:t>=</a:t>
            </a:r>
            <a:r>
              <a:rPr lang="sr-Latn-RS" sz="2400" i="1">
                <a:solidFill>
                  <a:schemeClr val="bg1"/>
                </a:solidFill>
              </a:rPr>
              <a:t> </a:t>
            </a:r>
            <a:r>
              <a:rPr lang="en-US" sz="2400">
                <a:solidFill>
                  <a:schemeClr val="bg1"/>
                </a:solidFill>
              </a:rPr>
              <a:t>0</a:t>
            </a:r>
          </a:p>
        </p:txBody>
      </p:sp>
      <p:cxnSp>
        <p:nvCxnSpPr>
          <p:cNvPr id="10" name="Straight Arrow Connector 9"/>
          <p:cNvCxnSpPr/>
          <p:nvPr/>
        </p:nvCxnSpPr>
        <p:spPr bwMode="auto">
          <a:xfrm rot="5400000">
            <a:off x="1356360" y="1111489"/>
            <a:ext cx="0" cy="731520"/>
          </a:xfrm>
          <a:prstGeom prst="straightConnector1">
            <a:avLst/>
          </a:prstGeom>
          <a:noFill/>
          <a:ln w="12700" cap="flat" cmpd="sng" algn="ctr">
            <a:solidFill>
              <a:schemeClr val="bg1"/>
            </a:solidFill>
            <a:prstDash val="solid"/>
            <a:round/>
            <a:headEnd type="none" w="med" len="med"/>
            <a:tailEnd type="triangle" w="med" len="med"/>
          </a:ln>
          <a:effectLst/>
        </p:spPr>
      </p:cxnSp>
      <p:sp>
        <p:nvSpPr>
          <p:cNvPr id="11" name="TextBox 10"/>
          <p:cNvSpPr txBox="1">
            <a:spLocks noChangeArrowheads="1"/>
          </p:cNvSpPr>
          <p:nvPr/>
        </p:nvSpPr>
        <p:spPr bwMode="auto">
          <a:xfrm>
            <a:off x="304800" y="1784968"/>
            <a:ext cx="1981200" cy="535531"/>
          </a:xfrm>
          <a:prstGeom prst="rect">
            <a:avLst/>
          </a:prstGeom>
          <a:noFill/>
          <a:ln w="9525">
            <a:noFill/>
            <a:miter lim="800000"/>
            <a:headEnd/>
            <a:tailEnd/>
          </a:ln>
        </p:spPr>
        <p:txBody>
          <a:bodyPr wrap="square">
            <a:spAutoFit/>
          </a:bodyPr>
          <a:lstStyle/>
          <a:p>
            <a:r>
              <a:rPr lang="sr-Latn-RS" sz="2400" i="1">
                <a:solidFill>
                  <a:schemeClr val="bg1"/>
                </a:solidFill>
              </a:rPr>
              <a:t>d</a:t>
            </a:r>
            <a:r>
              <a:rPr lang="en-US" sz="2400" i="1">
                <a:solidFill>
                  <a:schemeClr val="bg1"/>
                </a:solidFill>
                <a:latin typeface="Times New Roman" pitchFamily="18" charset="0"/>
                <a:cs typeface="Times New Roman" pitchFamily="18" charset="0"/>
              </a:rPr>
              <a:t>l</a:t>
            </a:r>
            <a:r>
              <a:rPr lang="sr-Latn-RS" sz="2400" i="1">
                <a:solidFill>
                  <a:schemeClr val="bg1"/>
                </a:solidFill>
              </a:rPr>
              <a:t> =</a:t>
            </a:r>
            <a:r>
              <a:rPr lang="en-US" sz="2400" i="1">
                <a:solidFill>
                  <a:schemeClr val="bg1"/>
                </a:solidFill>
              </a:rPr>
              <a:t> -</a:t>
            </a:r>
            <a:r>
              <a:rPr lang="sr-Latn-RS" sz="2400" i="1">
                <a:solidFill>
                  <a:schemeClr val="bg1"/>
                </a:solidFill>
              </a:rPr>
              <a:t> du</a:t>
            </a:r>
            <a:endParaRPr lang="sr-Latn-RS" sz="2400" i="1">
              <a:solidFill>
                <a:schemeClr val="bg1"/>
              </a:solidFill>
              <a:latin typeface="Times New Roman" pitchFamily="18" charset="0"/>
              <a:cs typeface="Times New Roman" pitchFamily="18" charset="0"/>
            </a:endParaRPr>
          </a:p>
        </p:txBody>
      </p:sp>
      <p:sp>
        <p:nvSpPr>
          <p:cNvPr id="12" name="TextBox 11"/>
          <p:cNvSpPr txBox="1">
            <a:spLocks noChangeArrowheads="1"/>
          </p:cNvSpPr>
          <p:nvPr/>
        </p:nvSpPr>
        <p:spPr bwMode="auto">
          <a:xfrm>
            <a:off x="381000" y="2796472"/>
            <a:ext cx="1752600" cy="535531"/>
          </a:xfrm>
          <a:prstGeom prst="rect">
            <a:avLst/>
          </a:prstGeom>
          <a:noFill/>
          <a:ln w="9525">
            <a:noFill/>
            <a:miter lim="800000"/>
            <a:headEnd/>
            <a:tailEnd/>
          </a:ln>
        </p:spPr>
        <p:txBody>
          <a:bodyPr wrap="square">
            <a:spAutoFit/>
          </a:bodyPr>
          <a:lstStyle/>
          <a:p>
            <a:r>
              <a:rPr lang="en-US" sz="2400" i="1">
                <a:solidFill>
                  <a:schemeClr val="bg1"/>
                </a:solidFill>
                <a:latin typeface="Times New Roman" pitchFamily="18" charset="0"/>
                <a:cs typeface="Times New Roman" pitchFamily="18" charset="0"/>
              </a:rPr>
              <a:t>l</a:t>
            </a:r>
            <a:r>
              <a:rPr lang="en-US" sz="2400" baseline="-25000">
                <a:solidFill>
                  <a:schemeClr val="bg1"/>
                </a:solidFill>
              </a:rPr>
              <a:t>12</a:t>
            </a:r>
            <a:r>
              <a:rPr lang="sr-Latn-RS" sz="2400">
                <a:solidFill>
                  <a:schemeClr val="bg1"/>
                </a:solidFill>
              </a:rPr>
              <a:t> =</a:t>
            </a:r>
            <a:r>
              <a:rPr lang="en-US" sz="2400">
                <a:solidFill>
                  <a:schemeClr val="bg1"/>
                </a:solidFill>
              </a:rPr>
              <a:t> – </a:t>
            </a:r>
            <a:r>
              <a:rPr lang="sr-Latn-RS" sz="2400">
                <a:solidFill>
                  <a:schemeClr val="bg1"/>
                </a:solidFill>
              </a:rPr>
              <a:t> </a:t>
            </a:r>
            <a:r>
              <a:rPr lang="sr-Latn-RS" sz="2400" i="1">
                <a:solidFill>
                  <a:schemeClr val="bg1"/>
                </a:solidFill>
              </a:rPr>
              <a:t>d</a:t>
            </a:r>
            <a:r>
              <a:rPr lang="en-US" sz="2400" i="1">
                <a:solidFill>
                  <a:schemeClr val="bg1"/>
                </a:solidFill>
              </a:rPr>
              <a:t>u</a:t>
            </a:r>
            <a:endParaRPr lang="sr-Latn-RS" sz="2400" i="1">
              <a:solidFill>
                <a:schemeClr val="bg1"/>
              </a:solidFill>
            </a:endParaRPr>
          </a:p>
        </p:txBody>
      </p:sp>
      <p:sp>
        <p:nvSpPr>
          <p:cNvPr id="13" name="Rectangle 12"/>
          <p:cNvSpPr/>
          <p:nvPr/>
        </p:nvSpPr>
        <p:spPr>
          <a:xfrm>
            <a:off x="1220754" y="2690332"/>
            <a:ext cx="439544" cy="694934"/>
          </a:xfrm>
          <a:prstGeom prst="rect">
            <a:avLst/>
          </a:prstGeom>
        </p:spPr>
        <p:txBody>
          <a:bodyPr wrap="none">
            <a:spAutoFit/>
          </a:bodyPr>
          <a:lstStyle/>
          <a:p>
            <a:r>
              <a:rPr lang="sr-Latn-RS" sz="3600">
                <a:solidFill>
                  <a:schemeClr val="bg1"/>
                </a:solidFill>
                <a:sym typeface="Symbol"/>
              </a:rPr>
              <a:t></a:t>
            </a:r>
            <a:r>
              <a:rPr lang="en-US" sz="3600">
                <a:solidFill>
                  <a:schemeClr val="bg1"/>
                </a:solidFill>
                <a:sym typeface="Symbol"/>
              </a:rPr>
              <a:t> </a:t>
            </a:r>
            <a:endParaRPr lang="en-US" sz="3600"/>
          </a:p>
        </p:txBody>
      </p:sp>
      <p:sp>
        <p:nvSpPr>
          <p:cNvPr id="14" name="TextBox 13"/>
          <p:cNvSpPr txBox="1">
            <a:spLocks noChangeArrowheads="1"/>
          </p:cNvSpPr>
          <p:nvPr/>
        </p:nvSpPr>
        <p:spPr bwMode="auto">
          <a:xfrm>
            <a:off x="1180020" y="3259345"/>
            <a:ext cx="381000" cy="293607"/>
          </a:xfrm>
          <a:prstGeom prst="rect">
            <a:avLst/>
          </a:prstGeom>
          <a:noFill/>
          <a:ln w="9525">
            <a:noFill/>
            <a:miter lim="800000"/>
            <a:headEnd/>
            <a:tailEnd/>
          </a:ln>
        </p:spPr>
        <p:txBody>
          <a:bodyPr wrap="square">
            <a:spAutoFit/>
          </a:bodyPr>
          <a:lstStyle/>
          <a:p>
            <a:pPr algn="ctr"/>
            <a:r>
              <a:rPr lang="en-US" sz="1200">
                <a:solidFill>
                  <a:schemeClr val="bg1"/>
                </a:solidFill>
              </a:rPr>
              <a:t>1</a:t>
            </a:r>
            <a:endParaRPr lang="sr-Latn-RS" sz="1200">
              <a:solidFill>
                <a:schemeClr val="bg1"/>
              </a:solidFill>
            </a:endParaRPr>
          </a:p>
        </p:txBody>
      </p:sp>
      <p:sp>
        <p:nvSpPr>
          <p:cNvPr id="15" name="TextBox 14"/>
          <p:cNvSpPr txBox="1">
            <a:spLocks noChangeArrowheads="1"/>
          </p:cNvSpPr>
          <p:nvPr/>
        </p:nvSpPr>
        <p:spPr bwMode="auto">
          <a:xfrm>
            <a:off x="1240980" y="2567872"/>
            <a:ext cx="381000" cy="293607"/>
          </a:xfrm>
          <a:prstGeom prst="rect">
            <a:avLst/>
          </a:prstGeom>
          <a:noFill/>
          <a:ln w="9525">
            <a:noFill/>
            <a:miter lim="800000"/>
            <a:headEnd/>
            <a:tailEnd/>
          </a:ln>
        </p:spPr>
        <p:txBody>
          <a:bodyPr wrap="square">
            <a:spAutoFit/>
          </a:bodyPr>
          <a:lstStyle/>
          <a:p>
            <a:pPr algn="ctr"/>
            <a:r>
              <a:rPr lang="en-US" sz="1200">
                <a:solidFill>
                  <a:schemeClr val="bg1"/>
                </a:solidFill>
              </a:rPr>
              <a:t>2</a:t>
            </a:r>
            <a:endParaRPr lang="sr-Latn-RS" sz="1200">
              <a:solidFill>
                <a:schemeClr val="bg1"/>
              </a:solidFill>
            </a:endParaRPr>
          </a:p>
        </p:txBody>
      </p:sp>
      <p:cxnSp>
        <p:nvCxnSpPr>
          <p:cNvPr id="16" name="Straight Arrow Connector 15"/>
          <p:cNvCxnSpPr/>
          <p:nvPr/>
        </p:nvCxnSpPr>
        <p:spPr bwMode="auto">
          <a:xfrm>
            <a:off x="898216" y="2255520"/>
            <a:ext cx="0" cy="640080"/>
          </a:xfrm>
          <a:prstGeom prst="straightConnector1">
            <a:avLst/>
          </a:prstGeom>
          <a:noFill/>
          <a:ln w="12700" cap="flat" cmpd="sng" algn="ctr">
            <a:solidFill>
              <a:schemeClr val="bg1"/>
            </a:solidFill>
            <a:prstDash val="solid"/>
            <a:round/>
            <a:headEnd type="none" w="med" len="med"/>
            <a:tailEnd type="triangle" w="med" len="med"/>
          </a:ln>
          <a:effectLst/>
        </p:spPr>
      </p:cxnSp>
      <p:cxnSp>
        <p:nvCxnSpPr>
          <p:cNvPr id="17" name="Straight Arrow Connector 16"/>
          <p:cNvCxnSpPr/>
          <p:nvPr/>
        </p:nvCxnSpPr>
        <p:spPr bwMode="auto">
          <a:xfrm>
            <a:off x="898216" y="3246120"/>
            <a:ext cx="0" cy="640080"/>
          </a:xfrm>
          <a:prstGeom prst="straightConnector1">
            <a:avLst/>
          </a:prstGeom>
          <a:noFill/>
          <a:ln w="12700" cap="flat" cmpd="sng" algn="ctr">
            <a:solidFill>
              <a:schemeClr val="bg1"/>
            </a:solidFill>
            <a:prstDash val="solid"/>
            <a:round/>
            <a:headEnd type="none" w="med" len="med"/>
            <a:tailEnd type="triangle" w="med" len="med"/>
          </a:ln>
          <a:effectLst/>
        </p:spPr>
      </p:cxnSp>
      <p:sp>
        <p:nvSpPr>
          <p:cNvPr id="18" name="TextBox 17"/>
          <p:cNvSpPr txBox="1">
            <a:spLocks noChangeArrowheads="1"/>
          </p:cNvSpPr>
          <p:nvPr/>
        </p:nvSpPr>
        <p:spPr bwMode="auto">
          <a:xfrm>
            <a:off x="381000" y="3807869"/>
            <a:ext cx="2590800" cy="535531"/>
          </a:xfrm>
          <a:prstGeom prst="rect">
            <a:avLst/>
          </a:prstGeom>
          <a:noFill/>
          <a:ln w="9525">
            <a:noFill/>
            <a:miter lim="800000"/>
            <a:headEnd/>
            <a:tailEnd/>
          </a:ln>
        </p:spPr>
        <p:txBody>
          <a:bodyPr wrap="square">
            <a:spAutoFit/>
          </a:bodyPr>
          <a:lstStyle/>
          <a:p>
            <a:r>
              <a:rPr lang="en-US" sz="2400" i="1">
                <a:solidFill>
                  <a:schemeClr val="bg1"/>
                </a:solidFill>
                <a:latin typeface="Times New Roman" pitchFamily="18" charset="0"/>
                <a:cs typeface="Times New Roman" pitchFamily="18" charset="0"/>
              </a:rPr>
              <a:t>l</a:t>
            </a:r>
            <a:r>
              <a:rPr lang="en-US" sz="2400" baseline="-25000">
                <a:solidFill>
                  <a:schemeClr val="bg1"/>
                </a:solidFill>
              </a:rPr>
              <a:t>12</a:t>
            </a:r>
            <a:r>
              <a:rPr lang="sr-Latn-RS" sz="2400">
                <a:solidFill>
                  <a:schemeClr val="bg1"/>
                </a:solidFill>
              </a:rPr>
              <a:t> =</a:t>
            </a:r>
            <a:r>
              <a:rPr lang="en-US" sz="2400">
                <a:solidFill>
                  <a:schemeClr val="bg1"/>
                </a:solidFill>
              </a:rPr>
              <a:t> </a:t>
            </a:r>
            <a:r>
              <a:rPr lang="en-US" sz="2400" i="1">
                <a:solidFill>
                  <a:schemeClr val="bg1"/>
                </a:solidFill>
              </a:rPr>
              <a:t>u</a:t>
            </a:r>
            <a:r>
              <a:rPr lang="en-US" sz="2400" baseline="-25000">
                <a:solidFill>
                  <a:schemeClr val="bg1"/>
                </a:solidFill>
              </a:rPr>
              <a:t>1</a:t>
            </a:r>
            <a:r>
              <a:rPr lang="en-US" sz="2400">
                <a:solidFill>
                  <a:schemeClr val="bg1"/>
                </a:solidFill>
              </a:rPr>
              <a:t> – </a:t>
            </a:r>
            <a:r>
              <a:rPr lang="en-US" sz="2400" i="1">
                <a:solidFill>
                  <a:schemeClr val="bg1"/>
                </a:solidFill>
              </a:rPr>
              <a:t>u</a:t>
            </a:r>
            <a:r>
              <a:rPr lang="en-US" sz="2400" baseline="-25000">
                <a:solidFill>
                  <a:schemeClr val="bg1"/>
                </a:solidFill>
              </a:rPr>
              <a:t>2</a:t>
            </a:r>
            <a:endParaRPr lang="sr-Latn-RS" sz="2400" baseline="-25000">
              <a:solidFill>
                <a:schemeClr val="bg1"/>
              </a:solidFill>
            </a:endParaRPr>
          </a:p>
        </p:txBody>
      </p:sp>
      <p:sp>
        <p:nvSpPr>
          <p:cNvPr id="19" name="TextBox 18"/>
          <p:cNvSpPr txBox="1">
            <a:spLocks noChangeArrowheads="1"/>
          </p:cNvSpPr>
          <p:nvPr/>
        </p:nvSpPr>
        <p:spPr bwMode="auto">
          <a:xfrm>
            <a:off x="1846332" y="4308336"/>
            <a:ext cx="3200400" cy="535531"/>
          </a:xfrm>
          <a:prstGeom prst="rect">
            <a:avLst/>
          </a:prstGeom>
          <a:noFill/>
          <a:ln w="9525">
            <a:noFill/>
            <a:miter lim="800000"/>
            <a:headEnd/>
            <a:tailEnd/>
          </a:ln>
        </p:spPr>
        <p:txBody>
          <a:bodyPr wrap="square">
            <a:spAutoFit/>
          </a:bodyPr>
          <a:lstStyle/>
          <a:p>
            <a:r>
              <a:rPr lang="en-US" sz="2400" i="1">
                <a:solidFill>
                  <a:schemeClr val="bg1"/>
                </a:solidFill>
              </a:rPr>
              <a:t>u</a:t>
            </a:r>
            <a:r>
              <a:rPr lang="en-US" sz="2400" baseline="-25000">
                <a:solidFill>
                  <a:schemeClr val="bg1"/>
                </a:solidFill>
              </a:rPr>
              <a:t>2</a:t>
            </a:r>
            <a:r>
              <a:rPr lang="en-US" sz="2400" i="1">
                <a:solidFill>
                  <a:schemeClr val="bg1"/>
                </a:solidFill>
              </a:rPr>
              <a:t> – u</a:t>
            </a:r>
            <a:r>
              <a:rPr lang="sr-Latn-RS" sz="2400" baseline="-25000">
                <a:solidFill>
                  <a:schemeClr val="bg1"/>
                </a:solidFill>
              </a:rPr>
              <a:t>1</a:t>
            </a:r>
            <a:r>
              <a:rPr lang="sr-Latn-RS" sz="2400" i="1">
                <a:solidFill>
                  <a:schemeClr val="bg1"/>
                </a:solidFill>
              </a:rPr>
              <a:t> = c</a:t>
            </a:r>
            <a:r>
              <a:rPr lang="en-US" sz="2400" i="1" baseline="-25000">
                <a:solidFill>
                  <a:schemeClr val="bg1"/>
                </a:solidFill>
              </a:rPr>
              <a:t>v</a:t>
            </a:r>
            <a:r>
              <a:rPr lang="sr-Latn-RS" sz="2400" i="1" baseline="-25000">
                <a:solidFill>
                  <a:schemeClr val="bg1"/>
                </a:solidFill>
              </a:rPr>
              <a:t> </a:t>
            </a:r>
            <a:r>
              <a:rPr lang="sr-Latn-RS" sz="2400" i="1">
                <a:solidFill>
                  <a:schemeClr val="bg1"/>
                </a:solidFill>
              </a:rPr>
              <a:t>(T</a:t>
            </a:r>
            <a:r>
              <a:rPr lang="sr-Latn-RS" sz="2400" baseline="-25000">
                <a:solidFill>
                  <a:schemeClr val="bg1"/>
                </a:solidFill>
              </a:rPr>
              <a:t>2</a:t>
            </a:r>
            <a:r>
              <a:rPr lang="sr-Latn-RS" sz="2400" i="1">
                <a:solidFill>
                  <a:schemeClr val="bg1"/>
                </a:solidFill>
              </a:rPr>
              <a:t> – T</a:t>
            </a:r>
            <a:r>
              <a:rPr lang="sr-Latn-RS" sz="2400" baseline="-25000">
                <a:solidFill>
                  <a:schemeClr val="bg1"/>
                </a:solidFill>
              </a:rPr>
              <a:t>1</a:t>
            </a:r>
            <a:r>
              <a:rPr lang="sr-Latn-RS" sz="2400" i="1">
                <a:solidFill>
                  <a:schemeClr val="bg1"/>
                </a:solidFill>
              </a:rPr>
              <a:t>)</a:t>
            </a:r>
          </a:p>
        </p:txBody>
      </p:sp>
      <p:cxnSp>
        <p:nvCxnSpPr>
          <p:cNvPr id="20" name="Straight Arrow Connector 19"/>
          <p:cNvCxnSpPr/>
          <p:nvPr/>
        </p:nvCxnSpPr>
        <p:spPr bwMode="auto">
          <a:xfrm>
            <a:off x="898216" y="4312920"/>
            <a:ext cx="0" cy="640080"/>
          </a:xfrm>
          <a:prstGeom prst="straightConnector1">
            <a:avLst/>
          </a:prstGeom>
          <a:noFill/>
          <a:ln w="12700" cap="flat" cmpd="sng" algn="ctr">
            <a:solidFill>
              <a:schemeClr val="bg1"/>
            </a:solidFill>
            <a:prstDash val="solid"/>
            <a:round/>
            <a:headEnd type="none" w="med" len="med"/>
            <a:tailEnd type="triangle" w="med" len="med"/>
          </a:ln>
          <a:effectLst/>
        </p:spPr>
      </p:cxnSp>
      <p:cxnSp>
        <p:nvCxnSpPr>
          <p:cNvPr id="21" name="Straight Arrow Connector 20"/>
          <p:cNvCxnSpPr/>
          <p:nvPr/>
        </p:nvCxnSpPr>
        <p:spPr bwMode="auto">
          <a:xfrm rot="5400000">
            <a:off x="1353528" y="4237105"/>
            <a:ext cx="0" cy="731520"/>
          </a:xfrm>
          <a:prstGeom prst="straightConnector1">
            <a:avLst/>
          </a:prstGeom>
          <a:noFill/>
          <a:ln w="12700" cap="flat" cmpd="sng" algn="ctr">
            <a:solidFill>
              <a:schemeClr val="bg1"/>
            </a:solidFill>
            <a:prstDash val="solid"/>
            <a:round/>
            <a:headEnd type="none" w="med" len="med"/>
            <a:tailEnd type="triangle" w="med" len="med"/>
          </a:ln>
          <a:effectLst/>
        </p:spPr>
      </p:cxnSp>
      <p:sp>
        <p:nvSpPr>
          <p:cNvPr id="22" name="TextBox 21"/>
          <p:cNvSpPr txBox="1">
            <a:spLocks noChangeArrowheads="1"/>
          </p:cNvSpPr>
          <p:nvPr/>
        </p:nvSpPr>
        <p:spPr bwMode="auto">
          <a:xfrm>
            <a:off x="381000" y="4950869"/>
            <a:ext cx="2590800" cy="496483"/>
          </a:xfrm>
          <a:prstGeom prst="rect">
            <a:avLst/>
          </a:prstGeom>
          <a:noFill/>
          <a:ln w="9525">
            <a:noFill/>
            <a:miter lim="800000"/>
            <a:headEnd/>
            <a:tailEnd/>
          </a:ln>
        </p:spPr>
        <p:txBody>
          <a:bodyPr wrap="square">
            <a:spAutoFit/>
          </a:bodyPr>
          <a:lstStyle/>
          <a:p>
            <a:r>
              <a:rPr lang="en-US" sz="2400" b="1" i="1">
                <a:solidFill>
                  <a:schemeClr val="bg1"/>
                </a:solidFill>
                <a:latin typeface="Times New Roman" pitchFamily="18" charset="0"/>
                <a:cs typeface="Times New Roman" pitchFamily="18" charset="0"/>
              </a:rPr>
              <a:t>l</a:t>
            </a:r>
            <a:r>
              <a:rPr lang="en-US" sz="2400" b="1" baseline="-25000">
                <a:solidFill>
                  <a:schemeClr val="bg1"/>
                </a:solidFill>
              </a:rPr>
              <a:t>12</a:t>
            </a:r>
            <a:r>
              <a:rPr lang="sr-Latn-RS" sz="2400" b="1">
                <a:solidFill>
                  <a:schemeClr val="bg1"/>
                </a:solidFill>
              </a:rPr>
              <a:t> =</a:t>
            </a:r>
            <a:r>
              <a:rPr lang="en-US" sz="2400" b="1">
                <a:solidFill>
                  <a:schemeClr val="bg1"/>
                </a:solidFill>
              </a:rPr>
              <a:t> </a:t>
            </a:r>
            <a:r>
              <a:rPr lang="sr-Latn-RS" sz="2400" b="1" i="1">
                <a:solidFill>
                  <a:schemeClr val="bg1"/>
                </a:solidFill>
              </a:rPr>
              <a:t>c</a:t>
            </a:r>
            <a:r>
              <a:rPr lang="en-US" sz="2400" b="1" i="1" baseline="-25000">
                <a:solidFill>
                  <a:schemeClr val="bg1"/>
                </a:solidFill>
              </a:rPr>
              <a:t>v</a:t>
            </a:r>
            <a:r>
              <a:rPr lang="sr-Latn-RS" sz="2400" b="1" i="1" baseline="-25000">
                <a:solidFill>
                  <a:schemeClr val="bg1"/>
                </a:solidFill>
              </a:rPr>
              <a:t> </a:t>
            </a:r>
            <a:r>
              <a:rPr lang="sr-Latn-RS" sz="2400" b="1" i="1">
                <a:solidFill>
                  <a:schemeClr val="bg1"/>
                </a:solidFill>
              </a:rPr>
              <a:t>(T</a:t>
            </a:r>
            <a:r>
              <a:rPr lang="en-US" sz="2400" b="1" baseline="-25000">
                <a:solidFill>
                  <a:schemeClr val="bg1"/>
                </a:solidFill>
              </a:rPr>
              <a:t>1</a:t>
            </a:r>
            <a:r>
              <a:rPr lang="sr-Latn-RS" sz="2400" b="1" i="1">
                <a:solidFill>
                  <a:schemeClr val="bg1"/>
                </a:solidFill>
              </a:rPr>
              <a:t> – T</a:t>
            </a:r>
            <a:r>
              <a:rPr lang="en-US" sz="2400" b="1" baseline="-25000">
                <a:solidFill>
                  <a:schemeClr val="bg1"/>
                </a:solidFill>
              </a:rPr>
              <a:t>2</a:t>
            </a:r>
            <a:r>
              <a:rPr lang="sr-Latn-RS" sz="2400" b="1" i="1">
                <a:solidFill>
                  <a:schemeClr val="bg1"/>
                </a:solidFill>
              </a:rPr>
              <a:t>)</a:t>
            </a:r>
          </a:p>
        </p:txBody>
      </p:sp>
    </p:spTree>
  </p:cSld>
  <p:clrMapOvr>
    <a:masterClrMapping/>
  </p:clrMapOvr>
  <p:transition/>
</p:sld>
</file>

<file path=ppt/slides/slide2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75464" name="Rectangle 8"/>
          <p:cNvSpPr>
            <a:spLocks noChangeArrowheads="1"/>
          </p:cNvSpPr>
          <p:nvPr/>
        </p:nvSpPr>
        <p:spPr bwMode="auto">
          <a:xfrm>
            <a:off x="0" y="3233738"/>
            <a:ext cx="9144000" cy="0"/>
          </a:xfrm>
          <a:prstGeom prst="rect">
            <a:avLst/>
          </a:prstGeom>
          <a:noFill/>
          <a:ln w="9525" algn="ctr">
            <a:noFill/>
            <a:miter lim="800000"/>
            <a:headEnd/>
            <a:tailEnd/>
          </a:ln>
          <a:effectLst/>
        </p:spPr>
        <p:txBody>
          <a:bodyPr wrap="none" anchor="ctr">
            <a:spAutoFit/>
          </a:bodyPr>
          <a:lstStyle/>
          <a:p>
            <a:endParaRPr lang="en-US"/>
          </a:p>
        </p:txBody>
      </p:sp>
      <p:cxnSp>
        <p:nvCxnSpPr>
          <p:cNvPr id="13" name="Straight Arrow Connector 12"/>
          <p:cNvCxnSpPr/>
          <p:nvPr/>
        </p:nvCxnSpPr>
        <p:spPr bwMode="auto">
          <a:xfrm>
            <a:off x="6449354" y="1691910"/>
            <a:ext cx="0" cy="1280160"/>
          </a:xfrm>
          <a:prstGeom prst="straightConnector1">
            <a:avLst/>
          </a:prstGeom>
          <a:noFill/>
          <a:ln w="12700" cap="flat" cmpd="sng" algn="ctr">
            <a:solidFill>
              <a:schemeClr val="bg1"/>
            </a:solidFill>
            <a:prstDash val="solid"/>
            <a:round/>
            <a:headEnd type="none" w="med" len="med"/>
            <a:tailEnd type="triangle" w="med" len="med"/>
          </a:ln>
          <a:effectLst/>
        </p:spPr>
      </p:cxnSp>
      <p:cxnSp>
        <p:nvCxnSpPr>
          <p:cNvPr id="14" name="Straight Arrow Connector 13"/>
          <p:cNvCxnSpPr/>
          <p:nvPr/>
        </p:nvCxnSpPr>
        <p:spPr bwMode="auto">
          <a:xfrm rot="5400000">
            <a:off x="5947243" y="1989020"/>
            <a:ext cx="0" cy="731520"/>
          </a:xfrm>
          <a:prstGeom prst="straightConnector1">
            <a:avLst/>
          </a:prstGeom>
          <a:noFill/>
          <a:ln w="12700" cap="flat" cmpd="sng" algn="ctr">
            <a:solidFill>
              <a:schemeClr val="bg1"/>
            </a:solidFill>
            <a:prstDash val="solid"/>
            <a:round/>
            <a:headEnd type="triangle" w="med" len="med"/>
            <a:tailEnd type="none" w="med" len="med"/>
          </a:ln>
          <a:effectLst/>
        </p:spPr>
      </p:cxnSp>
      <p:sp>
        <p:nvSpPr>
          <p:cNvPr id="15" name="TextBox 14"/>
          <p:cNvSpPr txBox="1">
            <a:spLocks noChangeArrowheads="1"/>
          </p:cNvSpPr>
          <p:nvPr/>
        </p:nvSpPr>
        <p:spPr bwMode="auto">
          <a:xfrm>
            <a:off x="2194292" y="1469205"/>
            <a:ext cx="2590800" cy="535531"/>
          </a:xfrm>
          <a:prstGeom prst="rect">
            <a:avLst/>
          </a:prstGeom>
          <a:noFill/>
          <a:ln w="9525">
            <a:noFill/>
            <a:miter lim="800000"/>
            <a:headEnd/>
            <a:tailEnd/>
          </a:ln>
        </p:spPr>
        <p:txBody>
          <a:bodyPr wrap="square">
            <a:spAutoFit/>
          </a:bodyPr>
          <a:lstStyle/>
          <a:p>
            <a:r>
              <a:rPr lang="sr-Latn-RS" sz="2400" i="1">
                <a:solidFill>
                  <a:schemeClr val="bg1"/>
                </a:solidFill>
              </a:rPr>
              <a:t>c</a:t>
            </a:r>
            <a:r>
              <a:rPr lang="sr-Latn-RS" sz="2400" i="1" baseline="-25000">
                <a:solidFill>
                  <a:schemeClr val="bg1"/>
                </a:solidFill>
              </a:rPr>
              <a:t>p</a:t>
            </a:r>
            <a:r>
              <a:rPr lang="en-US" sz="2400">
                <a:solidFill>
                  <a:schemeClr val="bg1"/>
                </a:solidFill>
              </a:rPr>
              <a:t> </a:t>
            </a:r>
            <a:r>
              <a:rPr lang="sr-Latn-RS" sz="2400">
                <a:solidFill>
                  <a:schemeClr val="bg1"/>
                </a:solidFill>
              </a:rPr>
              <a:t>– </a:t>
            </a:r>
            <a:r>
              <a:rPr lang="sr-Latn-RS" sz="2400" i="1">
                <a:solidFill>
                  <a:schemeClr val="bg1"/>
                </a:solidFill>
              </a:rPr>
              <a:t>c</a:t>
            </a:r>
            <a:r>
              <a:rPr lang="en-US" sz="2400" i="1" baseline="-25000">
                <a:solidFill>
                  <a:schemeClr val="bg1"/>
                </a:solidFill>
              </a:rPr>
              <a:t>v</a:t>
            </a:r>
            <a:r>
              <a:rPr lang="sr-Latn-RS" sz="2400" i="1" baseline="-25000">
                <a:solidFill>
                  <a:schemeClr val="bg1"/>
                </a:solidFill>
              </a:rPr>
              <a:t> </a:t>
            </a:r>
            <a:r>
              <a:rPr lang="sr-Latn-RS" sz="2400" i="1">
                <a:solidFill>
                  <a:schemeClr val="bg1"/>
                </a:solidFill>
              </a:rPr>
              <a:t>= R</a:t>
            </a:r>
          </a:p>
        </p:txBody>
      </p:sp>
      <p:sp>
        <p:nvSpPr>
          <p:cNvPr id="16" name="Text Box 27"/>
          <p:cNvSpPr txBox="1">
            <a:spLocks noChangeArrowheads="1"/>
          </p:cNvSpPr>
          <p:nvPr/>
        </p:nvSpPr>
        <p:spPr bwMode="auto">
          <a:xfrm rot="18717087">
            <a:off x="248377" y="1006522"/>
            <a:ext cx="2144168" cy="1015663"/>
          </a:xfrm>
          <a:prstGeom prst="rect">
            <a:avLst/>
          </a:prstGeom>
          <a:noFill/>
          <a:ln w="9525" algn="ctr">
            <a:noFill/>
            <a:miter lim="800000"/>
            <a:headEnd/>
            <a:tailEnd/>
          </a:ln>
          <a:effectLst/>
        </p:spPr>
        <p:txBody>
          <a:bodyPr wrap="square">
            <a:spAutoFit/>
          </a:bodyPr>
          <a:lstStyle/>
          <a:p>
            <a:pPr algn="ctr">
              <a:lnSpc>
                <a:spcPct val="100000"/>
              </a:lnSpc>
              <a:spcBef>
                <a:spcPts val="0"/>
              </a:spcBef>
              <a:tabLst>
                <a:tab pos="409575" algn="l"/>
              </a:tabLst>
            </a:pPr>
            <a:r>
              <a:rPr lang="en-US" b="1" i="1">
                <a:solidFill>
                  <a:schemeClr val="bg1"/>
                </a:solidFill>
                <a:latin typeface="Times New Roman" pitchFamily="18" charset="0"/>
                <a:cs typeface="Times New Roman" pitchFamily="18" charset="0"/>
              </a:rPr>
              <a:t>l</a:t>
            </a:r>
            <a:r>
              <a:rPr lang="en-US" b="1" baseline="-25000">
                <a:solidFill>
                  <a:schemeClr val="bg1"/>
                </a:solidFill>
              </a:rPr>
              <a:t>12</a:t>
            </a:r>
            <a:r>
              <a:rPr lang="sr-Latn-RS">
                <a:solidFill>
                  <a:schemeClr val="bg1"/>
                </a:solidFill>
              </a:rPr>
              <a:t> ...</a:t>
            </a:r>
          </a:p>
          <a:p>
            <a:pPr algn="ctr">
              <a:lnSpc>
                <a:spcPct val="100000"/>
              </a:lnSpc>
              <a:spcBef>
                <a:spcPts val="0"/>
              </a:spcBef>
              <a:tabLst>
                <a:tab pos="409575" algn="l"/>
              </a:tabLst>
            </a:pPr>
            <a:r>
              <a:rPr lang="en-US">
                <a:solidFill>
                  <a:schemeClr val="bg1"/>
                </a:solidFill>
              </a:rPr>
              <a:t>mo</a:t>
            </a:r>
            <a:r>
              <a:rPr lang="sr-Latn-RS">
                <a:solidFill>
                  <a:schemeClr val="bg1"/>
                </a:solidFill>
              </a:rPr>
              <a:t>že se izarziti i na drugi način</a:t>
            </a:r>
            <a:endParaRPr lang="en-US">
              <a:solidFill>
                <a:schemeClr val="bg1"/>
              </a:solidFill>
            </a:endParaRPr>
          </a:p>
        </p:txBody>
      </p:sp>
      <p:sp>
        <p:nvSpPr>
          <p:cNvPr id="17" name="TextBox 16"/>
          <p:cNvSpPr txBox="1">
            <a:spLocks noChangeArrowheads="1"/>
          </p:cNvSpPr>
          <p:nvPr/>
        </p:nvSpPr>
        <p:spPr bwMode="auto">
          <a:xfrm>
            <a:off x="5861332" y="1248196"/>
            <a:ext cx="2362200" cy="535531"/>
          </a:xfrm>
          <a:prstGeom prst="rect">
            <a:avLst/>
          </a:prstGeom>
          <a:noFill/>
          <a:ln w="9525">
            <a:noFill/>
            <a:miter lim="800000"/>
            <a:headEnd/>
            <a:tailEnd/>
          </a:ln>
        </p:spPr>
        <p:txBody>
          <a:bodyPr wrap="square">
            <a:spAutoFit/>
          </a:bodyPr>
          <a:lstStyle/>
          <a:p>
            <a:r>
              <a:rPr lang="en-US" sz="2400" i="1">
                <a:solidFill>
                  <a:schemeClr val="bg1"/>
                </a:solidFill>
                <a:latin typeface="Times New Roman" pitchFamily="18" charset="0"/>
                <a:cs typeface="Times New Roman" pitchFamily="18" charset="0"/>
              </a:rPr>
              <a:t>l</a:t>
            </a:r>
            <a:r>
              <a:rPr lang="en-US" sz="2400" baseline="-25000">
                <a:solidFill>
                  <a:schemeClr val="bg1"/>
                </a:solidFill>
              </a:rPr>
              <a:t>12</a:t>
            </a:r>
            <a:r>
              <a:rPr lang="sr-Latn-RS" sz="2400">
                <a:solidFill>
                  <a:schemeClr val="bg1"/>
                </a:solidFill>
              </a:rPr>
              <a:t> =</a:t>
            </a:r>
            <a:r>
              <a:rPr lang="en-US" sz="2400">
                <a:solidFill>
                  <a:schemeClr val="bg1"/>
                </a:solidFill>
              </a:rPr>
              <a:t> </a:t>
            </a:r>
            <a:r>
              <a:rPr lang="sr-Latn-RS" sz="2400" i="1">
                <a:solidFill>
                  <a:schemeClr val="bg1"/>
                </a:solidFill>
              </a:rPr>
              <a:t>c</a:t>
            </a:r>
            <a:r>
              <a:rPr lang="en-US" sz="2400" i="1" baseline="-25000">
                <a:solidFill>
                  <a:schemeClr val="bg1"/>
                </a:solidFill>
              </a:rPr>
              <a:t>v</a:t>
            </a:r>
            <a:r>
              <a:rPr lang="sr-Latn-RS" sz="2400" i="1" baseline="-25000">
                <a:solidFill>
                  <a:schemeClr val="bg1"/>
                </a:solidFill>
              </a:rPr>
              <a:t> </a:t>
            </a:r>
            <a:r>
              <a:rPr lang="sr-Latn-RS" sz="2400" i="1">
                <a:solidFill>
                  <a:schemeClr val="bg1"/>
                </a:solidFill>
              </a:rPr>
              <a:t>(T</a:t>
            </a:r>
            <a:r>
              <a:rPr lang="en-US" sz="2400" baseline="-25000">
                <a:solidFill>
                  <a:schemeClr val="bg1"/>
                </a:solidFill>
              </a:rPr>
              <a:t>1</a:t>
            </a:r>
            <a:r>
              <a:rPr lang="sr-Latn-RS" sz="2400" i="1">
                <a:solidFill>
                  <a:schemeClr val="bg1"/>
                </a:solidFill>
              </a:rPr>
              <a:t> – T</a:t>
            </a:r>
            <a:r>
              <a:rPr lang="en-US" sz="2400" baseline="-25000">
                <a:solidFill>
                  <a:schemeClr val="bg1"/>
                </a:solidFill>
              </a:rPr>
              <a:t>2</a:t>
            </a:r>
            <a:r>
              <a:rPr lang="sr-Latn-RS" sz="2400" i="1">
                <a:solidFill>
                  <a:schemeClr val="bg1"/>
                </a:solidFill>
              </a:rPr>
              <a:t>)</a:t>
            </a:r>
          </a:p>
        </p:txBody>
      </p:sp>
      <p:sp>
        <p:nvSpPr>
          <p:cNvPr id="18" name="Text Box 27"/>
          <p:cNvSpPr txBox="1">
            <a:spLocks noChangeArrowheads="1"/>
          </p:cNvSpPr>
          <p:nvPr/>
        </p:nvSpPr>
        <p:spPr bwMode="auto">
          <a:xfrm>
            <a:off x="2186200" y="2077628"/>
            <a:ext cx="609600" cy="937949"/>
          </a:xfrm>
          <a:prstGeom prst="rect">
            <a:avLst/>
          </a:prstGeom>
          <a:noFill/>
          <a:ln w="9525" algn="ctr">
            <a:noFill/>
            <a:miter lim="800000"/>
            <a:headEnd/>
            <a:tailEnd/>
          </a:ln>
          <a:effectLst/>
        </p:spPr>
        <p:txBody>
          <a:bodyPr wrap="square">
            <a:spAutoFit/>
          </a:bodyPr>
          <a:lstStyle/>
          <a:p>
            <a:pPr algn="ctr">
              <a:spcBef>
                <a:spcPts val="0"/>
              </a:spcBef>
              <a:tabLst>
                <a:tab pos="409575" algn="l"/>
              </a:tabLst>
            </a:pPr>
            <a:r>
              <a:rPr lang="sr-Latn-RS" sz="2400" i="1">
                <a:solidFill>
                  <a:schemeClr val="bg1"/>
                </a:solidFill>
              </a:rPr>
              <a:t>c</a:t>
            </a:r>
            <a:r>
              <a:rPr lang="sr-Latn-RS" sz="2400" i="1" baseline="-25000">
                <a:solidFill>
                  <a:schemeClr val="bg1"/>
                </a:solidFill>
              </a:rPr>
              <a:t>p</a:t>
            </a:r>
            <a:endParaRPr lang="en-US" sz="2400" baseline="-25000">
              <a:solidFill>
                <a:schemeClr val="bg1"/>
              </a:solidFill>
            </a:endParaRPr>
          </a:p>
          <a:p>
            <a:pPr algn="ctr">
              <a:spcBef>
                <a:spcPts val="0"/>
              </a:spcBef>
              <a:tabLst>
                <a:tab pos="409575" algn="l"/>
              </a:tabLst>
            </a:pPr>
            <a:r>
              <a:rPr lang="sr-Latn-RS" sz="2400" i="1">
                <a:solidFill>
                  <a:schemeClr val="bg1"/>
                </a:solidFill>
              </a:rPr>
              <a:t>c</a:t>
            </a:r>
            <a:r>
              <a:rPr lang="sr-Latn-RS" sz="2400" i="1" baseline="-25000">
                <a:solidFill>
                  <a:schemeClr val="bg1"/>
                </a:solidFill>
              </a:rPr>
              <a:t>v</a:t>
            </a:r>
            <a:endParaRPr lang="en-US" sz="2400" baseline="-25000">
              <a:solidFill>
                <a:schemeClr val="bg1"/>
              </a:solidFill>
            </a:endParaRPr>
          </a:p>
        </p:txBody>
      </p:sp>
      <p:cxnSp>
        <p:nvCxnSpPr>
          <p:cNvPr id="19" name="Straight Arrow Connector 18"/>
          <p:cNvCxnSpPr/>
          <p:nvPr/>
        </p:nvCxnSpPr>
        <p:spPr bwMode="auto">
          <a:xfrm rot="5400000">
            <a:off x="2506240" y="2387817"/>
            <a:ext cx="0" cy="457200"/>
          </a:xfrm>
          <a:prstGeom prst="straightConnector1">
            <a:avLst/>
          </a:prstGeom>
          <a:noFill/>
          <a:ln w="28575" cap="flat" cmpd="sng" algn="ctr">
            <a:solidFill>
              <a:schemeClr val="bg1"/>
            </a:solidFill>
            <a:prstDash val="solid"/>
            <a:round/>
            <a:headEnd type="none" w="med" len="med"/>
            <a:tailEnd type="none" w="med" len="med"/>
          </a:ln>
          <a:effectLst/>
        </p:spPr>
      </p:cxnSp>
      <p:sp>
        <p:nvSpPr>
          <p:cNvPr id="20" name="Text Box 27"/>
          <p:cNvSpPr txBox="1">
            <a:spLocks noChangeArrowheads="1"/>
          </p:cNvSpPr>
          <p:nvPr/>
        </p:nvSpPr>
        <p:spPr bwMode="auto">
          <a:xfrm>
            <a:off x="2683860" y="2346688"/>
            <a:ext cx="762000" cy="535531"/>
          </a:xfrm>
          <a:prstGeom prst="rect">
            <a:avLst/>
          </a:prstGeom>
          <a:noFill/>
          <a:ln w="9525" algn="ctr">
            <a:noFill/>
            <a:miter lim="800000"/>
            <a:headEnd/>
            <a:tailEnd/>
          </a:ln>
          <a:effectLst/>
        </p:spPr>
        <p:txBody>
          <a:bodyPr wrap="square">
            <a:spAutoFit/>
          </a:bodyPr>
          <a:lstStyle/>
          <a:p>
            <a:pPr>
              <a:tabLst>
                <a:tab pos="409575" algn="l"/>
              </a:tabLst>
            </a:pPr>
            <a:r>
              <a:rPr lang="sr-Latn-RS" sz="2400" i="1">
                <a:solidFill>
                  <a:schemeClr val="bg1"/>
                </a:solidFill>
              </a:rPr>
              <a:t>= </a:t>
            </a:r>
            <a:r>
              <a:rPr lang="sr-Latn-RS" sz="2400" i="1">
                <a:solidFill>
                  <a:schemeClr val="bg1"/>
                </a:solidFill>
                <a:sym typeface="Symbol"/>
              </a:rPr>
              <a:t></a:t>
            </a:r>
            <a:endParaRPr lang="sr-Latn-RS" sz="2400" i="1">
              <a:solidFill>
                <a:schemeClr val="bg1"/>
              </a:solidFill>
            </a:endParaRPr>
          </a:p>
        </p:txBody>
      </p:sp>
      <p:sp>
        <p:nvSpPr>
          <p:cNvPr id="24" name="Right Brace 23"/>
          <p:cNvSpPr/>
          <p:nvPr/>
        </p:nvSpPr>
        <p:spPr bwMode="auto">
          <a:xfrm>
            <a:off x="3794492" y="1584688"/>
            <a:ext cx="152400" cy="1463040"/>
          </a:xfrm>
          <a:prstGeom prst="rightBrace">
            <a:avLst/>
          </a:prstGeom>
          <a:noFill/>
          <a:ln w="12700" cap="flat" cmpd="sng" algn="ctr">
            <a:solidFill>
              <a:schemeClr val="bg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pPr>
            <a:endParaRPr kumimoji="0" lang="en-US" sz="2000" b="0" i="0" u="none" strike="noStrike" cap="none" normalizeH="0" baseline="0">
              <a:ln>
                <a:noFill/>
              </a:ln>
              <a:solidFill>
                <a:srgbClr val="000000"/>
              </a:solidFill>
              <a:effectLst/>
              <a:latin typeface="Arial" charset="0"/>
            </a:endParaRPr>
          </a:p>
        </p:txBody>
      </p:sp>
      <p:sp>
        <p:nvSpPr>
          <p:cNvPr id="28" name="Text Box 27"/>
          <p:cNvSpPr txBox="1">
            <a:spLocks noChangeArrowheads="1"/>
          </p:cNvSpPr>
          <p:nvPr/>
        </p:nvSpPr>
        <p:spPr bwMode="auto">
          <a:xfrm>
            <a:off x="4632692" y="1813288"/>
            <a:ext cx="995320" cy="978729"/>
          </a:xfrm>
          <a:prstGeom prst="rect">
            <a:avLst/>
          </a:prstGeom>
          <a:noFill/>
          <a:ln w="9525" algn="ctr">
            <a:noFill/>
            <a:miter lim="800000"/>
            <a:headEnd/>
            <a:tailEnd/>
          </a:ln>
          <a:effectLst/>
        </p:spPr>
        <p:txBody>
          <a:bodyPr wrap="square">
            <a:spAutoFit/>
          </a:bodyPr>
          <a:lstStyle/>
          <a:p>
            <a:pPr algn="ctr">
              <a:spcBef>
                <a:spcPts val="0"/>
              </a:spcBef>
              <a:tabLst>
                <a:tab pos="409575" algn="l"/>
              </a:tabLst>
            </a:pPr>
            <a:r>
              <a:rPr lang="sr-Latn-RS" sz="2400" i="1">
                <a:solidFill>
                  <a:schemeClr val="bg1"/>
                </a:solidFill>
              </a:rPr>
              <a:t>R</a:t>
            </a:r>
            <a:endParaRPr lang="en-US" sz="2400" baseline="-25000">
              <a:solidFill>
                <a:schemeClr val="bg1"/>
              </a:solidFill>
            </a:endParaRPr>
          </a:p>
          <a:p>
            <a:pPr algn="ctr">
              <a:spcBef>
                <a:spcPts val="0"/>
              </a:spcBef>
              <a:tabLst>
                <a:tab pos="409575" algn="l"/>
              </a:tabLst>
            </a:pPr>
            <a:r>
              <a:rPr lang="sr-Latn-RS" sz="2400" i="1">
                <a:solidFill>
                  <a:schemeClr val="bg1"/>
                </a:solidFill>
                <a:sym typeface="Symbol"/>
              </a:rPr>
              <a:t></a:t>
            </a:r>
            <a:r>
              <a:rPr lang="sr-Latn-RS" sz="2400" i="1">
                <a:solidFill>
                  <a:schemeClr val="bg1"/>
                </a:solidFill>
              </a:rPr>
              <a:t> – </a:t>
            </a:r>
            <a:r>
              <a:rPr lang="sr-Latn-RS" sz="2400">
                <a:solidFill>
                  <a:schemeClr val="bg1"/>
                </a:solidFill>
              </a:rPr>
              <a:t>1</a:t>
            </a:r>
            <a:endParaRPr lang="en-US" sz="2400" baseline="-25000">
              <a:solidFill>
                <a:schemeClr val="bg1"/>
              </a:solidFill>
            </a:endParaRPr>
          </a:p>
        </p:txBody>
      </p:sp>
      <p:cxnSp>
        <p:nvCxnSpPr>
          <p:cNvPr id="29" name="Straight Arrow Connector 28"/>
          <p:cNvCxnSpPr/>
          <p:nvPr/>
        </p:nvCxnSpPr>
        <p:spPr bwMode="auto">
          <a:xfrm rot="5400000">
            <a:off x="5135072" y="2032037"/>
            <a:ext cx="0" cy="640080"/>
          </a:xfrm>
          <a:prstGeom prst="straightConnector1">
            <a:avLst/>
          </a:prstGeom>
          <a:noFill/>
          <a:ln w="28575" cap="flat" cmpd="sng" algn="ctr">
            <a:solidFill>
              <a:schemeClr val="bg1"/>
            </a:solidFill>
            <a:prstDash val="solid"/>
            <a:round/>
            <a:headEnd type="none" w="med" len="med"/>
            <a:tailEnd type="none" w="med" len="med"/>
          </a:ln>
          <a:effectLst/>
        </p:spPr>
      </p:cxnSp>
      <p:sp>
        <p:nvSpPr>
          <p:cNvPr id="30" name="Text Box 27"/>
          <p:cNvSpPr txBox="1">
            <a:spLocks noChangeArrowheads="1"/>
          </p:cNvSpPr>
          <p:nvPr/>
        </p:nvSpPr>
        <p:spPr bwMode="auto">
          <a:xfrm>
            <a:off x="4133688" y="2082348"/>
            <a:ext cx="762000" cy="494751"/>
          </a:xfrm>
          <a:prstGeom prst="rect">
            <a:avLst/>
          </a:prstGeom>
          <a:noFill/>
          <a:ln w="9525" algn="ctr">
            <a:noFill/>
            <a:miter lim="800000"/>
            <a:headEnd/>
            <a:tailEnd/>
          </a:ln>
          <a:effectLst/>
        </p:spPr>
        <p:txBody>
          <a:bodyPr wrap="square">
            <a:spAutoFit/>
          </a:bodyPr>
          <a:lstStyle/>
          <a:p>
            <a:pPr>
              <a:tabLst>
                <a:tab pos="409575" algn="l"/>
              </a:tabLst>
            </a:pPr>
            <a:r>
              <a:rPr lang="sr-Latn-RS" sz="2400" i="1">
                <a:solidFill>
                  <a:schemeClr val="bg1"/>
                </a:solidFill>
              </a:rPr>
              <a:t>c</a:t>
            </a:r>
            <a:r>
              <a:rPr lang="sr-Latn-RS" sz="2400" i="1" baseline="-25000">
                <a:solidFill>
                  <a:schemeClr val="bg1"/>
                </a:solidFill>
              </a:rPr>
              <a:t>v</a:t>
            </a:r>
            <a:r>
              <a:rPr lang="sr-Latn-RS" sz="2400" i="1">
                <a:solidFill>
                  <a:schemeClr val="bg1"/>
                </a:solidFill>
              </a:rPr>
              <a:t> =</a:t>
            </a:r>
          </a:p>
        </p:txBody>
      </p:sp>
      <p:sp>
        <p:nvSpPr>
          <p:cNvPr id="31" name="Text Box 27"/>
          <p:cNvSpPr txBox="1">
            <a:spLocks noChangeArrowheads="1"/>
          </p:cNvSpPr>
          <p:nvPr/>
        </p:nvSpPr>
        <p:spPr bwMode="auto">
          <a:xfrm>
            <a:off x="6412940" y="2914215"/>
            <a:ext cx="995320" cy="978729"/>
          </a:xfrm>
          <a:prstGeom prst="rect">
            <a:avLst/>
          </a:prstGeom>
          <a:noFill/>
          <a:ln w="9525" algn="ctr">
            <a:noFill/>
            <a:miter lim="800000"/>
            <a:headEnd/>
            <a:tailEnd/>
          </a:ln>
          <a:effectLst/>
        </p:spPr>
        <p:txBody>
          <a:bodyPr wrap="square">
            <a:spAutoFit/>
          </a:bodyPr>
          <a:lstStyle/>
          <a:p>
            <a:pPr algn="ctr">
              <a:spcBef>
                <a:spcPts val="0"/>
              </a:spcBef>
              <a:tabLst>
                <a:tab pos="409575" algn="l"/>
              </a:tabLst>
            </a:pPr>
            <a:r>
              <a:rPr lang="sr-Latn-RS" sz="2400" i="1">
                <a:solidFill>
                  <a:schemeClr val="bg1"/>
                </a:solidFill>
              </a:rPr>
              <a:t>R</a:t>
            </a:r>
            <a:endParaRPr lang="en-US" sz="2400" baseline="-25000">
              <a:solidFill>
                <a:schemeClr val="bg1"/>
              </a:solidFill>
            </a:endParaRPr>
          </a:p>
          <a:p>
            <a:pPr algn="ctr">
              <a:spcBef>
                <a:spcPts val="0"/>
              </a:spcBef>
              <a:tabLst>
                <a:tab pos="409575" algn="l"/>
              </a:tabLst>
            </a:pPr>
            <a:r>
              <a:rPr lang="sr-Latn-RS" sz="2400" i="1">
                <a:solidFill>
                  <a:schemeClr val="bg1"/>
                </a:solidFill>
                <a:sym typeface="Symbol"/>
              </a:rPr>
              <a:t></a:t>
            </a:r>
            <a:r>
              <a:rPr lang="sr-Latn-RS" sz="2400" i="1">
                <a:solidFill>
                  <a:schemeClr val="bg1"/>
                </a:solidFill>
              </a:rPr>
              <a:t> – </a:t>
            </a:r>
            <a:r>
              <a:rPr lang="sr-Latn-RS" sz="2400">
                <a:solidFill>
                  <a:schemeClr val="bg1"/>
                </a:solidFill>
              </a:rPr>
              <a:t>1</a:t>
            </a:r>
            <a:endParaRPr lang="en-US" sz="2400" baseline="-25000">
              <a:solidFill>
                <a:schemeClr val="bg1"/>
              </a:solidFill>
            </a:endParaRPr>
          </a:p>
        </p:txBody>
      </p:sp>
      <p:cxnSp>
        <p:nvCxnSpPr>
          <p:cNvPr id="32" name="Straight Arrow Connector 31"/>
          <p:cNvCxnSpPr/>
          <p:nvPr/>
        </p:nvCxnSpPr>
        <p:spPr bwMode="auto">
          <a:xfrm rot="5400000">
            <a:off x="6915320" y="3132964"/>
            <a:ext cx="0" cy="640080"/>
          </a:xfrm>
          <a:prstGeom prst="straightConnector1">
            <a:avLst/>
          </a:prstGeom>
          <a:noFill/>
          <a:ln w="28575" cap="flat" cmpd="sng" algn="ctr">
            <a:solidFill>
              <a:schemeClr val="bg1"/>
            </a:solidFill>
            <a:prstDash val="solid"/>
            <a:round/>
            <a:headEnd type="none" w="med" len="med"/>
            <a:tailEnd type="none" w="med" len="med"/>
          </a:ln>
          <a:effectLst/>
        </p:spPr>
      </p:cxnSp>
      <p:sp>
        <p:nvSpPr>
          <p:cNvPr id="33" name="TextBox 32"/>
          <p:cNvSpPr txBox="1">
            <a:spLocks noChangeArrowheads="1"/>
          </p:cNvSpPr>
          <p:nvPr/>
        </p:nvSpPr>
        <p:spPr bwMode="auto">
          <a:xfrm>
            <a:off x="5884260" y="3187481"/>
            <a:ext cx="2743200" cy="535531"/>
          </a:xfrm>
          <a:prstGeom prst="rect">
            <a:avLst/>
          </a:prstGeom>
          <a:noFill/>
          <a:ln w="9525">
            <a:noFill/>
            <a:miter lim="800000"/>
            <a:headEnd/>
            <a:tailEnd/>
          </a:ln>
        </p:spPr>
        <p:txBody>
          <a:bodyPr wrap="square">
            <a:spAutoFit/>
          </a:bodyPr>
          <a:lstStyle/>
          <a:p>
            <a:r>
              <a:rPr lang="en-US" sz="2400" i="1">
                <a:solidFill>
                  <a:schemeClr val="bg1"/>
                </a:solidFill>
                <a:latin typeface="Times New Roman" pitchFamily="18" charset="0"/>
                <a:cs typeface="Times New Roman" pitchFamily="18" charset="0"/>
              </a:rPr>
              <a:t>l</a:t>
            </a:r>
            <a:r>
              <a:rPr lang="en-US" sz="2400" baseline="-25000">
                <a:solidFill>
                  <a:schemeClr val="bg1"/>
                </a:solidFill>
              </a:rPr>
              <a:t>12</a:t>
            </a:r>
            <a:r>
              <a:rPr lang="sr-Latn-RS" sz="2400">
                <a:solidFill>
                  <a:schemeClr val="bg1"/>
                </a:solidFill>
              </a:rPr>
              <a:t> =         </a:t>
            </a:r>
            <a:r>
              <a:rPr lang="sr-Latn-RS" sz="2400" i="1">
                <a:solidFill>
                  <a:schemeClr val="bg1"/>
                </a:solidFill>
              </a:rPr>
              <a:t>(T</a:t>
            </a:r>
            <a:r>
              <a:rPr lang="en-US" sz="2400" baseline="-25000">
                <a:solidFill>
                  <a:schemeClr val="bg1"/>
                </a:solidFill>
              </a:rPr>
              <a:t>1</a:t>
            </a:r>
            <a:r>
              <a:rPr lang="sr-Latn-RS" sz="2400" i="1">
                <a:solidFill>
                  <a:schemeClr val="bg1"/>
                </a:solidFill>
              </a:rPr>
              <a:t> – T</a:t>
            </a:r>
            <a:r>
              <a:rPr lang="en-US" sz="2400" baseline="-25000">
                <a:solidFill>
                  <a:schemeClr val="bg1"/>
                </a:solidFill>
              </a:rPr>
              <a:t>2</a:t>
            </a:r>
            <a:r>
              <a:rPr lang="sr-Latn-RS" sz="2400" i="1">
                <a:solidFill>
                  <a:schemeClr val="bg1"/>
                </a:solidFill>
              </a:rPr>
              <a:t>)</a:t>
            </a:r>
          </a:p>
        </p:txBody>
      </p:sp>
      <p:cxnSp>
        <p:nvCxnSpPr>
          <p:cNvPr id="34" name="Straight Arrow Connector 33"/>
          <p:cNvCxnSpPr/>
          <p:nvPr/>
        </p:nvCxnSpPr>
        <p:spPr bwMode="auto">
          <a:xfrm>
            <a:off x="6445308" y="3901440"/>
            <a:ext cx="0" cy="640080"/>
          </a:xfrm>
          <a:prstGeom prst="straightConnector1">
            <a:avLst/>
          </a:prstGeom>
          <a:noFill/>
          <a:ln w="12700" cap="flat" cmpd="sng" algn="ctr">
            <a:solidFill>
              <a:schemeClr val="bg1"/>
            </a:solidFill>
            <a:prstDash val="solid"/>
            <a:round/>
            <a:headEnd type="none" w="med" len="med"/>
            <a:tailEnd type="triangle" w="med" len="med"/>
          </a:ln>
          <a:effectLst/>
        </p:spPr>
      </p:cxnSp>
      <p:sp>
        <p:nvSpPr>
          <p:cNvPr id="35" name="TextBox 34"/>
          <p:cNvSpPr txBox="1">
            <a:spLocks noChangeArrowheads="1"/>
          </p:cNvSpPr>
          <p:nvPr/>
        </p:nvSpPr>
        <p:spPr bwMode="auto">
          <a:xfrm>
            <a:off x="4238204" y="3974540"/>
            <a:ext cx="1676400" cy="535531"/>
          </a:xfrm>
          <a:prstGeom prst="rect">
            <a:avLst/>
          </a:prstGeom>
          <a:noFill/>
          <a:ln w="9525">
            <a:noFill/>
            <a:miter lim="800000"/>
            <a:headEnd/>
            <a:tailEnd/>
          </a:ln>
        </p:spPr>
        <p:txBody>
          <a:bodyPr wrap="square">
            <a:spAutoFit/>
          </a:bodyPr>
          <a:lstStyle/>
          <a:p>
            <a:r>
              <a:rPr lang="sr-Latn-RS" sz="2400" i="1">
                <a:solidFill>
                  <a:schemeClr val="bg1"/>
                </a:solidFill>
              </a:rPr>
              <a:t>p v = R T</a:t>
            </a:r>
          </a:p>
        </p:txBody>
      </p:sp>
      <p:cxnSp>
        <p:nvCxnSpPr>
          <p:cNvPr id="36" name="Straight Arrow Connector 35"/>
          <p:cNvCxnSpPr/>
          <p:nvPr/>
        </p:nvCxnSpPr>
        <p:spPr bwMode="auto">
          <a:xfrm rot="5400000">
            <a:off x="6013328" y="3901440"/>
            <a:ext cx="0" cy="731520"/>
          </a:xfrm>
          <a:prstGeom prst="straightConnector1">
            <a:avLst/>
          </a:prstGeom>
          <a:noFill/>
          <a:ln w="12700" cap="flat" cmpd="sng" algn="ctr">
            <a:solidFill>
              <a:schemeClr val="bg1"/>
            </a:solidFill>
            <a:prstDash val="solid"/>
            <a:round/>
            <a:headEnd type="triangle" w="med" len="med"/>
            <a:tailEnd type="none" w="med" len="med"/>
          </a:ln>
          <a:effectLst/>
        </p:spPr>
      </p:cxnSp>
      <p:sp>
        <p:nvSpPr>
          <p:cNvPr id="37" name="Text Box 27"/>
          <p:cNvSpPr txBox="1">
            <a:spLocks noChangeArrowheads="1"/>
          </p:cNvSpPr>
          <p:nvPr/>
        </p:nvSpPr>
        <p:spPr bwMode="auto">
          <a:xfrm>
            <a:off x="6024524" y="4486091"/>
            <a:ext cx="995320" cy="937244"/>
          </a:xfrm>
          <a:prstGeom prst="rect">
            <a:avLst/>
          </a:prstGeom>
          <a:noFill/>
          <a:ln w="9525" algn="ctr">
            <a:noFill/>
            <a:miter lim="800000"/>
            <a:headEnd/>
            <a:tailEnd/>
          </a:ln>
          <a:effectLst/>
        </p:spPr>
        <p:txBody>
          <a:bodyPr wrap="square">
            <a:spAutoFit/>
          </a:bodyPr>
          <a:lstStyle/>
          <a:p>
            <a:pPr algn="ctr">
              <a:spcBef>
                <a:spcPts val="0"/>
              </a:spcBef>
              <a:tabLst>
                <a:tab pos="409575" algn="l"/>
              </a:tabLst>
            </a:pPr>
            <a:r>
              <a:rPr lang="sr-Latn-RS" sz="2400" b="1">
                <a:solidFill>
                  <a:schemeClr val="bg1"/>
                </a:solidFill>
              </a:rPr>
              <a:t>1</a:t>
            </a:r>
            <a:endParaRPr lang="en-US" sz="2400" b="1" baseline="-25000">
              <a:solidFill>
                <a:schemeClr val="bg1"/>
              </a:solidFill>
            </a:endParaRPr>
          </a:p>
          <a:p>
            <a:pPr algn="ctr">
              <a:spcBef>
                <a:spcPts val="0"/>
              </a:spcBef>
              <a:tabLst>
                <a:tab pos="409575" algn="l"/>
              </a:tabLst>
            </a:pPr>
            <a:r>
              <a:rPr lang="sr-Latn-RS" sz="2400" b="1" i="1">
                <a:solidFill>
                  <a:schemeClr val="bg1"/>
                </a:solidFill>
                <a:sym typeface="Symbol"/>
              </a:rPr>
              <a:t></a:t>
            </a:r>
            <a:r>
              <a:rPr lang="sr-Latn-RS" sz="2400" b="1" i="1">
                <a:solidFill>
                  <a:schemeClr val="bg1"/>
                </a:solidFill>
              </a:rPr>
              <a:t> – </a:t>
            </a:r>
            <a:r>
              <a:rPr lang="sr-Latn-RS" sz="2400" b="1">
                <a:solidFill>
                  <a:schemeClr val="bg1"/>
                </a:solidFill>
              </a:rPr>
              <a:t>1</a:t>
            </a:r>
            <a:endParaRPr lang="en-US" sz="2400" b="1" baseline="-25000">
              <a:solidFill>
                <a:schemeClr val="bg1"/>
              </a:solidFill>
            </a:endParaRPr>
          </a:p>
        </p:txBody>
      </p:sp>
      <p:cxnSp>
        <p:nvCxnSpPr>
          <p:cNvPr id="38" name="Straight Arrow Connector 37"/>
          <p:cNvCxnSpPr/>
          <p:nvPr/>
        </p:nvCxnSpPr>
        <p:spPr bwMode="auto">
          <a:xfrm rot="5400000">
            <a:off x="6526904" y="4704840"/>
            <a:ext cx="0" cy="640080"/>
          </a:xfrm>
          <a:prstGeom prst="straightConnector1">
            <a:avLst/>
          </a:prstGeom>
          <a:noFill/>
          <a:ln w="28575" cap="flat" cmpd="sng" algn="ctr">
            <a:solidFill>
              <a:schemeClr val="bg1"/>
            </a:solidFill>
            <a:prstDash val="solid"/>
            <a:round/>
            <a:headEnd type="none" w="med" len="med"/>
            <a:tailEnd type="none" w="med" len="med"/>
          </a:ln>
          <a:effectLst/>
        </p:spPr>
      </p:cxnSp>
      <p:sp>
        <p:nvSpPr>
          <p:cNvPr id="39" name="TextBox 38"/>
          <p:cNvSpPr txBox="1">
            <a:spLocks noChangeArrowheads="1"/>
          </p:cNvSpPr>
          <p:nvPr/>
        </p:nvSpPr>
        <p:spPr bwMode="auto">
          <a:xfrm>
            <a:off x="5486400" y="4759357"/>
            <a:ext cx="3276600" cy="535531"/>
          </a:xfrm>
          <a:prstGeom prst="rect">
            <a:avLst/>
          </a:prstGeom>
          <a:noFill/>
          <a:ln w="9525">
            <a:noFill/>
            <a:miter lim="800000"/>
            <a:headEnd/>
            <a:tailEnd/>
          </a:ln>
        </p:spPr>
        <p:txBody>
          <a:bodyPr wrap="square">
            <a:spAutoFit/>
          </a:bodyPr>
          <a:lstStyle/>
          <a:p>
            <a:r>
              <a:rPr lang="en-US" sz="2400" b="1" i="1">
                <a:solidFill>
                  <a:schemeClr val="bg1"/>
                </a:solidFill>
                <a:latin typeface="Times New Roman" pitchFamily="18" charset="0"/>
                <a:cs typeface="Times New Roman" pitchFamily="18" charset="0"/>
              </a:rPr>
              <a:t>l</a:t>
            </a:r>
            <a:r>
              <a:rPr lang="en-US" sz="2400" b="1" baseline="-25000">
                <a:solidFill>
                  <a:schemeClr val="bg1"/>
                </a:solidFill>
              </a:rPr>
              <a:t>12</a:t>
            </a:r>
            <a:r>
              <a:rPr lang="sr-Latn-RS" sz="2400" b="1">
                <a:solidFill>
                  <a:schemeClr val="bg1"/>
                </a:solidFill>
              </a:rPr>
              <a:t> =         </a:t>
            </a:r>
            <a:r>
              <a:rPr lang="sr-Latn-RS" sz="2400" b="1" i="1">
                <a:solidFill>
                  <a:schemeClr val="bg1"/>
                </a:solidFill>
              </a:rPr>
              <a:t>(p</a:t>
            </a:r>
            <a:r>
              <a:rPr lang="sr-Latn-RS" sz="2400" b="1" baseline="-25000">
                <a:solidFill>
                  <a:schemeClr val="bg1"/>
                </a:solidFill>
              </a:rPr>
              <a:t>1</a:t>
            </a:r>
            <a:r>
              <a:rPr lang="sr-Latn-RS" sz="2400" b="1" i="1">
                <a:solidFill>
                  <a:schemeClr val="bg1"/>
                </a:solidFill>
              </a:rPr>
              <a:t>v</a:t>
            </a:r>
            <a:r>
              <a:rPr lang="en-US" sz="2400" b="1" baseline="-25000">
                <a:solidFill>
                  <a:schemeClr val="bg1"/>
                </a:solidFill>
              </a:rPr>
              <a:t>1</a:t>
            </a:r>
            <a:r>
              <a:rPr lang="sr-Latn-RS" sz="2400" b="1" i="1">
                <a:solidFill>
                  <a:schemeClr val="bg1"/>
                </a:solidFill>
              </a:rPr>
              <a:t> – p</a:t>
            </a:r>
            <a:r>
              <a:rPr lang="sr-Latn-RS" sz="2400" b="1" baseline="-25000">
                <a:solidFill>
                  <a:schemeClr val="bg1"/>
                </a:solidFill>
              </a:rPr>
              <a:t>2</a:t>
            </a:r>
            <a:r>
              <a:rPr lang="sr-Latn-RS" sz="2400" b="1" i="1">
                <a:solidFill>
                  <a:schemeClr val="bg1"/>
                </a:solidFill>
              </a:rPr>
              <a:t>v</a:t>
            </a:r>
            <a:r>
              <a:rPr lang="sr-Latn-RS" sz="2400" b="1" baseline="-25000">
                <a:solidFill>
                  <a:schemeClr val="bg1"/>
                </a:solidFill>
              </a:rPr>
              <a:t>2</a:t>
            </a:r>
            <a:r>
              <a:rPr lang="sr-Latn-RS" sz="2400" b="1" i="1">
                <a:solidFill>
                  <a:schemeClr val="bg1"/>
                </a:solidFill>
              </a:rPr>
              <a:t>)</a:t>
            </a:r>
          </a:p>
        </p:txBody>
      </p:sp>
    </p:spTree>
  </p:cSld>
  <p:clrMapOvr>
    <a:masterClrMapping/>
  </p:clrMapOvr>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 name="Straight Arrow Connector 1"/>
          <p:cNvCxnSpPr/>
          <p:nvPr/>
        </p:nvCxnSpPr>
        <p:spPr bwMode="auto">
          <a:xfrm flipV="1">
            <a:off x="6403340" y="1188720"/>
            <a:ext cx="2540" cy="2023740"/>
          </a:xfrm>
          <a:prstGeom prst="straightConnector1">
            <a:avLst/>
          </a:prstGeom>
          <a:noFill/>
          <a:ln w="19050" cap="flat" cmpd="sng" algn="ctr">
            <a:solidFill>
              <a:schemeClr val="bg1"/>
            </a:solidFill>
            <a:prstDash val="solid"/>
            <a:round/>
            <a:headEnd type="none" w="med" len="med"/>
            <a:tailEnd type="triangle"/>
          </a:ln>
          <a:effectLst/>
        </p:spPr>
      </p:cxnSp>
      <p:sp>
        <p:nvSpPr>
          <p:cNvPr id="3" name="Text Box 15"/>
          <p:cNvSpPr txBox="1">
            <a:spLocks noChangeArrowheads="1"/>
          </p:cNvSpPr>
          <p:nvPr/>
        </p:nvSpPr>
        <p:spPr bwMode="auto">
          <a:xfrm>
            <a:off x="6045200" y="1057509"/>
            <a:ext cx="327334" cy="400110"/>
          </a:xfrm>
          <a:prstGeom prst="rect">
            <a:avLst/>
          </a:prstGeom>
          <a:noFill/>
          <a:ln w="9525" algn="ctr">
            <a:noFill/>
            <a:miter lim="800000"/>
            <a:headEnd/>
            <a:tailEnd/>
          </a:ln>
        </p:spPr>
        <p:txBody>
          <a:bodyPr wrap="none">
            <a:spAutoFit/>
          </a:bodyPr>
          <a:lstStyle/>
          <a:p>
            <a:pPr>
              <a:lnSpc>
                <a:spcPct val="100000"/>
              </a:lnSpc>
              <a:spcBef>
                <a:spcPts val="0"/>
              </a:spcBef>
              <a:tabLst>
                <a:tab pos="409575" algn="l"/>
              </a:tabLst>
            </a:pPr>
            <a:r>
              <a:rPr lang="sr-Latn-RS" i="1">
                <a:solidFill>
                  <a:srgbClr val="000099"/>
                </a:solidFill>
              </a:rPr>
              <a:t>p</a:t>
            </a:r>
            <a:endParaRPr lang="en-US" i="1">
              <a:solidFill>
                <a:srgbClr val="000099"/>
              </a:solidFill>
            </a:endParaRPr>
          </a:p>
        </p:txBody>
      </p:sp>
      <p:sp>
        <p:nvSpPr>
          <p:cNvPr id="5" name="Freeform 4"/>
          <p:cNvSpPr/>
          <p:nvPr/>
        </p:nvSpPr>
        <p:spPr bwMode="auto">
          <a:xfrm>
            <a:off x="6934200" y="1380073"/>
            <a:ext cx="1497330" cy="1463886"/>
          </a:xfrm>
          <a:custGeom>
            <a:avLst/>
            <a:gdLst>
              <a:gd name="connsiteX0" fmla="*/ 0 w 998220"/>
              <a:gd name="connsiteY0" fmla="*/ 0 h 906780"/>
              <a:gd name="connsiteX1" fmla="*/ 393700 w 998220"/>
              <a:gd name="connsiteY1" fmla="*/ 538480 h 906780"/>
              <a:gd name="connsiteX2" fmla="*/ 998220 w 998220"/>
              <a:gd name="connsiteY2" fmla="*/ 906780 h 906780"/>
            </a:gdLst>
            <a:ahLst/>
            <a:cxnLst>
              <a:cxn ang="0">
                <a:pos x="connsiteX0" y="connsiteY0"/>
              </a:cxn>
              <a:cxn ang="0">
                <a:pos x="connsiteX1" y="connsiteY1"/>
              </a:cxn>
              <a:cxn ang="0">
                <a:pos x="connsiteX2" y="connsiteY2"/>
              </a:cxn>
            </a:cxnLst>
            <a:rect l="l" t="t" r="r" b="b"/>
            <a:pathLst>
              <a:path w="998220" h="906780">
                <a:moveTo>
                  <a:pt x="0" y="0"/>
                </a:moveTo>
                <a:cubicBezTo>
                  <a:pt x="113665" y="193675"/>
                  <a:pt x="227330" y="387350"/>
                  <a:pt x="393700" y="538480"/>
                </a:cubicBezTo>
                <a:cubicBezTo>
                  <a:pt x="560070" y="689610"/>
                  <a:pt x="998220" y="906780"/>
                  <a:pt x="998220" y="906780"/>
                </a:cubicBezTo>
              </a:path>
            </a:pathLst>
          </a:custGeom>
          <a:noFill/>
          <a:ln w="19050" cap="flat" cmpd="sng" algn="ctr">
            <a:solidFill>
              <a:srgbClr val="000066"/>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pPr>
            <a:endParaRPr kumimoji="0" lang="en-US" sz="2000" b="0" i="0" u="none" strike="noStrike" cap="none" normalizeH="0" baseline="0">
              <a:ln>
                <a:noFill/>
              </a:ln>
              <a:solidFill>
                <a:srgbClr val="000000"/>
              </a:solidFill>
              <a:effectLst/>
              <a:latin typeface="Arial" charset="0"/>
            </a:endParaRPr>
          </a:p>
        </p:txBody>
      </p:sp>
      <p:cxnSp>
        <p:nvCxnSpPr>
          <p:cNvPr id="7" name="Straight Arrow Connector 6"/>
          <p:cNvCxnSpPr/>
          <p:nvPr/>
        </p:nvCxnSpPr>
        <p:spPr bwMode="auto">
          <a:xfrm flipV="1">
            <a:off x="6400800" y="3200400"/>
            <a:ext cx="2270760" cy="2540"/>
          </a:xfrm>
          <a:prstGeom prst="straightConnector1">
            <a:avLst/>
          </a:prstGeom>
          <a:noFill/>
          <a:ln w="19050" cap="flat" cmpd="sng" algn="ctr">
            <a:solidFill>
              <a:schemeClr val="bg1"/>
            </a:solidFill>
            <a:prstDash val="solid"/>
            <a:round/>
            <a:headEnd type="none" w="med" len="med"/>
            <a:tailEnd type="triangle"/>
          </a:ln>
          <a:effectLst/>
        </p:spPr>
      </p:cxnSp>
      <p:sp>
        <p:nvSpPr>
          <p:cNvPr id="8" name="Text Box 15"/>
          <p:cNvSpPr txBox="1">
            <a:spLocks noChangeArrowheads="1"/>
          </p:cNvSpPr>
          <p:nvPr/>
        </p:nvSpPr>
        <p:spPr bwMode="auto">
          <a:xfrm>
            <a:off x="8321040" y="3160884"/>
            <a:ext cx="312906" cy="400110"/>
          </a:xfrm>
          <a:prstGeom prst="rect">
            <a:avLst/>
          </a:prstGeom>
          <a:noFill/>
          <a:ln w="9525" algn="ctr">
            <a:noFill/>
            <a:miter lim="800000"/>
            <a:headEnd/>
            <a:tailEnd/>
          </a:ln>
        </p:spPr>
        <p:txBody>
          <a:bodyPr wrap="none">
            <a:spAutoFit/>
          </a:bodyPr>
          <a:lstStyle/>
          <a:p>
            <a:pPr>
              <a:lnSpc>
                <a:spcPct val="100000"/>
              </a:lnSpc>
              <a:spcBef>
                <a:spcPts val="0"/>
              </a:spcBef>
              <a:tabLst>
                <a:tab pos="409575" algn="l"/>
              </a:tabLst>
            </a:pPr>
            <a:r>
              <a:rPr lang="sr-Latn-RS" i="1">
                <a:solidFill>
                  <a:srgbClr val="000099"/>
                </a:solidFill>
              </a:rPr>
              <a:t>v</a:t>
            </a:r>
            <a:endParaRPr lang="en-US" i="1">
              <a:solidFill>
                <a:srgbClr val="000099"/>
              </a:solidFill>
            </a:endParaRPr>
          </a:p>
        </p:txBody>
      </p:sp>
      <p:cxnSp>
        <p:nvCxnSpPr>
          <p:cNvPr id="15" name="Straight Arrow Connector 14"/>
          <p:cNvCxnSpPr/>
          <p:nvPr/>
        </p:nvCxnSpPr>
        <p:spPr bwMode="auto">
          <a:xfrm flipV="1">
            <a:off x="7258050" y="1989450"/>
            <a:ext cx="2540" cy="1209045"/>
          </a:xfrm>
          <a:prstGeom prst="straightConnector1">
            <a:avLst/>
          </a:prstGeom>
          <a:noFill/>
          <a:ln w="12700" cap="flat" cmpd="sng" algn="ctr">
            <a:solidFill>
              <a:schemeClr val="bg1"/>
            </a:solidFill>
            <a:prstDash val="solid"/>
            <a:round/>
            <a:headEnd type="none" w="med" len="med"/>
            <a:tailEnd type="none" w="med" len="med"/>
          </a:ln>
          <a:effectLst/>
        </p:spPr>
      </p:cxnSp>
      <p:cxnSp>
        <p:nvCxnSpPr>
          <p:cNvPr id="17" name="Straight Arrow Connector 16"/>
          <p:cNvCxnSpPr/>
          <p:nvPr/>
        </p:nvCxnSpPr>
        <p:spPr bwMode="auto">
          <a:xfrm flipV="1">
            <a:off x="7922895" y="2586990"/>
            <a:ext cx="635" cy="615315"/>
          </a:xfrm>
          <a:prstGeom prst="straightConnector1">
            <a:avLst/>
          </a:prstGeom>
          <a:noFill/>
          <a:ln w="12700" cap="flat" cmpd="sng" algn="ctr">
            <a:solidFill>
              <a:schemeClr val="bg1"/>
            </a:solidFill>
            <a:prstDash val="solid"/>
            <a:round/>
            <a:headEnd type="none" w="med" len="med"/>
            <a:tailEnd type="none" w="med" len="med"/>
          </a:ln>
          <a:effectLst/>
        </p:spPr>
      </p:cxnSp>
      <p:cxnSp>
        <p:nvCxnSpPr>
          <p:cNvPr id="19" name="Straight Arrow Connector 18"/>
          <p:cNvCxnSpPr/>
          <p:nvPr/>
        </p:nvCxnSpPr>
        <p:spPr bwMode="auto">
          <a:xfrm>
            <a:off x="6406515" y="1943100"/>
            <a:ext cx="822960" cy="1906"/>
          </a:xfrm>
          <a:prstGeom prst="straightConnector1">
            <a:avLst/>
          </a:prstGeom>
          <a:noFill/>
          <a:ln w="12700" cap="flat" cmpd="sng" algn="ctr">
            <a:solidFill>
              <a:srgbClr val="C00000"/>
            </a:solidFill>
            <a:prstDash val="solid"/>
            <a:round/>
            <a:headEnd type="none" w="med" len="med"/>
            <a:tailEnd type="none" w="med" len="med"/>
          </a:ln>
          <a:effectLst/>
        </p:spPr>
      </p:cxnSp>
      <p:cxnSp>
        <p:nvCxnSpPr>
          <p:cNvPr id="21" name="Straight Arrow Connector 20"/>
          <p:cNvCxnSpPr/>
          <p:nvPr/>
        </p:nvCxnSpPr>
        <p:spPr bwMode="auto">
          <a:xfrm>
            <a:off x="6400800" y="2554605"/>
            <a:ext cx="1554480" cy="1906"/>
          </a:xfrm>
          <a:prstGeom prst="straightConnector1">
            <a:avLst/>
          </a:prstGeom>
          <a:noFill/>
          <a:ln w="12700" cap="flat" cmpd="sng" algn="ctr">
            <a:solidFill>
              <a:srgbClr val="C00000"/>
            </a:solidFill>
            <a:prstDash val="solid"/>
            <a:round/>
            <a:headEnd type="none" w="med" len="med"/>
            <a:tailEnd type="none" w="med" len="med"/>
          </a:ln>
          <a:effectLst/>
        </p:spPr>
      </p:cxnSp>
      <p:sp>
        <p:nvSpPr>
          <p:cNvPr id="14" name="Oval 13"/>
          <p:cNvSpPr/>
          <p:nvPr/>
        </p:nvSpPr>
        <p:spPr bwMode="auto">
          <a:xfrm rot="2628319">
            <a:off x="7877684" y="2499235"/>
            <a:ext cx="91440" cy="91440"/>
          </a:xfrm>
          <a:prstGeom prst="ellipse">
            <a:avLst/>
          </a:prstGeom>
          <a:solidFill>
            <a:schemeClr val="bg1">
              <a:lumMod val="20000"/>
              <a:lumOff val="80000"/>
            </a:schemeClr>
          </a:solidFill>
          <a:ln w="15875" cap="flat" cmpd="sng" algn="ctr">
            <a:solidFill>
              <a:schemeClr val="bg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pPr>
            <a:endParaRPr kumimoji="0" lang="en-US" sz="2000" b="0" i="0" u="none" strike="noStrike" cap="none" normalizeH="0" baseline="0">
              <a:ln>
                <a:noFill/>
              </a:ln>
              <a:solidFill>
                <a:srgbClr val="000000"/>
              </a:solidFill>
              <a:effectLst/>
              <a:latin typeface="Arial" charset="0"/>
            </a:endParaRPr>
          </a:p>
        </p:txBody>
      </p:sp>
      <p:sp>
        <p:nvSpPr>
          <p:cNvPr id="22" name="Text Box 15"/>
          <p:cNvSpPr txBox="1">
            <a:spLocks noChangeArrowheads="1"/>
          </p:cNvSpPr>
          <p:nvPr/>
        </p:nvSpPr>
        <p:spPr bwMode="auto">
          <a:xfrm>
            <a:off x="7246620" y="1684020"/>
            <a:ext cx="298480" cy="338554"/>
          </a:xfrm>
          <a:prstGeom prst="rect">
            <a:avLst/>
          </a:prstGeom>
          <a:noFill/>
          <a:ln w="9525" algn="ctr">
            <a:noFill/>
            <a:miter lim="800000"/>
            <a:headEnd/>
            <a:tailEnd/>
          </a:ln>
        </p:spPr>
        <p:txBody>
          <a:bodyPr wrap="none">
            <a:spAutoFit/>
          </a:bodyPr>
          <a:lstStyle/>
          <a:p>
            <a:pPr algn="ctr">
              <a:lnSpc>
                <a:spcPct val="100000"/>
              </a:lnSpc>
              <a:spcBef>
                <a:spcPts val="0"/>
              </a:spcBef>
              <a:tabLst>
                <a:tab pos="409575" algn="l"/>
              </a:tabLst>
            </a:pPr>
            <a:r>
              <a:rPr lang="sr-Latn-RS" sz="1600">
                <a:solidFill>
                  <a:srgbClr val="000099"/>
                </a:solidFill>
              </a:rPr>
              <a:t>1</a:t>
            </a:r>
            <a:endParaRPr lang="en-US" sz="1600">
              <a:solidFill>
                <a:srgbClr val="000099"/>
              </a:solidFill>
            </a:endParaRPr>
          </a:p>
        </p:txBody>
      </p:sp>
      <p:sp>
        <p:nvSpPr>
          <p:cNvPr id="23" name="Text Box 15"/>
          <p:cNvSpPr txBox="1">
            <a:spLocks noChangeArrowheads="1"/>
          </p:cNvSpPr>
          <p:nvPr/>
        </p:nvSpPr>
        <p:spPr bwMode="auto">
          <a:xfrm>
            <a:off x="7886700" y="2240280"/>
            <a:ext cx="298480" cy="338554"/>
          </a:xfrm>
          <a:prstGeom prst="rect">
            <a:avLst/>
          </a:prstGeom>
          <a:noFill/>
          <a:ln w="9525" algn="ctr">
            <a:noFill/>
            <a:miter lim="800000"/>
            <a:headEnd/>
            <a:tailEnd/>
          </a:ln>
        </p:spPr>
        <p:txBody>
          <a:bodyPr wrap="none">
            <a:spAutoFit/>
          </a:bodyPr>
          <a:lstStyle/>
          <a:p>
            <a:pPr algn="ctr">
              <a:lnSpc>
                <a:spcPct val="100000"/>
              </a:lnSpc>
              <a:spcBef>
                <a:spcPts val="0"/>
              </a:spcBef>
              <a:tabLst>
                <a:tab pos="409575" algn="l"/>
              </a:tabLst>
            </a:pPr>
            <a:r>
              <a:rPr lang="sr-Latn-RS" sz="1600">
                <a:solidFill>
                  <a:srgbClr val="000099"/>
                </a:solidFill>
              </a:rPr>
              <a:t>2</a:t>
            </a:r>
            <a:endParaRPr lang="en-US" sz="1600">
              <a:solidFill>
                <a:srgbClr val="000099"/>
              </a:solidFill>
            </a:endParaRPr>
          </a:p>
        </p:txBody>
      </p:sp>
      <p:cxnSp>
        <p:nvCxnSpPr>
          <p:cNvPr id="24" name="Straight Arrow Connector 23"/>
          <p:cNvCxnSpPr/>
          <p:nvPr/>
        </p:nvCxnSpPr>
        <p:spPr bwMode="auto">
          <a:xfrm>
            <a:off x="6428648" y="1947058"/>
            <a:ext cx="604612" cy="607547"/>
          </a:xfrm>
          <a:prstGeom prst="straightConnector1">
            <a:avLst/>
          </a:prstGeom>
          <a:noFill/>
          <a:ln w="6350" cap="flat" cmpd="sng" algn="ctr">
            <a:solidFill>
              <a:srgbClr val="C00000"/>
            </a:solidFill>
            <a:prstDash val="solid"/>
            <a:round/>
            <a:headEnd type="none" w="med" len="med"/>
            <a:tailEnd type="none" w="med" len="med"/>
          </a:ln>
          <a:effectLst/>
        </p:spPr>
      </p:cxnSp>
      <p:cxnSp>
        <p:nvCxnSpPr>
          <p:cNvPr id="26" name="Straight Arrow Connector 25"/>
          <p:cNvCxnSpPr/>
          <p:nvPr/>
        </p:nvCxnSpPr>
        <p:spPr bwMode="auto">
          <a:xfrm>
            <a:off x="6581048" y="1943248"/>
            <a:ext cx="604612" cy="607547"/>
          </a:xfrm>
          <a:prstGeom prst="straightConnector1">
            <a:avLst/>
          </a:prstGeom>
          <a:noFill/>
          <a:ln w="6350" cap="flat" cmpd="sng" algn="ctr">
            <a:solidFill>
              <a:srgbClr val="C00000"/>
            </a:solidFill>
            <a:prstDash val="solid"/>
            <a:round/>
            <a:headEnd type="none" w="med" len="med"/>
            <a:tailEnd type="none" w="med" len="med"/>
          </a:ln>
          <a:effectLst/>
        </p:spPr>
      </p:cxnSp>
      <p:cxnSp>
        <p:nvCxnSpPr>
          <p:cNvPr id="27" name="Straight Arrow Connector 26"/>
          <p:cNvCxnSpPr/>
          <p:nvPr/>
        </p:nvCxnSpPr>
        <p:spPr bwMode="auto">
          <a:xfrm>
            <a:off x="6744878" y="1946910"/>
            <a:ext cx="604612" cy="607547"/>
          </a:xfrm>
          <a:prstGeom prst="straightConnector1">
            <a:avLst/>
          </a:prstGeom>
          <a:noFill/>
          <a:ln w="6350" cap="flat" cmpd="sng" algn="ctr">
            <a:solidFill>
              <a:srgbClr val="C00000"/>
            </a:solidFill>
            <a:prstDash val="solid"/>
            <a:round/>
            <a:headEnd type="none" w="med" len="med"/>
            <a:tailEnd type="none" w="med" len="med"/>
          </a:ln>
          <a:effectLst/>
        </p:spPr>
      </p:cxnSp>
      <p:cxnSp>
        <p:nvCxnSpPr>
          <p:cNvPr id="28" name="Straight Arrow Connector 27"/>
          <p:cNvCxnSpPr/>
          <p:nvPr/>
        </p:nvCxnSpPr>
        <p:spPr bwMode="auto">
          <a:xfrm>
            <a:off x="6897278" y="1943100"/>
            <a:ext cx="604612" cy="607547"/>
          </a:xfrm>
          <a:prstGeom prst="straightConnector1">
            <a:avLst/>
          </a:prstGeom>
          <a:noFill/>
          <a:ln w="6350" cap="flat" cmpd="sng" algn="ctr">
            <a:solidFill>
              <a:srgbClr val="C00000"/>
            </a:solidFill>
            <a:prstDash val="solid"/>
            <a:round/>
            <a:headEnd type="none" w="med" len="med"/>
            <a:tailEnd type="none" w="med" len="med"/>
          </a:ln>
          <a:effectLst/>
        </p:spPr>
      </p:cxnSp>
      <p:cxnSp>
        <p:nvCxnSpPr>
          <p:cNvPr id="29" name="Straight Arrow Connector 28"/>
          <p:cNvCxnSpPr/>
          <p:nvPr/>
        </p:nvCxnSpPr>
        <p:spPr bwMode="auto">
          <a:xfrm>
            <a:off x="7051583" y="1946910"/>
            <a:ext cx="604612" cy="607547"/>
          </a:xfrm>
          <a:prstGeom prst="straightConnector1">
            <a:avLst/>
          </a:prstGeom>
          <a:noFill/>
          <a:ln w="6350" cap="flat" cmpd="sng" algn="ctr">
            <a:solidFill>
              <a:srgbClr val="C00000"/>
            </a:solidFill>
            <a:prstDash val="solid"/>
            <a:round/>
            <a:headEnd type="none" w="med" len="med"/>
            <a:tailEnd type="none" w="med" len="med"/>
          </a:ln>
          <a:effectLst/>
        </p:spPr>
      </p:cxnSp>
      <p:cxnSp>
        <p:nvCxnSpPr>
          <p:cNvPr id="30" name="Straight Arrow Connector 29"/>
          <p:cNvCxnSpPr/>
          <p:nvPr/>
        </p:nvCxnSpPr>
        <p:spPr bwMode="auto">
          <a:xfrm>
            <a:off x="7203983" y="1943100"/>
            <a:ext cx="604612" cy="607547"/>
          </a:xfrm>
          <a:prstGeom prst="straightConnector1">
            <a:avLst/>
          </a:prstGeom>
          <a:noFill/>
          <a:ln w="6350" cap="flat" cmpd="sng" algn="ctr">
            <a:solidFill>
              <a:srgbClr val="C00000"/>
            </a:solidFill>
            <a:prstDash val="solid"/>
            <a:round/>
            <a:headEnd type="none" w="med" len="med"/>
            <a:tailEnd type="none" w="med" len="med"/>
          </a:ln>
          <a:effectLst/>
        </p:spPr>
      </p:cxnSp>
      <p:sp>
        <p:nvSpPr>
          <p:cNvPr id="6" name="Oval 5"/>
          <p:cNvSpPr/>
          <p:nvPr/>
        </p:nvSpPr>
        <p:spPr bwMode="auto">
          <a:xfrm rot="2628319">
            <a:off x="7218554" y="1895349"/>
            <a:ext cx="91440" cy="91440"/>
          </a:xfrm>
          <a:prstGeom prst="ellipse">
            <a:avLst/>
          </a:prstGeom>
          <a:solidFill>
            <a:schemeClr val="bg1">
              <a:lumMod val="20000"/>
              <a:lumOff val="80000"/>
            </a:schemeClr>
          </a:solidFill>
          <a:ln w="15875" cap="flat" cmpd="sng" algn="ctr">
            <a:solidFill>
              <a:schemeClr val="bg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pPr>
            <a:endParaRPr kumimoji="0" lang="en-US" sz="2000" b="0" i="0" u="none" strike="noStrike" cap="none" normalizeH="0" baseline="0">
              <a:ln>
                <a:noFill/>
              </a:ln>
              <a:solidFill>
                <a:srgbClr val="000000"/>
              </a:solidFill>
              <a:effectLst/>
              <a:latin typeface="Arial" charset="0"/>
            </a:endParaRPr>
          </a:p>
        </p:txBody>
      </p:sp>
      <p:cxnSp>
        <p:nvCxnSpPr>
          <p:cNvPr id="31" name="Straight Arrow Connector 30"/>
          <p:cNvCxnSpPr/>
          <p:nvPr/>
        </p:nvCxnSpPr>
        <p:spPr bwMode="auto">
          <a:xfrm>
            <a:off x="6400800" y="2084218"/>
            <a:ext cx="470535" cy="472292"/>
          </a:xfrm>
          <a:prstGeom prst="straightConnector1">
            <a:avLst/>
          </a:prstGeom>
          <a:noFill/>
          <a:ln w="6350" cap="flat" cmpd="sng" algn="ctr">
            <a:solidFill>
              <a:srgbClr val="C00000"/>
            </a:solidFill>
            <a:prstDash val="solid"/>
            <a:round/>
            <a:headEnd type="none" w="med" len="med"/>
            <a:tailEnd type="none" w="med" len="med"/>
          </a:ln>
          <a:effectLst/>
        </p:spPr>
      </p:cxnSp>
      <p:cxnSp>
        <p:nvCxnSpPr>
          <p:cNvPr id="33" name="Straight Arrow Connector 32"/>
          <p:cNvCxnSpPr/>
          <p:nvPr/>
        </p:nvCxnSpPr>
        <p:spPr bwMode="auto">
          <a:xfrm>
            <a:off x="6404610" y="2261383"/>
            <a:ext cx="302895" cy="293222"/>
          </a:xfrm>
          <a:prstGeom prst="straightConnector1">
            <a:avLst/>
          </a:prstGeom>
          <a:noFill/>
          <a:ln w="6350" cap="flat" cmpd="sng" algn="ctr">
            <a:solidFill>
              <a:srgbClr val="C00000"/>
            </a:solidFill>
            <a:prstDash val="solid"/>
            <a:round/>
            <a:headEnd type="none" w="med" len="med"/>
            <a:tailEnd type="none" w="med" len="med"/>
          </a:ln>
          <a:effectLst/>
        </p:spPr>
      </p:cxnSp>
      <p:cxnSp>
        <p:nvCxnSpPr>
          <p:cNvPr id="36" name="Straight Arrow Connector 35"/>
          <p:cNvCxnSpPr/>
          <p:nvPr/>
        </p:nvCxnSpPr>
        <p:spPr bwMode="auto">
          <a:xfrm>
            <a:off x="6402705" y="2425213"/>
            <a:ext cx="131445" cy="131297"/>
          </a:xfrm>
          <a:prstGeom prst="straightConnector1">
            <a:avLst/>
          </a:prstGeom>
          <a:noFill/>
          <a:ln w="6350" cap="flat" cmpd="sng" algn="ctr">
            <a:solidFill>
              <a:srgbClr val="C00000"/>
            </a:solidFill>
            <a:prstDash val="solid"/>
            <a:round/>
            <a:headEnd type="none" w="med" len="med"/>
            <a:tailEnd type="none" w="med" len="med"/>
          </a:ln>
          <a:effectLst/>
        </p:spPr>
      </p:cxnSp>
      <p:cxnSp>
        <p:nvCxnSpPr>
          <p:cNvPr id="38" name="Straight Arrow Connector 37"/>
          <p:cNvCxnSpPr/>
          <p:nvPr/>
        </p:nvCxnSpPr>
        <p:spPr bwMode="auto">
          <a:xfrm rot="2700000" flipV="1">
            <a:off x="7561076" y="2433887"/>
            <a:ext cx="635" cy="841248"/>
          </a:xfrm>
          <a:prstGeom prst="straightConnector1">
            <a:avLst/>
          </a:prstGeom>
          <a:noFill/>
          <a:ln w="6350" cap="flat" cmpd="sng" algn="ctr">
            <a:solidFill>
              <a:schemeClr val="bg1"/>
            </a:solidFill>
            <a:prstDash val="solid"/>
            <a:round/>
            <a:headEnd type="none" w="med" len="med"/>
            <a:tailEnd type="none" w="med" len="med"/>
          </a:ln>
          <a:effectLst/>
        </p:spPr>
      </p:cxnSp>
      <p:cxnSp>
        <p:nvCxnSpPr>
          <p:cNvPr id="39" name="Straight Arrow Connector 38"/>
          <p:cNvCxnSpPr/>
          <p:nvPr/>
        </p:nvCxnSpPr>
        <p:spPr bwMode="auto">
          <a:xfrm flipV="1">
            <a:off x="7397093" y="2672715"/>
            <a:ext cx="529612" cy="528177"/>
          </a:xfrm>
          <a:prstGeom prst="straightConnector1">
            <a:avLst/>
          </a:prstGeom>
          <a:noFill/>
          <a:ln w="6350" cap="flat" cmpd="sng" algn="ctr">
            <a:solidFill>
              <a:schemeClr val="bg1"/>
            </a:solidFill>
            <a:prstDash val="solid"/>
            <a:round/>
            <a:headEnd type="none" w="med" len="med"/>
            <a:tailEnd type="none" w="med" len="med"/>
          </a:ln>
          <a:effectLst/>
        </p:spPr>
      </p:cxnSp>
      <p:cxnSp>
        <p:nvCxnSpPr>
          <p:cNvPr id="41" name="Straight Arrow Connector 40"/>
          <p:cNvCxnSpPr/>
          <p:nvPr/>
        </p:nvCxnSpPr>
        <p:spPr bwMode="auto">
          <a:xfrm flipV="1">
            <a:off x="7597118" y="2874645"/>
            <a:ext cx="323872" cy="322438"/>
          </a:xfrm>
          <a:prstGeom prst="straightConnector1">
            <a:avLst/>
          </a:prstGeom>
          <a:noFill/>
          <a:ln w="6350" cap="flat" cmpd="sng" algn="ctr">
            <a:solidFill>
              <a:schemeClr val="bg1"/>
            </a:solidFill>
            <a:prstDash val="solid"/>
            <a:round/>
            <a:headEnd type="none" w="med" len="med"/>
            <a:tailEnd type="none" w="med" len="med"/>
          </a:ln>
          <a:effectLst/>
        </p:spPr>
      </p:cxnSp>
      <p:cxnSp>
        <p:nvCxnSpPr>
          <p:cNvPr id="43" name="Straight Arrow Connector 42"/>
          <p:cNvCxnSpPr/>
          <p:nvPr/>
        </p:nvCxnSpPr>
        <p:spPr bwMode="auto">
          <a:xfrm flipV="1">
            <a:off x="7778093" y="3057525"/>
            <a:ext cx="144802" cy="143368"/>
          </a:xfrm>
          <a:prstGeom prst="straightConnector1">
            <a:avLst/>
          </a:prstGeom>
          <a:noFill/>
          <a:ln w="6350" cap="flat" cmpd="sng" algn="ctr">
            <a:solidFill>
              <a:schemeClr val="bg1"/>
            </a:solidFill>
            <a:prstDash val="solid"/>
            <a:round/>
            <a:headEnd type="none" w="med" len="med"/>
            <a:tailEnd type="none" w="med" len="med"/>
          </a:ln>
          <a:effectLst/>
        </p:spPr>
      </p:cxnSp>
      <p:cxnSp>
        <p:nvCxnSpPr>
          <p:cNvPr id="45" name="Straight Arrow Connector 44"/>
          <p:cNvCxnSpPr/>
          <p:nvPr/>
        </p:nvCxnSpPr>
        <p:spPr bwMode="auto">
          <a:xfrm flipV="1">
            <a:off x="7258050" y="2455545"/>
            <a:ext cx="525780" cy="521970"/>
          </a:xfrm>
          <a:prstGeom prst="straightConnector1">
            <a:avLst/>
          </a:prstGeom>
          <a:noFill/>
          <a:ln w="6350" cap="flat" cmpd="sng" algn="ctr">
            <a:solidFill>
              <a:schemeClr val="bg1"/>
            </a:solidFill>
            <a:prstDash val="solid"/>
            <a:round/>
            <a:headEnd type="none" w="med" len="med"/>
            <a:tailEnd type="none" w="med" len="med"/>
          </a:ln>
          <a:effectLst/>
        </p:spPr>
      </p:cxnSp>
      <p:cxnSp>
        <p:nvCxnSpPr>
          <p:cNvPr id="47" name="Straight Arrow Connector 46"/>
          <p:cNvCxnSpPr/>
          <p:nvPr/>
        </p:nvCxnSpPr>
        <p:spPr bwMode="auto">
          <a:xfrm flipV="1">
            <a:off x="7259955" y="2385060"/>
            <a:ext cx="424815" cy="413385"/>
          </a:xfrm>
          <a:prstGeom prst="straightConnector1">
            <a:avLst/>
          </a:prstGeom>
          <a:noFill/>
          <a:ln w="6350" cap="flat" cmpd="sng" algn="ctr">
            <a:solidFill>
              <a:schemeClr val="bg1"/>
            </a:solidFill>
            <a:prstDash val="solid"/>
            <a:round/>
            <a:headEnd type="none" w="med" len="med"/>
            <a:tailEnd type="none" w="med" len="med"/>
          </a:ln>
          <a:effectLst/>
        </p:spPr>
      </p:cxnSp>
      <p:cxnSp>
        <p:nvCxnSpPr>
          <p:cNvPr id="52" name="Straight Arrow Connector 51"/>
          <p:cNvCxnSpPr/>
          <p:nvPr/>
        </p:nvCxnSpPr>
        <p:spPr bwMode="auto">
          <a:xfrm flipV="1">
            <a:off x="7263765" y="2301240"/>
            <a:ext cx="325755" cy="321946"/>
          </a:xfrm>
          <a:prstGeom prst="straightConnector1">
            <a:avLst/>
          </a:prstGeom>
          <a:noFill/>
          <a:ln w="6350" cap="flat" cmpd="sng" algn="ctr">
            <a:solidFill>
              <a:schemeClr val="bg1"/>
            </a:solidFill>
            <a:prstDash val="solid"/>
            <a:round/>
            <a:headEnd type="none" w="med" len="med"/>
            <a:tailEnd type="none" w="med" len="med"/>
          </a:ln>
          <a:effectLst/>
        </p:spPr>
      </p:cxnSp>
      <p:cxnSp>
        <p:nvCxnSpPr>
          <p:cNvPr id="54" name="Straight Arrow Connector 53"/>
          <p:cNvCxnSpPr/>
          <p:nvPr/>
        </p:nvCxnSpPr>
        <p:spPr bwMode="auto">
          <a:xfrm flipV="1">
            <a:off x="7259955" y="2219325"/>
            <a:ext cx="238125" cy="230506"/>
          </a:xfrm>
          <a:prstGeom prst="straightConnector1">
            <a:avLst/>
          </a:prstGeom>
          <a:noFill/>
          <a:ln w="6350" cap="flat" cmpd="sng" algn="ctr">
            <a:solidFill>
              <a:schemeClr val="bg1"/>
            </a:solidFill>
            <a:prstDash val="solid"/>
            <a:round/>
            <a:headEnd type="none" w="med" len="med"/>
            <a:tailEnd type="none" w="med" len="med"/>
          </a:ln>
          <a:effectLst/>
        </p:spPr>
      </p:cxnSp>
      <p:cxnSp>
        <p:nvCxnSpPr>
          <p:cNvPr id="56" name="Straight Arrow Connector 55"/>
          <p:cNvCxnSpPr/>
          <p:nvPr/>
        </p:nvCxnSpPr>
        <p:spPr bwMode="auto">
          <a:xfrm flipV="1">
            <a:off x="7254240" y="2141220"/>
            <a:ext cx="171450" cy="163831"/>
          </a:xfrm>
          <a:prstGeom prst="straightConnector1">
            <a:avLst/>
          </a:prstGeom>
          <a:noFill/>
          <a:ln w="6350" cap="flat" cmpd="sng" algn="ctr">
            <a:solidFill>
              <a:schemeClr val="bg1"/>
            </a:solidFill>
            <a:prstDash val="solid"/>
            <a:round/>
            <a:headEnd type="none" w="med" len="med"/>
            <a:tailEnd type="none" w="med" len="med"/>
          </a:ln>
          <a:effectLst/>
        </p:spPr>
      </p:cxnSp>
      <p:cxnSp>
        <p:nvCxnSpPr>
          <p:cNvPr id="58" name="Straight Arrow Connector 57"/>
          <p:cNvCxnSpPr/>
          <p:nvPr/>
        </p:nvCxnSpPr>
        <p:spPr bwMode="auto">
          <a:xfrm flipV="1">
            <a:off x="7263765" y="2059305"/>
            <a:ext cx="99060" cy="91442"/>
          </a:xfrm>
          <a:prstGeom prst="straightConnector1">
            <a:avLst/>
          </a:prstGeom>
          <a:noFill/>
          <a:ln w="6350" cap="flat" cmpd="sng" algn="ctr">
            <a:solidFill>
              <a:schemeClr val="bg1"/>
            </a:solidFill>
            <a:prstDash val="solid"/>
            <a:round/>
            <a:headEnd type="none" w="med" len="med"/>
            <a:tailEnd type="none" w="med" len="med"/>
          </a:ln>
          <a:effectLst/>
        </p:spPr>
      </p:cxnSp>
      <p:sp>
        <p:nvSpPr>
          <p:cNvPr id="60" name="TextBox 59"/>
          <p:cNvSpPr txBox="1">
            <a:spLocks noChangeArrowheads="1"/>
          </p:cNvSpPr>
          <p:nvPr/>
        </p:nvSpPr>
        <p:spPr bwMode="auto">
          <a:xfrm>
            <a:off x="7306084" y="2580172"/>
            <a:ext cx="691868" cy="535531"/>
          </a:xfrm>
          <a:prstGeom prst="rect">
            <a:avLst/>
          </a:prstGeom>
          <a:noFill/>
          <a:ln w="9525">
            <a:noFill/>
            <a:miter lim="800000"/>
            <a:headEnd/>
            <a:tailEnd/>
          </a:ln>
        </p:spPr>
        <p:txBody>
          <a:bodyPr wrap="square">
            <a:spAutoFit/>
          </a:bodyPr>
          <a:lstStyle/>
          <a:p>
            <a:r>
              <a:rPr lang="en-US" sz="2400" i="1">
                <a:solidFill>
                  <a:schemeClr val="bg1"/>
                </a:solidFill>
                <a:latin typeface="Times New Roman" pitchFamily="18" charset="0"/>
                <a:cs typeface="Times New Roman" pitchFamily="18" charset="0"/>
              </a:rPr>
              <a:t>l</a:t>
            </a:r>
            <a:r>
              <a:rPr lang="en-US" sz="2400" baseline="-25000">
                <a:solidFill>
                  <a:schemeClr val="bg1"/>
                </a:solidFill>
              </a:rPr>
              <a:t>12</a:t>
            </a:r>
            <a:endParaRPr lang="sr-Latn-RS" sz="2400" i="1">
              <a:solidFill>
                <a:schemeClr val="bg1"/>
              </a:solidFill>
            </a:endParaRPr>
          </a:p>
        </p:txBody>
      </p:sp>
      <p:sp>
        <p:nvSpPr>
          <p:cNvPr id="61" name="TextBox 60"/>
          <p:cNvSpPr txBox="1">
            <a:spLocks noChangeArrowheads="1"/>
          </p:cNvSpPr>
          <p:nvPr/>
        </p:nvSpPr>
        <p:spPr bwMode="auto">
          <a:xfrm>
            <a:off x="6513576" y="1984248"/>
            <a:ext cx="691868" cy="496483"/>
          </a:xfrm>
          <a:prstGeom prst="rect">
            <a:avLst/>
          </a:prstGeom>
          <a:noFill/>
          <a:ln w="9525">
            <a:noFill/>
            <a:miter lim="800000"/>
            <a:headEnd/>
            <a:tailEnd/>
          </a:ln>
        </p:spPr>
        <p:txBody>
          <a:bodyPr wrap="square">
            <a:spAutoFit/>
          </a:bodyPr>
          <a:lstStyle/>
          <a:p>
            <a:r>
              <a:rPr lang="en-US" sz="2400" i="1">
                <a:solidFill>
                  <a:srgbClr val="C00000"/>
                </a:solidFill>
                <a:latin typeface="Times New Roman" pitchFamily="18" charset="0"/>
                <a:cs typeface="Times New Roman" pitchFamily="18" charset="0"/>
              </a:rPr>
              <a:t>l</a:t>
            </a:r>
            <a:r>
              <a:rPr lang="sr-Latn-RS" sz="2400" i="1" baseline="-25000">
                <a:solidFill>
                  <a:srgbClr val="C00000"/>
                </a:solidFill>
              </a:rPr>
              <a:t>t</a:t>
            </a:r>
            <a:r>
              <a:rPr lang="sr-Latn-RS" sz="2400" baseline="-25000">
                <a:solidFill>
                  <a:srgbClr val="C00000"/>
                </a:solidFill>
              </a:rPr>
              <a:t>1</a:t>
            </a:r>
            <a:r>
              <a:rPr lang="en-US" sz="2400" baseline="-25000">
                <a:solidFill>
                  <a:srgbClr val="C00000"/>
                </a:solidFill>
              </a:rPr>
              <a:t>2</a:t>
            </a:r>
            <a:endParaRPr lang="sr-Latn-RS" sz="2400" i="1">
              <a:solidFill>
                <a:srgbClr val="C00000"/>
              </a:solidFill>
            </a:endParaRPr>
          </a:p>
        </p:txBody>
      </p:sp>
      <p:cxnSp>
        <p:nvCxnSpPr>
          <p:cNvPr id="65" name="Straight Arrow Connector 64"/>
          <p:cNvCxnSpPr/>
          <p:nvPr/>
        </p:nvCxnSpPr>
        <p:spPr bwMode="auto">
          <a:xfrm>
            <a:off x="990600" y="2651760"/>
            <a:ext cx="0" cy="1005840"/>
          </a:xfrm>
          <a:prstGeom prst="straightConnector1">
            <a:avLst/>
          </a:prstGeom>
          <a:noFill/>
          <a:ln w="12700" cap="flat" cmpd="sng" algn="ctr">
            <a:solidFill>
              <a:schemeClr val="bg1"/>
            </a:solidFill>
            <a:prstDash val="solid"/>
            <a:round/>
            <a:headEnd type="none" w="med" len="med"/>
            <a:tailEnd type="triangle" w="med" len="med"/>
          </a:ln>
          <a:effectLst/>
        </p:spPr>
      </p:cxnSp>
      <p:cxnSp>
        <p:nvCxnSpPr>
          <p:cNvPr id="66" name="Straight Arrow Connector 65"/>
          <p:cNvCxnSpPr/>
          <p:nvPr/>
        </p:nvCxnSpPr>
        <p:spPr bwMode="auto">
          <a:xfrm rot="5400000">
            <a:off x="1574847" y="2720381"/>
            <a:ext cx="0" cy="731520"/>
          </a:xfrm>
          <a:prstGeom prst="straightConnector1">
            <a:avLst/>
          </a:prstGeom>
          <a:noFill/>
          <a:ln w="12700" cap="flat" cmpd="sng" algn="ctr">
            <a:solidFill>
              <a:schemeClr val="bg1"/>
            </a:solidFill>
            <a:prstDash val="solid"/>
            <a:round/>
            <a:headEnd type="none" w="med" len="med"/>
            <a:tailEnd type="triangle" w="med" len="med"/>
          </a:ln>
          <a:effectLst/>
        </p:spPr>
      </p:cxnSp>
      <p:sp>
        <p:nvSpPr>
          <p:cNvPr id="67" name="Text Box 27"/>
          <p:cNvSpPr txBox="1">
            <a:spLocks noChangeArrowheads="1"/>
          </p:cNvSpPr>
          <p:nvPr/>
        </p:nvSpPr>
        <p:spPr bwMode="auto">
          <a:xfrm>
            <a:off x="2584735" y="2540335"/>
            <a:ext cx="995320" cy="937244"/>
          </a:xfrm>
          <a:prstGeom prst="rect">
            <a:avLst/>
          </a:prstGeom>
          <a:noFill/>
          <a:ln w="9525" algn="ctr">
            <a:noFill/>
            <a:miter lim="800000"/>
            <a:headEnd/>
            <a:tailEnd/>
          </a:ln>
          <a:effectLst/>
        </p:spPr>
        <p:txBody>
          <a:bodyPr wrap="square">
            <a:spAutoFit/>
          </a:bodyPr>
          <a:lstStyle/>
          <a:p>
            <a:pPr algn="ctr">
              <a:spcBef>
                <a:spcPts val="0"/>
              </a:spcBef>
              <a:tabLst>
                <a:tab pos="409575" algn="l"/>
              </a:tabLst>
            </a:pPr>
            <a:r>
              <a:rPr lang="sr-Latn-RS" sz="2400">
                <a:solidFill>
                  <a:schemeClr val="bg1"/>
                </a:solidFill>
              </a:rPr>
              <a:t>1</a:t>
            </a:r>
            <a:endParaRPr lang="en-US" sz="2400" baseline="-25000">
              <a:solidFill>
                <a:schemeClr val="bg1"/>
              </a:solidFill>
            </a:endParaRPr>
          </a:p>
          <a:p>
            <a:pPr algn="ctr">
              <a:spcBef>
                <a:spcPts val="0"/>
              </a:spcBef>
              <a:tabLst>
                <a:tab pos="409575" algn="l"/>
              </a:tabLst>
            </a:pPr>
            <a:r>
              <a:rPr lang="sr-Latn-RS" sz="2400" i="1">
                <a:solidFill>
                  <a:schemeClr val="bg1"/>
                </a:solidFill>
                <a:sym typeface="Symbol"/>
              </a:rPr>
              <a:t></a:t>
            </a:r>
            <a:r>
              <a:rPr lang="sr-Latn-RS" sz="2400" i="1">
                <a:solidFill>
                  <a:schemeClr val="bg1"/>
                </a:solidFill>
              </a:rPr>
              <a:t> – </a:t>
            </a:r>
            <a:r>
              <a:rPr lang="sr-Latn-RS" sz="2400">
                <a:solidFill>
                  <a:schemeClr val="bg1"/>
                </a:solidFill>
              </a:rPr>
              <a:t>1</a:t>
            </a:r>
            <a:endParaRPr lang="en-US" sz="2400" baseline="-25000">
              <a:solidFill>
                <a:schemeClr val="bg1"/>
              </a:solidFill>
            </a:endParaRPr>
          </a:p>
        </p:txBody>
      </p:sp>
      <p:cxnSp>
        <p:nvCxnSpPr>
          <p:cNvPr id="68" name="Straight Arrow Connector 67"/>
          <p:cNvCxnSpPr/>
          <p:nvPr/>
        </p:nvCxnSpPr>
        <p:spPr bwMode="auto">
          <a:xfrm rot="5400000">
            <a:off x="3087115" y="2759084"/>
            <a:ext cx="0" cy="640080"/>
          </a:xfrm>
          <a:prstGeom prst="straightConnector1">
            <a:avLst/>
          </a:prstGeom>
          <a:noFill/>
          <a:ln w="28575" cap="flat" cmpd="sng" algn="ctr">
            <a:solidFill>
              <a:schemeClr val="bg1"/>
            </a:solidFill>
            <a:prstDash val="solid"/>
            <a:round/>
            <a:headEnd type="none" w="med" len="med"/>
            <a:tailEnd type="none" w="med" len="med"/>
          </a:ln>
          <a:effectLst/>
        </p:spPr>
      </p:cxnSp>
      <p:sp>
        <p:nvSpPr>
          <p:cNvPr id="69" name="TextBox 68"/>
          <p:cNvSpPr txBox="1">
            <a:spLocks noChangeArrowheads="1"/>
          </p:cNvSpPr>
          <p:nvPr/>
        </p:nvSpPr>
        <p:spPr bwMode="auto">
          <a:xfrm>
            <a:off x="2046611" y="2813601"/>
            <a:ext cx="3276600" cy="496483"/>
          </a:xfrm>
          <a:prstGeom prst="rect">
            <a:avLst/>
          </a:prstGeom>
          <a:noFill/>
          <a:ln w="9525">
            <a:noFill/>
            <a:miter lim="800000"/>
            <a:headEnd/>
            <a:tailEnd/>
          </a:ln>
        </p:spPr>
        <p:txBody>
          <a:bodyPr wrap="square">
            <a:spAutoFit/>
          </a:bodyPr>
          <a:lstStyle/>
          <a:p>
            <a:r>
              <a:rPr lang="en-US" sz="2400" i="1">
                <a:solidFill>
                  <a:schemeClr val="bg1"/>
                </a:solidFill>
                <a:latin typeface="Times New Roman" pitchFamily="18" charset="0"/>
                <a:cs typeface="Times New Roman" pitchFamily="18" charset="0"/>
              </a:rPr>
              <a:t>l</a:t>
            </a:r>
            <a:r>
              <a:rPr lang="en-US" sz="2400" baseline="-25000">
                <a:solidFill>
                  <a:schemeClr val="bg1"/>
                </a:solidFill>
              </a:rPr>
              <a:t>12</a:t>
            </a:r>
            <a:r>
              <a:rPr lang="sr-Latn-RS" sz="2400">
                <a:solidFill>
                  <a:schemeClr val="bg1"/>
                </a:solidFill>
              </a:rPr>
              <a:t> =         </a:t>
            </a:r>
            <a:r>
              <a:rPr lang="sr-Latn-RS" sz="2400" i="1">
                <a:solidFill>
                  <a:schemeClr val="bg1"/>
                </a:solidFill>
              </a:rPr>
              <a:t>(p</a:t>
            </a:r>
            <a:r>
              <a:rPr lang="sr-Latn-RS" sz="2400" baseline="-25000">
                <a:solidFill>
                  <a:schemeClr val="bg1"/>
                </a:solidFill>
              </a:rPr>
              <a:t>1</a:t>
            </a:r>
            <a:r>
              <a:rPr lang="sr-Latn-RS" sz="2400" i="1">
                <a:solidFill>
                  <a:schemeClr val="bg1"/>
                </a:solidFill>
              </a:rPr>
              <a:t>v</a:t>
            </a:r>
            <a:r>
              <a:rPr lang="en-US" sz="2400" baseline="-25000">
                <a:solidFill>
                  <a:schemeClr val="bg1"/>
                </a:solidFill>
              </a:rPr>
              <a:t>1</a:t>
            </a:r>
            <a:r>
              <a:rPr lang="sr-Latn-RS" sz="2400" i="1">
                <a:solidFill>
                  <a:schemeClr val="bg1"/>
                </a:solidFill>
              </a:rPr>
              <a:t> – p</a:t>
            </a:r>
            <a:r>
              <a:rPr lang="sr-Latn-RS" sz="2400" baseline="-25000">
                <a:solidFill>
                  <a:schemeClr val="bg1"/>
                </a:solidFill>
              </a:rPr>
              <a:t>2</a:t>
            </a:r>
            <a:r>
              <a:rPr lang="sr-Latn-RS" sz="2400" i="1">
                <a:solidFill>
                  <a:schemeClr val="bg1"/>
                </a:solidFill>
              </a:rPr>
              <a:t>v</a:t>
            </a:r>
            <a:r>
              <a:rPr lang="sr-Latn-RS" sz="2400" baseline="-25000">
                <a:solidFill>
                  <a:schemeClr val="bg1"/>
                </a:solidFill>
              </a:rPr>
              <a:t>2</a:t>
            </a:r>
            <a:r>
              <a:rPr lang="sr-Latn-RS" sz="2400" i="1">
                <a:solidFill>
                  <a:schemeClr val="bg1"/>
                </a:solidFill>
              </a:rPr>
              <a:t>)</a:t>
            </a:r>
          </a:p>
        </p:txBody>
      </p:sp>
      <p:sp>
        <p:nvSpPr>
          <p:cNvPr id="70" name="TextBox 69"/>
          <p:cNvSpPr txBox="1">
            <a:spLocks noChangeArrowheads="1"/>
          </p:cNvSpPr>
          <p:nvPr/>
        </p:nvSpPr>
        <p:spPr bwMode="auto">
          <a:xfrm>
            <a:off x="343912" y="3618488"/>
            <a:ext cx="3008888" cy="535531"/>
          </a:xfrm>
          <a:prstGeom prst="rect">
            <a:avLst/>
          </a:prstGeom>
          <a:noFill/>
          <a:ln w="9525">
            <a:noFill/>
            <a:miter lim="800000"/>
            <a:headEnd/>
            <a:tailEnd/>
          </a:ln>
        </p:spPr>
        <p:txBody>
          <a:bodyPr wrap="square">
            <a:spAutoFit/>
          </a:bodyPr>
          <a:lstStyle/>
          <a:p>
            <a:r>
              <a:rPr lang="en-US" sz="2400" i="1">
                <a:solidFill>
                  <a:schemeClr val="bg1"/>
                </a:solidFill>
                <a:latin typeface="Times New Roman" pitchFamily="18" charset="0"/>
                <a:cs typeface="Times New Roman" pitchFamily="18" charset="0"/>
              </a:rPr>
              <a:t>l</a:t>
            </a:r>
            <a:r>
              <a:rPr lang="sr-Latn-RS" sz="2400" i="1" baseline="-25000">
                <a:solidFill>
                  <a:schemeClr val="bg1"/>
                </a:solidFill>
              </a:rPr>
              <a:t>t</a:t>
            </a:r>
            <a:r>
              <a:rPr lang="sr-Latn-RS" sz="2400" baseline="-25000">
                <a:solidFill>
                  <a:schemeClr val="bg1"/>
                </a:solidFill>
              </a:rPr>
              <a:t>1</a:t>
            </a:r>
            <a:r>
              <a:rPr lang="en-US" sz="2400" baseline="-25000">
                <a:solidFill>
                  <a:schemeClr val="bg1"/>
                </a:solidFill>
              </a:rPr>
              <a:t>2</a:t>
            </a:r>
            <a:r>
              <a:rPr lang="sr-Latn-RS" sz="2400">
                <a:solidFill>
                  <a:schemeClr val="bg1"/>
                </a:solidFill>
              </a:rPr>
              <a:t> = </a:t>
            </a:r>
            <a:r>
              <a:rPr lang="sr-Latn-RS" sz="2400" i="1">
                <a:solidFill>
                  <a:schemeClr val="bg1"/>
                </a:solidFill>
              </a:rPr>
              <a:t>(</a:t>
            </a:r>
            <a:r>
              <a:rPr lang="sr-Latn-RS" sz="2400" i="1">
                <a:solidFill>
                  <a:schemeClr val="bg1"/>
                </a:solidFill>
                <a:sym typeface="Symbol"/>
              </a:rPr>
              <a:t></a:t>
            </a:r>
            <a:r>
              <a:rPr lang="sr-Latn-RS" sz="2400" i="1">
                <a:solidFill>
                  <a:schemeClr val="bg1"/>
                </a:solidFill>
              </a:rPr>
              <a:t> – </a:t>
            </a:r>
            <a:r>
              <a:rPr lang="sr-Latn-RS" sz="2400">
                <a:solidFill>
                  <a:schemeClr val="bg1"/>
                </a:solidFill>
              </a:rPr>
              <a:t>1</a:t>
            </a:r>
            <a:r>
              <a:rPr lang="sr-Latn-RS" sz="2400" i="1">
                <a:solidFill>
                  <a:schemeClr val="bg1"/>
                </a:solidFill>
              </a:rPr>
              <a:t>)</a:t>
            </a:r>
            <a:r>
              <a:rPr lang="sr-Latn-RS" sz="2400">
                <a:solidFill>
                  <a:schemeClr val="bg1"/>
                </a:solidFill>
              </a:rPr>
              <a:t> </a:t>
            </a:r>
            <a:r>
              <a:rPr lang="en-US" sz="2400" i="1">
                <a:solidFill>
                  <a:schemeClr val="bg1"/>
                </a:solidFill>
                <a:latin typeface="Times New Roman" pitchFamily="18" charset="0"/>
                <a:cs typeface="Times New Roman" pitchFamily="18" charset="0"/>
              </a:rPr>
              <a:t>l</a:t>
            </a:r>
            <a:r>
              <a:rPr lang="sr-Latn-RS" sz="2400" baseline="-25000">
                <a:solidFill>
                  <a:schemeClr val="bg1"/>
                </a:solidFill>
              </a:rPr>
              <a:t>1</a:t>
            </a:r>
            <a:r>
              <a:rPr lang="en-US" sz="2400" baseline="-25000">
                <a:solidFill>
                  <a:schemeClr val="bg1"/>
                </a:solidFill>
              </a:rPr>
              <a:t>2</a:t>
            </a:r>
            <a:r>
              <a:rPr lang="sr-Latn-RS" sz="2400" i="1">
                <a:solidFill>
                  <a:schemeClr val="bg1"/>
                </a:solidFill>
              </a:rPr>
              <a:t> + </a:t>
            </a:r>
            <a:r>
              <a:rPr lang="en-US" sz="2400" i="1">
                <a:solidFill>
                  <a:schemeClr val="bg1"/>
                </a:solidFill>
                <a:latin typeface="Times New Roman" pitchFamily="18" charset="0"/>
                <a:cs typeface="Times New Roman" pitchFamily="18" charset="0"/>
              </a:rPr>
              <a:t>l</a:t>
            </a:r>
            <a:r>
              <a:rPr lang="sr-Latn-RS" sz="2400" baseline="-25000">
                <a:solidFill>
                  <a:schemeClr val="bg1"/>
                </a:solidFill>
              </a:rPr>
              <a:t>1</a:t>
            </a:r>
            <a:r>
              <a:rPr lang="en-US" sz="2400" baseline="-25000">
                <a:solidFill>
                  <a:schemeClr val="bg1"/>
                </a:solidFill>
              </a:rPr>
              <a:t>2</a:t>
            </a:r>
            <a:r>
              <a:rPr lang="sr-Latn-RS" sz="2400" i="1">
                <a:solidFill>
                  <a:schemeClr val="bg1"/>
                </a:solidFill>
              </a:rPr>
              <a:t> </a:t>
            </a:r>
          </a:p>
        </p:txBody>
      </p:sp>
      <p:sp>
        <p:nvSpPr>
          <p:cNvPr id="71" name="TextBox 70"/>
          <p:cNvSpPr txBox="1">
            <a:spLocks noChangeArrowheads="1"/>
          </p:cNvSpPr>
          <p:nvPr/>
        </p:nvSpPr>
        <p:spPr bwMode="auto">
          <a:xfrm>
            <a:off x="304800" y="1143000"/>
            <a:ext cx="3276600" cy="535531"/>
          </a:xfrm>
          <a:prstGeom prst="rect">
            <a:avLst/>
          </a:prstGeom>
          <a:noFill/>
          <a:ln w="9525">
            <a:noFill/>
            <a:miter lim="800000"/>
            <a:headEnd/>
            <a:tailEnd/>
          </a:ln>
        </p:spPr>
        <p:txBody>
          <a:bodyPr wrap="square">
            <a:spAutoFit/>
          </a:bodyPr>
          <a:lstStyle/>
          <a:p>
            <a:r>
              <a:rPr lang="en-US" sz="2400" i="1">
                <a:solidFill>
                  <a:schemeClr val="bg1"/>
                </a:solidFill>
                <a:latin typeface="Times New Roman" pitchFamily="18" charset="0"/>
                <a:cs typeface="Times New Roman" pitchFamily="18" charset="0"/>
              </a:rPr>
              <a:t>l</a:t>
            </a:r>
            <a:r>
              <a:rPr lang="sr-Latn-RS" sz="2400" i="1" baseline="-25000">
                <a:solidFill>
                  <a:schemeClr val="bg1"/>
                </a:solidFill>
              </a:rPr>
              <a:t>t</a:t>
            </a:r>
            <a:r>
              <a:rPr lang="sr-Latn-RS" sz="2400" baseline="-25000">
                <a:solidFill>
                  <a:schemeClr val="bg1"/>
                </a:solidFill>
              </a:rPr>
              <a:t>1</a:t>
            </a:r>
            <a:r>
              <a:rPr lang="en-US" sz="2400" baseline="-25000">
                <a:solidFill>
                  <a:schemeClr val="bg1"/>
                </a:solidFill>
              </a:rPr>
              <a:t>2</a:t>
            </a:r>
            <a:r>
              <a:rPr lang="sr-Latn-RS" sz="2400">
                <a:solidFill>
                  <a:schemeClr val="bg1"/>
                </a:solidFill>
              </a:rPr>
              <a:t> = </a:t>
            </a:r>
            <a:r>
              <a:rPr lang="sr-Latn-RS" sz="2400" i="1">
                <a:solidFill>
                  <a:schemeClr val="bg1"/>
                </a:solidFill>
              </a:rPr>
              <a:t>p</a:t>
            </a:r>
            <a:r>
              <a:rPr lang="sr-Latn-RS" sz="2400" baseline="-25000">
                <a:solidFill>
                  <a:schemeClr val="bg1"/>
                </a:solidFill>
              </a:rPr>
              <a:t>1</a:t>
            </a:r>
            <a:r>
              <a:rPr lang="sr-Latn-RS" sz="2400" i="1">
                <a:solidFill>
                  <a:schemeClr val="bg1"/>
                </a:solidFill>
              </a:rPr>
              <a:t>v</a:t>
            </a:r>
            <a:r>
              <a:rPr lang="en-US" sz="2400" baseline="-25000">
                <a:solidFill>
                  <a:schemeClr val="bg1"/>
                </a:solidFill>
              </a:rPr>
              <a:t>1</a:t>
            </a:r>
            <a:r>
              <a:rPr lang="sr-Latn-RS" sz="2400" i="1">
                <a:solidFill>
                  <a:schemeClr val="bg1"/>
                </a:solidFill>
              </a:rPr>
              <a:t> + </a:t>
            </a:r>
            <a:r>
              <a:rPr lang="en-US" sz="2400" i="1">
                <a:solidFill>
                  <a:schemeClr val="bg1"/>
                </a:solidFill>
                <a:latin typeface="Times New Roman" pitchFamily="18" charset="0"/>
                <a:cs typeface="Times New Roman" pitchFamily="18" charset="0"/>
              </a:rPr>
              <a:t>l</a:t>
            </a:r>
            <a:r>
              <a:rPr lang="sr-Latn-RS" sz="2400" baseline="-25000">
                <a:solidFill>
                  <a:schemeClr val="bg1"/>
                </a:solidFill>
              </a:rPr>
              <a:t>1</a:t>
            </a:r>
            <a:r>
              <a:rPr lang="en-US" sz="2400" baseline="-25000">
                <a:solidFill>
                  <a:schemeClr val="bg1"/>
                </a:solidFill>
              </a:rPr>
              <a:t>2</a:t>
            </a:r>
            <a:r>
              <a:rPr lang="sr-Latn-RS" sz="2400" i="1">
                <a:solidFill>
                  <a:schemeClr val="bg1"/>
                </a:solidFill>
              </a:rPr>
              <a:t> – p</a:t>
            </a:r>
            <a:r>
              <a:rPr lang="sr-Latn-RS" sz="2400" baseline="-25000">
                <a:solidFill>
                  <a:schemeClr val="bg1"/>
                </a:solidFill>
              </a:rPr>
              <a:t>2</a:t>
            </a:r>
            <a:r>
              <a:rPr lang="sr-Latn-RS" sz="2400" i="1">
                <a:solidFill>
                  <a:schemeClr val="bg1"/>
                </a:solidFill>
              </a:rPr>
              <a:t>v</a:t>
            </a:r>
            <a:r>
              <a:rPr lang="sr-Latn-RS" sz="2400" baseline="-25000">
                <a:solidFill>
                  <a:schemeClr val="bg1"/>
                </a:solidFill>
              </a:rPr>
              <a:t>2</a:t>
            </a:r>
            <a:endParaRPr lang="sr-Latn-RS" sz="2400" i="1">
              <a:solidFill>
                <a:schemeClr val="bg1"/>
              </a:solidFill>
            </a:endParaRPr>
          </a:p>
        </p:txBody>
      </p:sp>
      <p:cxnSp>
        <p:nvCxnSpPr>
          <p:cNvPr id="72" name="Straight Arrow Connector 71"/>
          <p:cNvCxnSpPr/>
          <p:nvPr/>
        </p:nvCxnSpPr>
        <p:spPr bwMode="auto">
          <a:xfrm>
            <a:off x="990600" y="1600200"/>
            <a:ext cx="0" cy="457200"/>
          </a:xfrm>
          <a:prstGeom prst="straightConnector1">
            <a:avLst/>
          </a:prstGeom>
          <a:noFill/>
          <a:ln w="12700" cap="flat" cmpd="sng" algn="ctr">
            <a:solidFill>
              <a:schemeClr val="bg1"/>
            </a:solidFill>
            <a:prstDash val="solid"/>
            <a:round/>
            <a:headEnd type="none" w="med" len="med"/>
            <a:tailEnd type="triangle" w="med" len="med"/>
          </a:ln>
          <a:effectLst/>
        </p:spPr>
      </p:cxnSp>
      <p:sp>
        <p:nvSpPr>
          <p:cNvPr id="73" name="TextBox 72"/>
          <p:cNvSpPr txBox="1">
            <a:spLocks noChangeArrowheads="1"/>
          </p:cNvSpPr>
          <p:nvPr/>
        </p:nvSpPr>
        <p:spPr bwMode="auto">
          <a:xfrm>
            <a:off x="304800" y="1981200"/>
            <a:ext cx="3276600" cy="535531"/>
          </a:xfrm>
          <a:prstGeom prst="rect">
            <a:avLst/>
          </a:prstGeom>
          <a:noFill/>
          <a:ln w="9525">
            <a:noFill/>
            <a:miter lim="800000"/>
            <a:headEnd/>
            <a:tailEnd/>
          </a:ln>
        </p:spPr>
        <p:txBody>
          <a:bodyPr wrap="square">
            <a:spAutoFit/>
          </a:bodyPr>
          <a:lstStyle/>
          <a:p>
            <a:r>
              <a:rPr lang="en-US" sz="2400" i="1">
                <a:solidFill>
                  <a:schemeClr val="bg1"/>
                </a:solidFill>
                <a:latin typeface="Times New Roman" pitchFamily="18" charset="0"/>
                <a:cs typeface="Times New Roman" pitchFamily="18" charset="0"/>
              </a:rPr>
              <a:t>l</a:t>
            </a:r>
            <a:r>
              <a:rPr lang="sr-Latn-RS" sz="2400" i="1" baseline="-25000">
                <a:solidFill>
                  <a:schemeClr val="bg1"/>
                </a:solidFill>
              </a:rPr>
              <a:t>t</a:t>
            </a:r>
            <a:r>
              <a:rPr lang="sr-Latn-RS" sz="2400" baseline="-25000">
                <a:solidFill>
                  <a:schemeClr val="bg1"/>
                </a:solidFill>
              </a:rPr>
              <a:t>1</a:t>
            </a:r>
            <a:r>
              <a:rPr lang="en-US" sz="2400" baseline="-25000">
                <a:solidFill>
                  <a:schemeClr val="bg1"/>
                </a:solidFill>
              </a:rPr>
              <a:t>2</a:t>
            </a:r>
            <a:r>
              <a:rPr lang="sr-Latn-RS" sz="2400">
                <a:solidFill>
                  <a:schemeClr val="bg1"/>
                </a:solidFill>
              </a:rPr>
              <a:t> = </a:t>
            </a:r>
            <a:r>
              <a:rPr lang="sr-Latn-RS" sz="2400" i="1">
                <a:solidFill>
                  <a:schemeClr val="bg1"/>
                </a:solidFill>
              </a:rPr>
              <a:t>(p</a:t>
            </a:r>
            <a:r>
              <a:rPr lang="sr-Latn-RS" sz="2400" baseline="-25000">
                <a:solidFill>
                  <a:schemeClr val="bg1"/>
                </a:solidFill>
              </a:rPr>
              <a:t>1</a:t>
            </a:r>
            <a:r>
              <a:rPr lang="sr-Latn-RS" sz="2400" i="1">
                <a:solidFill>
                  <a:schemeClr val="bg1"/>
                </a:solidFill>
              </a:rPr>
              <a:t>v</a:t>
            </a:r>
            <a:r>
              <a:rPr lang="en-US" sz="2400" baseline="-25000">
                <a:solidFill>
                  <a:schemeClr val="bg1"/>
                </a:solidFill>
              </a:rPr>
              <a:t>1</a:t>
            </a:r>
            <a:r>
              <a:rPr lang="sr-Latn-RS" sz="2400" baseline="-25000">
                <a:solidFill>
                  <a:schemeClr val="bg1"/>
                </a:solidFill>
              </a:rPr>
              <a:t> </a:t>
            </a:r>
            <a:r>
              <a:rPr lang="sr-Latn-RS" sz="2400" i="1">
                <a:solidFill>
                  <a:schemeClr val="bg1"/>
                </a:solidFill>
              </a:rPr>
              <a:t>– p</a:t>
            </a:r>
            <a:r>
              <a:rPr lang="sr-Latn-RS" sz="2400" baseline="-25000">
                <a:solidFill>
                  <a:schemeClr val="bg1"/>
                </a:solidFill>
              </a:rPr>
              <a:t>2</a:t>
            </a:r>
            <a:r>
              <a:rPr lang="sr-Latn-RS" sz="2400" i="1">
                <a:solidFill>
                  <a:schemeClr val="bg1"/>
                </a:solidFill>
              </a:rPr>
              <a:t>v</a:t>
            </a:r>
            <a:r>
              <a:rPr lang="sr-Latn-RS" sz="2400" baseline="-25000">
                <a:solidFill>
                  <a:schemeClr val="bg1"/>
                </a:solidFill>
              </a:rPr>
              <a:t>2</a:t>
            </a:r>
            <a:r>
              <a:rPr lang="sr-Latn-RS" sz="2400" i="1">
                <a:solidFill>
                  <a:schemeClr val="bg1"/>
                </a:solidFill>
              </a:rPr>
              <a:t>) + </a:t>
            </a:r>
            <a:r>
              <a:rPr lang="en-US" sz="2400" i="1">
                <a:solidFill>
                  <a:schemeClr val="bg1"/>
                </a:solidFill>
                <a:latin typeface="Times New Roman" pitchFamily="18" charset="0"/>
                <a:cs typeface="Times New Roman" pitchFamily="18" charset="0"/>
              </a:rPr>
              <a:t>l</a:t>
            </a:r>
            <a:r>
              <a:rPr lang="sr-Latn-RS" sz="2400" baseline="-25000">
                <a:solidFill>
                  <a:schemeClr val="bg1"/>
                </a:solidFill>
              </a:rPr>
              <a:t>1</a:t>
            </a:r>
            <a:r>
              <a:rPr lang="en-US" sz="2400" baseline="-25000">
                <a:solidFill>
                  <a:schemeClr val="bg1"/>
                </a:solidFill>
              </a:rPr>
              <a:t>2</a:t>
            </a:r>
            <a:endParaRPr lang="sr-Latn-RS" sz="2400" i="1">
              <a:solidFill>
                <a:schemeClr val="bg1"/>
              </a:solidFill>
            </a:endParaRPr>
          </a:p>
        </p:txBody>
      </p:sp>
      <p:cxnSp>
        <p:nvCxnSpPr>
          <p:cNvPr id="74" name="Straight Arrow Connector 73"/>
          <p:cNvCxnSpPr/>
          <p:nvPr/>
        </p:nvCxnSpPr>
        <p:spPr bwMode="auto">
          <a:xfrm>
            <a:off x="990600" y="4096188"/>
            <a:ext cx="0" cy="640080"/>
          </a:xfrm>
          <a:prstGeom prst="straightConnector1">
            <a:avLst/>
          </a:prstGeom>
          <a:noFill/>
          <a:ln w="12700" cap="flat" cmpd="sng" algn="ctr">
            <a:solidFill>
              <a:schemeClr val="bg1"/>
            </a:solidFill>
            <a:prstDash val="solid"/>
            <a:round/>
            <a:headEnd type="none" w="med" len="med"/>
            <a:tailEnd type="triangle" w="med" len="med"/>
          </a:ln>
          <a:effectLst/>
        </p:spPr>
      </p:cxnSp>
      <p:sp>
        <p:nvSpPr>
          <p:cNvPr id="75" name="TextBox 74"/>
          <p:cNvSpPr txBox="1">
            <a:spLocks noChangeArrowheads="1"/>
          </p:cNvSpPr>
          <p:nvPr/>
        </p:nvSpPr>
        <p:spPr bwMode="auto">
          <a:xfrm>
            <a:off x="353352" y="4661008"/>
            <a:ext cx="1932648" cy="535531"/>
          </a:xfrm>
          <a:prstGeom prst="rect">
            <a:avLst/>
          </a:prstGeom>
          <a:noFill/>
          <a:ln w="9525">
            <a:noFill/>
            <a:miter lim="800000"/>
            <a:headEnd/>
            <a:tailEnd/>
          </a:ln>
        </p:spPr>
        <p:txBody>
          <a:bodyPr wrap="square">
            <a:spAutoFit/>
          </a:bodyPr>
          <a:lstStyle/>
          <a:p>
            <a:r>
              <a:rPr lang="en-US" sz="2400" b="1" i="1">
                <a:solidFill>
                  <a:schemeClr val="bg1"/>
                </a:solidFill>
                <a:latin typeface="Times New Roman" pitchFamily="18" charset="0"/>
                <a:cs typeface="Times New Roman" pitchFamily="18" charset="0"/>
              </a:rPr>
              <a:t>l</a:t>
            </a:r>
            <a:r>
              <a:rPr lang="sr-Latn-RS" sz="2400" b="1" i="1" baseline="-25000">
                <a:solidFill>
                  <a:schemeClr val="bg1"/>
                </a:solidFill>
              </a:rPr>
              <a:t>t</a:t>
            </a:r>
            <a:r>
              <a:rPr lang="sr-Latn-RS" sz="2400" b="1" baseline="-25000">
                <a:solidFill>
                  <a:schemeClr val="bg1"/>
                </a:solidFill>
              </a:rPr>
              <a:t>1</a:t>
            </a:r>
            <a:r>
              <a:rPr lang="en-US" sz="2400" b="1" baseline="-25000">
                <a:solidFill>
                  <a:schemeClr val="bg1"/>
                </a:solidFill>
              </a:rPr>
              <a:t>2</a:t>
            </a:r>
            <a:r>
              <a:rPr lang="sr-Latn-RS" sz="2400" b="1">
                <a:solidFill>
                  <a:schemeClr val="bg1"/>
                </a:solidFill>
              </a:rPr>
              <a:t> = </a:t>
            </a:r>
            <a:r>
              <a:rPr lang="sr-Latn-RS" sz="2400" b="1" i="1">
                <a:solidFill>
                  <a:schemeClr val="bg1"/>
                </a:solidFill>
                <a:sym typeface="Symbol"/>
              </a:rPr>
              <a:t></a:t>
            </a:r>
            <a:r>
              <a:rPr lang="sr-Latn-RS" sz="2400" b="1" i="1">
                <a:solidFill>
                  <a:schemeClr val="bg1"/>
                </a:solidFill>
              </a:rPr>
              <a:t> </a:t>
            </a:r>
            <a:r>
              <a:rPr lang="en-US" sz="2400" b="1" i="1">
                <a:solidFill>
                  <a:schemeClr val="bg1"/>
                </a:solidFill>
                <a:latin typeface="Times New Roman" pitchFamily="18" charset="0"/>
                <a:cs typeface="Times New Roman" pitchFamily="18" charset="0"/>
              </a:rPr>
              <a:t>l</a:t>
            </a:r>
            <a:r>
              <a:rPr lang="sr-Latn-RS" sz="2400" b="1" baseline="-25000">
                <a:solidFill>
                  <a:schemeClr val="bg1"/>
                </a:solidFill>
              </a:rPr>
              <a:t>1</a:t>
            </a:r>
            <a:r>
              <a:rPr lang="en-US" sz="2400" b="1" baseline="-25000">
                <a:solidFill>
                  <a:schemeClr val="bg1"/>
                </a:solidFill>
              </a:rPr>
              <a:t>2</a:t>
            </a:r>
            <a:endParaRPr lang="sr-Latn-RS" sz="2400" b="1" i="1">
              <a:solidFill>
                <a:schemeClr val="bg1"/>
              </a:solidFill>
            </a:endParaRPr>
          </a:p>
        </p:txBody>
      </p:sp>
      <p:sp>
        <p:nvSpPr>
          <p:cNvPr id="76" name="TextBox 75"/>
          <p:cNvSpPr txBox="1">
            <a:spLocks noChangeArrowheads="1"/>
          </p:cNvSpPr>
          <p:nvPr/>
        </p:nvSpPr>
        <p:spPr bwMode="auto">
          <a:xfrm>
            <a:off x="5410200" y="5486400"/>
            <a:ext cx="3048000" cy="535531"/>
          </a:xfrm>
          <a:prstGeom prst="rect">
            <a:avLst/>
          </a:prstGeom>
          <a:noFill/>
          <a:ln w="9525">
            <a:noFill/>
            <a:miter lim="800000"/>
            <a:headEnd/>
            <a:tailEnd/>
          </a:ln>
        </p:spPr>
        <p:txBody>
          <a:bodyPr wrap="square">
            <a:spAutoFit/>
          </a:bodyPr>
          <a:lstStyle/>
          <a:p>
            <a:r>
              <a:rPr lang="en-US" sz="2400" i="1">
                <a:solidFill>
                  <a:schemeClr val="bg1"/>
                </a:solidFill>
                <a:latin typeface="Arial" pitchFamily="34" charset="0"/>
                <a:cs typeface="Arial" pitchFamily="34" charset="0"/>
              </a:rPr>
              <a:t>c</a:t>
            </a:r>
            <a:r>
              <a:rPr lang="sr-Latn-RS" sz="2400" i="1" baseline="-25000">
                <a:solidFill>
                  <a:schemeClr val="bg1"/>
                </a:solidFill>
                <a:latin typeface="Arial" pitchFamily="34" charset="0"/>
                <a:cs typeface="Arial" pitchFamily="34" charset="0"/>
              </a:rPr>
              <a:t>a</a:t>
            </a:r>
            <a:r>
              <a:rPr lang="sr-Latn-RS" sz="2400">
                <a:solidFill>
                  <a:schemeClr val="bg1"/>
                </a:solidFill>
              </a:rPr>
              <a:t> =</a:t>
            </a:r>
            <a:r>
              <a:rPr lang="en-US" sz="2400">
                <a:solidFill>
                  <a:schemeClr val="bg1"/>
                </a:solidFill>
              </a:rPr>
              <a:t>       =       = </a:t>
            </a:r>
            <a:r>
              <a:rPr lang="sr-Latn-RS" sz="2400">
                <a:solidFill>
                  <a:schemeClr val="bg1"/>
                </a:solidFill>
              </a:rPr>
              <a:t>0</a:t>
            </a:r>
            <a:r>
              <a:rPr lang="en-US" sz="2400">
                <a:solidFill>
                  <a:schemeClr val="bg1"/>
                </a:solidFill>
              </a:rPr>
              <a:t>  </a:t>
            </a:r>
            <a:endParaRPr lang="sr-Latn-RS" sz="2400" i="1">
              <a:solidFill>
                <a:schemeClr val="bg1"/>
              </a:solidFill>
            </a:endParaRPr>
          </a:p>
        </p:txBody>
      </p:sp>
      <p:sp>
        <p:nvSpPr>
          <p:cNvPr id="77" name="Text Box 27"/>
          <p:cNvSpPr txBox="1">
            <a:spLocks noChangeArrowheads="1"/>
          </p:cNvSpPr>
          <p:nvPr/>
        </p:nvSpPr>
        <p:spPr bwMode="auto">
          <a:xfrm>
            <a:off x="5839383" y="5311543"/>
            <a:ext cx="914400" cy="830997"/>
          </a:xfrm>
          <a:prstGeom prst="rect">
            <a:avLst/>
          </a:prstGeom>
          <a:noFill/>
          <a:ln w="9525" algn="ctr">
            <a:noFill/>
            <a:miter lim="800000"/>
            <a:headEnd/>
            <a:tailEnd/>
          </a:ln>
          <a:effectLst/>
        </p:spPr>
        <p:txBody>
          <a:bodyPr wrap="square">
            <a:spAutoFit/>
          </a:bodyPr>
          <a:lstStyle/>
          <a:p>
            <a:pPr algn="ctr">
              <a:lnSpc>
                <a:spcPct val="100000"/>
              </a:lnSpc>
              <a:spcBef>
                <a:spcPts val="0"/>
              </a:spcBef>
              <a:tabLst>
                <a:tab pos="409575" algn="l"/>
              </a:tabLst>
            </a:pPr>
            <a:r>
              <a:rPr lang="en-US" sz="2400" i="1">
                <a:solidFill>
                  <a:schemeClr val="bg1"/>
                </a:solidFill>
              </a:rPr>
              <a:t>dq</a:t>
            </a:r>
            <a:endParaRPr lang="en-US" sz="2400" baseline="-25000">
              <a:solidFill>
                <a:schemeClr val="bg1"/>
              </a:solidFill>
            </a:endParaRPr>
          </a:p>
          <a:p>
            <a:pPr algn="ctr">
              <a:lnSpc>
                <a:spcPct val="100000"/>
              </a:lnSpc>
              <a:spcBef>
                <a:spcPts val="0"/>
              </a:spcBef>
              <a:tabLst>
                <a:tab pos="409575" algn="l"/>
              </a:tabLst>
            </a:pPr>
            <a:r>
              <a:rPr lang="en-US" sz="2400" i="1">
                <a:solidFill>
                  <a:schemeClr val="bg1"/>
                </a:solidFill>
              </a:rPr>
              <a:t>dT</a:t>
            </a:r>
            <a:endParaRPr lang="en-US" sz="2400" baseline="-25000">
              <a:solidFill>
                <a:schemeClr val="bg1"/>
              </a:solidFill>
            </a:endParaRPr>
          </a:p>
        </p:txBody>
      </p:sp>
      <p:cxnSp>
        <p:nvCxnSpPr>
          <p:cNvPr id="78" name="Straight Arrow Connector 77"/>
          <p:cNvCxnSpPr/>
          <p:nvPr/>
        </p:nvCxnSpPr>
        <p:spPr bwMode="auto">
          <a:xfrm rot="5400000">
            <a:off x="6311823" y="5523212"/>
            <a:ext cx="0" cy="457200"/>
          </a:xfrm>
          <a:prstGeom prst="straightConnector1">
            <a:avLst/>
          </a:prstGeom>
          <a:noFill/>
          <a:ln w="28575" cap="flat" cmpd="sng" algn="ctr">
            <a:solidFill>
              <a:schemeClr val="bg1"/>
            </a:solidFill>
            <a:prstDash val="solid"/>
            <a:round/>
            <a:headEnd type="none" w="med" len="med"/>
            <a:tailEnd type="none" w="med" len="med"/>
          </a:ln>
          <a:effectLst/>
        </p:spPr>
      </p:cxnSp>
      <p:sp>
        <p:nvSpPr>
          <p:cNvPr id="79" name="Text Box 27"/>
          <p:cNvSpPr txBox="1">
            <a:spLocks noChangeArrowheads="1"/>
          </p:cNvSpPr>
          <p:nvPr/>
        </p:nvSpPr>
        <p:spPr bwMode="auto">
          <a:xfrm>
            <a:off x="6608725" y="5311546"/>
            <a:ext cx="914400" cy="830997"/>
          </a:xfrm>
          <a:prstGeom prst="rect">
            <a:avLst/>
          </a:prstGeom>
          <a:noFill/>
          <a:ln w="9525" algn="ctr">
            <a:noFill/>
            <a:miter lim="800000"/>
            <a:headEnd/>
            <a:tailEnd/>
          </a:ln>
          <a:effectLst/>
        </p:spPr>
        <p:txBody>
          <a:bodyPr wrap="square">
            <a:spAutoFit/>
          </a:bodyPr>
          <a:lstStyle/>
          <a:p>
            <a:pPr algn="ctr">
              <a:lnSpc>
                <a:spcPct val="100000"/>
              </a:lnSpc>
              <a:spcBef>
                <a:spcPts val="0"/>
              </a:spcBef>
              <a:tabLst>
                <a:tab pos="409575" algn="l"/>
              </a:tabLst>
            </a:pPr>
            <a:r>
              <a:rPr lang="sr-Latn-RS" sz="2400">
                <a:solidFill>
                  <a:schemeClr val="bg1"/>
                </a:solidFill>
              </a:rPr>
              <a:t>0</a:t>
            </a:r>
            <a:endParaRPr lang="en-US" sz="2400" baseline="-25000">
              <a:solidFill>
                <a:schemeClr val="bg1"/>
              </a:solidFill>
            </a:endParaRPr>
          </a:p>
          <a:p>
            <a:pPr algn="ctr">
              <a:lnSpc>
                <a:spcPct val="100000"/>
              </a:lnSpc>
              <a:spcBef>
                <a:spcPts val="0"/>
              </a:spcBef>
              <a:tabLst>
                <a:tab pos="409575" algn="l"/>
              </a:tabLst>
            </a:pPr>
            <a:r>
              <a:rPr lang="sr-Latn-RS" sz="2400" i="1">
                <a:solidFill>
                  <a:schemeClr val="bg1"/>
                </a:solidFill>
              </a:rPr>
              <a:t>dT</a:t>
            </a:r>
            <a:endParaRPr lang="en-US" sz="2400" i="1" baseline="-25000">
              <a:solidFill>
                <a:schemeClr val="bg1"/>
              </a:solidFill>
            </a:endParaRPr>
          </a:p>
        </p:txBody>
      </p:sp>
      <p:cxnSp>
        <p:nvCxnSpPr>
          <p:cNvPr id="80" name="Straight Arrow Connector 79"/>
          <p:cNvCxnSpPr/>
          <p:nvPr/>
        </p:nvCxnSpPr>
        <p:spPr bwMode="auto">
          <a:xfrm rot="5400000">
            <a:off x="7081165" y="5523215"/>
            <a:ext cx="0" cy="457200"/>
          </a:xfrm>
          <a:prstGeom prst="straightConnector1">
            <a:avLst/>
          </a:prstGeom>
          <a:noFill/>
          <a:ln w="28575" cap="flat" cmpd="sng" algn="ctr">
            <a:solidFill>
              <a:schemeClr val="bg1"/>
            </a:solidFill>
            <a:prstDash val="solid"/>
            <a:round/>
            <a:headEnd type="none" w="med" len="med"/>
            <a:tailEnd type="none" w="med" len="med"/>
          </a:ln>
          <a:effectLst/>
        </p:spPr>
      </p:cxn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99014" name="WordArt 6"/>
          <p:cNvSpPr>
            <a:spLocks noChangeArrowheads="1" noChangeShapeType="1" noTextEdit="1"/>
          </p:cNvSpPr>
          <p:nvPr/>
        </p:nvSpPr>
        <p:spPr bwMode="auto">
          <a:xfrm>
            <a:off x="284163" y="923925"/>
            <a:ext cx="4440237" cy="835025"/>
          </a:xfrm>
          <a:prstGeom prst="rect">
            <a:avLst/>
          </a:prstGeom>
        </p:spPr>
        <p:txBody>
          <a:bodyPr wrap="none" fromWordArt="1">
            <a:prstTxWarp prst="textPlain">
              <a:avLst>
                <a:gd name="adj" fmla="val 50000"/>
              </a:avLst>
            </a:prstTxWarp>
          </a:bodyPr>
          <a:lstStyle/>
          <a:p>
            <a:pPr algn="ctr"/>
            <a:r>
              <a:rPr lang="en-US" sz="3600" kern="10" spc="720">
                <a:ln w="9525">
                  <a:noFill/>
                  <a:round/>
                  <a:headEnd/>
                  <a:tailEnd/>
                </a:ln>
                <a:gradFill rotWithShape="0">
                  <a:gsLst>
                    <a:gs pos="0">
                      <a:srgbClr val="AAAAAA"/>
                    </a:gs>
                    <a:gs pos="100000">
                      <a:srgbClr val="FFFFFF"/>
                    </a:gs>
                  </a:gsLst>
                  <a:lin ang="5400000" scaled="1"/>
                </a:gradFill>
                <a:effectLst>
                  <a:outerShdw dist="45791" dir="3378596" algn="ctr" rotWithShape="0">
                    <a:srgbClr val="4D4D4D">
                      <a:alpha val="80000"/>
                    </a:srgbClr>
                  </a:outerShdw>
                </a:effectLst>
                <a:latin typeface="Arial Black"/>
              </a:rPr>
              <a:t>Politropski proces</a:t>
            </a:r>
          </a:p>
        </p:txBody>
      </p:sp>
      <p:sp>
        <p:nvSpPr>
          <p:cNvPr id="5" name="Text Box 11"/>
          <p:cNvSpPr txBox="1">
            <a:spLocks noChangeArrowheads="1"/>
          </p:cNvSpPr>
          <p:nvPr/>
        </p:nvSpPr>
        <p:spPr bwMode="auto">
          <a:xfrm>
            <a:off x="228600" y="2293203"/>
            <a:ext cx="8591550" cy="461665"/>
          </a:xfrm>
          <a:prstGeom prst="rect">
            <a:avLst/>
          </a:prstGeom>
          <a:noFill/>
          <a:ln w="9525" algn="ctr">
            <a:noFill/>
            <a:miter lim="800000"/>
            <a:headEnd/>
            <a:tailEnd/>
          </a:ln>
          <a:effectLst/>
        </p:spPr>
        <p:txBody>
          <a:bodyPr>
            <a:spAutoFit/>
          </a:bodyPr>
          <a:lstStyle/>
          <a:p>
            <a:pPr>
              <a:tabLst>
                <a:tab pos="409575" algn="l"/>
              </a:tabLst>
            </a:pPr>
            <a:r>
              <a:rPr lang="sr-Cyrl-CS">
                <a:solidFill>
                  <a:schemeClr val="bg1"/>
                </a:solidFill>
              </a:rPr>
              <a:t>Politropski</a:t>
            </a:r>
            <a:r>
              <a:rPr lang="sr-Latn-RS">
                <a:solidFill>
                  <a:schemeClr val="bg1"/>
                </a:solidFill>
              </a:rPr>
              <a:t> </a:t>
            </a:r>
            <a:r>
              <a:rPr lang="sr-Cyrl-CS">
                <a:solidFill>
                  <a:schemeClr val="bg1"/>
                </a:solidFill>
              </a:rPr>
              <a:t>proces – </a:t>
            </a:r>
            <a:r>
              <a:rPr lang="sr-Latn-RS" i="1">
                <a:solidFill>
                  <a:schemeClr val="bg1"/>
                </a:solidFill>
              </a:rPr>
              <a:t>opšti</a:t>
            </a:r>
            <a:r>
              <a:rPr lang="sr-Latn-RS">
                <a:solidFill>
                  <a:schemeClr val="bg1"/>
                </a:solidFill>
              </a:rPr>
              <a:t> proces.</a:t>
            </a:r>
            <a:endParaRPr lang="en-US">
              <a:solidFill>
                <a:schemeClr val="bg1"/>
              </a:solidFill>
            </a:endParaRPr>
          </a:p>
        </p:txBody>
      </p:sp>
      <p:sp>
        <p:nvSpPr>
          <p:cNvPr id="6" name="Text Box 11"/>
          <p:cNvSpPr txBox="1">
            <a:spLocks noChangeArrowheads="1"/>
          </p:cNvSpPr>
          <p:nvPr/>
        </p:nvSpPr>
        <p:spPr bwMode="auto">
          <a:xfrm>
            <a:off x="228600" y="2826603"/>
            <a:ext cx="8591550" cy="830997"/>
          </a:xfrm>
          <a:prstGeom prst="rect">
            <a:avLst/>
          </a:prstGeom>
          <a:noFill/>
          <a:ln w="9525" algn="ctr">
            <a:noFill/>
            <a:miter lim="800000"/>
            <a:headEnd/>
            <a:tailEnd/>
          </a:ln>
          <a:effectLst/>
        </p:spPr>
        <p:txBody>
          <a:bodyPr>
            <a:spAutoFit/>
          </a:bodyPr>
          <a:lstStyle/>
          <a:p>
            <a:pPr>
              <a:tabLst>
                <a:tab pos="409575" algn="l"/>
              </a:tabLst>
            </a:pPr>
            <a:r>
              <a:rPr lang="sr-Cyrl-CS">
                <a:solidFill>
                  <a:schemeClr val="bg1"/>
                </a:solidFill>
              </a:rPr>
              <a:t>Politropski</a:t>
            </a:r>
            <a:r>
              <a:rPr lang="sr-Latn-RS">
                <a:solidFill>
                  <a:schemeClr val="bg1"/>
                </a:solidFill>
              </a:rPr>
              <a:t> </a:t>
            </a:r>
            <a:r>
              <a:rPr lang="sr-Cyrl-CS">
                <a:solidFill>
                  <a:schemeClr val="bg1"/>
                </a:solidFill>
              </a:rPr>
              <a:t>proces – specifičn</a:t>
            </a:r>
            <a:r>
              <a:rPr lang="sr-Latn-CS">
                <a:solidFill>
                  <a:schemeClr val="bg1"/>
                </a:solidFill>
              </a:rPr>
              <a:t>i </a:t>
            </a:r>
            <a:r>
              <a:rPr lang="sr-Cyrl-CS">
                <a:solidFill>
                  <a:schemeClr val="bg1"/>
                </a:solidFill>
              </a:rPr>
              <a:t>toplot</a:t>
            </a:r>
            <a:r>
              <a:rPr lang="sr-Latn-CS">
                <a:solidFill>
                  <a:schemeClr val="bg1"/>
                </a:solidFill>
              </a:rPr>
              <a:t>ni kapacitet (</a:t>
            </a:r>
            <a:r>
              <a:rPr lang="sr-Latn-CS" i="1">
                <a:solidFill>
                  <a:schemeClr val="bg1"/>
                </a:solidFill>
              </a:rPr>
              <a:t>c</a:t>
            </a:r>
            <a:r>
              <a:rPr lang="sr-Latn-CS" i="1" baseline="-25000">
                <a:solidFill>
                  <a:schemeClr val="bg1"/>
                </a:solidFill>
              </a:rPr>
              <a:t>n</a:t>
            </a:r>
            <a:r>
              <a:rPr lang="sr-Latn-CS">
                <a:solidFill>
                  <a:schemeClr val="bg1"/>
                </a:solidFill>
              </a:rPr>
              <a:t>) </a:t>
            </a:r>
            <a:r>
              <a:rPr lang="sr-Cyrl-CS">
                <a:solidFill>
                  <a:schemeClr val="bg1"/>
                </a:solidFill>
              </a:rPr>
              <a:t>ima proizvoljnu</a:t>
            </a:r>
            <a:r>
              <a:rPr lang="sr-Latn-RS">
                <a:solidFill>
                  <a:schemeClr val="bg1"/>
                </a:solidFill>
              </a:rPr>
              <a:t> / </a:t>
            </a:r>
            <a:r>
              <a:rPr lang="sr-Cyrl-CS">
                <a:solidFill>
                  <a:schemeClr val="bg1"/>
                </a:solidFill>
              </a:rPr>
              <a:t> konstantnu vrednost</a:t>
            </a:r>
            <a:r>
              <a:rPr lang="sr-Latn-RS">
                <a:solidFill>
                  <a:schemeClr val="bg1"/>
                </a:solidFill>
              </a:rPr>
              <a:t>.</a:t>
            </a:r>
            <a:endParaRPr lang="en-US">
              <a:solidFill>
                <a:schemeClr val="bg1"/>
              </a:solidFill>
            </a:endParaRPr>
          </a:p>
        </p:txBody>
      </p:sp>
      <p:sp>
        <p:nvSpPr>
          <p:cNvPr id="12" name="TextBox 11"/>
          <p:cNvSpPr txBox="1">
            <a:spLocks noChangeArrowheads="1"/>
          </p:cNvSpPr>
          <p:nvPr/>
        </p:nvSpPr>
        <p:spPr bwMode="auto">
          <a:xfrm>
            <a:off x="1447800" y="3886200"/>
            <a:ext cx="6324600" cy="2197525"/>
          </a:xfrm>
          <a:prstGeom prst="rect">
            <a:avLst/>
          </a:prstGeom>
          <a:noFill/>
          <a:ln w="9525">
            <a:noFill/>
            <a:miter lim="800000"/>
            <a:headEnd/>
            <a:tailEnd/>
          </a:ln>
        </p:spPr>
        <p:txBody>
          <a:bodyPr wrap="square">
            <a:spAutoFit/>
          </a:bodyPr>
          <a:lstStyle/>
          <a:p>
            <a:r>
              <a:rPr lang="en-US" sz="2400" i="1">
                <a:solidFill>
                  <a:schemeClr val="bg1"/>
                </a:solidFill>
                <a:latin typeface="Arial" pitchFamily="34" charset="0"/>
                <a:cs typeface="Arial" pitchFamily="34" charset="0"/>
              </a:rPr>
              <a:t>c</a:t>
            </a:r>
            <a:r>
              <a:rPr lang="sr-Latn-RS" sz="2400" i="1" baseline="-25000">
                <a:solidFill>
                  <a:schemeClr val="bg1"/>
                </a:solidFill>
                <a:latin typeface="Arial" pitchFamily="34" charset="0"/>
                <a:cs typeface="Arial" pitchFamily="34" charset="0"/>
              </a:rPr>
              <a:t>n</a:t>
            </a:r>
            <a:r>
              <a:rPr lang="sr-Latn-RS" sz="2400" i="1">
                <a:solidFill>
                  <a:schemeClr val="bg1"/>
                </a:solidFill>
              </a:rPr>
              <a:t> =</a:t>
            </a:r>
            <a:r>
              <a:rPr lang="en-US" sz="2400" i="1">
                <a:solidFill>
                  <a:schemeClr val="bg1"/>
                </a:solidFill>
              </a:rPr>
              <a:t> </a:t>
            </a:r>
            <a:r>
              <a:rPr lang="sr-Latn-RS" sz="2400" i="1">
                <a:solidFill>
                  <a:schemeClr val="bg1"/>
                </a:solidFill>
              </a:rPr>
              <a:t>c</a:t>
            </a:r>
            <a:r>
              <a:rPr lang="sr-Latn-RS" sz="2400" i="1" baseline="-25000">
                <a:solidFill>
                  <a:schemeClr val="bg1"/>
                </a:solidFill>
              </a:rPr>
              <a:t>v</a:t>
            </a:r>
            <a:r>
              <a:rPr lang="en-US" sz="2400">
                <a:solidFill>
                  <a:schemeClr val="bg1"/>
                </a:solidFill>
              </a:rPr>
              <a:t> </a:t>
            </a:r>
            <a:r>
              <a:rPr lang="sr-Latn-RS" sz="2400">
                <a:solidFill>
                  <a:schemeClr val="bg1"/>
                </a:solidFill>
              </a:rPr>
              <a:t>	</a:t>
            </a:r>
            <a:r>
              <a:rPr lang="sr-Latn-RS">
                <a:solidFill>
                  <a:schemeClr val="bg1"/>
                </a:solidFill>
              </a:rPr>
              <a:t>–	 izohorski proces</a:t>
            </a:r>
          </a:p>
          <a:p>
            <a:r>
              <a:rPr lang="en-US" sz="2400" i="1">
                <a:solidFill>
                  <a:schemeClr val="bg1"/>
                </a:solidFill>
                <a:latin typeface="Arial" pitchFamily="34" charset="0"/>
                <a:cs typeface="Arial" pitchFamily="34" charset="0"/>
              </a:rPr>
              <a:t>c</a:t>
            </a:r>
            <a:r>
              <a:rPr lang="sr-Latn-RS" sz="2400" i="1" baseline="-25000">
                <a:solidFill>
                  <a:schemeClr val="bg1"/>
                </a:solidFill>
                <a:latin typeface="Arial" pitchFamily="34" charset="0"/>
                <a:cs typeface="Arial" pitchFamily="34" charset="0"/>
              </a:rPr>
              <a:t>n</a:t>
            </a:r>
            <a:r>
              <a:rPr lang="sr-Latn-RS" sz="2400" i="1">
                <a:solidFill>
                  <a:schemeClr val="bg1"/>
                </a:solidFill>
              </a:rPr>
              <a:t> =</a:t>
            </a:r>
            <a:r>
              <a:rPr lang="en-US" sz="2400" i="1">
                <a:solidFill>
                  <a:schemeClr val="bg1"/>
                </a:solidFill>
              </a:rPr>
              <a:t> </a:t>
            </a:r>
            <a:r>
              <a:rPr lang="sr-Latn-RS" sz="2400" i="1">
                <a:solidFill>
                  <a:schemeClr val="bg1"/>
                </a:solidFill>
              </a:rPr>
              <a:t>c</a:t>
            </a:r>
            <a:r>
              <a:rPr lang="sr-Latn-RS" sz="2400" i="1" baseline="-25000">
                <a:solidFill>
                  <a:schemeClr val="bg1"/>
                </a:solidFill>
              </a:rPr>
              <a:t>p</a:t>
            </a:r>
            <a:r>
              <a:rPr lang="en-US" sz="2400">
                <a:solidFill>
                  <a:schemeClr val="bg1"/>
                </a:solidFill>
              </a:rPr>
              <a:t> </a:t>
            </a:r>
            <a:r>
              <a:rPr lang="sr-Latn-RS" sz="2400">
                <a:solidFill>
                  <a:schemeClr val="bg1"/>
                </a:solidFill>
              </a:rPr>
              <a:t>	</a:t>
            </a:r>
            <a:r>
              <a:rPr lang="sr-Latn-RS">
                <a:solidFill>
                  <a:schemeClr val="bg1"/>
                </a:solidFill>
              </a:rPr>
              <a:t>–	 izobarski proces</a:t>
            </a:r>
          </a:p>
          <a:p>
            <a:r>
              <a:rPr lang="en-US" sz="2400" i="1">
                <a:solidFill>
                  <a:schemeClr val="bg1"/>
                </a:solidFill>
                <a:latin typeface="Arial" pitchFamily="34" charset="0"/>
                <a:cs typeface="Arial" pitchFamily="34" charset="0"/>
              </a:rPr>
              <a:t>c</a:t>
            </a:r>
            <a:r>
              <a:rPr lang="sr-Latn-RS" sz="2400" i="1" baseline="-25000">
                <a:solidFill>
                  <a:schemeClr val="bg1"/>
                </a:solidFill>
                <a:latin typeface="Arial" pitchFamily="34" charset="0"/>
                <a:cs typeface="Arial" pitchFamily="34" charset="0"/>
              </a:rPr>
              <a:t>n</a:t>
            </a:r>
            <a:r>
              <a:rPr lang="sr-Latn-RS" sz="2400" i="1">
                <a:solidFill>
                  <a:schemeClr val="bg1"/>
                </a:solidFill>
              </a:rPr>
              <a:t> =</a:t>
            </a:r>
            <a:r>
              <a:rPr lang="en-US" sz="2400" i="1">
                <a:solidFill>
                  <a:schemeClr val="bg1"/>
                </a:solidFill>
              </a:rPr>
              <a:t> </a:t>
            </a:r>
            <a:r>
              <a:rPr lang="en-US" sz="2400">
                <a:solidFill>
                  <a:schemeClr val="bg1"/>
                </a:solidFill>
                <a:sym typeface="Symbol"/>
              </a:rPr>
              <a:t></a:t>
            </a:r>
            <a:r>
              <a:rPr lang="sr-Latn-RS" sz="2400" i="1">
                <a:solidFill>
                  <a:schemeClr val="bg1"/>
                </a:solidFill>
              </a:rPr>
              <a:t> 	</a:t>
            </a:r>
            <a:r>
              <a:rPr lang="sr-Latn-RS">
                <a:solidFill>
                  <a:schemeClr val="bg1"/>
                </a:solidFill>
              </a:rPr>
              <a:t>–	 izotermski proces</a:t>
            </a:r>
          </a:p>
          <a:p>
            <a:r>
              <a:rPr lang="en-US" sz="2400" i="1">
                <a:solidFill>
                  <a:schemeClr val="bg1"/>
                </a:solidFill>
                <a:latin typeface="Arial" pitchFamily="34" charset="0"/>
                <a:cs typeface="Arial" pitchFamily="34" charset="0"/>
              </a:rPr>
              <a:t>c</a:t>
            </a:r>
            <a:r>
              <a:rPr lang="sr-Latn-RS" sz="2400" i="1" baseline="-25000">
                <a:solidFill>
                  <a:schemeClr val="bg1"/>
                </a:solidFill>
                <a:latin typeface="Arial" pitchFamily="34" charset="0"/>
                <a:cs typeface="Arial" pitchFamily="34" charset="0"/>
              </a:rPr>
              <a:t>n</a:t>
            </a:r>
            <a:r>
              <a:rPr lang="sr-Latn-RS" sz="2400" i="1">
                <a:solidFill>
                  <a:schemeClr val="bg1"/>
                </a:solidFill>
              </a:rPr>
              <a:t> =</a:t>
            </a:r>
            <a:r>
              <a:rPr lang="en-US" sz="2400" i="1">
                <a:solidFill>
                  <a:schemeClr val="bg1"/>
                </a:solidFill>
              </a:rPr>
              <a:t> </a:t>
            </a:r>
            <a:r>
              <a:rPr lang="sr-Latn-RS" sz="2400">
                <a:solidFill>
                  <a:schemeClr val="bg1"/>
                </a:solidFill>
              </a:rPr>
              <a:t>0</a:t>
            </a:r>
            <a:r>
              <a:rPr lang="en-US" sz="2400">
                <a:solidFill>
                  <a:schemeClr val="bg1"/>
                </a:solidFill>
              </a:rPr>
              <a:t> </a:t>
            </a:r>
            <a:r>
              <a:rPr lang="sr-Latn-RS" sz="2400">
                <a:solidFill>
                  <a:schemeClr val="bg1"/>
                </a:solidFill>
              </a:rPr>
              <a:t>		</a:t>
            </a:r>
            <a:r>
              <a:rPr lang="sr-Latn-RS">
                <a:solidFill>
                  <a:schemeClr val="bg1"/>
                </a:solidFill>
              </a:rPr>
              <a:t>–	 adijabatski proces</a:t>
            </a:r>
            <a:endParaRPr lang="sr-Latn-RS" i="1">
              <a:solidFill>
                <a:schemeClr val="bg1"/>
              </a:solidFill>
            </a:endParaRPr>
          </a:p>
        </p:txBody>
      </p:sp>
    </p:spTree>
  </p:cSld>
  <p:clrMapOvr>
    <a:masterClrMapping/>
  </p:clrMapOvr>
  <p:transition/>
</p:sld>
</file>

<file path=ppt/slides/slide2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64201" name="Rectangle 9"/>
          <p:cNvSpPr>
            <a:spLocks noChangeArrowheads="1"/>
          </p:cNvSpPr>
          <p:nvPr/>
        </p:nvSpPr>
        <p:spPr bwMode="auto">
          <a:xfrm>
            <a:off x="0" y="3205163"/>
            <a:ext cx="9144000" cy="0"/>
          </a:xfrm>
          <a:prstGeom prst="rect">
            <a:avLst/>
          </a:prstGeom>
          <a:noFill/>
          <a:ln w="9525" algn="ctr">
            <a:noFill/>
            <a:miter lim="800000"/>
            <a:headEnd/>
            <a:tailEnd/>
          </a:ln>
          <a:effectLst/>
        </p:spPr>
        <p:txBody>
          <a:bodyPr wrap="none" anchor="ctr">
            <a:spAutoFit/>
          </a:bodyPr>
          <a:lstStyle/>
          <a:p>
            <a:endParaRPr lang="en-US"/>
          </a:p>
        </p:txBody>
      </p:sp>
      <p:sp>
        <p:nvSpPr>
          <p:cNvPr id="42" name="Text Box 27"/>
          <p:cNvSpPr txBox="1">
            <a:spLocks noChangeArrowheads="1"/>
          </p:cNvSpPr>
          <p:nvPr/>
        </p:nvSpPr>
        <p:spPr bwMode="auto">
          <a:xfrm rot="2597894">
            <a:off x="6937230" y="1249608"/>
            <a:ext cx="2040632" cy="707886"/>
          </a:xfrm>
          <a:prstGeom prst="rect">
            <a:avLst/>
          </a:prstGeom>
          <a:noFill/>
          <a:ln w="9525" algn="ctr">
            <a:noFill/>
            <a:miter lim="800000"/>
            <a:headEnd/>
            <a:tailEnd/>
          </a:ln>
          <a:effectLst/>
        </p:spPr>
        <p:txBody>
          <a:bodyPr wrap="square">
            <a:spAutoFit/>
          </a:bodyPr>
          <a:lstStyle/>
          <a:p>
            <a:pPr algn="ctr">
              <a:lnSpc>
                <a:spcPct val="100000"/>
              </a:lnSpc>
              <a:spcBef>
                <a:spcPts val="0"/>
              </a:spcBef>
              <a:tabLst>
                <a:tab pos="409575" algn="l"/>
              </a:tabLst>
            </a:pPr>
            <a:r>
              <a:rPr lang="sr-Latn-CS">
                <a:solidFill>
                  <a:schemeClr val="bg1"/>
                </a:solidFill>
              </a:rPr>
              <a:t>Jednačina</a:t>
            </a:r>
            <a:endParaRPr lang="en-US">
              <a:solidFill>
                <a:schemeClr val="bg1"/>
              </a:solidFill>
            </a:endParaRPr>
          </a:p>
          <a:p>
            <a:pPr algn="ctr">
              <a:lnSpc>
                <a:spcPct val="100000"/>
              </a:lnSpc>
              <a:spcBef>
                <a:spcPts val="0"/>
              </a:spcBef>
              <a:tabLst>
                <a:tab pos="409575" algn="l"/>
              </a:tabLst>
            </a:pPr>
            <a:r>
              <a:rPr lang="sr-Latn-CS">
                <a:solidFill>
                  <a:schemeClr val="bg1"/>
                </a:solidFill>
              </a:rPr>
              <a:t>procesa</a:t>
            </a:r>
            <a:r>
              <a:rPr lang="en-US">
                <a:solidFill>
                  <a:schemeClr val="bg1"/>
                </a:solidFill>
              </a:rPr>
              <a:t>:</a:t>
            </a:r>
          </a:p>
        </p:txBody>
      </p:sp>
      <p:sp>
        <p:nvSpPr>
          <p:cNvPr id="44" name="Text Box 27"/>
          <p:cNvSpPr txBox="1">
            <a:spLocks noChangeArrowheads="1"/>
          </p:cNvSpPr>
          <p:nvPr/>
        </p:nvSpPr>
        <p:spPr bwMode="auto">
          <a:xfrm>
            <a:off x="304800" y="685800"/>
            <a:ext cx="3276600" cy="535531"/>
          </a:xfrm>
          <a:prstGeom prst="rect">
            <a:avLst/>
          </a:prstGeom>
          <a:noFill/>
          <a:ln w="9525" algn="ctr">
            <a:noFill/>
            <a:miter lim="800000"/>
            <a:headEnd/>
            <a:tailEnd/>
          </a:ln>
          <a:effectLst/>
        </p:spPr>
        <p:txBody>
          <a:bodyPr wrap="square">
            <a:spAutoFit/>
          </a:bodyPr>
          <a:lstStyle/>
          <a:p>
            <a:pPr>
              <a:tabLst>
                <a:tab pos="409575" algn="l"/>
              </a:tabLst>
            </a:pPr>
            <a:r>
              <a:rPr lang="sr-Latn-RS" sz="2400" i="1">
                <a:solidFill>
                  <a:schemeClr val="bg1"/>
                </a:solidFill>
              </a:rPr>
              <a:t>dq = du + p dv = c</a:t>
            </a:r>
            <a:r>
              <a:rPr lang="sr-Latn-RS" sz="2400" i="1" baseline="-25000">
                <a:solidFill>
                  <a:schemeClr val="bg1"/>
                </a:solidFill>
              </a:rPr>
              <a:t>n</a:t>
            </a:r>
            <a:r>
              <a:rPr lang="sr-Latn-RS" sz="2400" i="1">
                <a:solidFill>
                  <a:schemeClr val="bg1"/>
                </a:solidFill>
              </a:rPr>
              <a:t> dT</a:t>
            </a:r>
            <a:endParaRPr lang="en-US" sz="2400" i="1">
              <a:solidFill>
                <a:schemeClr val="bg1"/>
              </a:solidFill>
            </a:endParaRPr>
          </a:p>
        </p:txBody>
      </p:sp>
      <p:sp>
        <p:nvSpPr>
          <p:cNvPr id="47" name="Text Box 27"/>
          <p:cNvSpPr txBox="1">
            <a:spLocks noChangeArrowheads="1"/>
          </p:cNvSpPr>
          <p:nvPr/>
        </p:nvSpPr>
        <p:spPr bwMode="auto">
          <a:xfrm>
            <a:off x="304800" y="1140869"/>
            <a:ext cx="3276600" cy="535531"/>
          </a:xfrm>
          <a:prstGeom prst="rect">
            <a:avLst/>
          </a:prstGeom>
          <a:noFill/>
          <a:ln w="9525" algn="ctr">
            <a:noFill/>
            <a:miter lim="800000"/>
            <a:headEnd/>
            <a:tailEnd/>
          </a:ln>
          <a:effectLst/>
        </p:spPr>
        <p:txBody>
          <a:bodyPr wrap="square">
            <a:spAutoFit/>
          </a:bodyPr>
          <a:lstStyle/>
          <a:p>
            <a:pPr>
              <a:tabLst>
                <a:tab pos="409575" algn="l"/>
              </a:tabLst>
            </a:pPr>
            <a:r>
              <a:rPr lang="sr-Latn-RS" sz="2400" i="1">
                <a:solidFill>
                  <a:schemeClr val="bg1"/>
                </a:solidFill>
              </a:rPr>
              <a:t>dq = dh – v dp = c</a:t>
            </a:r>
            <a:r>
              <a:rPr lang="sr-Latn-RS" sz="2400" i="1" baseline="-25000">
                <a:solidFill>
                  <a:schemeClr val="bg1"/>
                </a:solidFill>
              </a:rPr>
              <a:t>n</a:t>
            </a:r>
            <a:r>
              <a:rPr lang="sr-Latn-RS" sz="2400" i="1">
                <a:solidFill>
                  <a:schemeClr val="bg1"/>
                </a:solidFill>
              </a:rPr>
              <a:t> dT</a:t>
            </a:r>
            <a:endParaRPr lang="en-US" sz="2400" i="1">
              <a:solidFill>
                <a:schemeClr val="bg1"/>
              </a:solidFill>
            </a:endParaRPr>
          </a:p>
        </p:txBody>
      </p:sp>
      <p:cxnSp>
        <p:nvCxnSpPr>
          <p:cNvPr id="50" name="Straight Connector 49"/>
          <p:cNvCxnSpPr/>
          <p:nvPr/>
        </p:nvCxnSpPr>
        <p:spPr bwMode="auto">
          <a:xfrm flipV="1">
            <a:off x="304800" y="1710268"/>
            <a:ext cx="4572000" cy="0"/>
          </a:xfrm>
          <a:prstGeom prst="line">
            <a:avLst/>
          </a:prstGeom>
          <a:noFill/>
          <a:ln w="19050" cap="flat" cmpd="sng" algn="ctr">
            <a:solidFill>
              <a:schemeClr val="bg1"/>
            </a:solidFill>
            <a:prstDash val="solid"/>
            <a:round/>
            <a:headEnd type="none" w="med" len="med"/>
            <a:tailEnd type="none" w="med" len="med"/>
          </a:ln>
          <a:effectLst/>
        </p:spPr>
      </p:cxnSp>
      <p:sp>
        <p:nvSpPr>
          <p:cNvPr id="52" name="Text Box 27"/>
          <p:cNvSpPr txBox="1">
            <a:spLocks noChangeArrowheads="1"/>
          </p:cNvSpPr>
          <p:nvPr/>
        </p:nvSpPr>
        <p:spPr bwMode="auto">
          <a:xfrm>
            <a:off x="1447800" y="1828800"/>
            <a:ext cx="3810000" cy="535531"/>
          </a:xfrm>
          <a:prstGeom prst="rect">
            <a:avLst/>
          </a:prstGeom>
          <a:noFill/>
          <a:ln w="9525" algn="ctr">
            <a:noFill/>
            <a:miter lim="800000"/>
            <a:headEnd/>
            <a:tailEnd/>
          </a:ln>
          <a:effectLst/>
        </p:spPr>
        <p:txBody>
          <a:bodyPr wrap="square">
            <a:spAutoFit/>
          </a:bodyPr>
          <a:lstStyle/>
          <a:p>
            <a:pPr>
              <a:tabLst>
                <a:tab pos="409575" algn="l"/>
              </a:tabLst>
            </a:pPr>
            <a:r>
              <a:rPr lang="sr-Latn-RS" sz="2400" i="1">
                <a:solidFill>
                  <a:schemeClr val="bg1"/>
                </a:solidFill>
              </a:rPr>
              <a:t>c</a:t>
            </a:r>
            <a:r>
              <a:rPr lang="sr-Latn-RS" sz="2400" i="1" baseline="-25000">
                <a:solidFill>
                  <a:schemeClr val="bg1"/>
                </a:solidFill>
              </a:rPr>
              <a:t>n</a:t>
            </a:r>
            <a:r>
              <a:rPr lang="sr-Latn-RS" sz="2400" i="1">
                <a:solidFill>
                  <a:schemeClr val="bg1"/>
                </a:solidFill>
              </a:rPr>
              <a:t> dT = c</a:t>
            </a:r>
            <a:r>
              <a:rPr lang="sr-Latn-RS" sz="2400" i="1" baseline="-25000">
                <a:solidFill>
                  <a:schemeClr val="bg1"/>
                </a:solidFill>
              </a:rPr>
              <a:t>v </a:t>
            </a:r>
            <a:r>
              <a:rPr lang="sr-Latn-RS" sz="2400" i="1">
                <a:solidFill>
                  <a:schemeClr val="bg1"/>
                </a:solidFill>
              </a:rPr>
              <a:t>dT + p dv</a:t>
            </a:r>
            <a:endParaRPr lang="en-US" sz="2400">
              <a:solidFill>
                <a:schemeClr val="bg1"/>
              </a:solidFill>
            </a:endParaRPr>
          </a:p>
        </p:txBody>
      </p:sp>
      <p:sp>
        <p:nvSpPr>
          <p:cNvPr id="55" name="Text Box 27"/>
          <p:cNvSpPr txBox="1">
            <a:spLocks noChangeArrowheads="1"/>
          </p:cNvSpPr>
          <p:nvPr/>
        </p:nvSpPr>
        <p:spPr bwMode="auto">
          <a:xfrm>
            <a:off x="1447800" y="2283869"/>
            <a:ext cx="3886200" cy="535531"/>
          </a:xfrm>
          <a:prstGeom prst="rect">
            <a:avLst/>
          </a:prstGeom>
          <a:noFill/>
          <a:ln w="9525" algn="ctr">
            <a:noFill/>
            <a:miter lim="800000"/>
            <a:headEnd/>
            <a:tailEnd/>
          </a:ln>
          <a:effectLst/>
        </p:spPr>
        <p:txBody>
          <a:bodyPr wrap="square">
            <a:spAutoFit/>
          </a:bodyPr>
          <a:lstStyle/>
          <a:p>
            <a:pPr>
              <a:tabLst>
                <a:tab pos="409575" algn="l"/>
              </a:tabLst>
            </a:pPr>
            <a:r>
              <a:rPr lang="sr-Latn-RS" sz="2400" i="1">
                <a:solidFill>
                  <a:schemeClr val="bg1"/>
                </a:solidFill>
              </a:rPr>
              <a:t>c</a:t>
            </a:r>
            <a:r>
              <a:rPr lang="sr-Latn-RS" sz="2400" i="1" baseline="-25000">
                <a:solidFill>
                  <a:schemeClr val="bg1"/>
                </a:solidFill>
              </a:rPr>
              <a:t>n</a:t>
            </a:r>
            <a:r>
              <a:rPr lang="sr-Latn-RS" sz="2400" i="1">
                <a:solidFill>
                  <a:schemeClr val="bg1"/>
                </a:solidFill>
              </a:rPr>
              <a:t> dT = c</a:t>
            </a:r>
            <a:r>
              <a:rPr lang="sr-Latn-RS" sz="2400" i="1" baseline="-25000">
                <a:solidFill>
                  <a:schemeClr val="bg1"/>
                </a:solidFill>
              </a:rPr>
              <a:t>p </a:t>
            </a:r>
            <a:r>
              <a:rPr lang="sr-Latn-RS" sz="2400" i="1">
                <a:solidFill>
                  <a:schemeClr val="bg1"/>
                </a:solidFill>
              </a:rPr>
              <a:t>dT – v dp</a:t>
            </a:r>
            <a:endParaRPr lang="en-US" sz="2400" i="1">
              <a:solidFill>
                <a:schemeClr val="bg1"/>
              </a:solidFill>
            </a:endParaRPr>
          </a:p>
        </p:txBody>
      </p:sp>
      <p:sp>
        <p:nvSpPr>
          <p:cNvPr id="56" name="TextBox 55"/>
          <p:cNvSpPr txBox="1"/>
          <p:nvPr/>
        </p:nvSpPr>
        <p:spPr>
          <a:xfrm>
            <a:off x="4148665" y="897469"/>
            <a:ext cx="2785535" cy="584775"/>
          </a:xfrm>
          <a:prstGeom prst="rect">
            <a:avLst/>
          </a:prstGeom>
          <a:noFill/>
        </p:spPr>
        <p:txBody>
          <a:bodyPr wrap="square" rtlCol="0">
            <a:spAutoFit/>
          </a:bodyPr>
          <a:lstStyle/>
          <a:p>
            <a:pPr>
              <a:lnSpc>
                <a:spcPct val="100000"/>
              </a:lnSpc>
              <a:spcBef>
                <a:spcPts val="0"/>
              </a:spcBef>
            </a:pPr>
            <a:r>
              <a:rPr lang="sr-Latn-RS" sz="1600" i="1">
                <a:solidFill>
                  <a:srgbClr val="000066"/>
                </a:solidFill>
              </a:rPr>
              <a:t>prvi zakon termodinamike u diferencijalnom obliku</a:t>
            </a:r>
            <a:endParaRPr lang="en-US" sz="1600" i="1">
              <a:solidFill>
                <a:srgbClr val="000066"/>
              </a:solidFill>
            </a:endParaRPr>
          </a:p>
        </p:txBody>
      </p:sp>
      <p:sp>
        <p:nvSpPr>
          <p:cNvPr id="57" name="Text Box 27"/>
          <p:cNvSpPr txBox="1">
            <a:spLocks noChangeArrowheads="1"/>
          </p:cNvSpPr>
          <p:nvPr/>
        </p:nvSpPr>
        <p:spPr bwMode="auto">
          <a:xfrm>
            <a:off x="304800" y="2997204"/>
            <a:ext cx="3200400" cy="535531"/>
          </a:xfrm>
          <a:prstGeom prst="rect">
            <a:avLst/>
          </a:prstGeom>
          <a:noFill/>
          <a:ln w="9525" algn="ctr">
            <a:noFill/>
            <a:miter lim="800000"/>
            <a:headEnd/>
            <a:tailEnd/>
          </a:ln>
          <a:effectLst/>
        </p:spPr>
        <p:txBody>
          <a:bodyPr wrap="square">
            <a:spAutoFit/>
          </a:bodyPr>
          <a:lstStyle/>
          <a:p>
            <a:pPr>
              <a:tabLst>
                <a:tab pos="409575" algn="l"/>
              </a:tabLst>
            </a:pPr>
            <a:r>
              <a:rPr lang="sr-Latn-RS" sz="2400" i="1">
                <a:solidFill>
                  <a:schemeClr val="bg1"/>
                </a:solidFill>
              </a:rPr>
              <a:t>(c</a:t>
            </a:r>
            <a:r>
              <a:rPr lang="sr-Latn-RS" sz="2400" i="1" baseline="-25000">
                <a:solidFill>
                  <a:schemeClr val="bg1"/>
                </a:solidFill>
              </a:rPr>
              <a:t>n</a:t>
            </a:r>
            <a:r>
              <a:rPr lang="sr-Latn-RS" sz="2400" i="1">
                <a:solidFill>
                  <a:schemeClr val="bg1"/>
                </a:solidFill>
              </a:rPr>
              <a:t> – c</a:t>
            </a:r>
            <a:r>
              <a:rPr lang="sr-Latn-RS" sz="2400" i="1" baseline="-25000">
                <a:solidFill>
                  <a:schemeClr val="bg1"/>
                </a:solidFill>
              </a:rPr>
              <a:t>v</a:t>
            </a:r>
            <a:r>
              <a:rPr lang="sr-Latn-RS" sz="2400" i="1">
                <a:solidFill>
                  <a:schemeClr val="bg1"/>
                </a:solidFill>
              </a:rPr>
              <a:t>)</a:t>
            </a:r>
            <a:r>
              <a:rPr lang="sr-Latn-RS" sz="2400" i="1" baseline="-25000">
                <a:solidFill>
                  <a:schemeClr val="bg1"/>
                </a:solidFill>
              </a:rPr>
              <a:t> </a:t>
            </a:r>
            <a:r>
              <a:rPr lang="sr-Latn-RS" sz="2400" i="1">
                <a:solidFill>
                  <a:schemeClr val="bg1"/>
                </a:solidFill>
              </a:rPr>
              <a:t>dT = p dv</a:t>
            </a:r>
            <a:endParaRPr lang="en-US" sz="2400">
              <a:solidFill>
                <a:schemeClr val="bg1"/>
              </a:solidFill>
            </a:endParaRPr>
          </a:p>
        </p:txBody>
      </p:sp>
      <p:sp>
        <p:nvSpPr>
          <p:cNvPr id="58" name="Text Box 27"/>
          <p:cNvSpPr txBox="1">
            <a:spLocks noChangeArrowheads="1"/>
          </p:cNvSpPr>
          <p:nvPr/>
        </p:nvSpPr>
        <p:spPr bwMode="auto">
          <a:xfrm>
            <a:off x="304800" y="3452273"/>
            <a:ext cx="3352800" cy="535531"/>
          </a:xfrm>
          <a:prstGeom prst="rect">
            <a:avLst/>
          </a:prstGeom>
          <a:noFill/>
          <a:ln w="9525" algn="ctr">
            <a:noFill/>
            <a:miter lim="800000"/>
            <a:headEnd/>
            <a:tailEnd/>
          </a:ln>
          <a:effectLst/>
        </p:spPr>
        <p:txBody>
          <a:bodyPr wrap="square">
            <a:spAutoFit/>
          </a:bodyPr>
          <a:lstStyle/>
          <a:p>
            <a:pPr>
              <a:tabLst>
                <a:tab pos="409575" algn="l"/>
              </a:tabLst>
            </a:pPr>
            <a:r>
              <a:rPr lang="sr-Latn-RS" sz="2400" i="1">
                <a:solidFill>
                  <a:schemeClr val="bg1"/>
                </a:solidFill>
              </a:rPr>
              <a:t>(c</a:t>
            </a:r>
            <a:r>
              <a:rPr lang="sr-Latn-RS" sz="2400" i="1" baseline="-25000">
                <a:solidFill>
                  <a:schemeClr val="bg1"/>
                </a:solidFill>
              </a:rPr>
              <a:t>n</a:t>
            </a:r>
            <a:r>
              <a:rPr lang="sr-Latn-RS" sz="2400" i="1">
                <a:solidFill>
                  <a:schemeClr val="bg1"/>
                </a:solidFill>
              </a:rPr>
              <a:t> – c</a:t>
            </a:r>
            <a:r>
              <a:rPr lang="sr-Latn-RS" sz="2400" i="1" baseline="-25000">
                <a:solidFill>
                  <a:schemeClr val="bg1"/>
                </a:solidFill>
              </a:rPr>
              <a:t>p</a:t>
            </a:r>
            <a:r>
              <a:rPr lang="sr-Latn-RS" sz="2400" i="1">
                <a:solidFill>
                  <a:schemeClr val="bg1"/>
                </a:solidFill>
              </a:rPr>
              <a:t>) dT = – v dp</a:t>
            </a:r>
            <a:endParaRPr lang="en-US" sz="2400" i="1">
              <a:solidFill>
                <a:schemeClr val="bg1"/>
              </a:solidFill>
            </a:endParaRPr>
          </a:p>
        </p:txBody>
      </p:sp>
      <p:sp>
        <p:nvSpPr>
          <p:cNvPr id="60" name="Line 10"/>
          <p:cNvSpPr>
            <a:spLocks noChangeShapeType="1"/>
          </p:cNvSpPr>
          <p:nvPr/>
        </p:nvSpPr>
        <p:spPr bwMode="auto">
          <a:xfrm flipH="1">
            <a:off x="3168059" y="3139545"/>
            <a:ext cx="455613" cy="758825"/>
          </a:xfrm>
          <a:prstGeom prst="line">
            <a:avLst/>
          </a:prstGeom>
          <a:noFill/>
          <a:ln w="19050">
            <a:solidFill>
              <a:schemeClr val="bg1"/>
            </a:solidFill>
            <a:round/>
            <a:headEnd/>
            <a:tailEnd/>
          </a:ln>
          <a:effectLst/>
        </p:spPr>
        <p:txBody>
          <a:bodyPr>
            <a:spAutoFit/>
          </a:bodyPr>
          <a:lstStyle/>
          <a:p>
            <a:endParaRPr lang="en-US"/>
          </a:p>
        </p:txBody>
      </p:sp>
      <p:sp>
        <p:nvSpPr>
          <p:cNvPr id="68" name="Text Box 11"/>
          <p:cNvSpPr txBox="1">
            <a:spLocks noChangeArrowheads="1"/>
          </p:cNvSpPr>
          <p:nvPr/>
        </p:nvSpPr>
        <p:spPr bwMode="auto">
          <a:xfrm>
            <a:off x="3455397" y="3252258"/>
            <a:ext cx="268287" cy="457200"/>
          </a:xfrm>
          <a:prstGeom prst="rect">
            <a:avLst/>
          </a:prstGeom>
          <a:noFill/>
          <a:ln w="9525" algn="ctr">
            <a:noFill/>
            <a:miter lim="800000"/>
            <a:headEnd/>
            <a:tailEnd/>
          </a:ln>
          <a:effectLst/>
        </p:spPr>
        <p:txBody>
          <a:bodyPr wrap="none">
            <a:spAutoFit/>
          </a:bodyPr>
          <a:lstStyle/>
          <a:p>
            <a:pPr>
              <a:tabLst>
                <a:tab pos="409575" algn="l"/>
              </a:tabLst>
            </a:pPr>
            <a:r>
              <a:rPr lang="en-US" b="1"/>
              <a:t>:</a:t>
            </a:r>
          </a:p>
        </p:txBody>
      </p:sp>
      <p:cxnSp>
        <p:nvCxnSpPr>
          <p:cNvPr id="70" name="Straight Connector 69"/>
          <p:cNvCxnSpPr/>
          <p:nvPr/>
        </p:nvCxnSpPr>
        <p:spPr bwMode="auto">
          <a:xfrm flipV="1">
            <a:off x="304800" y="2895600"/>
            <a:ext cx="4572000" cy="0"/>
          </a:xfrm>
          <a:prstGeom prst="line">
            <a:avLst/>
          </a:prstGeom>
          <a:noFill/>
          <a:ln w="19050" cap="flat" cmpd="sng" algn="ctr">
            <a:solidFill>
              <a:schemeClr val="bg1"/>
            </a:solidFill>
            <a:prstDash val="solid"/>
            <a:round/>
            <a:headEnd type="none" w="med" len="med"/>
            <a:tailEnd type="none" w="med" len="med"/>
          </a:ln>
          <a:effectLst/>
        </p:spPr>
      </p:cxnSp>
      <p:sp>
        <p:nvSpPr>
          <p:cNvPr id="80" name="Text Box 27"/>
          <p:cNvSpPr txBox="1">
            <a:spLocks noChangeArrowheads="1"/>
          </p:cNvSpPr>
          <p:nvPr/>
        </p:nvSpPr>
        <p:spPr bwMode="auto">
          <a:xfrm>
            <a:off x="2209794" y="4198203"/>
            <a:ext cx="609600" cy="830997"/>
          </a:xfrm>
          <a:prstGeom prst="rect">
            <a:avLst/>
          </a:prstGeom>
          <a:noFill/>
          <a:ln w="9525" algn="ctr">
            <a:noFill/>
            <a:miter lim="800000"/>
            <a:headEnd/>
            <a:tailEnd/>
          </a:ln>
          <a:effectLst/>
        </p:spPr>
        <p:txBody>
          <a:bodyPr wrap="square">
            <a:spAutoFit/>
          </a:bodyPr>
          <a:lstStyle/>
          <a:p>
            <a:pPr algn="ctr">
              <a:lnSpc>
                <a:spcPct val="100000"/>
              </a:lnSpc>
              <a:spcBef>
                <a:spcPts val="0"/>
              </a:spcBef>
              <a:tabLst>
                <a:tab pos="409575" algn="l"/>
              </a:tabLst>
            </a:pPr>
            <a:r>
              <a:rPr lang="sr-Latn-RS" sz="2400" i="1">
                <a:solidFill>
                  <a:schemeClr val="bg1"/>
                </a:solidFill>
              </a:rPr>
              <a:t>d</a:t>
            </a:r>
            <a:r>
              <a:rPr lang="en-US" sz="2400" i="1">
                <a:solidFill>
                  <a:schemeClr val="bg1"/>
                </a:solidFill>
              </a:rPr>
              <a:t>p</a:t>
            </a:r>
            <a:endParaRPr lang="en-US" sz="2400" baseline="-25000">
              <a:solidFill>
                <a:schemeClr val="bg1"/>
              </a:solidFill>
            </a:endParaRPr>
          </a:p>
          <a:p>
            <a:pPr algn="ctr">
              <a:lnSpc>
                <a:spcPct val="100000"/>
              </a:lnSpc>
              <a:spcBef>
                <a:spcPts val="0"/>
              </a:spcBef>
              <a:tabLst>
                <a:tab pos="409575" algn="l"/>
              </a:tabLst>
            </a:pPr>
            <a:r>
              <a:rPr lang="sr-Latn-RS" sz="2400" i="1">
                <a:solidFill>
                  <a:schemeClr val="bg1"/>
                </a:solidFill>
              </a:rPr>
              <a:t>dv</a:t>
            </a:r>
            <a:endParaRPr lang="en-US" sz="2400" baseline="-25000">
              <a:solidFill>
                <a:schemeClr val="bg1"/>
              </a:solidFill>
            </a:endParaRPr>
          </a:p>
        </p:txBody>
      </p:sp>
      <p:cxnSp>
        <p:nvCxnSpPr>
          <p:cNvPr id="81" name="Straight Arrow Connector 80"/>
          <p:cNvCxnSpPr/>
          <p:nvPr/>
        </p:nvCxnSpPr>
        <p:spPr bwMode="auto">
          <a:xfrm rot="5400000">
            <a:off x="2529834" y="4409872"/>
            <a:ext cx="0" cy="457200"/>
          </a:xfrm>
          <a:prstGeom prst="straightConnector1">
            <a:avLst/>
          </a:prstGeom>
          <a:noFill/>
          <a:ln w="28575" cap="flat" cmpd="sng" algn="ctr">
            <a:solidFill>
              <a:schemeClr val="bg1"/>
            </a:solidFill>
            <a:prstDash val="solid"/>
            <a:round/>
            <a:headEnd type="none" w="med" len="med"/>
            <a:tailEnd type="none" w="med" len="med"/>
          </a:ln>
          <a:effectLst/>
        </p:spPr>
      </p:cxnSp>
      <p:sp>
        <p:nvSpPr>
          <p:cNvPr id="82" name="Text Box 27"/>
          <p:cNvSpPr txBox="1">
            <a:spLocks noChangeArrowheads="1"/>
          </p:cNvSpPr>
          <p:nvPr/>
        </p:nvSpPr>
        <p:spPr bwMode="auto">
          <a:xfrm>
            <a:off x="1735666" y="4198203"/>
            <a:ext cx="609600" cy="830997"/>
          </a:xfrm>
          <a:prstGeom prst="rect">
            <a:avLst/>
          </a:prstGeom>
          <a:noFill/>
          <a:ln w="9525" algn="ctr">
            <a:noFill/>
            <a:miter lim="800000"/>
            <a:headEnd/>
            <a:tailEnd/>
          </a:ln>
          <a:effectLst/>
        </p:spPr>
        <p:txBody>
          <a:bodyPr wrap="square">
            <a:spAutoFit/>
          </a:bodyPr>
          <a:lstStyle/>
          <a:p>
            <a:pPr algn="ctr">
              <a:lnSpc>
                <a:spcPct val="100000"/>
              </a:lnSpc>
              <a:spcBef>
                <a:spcPts val="0"/>
              </a:spcBef>
              <a:tabLst>
                <a:tab pos="409575" algn="l"/>
              </a:tabLst>
            </a:pPr>
            <a:r>
              <a:rPr lang="sr-Latn-RS" sz="2400" i="1">
                <a:solidFill>
                  <a:schemeClr val="bg1"/>
                </a:solidFill>
              </a:rPr>
              <a:t>v</a:t>
            </a:r>
            <a:endParaRPr lang="en-US" sz="2400" baseline="-25000">
              <a:solidFill>
                <a:schemeClr val="bg1"/>
              </a:solidFill>
            </a:endParaRPr>
          </a:p>
          <a:p>
            <a:pPr algn="ctr">
              <a:lnSpc>
                <a:spcPct val="100000"/>
              </a:lnSpc>
              <a:spcBef>
                <a:spcPts val="0"/>
              </a:spcBef>
              <a:tabLst>
                <a:tab pos="409575" algn="l"/>
              </a:tabLst>
            </a:pPr>
            <a:r>
              <a:rPr lang="sr-Latn-RS" sz="2400" i="1">
                <a:solidFill>
                  <a:schemeClr val="bg1"/>
                </a:solidFill>
              </a:rPr>
              <a:t>p</a:t>
            </a:r>
            <a:endParaRPr lang="en-US" sz="2400" baseline="-25000">
              <a:solidFill>
                <a:schemeClr val="bg1"/>
              </a:solidFill>
            </a:endParaRPr>
          </a:p>
        </p:txBody>
      </p:sp>
      <p:cxnSp>
        <p:nvCxnSpPr>
          <p:cNvPr id="83" name="Straight Arrow Connector 82"/>
          <p:cNvCxnSpPr/>
          <p:nvPr/>
        </p:nvCxnSpPr>
        <p:spPr bwMode="auto">
          <a:xfrm rot="5400000">
            <a:off x="2033690" y="4455592"/>
            <a:ext cx="0" cy="365760"/>
          </a:xfrm>
          <a:prstGeom prst="straightConnector1">
            <a:avLst/>
          </a:prstGeom>
          <a:noFill/>
          <a:ln w="28575" cap="flat" cmpd="sng" algn="ctr">
            <a:solidFill>
              <a:schemeClr val="bg1"/>
            </a:solidFill>
            <a:prstDash val="solid"/>
            <a:round/>
            <a:headEnd type="none" w="med" len="med"/>
            <a:tailEnd type="none" w="med" len="med"/>
          </a:ln>
          <a:effectLst/>
        </p:spPr>
      </p:cxnSp>
      <p:cxnSp>
        <p:nvCxnSpPr>
          <p:cNvPr id="85" name="Straight Arrow Connector 84"/>
          <p:cNvCxnSpPr/>
          <p:nvPr/>
        </p:nvCxnSpPr>
        <p:spPr bwMode="auto">
          <a:xfrm rot="5400000">
            <a:off x="3579234" y="4135552"/>
            <a:ext cx="0" cy="1005840"/>
          </a:xfrm>
          <a:prstGeom prst="straightConnector1">
            <a:avLst/>
          </a:prstGeom>
          <a:noFill/>
          <a:ln w="28575" cap="flat" cmpd="sng" algn="ctr">
            <a:solidFill>
              <a:schemeClr val="bg1"/>
            </a:solidFill>
            <a:prstDash val="solid"/>
            <a:round/>
            <a:headEnd type="none" w="med" len="med"/>
            <a:tailEnd type="none" w="med" len="med"/>
          </a:ln>
          <a:effectLst/>
        </p:spPr>
      </p:cxnSp>
      <p:sp>
        <p:nvSpPr>
          <p:cNvPr id="86" name="Text Box 27"/>
          <p:cNvSpPr txBox="1">
            <a:spLocks noChangeArrowheads="1"/>
          </p:cNvSpPr>
          <p:nvPr/>
        </p:nvSpPr>
        <p:spPr bwMode="auto">
          <a:xfrm>
            <a:off x="1524000" y="4350603"/>
            <a:ext cx="3810000" cy="535531"/>
          </a:xfrm>
          <a:prstGeom prst="rect">
            <a:avLst/>
          </a:prstGeom>
          <a:noFill/>
          <a:ln w="9525" algn="ctr">
            <a:noFill/>
            <a:miter lim="800000"/>
            <a:headEnd/>
            <a:tailEnd/>
          </a:ln>
          <a:effectLst/>
        </p:spPr>
        <p:txBody>
          <a:bodyPr wrap="square">
            <a:spAutoFit/>
          </a:bodyPr>
          <a:lstStyle/>
          <a:p>
            <a:pPr>
              <a:tabLst>
                <a:tab pos="409575" algn="l"/>
              </a:tabLst>
            </a:pPr>
            <a:r>
              <a:rPr lang="sr-Latn-RS" sz="2400" i="1">
                <a:solidFill>
                  <a:schemeClr val="bg1"/>
                </a:solidFill>
              </a:rPr>
              <a:t>–             =             = n</a:t>
            </a:r>
          </a:p>
        </p:txBody>
      </p:sp>
      <p:cxnSp>
        <p:nvCxnSpPr>
          <p:cNvPr id="88" name="Straight Connector 87"/>
          <p:cNvCxnSpPr/>
          <p:nvPr/>
        </p:nvCxnSpPr>
        <p:spPr bwMode="auto">
          <a:xfrm flipV="1">
            <a:off x="304800" y="4114800"/>
            <a:ext cx="4572000" cy="0"/>
          </a:xfrm>
          <a:prstGeom prst="line">
            <a:avLst/>
          </a:prstGeom>
          <a:noFill/>
          <a:ln w="19050" cap="flat" cmpd="sng" algn="ctr">
            <a:solidFill>
              <a:schemeClr val="bg1"/>
            </a:solidFill>
            <a:prstDash val="solid"/>
            <a:round/>
            <a:headEnd type="none" w="med" len="med"/>
            <a:tailEnd type="none" w="med" len="med"/>
          </a:ln>
          <a:effectLst/>
        </p:spPr>
      </p:cxnSp>
      <p:sp>
        <p:nvSpPr>
          <p:cNvPr id="89" name="Text Box 27"/>
          <p:cNvSpPr txBox="1">
            <a:spLocks noChangeArrowheads="1"/>
          </p:cNvSpPr>
          <p:nvPr/>
        </p:nvSpPr>
        <p:spPr bwMode="auto">
          <a:xfrm>
            <a:off x="4876800" y="4436531"/>
            <a:ext cx="2667000" cy="424732"/>
          </a:xfrm>
          <a:prstGeom prst="rect">
            <a:avLst/>
          </a:prstGeom>
          <a:noFill/>
          <a:ln w="9525" algn="ctr">
            <a:noFill/>
            <a:miter lim="800000"/>
            <a:headEnd/>
            <a:tailEnd/>
          </a:ln>
          <a:effectLst/>
        </p:spPr>
        <p:txBody>
          <a:bodyPr wrap="square">
            <a:spAutoFit/>
          </a:bodyPr>
          <a:lstStyle/>
          <a:p>
            <a:pPr>
              <a:tabLst>
                <a:tab pos="409575" algn="l"/>
              </a:tabLst>
            </a:pPr>
            <a:r>
              <a:rPr lang="sr-Latn-RS" sz="1800" i="1">
                <a:solidFill>
                  <a:schemeClr val="bg1"/>
                </a:solidFill>
                <a:sym typeface="Symbol"/>
              </a:rPr>
              <a:t>n</a:t>
            </a:r>
            <a:r>
              <a:rPr lang="sr-Latn-RS" sz="1800" i="1">
                <a:solidFill>
                  <a:schemeClr val="bg1"/>
                </a:solidFill>
              </a:rPr>
              <a:t> – eksponent politrope</a:t>
            </a:r>
          </a:p>
        </p:txBody>
      </p:sp>
      <p:sp>
        <p:nvSpPr>
          <p:cNvPr id="95" name="Text Box 27"/>
          <p:cNvSpPr txBox="1">
            <a:spLocks noChangeArrowheads="1"/>
          </p:cNvSpPr>
          <p:nvPr/>
        </p:nvSpPr>
        <p:spPr bwMode="auto">
          <a:xfrm>
            <a:off x="762000" y="5257800"/>
            <a:ext cx="609600" cy="830997"/>
          </a:xfrm>
          <a:prstGeom prst="rect">
            <a:avLst/>
          </a:prstGeom>
          <a:noFill/>
          <a:ln w="9525" algn="ctr">
            <a:noFill/>
            <a:miter lim="800000"/>
            <a:headEnd/>
            <a:tailEnd/>
          </a:ln>
          <a:effectLst/>
        </p:spPr>
        <p:txBody>
          <a:bodyPr wrap="square">
            <a:spAutoFit/>
          </a:bodyPr>
          <a:lstStyle/>
          <a:p>
            <a:pPr algn="ctr">
              <a:lnSpc>
                <a:spcPct val="100000"/>
              </a:lnSpc>
              <a:spcBef>
                <a:spcPts val="0"/>
              </a:spcBef>
              <a:tabLst>
                <a:tab pos="409575" algn="l"/>
              </a:tabLst>
            </a:pPr>
            <a:r>
              <a:rPr lang="sr-Latn-RS" sz="2400" i="1">
                <a:solidFill>
                  <a:schemeClr val="bg1"/>
                </a:solidFill>
              </a:rPr>
              <a:t>d</a:t>
            </a:r>
            <a:r>
              <a:rPr lang="en-US" sz="2400" i="1">
                <a:solidFill>
                  <a:schemeClr val="bg1"/>
                </a:solidFill>
              </a:rPr>
              <a:t>p</a:t>
            </a:r>
            <a:endParaRPr lang="en-US" sz="2400" baseline="-25000">
              <a:solidFill>
                <a:schemeClr val="bg1"/>
              </a:solidFill>
            </a:endParaRPr>
          </a:p>
          <a:p>
            <a:pPr algn="ctr">
              <a:lnSpc>
                <a:spcPct val="100000"/>
              </a:lnSpc>
              <a:spcBef>
                <a:spcPts val="0"/>
              </a:spcBef>
              <a:tabLst>
                <a:tab pos="409575" algn="l"/>
              </a:tabLst>
            </a:pPr>
            <a:r>
              <a:rPr lang="sr-Latn-RS" sz="2400" i="1">
                <a:solidFill>
                  <a:schemeClr val="bg1"/>
                </a:solidFill>
              </a:rPr>
              <a:t>p</a:t>
            </a:r>
            <a:endParaRPr lang="en-US" sz="2400" baseline="-25000">
              <a:solidFill>
                <a:schemeClr val="bg1"/>
              </a:solidFill>
            </a:endParaRPr>
          </a:p>
        </p:txBody>
      </p:sp>
      <p:cxnSp>
        <p:nvCxnSpPr>
          <p:cNvPr id="96" name="Straight Arrow Connector 95"/>
          <p:cNvCxnSpPr/>
          <p:nvPr/>
        </p:nvCxnSpPr>
        <p:spPr bwMode="auto">
          <a:xfrm rot="5400000">
            <a:off x="1082040" y="5469469"/>
            <a:ext cx="0" cy="457200"/>
          </a:xfrm>
          <a:prstGeom prst="straightConnector1">
            <a:avLst/>
          </a:prstGeom>
          <a:noFill/>
          <a:ln w="28575" cap="flat" cmpd="sng" algn="ctr">
            <a:solidFill>
              <a:schemeClr val="bg1"/>
            </a:solidFill>
            <a:prstDash val="solid"/>
            <a:round/>
            <a:headEnd type="none" w="med" len="med"/>
            <a:tailEnd type="none" w="med" len="med"/>
          </a:ln>
          <a:effectLst/>
        </p:spPr>
      </p:cxnSp>
      <p:sp>
        <p:nvSpPr>
          <p:cNvPr id="101" name="Text Box 27"/>
          <p:cNvSpPr txBox="1">
            <a:spLocks noChangeArrowheads="1"/>
          </p:cNvSpPr>
          <p:nvPr/>
        </p:nvSpPr>
        <p:spPr bwMode="auto">
          <a:xfrm>
            <a:off x="1295400" y="5410200"/>
            <a:ext cx="1905000" cy="535531"/>
          </a:xfrm>
          <a:prstGeom prst="rect">
            <a:avLst/>
          </a:prstGeom>
          <a:noFill/>
          <a:ln w="9525" algn="ctr">
            <a:noFill/>
            <a:miter lim="800000"/>
            <a:headEnd/>
            <a:tailEnd/>
          </a:ln>
          <a:effectLst/>
        </p:spPr>
        <p:txBody>
          <a:bodyPr wrap="square">
            <a:spAutoFit/>
          </a:bodyPr>
          <a:lstStyle/>
          <a:p>
            <a:pPr>
              <a:tabLst>
                <a:tab pos="409575" algn="l"/>
              </a:tabLst>
            </a:pPr>
            <a:r>
              <a:rPr lang="sr-Latn-RS" sz="2400" i="1">
                <a:solidFill>
                  <a:schemeClr val="bg1"/>
                </a:solidFill>
              </a:rPr>
              <a:t>+ n</a:t>
            </a:r>
            <a:r>
              <a:rPr lang="sr-Latn-RS" sz="2400" i="1">
                <a:solidFill>
                  <a:schemeClr val="bg1"/>
                </a:solidFill>
                <a:sym typeface="Symbol"/>
              </a:rPr>
              <a:t>        = </a:t>
            </a:r>
            <a:r>
              <a:rPr lang="sr-Latn-RS" sz="2400">
                <a:solidFill>
                  <a:schemeClr val="bg1"/>
                </a:solidFill>
                <a:sym typeface="Symbol"/>
              </a:rPr>
              <a:t>0</a:t>
            </a:r>
          </a:p>
        </p:txBody>
      </p:sp>
      <p:sp>
        <p:nvSpPr>
          <p:cNvPr id="103" name="Text Box 27"/>
          <p:cNvSpPr txBox="1">
            <a:spLocks noChangeArrowheads="1"/>
          </p:cNvSpPr>
          <p:nvPr/>
        </p:nvSpPr>
        <p:spPr bwMode="auto">
          <a:xfrm>
            <a:off x="1837276" y="5257800"/>
            <a:ext cx="609600" cy="830997"/>
          </a:xfrm>
          <a:prstGeom prst="rect">
            <a:avLst/>
          </a:prstGeom>
          <a:noFill/>
          <a:ln w="9525" algn="ctr">
            <a:noFill/>
            <a:miter lim="800000"/>
            <a:headEnd/>
            <a:tailEnd/>
          </a:ln>
          <a:effectLst/>
        </p:spPr>
        <p:txBody>
          <a:bodyPr wrap="square">
            <a:spAutoFit/>
          </a:bodyPr>
          <a:lstStyle/>
          <a:p>
            <a:pPr algn="ctr">
              <a:lnSpc>
                <a:spcPct val="100000"/>
              </a:lnSpc>
              <a:spcBef>
                <a:spcPts val="0"/>
              </a:spcBef>
              <a:tabLst>
                <a:tab pos="409575" algn="l"/>
              </a:tabLst>
            </a:pPr>
            <a:r>
              <a:rPr lang="sr-Latn-RS" sz="2400" i="1">
                <a:solidFill>
                  <a:schemeClr val="bg1"/>
                </a:solidFill>
              </a:rPr>
              <a:t>dv</a:t>
            </a:r>
            <a:endParaRPr lang="en-US" sz="2400" baseline="-25000">
              <a:solidFill>
                <a:schemeClr val="bg1"/>
              </a:solidFill>
            </a:endParaRPr>
          </a:p>
          <a:p>
            <a:pPr algn="ctr">
              <a:lnSpc>
                <a:spcPct val="100000"/>
              </a:lnSpc>
              <a:spcBef>
                <a:spcPts val="0"/>
              </a:spcBef>
              <a:tabLst>
                <a:tab pos="409575" algn="l"/>
              </a:tabLst>
            </a:pPr>
            <a:r>
              <a:rPr lang="sr-Latn-RS" sz="2400" i="1">
                <a:solidFill>
                  <a:schemeClr val="bg1"/>
                </a:solidFill>
              </a:rPr>
              <a:t>v</a:t>
            </a:r>
            <a:endParaRPr lang="en-US" sz="2400" baseline="-25000">
              <a:solidFill>
                <a:schemeClr val="bg1"/>
              </a:solidFill>
            </a:endParaRPr>
          </a:p>
        </p:txBody>
      </p:sp>
      <p:cxnSp>
        <p:nvCxnSpPr>
          <p:cNvPr id="104" name="Straight Arrow Connector 103"/>
          <p:cNvCxnSpPr/>
          <p:nvPr/>
        </p:nvCxnSpPr>
        <p:spPr bwMode="auto">
          <a:xfrm rot="5400000">
            <a:off x="2157316" y="5469469"/>
            <a:ext cx="0" cy="457200"/>
          </a:xfrm>
          <a:prstGeom prst="straightConnector1">
            <a:avLst/>
          </a:prstGeom>
          <a:noFill/>
          <a:ln w="28575" cap="flat" cmpd="sng" algn="ctr">
            <a:solidFill>
              <a:schemeClr val="bg1"/>
            </a:solidFill>
            <a:prstDash val="solid"/>
            <a:round/>
            <a:headEnd type="none" w="med" len="med"/>
            <a:tailEnd type="none" w="med" len="med"/>
          </a:ln>
          <a:effectLst/>
        </p:spPr>
      </p:cxnSp>
      <p:sp>
        <p:nvSpPr>
          <p:cNvPr id="107" name="Text Box 27"/>
          <p:cNvSpPr txBox="1">
            <a:spLocks noChangeArrowheads="1"/>
          </p:cNvSpPr>
          <p:nvPr/>
        </p:nvSpPr>
        <p:spPr bwMode="auto">
          <a:xfrm>
            <a:off x="3581400" y="5410197"/>
            <a:ext cx="2438400" cy="535531"/>
          </a:xfrm>
          <a:prstGeom prst="rect">
            <a:avLst/>
          </a:prstGeom>
          <a:noFill/>
          <a:ln w="9525" algn="ctr">
            <a:noFill/>
            <a:miter lim="800000"/>
            <a:headEnd/>
            <a:tailEnd/>
          </a:ln>
          <a:effectLst/>
        </p:spPr>
        <p:txBody>
          <a:bodyPr wrap="square">
            <a:spAutoFit/>
          </a:bodyPr>
          <a:lstStyle/>
          <a:p>
            <a:pPr>
              <a:tabLst>
                <a:tab pos="409575" algn="l"/>
              </a:tabLst>
            </a:pPr>
            <a:r>
              <a:rPr lang="sr-Latn-RS" sz="2400" i="1">
                <a:solidFill>
                  <a:schemeClr val="bg1"/>
                </a:solidFill>
              </a:rPr>
              <a:t>lnp + n lnv = lnC</a:t>
            </a:r>
            <a:endParaRPr lang="en-US" sz="2400">
              <a:solidFill>
                <a:schemeClr val="bg1"/>
              </a:solidFill>
            </a:endParaRPr>
          </a:p>
        </p:txBody>
      </p:sp>
      <p:sp>
        <p:nvSpPr>
          <p:cNvPr id="108" name="Text Box 27"/>
          <p:cNvSpPr txBox="1">
            <a:spLocks noChangeArrowheads="1"/>
          </p:cNvSpPr>
          <p:nvPr/>
        </p:nvSpPr>
        <p:spPr bwMode="auto">
          <a:xfrm>
            <a:off x="6460057" y="5359398"/>
            <a:ext cx="2438400" cy="683264"/>
          </a:xfrm>
          <a:prstGeom prst="rect">
            <a:avLst/>
          </a:prstGeom>
          <a:noFill/>
          <a:ln w="9525" algn="ctr">
            <a:noFill/>
            <a:miter lim="800000"/>
            <a:headEnd/>
            <a:tailEnd/>
          </a:ln>
          <a:effectLst/>
        </p:spPr>
        <p:txBody>
          <a:bodyPr wrap="square">
            <a:spAutoFit/>
          </a:bodyPr>
          <a:lstStyle/>
          <a:p>
            <a:pPr>
              <a:tabLst>
                <a:tab pos="409575" algn="l"/>
              </a:tabLst>
            </a:pPr>
            <a:r>
              <a:rPr lang="sr-Latn-RS" sz="3200" i="1">
                <a:solidFill>
                  <a:schemeClr val="bg1"/>
                </a:solidFill>
              </a:rPr>
              <a:t>p v  = const.</a:t>
            </a:r>
            <a:endParaRPr lang="en-US" sz="3200">
              <a:solidFill>
                <a:schemeClr val="bg1"/>
              </a:solidFill>
            </a:endParaRPr>
          </a:p>
        </p:txBody>
      </p:sp>
      <p:sp>
        <p:nvSpPr>
          <p:cNvPr id="109" name="Text Box 27"/>
          <p:cNvSpPr txBox="1">
            <a:spLocks noChangeArrowheads="1"/>
          </p:cNvSpPr>
          <p:nvPr/>
        </p:nvSpPr>
        <p:spPr bwMode="auto">
          <a:xfrm>
            <a:off x="7061208" y="5266255"/>
            <a:ext cx="533400" cy="628955"/>
          </a:xfrm>
          <a:prstGeom prst="rect">
            <a:avLst/>
          </a:prstGeom>
          <a:noFill/>
          <a:ln w="9525" algn="ctr">
            <a:noFill/>
            <a:miter lim="800000"/>
            <a:headEnd/>
            <a:tailEnd/>
          </a:ln>
          <a:effectLst/>
        </p:spPr>
        <p:txBody>
          <a:bodyPr wrap="square">
            <a:spAutoFit/>
          </a:bodyPr>
          <a:lstStyle/>
          <a:p>
            <a:pPr>
              <a:tabLst>
                <a:tab pos="409575" algn="l"/>
              </a:tabLst>
            </a:pPr>
            <a:r>
              <a:rPr lang="sr-Latn-RS" sz="3200" i="1" baseline="30000">
                <a:solidFill>
                  <a:schemeClr val="bg1"/>
                </a:solidFill>
                <a:sym typeface="Symbol"/>
              </a:rPr>
              <a:t>n</a:t>
            </a:r>
            <a:endParaRPr lang="en-US" sz="3200">
              <a:solidFill>
                <a:schemeClr val="bg1"/>
              </a:solidFill>
            </a:endParaRPr>
          </a:p>
        </p:txBody>
      </p:sp>
      <p:cxnSp>
        <p:nvCxnSpPr>
          <p:cNvPr id="110" name="Straight Arrow Connector 109"/>
          <p:cNvCxnSpPr/>
          <p:nvPr/>
        </p:nvCxnSpPr>
        <p:spPr bwMode="auto">
          <a:xfrm rot="5400000">
            <a:off x="3304536" y="5411484"/>
            <a:ext cx="0" cy="548640"/>
          </a:xfrm>
          <a:prstGeom prst="straightConnector1">
            <a:avLst/>
          </a:prstGeom>
          <a:noFill/>
          <a:ln w="12700" cap="flat" cmpd="sng" algn="ctr">
            <a:solidFill>
              <a:schemeClr val="bg1"/>
            </a:solidFill>
            <a:prstDash val="solid"/>
            <a:round/>
            <a:headEnd type="triangle" w="med" len="med"/>
            <a:tailEnd type="none" w="med" len="med"/>
          </a:ln>
          <a:effectLst/>
        </p:spPr>
      </p:cxnSp>
      <p:cxnSp>
        <p:nvCxnSpPr>
          <p:cNvPr id="111" name="Straight Arrow Connector 110"/>
          <p:cNvCxnSpPr/>
          <p:nvPr/>
        </p:nvCxnSpPr>
        <p:spPr bwMode="auto">
          <a:xfrm rot="5400000">
            <a:off x="6217920" y="5415279"/>
            <a:ext cx="0" cy="548640"/>
          </a:xfrm>
          <a:prstGeom prst="straightConnector1">
            <a:avLst/>
          </a:prstGeom>
          <a:noFill/>
          <a:ln w="12700" cap="flat" cmpd="sng" algn="ctr">
            <a:solidFill>
              <a:schemeClr val="bg1"/>
            </a:solidFill>
            <a:prstDash val="solid"/>
            <a:round/>
            <a:headEnd type="triangle" w="med" len="med"/>
            <a:tailEnd type="none" w="med" len="med"/>
          </a:ln>
          <a:effectLst/>
        </p:spPr>
      </p:cxnSp>
      <p:cxnSp>
        <p:nvCxnSpPr>
          <p:cNvPr id="112" name="Straight Arrow Connector 111"/>
          <p:cNvCxnSpPr/>
          <p:nvPr/>
        </p:nvCxnSpPr>
        <p:spPr bwMode="auto">
          <a:xfrm flipV="1">
            <a:off x="2565400" y="4983071"/>
            <a:ext cx="380149" cy="350929"/>
          </a:xfrm>
          <a:prstGeom prst="straightConnector1">
            <a:avLst/>
          </a:prstGeom>
          <a:noFill/>
          <a:ln w="12700" cap="flat" cmpd="sng" algn="ctr">
            <a:solidFill>
              <a:schemeClr val="bg1"/>
            </a:solidFill>
            <a:prstDash val="solid"/>
            <a:round/>
            <a:headEnd type="triangle" w="med" len="med"/>
            <a:tailEnd type="none" w="med" len="med"/>
          </a:ln>
          <a:effectLst/>
        </p:spPr>
      </p:cxnSp>
      <p:sp>
        <p:nvSpPr>
          <p:cNvPr id="114" name="Text Box 27"/>
          <p:cNvSpPr txBox="1">
            <a:spLocks noChangeArrowheads="1"/>
          </p:cNvSpPr>
          <p:nvPr/>
        </p:nvSpPr>
        <p:spPr bwMode="auto">
          <a:xfrm>
            <a:off x="5130795" y="5926666"/>
            <a:ext cx="1143000" cy="424732"/>
          </a:xfrm>
          <a:prstGeom prst="rect">
            <a:avLst/>
          </a:prstGeom>
          <a:noFill/>
          <a:ln w="9525" algn="ctr">
            <a:noFill/>
            <a:miter lim="800000"/>
            <a:headEnd/>
            <a:tailEnd/>
          </a:ln>
          <a:effectLst/>
        </p:spPr>
        <p:txBody>
          <a:bodyPr wrap="square">
            <a:spAutoFit/>
          </a:bodyPr>
          <a:lstStyle/>
          <a:p>
            <a:pPr>
              <a:tabLst>
                <a:tab pos="409575" algn="l"/>
              </a:tabLst>
            </a:pPr>
            <a:r>
              <a:rPr lang="sr-Latn-RS" sz="1800" i="1">
                <a:solidFill>
                  <a:schemeClr val="bg1"/>
                </a:solidFill>
              </a:rPr>
              <a:t>C=const.</a:t>
            </a:r>
          </a:p>
        </p:txBody>
      </p:sp>
      <p:sp>
        <p:nvSpPr>
          <p:cNvPr id="41" name="Text Box 27"/>
          <p:cNvSpPr txBox="1">
            <a:spLocks noChangeArrowheads="1"/>
          </p:cNvSpPr>
          <p:nvPr/>
        </p:nvSpPr>
        <p:spPr bwMode="auto">
          <a:xfrm>
            <a:off x="3048000" y="4120761"/>
            <a:ext cx="1143000" cy="535531"/>
          </a:xfrm>
          <a:prstGeom prst="rect">
            <a:avLst/>
          </a:prstGeom>
          <a:noFill/>
          <a:ln w="9525" algn="ctr">
            <a:noFill/>
            <a:miter lim="800000"/>
            <a:headEnd/>
            <a:tailEnd/>
          </a:ln>
          <a:effectLst/>
        </p:spPr>
        <p:txBody>
          <a:bodyPr wrap="square">
            <a:spAutoFit/>
          </a:bodyPr>
          <a:lstStyle/>
          <a:p>
            <a:pPr>
              <a:tabLst>
                <a:tab pos="409575" algn="l"/>
              </a:tabLst>
            </a:pPr>
            <a:r>
              <a:rPr lang="sr-Latn-RS" sz="2400" i="1">
                <a:solidFill>
                  <a:schemeClr val="bg1"/>
                </a:solidFill>
              </a:rPr>
              <a:t>c</a:t>
            </a:r>
            <a:r>
              <a:rPr lang="sr-Latn-RS" sz="2400" i="1" baseline="-25000">
                <a:solidFill>
                  <a:schemeClr val="bg1"/>
                </a:solidFill>
              </a:rPr>
              <a:t>n</a:t>
            </a:r>
            <a:r>
              <a:rPr lang="sr-Latn-RS" sz="2400" i="1">
                <a:solidFill>
                  <a:schemeClr val="bg1"/>
                </a:solidFill>
              </a:rPr>
              <a:t> – c</a:t>
            </a:r>
            <a:r>
              <a:rPr lang="sr-Latn-RS" sz="2400" i="1" baseline="-25000">
                <a:solidFill>
                  <a:schemeClr val="bg1"/>
                </a:solidFill>
              </a:rPr>
              <a:t>p</a:t>
            </a:r>
            <a:endParaRPr lang="en-US" sz="2400" i="1">
              <a:solidFill>
                <a:schemeClr val="bg1"/>
              </a:solidFill>
            </a:endParaRPr>
          </a:p>
        </p:txBody>
      </p:sp>
      <p:sp>
        <p:nvSpPr>
          <p:cNvPr id="43" name="Text Box 27"/>
          <p:cNvSpPr txBox="1">
            <a:spLocks noChangeArrowheads="1"/>
          </p:cNvSpPr>
          <p:nvPr/>
        </p:nvSpPr>
        <p:spPr bwMode="auto">
          <a:xfrm>
            <a:off x="3048000" y="4534129"/>
            <a:ext cx="1143000" cy="535531"/>
          </a:xfrm>
          <a:prstGeom prst="rect">
            <a:avLst/>
          </a:prstGeom>
          <a:noFill/>
          <a:ln w="9525" algn="ctr">
            <a:noFill/>
            <a:miter lim="800000"/>
            <a:headEnd/>
            <a:tailEnd/>
          </a:ln>
          <a:effectLst/>
        </p:spPr>
        <p:txBody>
          <a:bodyPr wrap="square">
            <a:spAutoFit/>
          </a:bodyPr>
          <a:lstStyle/>
          <a:p>
            <a:pPr>
              <a:tabLst>
                <a:tab pos="409575" algn="l"/>
              </a:tabLst>
            </a:pPr>
            <a:r>
              <a:rPr lang="sr-Latn-RS" sz="2400" i="1">
                <a:solidFill>
                  <a:schemeClr val="bg1"/>
                </a:solidFill>
              </a:rPr>
              <a:t>c</a:t>
            </a:r>
            <a:r>
              <a:rPr lang="sr-Latn-RS" sz="2400" i="1" baseline="-25000">
                <a:solidFill>
                  <a:schemeClr val="bg1"/>
                </a:solidFill>
              </a:rPr>
              <a:t>n</a:t>
            </a:r>
            <a:r>
              <a:rPr lang="sr-Latn-RS" sz="2400" i="1">
                <a:solidFill>
                  <a:schemeClr val="bg1"/>
                </a:solidFill>
              </a:rPr>
              <a:t> – c</a:t>
            </a:r>
            <a:r>
              <a:rPr lang="sr-Latn-RS" sz="2400" i="1" baseline="-25000">
                <a:solidFill>
                  <a:schemeClr val="bg1"/>
                </a:solidFill>
              </a:rPr>
              <a:t>v</a:t>
            </a:r>
            <a:endParaRPr lang="en-US" sz="2400" i="1">
              <a:solidFill>
                <a:schemeClr val="bg1"/>
              </a:solidFill>
            </a:endParaRPr>
          </a:p>
        </p:txBody>
      </p:sp>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64201" name="Rectangle 9"/>
          <p:cNvSpPr>
            <a:spLocks noChangeArrowheads="1"/>
          </p:cNvSpPr>
          <p:nvPr/>
        </p:nvSpPr>
        <p:spPr bwMode="auto">
          <a:xfrm>
            <a:off x="0" y="3205163"/>
            <a:ext cx="9144000" cy="0"/>
          </a:xfrm>
          <a:prstGeom prst="rect">
            <a:avLst/>
          </a:prstGeom>
          <a:noFill/>
          <a:ln w="9525" algn="ctr">
            <a:noFill/>
            <a:miter lim="800000"/>
            <a:headEnd/>
            <a:tailEnd/>
          </a:ln>
          <a:effectLst/>
        </p:spPr>
        <p:txBody>
          <a:bodyPr wrap="none" anchor="ctr">
            <a:spAutoFit/>
          </a:bodyPr>
          <a:lstStyle/>
          <a:p>
            <a:endParaRPr lang="en-US"/>
          </a:p>
        </p:txBody>
      </p:sp>
      <p:grpSp>
        <p:nvGrpSpPr>
          <p:cNvPr id="2" name="Group 17"/>
          <p:cNvGrpSpPr/>
          <p:nvPr/>
        </p:nvGrpSpPr>
        <p:grpSpPr>
          <a:xfrm>
            <a:off x="5715000" y="3810000"/>
            <a:ext cx="2295525" cy="1143000"/>
            <a:chOff x="4032885" y="3415665"/>
            <a:chExt cx="2295525" cy="1143000"/>
          </a:xfrm>
          <a:solidFill>
            <a:schemeClr val="tx1">
              <a:lumMod val="65000"/>
            </a:schemeClr>
          </a:solidFill>
        </p:grpSpPr>
        <p:sp>
          <p:nvSpPr>
            <p:cNvPr id="14" name="Rectangle 13"/>
            <p:cNvSpPr/>
            <p:nvPr/>
          </p:nvSpPr>
          <p:spPr bwMode="auto">
            <a:xfrm>
              <a:off x="4032885" y="3415665"/>
              <a:ext cx="91440" cy="1143000"/>
            </a:xfrm>
            <a:prstGeom prst="rect">
              <a:avLst/>
            </a:prstGeom>
            <a:grpFill/>
            <a:ln w="19050" cap="flat" cmpd="sng" algn="ctr">
              <a:solidFill>
                <a:schemeClr val="tx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pPr>
              <a:endParaRPr kumimoji="0" lang="en-US" sz="2000" b="0" i="0" u="none" strike="noStrike" cap="none" normalizeH="0" baseline="0">
                <a:ln>
                  <a:noFill/>
                </a:ln>
                <a:solidFill>
                  <a:srgbClr val="000000"/>
                </a:solidFill>
                <a:effectLst/>
                <a:latin typeface="Arial" charset="0"/>
              </a:endParaRPr>
            </a:p>
          </p:txBody>
        </p:sp>
        <p:sp>
          <p:nvSpPr>
            <p:cNvPr id="15" name="Rectangle 14"/>
            <p:cNvSpPr/>
            <p:nvPr/>
          </p:nvSpPr>
          <p:spPr bwMode="auto">
            <a:xfrm rot="5400000">
              <a:off x="5181600" y="3413760"/>
              <a:ext cx="91440" cy="2194560"/>
            </a:xfrm>
            <a:prstGeom prst="rect">
              <a:avLst/>
            </a:prstGeom>
            <a:grpFill/>
            <a:ln w="19050" cap="flat" cmpd="sng" algn="ctr">
              <a:solidFill>
                <a:schemeClr val="tx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pPr>
              <a:endParaRPr kumimoji="0" lang="en-US" sz="2000" b="0" i="0" u="none" strike="noStrike" cap="none" normalizeH="0" baseline="0">
                <a:ln>
                  <a:noFill/>
                </a:ln>
                <a:solidFill>
                  <a:srgbClr val="000000"/>
                </a:solidFill>
                <a:effectLst/>
                <a:latin typeface="Arial" charset="0"/>
              </a:endParaRPr>
            </a:p>
          </p:txBody>
        </p:sp>
        <p:sp>
          <p:nvSpPr>
            <p:cNvPr id="16" name="Rectangle 15"/>
            <p:cNvSpPr/>
            <p:nvPr/>
          </p:nvSpPr>
          <p:spPr bwMode="auto">
            <a:xfrm rot="5400000">
              <a:off x="5185410" y="2364105"/>
              <a:ext cx="91440" cy="2194560"/>
            </a:xfrm>
            <a:prstGeom prst="rect">
              <a:avLst/>
            </a:prstGeom>
            <a:grpFill/>
            <a:ln w="19050" cap="flat" cmpd="sng" algn="ctr">
              <a:solidFill>
                <a:schemeClr val="tx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pPr>
              <a:endParaRPr kumimoji="0" lang="en-US" sz="2000" b="0" i="0" u="none" strike="noStrike" cap="none" normalizeH="0" baseline="0">
                <a:ln>
                  <a:noFill/>
                </a:ln>
                <a:solidFill>
                  <a:srgbClr val="000000"/>
                </a:solidFill>
                <a:effectLst/>
                <a:latin typeface="Arial" charset="0"/>
              </a:endParaRPr>
            </a:p>
          </p:txBody>
        </p:sp>
      </p:grpSp>
      <p:grpSp>
        <p:nvGrpSpPr>
          <p:cNvPr id="3" name="Group 43"/>
          <p:cNvGrpSpPr/>
          <p:nvPr/>
        </p:nvGrpSpPr>
        <p:grpSpPr>
          <a:xfrm>
            <a:off x="6858000" y="3920489"/>
            <a:ext cx="1524000" cy="923544"/>
            <a:chOff x="6330315" y="3920489"/>
            <a:chExt cx="1524000" cy="923544"/>
          </a:xfrm>
        </p:grpSpPr>
        <p:sp>
          <p:nvSpPr>
            <p:cNvPr id="11" name="Rectangle 10"/>
            <p:cNvSpPr/>
            <p:nvPr/>
          </p:nvSpPr>
          <p:spPr bwMode="auto">
            <a:xfrm>
              <a:off x="6330315" y="3920489"/>
              <a:ext cx="152400" cy="923544"/>
            </a:xfrm>
            <a:prstGeom prst="rect">
              <a:avLst/>
            </a:prstGeom>
            <a:solidFill>
              <a:schemeClr val="tx1">
                <a:lumMod val="50000"/>
              </a:schemeClr>
            </a:solidFill>
            <a:ln w="19050" cap="flat" cmpd="sng" algn="ctr">
              <a:solidFill>
                <a:schemeClr val="tx1">
                  <a:lumMod val="50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pPr>
              <a:endParaRPr kumimoji="0" lang="en-US" sz="2000" b="0" i="0" u="none" strike="noStrike" cap="none" normalizeH="0" baseline="0">
                <a:ln>
                  <a:noFill/>
                </a:ln>
                <a:solidFill>
                  <a:srgbClr val="000000"/>
                </a:solidFill>
                <a:effectLst/>
                <a:latin typeface="Arial" charset="0"/>
              </a:endParaRPr>
            </a:p>
          </p:txBody>
        </p:sp>
        <p:sp>
          <p:nvSpPr>
            <p:cNvPr id="12" name="Rectangle 11"/>
            <p:cNvSpPr/>
            <p:nvPr/>
          </p:nvSpPr>
          <p:spPr bwMode="auto">
            <a:xfrm rot="5400000">
              <a:off x="7069455" y="3672840"/>
              <a:ext cx="152400" cy="1417320"/>
            </a:xfrm>
            <a:prstGeom prst="rect">
              <a:avLst/>
            </a:prstGeom>
            <a:solidFill>
              <a:schemeClr val="tx1">
                <a:lumMod val="50000"/>
              </a:schemeClr>
            </a:solidFill>
            <a:ln w="19050" cap="flat" cmpd="sng" algn="ctr">
              <a:solidFill>
                <a:schemeClr val="tx1">
                  <a:lumMod val="50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pPr>
              <a:endParaRPr kumimoji="0" lang="en-US" sz="2000" b="0" i="0" u="none" strike="noStrike" cap="none" normalizeH="0" baseline="0">
                <a:ln>
                  <a:noFill/>
                </a:ln>
                <a:solidFill>
                  <a:srgbClr val="000000"/>
                </a:solidFill>
                <a:effectLst/>
                <a:latin typeface="Arial" charset="0"/>
              </a:endParaRPr>
            </a:p>
          </p:txBody>
        </p:sp>
      </p:grpSp>
      <p:sp>
        <p:nvSpPr>
          <p:cNvPr id="13" name="TextBox 12"/>
          <p:cNvSpPr txBox="1"/>
          <p:nvPr/>
        </p:nvSpPr>
        <p:spPr>
          <a:xfrm rot="19432346">
            <a:off x="6009582" y="4102085"/>
            <a:ext cx="635110" cy="461665"/>
          </a:xfrm>
          <a:prstGeom prst="rect">
            <a:avLst/>
          </a:prstGeom>
          <a:noFill/>
        </p:spPr>
        <p:txBody>
          <a:bodyPr wrap="none" rtlCol="0">
            <a:spAutoFit/>
          </a:bodyPr>
          <a:lstStyle/>
          <a:p>
            <a:pPr algn="ctr">
              <a:lnSpc>
                <a:spcPct val="100000"/>
              </a:lnSpc>
              <a:spcBef>
                <a:spcPts val="0"/>
              </a:spcBef>
            </a:pPr>
            <a:r>
              <a:rPr lang="en-US" sz="1200" i="1">
                <a:solidFill>
                  <a:schemeClr val="bg1"/>
                </a:solidFill>
              </a:rPr>
              <a:t>Radno</a:t>
            </a:r>
          </a:p>
          <a:p>
            <a:pPr algn="ctr">
              <a:lnSpc>
                <a:spcPct val="100000"/>
              </a:lnSpc>
              <a:spcBef>
                <a:spcPts val="0"/>
              </a:spcBef>
            </a:pPr>
            <a:r>
              <a:rPr lang="en-US" sz="1200" i="1">
                <a:solidFill>
                  <a:schemeClr val="bg1"/>
                </a:solidFill>
              </a:rPr>
              <a:t>telo</a:t>
            </a:r>
            <a:endParaRPr lang="en-US" sz="1200" i="1"/>
          </a:p>
        </p:txBody>
      </p:sp>
      <p:cxnSp>
        <p:nvCxnSpPr>
          <p:cNvPr id="18" name="Straight Arrow Connector 17"/>
          <p:cNvCxnSpPr/>
          <p:nvPr/>
        </p:nvCxnSpPr>
        <p:spPr bwMode="auto">
          <a:xfrm flipH="1" flipV="1">
            <a:off x="5810250" y="1223010"/>
            <a:ext cx="3810" cy="2195192"/>
          </a:xfrm>
          <a:prstGeom prst="straightConnector1">
            <a:avLst/>
          </a:prstGeom>
          <a:noFill/>
          <a:ln w="19050" cap="flat" cmpd="sng" algn="ctr">
            <a:solidFill>
              <a:schemeClr val="bg1"/>
            </a:solidFill>
            <a:prstDash val="solid"/>
            <a:round/>
            <a:headEnd type="none" w="med" len="med"/>
            <a:tailEnd type="triangle"/>
          </a:ln>
          <a:effectLst/>
        </p:spPr>
      </p:cxnSp>
      <p:cxnSp>
        <p:nvCxnSpPr>
          <p:cNvPr id="19" name="Straight Arrow Connector 18"/>
          <p:cNvCxnSpPr/>
          <p:nvPr/>
        </p:nvCxnSpPr>
        <p:spPr bwMode="auto">
          <a:xfrm>
            <a:off x="5806440" y="3418201"/>
            <a:ext cx="2423160" cy="0"/>
          </a:xfrm>
          <a:prstGeom prst="straightConnector1">
            <a:avLst/>
          </a:prstGeom>
          <a:noFill/>
          <a:ln w="19050" cap="flat" cmpd="sng" algn="ctr">
            <a:solidFill>
              <a:schemeClr val="bg1"/>
            </a:solidFill>
            <a:prstDash val="solid"/>
            <a:round/>
            <a:headEnd type="none" w="med" len="med"/>
            <a:tailEnd type="triangle"/>
          </a:ln>
          <a:effectLst/>
        </p:spPr>
      </p:cxnSp>
      <p:sp>
        <p:nvSpPr>
          <p:cNvPr id="20" name="Text Box 15"/>
          <p:cNvSpPr txBox="1">
            <a:spLocks noChangeArrowheads="1"/>
          </p:cNvSpPr>
          <p:nvPr/>
        </p:nvSpPr>
        <p:spPr bwMode="auto">
          <a:xfrm>
            <a:off x="5455920" y="1197209"/>
            <a:ext cx="312906" cy="369332"/>
          </a:xfrm>
          <a:prstGeom prst="rect">
            <a:avLst/>
          </a:prstGeom>
          <a:noFill/>
          <a:ln w="9525" algn="ctr">
            <a:noFill/>
            <a:miter lim="800000"/>
            <a:headEnd/>
            <a:tailEnd/>
          </a:ln>
        </p:spPr>
        <p:txBody>
          <a:bodyPr wrap="none">
            <a:spAutoFit/>
          </a:bodyPr>
          <a:lstStyle/>
          <a:p>
            <a:pPr>
              <a:lnSpc>
                <a:spcPct val="100000"/>
              </a:lnSpc>
              <a:spcBef>
                <a:spcPts val="0"/>
              </a:spcBef>
              <a:tabLst>
                <a:tab pos="409575" algn="l"/>
              </a:tabLst>
            </a:pPr>
            <a:r>
              <a:rPr lang="sr-Latn-RS" sz="1800" i="1">
                <a:solidFill>
                  <a:srgbClr val="000099"/>
                </a:solidFill>
              </a:rPr>
              <a:t>p</a:t>
            </a:r>
            <a:endParaRPr lang="en-US" sz="1800" i="1">
              <a:solidFill>
                <a:srgbClr val="000099"/>
              </a:solidFill>
            </a:endParaRPr>
          </a:p>
        </p:txBody>
      </p:sp>
      <p:sp>
        <p:nvSpPr>
          <p:cNvPr id="21" name="Text Box 15"/>
          <p:cNvSpPr txBox="1">
            <a:spLocks noChangeArrowheads="1"/>
          </p:cNvSpPr>
          <p:nvPr/>
        </p:nvSpPr>
        <p:spPr bwMode="auto">
          <a:xfrm>
            <a:off x="7861300" y="3085461"/>
            <a:ext cx="300082" cy="369332"/>
          </a:xfrm>
          <a:prstGeom prst="rect">
            <a:avLst/>
          </a:prstGeom>
          <a:noFill/>
          <a:ln w="9525" algn="ctr">
            <a:noFill/>
            <a:miter lim="800000"/>
            <a:headEnd/>
            <a:tailEnd/>
          </a:ln>
        </p:spPr>
        <p:txBody>
          <a:bodyPr wrap="none">
            <a:spAutoFit/>
          </a:bodyPr>
          <a:lstStyle/>
          <a:p>
            <a:pPr>
              <a:lnSpc>
                <a:spcPct val="100000"/>
              </a:lnSpc>
              <a:spcBef>
                <a:spcPts val="0"/>
              </a:spcBef>
              <a:tabLst>
                <a:tab pos="409575" algn="l"/>
              </a:tabLst>
            </a:pPr>
            <a:r>
              <a:rPr lang="en-US" sz="1800" i="1">
                <a:solidFill>
                  <a:srgbClr val="000099"/>
                </a:solidFill>
              </a:rPr>
              <a:t>v</a:t>
            </a:r>
          </a:p>
        </p:txBody>
      </p:sp>
      <p:sp>
        <p:nvSpPr>
          <p:cNvPr id="22" name="TextBox 21"/>
          <p:cNvSpPr txBox="1">
            <a:spLocks noChangeArrowheads="1"/>
          </p:cNvSpPr>
          <p:nvPr/>
        </p:nvSpPr>
        <p:spPr bwMode="auto">
          <a:xfrm>
            <a:off x="6791960" y="2234606"/>
            <a:ext cx="381000" cy="387798"/>
          </a:xfrm>
          <a:prstGeom prst="rect">
            <a:avLst/>
          </a:prstGeom>
          <a:noFill/>
          <a:ln w="9525">
            <a:noFill/>
            <a:miter lim="800000"/>
            <a:headEnd/>
            <a:tailEnd/>
          </a:ln>
        </p:spPr>
        <p:txBody>
          <a:bodyPr wrap="square">
            <a:spAutoFit/>
          </a:bodyPr>
          <a:lstStyle/>
          <a:p>
            <a:pPr algn="ctr"/>
            <a:r>
              <a:rPr lang="en-US" sz="1600">
                <a:solidFill>
                  <a:schemeClr val="bg1"/>
                </a:solidFill>
              </a:rPr>
              <a:t>1</a:t>
            </a:r>
            <a:endParaRPr lang="sr-Latn-RS" sz="1600">
              <a:solidFill>
                <a:schemeClr val="bg1"/>
              </a:solidFill>
            </a:endParaRPr>
          </a:p>
        </p:txBody>
      </p:sp>
      <p:sp>
        <p:nvSpPr>
          <p:cNvPr id="23" name="TextBox 22"/>
          <p:cNvSpPr txBox="1">
            <a:spLocks noChangeArrowheads="1"/>
          </p:cNvSpPr>
          <p:nvPr/>
        </p:nvSpPr>
        <p:spPr bwMode="auto">
          <a:xfrm>
            <a:off x="6823564" y="1602380"/>
            <a:ext cx="381000" cy="360612"/>
          </a:xfrm>
          <a:prstGeom prst="rect">
            <a:avLst/>
          </a:prstGeom>
          <a:noFill/>
          <a:ln w="9525">
            <a:noFill/>
            <a:miter lim="800000"/>
            <a:headEnd/>
            <a:tailEnd/>
          </a:ln>
        </p:spPr>
        <p:txBody>
          <a:bodyPr wrap="square">
            <a:spAutoFit/>
          </a:bodyPr>
          <a:lstStyle/>
          <a:p>
            <a:pPr algn="ctr"/>
            <a:r>
              <a:rPr lang="sr-Latn-RS" sz="1600">
                <a:solidFill>
                  <a:schemeClr val="bg1"/>
                </a:solidFill>
              </a:rPr>
              <a:t>2</a:t>
            </a:r>
          </a:p>
        </p:txBody>
      </p:sp>
      <p:sp>
        <p:nvSpPr>
          <p:cNvPr id="41" name="Arc 40"/>
          <p:cNvSpPr/>
          <p:nvPr/>
        </p:nvSpPr>
        <p:spPr bwMode="auto">
          <a:xfrm rot="10800000">
            <a:off x="6366276" y="1430176"/>
            <a:ext cx="2286000" cy="1188720"/>
          </a:xfrm>
          <a:prstGeom prst="arc">
            <a:avLst/>
          </a:prstGeom>
          <a:noFill/>
          <a:ln w="12700" cap="flat" cmpd="sng" algn="ctr">
            <a:solidFill>
              <a:schemeClr val="bg1"/>
            </a:solidFill>
            <a:prstDash val="lgDash"/>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pPr>
            <a:endParaRPr kumimoji="0" lang="en-US" sz="2000" b="0" i="0" u="none" strike="noStrike" cap="none" normalizeH="0" baseline="0">
              <a:ln>
                <a:noFill/>
              </a:ln>
              <a:solidFill>
                <a:srgbClr val="000000"/>
              </a:solidFill>
              <a:effectLst/>
              <a:latin typeface="Arial" charset="0"/>
            </a:endParaRPr>
          </a:p>
        </p:txBody>
      </p:sp>
      <p:cxnSp>
        <p:nvCxnSpPr>
          <p:cNvPr id="50" name="Straight Connector 49"/>
          <p:cNvCxnSpPr/>
          <p:nvPr/>
        </p:nvCxnSpPr>
        <p:spPr bwMode="auto">
          <a:xfrm flipV="1">
            <a:off x="6858000" y="1917700"/>
            <a:ext cx="0" cy="548640"/>
          </a:xfrm>
          <a:prstGeom prst="line">
            <a:avLst/>
          </a:prstGeom>
          <a:noFill/>
          <a:ln w="28575" cap="flat" cmpd="sng" algn="ctr">
            <a:solidFill>
              <a:srgbClr val="000066"/>
            </a:solidFill>
            <a:prstDash val="solid"/>
            <a:round/>
            <a:headEnd type="none" w="med" len="med"/>
            <a:tailEnd type="triangle" w="med" len="med"/>
          </a:ln>
          <a:effectLst/>
        </p:spPr>
      </p:cxnSp>
      <p:sp>
        <p:nvSpPr>
          <p:cNvPr id="43" name="Oval 42"/>
          <p:cNvSpPr/>
          <p:nvPr/>
        </p:nvSpPr>
        <p:spPr bwMode="auto">
          <a:xfrm rot="2628319">
            <a:off x="6824222" y="2473782"/>
            <a:ext cx="73152" cy="73152"/>
          </a:xfrm>
          <a:prstGeom prst="ellipse">
            <a:avLst/>
          </a:prstGeom>
          <a:solidFill>
            <a:schemeClr val="bg1">
              <a:lumMod val="20000"/>
              <a:lumOff val="80000"/>
            </a:schemeClr>
          </a:solidFill>
          <a:ln w="15875" cap="flat" cmpd="sng" algn="ctr">
            <a:solidFill>
              <a:schemeClr val="bg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pPr>
            <a:endParaRPr kumimoji="0" lang="en-US" sz="2000" b="0" i="0" u="none" strike="noStrike" cap="none" normalizeH="0" baseline="0">
              <a:ln>
                <a:noFill/>
              </a:ln>
              <a:solidFill>
                <a:srgbClr val="000000"/>
              </a:solidFill>
              <a:effectLst/>
              <a:latin typeface="Arial" charset="0"/>
            </a:endParaRPr>
          </a:p>
        </p:txBody>
      </p:sp>
      <p:cxnSp>
        <p:nvCxnSpPr>
          <p:cNvPr id="52" name="Straight Connector 51"/>
          <p:cNvCxnSpPr/>
          <p:nvPr/>
        </p:nvCxnSpPr>
        <p:spPr bwMode="auto">
          <a:xfrm flipV="1">
            <a:off x="6858000" y="2547620"/>
            <a:ext cx="0" cy="548640"/>
          </a:xfrm>
          <a:prstGeom prst="line">
            <a:avLst/>
          </a:prstGeom>
          <a:noFill/>
          <a:ln w="28575" cap="flat" cmpd="sng" algn="ctr">
            <a:solidFill>
              <a:srgbClr val="000066"/>
            </a:solidFill>
            <a:prstDash val="solid"/>
            <a:round/>
            <a:headEnd type="triangle" w="med" len="med"/>
            <a:tailEnd type="none" w="med" len="med"/>
          </a:ln>
          <a:effectLst/>
        </p:spPr>
      </p:cxnSp>
      <p:sp>
        <p:nvSpPr>
          <p:cNvPr id="54" name="TextBox 53"/>
          <p:cNvSpPr txBox="1">
            <a:spLocks noChangeArrowheads="1"/>
          </p:cNvSpPr>
          <p:nvPr/>
        </p:nvSpPr>
        <p:spPr bwMode="auto">
          <a:xfrm>
            <a:off x="6793230" y="2853690"/>
            <a:ext cx="381000" cy="360612"/>
          </a:xfrm>
          <a:prstGeom prst="rect">
            <a:avLst/>
          </a:prstGeom>
          <a:noFill/>
          <a:ln w="9525">
            <a:noFill/>
            <a:miter lim="800000"/>
            <a:headEnd/>
            <a:tailEnd/>
          </a:ln>
        </p:spPr>
        <p:txBody>
          <a:bodyPr wrap="square">
            <a:spAutoFit/>
          </a:bodyPr>
          <a:lstStyle/>
          <a:p>
            <a:pPr algn="ctr"/>
            <a:r>
              <a:rPr lang="en-US" sz="1600">
                <a:solidFill>
                  <a:schemeClr val="bg1"/>
                </a:solidFill>
              </a:rPr>
              <a:t>3</a:t>
            </a:r>
            <a:endParaRPr lang="sr-Latn-RS" sz="1600">
              <a:solidFill>
                <a:schemeClr val="bg1"/>
              </a:solidFill>
            </a:endParaRPr>
          </a:p>
        </p:txBody>
      </p:sp>
      <p:sp>
        <p:nvSpPr>
          <p:cNvPr id="56" name="Arc 55"/>
          <p:cNvSpPr/>
          <p:nvPr/>
        </p:nvSpPr>
        <p:spPr bwMode="auto">
          <a:xfrm rot="10800000">
            <a:off x="6358890" y="800100"/>
            <a:ext cx="2286000" cy="1188720"/>
          </a:xfrm>
          <a:prstGeom prst="arc">
            <a:avLst/>
          </a:prstGeom>
          <a:noFill/>
          <a:ln w="12700" cap="flat" cmpd="sng" algn="ctr">
            <a:solidFill>
              <a:schemeClr val="bg1"/>
            </a:solidFill>
            <a:prstDash val="lgDash"/>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pPr>
            <a:endParaRPr kumimoji="0" lang="en-US" sz="2000" b="0" i="0" u="none" strike="noStrike" cap="none" normalizeH="0" baseline="0">
              <a:ln>
                <a:noFill/>
              </a:ln>
              <a:solidFill>
                <a:srgbClr val="000000"/>
              </a:solidFill>
              <a:effectLst/>
              <a:latin typeface="Arial" charset="0"/>
            </a:endParaRPr>
          </a:p>
        </p:txBody>
      </p:sp>
      <p:sp>
        <p:nvSpPr>
          <p:cNvPr id="51" name="Oval 50"/>
          <p:cNvSpPr/>
          <p:nvPr/>
        </p:nvSpPr>
        <p:spPr bwMode="auto">
          <a:xfrm rot="2628319">
            <a:off x="6825588" y="1846480"/>
            <a:ext cx="73152" cy="73152"/>
          </a:xfrm>
          <a:prstGeom prst="ellipse">
            <a:avLst/>
          </a:prstGeom>
          <a:solidFill>
            <a:schemeClr val="bg1">
              <a:lumMod val="20000"/>
              <a:lumOff val="80000"/>
            </a:schemeClr>
          </a:solidFill>
          <a:ln w="15875" cap="flat" cmpd="sng" algn="ctr">
            <a:solidFill>
              <a:schemeClr val="bg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pPr>
            <a:endParaRPr kumimoji="0" lang="en-US" sz="2000" b="0" i="0" u="none" strike="noStrike" cap="none" normalizeH="0" baseline="0">
              <a:ln>
                <a:noFill/>
              </a:ln>
              <a:solidFill>
                <a:srgbClr val="000000"/>
              </a:solidFill>
              <a:effectLst/>
              <a:latin typeface="Arial" charset="0"/>
            </a:endParaRPr>
          </a:p>
        </p:txBody>
      </p:sp>
      <p:sp>
        <p:nvSpPr>
          <p:cNvPr id="57" name="Arc 56"/>
          <p:cNvSpPr/>
          <p:nvPr/>
        </p:nvSpPr>
        <p:spPr bwMode="auto">
          <a:xfrm rot="10800000">
            <a:off x="6324600" y="2038350"/>
            <a:ext cx="2286000" cy="1188720"/>
          </a:xfrm>
          <a:prstGeom prst="arc">
            <a:avLst/>
          </a:prstGeom>
          <a:noFill/>
          <a:ln w="12700" cap="flat" cmpd="sng" algn="ctr">
            <a:solidFill>
              <a:schemeClr val="bg1"/>
            </a:solidFill>
            <a:prstDash val="lgDash"/>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pPr>
            <a:endParaRPr kumimoji="0" lang="en-US" sz="2000" b="0" i="0" u="none" strike="noStrike" cap="none" normalizeH="0" baseline="0">
              <a:ln>
                <a:noFill/>
              </a:ln>
              <a:solidFill>
                <a:srgbClr val="000000"/>
              </a:solidFill>
              <a:effectLst/>
              <a:latin typeface="Arial" charset="0"/>
            </a:endParaRPr>
          </a:p>
        </p:txBody>
      </p:sp>
      <p:sp>
        <p:nvSpPr>
          <p:cNvPr id="53" name="Oval 52"/>
          <p:cNvSpPr/>
          <p:nvPr/>
        </p:nvSpPr>
        <p:spPr bwMode="auto">
          <a:xfrm rot="2628319">
            <a:off x="6820508" y="3096160"/>
            <a:ext cx="73152" cy="73152"/>
          </a:xfrm>
          <a:prstGeom prst="ellipse">
            <a:avLst/>
          </a:prstGeom>
          <a:solidFill>
            <a:schemeClr val="bg1">
              <a:lumMod val="20000"/>
              <a:lumOff val="80000"/>
            </a:schemeClr>
          </a:solidFill>
          <a:ln w="15875" cap="flat" cmpd="sng" algn="ctr">
            <a:solidFill>
              <a:schemeClr val="bg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pPr>
            <a:endParaRPr kumimoji="0" lang="en-US" sz="2000" b="0" i="0" u="none" strike="noStrike" cap="none" normalizeH="0" baseline="0">
              <a:ln>
                <a:noFill/>
              </a:ln>
              <a:solidFill>
                <a:srgbClr val="000000"/>
              </a:solidFill>
              <a:effectLst/>
              <a:latin typeface="Arial" charset="0"/>
            </a:endParaRPr>
          </a:p>
        </p:txBody>
      </p:sp>
      <p:sp>
        <p:nvSpPr>
          <p:cNvPr id="59" name="Line 17"/>
          <p:cNvSpPr>
            <a:spLocks noChangeShapeType="1"/>
          </p:cNvSpPr>
          <p:nvPr/>
        </p:nvSpPr>
        <p:spPr bwMode="auto">
          <a:xfrm>
            <a:off x="6943090" y="4780599"/>
            <a:ext cx="234950" cy="797242"/>
          </a:xfrm>
          <a:prstGeom prst="line">
            <a:avLst/>
          </a:prstGeom>
          <a:noFill/>
          <a:ln w="19050">
            <a:solidFill>
              <a:schemeClr val="accent4">
                <a:lumMod val="75000"/>
              </a:schemeClr>
            </a:solidFill>
            <a:round/>
            <a:headEnd/>
            <a:tailEnd type="triangle" w="med" len="med"/>
          </a:ln>
          <a:effectLst/>
        </p:spPr>
        <p:txBody>
          <a:bodyPr wrap="square">
            <a:spAutoFit/>
          </a:bodyPr>
          <a:lstStyle/>
          <a:p>
            <a:endParaRPr lang="en-US"/>
          </a:p>
        </p:txBody>
      </p:sp>
      <p:sp>
        <p:nvSpPr>
          <p:cNvPr id="60" name="Text Box 18"/>
          <p:cNvSpPr txBox="1">
            <a:spLocks noChangeArrowheads="1"/>
          </p:cNvSpPr>
          <p:nvPr/>
        </p:nvSpPr>
        <p:spPr bwMode="auto">
          <a:xfrm>
            <a:off x="6934200" y="5486400"/>
            <a:ext cx="1962397" cy="584775"/>
          </a:xfrm>
          <a:prstGeom prst="rect">
            <a:avLst/>
          </a:prstGeom>
          <a:noFill/>
          <a:ln w="9525" algn="ctr">
            <a:noFill/>
            <a:miter lim="800000"/>
            <a:headEnd/>
            <a:tailEnd/>
          </a:ln>
          <a:effectLst/>
        </p:spPr>
        <p:txBody>
          <a:bodyPr wrap="none">
            <a:spAutoFit/>
          </a:bodyPr>
          <a:lstStyle/>
          <a:p>
            <a:pPr>
              <a:lnSpc>
                <a:spcPct val="100000"/>
              </a:lnSpc>
              <a:spcBef>
                <a:spcPts val="0"/>
              </a:spcBef>
              <a:tabLst>
                <a:tab pos="409575" algn="l"/>
              </a:tabLst>
            </a:pPr>
            <a:r>
              <a:rPr lang="sr-Latn-CS" sz="1600" i="1"/>
              <a:t>cilindar sa</a:t>
            </a:r>
            <a:endParaRPr lang="en-US" sz="1600" i="1"/>
          </a:p>
          <a:p>
            <a:pPr>
              <a:lnSpc>
                <a:spcPct val="100000"/>
              </a:lnSpc>
              <a:spcBef>
                <a:spcPts val="0"/>
              </a:spcBef>
              <a:tabLst>
                <a:tab pos="409575" algn="l"/>
              </a:tabLst>
            </a:pPr>
            <a:r>
              <a:rPr lang="sr-Latn-CS" sz="1600" i="1"/>
              <a:t>nepokretnim klipom</a:t>
            </a:r>
            <a:endParaRPr lang="en-US" sz="1600" i="1"/>
          </a:p>
        </p:txBody>
      </p:sp>
      <p:sp>
        <p:nvSpPr>
          <p:cNvPr id="71" name="TextBox 70"/>
          <p:cNvSpPr txBox="1"/>
          <p:nvPr/>
        </p:nvSpPr>
        <p:spPr>
          <a:xfrm>
            <a:off x="7666413" y="1310640"/>
            <a:ext cx="808235" cy="427746"/>
          </a:xfrm>
          <a:prstGeom prst="rect">
            <a:avLst/>
          </a:prstGeom>
          <a:noFill/>
        </p:spPr>
        <p:txBody>
          <a:bodyPr wrap="none" rtlCol="0">
            <a:spAutoFit/>
          </a:bodyPr>
          <a:lstStyle/>
          <a:p>
            <a:r>
              <a:rPr lang="en-US">
                <a:solidFill>
                  <a:schemeClr val="bg1"/>
                </a:solidFill>
              </a:rPr>
              <a:t>q</a:t>
            </a:r>
            <a:r>
              <a:rPr lang="en-US" baseline="-25000">
                <a:solidFill>
                  <a:schemeClr val="bg1"/>
                </a:solidFill>
              </a:rPr>
              <a:t>12</a:t>
            </a:r>
            <a:r>
              <a:rPr lang="en-US">
                <a:solidFill>
                  <a:schemeClr val="bg1"/>
                </a:solidFill>
              </a:rPr>
              <a:t>&gt;0</a:t>
            </a:r>
          </a:p>
        </p:txBody>
      </p:sp>
      <p:cxnSp>
        <p:nvCxnSpPr>
          <p:cNvPr id="72" name="Straight Arrow Connector 71"/>
          <p:cNvCxnSpPr/>
          <p:nvPr/>
        </p:nvCxnSpPr>
        <p:spPr bwMode="auto">
          <a:xfrm flipH="1">
            <a:off x="6934200" y="1676400"/>
            <a:ext cx="838200" cy="533400"/>
          </a:xfrm>
          <a:prstGeom prst="straightConnector1">
            <a:avLst/>
          </a:prstGeom>
          <a:noFill/>
          <a:ln w="41275" cap="flat" cmpd="dbl" algn="ctr">
            <a:solidFill>
              <a:srgbClr val="C00000"/>
            </a:solidFill>
            <a:prstDash val="solid"/>
            <a:round/>
            <a:headEnd type="none" w="med" len="med"/>
            <a:tailEnd type="triangle"/>
          </a:ln>
          <a:effectLst/>
        </p:spPr>
      </p:cxnSp>
      <p:cxnSp>
        <p:nvCxnSpPr>
          <p:cNvPr id="73" name="Straight Arrow Connector 72"/>
          <p:cNvCxnSpPr/>
          <p:nvPr/>
        </p:nvCxnSpPr>
        <p:spPr bwMode="auto">
          <a:xfrm flipH="1">
            <a:off x="6858000" y="2362200"/>
            <a:ext cx="914400" cy="457200"/>
          </a:xfrm>
          <a:prstGeom prst="straightConnector1">
            <a:avLst/>
          </a:prstGeom>
          <a:noFill/>
          <a:ln w="41275" cap="flat" cmpd="dbl" algn="ctr">
            <a:solidFill>
              <a:srgbClr val="00B050"/>
            </a:solidFill>
            <a:prstDash val="solid"/>
            <a:round/>
            <a:headEnd type="triangle" w="med" len="med"/>
            <a:tailEnd type="none" w="med" len="med"/>
          </a:ln>
          <a:effectLst/>
        </p:spPr>
      </p:cxnSp>
      <p:sp>
        <p:nvSpPr>
          <p:cNvPr id="75" name="TextBox 74"/>
          <p:cNvSpPr txBox="1"/>
          <p:nvPr/>
        </p:nvSpPr>
        <p:spPr>
          <a:xfrm>
            <a:off x="7696200" y="2156460"/>
            <a:ext cx="822661" cy="427746"/>
          </a:xfrm>
          <a:prstGeom prst="rect">
            <a:avLst/>
          </a:prstGeom>
          <a:noFill/>
        </p:spPr>
        <p:txBody>
          <a:bodyPr wrap="none" rtlCol="0">
            <a:spAutoFit/>
          </a:bodyPr>
          <a:lstStyle/>
          <a:p>
            <a:r>
              <a:rPr lang="en-US">
                <a:solidFill>
                  <a:schemeClr val="bg1"/>
                </a:solidFill>
              </a:rPr>
              <a:t>q</a:t>
            </a:r>
            <a:r>
              <a:rPr lang="en-US" baseline="-25000">
                <a:solidFill>
                  <a:schemeClr val="bg1"/>
                </a:solidFill>
              </a:rPr>
              <a:t>13</a:t>
            </a:r>
            <a:r>
              <a:rPr lang="en-US">
                <a:solidFill>
                  <a:schemeClr val="bg1"/>
                </a:solidFill>
              </a:rPr>
              <a:t>&lt;0</a:t>
            </a:r>
          </a:p>
        </p:txBody>
      </p:sp>
      <p:sp>
        <p:nvSpPr>
          <p:cNvPr id="77" name="TextBox 76"/>
          <p:cNvSpPr txBox="1"/>
          <p:nvPr/>
        </p:nvSpPr>
        <p:spPr>
          <a:xfrm>
            <a:off x="6172200" y="1066800"/>
            <a:ext cx="385042" cy="387798"/>
          </a:xfrm>
          <a:prstGeom prst="rect">
            <a:avLst/>
          </a:prstGeom>
          <a:noFill/>
        </p:spPr>
        <p:txBody>
          <a:bodyPr wrap="none" rtlCol="0">
            <a:spAutoFit/>
          </a:bodyPr>
          <a:lstStyle/>
          <a:p>
            <a:r>
              <a:rPr lang="en-US" sz="1600">
                <a:solidFill>
                  <a:schemeClr val="bg1"/>
                </a:solidFill>
              </a:rPr>
              <a:t>T</a:t>
            </a:r>
            <a:r>
              <a:rPr lang="en-US" sz="1600" baseline="-25000">
                <a:solidFill>
                  <a:schemeClr val="bg1"/>
                </a:solidFill>
              </a:rPr>
              <a:t>2</a:t>
            </a:r>
            <a:endParaRPr lang="en-US" sz="1600">
              <a:solidFill>
                <a:schemeClr val="bg1"/>
              </a:solidFill>
            </a:endParaRPr>
          </a:p>
        </p:txBody>
      </p:sp>
      <p:sp>
        <p:nvSpPr>
          <p:cNvPr id="78" name="TextBox 77"/>
          <p:cNvSpPr txBox="1"/>
          <p:nvPr/>
        </p:nvSpPr>
        <p:spPr>
          <a:xfrm>
            <a:off x="6240780" y="1752600"/>
            <a:ext cx="385042" cy="360612"/>
          </a:xfrm>
          <a:prstGeom prst="rect">
            <a:avLst/>
          </a:prstGeom>
          <a:noFill/>
        </p:spPr>
        <p:txBody>
          <a:bodyPr wrap="none" rtlCol="0">
            <a:spAutoFit/>
          </a:bodyPr>
          <a:lstStyle/>
          <a:p>
            <a:r>
              <a:rPr lang="en-US" sz="1600">
                <a:solidFill>
                  <a:schemeClr val="bg1"/>
                </a:solidFill>
              </a:rPr>
              <a:t>T</a:t>
            </a:r>
            <a:r>
              <a:rPr lang="en-US" sz="1600" baseline="-25000">
                <a:solidFill>
                  <a:schemeClr val="bg1"/>
                </a:solidFill>
              </a:rPr>
              <a:t>1</a:t>
            </a:r>
            <a:endParaRPr lang="en-US" sz="1600">
              <a:solidFill>
                <a:schemeClr val="bg1"/>
              </a:solidFill>
            </a:endParaRPr>
          </a:p>
        </p:txBody>
      </p:sp>
      <p:sp>
        <p:nvSpPr>
          <p:cNvPr id="79" name="TextBox 78"/>
          <p:cNvSpPr txBox="1"/>
          <p:nvPr/>
        </p:nvSpPr>
        <p:spPr>
          <a:xfrm>
            <a:off x="6012180" y="2438400"/>
            <a:ext cx="385042" cy="360612"/>
          </a:xfrm>
          <a:prstGeom prst="rect">
            <a:avLst/>
          </a:prstGeom>
          <a:noFill/>
        </p:spPr>
        <p:txBody>
          <a:bodyPr wrap="none" rtlCol="0">
            <a:spAutoFit/>
          </a:bodyPr>
          <a:lstStyle/>
          <a:p>
            <a:r>
              <a:rPr lang="en-US" sz="1600">
                <a:solidFill>
                  <a:schemeClr val="bg1"/>
                </a:solidFill>
              </a:rPr>
              <a:t>T</a:t>
            </a:r>
            <a:r>
              <a:rPr lang="en-US" sz="1600" baseline="-25000">
                <a:solidFill>
                  <a:schemeClr val="bg1"/>
                </a:solidFill>
              </a:rPr>
              <a:t>3</a:t>
            </a:r>
            <a:endParaRPr lang="en-US" sz="1600">
              <a:solidFill>
                <a:schemeClr val="bg1"/>
              </a:solidFill>
            </a:endParaRPr>
          </a:p>
        </p:txBody>
      </p:sp>
      <p:sp>
        <p:nvSpPr>
          <p:cNvPr id="44" name="Text Box 27"/>
          <p:cNvSpPr txBox="1">
            <a:spLocks noChangeArrowheads="1"/>
          </p:cNvSpPr>
          <p:nvPr/>
        </p:nvSpPr>
        <p:spPr bwMode="auto">
          <a:xfrm rot="2870812">
            <a:off x="2860315" y="2189597"/>
            <a:ext cx="2040632" cy="1015663"/>
          </a:xfrm>
          <a:prstGeom prst="rect">
            <a:avLst/>
          </a:prstGeom>
          <a:noFill/>
          <a:ln w="9525" algn="ctr">
            <a:noFill/>
            <a:miter lim="800000"/>
            <a:headEnd/>
            <a:tailEnd/>
          </a:ln>
          <a:effectLst/>
        </p:spPr>
        <p:txBody>
          <a:bodyPr wrap="square">
            <a:spAutoFit/>
          </a:bodyPr>
          <a:lstStyle/>
          <a:p>
            <a:pPr algn="ctr">
              <a:lnSpc>
                <a:spcPct val="100000"/>
              </a:lnSpc>
              <a:spcBef>
                <a:spcPts val="0"/>
              </a:spcBef>
              <a:tabLst>
                <a:tab pos="409575" algn="l"/>
              </a:tabLst>
            </a:pPr>
            <a:r>
              <a:rPr lang="sr-Latn-CS">
                <a:solidFill>
                  <a:schemeClr val="bg1"/>
                </a:solidFill>
              </a:rPr>
              <a:t>Jednačina</a:t>
            </a:r>
            <a:endParaRPr lang="en-US">
              <a:solidFill>
                <a:schemeClr val="bg1"/>
              </a:solidFill>
            </a:endParaRPr>
          </a:p>
          <a:p>
            <a:pPr algn="ctr">
              <a:lnSpc>
                <a:spcPct val="100000"/>
              </a:lnSpc>
              <a:spcBef>
                <a:spcPts val="0"/>
              </a:spcBef>
              <a:tabLst>
                <a:tab pos="409575" algn="l"/>
              </a:tabLst>
            </a:pPr>
            <a:r>
              <a:rPr lang="sr-Latn-CS">
                <a:solidFill>
                  <a:schemeClr val="bg1"/>
                </a:solidFill>
              </a:rPr>
              <a:t>izohorskog</a:t>
            </a:r>
            <a:endParaRPr lang="en-US">
              <a:solidFill>
                <a:schemeClr val="bg1"/>
              </a:solidFill>
            </a:endParaRPr>
          </a:p>
          <a:p>
            <a:pPr algn="ctr">
              <a:lnSpc>
                <a:spcPct val="100000"/>
              </a:lnSpc>
              <a:spcBef>
                <a:spcPts val="0"/>
              </a:spcBef>
              <a:tabLst>
                <a:tab pos="409575" algn="l"/>
              </a:tabLst>
            </a:pPr>
            <a:r>
              <a:rPr lang="sr-Latn-CS">
                <a:solidFill>
                  <a:schemeClr val="bg1"/>
                </a:solidFill>
              </a:rPr>
              <a:t>procesa</a:t>
            </a:r>
            <a:r>
              <a:rPr lang="en-US">
                <a:solidFill>
                  <a:schemeClr val="bg1"/>
                </a:solidFill>
              </a:rPr>
              <a:t>:</a:t>
            </a:r>
          </a:p>
        </p:txBody>
      </p:sp>
      <p:sp>
        <p:nvSpPr>
          <p:cNvPr id="48" name="Text Box 27"/>
          <p:cNvSpPr txBox="1">
            <a:spLocks noChangeArrowheads="1"/>
          </p:cNvSpPr>
          <p:nvPr/>
        </p:nvSpPr>
        <p:spPr bwMode="auto">
          <a:xfrm>
            <a:off x="274321" y="1676400"/>
            <a:ext cx="1600200" cy="494046"/>
          </a:xfrm>
          <a:prstGeom prst="rect">
            <a:avLst/>
          </a:prstGeom>
          <a:noFill/>
          <a:ln w="9525" algn="ctr">
            <a:noFill/>
            <a:miter lim="800000"/>
            <a:headEnd/>
            <a:tailEnd/>
          </a:ln>
          <a:effectLst/>
        </p:spPr>
        <p:txBody>
          <a:bodyPr wrap="square">
            <a:spAutoFit/>
          </a:bodyPr>
          <a:lstStyle/>
          <a:p>
            <a:pPr>
              <a:tabLst>
                <a:tab pos="409575" algn="l"/>
              </a:tabLst>
            </a:pPr>
            <a:r>
              <a:rPr lang="en-US" sz="2400" i="1">
                <a:solidFill>
                  <a:schemeClr val="bg1"/>
                </a:solidFill>
              </a:rPr>
              <a:t>p</a:t>
            </a:r>
            <a:r>
              <a:rPr lang="en-US" sz="2400" i="1">
                <a:solidFill>
                  <a:schemeClr val="bg1"/>
                </a:solidFill>
                <a:sym typeface="Symbol"/>
              </a:rPr>
              <a:t></a:t>
            </a:r>
            <a:r>
              <a:rPr lang="en-US" sz="2400" i="1">
                <a:solidFill>
                  <a:schemeClr val="bg1"/>
                </a:solidFill>
              </a:rPr>
              <a:t>v=R</a:t>
            </a:r>
            <a:r>
              <a:rPr lang="en-US" sz="2400" i="1">
                <a:solidFill>
                  <a:schemeClr val="bg1"/>
                </a:solidFill>
                <a:sym typeface="Symbol"/>
              </a:rPr>
              <a:t></a:t>
            </a:r>
            <a:r>
              <a:rPr lang="en-US" sz="2400" i="1">
                <a:solidFill>
                  <a:schemeClr val="bg1"/>
                </a:solidFill>
              </a:rPr>
              <a:t>T</a:t>
            </a:r>
          </a:p>
        </p:txBody>
      </p:sp>
      <p:sp>
        <p:nvSpPr>
          <p:cNvPr id="49" name="Text Box 27"/>
          <p:cNvSpPr txBox="1">
            <a:spLocks noChangeArrowheads="1"/>
          </p:cNvSpPr>
          <p:nvPr/>
        </p:nvSpPr>
        <p:spPr bwMode="auto">
          <a:xfrm>
            <a:off x="152400" y="2687729"/>
            <a:ext cx="762000" cy="937949"/>
          </a:xfrm>
          <a:prstGeom prst="rect">
            <a:avLst/>
          </a:prstGeom>
          <a:noFill/>
          <a:ln w="9525" algn="ctr">
            <a:noFill/>
            <a:miter lim="800000"/>
            <a:headEnd/>
            <a:tailEnd/>
          </a:ln>
          <a:effectLst/>
        </p:spPr>
        <p:txBody>
          <a:bodyPr wrap="square">
            <a:spAutoFit/>
          </a:bodyPr>
          <a:lstStyle/>
          <a:p>
            <a:pPr algn="ctr">
              <a:spcBef>
                <a:spcPts val="0"/>
              </a:spcBef>
              <a:tabLst>
                <a:tab pos="409575" algn="l"/>
              </a:tabLst>
            </a:pPr>
            <a:r>
              <a:rPr lang="en-US" sz="2400" i="1">
                <a:solidFill>
                  <a:schemeClr val="bg1"/>
                </a:solidFill>
              </a:rPr>
              <a:t>p</a:t>
            </a:r>
          </a:p>
          <a:p>
            <a:pPr algn="ctr">
              <a:spcBef>
                <a:spcPts val="0"/>
              </a:spcBef>
              <a:tabLst>
                <a:tab pos="409575" algn="l"/>
              </a:tabLst>
            </a:pPr>
            <a:r>
              <a:rPr lang="en-US" sz="2400" i="1">
                <a:solidFill>
                  <a:schemeClr val="bg1"/>
                </a:solidFill>
                <a:sym typeface="Symbol"/>
              </a:rPr>
              <a:t>T</a:t>
            </a:r>
            <a:endParaRPr lang="en-US" sz="2400" i="1">
              <a:solidFill>
                <a:schemeClr val="bg1"/>
              </a:solidFill>
            </a:endParaRPr>
          </a:p>
        </p:txBody>
      </p:sp>
      <p:cxnSp>
        <p:nvCxnSpPr>
          <p:cNvPr id="58" name="Straight Connector 57"/>
          <p:cNvCxnSpPr/>
          <p:nvPr/>
        </p:nvCxnSpPr>
        <p:spPr bwMode="auto">
          <a:xfrm flipH="1">
            <a:off x="312420" y="3162300"/>
            <a:ext cx="457200" cy="0"/>
          </a:xfrm>
          <a:prstGeom prst="line">
            <a:avLst/>
          </a:prstGeom>
          <a:noFill/>
          <a:ln w="19050" cap="flat" cmpd="sng" algn="ctr">
            <a:solidFill>
              <a:schemeClr val="bg1"/>
            </a:solidFill>
            <a:prstDash val="solid"/>
            <a:round/>
            <a:headEnd type="none" w="med" len="med"/>
            <a:tailEnd type="none" w="med" len="med"/>
          </a:ln>
          <a:effectLst/>
        </p:spPr>
      </p:cxnSp>
      <p:sp>
        <p:nvSpPr>
          <p:cNvPr id="67" name="Text Box 27"/>
          <p:cNvSpPr txBox="1">
            <a:spLocks noChangeArrowheads="1"/>
          </p:cNvSpPr>
          <p:nvPr/>
        </p:nvSpPr>
        <p:spPr bwMode="auto">
          <a:xfrm>
            <a:off x="914400" y="2689860"/>
            <a:ext cx="762000" cy="937949"/>
          </a:xfrm>
          <a:prstGeom prst="rect">
            <a:avLst/>
          </a:prstGeom>
          <a:noFill/>
          <a:ln w="9525" algn="ctr">
            <a:noFill/>
            <a:miter lim="800000"/>
            <a:headEnd/>
            <a:tailEnd/>
          </a:ln>
          <a:effectLst/>
        </p:spPr>
        <p:txBody>
          <a:bodyPr wrap="square">
            <a:spAutoFit/>
          </a:bodyPr>
          <a:lstStyle/>
          <a:p>
            <a:pPr algn="ctr">
              <a:spcBef>
                <a:spcPts val="0"/>
              </a:spcBef>
              <a:tabLst>
                <a:tab pos="409575" algn="l"/>
              </a:tabLst>
            </a:pPr>
            <a:r>
              <a:rPr lang="en-US" sz="2400" i="1">
                <a:solidFill>
                  <a:schemeClr val="bg1"/>
                </a:solidFill>
              </a:rPr>
              <a:t>R</a:t>
            </a:r>
          </a:p>
          <a:p>
            <a:pPr algn="ctr">
              <a:spcBef>
                <a:spcPts val="0"/>
              </a:spcBef>
              <a:tabLst>
                <a:tab pos="409575" algn="l"/>
              </a:tabLst>
            </a:pPr>
            <a:r>
              <a:rPr lang="en-US" sz="2400" i="1">
                <a:solidFill>
                  <a:schemeClr val="bg1"/>
                </a:solidFill>
              </a:rPr>
              <a:t>v</a:t>
            </a:r>
          </a:p>
        </p:txBody>
      </p:sp>
      <p:sp>
        <p:nvSpPr>
          <p:cNvPr id="68" name="Text Box 27"/>
          <p:cNvSpPr txBox="1">
            <a:spLocks noChangeArrowheads="1"/>
          </p:cNvSpPr>
          <p:nvPr/>
        </p:nvSpPr>
        <p:spPr bwMode="auto">
          <a:xfrm>
            <a:off x="731520" y="2933700"/>
            <a:ext cx="2773680" cy="461665"/>
          </a:xfrm>
          <a:prstGeom prst="rect">
            <a:avLst/>
          </a:prstGeom>
          <a:noFill/>
          <a:ln w="9525" algn="ctr">
            <a:noFill/>
            <a:miter lim="800000"/>
            <a:headEnd/>
            <a:tailEnd/>
          </a:ln>
          <a:effectLst/>
        </p:spPr>
        <p:txBody>
          <a:bodyPr wrap="square">
            <a:spAutoFit/>
          </a:bodyPr>
          <a:lstStyle/>
          <a:p>
            <a:pPr>
              <a:lnSpc>
                <a:spcPct val="100000"/>
              </a:lnSpc>
              <a:spcBef>
                <a:spcPts val="0"/>
              </a:spcBef>
              <a:tabLst>
                <a:tab pos="409575" algn="l"/>
              </a:tabLst>
            </a:pPr>
            <a:r>
              <a:rPr lang="en-US" sz="2400" i="1">
                <a:solidFill>
                  <a:schemeClr val="bg1"/>
                </a:solidFill>
              </a:rPr>
              <a:t>=       = const.</a:t>
            </a:r>
          </a:p>
        </p:txBody>
      </p:sp>
      <p:cxnSp>
        <p:nvCxnSpPr>
          <p:cNvPr id="69" name="Straight Connector 68"/>
          <p:cNvCxnSpPr/>
          <p:nvPr/>
        </p:nvCxnSpPr>
        <p:spPr bwMode="auto">
          <a:xfrm flipH="1">
            <a:off x="1066800" y="3162300"/>
            <a:ext cx="457200" cy="0"/>
          </a:xfrm>
          <a:prstGeom prst="line">
            <a:avLst/>
          </a:prstGeom>
          <a:noFill/>
          <a:ln w="19050" cap="flat" cmpd="sng" algn="ctr">
            <a:solidFill>
              <a:schemeClr val="bg1"/>
            </a:solidFill>
            <a:prstDash val="solid"/>
            <a:round/>
            <a:headEnd type="none" w="med" len="med"/>
            <a:tailEnd type="none" w="med" len="med"/>
          </a:ln>
          <a:effectLst/>
        </p:spPr>
      </p:cxnSp>
      <p:cxnSp>
        <p:nvCxnSpPr>
          <p:cNvPr id="74" name="Straight Arrow Connector 73"/>
          <p:cNvCxnSpPr/>
          <p:nvPr/>
        </p:nvCxnSpPr>
        <p:spPr bwMode="auto">
          <a:xfrm>
            <a:off x="914400" y="2209800"/>
            <a:ext cx="0" cy="533400"/>
          </a:xfrm>
          <a:prstGeom prst="straightConnector1">
            <a:avLst/>
          </a:prstGeom>
          <a:noFill/>
          <a:ln w="12700" cap="flat" cmpd="sng" algn="ctr">
            <a:solidFill>
              <a:schemeClr val="bg1"/>
            </a:solidFill>
            <a:prstDash val="solid"/>
            <a:round/>
            <a:headEnd type="none" w="med" len="med"/>
            <a:tailEnd type="triangle" w="med" len="med"/>
          </a:ln>
          <a:effectLst/>
        </p:spPr>
      </p:cxnSp>
      <p:sp>
        <p:nvSpPr>
          <p:cNvPr id="76" name="Text Box 27"/>
          <p:cNvSpPr txBox="1">
            <a:spLocks noChangeArrowheads="1"/>
          </p:cNvSpPr>
          <p:nvPr/>
        </p:nvSpPr>
        <p:spPr bwMode="auto">
          <a:xfrm>
            <a:off x="152400" y="3860520"/>
            <a:ext cx="762000" cy="978729"/>
          </a:xfrm>
          <a:prstGeom prst="rect">
            <a:avLst/>
          </a:prstGeom>
          <a:noFill/>
          <a:ln w="9525" algn="ctr">
            <a:noFill/>
            <a:miter lim="800000"/>
            <a:headEnd/>
            <a:tailEnd/>
          </a:ln>
          <a:effectLst/>
        </p:spPr>
        <p:txBody>
          <a:bodyPr wrap="square">
            <a:spAutoFit/>
          </a:bodyPr>
          <a:lstStyle/>
          <a:p>
            <a:pPr algn="ctr">
              <a:spcBef>
                <a:spcPts val="0"/>
              </a:spcBef>
              <a:tabLst>
                <a:tab pos="409575" algn="l"/>
              </a:tabLst>
            </a:pPr>
            <a:r>
              <a:rPr lang="en-US" sz="2400" i="1">
                <a:solidFill>
                  <a:schemeClr val="bg1"/>
                </a:solidFill>
              </a:rPr>
              <a:t>p</a:t>
            </a:r>
            <a:r>
              <a:rPr lang="en-US" sz="2400" baseline="-25000">
                <a:solidFill>
                  <a:schemeClr val="bg1"/>
                </a:solidFill>
              </a:rPr>
              <a:t>2</a:t>
            </a:r>
          </a:p>
          <a:p>
            <a:pPr algn="ctr">
              <a:spcBef>
                <a:spcPts val="0"/>
              </a:spcBef>
              <a:tabLst>
                <a:tab pos="409575" algn="l"/>
              </a:tabLst>
            </a:pPr>
            <a:r>
              <a:rPr lang="en-US" sz="2400" i="1">
                <a:solidFill>
                  <a:schemeClr val="bg1"/>
                </a:solidFill>
              </a:rPr>
              <a:t>p</a:t>
            </a:r>
            <a:r>
              <a:rPr lang="en-US" sz="2400" baseline="-25000">
                <a:solidFill>
                  <a:schemeClr val="bg1"/>
                </a:solidFill>
              </a:rPr>
              <a:t>1</a:t>
            </a:r>
            <a:endParaRPr lang="en-US" sz="2400" i="1">
              <a:solidFill>
                <a:schemeClr val="bg1"/>
              </a:solidFill>
            </a:endParaRPr>
          </a:p>
        </p:txBody>
      </p:sp>
      <p:cxnSp>
        <p:nvCxnSpPr>
          <p:cNvPr id="80" name="Straight Connector 79"/>
          <p:cNvCxnSpPr/>
          <p:nvPr/>
        </p:nvCxnSpPr>
        <p:spPr bwMode="auto">
          <a:xfrm flipH="1">
            <a:off x="312420" y="4335091"/>
            <a:ext cx="457200" cy="0"/>
          </a:xfrm>
          <a:prstGeom prst="line">
            <a:avLst/>
          </a:prstGeom>
          <a:noFill/>
          <a:ln w="19050" cap="flat" cmpd="sng" algn="ctr">
            <a:solidFill>
              <a:schemeClr val="bg1"/>
            </a:solidFill>
            <a:prstDash val="solid"/>
            <a:round/>
            <a:headEnd type="none" w="med" len="med"/>
            <a:tailEnd type="none" w="med" len="med"/>
          </a:ln>
          <a:effectLst/>
        </p:spPr>
      </p:cxnSp>
      <p:sp>
        <p:nvSpPr>
          <p:cNvPr id="81" name="Text Box 27"/>
          <p:cNvSpPr txBox="1">
            <a:spLocks noChangeArrowheads="1"/>
          </p:cNvSpPr>
          <p:nvPr/>
        </p:nvSpPr>
        <p:spPr bwMode="auto">
          <a:xfrm>
            <a:off x="914400" y="3862651"/>
            <a:ext cx="762000" cy="978729"/>
          </a:xfrm>
          <a:prstGeom prst="rect">
            <a:avLst/>
          </a:prstGeom>
          <a:noFill/>
          <a:ln w="9525" algn="ctr">
            <a:noFill/>
            <a:miter lim="800000"/>
            <a:headEnd/>
            <a:tailEnd/>
          </a:ln>
          <a:effectLst/>
        </p:spPr>
        <p:txBody>
          <a:bodyPr wrap="square">
            <a:spAutoFit/>
          </a:bodyPr>
          <a:lstStyle/>
          <a:p>
            <a:pPr algn="ctr">
              <a:spcBef>
                <a:spcPts val="0"/>
              </a:spcBef>
              <a:tabLst>
                <a:tab pos="409575" algn="l"/>
              </a:tabLst>
            </a:pPr>
            <a:r>
              <a:rPr lang="en-US" sz="2400" i="1">
                <a:solidFill>
                  <a:schemeClr val="bg1"/>
                </a:solidFill>
              </a:rPr>
              <a:t>T</a:t>
            </a:r>
            <a:r>
              <a:rPr lang="en-US" sz="2400" baseline="-25000">
                <a:solidFill>
                  <a:schemeClr val="bg1"/>
                </a:solidFill>
              </a:rPr>
              <a:t>2</a:t>
            </a:r>
            <a:r>
              <a:rPr lang="en-US" sz="2400" i="1">
                <a:solidFill>
                  <a:schemeClr val="bg1"/>
                </a:solidFill>
              </a:rPr>
              <a:t> T</a:t>
            </a:r>
            <a:r>
              <a:rPr lang="en-US" sz="2400" baseline="-25000">
                <a:solidFill>
                  <a:schemeClr val="bg1"/>
                </a:solidFill>
              </a:rPr>
              <a:t>1</a:t>
            </a:r>
            <a:endParaRPr lang="en-US" sz="2400" i="1">
              <a:solidFill>
                <a:schemeClr val="bg1"/>
              </a:solidFill>
            </a:endParaRPr>
          </a:p>
        </p:txBody>
      </p:sp>
      <p:sp>
        <p:nvSpPr>
          <p:cNvPr id="82" name="Text Box 27"/>
          <p:cNvSpPr txBox="1">
            <a:spLocks noChangeArrowheads="1"/>
          </p:cNvSpPr>
          <p:nvPr/>
        </p:nvSpPr>
        <p:spPr bwMode="auto">
          <a:xfrm>
            <a:off x="731520" y="4106491"/>
            <a:ext cx="2773680" cy="461665"/>
          </a:xfrm>
          <a:prstGeom prst="rect">
            <a:avLst/>
          </a:prstGeom>
          <a:noFill/>
          <a:ln w="9525" algn="ctr">
            <a:noFill/>
            <a:miter lim="800000"/>
            <a:headEnd/>
            <a:tailEnd/>
          </a:ln>
          <a:effectLst/>
        </p:spPr>
        <p:txBody>
          <a:bodyPr wrap="square">
            <a:spAutoFit/>
          </a:bodyPr>
          <a:lstStyle/>
          <a:p>
            <a:pPr>
              <a:lnSpc>
                <a:spcPct val="100000"/>
              </a:lnSpc>
              <a:spcBef>
                <a:spcPts val="0"/>
              </a:spcBef>
              <a:tabLst>
                <a:tab pos="409575" algn="l"/>
              </a:tabLst>
            </a:pPr>
            <a:r>
              <a:rPr lang="en-US" sz="2400" i="1">
                <a:solidFill>
                  <a:schemeClr val="bg1"/>
                </a:solidFill>
              </a:rPr>
              <a:t>=       = const.</a:t>
            </a:r>
          </a:p>
        </p:txBody>
      </p:sp>
      <p:cxnSp>
        <p:nvCxnSpPr>
          <p:cNvPr id="83" name="Straight Connector 82"/>
          <p:cNvCxnSpPr/>
          <p:nvPr/>
        </p:nvCxnSpPr>
        <p:spPr bwMode="auto">
          <a:xfrm flipH="1">
            <a:off x="1066800" y="4335091"/>
            <a:ext cx="457200" cy="0"/>
          </a:xfrm>
          <a:prstGeom prst="line">
            <a:avLst/>
          </a:prstGeom>
          <a:noFill/>
          <a:ln w="19050" cap="flat" cmpd="sng" algn="ctr">
            <a:solidFill>
              <a:schemeClr val="bg1"/>
            </a:solidFill>
            <a:prstDash val="solid"/>
            <a:round/>
            <a:headEnd type="none" w="med" len="med"/>
            <a:tailEnd type="none" w="med" len="med"/>
          </a:ln>
          <a:effectLst/>
        </p:spPr>
      </p:cxnSp>
      <p:sp>
        <p:nvSpPr>
          <p:cNvPr id="85" name="Text Box 29"/>
          <p:cNvSpPr txBox="1">
            <a:spLocks noChangeArrowheads="1"/>
          </p:cNvSpPr>
          <p:nvPr/>
        </p:nvSpPr>
        <p:spPr bwMode="auto">
          <a:xfrm>
            <a:off x="1538287" y="4724400"/>
            <a:ext cx="3643313" cy="394210"/>
          </a:xfrm>
          <a:prstGeom prst="rect">
            <a:avLst/>
          </a:prstGeom>
          <a:noFill/>
          <a:ln w="9525" algn="ctr">
            <a:noFill/>
            <a:miter lim="800000"/>
            <a:headEnd/>
            <a:tailEnd/>
          </a:ln>
          <a:effectLst/>
        </p:spPr>
        <p:txBody>
          <a:bodyPr>
            <a:spAutoFit/>
          </a:bodyPr>
          <a:lstStyle/>
          <a:p>
            <a:pPr>
              <a:spcBef>
                <a:spcPct val="0"/>
              </a:spcBef>
              <a:tabLst>
                <a:tab pos="409575" algn="l"/>
              </a:tabLst>
            </a:pPr>
            <a:r>
              <a:rPr lang="sr-Latn-CS" sz="1800" i="1">
                <a:solidFill>
                  <a:schemeClr val="bg1"/>
                </a:solidFill>
              </a:rPr>
              <a:t>Šarlov zakon</a:t>
            </a:r>
            <a:endParaRPr lang="en-US" sz="1800">
              <a:solidFill>
                <a:schemeClr val="bg1"/>
              </a:solidFill>
            </a:endParaRPr>
          </a:p>
        </p:txBody>
      </p:sp>
      <p:cxnSp>
        <p:nvCxnSpPr>
          <p:cNvPr id="86" name="Straight Arrow Connector 85"/>
          <p:cNvCxnSpPr/>
          <p:nvPr/>
        </p:nvCxnSpPr>
        <p:spPr bwMode="auto">
          <a:xfrm>
            <a:off x="914400" y="3543300"/>
            <a:ext cx="0" cy="533400"/>
          </a:xfrm>
          <a:prstGeom prst="straightConnector1">
            <a:avLst/>
          </a:prstGeom>
          <a:noFill/>
          <a:ln w="12700" cap="flat" cmpd="sng" algn="ctr">
            <a:solidFill>
              <a:schemeClr val="bg1"/>
            </a:solidFill>
            <a:prstDash val="solid"/>
            <a:round/>
            <a:headEnd type="none" w="med" len="med"/>
            <a:tailEnd type="triangle" w="med" len="med"/>
          </a:ln>
          <a:effectLst/>
        </p:spPr>
      </p:cxnSp>
    </p:spTree>
  </p:cSld>
  <p:clrMapOvr>
    <a:masterClrMapping/>
  </p:clrMapOvr>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27"/>
          <p:cNvSpPr txBox="1">
            <a:spLocks noChangeArrowheads="1"/>
          </p:cNvSpPr>
          <p:nvPr/>
        </p:nvSpPr>
        <p:spPr bwMode="auto">
          <a:xfrm rot="2597894">
            <a:off x="6560912" y="1312571"/>
            <a:ext cx="2502203" cy="1015663"/>
          </a:xfrm>
          <a:prstGeom prst="rect">
            <a:avLst/>
          </a:prstGeom>
          <a:noFill/>
          <a:ln w="9525" algn="ctr">
            <a:noFill/>
            <a:miter lim="800000"/>
            <a:headEnd/>
            <a:tailEnd/>
          </a:ln>
          <a:effectLst/>
        </p:spPr>
        <p:txBody>
          <a:bodyPr wrap="square">
            <a:spAutoFit/>
          </a:bodyPr>
          <a:lstStyle/>
          <a:p>
            <a:pPr algn="ctr">
              <a:lnSpc>
                <a:spcPct val="100000"/>
              </a:lnSpc>
              <a:spcBef>
                <a:spcPts val="0"/>
              </a:spcBef>
              <a:tabLst>
                <a:tab pos="409575" algn="l"/>
              </a:tabLst>
            </a:pPr>
            <a:r>
              <a:rPr lang="sr-Latn-CS">
                <a:solidFill>
                  <a:schemeClr val="bg1"/>
                </a:solidFill>
              </a:rPr>
              <a:t>Jednačina</a:t>
            </a:r>
            <a:endParaRPr lang="en-US">
              <a:solidFill>
                <a:schemeClr val="bg1"/>
              </a:solidFill>
            </a:endParaRPr>
          </a:p>
          <a:p>
            <a:pPr algn="ctr">
              <a:lnSpc>
                <a:spcPct val="100000"/>
              </a:lnSpc>
              <a:spcBef>
                <a:spcPts val="0"/>
              </a:spcBef>
              <a:tabLst>
                <a:tab pos="409575" algn="l"/>
              </a:tabLst>
            </a:pPr>
            <a:r>
              <a:rPr lang="sr-Latn-CS">
                <a:solidFill>
                  <a:schemeClr val="bg1"/>
                </a:solidFill>
              </a:rPr>
              <a:t>procesa</a:t>
            </a:r>
            <a:endParaRPr lang="en-US">
              <a:solidFill>
                <a:schemeClr val="bg1"/>
              </a:solidFill>
            </a:endParaRPr>
          </a:p>
          <a:p>
            <a:pPr algn="ctr">
              <a:lnSpc>
                <a:spcPct val="100000"/>
              </a:lnSpc>
              <a:spcBef>
                <a:spcPts val="0"/>
              </a:spcBef>
              <a:tabLst>
                <a:tab pos="409575" algn="l"/>
              </a:tabLst>
            </a:pPr>
            <a:r>
              <a:rPr lang="en-US">
                <a:solidFill>
                  <a:schemeClr val="bg1"/>
                </a:solidFill>
              </a:rPr>
              <a:t>(druge formulacije):</a:t>
            </a:r>
          </a:p>
        </p:txBody>
      </p:sp>
      <p:sp>
        <p:nvSpPr>
          <p:cNvPr id="3" name="Text Box 27"/>
          <p:cNvSpPr txBox="1">
            <a:spLocks noChangeArrowheads="1"/>
          </p:cNvSpPr>
          <p:nvPr/>
        </p:nvSpPr>
        <p:spPr bwMode="auto">
          <a:xfrm>
            <a:off x="2743200" y="1544729"/>
            <a:ext cx="2286000" cy="535531"/>
          </a:xfrm>
          <a:prstGeom prst="rect">
            <a:avLst/>
          </a:prstGeom>
          <a:noFill/>
          <a:ln w="9525" algn="ctr">
            <a:noFill/>
            <a:miter lim="800000"/>
            <a:headEnd/>
            <a:tailEnd/>
          </a:ln>
          <a:effectLst/>
        </p:spPr>
        <p:txBody>
          <a:bodyPr wrap="square">
            <a:spAutoFit/>
          </a:bodyPr>
          <a:lstStyle/>
          <a:p>
            <a:pPr>
              <a:tabLst>
                <a:tab pos="409575" algn="l"/>
              </a:tabLst>
            </a:pPr>
            <a:r>
              <a:rPr lang="en-US" sz="2400" i="1">
                <a:solidFill>
                  <a:schemeClr val="bg1"/>
                </a:solidFill>
              </a:rPr>
              <a:t>p v  </a:t>
            </a:r>
            <a:r>
              <a:rPr lang="sr-Latn-RS" sz="2400" i="1">
                <a:solidFill>
                  <a:schemeClr val="bg1"/>
                </a:solidFill>
              </a:rPr>
              <a:t>=</a:t>
            </a:r>
            <a:r>
              <a:rPr lang="en-US" sz="2400" i="1">
                <a:solidFill>
                  <a:schemeClr val="bg1"/>
                </a:solidFill>
              </a:rPr>
              <a:t> C</a:t>
            </a:r>
          </a:p>
        </p:txBody>
      </p:sp>
      <p:sp>
        <p:nvSpPr>
          <p:cNvPr id="4" name="Text Box 27"/>
          <p:cNvSpPr txBox="1">
            <a:spLocks noChangeArrowheads="1"/>
          </p:cNvSpPr>
          <p:nvPr/>
        </p:nvSpPr>
        <p:spPr bwMode="auto">
          <a:xfrm>
            <a:off x="3177540" y="1485900"/>
            <a:ext cx="533400" cy="494751"/>
          </a:xfrm>
          <a:prstGeom prst="rect">
            <a:avLst/>
          </a:prstGeom>
          <a:noFill/>
          <a:ln w="9525" algn="ctr">
            <a:noFill/>
            <a:miter lim="800000"/>
            <a:headEnd/>
            <a:tailEnd/>
          </a:ln>
          <a:effectLst/>
        </p:spPr>
        <p:txBody>
          <a:bodyPr wrap="square">
            <a:spAutoFit/>
          </a:bodyPr>
          <a:lstStyle/>
          <a:p>
            <a:pPr>
              <a:tabLst>
                <a:tab pos="409575" algn="l"/>
              </a:tabLst>
            </a:pPr>
            <a:r>
              <a:rPr lang="sr-Latn-RS" sz="2400" i="1" baseline="30000">
                <a:solidFill>
                  <a:schemeClr val="bg1"/>
                </a:solidFill>
                <a:sym typeface="Symbol"/>
              </a:rPr>
              <a:t>n</a:t>
            </a:r>
            <a:endParaRPr lang="en-US" sz="2400">
              <a:solidFill>
                <a:schemeClr val="bg1"/>
              </a:solidFill>
            </a:endParaRPr>
          </a:p>
        </p:txBody>
      </p:sp>
      <p:cxnSp>
        <p:nvCxnSpPr>
          <p:cNvPr id="5" name="Straight Arrow Connector 4"/>
          <p:cNvCxnSpPr/>
          <p:nvPr/>
        </p:nvCxnSpPr>
        <p:spPr bwMode="auto">
          <a:xfrm>
            <a:off x="3383280" y="2042160"/>
            <a:ext cx="0" cy="457200"/>
          </a:xfrm>
          <a:prstGeom prst="straightConnector1">
            <a:avLst/>
          </a:prstGeom>
          <a:noFill/>
          <a:ln w="12700" cap="flat" cmpd="sng" algn="ctr">
            <a:solidFill>
              <a:schemeClr val="bg1"/>
            </a:solidFill>
            <a:prstDash val="solid"/>
            <a:round/>
            <a:headEnd type="none" w="med" len="med"/>
            <a:tailEnd type="triangle" w="med" len="med"/>
          </a:ln>
          <a:effectLst/>
        </p:spPr>
      </p:cxnSp>
      <p:sp>
        <p:nvSpPr>
          <p:cNvPr id="9" name="Text Box 27"/>
          <p:cNvSpPr txBox="1">
            <a:spLocks noChangeArrowheads="1"/>
          </p:cNvSpPr>
          <p:nvPr/>
        </p:nvSpPr>
        <p:spPr bwMode="auto">
          <a:xfrm>
            <a:off x="2743200" y="2436269"/>
            <a:ext cx="2286000" cy="535531"/>
          </a:xfrm>
          <a:prstGeom prst="rect">
            <a:avLst/>
          </a:prstGeom>
          <a:noFill/>
          <a:ln w="9525" algn="ctr">
            <a:noFill/>
            <a:miter lim="800000"/>
            <a:headEnd/>
            <a:tailEnd/>
          </a:ln>
          <a:effectLst/>
        </p:spPr>
        <p:txBody>
          <a:bodyPr wrap="square">
            <a:spAutoFit/>
          </a:bodyPr>
          <a:lstStyle/>
          <a:p>
            <a:pPr>
              <a:tabLst>
                <a:tab pos="409575" algn="l"/>
              </a:tabLst>
            </a:pPr>
            <a:r>
              <a:rPr lang="en-US" sz="2400" i="1">
                <a:solidFill>
                  <a:schemeClr val="bg1"/>
                </a:solidFill>
              </a:rPr>
              <a:t>p </a:t>
            </a:r>
            <a:r>
              <a:rPr lang="sr-Latn-RS" sz="2400" i="1">
                <a:solidFill>
                  <a:schemeClr val="bg1"/>
                </a:solidFill>
              </a:rPr>
              <a:t>=</a:t>
            </a:r>
            <a:r>
              <a:rPr lang="en-US" sz="2400" i="1">
                <a:solidFill>
                  <a:schemeClr val="bg1"/>
                </a:solidFill>
              </a:rPr>
              <a:t> C v</a:t>
            </a:r>
          </a:p>
        </p:txBody>
      </p:sp>
      <p:sp>
        <p:nvSpPr>
          <p:cNvPr id="10" name="Text Box 27"/>
          <p:cNvSpPr txBox="1">
            <a:spLocks noChangeArrowheads="1"/>
          </p:cNvSpPr>
          <p:nvPr/>
        </p:nvSpPr>
        <p:spPr bwMode="auto">
          <a:xfrm>
            <a:off x="3764280" y="2377440"/>
            <a:ext cx="533400" cy="494751"/>
          </a:xfrm>
          <a:prstGeom prst="rect">
            <a:avLst/>
          </a:prstGeom>
          <a:noFill/>
          <a:ln w="9525" algn="ctr">
            <a:noFill/>
            <a:miter lim="800000"/>
            <a:headEnd/>
            <a:tailEnd/>
          </a:ln>
          <a:effectLst/>
        </p:spPr>
        <p:txBody>
          <a:bodyPr wrap="square">
            <a:spAutoFit/>
          </a:bodyPr>
          <a:lstStyle/>
          <a:p>
            <a:pPr>
              <a:tabLst>
                <a:tab pos="409575" algn="l"/>
              </a:tabLst>
            </a:pPr>
            <a:r>
              <a:rPr lang="en-US" sz="2400" i="1" baseline="30000">
                <a:solidFill>
                  <a:schemeClr val="bg1"/>
                </a:solidFill>
                <a:sym typeface="Symbol"/>
              </a:rPr>
              <a:t>–</a:t>
            </a:r>
            <a:r>
              <a:rPr lang="sr-Latn-RS" sz="2400" i="1" baseline="30000">
                <a:solidFill>
                  <a:schemeClr val="bg1"/>
                </a:solidFill>
                <a:sym typeface="Symbol"/>
              </a:rPr>
              <a:t>n</a:t>
            </a:r>
            <a:endParaRPr lang="en-US" sz="2400">
              <a:solidFill>
                <a:schemeClr val="bg1"/>
              </a:solidFill>
            </a:endParaRPr>
          </a:p>
        </p:txBody>
      </p:sp>
      <p:cxnSp>
        <p:nvCxnSpPr>
          <p:cNvPr id="11" name="Straight Arrow Connector 10"/>
          <p:cNvCxnSpPr/>
          <p:nvPr/>
        </p:nvCxnSpPr>
        <p:spPr bwMode="auto">
          <a:xfrm>
            <a:off x="944032" y="2065020"/>
            <a:ext cx="0" cy="1097280"/>
          </a:xfrm>
          <a:prstGeom prst="straightConnector1">
            <a:avLst/>
          </a:prstGeom>
          <a:noFill/>
          <a:ln w="12700" cap="flat" cmpd="sng" algn="ctr">
            <a:solidFill>
              <a:schemeClr val="bg1"/>
            </a:solidFill>
            <a:prstDash val="solid"/>
            <a:round/>
            <a:headEnd type="none" w="med" len="med"/>
            <a:tailEnd type="triangle" w="med" len="med"/>
          </a:ln>
          <a:effectLst/>
        </p:spPr>
      </p:cxnSp>
      <p:sp>
        <p:nvSpPr>
          <p:cNvPr id="12" name="Text Box 27"/>
          <p:cNvSpPr txBox="1">
            <a:spLocks noChangeArrowheads="1"/>
          </p:cNvSpPr>
          <p:nvPr/>
        </p:nvSpPr>
        <p:spPr bwMode="auto">
          <a:xfrm>
            <a:off x="381000" y="1524000"/>
            <a:ext cx="1600200" cy="535531"/>
          </a:xfrm>
          <a:prstGeom prst="rect">
            <a:avLst/>
          </a:prstGeom>
          <a:noFill/>
          <a:ln w="9525" algn="ctr">
            <a:noFill/>
            <a:miter lim="800000"/>
            <a:headEnd/>
            <a:tailEnd/>
          </a:ln>
          <a:effectLst/>
        </p:spPr>
        <p:txBody>
          <a:bodyPr wrap="square">
            <a:spAutoFit/>
          </a:bodyPr>
          <a:lstStyle/>
          <a:p>
            <a:pPr>
              <a:tabLst>
                <a:tab pos="409575" algn="l"/>
              </a:tabLst>
            </a:pPr>
            <a:r>
              <a:rPr lang="en-US" sz="2400" i="1">
                <a:solidFill>
                  <a:schemeClr val="bg1"/>
                </a:solidFill>
              </a:rPr>
              <a:t>p v=R</a:t>
            </a:r>
            <a:r>
              <a:rPr lang="en-US" sz="2400" i="1">
                <a:solidFill>
                  <a:schemeClr val="bg1"/>
                </a:solidFill>
                <a:sym typeface="Symbol"/>
              </a:rPr>
              <a:t> </a:t>
            </a:r>
            <a:r>
              <a:rPr lang="en-US" sz="2400" i="1">
                <a:solidFill>
                  <a:schemeClr val="bg1"/>
                </a:solidFill>
              </a:rPr>
              <a:t>T</a:t>
            </a:r>
          </a:p>
        </p:txBody>
      </p:sp>
      <p:cxnSp>
        <p:nvCxnSpPr>
          <p:cNvPr id="13" name="Straight Arrow Connector 12"/>
          <p:cNvCxnSpPr/>
          <p:nvPr/>
        </p:nvCxnSpPr>
        <p:spPr bwMode="auto">
          <a:xfrm rot="5400000">
            <a:off x="1844040" y="2059531"/>
            <a:ext cx="0" cy="1371600"/>
          </a:xfrm>
          <a:prstGeom prst="straightConnector1">
            <a:avLst/>
          </a:prstGeom>
          <a:noFill/>
          <a:ln w="12700" cap="flat" cmpd="sng" algn="ctr">
            <a:solidFill>
              <a:schemeClr val="bg1"/>
            </a:solidFill>
            <a:prstDash val="solid"/>
            <a:round/>
            <a:headEnd type="none" w="med" len="med"/>
            <a:tailEnd type="triangle" w="med" len="med"/>
          </a:ln>
          <a:effectLst/>
        </p:spPr>
      </p:cxnSp>
      <p:sp>
        <p:nvSpPr>
          <p:cNvPr id="14" name="Text Box 27"/>
          <p:cNvSpPr txBox="1">
            <a:spLocks noChangeArrowheads="1"/>
          </p:cNvSpPr>
          <p:nvPr/>
        </p:nvSpPr>
        <p:spPr bwMode="auto">
          <a:xfrm>
            <a:off x="304800" y="3282089"/>
            <a:ext cx="2286000" cy="535531"/>
          </a:xfrm>
          <a:prstGeom prst="rect">
            <a:avLst/>
          </a:prstGeom>
          <a:noFill/>
          <a:ln w="9525" algn="ctr">
            <a:noFill/>
            <a:miter lim="800000"/>
            <a:headEnd/>
            <a:tailEnd/>
          </a:ln>
          <a:effectLst/>
        </p:spPr>
        <p:txBody>
          <a:bodyPr wrap="square">
            <a:spAutoFit/>
          </a:bodyPr>
          <a:lstStyle/>
          <a:p>
            <a:pPr>
              <a:tabLst>
                <a:tab pos="409575" algn="l"/>
              </a:tabLst>
            </a:pPr>
            <a:r>
              <a:rPr lang="en-US" sz="2400" i="1">
                <a:solidFill>
                  <a:schemeClr val="bg1"/>
                </a:solidFill>
              </a:rPr>
              <a:t>C v     = R T</a:t>
            </a:r>
          </a:p>
        </p:txBody>
      </p:sp>
      <p:sp>
        <p:nvSpPr>
          <p:cNvPr id="15" name="Text Box 27"/>
          <p:cNvSpPr txBox="1">
            <a:spLocks noChangeArrowheads="1"/>
          </p:cNvSpPr>
          <p:nvPr/>
        </p:nvSpPr>
        <p:spPr bwMode="auto">
          <a:xfrm>
            <a:off x="762000" y="3223260"/>
            <a:ext cx="533400" cy="327077"/>
          </a:xfrm>
          <a:prstGeom prst="rect">
            <a:avLst/>
          </a:prstGeom>
          <a:noFill/>
          <a:ln w="9525" algn="ctr">
            <a:noFill/>
            <a:miter lim="800000"/>
            <a:headEnd/>
            <a:tailEnd/>
          </a:ln>
          <a:effectLst/>
        </p:spPr>
        <p:txBody>
          <a:bodyPr wrap="square">
            <a:spAutoFit/>
          </a:bodyPr>
          <a:lstStyle/>
          <a:p>
            <a:pPr>
              <a:tabLst>
                <a:tab pos="409575" algn="l"/>
              </a:tabLst>
            </a:pPr>
            <a:r>
              <a:rPr lang="en-US" sz="1400">
                <a:solidFill>
                  <a:schemeClr val="bg1"/>
                </a:solidFill>
                <a:sym typeface="Symbol"/>
              </a:rPr>
              <a:t>1</a:t>
            </a:r>
            <a:r>
              <a:rPr lang="en-US" sz="1400" i="1">
                <a:solidFill>
                  <a:schemeClr val="bg1"/>
                </a:solidFill>
                <a:sym typeface="Symbol"/>
              </a:rPr>
              <a:t>–</a:t>
            </a:r>
            <a:r>
              <a:rPr lang="sr-Latn-RS" sz="1400" i="1">
                <a:solidFill>
                  <a:schemeClr val="bg1"/>
                </a:solidFill>
                <a:sym typeface="Symbol"/>
              </a:rPr>
              <a:t>n</a:t>
            </a:r>
            <a:endParaRPr lang="en-US" sz="1400">
              <a:solidFill>
                <a:schemeClr val="bg1"/>
              </a:solidFill>
            </a:endParaRPr>
          </a:p>
        </p:txBody>
      </p:sp>
      <p:sp>
        <p:nvSpPr>
          <p:cNvPr id="16" name="Text Box 27"/>
          <p:cNvSpPr txBox="1">
            <a:spLocks noChangeArrowheads="1"/>
          </p:cNvSpPr>
          <p:nvPr/>
        </p:nvSpPr>
        <p:spPr bwMode="auto">
          <a:xfrm>
            <a:off x="304800" y="4265069"/>
            <a:ext cx="2895600" cy="535531"/>
          </a:xfrm>
          <a:prstGeom prst="rect">
            <a:avLst/>
          </a:prstGeom>
          <a:noFill/>
          <a:ln w="9525" algn="ctr">
            <a:noFill/>
            <a:miter lim="800000"/>
            <a:headEnd/>
            <a:tailEnd/>
          </a:ln>
          <a:effectLst/>
        </p:spPr>
        <p:txBody>
          <a:bodyPr wrap="square">
            <a:spAutoFit/>
          </a:bodyPr>
          <a:lstStyle/>
          <a:p>
            <a:pPr>
              <a:tabLst>
                <a:tab pos="409575" algn="l"/>
              </a:tabLst>
            </a:pPr>
            <a:r>
              <a:rPr lang="en-US" sz="2400" i="1">
                <a:solidFill>
                  <a:schemeClr val="bg1"/>
                </a:solidFill>
              </a:rPr>
              <a:t>T v     =       = C</a:t>
            </a:r>
            <a:r>
              <a:rPr lang="en-US" sz="2400" baseline="-25000">
                <a:solidFill>
                  <a:schemeClr val="bg1"/>
                </a:solidFill>
              </a:rPr>
              <a:t>2</a:t>
            </a:r>
          </a:p>
        </p:txBody>
      </p:sp>
      <p:sp>
        <p:nvSpPr>
          <p:cNvPr id="18" name="Text Box 27"/>
          <p:cNvSpPr txBox="1">
            <a:spLocks noChangeArrowheads="1"/>
          </p:cNvSpPr>
          <p:nvPr/>
        </p:nvSpPr>
        <p:spPr bwMode="auto">
          <a:xfrm>
            <a:off x="1379214" y="4091523"/>
            <a:ext cx="609600" cy="830997"/>
          </a:xfrm>
          <a:prstGeom prst="rect">
            <a:avLst/>
          </a:prstGeom>
          <a:noFill/>
          <a:ln w="9525" algn="ctr">
            <a:noFill/>
            <a:miter lim="800000"/>
            <a:headEnd/>
            <a:tailEnd/>
          </a:ln>
          <a:effectLst/>
        </p:spPr>
        <p:txBody>
          <a:bodyPr wrap="square">
            <a:spAutoFit/>
          </a:bodyPr>
          <a:lstStyle/>
          <a:p>
            <a:pPr algn="ctr">
              <a:lnSpc>
                <a:spcPct val="100000"/>
              </a:lnSpc>
              <a:spcBef>
                <a:spcPts val="0"/>
              </a:spcBef>
              <a:tabLst>
                <a:tab pos="409575" algn="l"/>
              </a:tabLst>
            </a:pPr>
            <a:r>
              <a:rPr lang="en-US" sz="2400" i="1">
                <a:solidFill>
                  <a:schemeClr val="bg1"/>
                </a:solidFill>
              </a:rPr>
              <a:t>C</a:t>
            </a:r>
            <a:endParaRPr lang="en-US" sz="2400" baseline="-25000">
              <a:solidFill>
                <a:schemeClr val="bg1"/>
              </a:solidFill>
            </a:endParaRPr>
          </a:p>
          <a:p>
            <a:pPr algn="ctr">
              <a:lnSpc>
                <a:spcPct val="100000"/>
              </a:lnSpc>
              <a:spcBef>
                <a:spcPts val="0"/>
              </a:spcBef>
              <a:tabLst>
                <a:tab pos="409575" algn="l"/>
              </a:tabLst>
            </a:pPr>
            <a:r>
              <a:rPr lang="en-US" sz="2400" i="1">
                <a:solidFill>
                  <a:schemeClr val="bg1"/>
                </a:solidFill>
              </a:rPr>
              <a:t>R</a:t>
            </a:r>
            <a:endParaRPr lang="en-US" sz="2400" baseline="-25000">
              <a:solidFill>
                <a:schemeClr val="bg1"/>
              </a:solidFill>
            </a:endParaRPr>
          </a:p>
        </p:txBody>
      </p:sp>
      <p:cxnSp>
        <p:nvCxnSpPr>
          <p:cNvPr id="19" name="Straight Arrow Connector 18"/>
          <p:cNvCxnSpPr/>
          <p:nvPr/>
        </p:nvCxnSpPr>
        <p:spPr bwMode="auto">
          <a:xfrm rot="5400000">
            <a:off x="1699254" y="4303192"/>
            <a:ext cx="0" cy="457200"/>
          </a:xfrm>
          <a:prstGeom prst="straightConnector1">
            <a:avLst/>
          </a:prstGeom>
          <a:noFill/>
          <a:ln w="28575" cap="flat" cmpd="sng" algn="ctr">
            <a:solidFill>
              <a:schemeClr val="bg1"/>
            </a:solidFill>
            <a:prstDash val="solid"/>
            <a:round/>
            <a:headEnd type="none" w="med" len="med"/>
            <a:tailEnd type="none" w="med" len="med"/>
          </a:ln>
          <a:effectLst/>
        </p:spPr>
      </p:cxnSp>
      <p:sp>
        <p:nvSpPr>
          <p:cNvPr id="20" name="Text Box 27"/>
          <p:cNvSpPr txBox="1">
            <a:spLocks noChangeArrowheads="1"/>
          </p:cNvSpPr>
          <p:nvPr/>
        </p:nvSpPr>
        <p:spPr bwMode="auto">
          <a:xfrm>
            <a:off x="304800" y="5202746"/>
            <a:ext cx="2895600" cy="683264"/>
          </a:xfrm>
          <a:prstGeom prst="rect">
            <a:avLst/>
          </a:prstGeom>
          <a:noFill/>
          <a:ln w="9525" algn="ctr">
            <a:noFill/>
            <a:miter lim="800000"/>
            <a:headEnd/>
            <a:tailEnd/>
          </a:ln>
          <a:effectLst/>
        </p:spPr>
        <p:txBody>
          <a:bodyPr wrap="square">
            <a:spAutoFit/>
          </a:bodyPr>
          <a:lstStyle/>
          <a:p>
            <a:pPr>
              <a:tabLst>
                <a:tab pos="409575" algn="l"/>
              </a:tabLst>
            </a:pPr>
            <a:r>
              <a:rPr lang="en-US" sz="3200" i="1">
                <a:solidFill>
                  <a:schemeClr val="bg1"/>
                </a:solidFill>
              </a:rPr>
              <a:t>T v     = const.</a:t>
            </a:r>
            <a:endParaRPr lang="en-US" sz="3200" baseline="-25000">
              <a:solidFill>
                <a:schemeClr val="bg1"/>
              </a:solidFill>
            </a:endParaRPr>
          </a:p>
        </p:txBody>
      </p:sp>
      <p:sp>
        <p:nvSpPr>
          <p:cNvPr id="24" name="Text Box 27"/>
          <p:cNvSpPr txBox="1">
            <a:spLocks noChangeArrowheads="1"/>
          </p:cNvSpPr>
          <p:nvPr/>
        </p:nvSpPr>
        <p:spPr bwMode="auto">
          <a:xfrm>
            <a:off x="746760" y="4266855"/>
            <a:ext cx="533400" cy="327077"/>
          </a:xfrm>
          <a:prstGeom prst="rect">
            <a:avLst/>
          </a:prstGeom>
          <a:noFill/>
          <a:ln w="9525" algn="ctr">
            <a:noFill/>
            <a:miter lim="800000"/>
            <a:headEnd/>
            <a:tailEnd/>
          </a:ln>
          <a:effectLst/>
        </p:spPr>
        <p:txBody>
          <a:bodyPr wrap="square">
            <a:spAutoFit/>
          </a:bodyPr>
          <a:lstStyle/>
          <a:p>
            <a:pPr>
              <a:tabLst>
                <a:tab pos="409575" algn="l"/>
              </a:tabLst>
            </a:pPr>
            <a:r>
              <a:rPr lang="sr-Latn-RS" sz="1400" i="1">
                <a:solidFill>
                  <a:schemeClr val="bg1"/>
                </a:solidFill>
                <a:sym typeface="Symbol"/>
              </a:rPr>
              <a:t>n</a:t>
            </a:r>
            <a:r>
              <a:rPr lang="en-US" sz="1400" i="1">
                <a:solidFill>
                  <a:schemeClr val="bg1"/>
                </a:solidFill>
                <a:sym typeface="Symbol"/>
              </a:rPr>
              <a:t>–</a:t>
            </a:r>
            <a:r>
              <a:rPr lang="en-US" sz="1400">
                <a:solidFill>
                  <a:schemeClr val="bg1"/>
                </a:solidFill>
                <a:sym typeface="Symbol"/>
              </a:rPr>
              <a:t>1</a:t>
            </a:r>
            <a:endParaRPr lang="en-US" sz="1400">
              <a:solidFill>
                <a:schemeClr val="bg1"/>
              </a:solidFill>
            </a:endParaRPr>
          </a:p>
        </p:txBody>
      </p:sp>
      <p:sp>
        <p:nvSpPr>
          <p:cNvPr id="25" name="Text Box 27"/>
          <p:cNvSpPr txBox="1">
            <a:spLocks noChangeArrowheads="1"/>
          </p:cNvSpPr>
          <p:nvPr/>
        </p:nvSpPr>
        <p:spPr bwMode="auto">
          <a:xfrm>
            <a:off x="876300" y="5211735"/>
            <a:ext cx="701040" cy="424732"/>
          </a:xfrm>
          <a:prstGeom prst="rect">
            <a:avLst/>
          </a:prstGeom>
          <a:noFill/>
          <a:ln w="9525" algn="ctr">
            <a:noFill/>
            <a:miter lim="800000"/>
            <a:headEnd/>
            <a:tailEnd/>
          </a:ln>
          <a:effectLst/>
        </p:spPr>
        <p:txBody>
          <a:bodyPr wrap="square">
            <a:spAutoFit/>
          </a:bodyPr>
          <a:lstStyle/>
          <a:p>
            <a:pPr>
              <a:tabLst>
                <a:tab pos="409575" algn="l"/>
              </a:tabLst>
            </a:pPr>
            <a:r>
              <a:rPr lang="sr-Latn-RS" sz="1800" i="1">
                <a:solidFill>
                  <a:schemeClr val="bg1"/>
                </a:solidFill>
                <a:sym typeface="Symbol"/>
              </a:rPr>
              <a:t>n</a:t>
            </a:r>
            <a:r>
              <a:rPr lang="sr-Latn-RS" sz="1800">
                <a:solidFill>
                  <a:schemeClr val="bg1"/>
                </a:solidFill>
                <a:sym typeface="Symbol"/>
              </a:rPr>
              <a:t> –</a:t>
            </a:r>
            <a:r>
              <a:rPr lang="en-US" sz="1800">
                <a:solidFill>
                  <a:schemeClr val="bg1"/>
                </a:solidFill>
                <a:sym typeface="Symbol"/>
              </a:rPr>
              <a:t>1</a:t>
            </a:r>
            <a:endParaRPr lang="en-US" sz="1800">
              <a:solidFill>
                <a:schemeClr val="bg1"/>
              </a:solidFill>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27"/>
          <p:cNvSpPr txBox="1">
            <a:spLocks noChangeArrowheads="1"/>
          </p:cNvSpPr>
          <p:nvPr/>
        </p:nvSpPr>
        <p:spPr bwMode="auto">
          <a:xfrm rot="2597894">
            <a:off x="6560912" y="1312571"/>
            <a:ext cx="2502203" cy="1015663"/>
          </a:xfrm>
          <a:prstGeom prst="rect">
            <a:avLst/>
          </a:prstGeom>
          <a:noFill/>
          <a:ln w="9525" algn="ctr">
            <a:noFill/>
            <a:miter lim="800000"/>
            <a:headEnd/>
            <a:tailEnd/>
          </a:ln>
          <a:effectLst/>
        </p:spPr>
        <p:txBody>
          <a:bodyPr wrap="square">
            <a:spAutoFit/>
          </a:bodyPr>
          <a:lstStyle/>
          <a:p>
            <a:pPr algn="ctr">
              <a:lnSpc>
                <a:spcPct val="100000"/>
              </a:lnSpc>
              <a:spcBef>
                <a:spcPts val="0"/>
              </a:spcBef>
              <a:tabLst>
                <a:tab pos="409575" algn="l"/>
              </a:tabLst>
            </a:pPr>
            <a:r>
              <a:rPr lang="sr-Latn-CS">
                <a:solidFill>
                  <a:schemeClr val="bg1"/>
                </a:solidFill>
              </a:rPr>
              <a:t>Jednačina</a:t>
            </a:r>
            <a:endParaRPr lang="en-US">
              <a:solidFill>
                <a:schemeClr val="bg1"/>
              </a:solidFill>
            </a:endParaRPr>
          </a:p>
          <a:p>
            <a:pPr algn="ctr">
              <a:lnSpc>
                <a:spcPct val="100000"/>
              </a:lnSpc>
              <a:spcBef>
                <a:spcPts val="0"/>
              </a:spcBef>
              <a:tabLst>
                <a:tab pos="409575" algn="l"/>
              </a:tabLst>
            </a:pPr>
            <a:r>
              <a:rPr lang="sr-Latn-CS">
                <a:solidFill>
                  <a:schemeClr val="bg1"/>
                </a:solidFill>
              </a:rPr>
              <a:t>procesa</a:t>
            </a:r>
            <a:endParaRPr lang="en-US">
              <a:solidFill>
                <a:schemeClr val="bg1"/>
              </a:solidFill>
            </a:endParaRPr>
          </a:p>
          <a:p>
            <a:pPr algn="ctr">
              <a:lnSpc>
                <a:spcPct val="100000"/>
              </a:lnSpc>
              <a:spcBef>
                <a:spcPts val="0"/>
              </a:spcBef>
              <a:tabLst>
                <a:tab pos="409575" algn="l"/>
              </a:tabLst>
            </a:pPr>
            <a:r>
              <a:rPr lang="en-US">
                <a:solidFill>
                  <a:schemeClr val="bg1"/>
                </a:solidFill>
              </a:rPr>
              <a:t>(druge formulacije):</a:t>
            </a:r>
          </a:p>
        </p:txBody>
      </p:sp>
      <p:sp>
        <p:nvSpPr>
          <p:cNvPr id="3" name="Text Box 27"/>
          <p:cNvSpPr txBox="1">
            <a:spLocks noChangeArrowheads="1"/>
          </p:cNvSpPr>
          <p:nvPr/>
        </p:nvSpPr>
        <p:spPr bwMode="auto">
          <a:xfrm>
            <a:off x="2743200" y="1544729"/>
            <a:ext cx="2286000" cy="535531"/>
          </a:xfrm>
          <a:prstGeom prst="rect">
            <a:avLst/>
          </a:prstGeom>
          <a:noFill/>
          <a:ln w="9525" algn="ctr">
            <a:noFill/>
            <a:miter lim="800000"/>
            <a:headEnd/>
            <a:tailEnd/>
          </a:ln>
          <a:effectLst/>
        </p:spPr>
        <p:txBody>
          <a:bodyPr wrap="square">
            <a:spAutoFit/>
          </a:bodyPr>
          <a:lstStyle/>
          <a:p>
            <a:pPr>
              <a:tabLst>
                <a:tab pos="409575" algn="l"/>
              </a:tabLst>
            </a:pPr>
            <a:r>
              <a:rPr lang="en-US" sz="2400" i="1">
                <a:solidFill>
                  <a:schemeClr val="bg1"/>
                </a:solidFill>
              </a:rPr>
              <a:t>p v  </a:t>
            </a:r>
            <a:r>
              <a:rPr lang="sr-Latn-RS" sz="2400" i="1">
                <a:solidFill>
                  <a:schemeClr val="bg1"/>
                </a:solidFill>
              </a:rPr>
              <a:t>=</a:t>
            </a:r>
            <a:r>
              <a:rPr lang="en-US" sz="2400" i="1">
                <a:solidFill>
                  <a:schemeClr val="bg1"/>
                </a:solidFill>
              </a:rPr>
              <a:t> C</a:t>
            </a:r>
          </a:p>
        </p:txBody>
      </p:sp>
      <p:sp>
        <p:nvSpPr>
          <p:cNvPr id="4" name="Text Box 27"/>
          <p:cNvSpPr txBox="1">
            <a:spLocks noChangeArrowheads="1"/>
          </p:cNvSpPr>
          <p:nvPr/>
        </p:nvSpPr>
        <p:spPr bwMode="auto">
          <a:xfrm>
            <a:off x="3177540" y="1485900"/>
            <a:ext cx="533400" cy="494751"/>
          </a:xfrm>
          <a:prstGeom prst="rect">
            <a:avLst/>
          </a:prstGeom>
          <a:noFill/>
          <a:ln w="9525" algn="ctr">
            <a:noFill/>
            <a:miter lim="800000"/>
            <a:headEnd/>
            <a:tailEnd/>
          </a:ln>
          <a:effectLst/>
        </p:spPr>
        <p:txBody>
          <a:bodyPr wrap="square">
            <a:spAutoFit/>
          </a:bodyPr>
          <a:lstStyle/>
          <a:p>
            <a:pPr>
              <a:tabLst>
                <a:tab pos="409575" algn="l"/>
              </a:tabLst>
            </a:pPr>
            <a:r>
              <a:rPr lang="sr-Latn-RS" sz="2400" i="1" baseline="30000">
                <a:solidFill>
                  <a:schemeClr val="bg1"/>
                </a:solidFill>
                <a:sym typeface="Symbol"/>
              </a:rPr>
              <a:t>n</a:t>
            </a:r>
            <a:endParaRPr lang="en-US" sz="2400">
              <a:solidFill>
                <a:schemeClr val="bg1"/>
              </a:solidFill>
            </a:endParaRPr>
          </a:p>
        </p:txBody>
      </p:sp>
      <p:cxnSp>
        <p:nvCxnSpPr>
          <p:cNvPr id="5" name="Straight Arrow Connector 4"/>
          <p:cNvCxnSpPr/>
          <p:nvPr/>
        </p:nvCxnSpPr>
        <p:spPr bwMode="auto">
          <a:xfrm>
            <a:off x="3383280" y="2042160"/>
            <a:ext cx="0" cy="365760"/>
          </a:xfrm>
          <a:prstGeom prst="straightConnector1">
            <a:avLst/>
          </a:prstGeom>
          <a:noFill/>
          <a:ln w="12700" cap="flat" cmpd="sng" algn="ctr">
            <a:solidFill>
              <a:schemeClr val="bg1"/>
            </a:solidFill>
            <a:prstDash val="solid"/>
            <a:round/>
            <a:headEnd type="none" w="med" len="med"/>
            <a:tailEnd type="triangle" w="med" len="med"/>
          </a:ln>
          <a:effectLst/>
        </p:spPr>
      </p:cxnSp>
      <p:cxnSp>
        <p:nvCxnSpPr>
          <p:cNvPr id="11" name="Straight Arrow Connector 10"/>
          <p:cNvCxnSpPr/>
          <p:nvPr/>
        </p:nvCxnSpPr>
        <p:spPr bwMode="auto">
          <a:xfrm>
            <a:off x="944032" y="2065020"/>
            <a:ext cx="0" cy="457200"/>
          </a:xfrm>
          <a:prstGeom prst="straightConnector1">
            <a:avLst/>
          </a:prstGeom>
          <a:noFill/>
          <a:ln w="12700" cap="flat" cmpd="sng" algn="ctr">
            <a:solidFill>
              <a:schemeClr val="bg1"/>
            </a:solidFill>
            <a:prstDash val="solid"/>
            <a:round/>
            <a:headEnd type="none" w="med" len="med"/>
            <a:tailEnd type="triangle" w="med" len="med"/>
          </a:ln>
          <a:effectLst/>
        </p:spPr>
      </p:cxnSp>
      <p:sp>
        <p:nvSpPr>
          <p:cNvPr id="12" name="Text Box 27"/>
          <p:cNvSpPr txBox="1">
            <a:spLocks noChangeArrowheads="1"/>
          </p:cNvSpPr>
          <p:nvPr/>
        </p:nvSpPr>
        <p:spPr bwMode="auto">
          <a:xfrm>
            <a:off x="381000" y="1524000"/>
            <a:ext cx="1600200" cy="535531"/>
          </a:xfrm>
          <a:prstGeom prst="rect">
            <a:avLst/>
          </a:prstGeom>
          <a:noFill/>
          <a:ln w="9525" algn="ctr">
            <a:noFill/>
            <a:miter lim="800000"/>
            <a:headEnd/>
            <a:tailEnd/>
          </a:ln>
          <a:effectLst/>
        </p:spPr>
        <p:txBody>
          <a:bodyPr wrap="square">
            <a:spAutoFit/>
          </a:bodyPr>
          <a:lstStyle/>
          <a:p>
            <a:pPr>
              <a:tabLst>
                <a:tab pos="409575" algn="l"/>
              </a:tabLst>
            </a:pPr>
            <a:r>
              <a:rPr lang="en-US" sz="2400" i="1">
                <a:solidFill>
                  <a:schemeClr val="bg1"/>
                </a:solidFill>
              </a:rPr>
              <a:t>p v=R</a:t>
            </a:r>
            <a:r>
              <a:rPr lang="en-US" sz="2400" i="1">
                <a:solidFill>
                  <a:schemeClr val="bg1"/>
                </a:solidFill>
                <a:sym typeface="Symbol"/>
              </a:rPr>
              <a:t> </a:t>
            </a:r>
            <a:r>
              <a:rPr lang="en-US" sz="2400" i="1">
                <a:solidFill>
                  <a:schemeClr val="bg1"/>
                </a:solidFill>
              </a:rPr>
              <a:t>T</a:t>
            </a:r>
          </a:p>
        </p:txBody>
      </p:sp>
      <p:cxnSp>
        <p:nvCxnSpPr>
          <p:cNvPr id="13" name="Straight Arrow Connector 12"/>
          <p:cNvCxnSpPr/>
          <p:nvPr/>
        </p:nvCxnSpPr>
        <p:spPr bwMode="auto">
          <a:xfrm rot="5400000">
            <a:off x="2087880" y="2392680"/>
            <a:ext cx="0" cy="1005840"/>
          </a:xfrm>
          <a:prstGeom prst="straightConnector1">
            <a:avLst/>
          </a:prstGeom>
          <a:noFill/>
          <a:ln w="12700" cap="flat" cmpd="sng" algn="ctr">
            <a:solidFill>
              <a:schemeClr val="bg1"/>
            </a:solidFill>
            <a:prstDash val="solid"/>
            <a:round/>
            <a:headEnd type="triangle" w="med" len="med"/>
            <a:tailEnd type="none" w="med" len="med"/>
          </a:ln>
          <a:effectLst/>
        </p:spPr>
      </p:cxnSp>
      <p:sp>
        <p:nvSpPr>
          <p:cNvPr id="16" name="Text Box 27"/>
          <p:cNvSpPr txBox="1">
            <a:spLocks noChangeArrowheads="1"/>
          </p:cNvSpPr>
          <p:nvPr/>
        </p:nvSpPr>
        <p:spPr bwMode="auto">
          <a:xfrm>
            <a:off x="388620" y="2628900"/>
            <a:ext cx="1287780" cy="535531"/>
          </a:xfrm>
          <a:prstGeom prst="rect">
            <a:avLst/>
          </a:prstGeom>
          <a:noFill/>
          <a:ln w="9525" algn="ctr">
            <a:noFill/>
            <a:miter lim="800000"/>
            <a:headEnd/>
            <a:tailEnd/>
          </a:ln>
          <a:effectLst/>
        </p:spPr>
        <p:txBody>
          <a:bodyPr wrap="square">
            <a:spAutoFit/>
          </a:bodyPr>
          <a:lstStyle/>
          <a:p>
            <a:pPr>
              <a:tabLst>
                <a:tab pos="409575" algn="l"/>
              </a:tabLst>
            </a:pPr>
            <a:r>
              <a:rPr lang="en-US" sz="2400" i="1">
                <a:solidFill>
                  <a:schemeClr val="bg1"/>
                </a:solidFill>
              </a:rPr>
              <a:t>v =      </a:t>
            </a:r>
            <a:endParaRPr lang="en-US" sz="2400" baseline="-25000">
              <a:solidFill>
                <a:schemeClr val="bg1"/>
              </a:solidFill>
            </a:endParaRPr>
          </a:p>
        </p:txBody>
      </p:sp>
      <p:sp>
        <p:nvSpPr>
          <p:cNvPr id="18" name="Text Box 27"/>
          <p:cNvSpPr txBox="1">
            <a:spLocks noChangeArrowheads="1"/>
          </p:cNvSpPr>
          <p:nvPr/>
        </p:nvSpPr>
        <p:spPr bwMode="auto">
          <a:xfrm>
            <a:off x="845814" y="2455354"/>
            <a:ext cx="609600" cy="830997"/>
          </a:xfrm>
          <a:prstGeom prst="rect">
            <a:avLst/>
          </a:prstGeom>
          <a:noFill/>
          <a:ln w="9525" algn="ctr">
            <a:noFill/>
            <a:miter lim="800000"/>
            <a:headEnd/>
            <a:tailEnd/>
          </a:ln>
          <a:effectLst/>
        </p:spPr>
        <p:txBody>
          <a:bodyPr wrap="square">
            <a:spAutoFit/>
          </a:bodyPr>
          <a:lstStyle/>
          <a:p>
            <a:pPr algn="ctr">
              <a:lnSpc>
                <a:spcPct val="100000"/>
              </a:lnSpc>
              <a:spcBef>
                <a:spcPts val="0"/>
              </a:spcBef>
              <a:tabLst>
                <a:tab pos="409575" algn="l"/>
              </a:tabLst>
            </a:pPr>
            <a:r>
              <a:rPr lang="en-US" sz="2400" i="1">
                <a:solidFill>
                  <a:schemeClr val="bg1"/>
                </a:solidFill>
              </a:rPr>
              <a:t>RT</a:t>
            </a:r>
            <a:endParaRPr lang="en-US" sz="2400" baseline="-25000">
              <a:solidFill>
                <a:schemeClr val="bg1"/>
              </a:solidFill>
            </a:endParaRPr>
          </a:p>
          <a:p>
            <a:pPr algn="ctr">
              <a:lnSpc>
                <a:spcPct val="100000"/>
              </a:lnSpc>
              <a:spcBef>
                <a:spcPts val="0"/>
              </a:spcBef>
              <a:tabLst>
                <a:tab pos="409575" algn="l"/>
              </a:tabLst>
            </a:pPr>
            <a:r>
              <a:rPr lang="en-US" sz="2400" i="1">
                <a:solidFill>
                  <a:schemeClr val="bg1"/>
                </a:solidFill>
              </a:rPr>
              <a:t>p</a:t>
            </a:r>
            <a:endParaRPr lang="en-US" sz="2400" baseline="-25000">
              <a:solidFill>
                <a:schemeClr val="bg1"/>
              </a:solidFill>
            </a:endParaRPr>
          </a:p>
        </p:txBody>
      </p:sp>
      <p:cxnSp>
        <p:nvCxnSpPr>
          <p:cNvPr id="19" name="Straight Arrow Connector 18"/>
          <p:cNvCxnSpPr/>
          <p:nvPr/>
        </p:nvCxnSpPr>
        <p:spPr bwMode="auto">
          <a:xfrm rot="5400000">
            <a:off x="1165854" y="2667023"/>
            <a:ext cx="0" cy="457200"/>
          </a:xfrm>
          <a:prstGeom prst="straightConnector1">
            <a:avLst/>
          </a:prstGeom>
          <a:noFill/>
          <a:ln w="28575" cap="flat" cmpd="sng" algn="ctr">
            <a:solidFill>
              <a:schemeClr val="bg1"/>
            </a:solidFill>
            <a:prstDash val="solid"/>
            <a:round/>
            <a:headEnd type="none" w="med" len="med"/>
            <a:tailEnd type="none" w="med" len="med"/>
          </a:ln>
          <a:effectLst/>
        </p:spPr>
      </p:cxnSp>
      <p:sp>
        <p:nvSpPr>
          <p:cNvPr id="22" name="Text Box 27"/>
          <p:cNvSpPr txBox="1">
            <a:spLocks noChangeArrowheads="1"/>
          </p:cNvSpPr>
          <p:nvPr/>
        </p:nvSpPr>
        <p:spPr bwMode="auto">
          <a:xfrm>
            <a:off x="3131820" y="2453640"/>
            <a:ext cx="609600" cy="830997"/>
          </a:xfrm>
          <a:prstGeom prst="rect">
            <a:avLst/>
          </a:prstGeom>
          <a:noFill/>
          <a:ln w="9525" algn="ctr">
            <a:noFill/>
            <a:miter lim="800000"/>
            <a:headEnd/>
            <a:tailEnd/>
          </a:ln>
          <a:effectLst/>
        </p:spPr>
        <p:txBody>
          <a:bodyPr wrap="square">
            <a:spAutoFit/>
          </a:bodyPr>
          <a:lstStyle/>
          <a:p>
            <a:pPr algn="ctr">
              <a:lnSpc>
                <a:spcPct val="100000"/>
              </a:lnSpc>
              <a:spcBef>
                <a:spcPts val="0"/>
              </a:spcBef>
              <a:tabLst>
                <a:tab pos="409575" algn="l"/>
              </a:tabLst>
            </a:pPr>
            <a:r>
              <a:rPr lang="en-US" sz="2400" i="1">
                <a:solidFill>
                  <a:schemeClr val="bg1"/>
                </a:solidFill>
              </a:rPr>
              <a:t>RT</a:t>
            </a:r>
            <a:endParaRPr lang="en-US" sz="2400" baseline="-25000">
              <a:solidFill>
                <a:schemeClr val="bg1"/>
              </a:solidFill>
            </a:endParaRPr>
          </a:p>
          <a:p>
            <a:pPr algn="ctr">
              <a:lnSpc>
                <a:spcPct val="100000"/>
              </a:lnSpc>
              <a:spcBef>
                <a:spcPts val="0"/>
              </a:spcBef>
              <a:tabLst>
                <a:tab pos="409575" algn="l"/>
              </a:tabLst>
            </a:pPr>
            <a:r>
              <a:rPr lang="en-US" sz="2400" i="1">
                <a:solidFill>
                  <a:schemeClr val="bg1"/>
                </a:solidFill>
              </a:rPr>
              <a:t>p</a:t>
            </a:r>
            <a:endParaRPr lang="en-US" sz="2400" baseline="-25000">
              <a:solidFill>
                <a:schemeClr val="bg1"/>
              </a:solidFill>
            </a:endParaRPr>
          </a:p>
        </p:txBody>
      </p:sp>
      <p:cxnSp>
        <p:nvCxnSpPr>
          <p:cNvPr id="23" name="Straight Arrow Connector 22"/>
          <p:cNvCxnSpPr/>
          <p:nvPr/>
        </p:nvCxnSpPr>
        <p:spPr bwMode="auto">
          <a:xfrm rot="5400000">
            <a:off x="3451860" y="2665309"/>
            <a:ext cx="0" cy="457200"/>
          </a:xfrm>
          <a:prstGeom prst="straightConnector1">
            <a:avLst/>
          </a:prstGeom>
          <a:noFill/>
          <a:ln w="28575" cap="flat" cmpd="sng" algn="ctr">
            <a:solidFill>
              <a:schemeClr val="bg1"/>
            </a:solidFill>
            <a:prstDash val="solid"/>
            <a:round/>
            <a:headEnd type="none" w="med" len="med"/>
            <a:tailEnd type="none" w="med" len="med"/>
          </a:ln>
          <a:effectLst/>
        </p:spPr>
      </p:cxnSp>
      <p:sp>
        <p:nvSpPr>
          <p:cNvPr id="26" name="Text Box 27"/>
          <p:cNvSpPr txBox="1">
            <a:spLocks noChangeArrowheads="1"/>
          </p:cNvSpPr>
          <p:nvPr/>
        </p:nvSpPr>
        <p:spPr bwMode="auto">
          <a:xfrm>
            <a:off x="2720340" y="2468880"/>
            <a:ext cx="1935480" cy="757130"/>
          </a:xfrm>
          <a:prstGeom prst="rect">
            <a:avLst/>
          </a:prstGeom>
          <a:noFill/>
          <a:ln w="9525" algn="ctr">
            <a:noFill/>
            <a:miter lim="800000"/>
            <a:headEnd/>
            <a:tailEnd/>
          </a:ln>
          <a:effectLst/>
        </p:spPr>
        <p:txBody>
          <a:bodyPr wrap="square">
            <a:spAutoFit/>
          </a:bodyPr>
          <a:lstStyle/>
          <a:p>
            <a:pPr>
              <a:tabLst>
                <a:tab pos="409575" algn="l"/>
              </a:tabLst>
            </a:pPr>
            <a:r>
              <a:rPr lang="en-US" sz="2400" i="1">
                <a:solidFill>
                  <a:schemeClr val="bg1"/>
                </a:solidFill>
              </a:rPr>
              <a:t>p </a:t>
            </a:r>
            <a:r>
              <a:rPr lang="en-US" sz="3600">
                <a:solidFill>
                  <a:schemeClr val="bg1"/>
                </a:solidFill>
              </a:rPr>
              <a:t>(</a:t>
            </a:r>
            <a:r>
              <a:rPr lang="en-US" sz="2400">
                <a:solidFill>
                  <a:schemeClr val="bg1"/>
                </a:solidFill>
              </a:rPr>
              <a:t>      </a:t>
            </a:r>
            <a:r>
              <a:rPr lang="en-US" sz="3600">
                <a:solidFill>
                  <a:schemeClr val="bg1"/>
                </a:solidFill>
              </a:rPr>
              <a:t>)</a:t>
            </a:r>
            <a:r>
              <a:rPr lang="en-US" sz="2400" i="1">
                <a:solidFill>
                  <a:schemeClr val="bg1"/>
                </a:solidFill>
              </a:rPr>
              <a:t> </a:t>
            </a:r>
            <a:r>
              <a:rPr lang="sr-Latn-RS" sz="2400" i="1">
                <a:solidFill>
                  <a:schemeClr val="bg1"/>
                </a:solidFill>
              </a:rPr>
              <a:t>=</a:t>
            </a:r>
            <a:r>
              <a:rPr lang="en-US" sz="2400" i="1">
                <a:solidFill>
                  <a:schemeClr val="bg1"/>
                </a:solidFill>
              </a:rPr>
              <a:t> C</a:t>
            </a:r>
          </a:p>
        </p:txBody>
      </p:sp>
      <p:sp>
        <p:nvSpPr>
          <p:cNvPr id="27" name="Text Box 27"/>
          <p:cNvSpPr txBox="1">
            <a:spLocks noChangeArrowheads="1"/>
          </p:cNvSpPr>
          <p:nvPr/>
        </p:nvSpPr>
        <p:spPr bwMode="auto">
          <a:xfrm>
            <a:off x="3764280" y="2377440"/>
            <a:ext cx="533400" cy="494751"/>
          </a:xfrm>
          <a:prstGeom prst="rect">
            <a:avLst/>
          </a:prstGeom>
          <a:noFill/>
          <a:ln w="9525" algn="ctr">
            <a:noFill/>
            <a:miter lim="800000"/>
            <a:headEnd/>
            <a:tailEnd/>
          </a:ln>
          <a:effectLst/>
        </p:spPr>
        <p:txBody>
          <a:bodyPr wrap="square">
            <a:spAutoFit/>
          </a:bodyPr>
          <a:lstStyle/>
          <a:p>
            <a:pPr>
              <a:tabLst>
                <a:tab pos="409575" algn="l"/>
              </a:tabLst>
            </a:pPr>
            <a:r>
              <a:rPr lang="sr-Latn-RS" sz="2400" i="1" baseline="30000">
                <a:solidFill>
                  <a:schemeClr val="bg1"/>
                </a:solidFill>
                <a:sym typeface="Symbol"/>
              </a:rPr>
              <a:t>n</a:t>
            </a:r>
            <a:endParaRPr lang="en-US" sz="2400">
              <a:solidFill>
                <a:schemeClr val="bg1"/>
              </a:solidFill>
            </a:endParaRPr>
          </a:p>
        </p:txBody>
      </p:sp>
      <p:sp>
        <p:nvSpPr>
          <p:cNvPr id="29" name="Text Box 27"/>
          <p:cNvSpPr txBox="1">
            <a:spLocks noChangeArrowheads="1"/>
          </p:cNvSpPr>
          <p:nvPr/>
        </p:nvSpPr>
        <p:spPr bwMode="auto">
          <a:xfrm>
            <a:off x="2743200" y="3655469"/>
            <a:ext cx="2971800" cy="535531"/>
          </a:xfrm>
          <a:prstGeom prst="rect">
            <a:avLst/>
          </a:prstGeom>
          <a:noFill/>
          <a:ln w="9525" algn="ctr">
            <a:noFill/>
            <a:miter lim="800000"/>
            <a:headEnd/>
            <a:tailEnd/>
          </a:ln>
          <a:effectLst/>
        </p:spPr>
        <p:txBody>
          <a:bodyPr wrap="square">
            <a:spAutoFit/>
          </a:bodyPr>
          <a:lstStyle/>
          <a:p>
            <a:pPr>
              <a:tabLst>
                <a:tab pos="409575" algn="l"/>
              </a:tabLst>
            </a:pPr>
            <a:r>
              <a:rPr lang="en-US" sz="2400" i="1">
                <a:solidFill>
                  <a:schemeClr val="bg1"/>
                </a:solidFill>
              </a:rPr>
              <a:t>p     T  </a:t>
            </a:r>
            <a:r>
              <a:rPr lang="sr-Latn-RS" sz="2400" i="1">
                <a:solidFill>
                  <a:schemeClr val="bg1"/>
                </a:solidFill>
              </a:rPr>
              <a:t>=</a:t>
            </a:r>
            <a:r>
              <a:rPr lang="en-US" sz="2400" i="1">
                <a:solidFill>
                  <a:schemeClr val="bg1"/>
                </a:solidFill>
              </a:rPr>
              <a:t>       = C</a:t>
            </a:r>
            <a:r>
              <a:rPr lang="en-US" sz="2400" baseline="-25000">
                <a:solidFill>
                  <a:schemeClr val="bg1"/>
                </a:solidFill>
              </a:rPr>
              <a:t>3</a:t>
            </a:r>
          </a:p>
        </p:txBody>
      </p:sp>
      <p:sp>
        <p:nvSpPr>
          <p:cNvPr id="30" name="Text Box 27"/>
          <p:cNvSpPr txBox="1">
            <a:spLocks noChangeArrowheads="1"/>
          </p:cNvSpPr>
          <p:nvPr/>
        </p:nvSpPr>
        <p:spPr bwMode="auto">
          <a:xfrm>
            <a:off x="2872740" y="3581400"/>
            <a:ext cx="601980" cy="494751"/>
          </a:xfrm>
          <a:prstGeom prst="rect">
            <a:avLst/>
          </a:prstGeom>
          <a:noFill/>
          <a:ln w="9525" algn="ctr">
            <a:noFill/>
            <a:miter lim="800000"/>
            <a:headEnd/>
            <a:tailEnd/>
          </a:ln>
          <a:effectLst/>
        </p:spPr>
        <p:txBody>
          <a:bodyPr wrap="square">
            <a:spAutoFit/>
          </a:bodyPr>
          <a:lstStyle/>
          <a:p>
            <a:pPr>
              <a:tabLst>
                <a:tab pos="409575" algn="l"/>
              </a:tabLst>
            </a:pPr>
            <a:r>
              <a:rPr lang="en-US" sz="2400" baseline="30000">
                <a:solidFill>
                  <a:schemeClr val="bg1"/>
                </a:solidFill>
                <a:sym typeface="Symbol"/>
              </a:rPr>
              <a:t>1–</a:t>
            </a:r>
            <a:r>
              <a:rPr lang="sr-Latn-RS" sz="2400" i="1" baseline="30000">
                <a:solidFill>
                  <a:schemeClr val="bg1"/>
                </a:solidFill>
                <a:sym typeface="Symbol"/>
              </a:rPr>
              <a:t>n</a:t>
            </a:r>
            <a:endParaRPr lang="en-US" sz="2400" i="1">
              <a:solidFill>
                <a:schemeClr val="bg1"/>
              </a:solidFill>
            </a:endParaRPr>
          </a:p>
        </p:txBody>
      </p:sp>
      <p:sp>
        <p:nvSpPr>
          <p:cNvPr id="31" name="Text Box 27"/>
          <p:cNvSpPr txBox="1">
            <a:spLocks noChangeArrowheads="1"/>
          </p:cNvSpPr>
          <p:nvPr/>
        </p:nvSpPr>
        <p:spPr bwMode="auto">
          <a:xfrm>
            <a:off x="3543300" y="3558540"/>
            <a:ext cx="533400" cy="494751"/>
          </a:xfrm>
          <a:prstGeom prst="rect">
            <a:avLst/>
          </a:prstGeom>
          <a:noFill/>
          <a:ln w="9525" algn="ctr">
            <a:noFill/>
            <a:miter lim="800000"/>
            <a:headEnd/>
            <a:tailEnd/>
          </a:ln>
          <a:effectLst/>
        </p:spPr>
        <p:txBody>
          <a:bodyPr wrap="square">
            <a:spAutoFit/>
          </a:bodyPr>
          <a:lstStyle/>
          <a:p>
            <a:pPr>
              <a:tabLst>
                <a:tab pos="409575" algn="l"/>
              </a:tabLst>
            </a:pPr>
            <a:r>
              <a:rPr lang="sr-Latn-RS" sz="2400" i="1" baseline="30000">
                <a:solidFill>
                  <a:schemeClr val="bg1"/>
                </a:solidFill>
                <a:sym typeface="Symbol"/>
              </a:rPr>
              <a:t>n</a:t>
            </a:r>
            <a:endParaRPr lang="en-US" sz="2400">
              <a:solidFill>
                <a:schemeClr val="bg1"/>
              </a:solidFill>
            </a:endParaRPr>
          </a:p>
        </p:txBody>
      </p:sp>
      <p:sp>
        <p:nvSpPr>
          <p:cNvPr id="32" name="Text Box 27"/>
          <p:cNvSpPr txBox="1">
            <a:spLocks noChangeArrowheads="1"/>
          </p:cNvSpPr>
          <p:nvPr/>
        </p:nvSpPr>
        <p:spPr bwMode="auto">
          <a:xfrm>
            <a:off x="3916680" y="3512820"/>
            <a:ext cx="609600" cy="830997"/>
          </a:xfrm>
          <a:prstGeom prst="rect">
            <a:avLst/>
          </a:prstGeom>
          <a:noFill/>
          <a:ln w="9525" algn="ctr">
            <a:noFill/>
            <a:miter lim="800000"/>
            <a:headEnd/>
            <a:tailEnd/>
          </a:ln>
          <a:effectLst/>
        </p:spPr>
        <p:txBody>
          <a:bodyPr wrap="square">
            <a:spAutoFit/>
          </a:bodyPr>
          <a:lstStyle/>
          <a:p>
            <a:pPr algn="ctr">
              <a:lnSpc>
                <a:spcPct val="100000"/>
              </a:lnSpc>
              <a:spcBef>
                <a:spcPts val="0"/>
              </a:spcBef>
              <a:tabLst>
                <a:tab pos="409575" algn="l"/>
              </a:tabLst>
            </a:pPr>
            <a:r>
              <a:rPr lang="en-US" sz="2400" i="1">
                <a:solidFill>
                  <a:schemeClr val="bg1"/>
                </a:solidFill>
              </a:rPr>
              <a:t>C</a:t>
            </a:r>
            <a:endParaRPr lang="en-US" sz="2400" baseline="-25000">
              <a:solidFill>
                <a:schemeClr val="bg1"/>
              </a:solidFill>
            </a:endParaRPr>
          </a:p>
          <a:p>
            <a:pPr algn="ctr">
              <a:lnSpc>
                <a:spcPct val="100000"/>
              </a:lnSpc>
              <a:spcBef>
                <a:spcPts val="0"/>
              </a:spcBef>
              <a:tabLst>
                <a:tab pos="409575" algn="l"/>
              </a:tabLst>
            </a:pPr>
            <a:r>
              <a:rPr lang="en-US" sz="2400" i="1">
                <a:solidFill>
                  <a:schemeClr val="bg1"/>
                </a:solidFill>
              </a:rPr>
              <a:t>R</a:t>
            </a:r>
            <a:endParaRPr lang="en-US" sz="2400" baseline="-25000">
              <a:solidFill>
                <a:schemeClr val="bg1"/>
              </a:solidFill>
            </a:endParaRPr>
          </a:p>
        </p:txBody>
      </p:sp>
      <p:cxnSp>
        <p:nvCxnSpPr>
          <p:cNvPr id="33" name="Straight Arrow Connector 32"/>
          <p:cNvCxnSpPr/>
          <p:nvPr/>
        </p:nvCxnSpPr>
        <p:spPr bwMode="auto">
          <a:xfrm rot="5400000">
            <a:off x="4236720" y="3701629"/>
            <a:ext cx="0" cy="457200"/>
          </a:xfrm>
          <a:prstGeom prst="straightConnector1">
            <a:avLst/>
          </a:prstGeom>
          <a:noFill/>
          <a:ln w="28575" cap="flat" cmpd="sng" algn="ctr">
            <a:solidFill>
              <a:schemeClr val="bg1"/>
            </a:solidFill>
            <a:prstDash val="solid"/>
            <a:round/>
            <a:headEnd type="none" w="med" len="med"/>
            <a:tailEnd type="none" w="med" len="med"/>
          </a:ln>
          <a:effectLst/>
        </p:spPr>
      </p:cxnSp>
      <p:sp>
        <p:nvSpPr>
          <p:cNvPr id="34" name="Text Box 27"/>
          <p:cNvSpPr txBox="1">
            <a:spLocks noChangeArrowheads="1"/>
          </p:cNvSpPr>
          <p:nvPr/>
        </p:nvSpPr>
        <p:spPr bwMode="auto">
          <a:xfrm>
            <a:off x="4236720" y="3779520"/>
            <a:ext cx="533400" cy="494751"/>
          </a:xfrm>
          <a:prstGeom prst="rect">
            <a:avLst/>
          </a:prstGeom>
          <a:noFill/>
          <a:ln w="9525" algn="ctr">
            <a:noFill/>
            <a:miter lim="800000"/>
            <a:headEnd/>
            <a:tailEnd/>
          </a:ln>
          <a:effectLst/>
        </p:spPr>
        <p:txBody>
          <a:bodyPr wrap="square">
            <a:spAutoFit/>
          </a:bodyPr>
          <a:lstStyle/>
          <a:p>
            <a:pPr>
              <a:tabLst>
                <a:tab pos="409575" algn="l"/>
              </a:tabLst>
            </a:pPr>
            <a:r>
              <a:rPr lang="sr-Latn-RS" sz="2400" i="1" baseline="30000">
                <a:solidFill>
                  <a:schemeClr val="bg1"/>
                </a:solidFill>
                <a:sym typeface="Symbol"/>
              </a:rPr>
              <a:t>n</a:t>
            </a:r>
            <a:endParaRPr lang="en-US" sz="2400">
              <a:solidFill>
                <a:schemeClr val="bg1"/>
              </a:solidFill>
            </a:endParaRPr>
          </a:p>
        </p:txBody>
      </p:sp>
      <p:sp>
        <p:nvSpPr>
          <p:cNvPr id="28" name="Text Box 27"/>
          <p:cNvSpPr txBox="1">
            <a:spLocks noChangeArrowheads="1"/>
          </p:cNvSpPr>
          <p:nvPr/>
        </p:nvSpPr>
        <p:spPr bwMode="auto">
          <a:xfrm>
            <a:off x="2743200" y="4556328"/>
            <a:ext cx="3657600" cy="683264"/>
          </a:xfrm>
          <a:prstGeom prst="rect">
            <a:avLst/>
          </a:prstGeom>
          <a:noFill/>
          <a:ln w="9525" algn="ctr">
            <a:noFill/>
            <a:miter lim="800000"/>
            <a:headEnd/>
            <a:tailEnd/>
          </a:ln>
          <a:effectLst/>
        </p:spPr>
        <p:txBody>
          <a:bodyPr wrap="square">
            <a:spAutoFit/>
          </a:bodyPr>
          <a:lstStyle/>
          <a:p>
            <a:pPr>
              <a:tabLst>
                <a:tab pos="409575" algn="l"/>
              </a:tabLst>
            </a:pPr>
            <a:r>
              <a:rPr lang="en-US" sz="3200" i="1">
                <a:solidFill>
                  <a:schemeClr val="bg1"/>
                </a:solidFill>
              </a:rPr>
              <a:t>p     T   = const.</a:t>
            </a:r>
            <a:endParaRPr lang="en-US" sz="3200" baseline="-25000">
              <a:solidFill>
                <a:schemeClr val="bg1"/>
              </a:solidFill>
            </a:endParaRPr>
          </a:p>
        </p:txBody>
      </p:sp>
      <p:sp>
        <p:nvSpPr>
          <p:cNvPr id="36" name="Text Box 27"/>
          <p:cNvSpPr txBox="1">
            <a:spLocks noChangeArrowheads="1"/>
          </p:cNvSpPr>
          <p:nvPr/>
        </p:nvSpPr>
        <p:spPr bwMode="auto">
          <a:xfrm>
            <a:off x="2987040" y="4534837"/>
            <a:ext cx="701040" cy="394210"/>
          </a:xfrm>
          <a:prstGeom prst="rect">
            <a:avLst/>
          </a:prstGeom>
          <a:noFill/>
          <a:ln w="9525" algn="ctr">
            <a:noFill/>
            <a:miter lim="800000"/>
            <a:headEnd/>
            <a:tailEnd/>
          </a:ln>
          <a:effectLst/>
        </p:spPr>
        <p:txBody>
          <a:bodyPr wrap="square">
            <a:spAutoFit/>
          </a:bodyPr>
          <a:lstStyle/>
          <a:p>
            <a:pPr>
              <a:tabLst>
                <a:tab pos="409575" algn="l"/>
              </a:tabLst>
            </a:pPr>
            <a:r>
              <a:rPr lang="en-US" sz="1800">
                <a:solidFill>
                  <a:schemeClr val="bg1"/>
                </a:solidFill>
                <a:sym typeface="Symbol"/>
              </a:rPr>
              <a:t>1 </a:t>
            </a:r>
            <a:r>
              <a:rPr lang="en-US" sz="1800" i="1">
                <a:solidFill>
                  <a:schemeClr val="bg1"/>
                </a:solidFill>
                <a:sym typeface="Symbol"/>
              </a:rPr>
              <a:t>–</a:t>
            </a:r>
            <a:r>
              <a:rPr lang="sr-Latn-RS" sz="1800" i="1">
                <a:solidFill>
                  <a:schemeClr val="bg1"/>
                </a:solidFill>
                <a:sym typeface="Symbol"/>
              </a:rPr>
              <a:t> n</a:t>
            </a:r>
            <a:endParaRPr lang="en-US" sz="1800">
              <a:solidFill>
                <a:schemeClr val="bg1"/>
              </a:solidFill>
            </a:endParaRPr>
          </a:p>
        </p:txBody>
      </p:sp>
      <p:sp>
        <p:nvSpPr>
          <p:cNvPr id="37" name="Text Box 27"/>
          <p:cNvSpPr txBox="1">
            <a:spLocks noChangeArrowheads="1"/>
          </p:cNvSpPr>
          <p:nvPr/>
        </p:nvSpPr>
        <p:spPr bwMode="auto">
          <a:xfrm>
            <a:off x="3848100" y="4527562"/>
            <a:ext cx="472440" cy="393698"/>
          </a:xfrm>
          <a:prstGeom prst="rect">
            <a:avLst/>
          </a:prstGeom>
          <a:noFill/>
          <a:ln w="9525" algn="ctr">
            <a:noFill/>
            <a:miter lim="800000"/>
            <a:headEnd/>
            <a:tailEnd/>
          </a:ln>
          <a:effectLst/>
        </p:spPr>
        <p:txBody>
          <a:bodyPr wrap="square">
            <a:spAutoFit/>
          </a:bodyPr>
          <a:lstStyle/>
          <a:p>
            <a:pPr>
              <a:tabLst>
                <a:tab pos="409575" algn="l"/>
              </a:tabLst>
            </a:pPr>
            <a:r>
              <a:rPr lang="sr-Latn-RS" sz="1800" i="1">
                <a:solidFill>
                  <a:schemeClr val="bg1"/>
                </a:solidFill>
                <a:sym typeface="Symbol"/>
              </a:rPr>
              <a:t>n</a:t>
            </a:r>
            <a:endParaRPr lang="en-US" sz="1800">
              <a:solidFill>
                <a:schemeClr val="bg1"/>
              </a:solidFill>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 name="TextBox 8"/>
          <p:cNvSpPr txBox="1">
            <a:spLocks noChangeArrowheads="1"/>
          </p:cNvSpPr>
          <p:nvPr/>
        </p:nvSpPr>
        <p:spPr bwMode="auto">
          <a:xfrm>
            <a:off x="6324600" y="2286000"/>
            <a:ext cx="2438400" cy="535531"/>
          </a:xfrm>
          <a:prstGeom prst="rect">
            <a:avLst/>
          </a:prstGeom>
          <a:noFill/>
          <a:ln w="9525">
            <a:noFill/>
            <a:miter lim="800000"/>
            <a:headEnd/>
            <a:tailEnd/>
          </a:ln>
        </p:spPr>
        <p:txBody>
          <a:bodyPr wrap="square">
            <a:spAutoFit/>
          </a:bodyPr>
          <a:lstStyle/>
          <a:p>
            <a:r>
              <a:rPr lang="en-US" sz="2400" i="1">
                <a:solidFill>
                  <a:schemeClr val="bg1"/>
                </a:solidFill>
                <a:latin typeface="Arial" pitchFamily="34" charset="0"/>
                <a:cs typeface="Arial" pitchFamily="34" charset="0"/>
              </a:rPr>
              <a:t>q</a:t>
            </a:r>
            <a:r>
              <a:rPr lang="en-US" sz="2400" baseline="-25000">
                <a:solidFill>
                  <a:schemeClr val="bg1"/>
                </a:solidFill>
                <a:latin typeface="Arial" pitchFamily="34" charset="0"/>
                <a:cs typeface="Arial" pitchFamily="34" charset="0"/>
              </a:rPr>
              <a:t>12</a:t>
            </a:r>
            <a:r>
              <a:rPr lang="en-US" sz="2400" i="1">
                <a:solidFill>
                  <a:schemeClr val="bg1"/>
                </a:solidFill>
                <a:latin typeface="Arial" pitchFamily="34" charset="0"/>
                <a:cs typeface="Arial" pitchFamily="34" charset="0"/>
              </a:rPr>
              <a:t> =</a:t>
            </a:r>
            <a:r>
              <a:rPr lang="sr-Latn-RS" sz="2400" i="1">
                <a:solidFill>
                  <a:schemeClr val="bg1"/>
                </a:solidFill>
                <a:latin typeface="Arial" pitchFamily="34" charset="0"/>
                <a:cs typeface="Arial" pitchFamily="34" charset="0"/>
              </a:rPr>
              <a:t> c</a:t>
            </a:r>
            <a:r>
              <a:rPr lang="sr-Latn-RS" sz="2400" i="1" baseline="-25000">
                <a:solidFill>
                  <a:schemeClr val="bg1"/>
                </a:solidFill>
                <a:latin typeface="Arial" pitchFamily="34" charset="0"/>
                <a:cs typeface="Arial" pitchFamily="34" charset="0"/>
              </a:rPr>
              <a:t>n</a:t>
            </a:r>
            <a:r>
              <a:rPr lang="sr-Latn-RS" sz="2400" i="1">
                <a:solidFill>
                  <a:schemeClr val="bg1"/>
                </a:solidFill>
                <a:latin typeface="Arial" pitchFamily="34" charset="0"/>
                <a:cs typeface="Arial" pitchFamily="34" charset="0"/>
              </a:rPr>
              <a:t> (T</a:t>
            </a:r>
            <a:r>
              <a:rPr lang="sr-Latn-RS" sz="2400" baseline="-25000">
                <a:solidFill>
                  <a:schemeClr val="bg1"/>
                </a:solidFill>
                <a:latin typeface="Arial" pitchFamily="34" charset="0"/>
                <a:cs typeface="Arial" pitchFamily="34" charset="0"/>
              </a:rPr>
              <a:t>2</a:t>
            </a:r>
            <a:r>
              <a:rPr lang="sr-Latn-RS" sz="2400" i="1">
                <a:solidFill>
                  <a:schemeClr val="bg1"/>
                </a:solidFill>
                <a:latin typeface="Arial" pitchFamily="34" charset="0"/>
                <a:cs typeface="Arial" pitchFamily="34" charset="0"/>
              </a:rPr>
              <a:t> – T</a:t>
            </a:r>
            <a:r>
              <a:rPr lang="sr-Latn-RS" sz="2400" baseline="-25000">
                <a:solidFill>
                  <a:schemeClr val="bg1"/>
                </a:solidFill>
                <a:latin typeface="Arial" pitchFamily="34" charset="0"/>
                <a:cs typeface="Arial" pitchFamily="34" charset="0"/>
              </a:rPr>
              <a:t>1</a:t>
            </a:r>
            <a:r>
              <a:rPr lang="sr-Latn-RS" sz="2400" i="1">
                <a:solidFill>
                  <a:schemeClr val="bg1"/>
                </a:solidFill>
                <a:latin typeface="Arial" pitchFamily="34" charset="0"/>
                <a:cs typeface="Arial" pitchFamily="34" charset="0"/>
              </a:rPr>
              <a:t>)</a:t>
            </a:r>
            <a:endParaRPr lang="sr-Latn-RS" sz="2400" i="1">
              <a:solidFill>
                <a:schemeClr val="bg1"/>
              </a:solidFill>
            </a:endParaRPr>
          </a:p>
        </p:txBody>
      </p:sp>
      <p:cxnSp>
        <p:nvCxnSpPr>
          <p:cNvPr id="15" name="Straight Arrow Connector 14"/>
          <p:cNvCxnSpPr/>
          <p:nvPr/>
        </p:nvCxnSpPr>
        <p:spPr bwMode="auto">
          <a:xfrm rot="5400000">
            <a:off x="1445634" y="1308949"/>
            <a:ext cx="0" cy="1005840"/>
          </a:xfrm>
          <a:prstGeom prst="straightConnector1">
            <a:avLst/>
          </a:prstGeom>
          <a:noFill/>
          <a:ln w="28575" cap="flat" cmpd="sng" algn="ctr">
            <a:solidFill>
              <a:schemeClr val="bg1"/>
            </a:solidFill>
            <a:prstDash val="solid"/>
            <a:round/>
            <a:headEnd type="none" w="med" len="med"/>
            <a:tailEnd type="none" w="med" len="med"/>
          </a:ln>
          <a:effectLst/>
        </p:spPr>
      </p:cxnSp>
      <p:sp>
        <p:nvSpPr>
          <p:cNvPr id="16" name="Text Box 27"/>
          <p:cNvSpPr txBox="1">
            <a:spLocks noChangeArrowheads="1"/>
          </p:cNvSpPr>
          <p:nvPr/>
        </p:nvSpPr>
        <p:spPr bwMode="auto">
          <a:xfrm>
            <a:off x="381000" y="1524000"/>
            <a:ext cx="1905000" cy="535531"/>
          </a:xfrm>
          <a:prstGeom prst="rect">
            <a:avLst/>
          </a:prstGeom>
          <a:noFill/>
          <a:ln w="9525" algn="ctr">
            <a:noFill/>
            <a:miter lim="800000"/>
            <a:headEnd/>
            <a:tailEnd/>
          </a:ln>
          <a:effectLst/>
        </p:spPr>
        <p:txBody>
          <a:bodyPr wrap="square">
            <a:spAutoFit/>
          </a:bodyPr>
          <a:lstStyle/>
          <a:p>
            <a:pPr>
              <a:tabLst>
                <a:tab pos="409575" algn="l"/>
              </a:tabLst>
            </a:pPr>
            <a:r>
              <a:rPr lang="sr-Latn-RS" sz="2400" i="1">
                <a:solidFill>
                  <a:schemeClr val="bg1"/>
                </a:solidFill>
              </a:rPr>
              <a:t>n = </a:t>
            </a:r>
          </a:p>
        </p:txBody>
      </p:sp>
      <p:sp>
        <p:nvSpPr>
          <p:cNvPr id="17" name="Text Box 27"/>
          <p:cNvSpPr txBox="1">
            <a:spLocks noChangeArrowheads="1"/>
          </p:cNvSpPr>
          <p:nvPr/>
        </p:nvSpPr>
        <p:spPr bwMode="auto">
          <a:xfrm>
            <a:off x="914400" y="1294158"/>
            <a:ext cx="1143000" cy="535531"/>
          </a:xfrm>
          <a:prstGeom prst="rect">
            <a:avLst/>
          </a:prstGeom>
          <a:noFill/>
          <a:ln w="9525" algn="ctr">
            <a:noFill/>
            <a:miter lim="800000"/>
            <a:headEnd/>
            <a:tailEnd/>
          </a:ln>
          <a:effectLst/>
        </p:spPr>
        <p:txBody>
          <a:bodyPr wrap="square">
            <a:spAutoFit/>
          </a:bodyPr>
          <a:lstStyle/>
          <a:p>
            <a:pPr>
              <a:tabLst>
                <a:tab pos="409575" algn="l"/>
              </a:tabLst>
            </a:pPr>
            <a:r>
              <a:rPr lang="sr-Latn-RS" sz="2400" i="1">
                <a:solidFill>
                  <a:schemeClr val="bg1"/>
                </a:solidFill>
              </a:rPr>
              <a:t>c</a:t>
            </a:r>
            <a:r>
              <a:rPr lang="sr-Latn-RS" sz="2400" i="1" baseline="-25000">
                <a:solidFill>
                  <a:schemeClr val="bg1"/>
                </a:solidFill>
              </a:rPr>
              <a:t>n</a:t>
            </a:r>
            <a:r>
              <a:rPr lang="sr-Latn-RS" sz="2400" i="1">
                <a:solidFill>
                  <a:schemeClr val="bg1"/>
                </a:solidFill>
              </a:rPr>
              <a:t> – c</a:t>
            </a:r>
            <a:r>
              <a:rPr lang="sr-Latn-RS" sz="2400" i="1" baseline="-25000">
                <a:solidFill>
                  <a:schemeClr val="bg1"/>
                </a:solidFill>
              </a:rPr>
              <a:t>p</a:t>
            </a:r>
            <a:endParaRPr lang="en-US" sz="2400" i="1">
              <a:solidFill>
                <a:schemeClr val="bg1"/>
              </a:solidFill>
            </a:endParaRPr>
          </a:p>
        </p:txBody>
      </p:sp>
      <p:sp>
        <p:nvSpPr>
          <p:cNvPr id="18" name="Text Box 27"/>
          <p:cNvSpPr txBox="1">
            <a:spLocks noChangeArrowheads="1"/>
          </p:cNvSpPr>
          <p:nvPr/>
        </p:nvSpPr>
        <p:spPr bwMode="auto">
          <a:xfrm>
            <a:off x="914400" y="1707526"/>
            <a:ext cx="1143000" cy="535531"/>
          </a:xfrm>
          <a:prstGeom prst="rect">
            <a:avLst/>
          </a:prstGeom>
          <a:noFill/>
          <a:ln w="9525" algn="ctr">
            <a:noFill/>
            <a:miter lim="800000"/>
            <a:headEnd/>
            <a:tailEnd/>
          </a:ln>
          <a:effectLst/>
        </p:spPr>
        <p:txBody>
          <a:bodyPr wrap="square">
            <a:spAutoFit/>
          </a:bodyPr>
          <a:lstStyle/>
          <a:p>
            <a:pPr>
              <a:tabLst>
                <a:tab pos="409575" algn="l"/>
              </a:tabLst>
            </a:pPr>
            <a:r>
              <a:rPr lang="sr-Latn-RS" sz="2400" i="1">
                <a:solidFill>
                  <a:schemeClr val="bg1"/>
                </a:solidFill>
              </a:rPr>
              <a:t>c</a:t>
            </a:r>
            <a:r>
              <a:rPr lang="sr-Latn-RS" sz="2400" i="1" baseline="-25000">
                <a:solidFill>
                  <a:schemeClr val="bg1"/>
                </a:solidFill>
              </a:rPr>
              <a:t>n</a:t>
            </a:r>
            <a:r>
              <a:rPr lang="sr-Latn-RS" sz="2400" i="1">
                <a:solidFill>
                  <a:schemeClr val="bg1"/>
                </a:solidFill>
              </a:rPr>
              <a:t> – c</a:t>
            </a:r>
            <a:r>
              <a:rPr lang="sr-Latn-RS" sz="2400" i="1" baseline="-25000">
                <a:solidFill>
                  <a:schemeClr val="bg1"/>
                </a:solidFill>
              </a:rPr>
              <a:t>v</a:t>
            </a:r>
            <a:endParaRPr lang="en-US" sz="2400" i="1">
              <a:solidFill>
                <a:schemeClr val="bg1"/>
              </a:solidFill>
            </a:endParaRPr>
          </a:p>
        </p:txBody>
      </p:sp>
      <p:sp>
        <p:nvSpPr>
          <p:cNvPr id="19" name="Text Box 27"/>
          <p:cNvSpPr txBox="1">
            <a:spLocks noChangeArrowheads="1"/>
          </p:cNvSpPr>
          <p:nvPr/>
        </p:nvSpPr>
        <p:spPr bwMode="auto">
          <a:xfrm>
            <a:off x="2782312" y="1524000"/>
            <a:ext cx="3124200" cy="535531"/>
          </a:xfrm>
          <a:prstGeom prst="rect">
            <a:avLst/>
          </a:prstGeom>
          <a:noFill/>
          <a:ln w="9525" algn="ctr">
            <a:noFill/>
            <a:miter lim="800000"/>
            <a:headEnd/>
            <a:tailEnd/>
          </a:ln>
          <a:effectLst/>
        </p:spPr>
        <p:txBody>
          <a:bodyPr wrap="square">
            <a:spAutoFit/>
          </a:bodyPr>
          <a:lstStyle/>
          <a:p>
            <a:pPr>
              <a:tabLst>
                <a:tab pos="409575" algn="l"/>
              </a:tabLst>
            </a:pPr>
            <a:r>
              <a:rPr lang="sr-Latn-RS" sz="2400" i="1">
                <a:solidFill>
                  <a:schemeClr val="bg1"/>
                </a:solidFill>
              </a:rPr>
              <a:t>(c</a:t>
            </a:r>
            <a:r>
              <a:rPr lang="sr-Latn-RS" sz="2400" i="1" baseline="-25000">
                <a:solidFill>
                  <a:schemeClr val="bg1"/>
                </a:solidFill>
              </a:rPr>
              <a:t>n</a:t>
            </a:r>
            <a:r>
              <a:rPr lang="sr-Latn-RS" sz="2400" i="1">
                <a:solidFill>
                  <a:schemeClr val="bg1"/>
                </a:solidFill>
              </a:rPr>
              <a:t> – c</a:t>
            </a:r>
            <a:r>
              <a:rPr lang="sr-Latn-RS" sz="2400" i="1" baseline="-25000">
                <a:solidFill>
                  <a:schemeClr val="bg1"/>
                </a:solidFill>
              </a:rPr>
              <a:t>p</a:t>
            </a:r>
            <a:r>
              <a:rPr lang="sr-Latn-RS" sz="2400" i="1">
                <a:solidFill>
                  <a:schemeClr val="bg1"/>
                </a:solidFill>
              </a:rPr>
              <a:t>) = n (c</a:t>
            </a:r>
            <a:r>
              <a:rPr lang="sr-Latn-RS" sz="2400" i="1" baseline="-25000">
                <a:solidFill>
                  <a:schemeClr val="bg1"/>
                </a:solidFill>
              </a:rPr>
              <a:t>n</a:t>
            </a:r>
            <a:r>
              <a:rPr lang="sr-Latn-RS" sz="2400" i="1">
                <a:solidFill>
                  <a:schemeClr val="bg1"/>
                </a:solidFill>
              </a:rPr>
              <a:t> – c</a:t>
            </a:r>
            <a:r>
              <a:rPr lang="sr-Latn-RS" sz="2400" i="1" baseline="-25000">
                <a:solidFill>
                  <a:schemeClr val="bg1"/>
                </a:solidFill>
              </a:rPr>
              <a:t>v</a:t>
            </a:r>
            <a:r>
              <a:rPr lang="sr-Latn-RS" sz="2400" i="1">
                <a:solidFill>
                  <a:schemeClr val="bg1"/>
                </a:solidFill>
              </a:rPr>
              <a:t>)</a:t>
            </a:r>
          </a:p>
        </p:txBody>
      </p:sp>
      <p:sp>
        <p:nvSpPr>
          <p:cNvPr id="20" name="Text Box 27"/>
          <p:cNvSpPr txBox="1">
            <a:spLocks noChangeArrowheads="1"/>
          </p:cNvSpPr>
          <p:nvPr/>
        </p:nvSpPr>
        <p:spPr bwMode="auto">
          <a:xfrm>
            <a:off x="2809960" y="1983896"/>
            <a:ext cx="3401352" cy="535531"/>
          </a:xfrm>
          <a:prstGeom prst="rect">
            <a:avLst/>
          </a:prstGeom>
          <a:noFill/>
          <a:ln w="9525" algn="ctr">
            <a:noFill/>
            <a:miter lim="800000"/>
            <a:headEnd/>
            <a:tailEnd/>
          </a:ln>
          <a:effectLst/>
        </p:spPr>
        <p:txBody>
          <a:bodyPr wrap="square">
            <a:spAutoFit/>
          </a:bodyPr>
          <a:lstStyle/>
          <a:p>
            <a:pPr>
              <a:tabLst>
                <a:tab pos="409575" algn="l"/>
              </a:tabLst>
            </a:pPr>
            <a:r>
              <a:rPr lang="sr-Latn-RS" sz="2400" i="1">
                <a:solidFill>
                  <a:schemeClr val="bg1"/>
                </a:solidFill>
              </a:rPr>
              <a:t>(c</a:t>
            </a:r>
            <a:r>
              <a:rPr lang="sr-Latn-RS" sz="2400" i="1" baseline="-25000">
                <a:solidFill>
                  <a:schemeClr val="bg1"/>
                </a:solidFill>
              </a:rPr>
              <a:t>n</a:t>
            </a:r>
            <a:r>
              <a:rPr lang="sr-Latn-RS" sz="2400" i="1">
                <a:solidFill>
                  <a:schemeClr val="bg1"/>
                </a:solidFill>
              </a:rPr>
              <a:t> – </a:t>
            </a:r>
            <a:r>
              <a:rPr lang="sr-Latn-RS" sz="2400" i="1">
                <a:solidFill>
                  <a:schemeClr val="bg1"/>
                </a:solidFill>
                <a:sym typeface="Symbol"/>
              </a:rPr>
              <a:t></a:t>
            </a:r>
            <a:r>
              <a:rPr lang="sr-Latn-RS" sz="2400" i="1">
                <a:solidFill>
                  <a:schemeClr val="bg1"/>
                </a:solidFill>
              </a:rPr>
              <a:t> c</a:t>
            </a:r>
            <a:r>
              <a:rPr lang="sr-Latn-RS" sz="2400" i="1" baseline="-25000">
                <a:solidFill>
                  <a:schemeClr val="bg1"/>
                </a:solidFill>
              </a:rPr>
              <a:t>v</a:t>
            </a:r>
            <a:r>
              <a:rPr lang="sr-Latn-RS" sz="2400" i="1">
                <a:solidFill>
                  <a:schemeClr val="bg1"/>
                </a:solidFill>
              </a:rPr>
              <a:t>) = n (c</a:t>
            </a:r>
            <a:r>
              <a:rPr lang="sr-Latn-RS" sz="2400" i="1" baseline="-25000">
                <a:solidFill>
                  <a:schemeClr val="bg1"/>
                </a:solidFill>
              </a:rPr>
              <a:t>n</a:t>
            </a:r>
            <a:r>
              <a:rPr lang="sr-Latn-RS" sz="2400" i="1">
                <a:solidFill>
                  <a:schemeClr val="bg1"/>
                </a:solidFill>
              </a:rPr>
              <a:t> – c</a:t>
            </a:r>
            <a:r>
              <a:rPr lang="sr-Latn-RS" sz="2400" i="1" baseline="-25000">
                <a:solidFill>
                  <a:schemeClr val="bg1"/>
                </a:solidFill>
              </a:rPr>
              <a:t>v</a:t>
            </a:r>
            <a:r>
              <a:rPr lang="sr-Latn-RS" sz="2400" i="1">
                <a:solidFill>
                  <a:schemeClr val="bg1"/>
                </a:solidFill>
              </a:rPr>
              <a:t>)</a:t>
            </a:r>
          </a:p>
        </p:txBody>
      </p:sp>
      <p:cxnSp>
        <p:nvCxnSpPr>
          <p:cNvPr id="21" name="Straight Arrow Connector 20"/>
          <p:cNvCxnSpPr/>
          <p:nvPr/>
        </p:nvCxnSpPr>
        <p:spPr bwMode="auto">
          <a:xfrm rot="5400000">
            <a:off x="2414395" y="1491227"/>
            <a:ext cx="0" cy="640080"/>
          </a:xfrm>
          <a:prstGeom prst="straightConnector1">
            <a:avLst/>
          </a:prstGeom>
          <a:noFill/>
          <a:ln w="12700" cap="flat" cmpd="sng" algn="ctr">
            <a:solidFill>
              <a:schemeClr val="bg1"/>
            </a:solidFill>
            <a:prstDash val="solid"/>
            <a:round/>
            <a:headEnd type="triangle" w="med" len="med"/>
            <a:tailEnd type="none" w="med" len="med"/>
          </a:ln>
          <a:effectLst/>
        </p:spPr>
      </p:cxnSp>
      <p:cxnSp>
        <p:nvCxnSpPr>
          <p:cNvPr id="22" name="Straight Arrow Connector 21"/>
          <p:cNvCxnSpPr/>
          <p:nvPr/>
        </p:nvCxnSpPr>
        <p:spPr bwMode="auto">
          <a:xfrm rot="5400000">
            <a:off x="4028342" y="2528149"/>
            <a:ext cx="0" cy="1005840"/>
          </a:xfrm>
          <a:prstGeom prst="straightConnector1">
            <a:avLst/>
          </a:prstGeom>
          <a:noFill/>
          <a:ln w="28575" cap="flat" cmpd="sng" algn="ctr">
            <a:solidFill>
              <a:schemeClr val="bg1"/>
            </a:solidFill>
            <a:prstDash val="solid"/>
            <a:round/>
            <a:headEnd type="none" w="med" len="med"/>
            <a:tailEnd type="none" w="med" len="med"/>
          </a:ln>
          <a:effectLst/>
        </p:spPr>
      </p:cxnSp>
      <p:sp>
        <p:nvSpPr>
          <p:cNvPr id="23" name="Text Box 27"/>
          <p:cNvSpPr txBox="1">
            <a:spLocks noChangeArrowheads="1"/>
          </p:cNvSpPr>
          <p:nvPr/>
        </p:nvSpPr>
        <p:spPr bwMode="auto">
          <a:xfrm>
            <a:off x="2882788" y="2743200"/>
            <a:ext cx="2715552" cy="535531"/>
          </a:xfrm>
          <a:prstGeom prst="rect">
            <a:avLst/>
          </a:prstGeom>
          <a:noFill/>
          <a:ln w="9525" algn="ctr">
            <a:noFill/>
            <a:miter lim="800000"/>
            <a:headEnd/>
            <a:tailEnd/>
          </a:ln>
          <a:effectLst/>
        </p:spPr>
        <p:txBody>
          <a:bodyPr wrap="square">
            <a:spAutoFit/>
          </a:bodyPr>
          <a:lstStyle/>
          <a:p>
            <a:pPr>
              <a:tabLst>
                <a:tab pos="409575" algn="l"/>
              </a:tabLst>
            </a:pPr>
            <a:r>
              <a:rPr lang="sr-Latn-RS" sz="2400" i="1">
                <a:solidFill>
                  <a:schemeClr val="bg1"/>
                </a:solidFill>
              </a:rPr>
              <a:t>c</a:t>
            </a:r>
            <a:r>
              <a:rPr lang="sr-Latn-RS" sz="2400" i="1" baseline="-25000">
                <a:solidFill>
                  <a:schemeClr val="bg1"/>
                </a:solidFill>
              </a:rPr>
              <a:t>n</a:t>
            </a:r>
            <a:r>
              <a:rPr lang="sr-Latn-RS" sz="2400" i="1">
                <a:solidFill>
                  <a:schemeClr val="bg1"/>
                </a:solidFill>
              </a:rPr>
              <a:t> =             c</a:t>
            </a:r>
            <a:r>
              <a:rPr lang="sr-Latn-RS" sz="2400" i="1" baseline="-25000">
                <a:solidFill>
                  <a:schemeClr val="bg1"/>
                </a:solidFill>
              </a:rPr>
              <a:t>v</a:t>
            </a:r>
            <a:endParaRPr lang="sr-Latn-RS" sz="2400" i="1">
              <a:solidFill>
                <a:schemeClr val="bg1"/>
              </a:solidFill>
            </a:endParaRPr>
          </a:p>
        </p:txBody>
      </p:sp>
      <p:sp>
        <p:nvSpPr>
          <p:cNvPr id="24" name="Text Box 27"/>
          <p:cNvSpPr txBox="1">
            <a:spLocks noChangeArrowheads="1"/>
          </p:cNvSpPr>
          <p:nvPr/>
        </p:nvSpPr>
        <p:spPr bwMode="auto">
          <a:xfrm>
            <a:off x="3497108" y="2513358"/>
            <a:ext cx="990600" cy="535531"/>
          </a:xfrm>
          <a:prstGeom prst="rect">
            <a:avLst/>
          </a:prstGeom>
          <a:noFill/>
          <a:ln w="9525" algn="ctr">
            <a:noFill/>
            <a:miter lim="800000"/>
            <a:headEnd/>
            <a:tailEnd/>
          </a:ln>
          <a:effectLst/>
        </p:spPr>
        <p:txBody>
          <a:bodyPr wrap="square">
            <a:spAutoFit/>
          </a:bodyPr>
          <a:lstStyle/>
          <a:p>
            <a:pPr algn="ctr">
              <a:tabLst>
                <a:tab pos="409575" algn="l"/>
              </a:tabLst>
            </a:pPr>
            <a:r>
              <a:rPr lang="sr-Latn-RS" sz="2400" i="1">
                <a:solidFill>
                  <a:schemeClr val="bg1"/>
                </a:solidFill>
              </a:rPr>
              <a:t>n – </a:t>
            </a:r>
            <a:r>
              <a:rPr lang="sr-Latn-RS" sz="2400" i="1">
                <a:solidFill>
                  <a:schemeClr val="bg1"/>
                </a:solidFill>
                <a:sym typeface="Symbol"/>
              </a:rPr>
              <a:t></a:t>
            </a:r>
            <a:endParaRPr lang="en-US" sz="2400" i="1">
              <a:solidFill>
                <a:schemeClr val="bg1"/>
              </a:solidFill>
            </a:endParaRPr>
          </a:p>
        </p:txBody>
      </p:sp>
      <p:sp>
        <p:nvSpPr>
          <p:cNvPr id="26" name="Text Box 27"/>
          <p:cNvSpPr txBox="1">
            <a:spLocks noChangeArrowheads="1"/>
          </p:cNvSpPr>
          <p:nvPr/>
        </p:nvSpPr>
        <p:spPr bwMode="auto">
          <a:xfrm>
            <a:off x="3497108" y="2956963"/>
            <a:ext cx="990600" cy="494751"/>
          </a:xfrm>
          <a:prstGeom prst="rect">
            <a:avLst/>
          </a:prstGeom>
          <a:noFill/>
          <a:ln w="9525" algn="ctr">
            <a:noFill/>
            <a:miter lim="800000"/>
            <a:headEnd/>
            <a:tailEnd/>
          </a:ln>
          <a:effectLst/>
        </p:spPr>
        <p:txBody>
          <a:bodyPr wrap="square">
            <a:spAutoFit/>
          </a:bodyPr>
          <a:lstStyle/>
          <a:p>
            <a:pPr algn="ctr">
              <a:tabLst>
                <a:tab pos="409575" algn="l"/>
              </a:tabLst>
            </a:pPr>
            <a:r>
              <a:rPr lang="sr-Latn-RS" sz="2400" i="1">
                <a:solidFill>
                  <a:schemeClr val="bg1"/>
                </a:solidFill>
              </a:rPr>
              <a:t>n – </a:t>
            </a:r>
            <a:r>
              <a:rPr lang="sr-Latn-RS" sz="2400">
                <a:solidFill>
                  <a:schemeClr val="bg1"/>
                </a:solidFill>
              </a:rPr>
              <a:t>1</a:t>
            </a:r>
            <a:endParaRPr lang="en-US" sz="2400">
              <a:solidFill>
                <a:schemeClr val="bg1"/>
              </a:solidFill>
            </a:endParaRPr>
          </a:p>
        </p:txBody>
      </p:sp>
      <p:cxnSp>
        <p:nvCxnSpPr>
          <p:cNvPr id="27" name="Straight Arrow Connector 26"/>
          <p:cNvCxnSpPr/>
          <p:nvPr/>
        </p:nvCxnSpPr>
        <p:spPr bwMode="auto">
          <a:xfrm>
            <a:off x="6989630" y="2806857"/>
            <a:ext cx="0" cy="640080"/>
          </a:xfrm>
          <a:prstGeom prst="straightConnector1">
            <a:avLst/>
          </a:prstGeom>
          <a:noFill/>
          <a:ln w="12700" cap="flat" cmpd="sng" algn="ctr">
            <a:solidFill>
              <a:schemeClr val="bg1"/>
            </a:solidFill>
            <a:prstDash val="solid"/>
            <a:round/>
            <a:headEnd type="none" w="med" len="med"/>
            <a:tailEnd type="triangle" w="med" len="med"/>
          </a:ln>
          <a:effectLst/>
        </p:spPr>
      </p:cxnSp>
      <p:cxnSp>
        <p:nvCxnSpPr>
          <p:cNvPr id="28" name="Straight Arrow Connector 27"/>
          <p:cNvCxnSpPr/>
          <p:nvPr/>
        </p:nvCxnSpPr>
        <p:spPr bwMode="auto">
          <a:xfrm rot="5400000">
            <a:off x="5913120" y="2188760"/>
            <a:ext cx="0" cy="1737360"/>
          </a:xfrm>
          <a:prstGeom prst="straightConnector1">
            <a:avLst/>
          </a:prstGeom>
          <a:noFill/>
          <a:ln w="12700" cap="flat" cmpd="sng" algn="ctr">
            <a:solidFill>
              <a:schemeClr val="bg1"/>
            </a:solidFill>
            <a:prstDash val="solid"/>
            <a:round/>
            <a:headEnd type="triangle" w="med" len="med"/>
            <a:tailEnd type="none" w="med" len="med"/>
          </a:ln>
          <a:effectLst/>
        </p:spPr>
      </p:cxnSp>
      <p:sp>
        <p:nvSpPr>
          <p:cNvPr id="29" name="TextBox 28"/>
          <p:cNvSpPr txBox="1">
            <a:spLocks noChangeArrowheads="1"/>
          </p:cNvSpPr>
          <p:nvPr/>
        </p:nvSpPr>
        <p:spPr bwMode="auto">
          <a:xfrm>
            <a:off x="5228128" y="3752008"/>
            <a:ext cx="3581400" cy="535531"/>
          </a:xfrm>
          <a:prstGeom prst="rect">
            <a:avLst/>
          </a:prstGeom>
          <a:noFill/>
          <a:ln w="9525">
            <a:noFill/>
            <a:miter lim="800000"/>
            <a:headEnd/>
            <a:tailEnd/>
          </a:ln>
        </p:spPr>
        <p:txBody>
          <a:bodyPr wrap="square">
            <a:spAutoFit/>
          </a:bodyPr>
          <a:lstStyle/>
          <a:p>
            <a:r>
              <a:rPr lang="en-US" sz="2400" i="1">
                <a:solidFill>
                  <a:schemeClr val="bg1"/>
                </a:solidFill>
                <a:latin typeface="Arial" pitchFamily="34" charset="0"/>
                <a:cs typeface="Arial" pitchFamily="34" charset="0"/>
              </a:rPr>
              <a:t>q</a:t>
            </a:r>
            <a:r>
              <a:rPr lang="en-US" sz="2400" baseline="-25000">
                <a:solidFill>
                  <a:schemeClr val="bg1"/>
                </a:solidFill>
                <a:latin typeface="Arial" pitchFamily="34" charset="0"/>
                <a:cs typeface="Arial" pitchFamily="34" charset="0"/>
              </a:rPr>
              <a:t>12</a:t>
            </a:r>
            <a:r>
              <a:rPr lang="en-US" sz="2400" i="1">
                <a:solidFill>
                  <a:schemeClr val="bg1"/>
                </a:solidFill>
                <a:latin typeface="Arial" pitchFamily="34" charset="0"/>
                <a:cs typeface="Arial" pitchFamily="34" charset="0"/>
              </a:rPr>
              <a:t> =</a:t>
            </a:r>
            <a:r>
              <a:rPr lang="sr-Latn-RS" sz="2400" i="1">
                <a:solidFill>
                  <a:schemeClr val="bg1"/>
                </a:solidFill>
                <a:latin typeface="Arial" pitchFamily="34" charset="0"/>
                <a:cs typeface="Arial" pitchFamily="34" charset="0"/>
              </a:rPr>
              <a:t> c</a:t>
            </a:r>
            <a:r>
              <a:rPr lang="sr-Latn-RS" sz="2400" i="1" baseline="-25000">
                <a:solidFill>
                  <a:schemeClr val="bg1"/>
                </a:solidFill>
                <a:latin typeface="Arial" pitchFamily="34" charset="0"/>
                <a:cs typeface="Arial" pitchFamily="34" charset="0"/>
              </a:rPr>
              <a:t>v</a:t>
            </a:r>
            <a:r>
              <a:rPr lang="sr-Latn-RS" sz="2400" i="1">
                <a:solidFill>
                  <a:schemeClr val="bg1"/>
                </a:solidFill>
                <a:latin typeface="Arial" pitchFamily="34" charset="0"/>
                <a:cs typeface="Arial" pitchFamily="34" charset="0"/>
              </a:rPr>
              <a:t>              (T</a:t>
            </a:r>
            <a:r>
              <a:rPr lang="sr-Latn-RS" sz="2400" baseline="-25000">
                <a:solidFill>
                  <a:schemeClr val="bg1"/>
                </a:solidFill>
                <a:latin typeface="Arial" pitchFamily="34" charset="0"/>
                <a:cs typeface="Arial" pitchFamily="34" charset="0"/>
              </a:rPr>
              <a:t>2</a:t>
            </a:r>
            <a:r>
              <a:rPr lang="sr-Latn-RS" sz="2400" i="1">
                <a:solidFill>
                  <a:schemeClr val="bg1"/>
                </a:solidFill>
                <a:latin typeface="Arial" pitchFamily="34" charset="0"/>
                <a:cs typeface="Arial" pitchFamily="34" charset="0"/>
              </a:rPr>
              <a:t> – T</a:t>
            </a:r>
            <a:r>
              <a:rPr lang="sr-Latn-RS" sz="2400" baseline="-25000">
                <a:solidFill>
                  <a:schemeClr val="bg1"/>
                </a:solidFill>
                <a:latin typeface="Arial" pitchFamily="34" charset="0"/>
                <a:cs typeface="Arial" pitchFamily="34" charset="0"/>
              </a:rPr>
              <a:t>1</a:t>
            </a:r>
            <a:r>
              <a:rPr lang="sr-Latn-RS" sz="2400" i="1">
                <a:solidFill>
                  <a:schemeClr val="bg1"/>
                </a:solidFill>
                <a:latin typeface="Arial" pitchFamily="34" charset="0"/>
                <a:cs typeface="Arial" pitchFamily="34" charset="0"/>
              </a:rPr>
              <a:t>)</a:t>
            </a:r>
            <a:endParaRPr lang="sr-Latn-RS" sz="2400" i="1">
              <a:solidFill>
                <a:schemeClr val="bg1"/>
              </a:solidFill>
            </a:endParaRPr>
          </a:p>
        </p:txBody>
      </p:sp>
      <p:cxnSp>
        <p:nvCxnSpPr>
          <p:cNvPr id="30" name="Straight Arrow Connector 29"/>
          <p:cNvCxnSpPr/>
          <p:nvPr/>
        </p:nvCxnSpPr>
        <p:spPr bwMode="auto">
          <a:xfrm rot="5400000">
            <a:off x="6920569" y="3532237"/>
            <a:ext cx="0" cy="1005840"/>
          </a:xfrm>
          <a:prstGeom prst="straightConnector1">
            <a:avLst/>
          </a:prstGeom>
          <a:noFill/>
          <a:ln w="28575" cap="flat" cmpd="sng" algn="ctr">
            <a:solidFill>
              <a:schemeClr val="bg1"/>
            </a:solidFill>
            <a:prstDash val="solid"/>
            <a:round/>
            <a:headEnd type="none" w="med" len="med"/>
            <a:tailEnd type="none" w="med" len="med"/>
          </a:ln>
          <a:effectLst/>
        </p:spPr>
      </p:cxnSp>
      <p:sp>
        <p:nvSpPr>
          <p:cNvPr id="31" name="Text Box 27"/>
          <p:cNvSpPr txBox="1">
            <a:spLocks noChangeArrowheads="1"/>
          </p:cNvSpPr>
          <p:nvPr/>
        </p:nvSpPr>
        <p:spPr bwMode="auto">
          <a:xfrm>
            <a:off x="6389335" y="3517446"/>
            <a:ext cx="990600" cy="535531"/>
          </a:xfrm>
          <a:prstGeom prst="rect">
            <a:avLst/>
          </a:prstGeom>
          <a:noFill/>
          <a:ln w="9525" algn="ctr">
            <a:noFill/>
            <a:miter lim="800000"/>
            <a:headEnd/>
            <a:tailEnd/>
          </a:ln>
          <a:effectLst/>
        </p:spPr>
        <p:txBody>
          <a:bodyPr wrap="square">
            <a:spAutoFit/>
          </a:bodyPr>
          <a:lstStyle/>
          <a:p>
            <a:pPr algn="ctr">
              <a:tabLst>
                <a:tab pos="409575" algn="l"/>
              </a:tabLst>
            </a:pPr>
            <a:r>
              <a:rPr lang="sr-Latn-RS" sz="2400" i="1">
                <a:solidFill>
                  <a:schemeClr val="bg1"/>
                </a:solidFill>
              </a:rPr>
              <a:t>n – </a:t>
            </a:r>
            <a:r>
              <a:rPr lang="sr-Latn-RS" sz="2400" i="1">
                <a:solidFill>
                  <a:schemeClr val="bg1"/>
                </a:solidFill>
                <a:sym typeface="Symbol"/>
              </a:rPr>
              <a:t></a:t>
            </a:r>
            <a:endParaRPr lang="en-US" sz="2400" i="1">
              <a:solidFill>
                <a:schemeClr val="bg1"/>
              </a:solidFill>
            </a:endParaRPr>
          </a:p>
        </p:txBody>
      </p:sp>
      <p:sp>
        <p:nvSpPr>
          <p:cNvPr id="32" name="Text Box 27"/>
          <p:cNvSpPr txBox="1">
            <a:spLocks noChangeArrowheads="1"/>
          </p:cNvSpPr>
          <p:nvPr/>
        </p:nvSpPr>
        <p:spPr bwMode="auto">
          <a:xfrm>
            <a:off x="6389335" y="3961051"/>
            <a:ext cx="990600" cy="494751"/>
          </a:xfrm>
          <a:prstGeom prst="rect">
            <a:avLst/>
          </a:prstGeom>
          <a:noFill/>
          <a:ln w="9525" algn="ctr">
            <a:noFill/>
            <a:miter lim="800000"/>
            <a:headEnd/>
            <a:tailEnd/>
          </a:ln>
          <a:effectLst/>
        </p:spPr>
        <p:txBody>
          <a:bodyPr wrap="square">
            <a:spAutoFit/>
          </a:bodyPr>
          <a:lstStyle/>
          <a:p>
            <a:pPr algn="ctr">
              <a:tabLst>
                <a:tab pos="409575" algn="l"/>
              </a:tabLst>
            </a:pPr>
            <a:r>
              <a:rPr lang="sr-Latn-RS" sz="2400" i="1">
                <a:solidFill>
                  <a:schemeClr val="bg1"/>
                </a:solidFill>
              </a:rPr>
              <a:t>n – </a:t>
            </a:r>
            <a:r>
              <a:rPr lang="sr-Latn-RS" sz="2400">
                <a:solidFill>
                  <a:schemeClr val="bg1"/>
                </a:solidFill>
              </a:rPr>
              <a:t>1</a:t>
            </a:r>
            <a:endParaRPr lang="en-US" sz="2400">
              <a:solidFill>
                <a:schemeClr val="bg1"/>
              </a:solidFill>
            </a:endParaRPr>
          </a:p>
        </p:txBody>
      </p:sp>
    </p:spTree>
  </p:cSld>
  <p:clrMapOvr>
    <a:masterClrMapping/>
  </p:clrMapOvr>
  <p:transition/>
</p:sld>
</file>

<file path=ppt/slides/slide3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cxnSp>
        <p:nvCxnSpPr>
          <p:cNvPr id="30" name="Straight Arrow Connector 29"/>
          <p:cNvCxnSpPr/>
          <p:nvPr/>
        </p:nvCxnSpPr>
        <p:spPr bwMode="auto">
          <a:xfrm rot="5400000">
            <a:off x="1823936" y="2344059"/>
            <a:ext cx="0" cy="1005840"/>
          </a:xfrm>
          <a:prstGeom prst="straightConnector1">
            <a:avLst/>
          </a:prstGeom>
          <a:noFill/>
          <a:ln w="28575" cap="flat" cmpd="sng" algn="ctr">
            <a:solidFill>
              <a:schemeClr val="bg1"/>
            </a:solidFill>
            <a:prstDash val="solid"/>
            <a:round/>
            <a:headEnd type="none" w="med" len="med"/>
            <a:tailEnd type="none" w="med" len="med"/>
          </a:ln>
          <a:effectLst/>
        </p:spPr>
      </p:cxnSp>
      <p:sp>
        <p:nvSpPr>
          <p:cNvPr id="31" name="Text Box 27"/>
          <p:cNvSpPr txBox="1">
            <a:spLocks noChangeArrowheads="1"/>
          </p:cNvSpPr>
          <p:nvPr/>
        </p:nvSpPr>
        <p:spPr bwMode="auto">
          <a:xfrm>
            <a:off x="1292702" y="2329268"/>
            <a:ext cx="990600" cy="535531"/>
          </a:xfrm>
          <a:prstGeom prst="rect">
            <a:avLst/>
          </a:prstGeom>
          <a:noFill/>
          <a:ln w="9525" algn="ctr">
            <a:noFill/>
            <a:miter lim="800000"/>
            <a:headEnd/>
            <a:tailEnd/>
          </a:ln>
          <a:effectLst/>
        </p:spPr>
        <p:txBody>
          <a:bodyPr wrap="square">
            <a:spAutoFit/>
          </a:bodyPr>
          <a:lstStyle/>
          <a:p>
            <a:pPr algn="ctr">
              <a:tabLst>
                <a:tab pos="409575" algn="l"/>
              </a:tabLst>
            </a:pPr>
            <a:r>
              <a:rPr lang="sr-Latn-RS" sz="2400" i="1">
                <a:solidFill>
                  <a:schemeClr val="bg1"/>
                </a:solidFill>
              </a:rPr>
              <a:t>n – </a:t>
            </a:r>
            <a:r>
              <a:rPr lang="sr-Latn-RS" sz="2400" i="1">
                <a:solidFill>
                  <a:schemeClr val="bg1"/>
                </a:solidFill>
                <a:sym typeface="Symbol"/>
              </a:rPr>
              <a:t></a:t>
            </a:r>
            <a:endParaRPr lang="en-US" sz="2400" i="1">
              <a:solidFill>
                <a:schemeClr val="bg1"/>
              </a:solidFill>
            </a:endParaRPr>
          </a:p>
        </p:txBody>
      </p:sp>
      <p:sp>
        <p:nvSpPr>
          <p:cNvPr id="32" name="Text Box 27"/>
          <p:cNvSpPr txBox="1">
            <a:spLocks noChangeArrowheads="1"/>
          </p:cNvSpPr>
          <p:nvPr/>
        </p:nvSpPr>
        <p:spPr bwMode="auto">
          <a:xfrm>
            <a:off x="1292702" y="2772873"/>
            <a:ext cx="990600" cy="494751"/>
          </a:xfrm>
          <a:prstGeom prst="rect">
            <a:avLst/>
          </a:prstGeom>
          <a:noFill/>
          <a:ln w="9525" algn="ctr">
            <a:noFill/>
            <a:miter lim="800000"/>
            <a:headEnd/>
            <a:tailEnd/>
          </a:ln>
          <a:effectLst/>
        </p:spPr>
        <p:txBody>
          <a:bodyPr wrap="square">
            <a:spAutoFit/>
          </a:bodyPr>
          <a:lstStyle/>
          <a:p>
            <a:pPr algn="ctr">
              <a:tabLst>
                <a:tab pos="409575" algn="l"/>
              </a:tabLst>
            </a:pPr>
            <a:r>
              <a:rPr lang="sr-Latn-RS" sz="2400" i="1">
                <a:solidFill>
                  <a:schemeClr val="bg1"/>
                </a:solidFill>
              </a:rPr>
              <a:t>n – </a:t>
            </a:r>
            <a:r>
              <a:rPr lang="sr-Latn-RS" sz="2400">
                <a:solidFill>
                  <a:schemeClr val="bg1"/>
                </a:solidFill>
              </a:rPr>
              <a:t>1</a:t>
            </a:r>
            <a:endParaRPr lang="en-US" sz="2400">
              <a:solidFill>
                <a:schemeClr val="bg1"/>
              </a:solidFill>
            </a:endParaRPr>
          </a:p>
        </p:txBody>
      </p:sp>
      <p:sp>
        <p:nvSpPr>
          <p:cNvPr id="25" name="TextBox 24"/>
          <p:cNvSpPr txBox="1">
            <a:spLocks noChangeArrowheads="1"/>
          </p:cNvSpPr>
          <p:nvPr/>
        </p:nvSpPr>
        <p:spPr bwMode="auto">
          <a:xfrm>
            <a:off x="228600" y="838200"/>
            <a:ext cx="3581400" cy="535531"/>
          </a:xfrm>
          <a:prstGeom prst="rect">
            <a:avLst/>
          </a:prstGeom>
          <a:noFill/>
          <a:ln w="9525">
            <a:noFill/>
            <a:miter lim="800000"/>
            <a:headEnd/>
            <a:tailEnd/>
          </a:ln>
        </p:spPr>
        <p:txBody>
          <a:bodyPr wrap="square">
            <a:spAutoFit/>
          </a:bodyPr>
          <a:lstStyle/>
          <a:p>
            <a:r>
              <a:rPr lang="en-US" sz="2400" i="1">
                <a:solidFill>
                  <a:schemeClr val="bg1"/>
                </a:solidFill>
                <a:latin typeface="Arial" pitchFamily="34" charset="0"/>
                <a:cs typeface="Arial" pitchFamily="34" charset="0"/>
              </a:rPr>
              <a:t>q</a:t>
            </a:r>
            <a:r>
              <a:rPr lang="en-US" sz="2400" baseline="-25000">
                <a:solidFill>
                  <a:schemeClr val="bg1"/>
                </a:solidFill>
                <a:latin typeface="Arial" pitchFamily="34" charset="0"/>
                <a:cs typeface="Arial" pitchFamily="34" charset="0"/>
              </a:rPr>
              <a:t>12</a:t>
            </a:r>
            <a:r>
              <a:rPr lang="en-US" sz="2400" i="1">
                <a:solidFill>
                  <a:schemeClr val="bg1"/>
                </a:solidFill>
                <a:latin typeface="Arial" pitchFamily="34" charset="0"/>
                <a:cs typeface="Arial" pitchFamily="34" charset="0"/>
              </a:rPr>
              <a:t> =</a:t>
            </a:r>
            <a:r>
              <a:rPr lang="sr-Latn-RS" sz="2400" i="1">
                <a:solidFill>
                  <a:schemeClr val="bg1"/>
                </a:solidFill>
                <a:latin typeface="Arial" pitchFamily="34" charset="0"/>
                <a:cs typeface="Arial" pitchFamily="34" charset="0"/>
              </a:rPr>
              <a:t> u</a:t>
            </a:r>
            <a:r>
              <a:rPr lang="sr-Latn-RS" sz="2400" baseline="-25000">
                <a:solidFill>
                  <a:schemeClr val="bg1"/>
                </a:solidFill>
                <a:latin typeface="Arial" pitchFamily="34" charset="0"/>
                <a:cs typeface="Arial" pitchFamily="34" charset="0"/>
              </a:rPr>
              <a:t>2</a:t>
            </a:r>
            <a:r>
              <a:rPr lang="sr-Latn-RS" sz="2400" i="1">
                <a:solidFill>
                  <a:schemeClr val="bg1"/>
                </a:solidFill>
                <a:latin typeface="Arial" pitchFamily="34" charset="0"/>
                <a:cs typeface="Arial" pitchFamily="34" charset="0"/>
              </a:rPr>
              <a:t> – u</a:t>
            </a:r>
            <a:r>
              <a:rPr lang="sr-Latn-RS" sz="2400" baseline="-25000">
                <a:solidFill>
                  <a:schemeClr val="bg1"/>
                </a:solidFill>
                <a:latin typeface="Arial" pitchFamily="34" charset="0"/>
                <a:cs typeface="Arial" pitchFamily="34" charset="0"/>
              </a:rPr>
              <a:t>1</a:t>
            </a:r>
            <a:r>
              <a:rPr lang="sr-Latn-RS" sz="2400" i="1">
                <a:solidFill>
                  <a:schemeClr val="bg1"/>
                </a:solidFill>
                <a:latin typeface="Arial" pitchFamily="34" charset="0"/>
                <a:cs typeface="Arial" pitchFamily="34" charset="0"/>
              </a:rPr>
              <a:t>+ </a:t>
            </a:r>
            <a:r>
              <a:rPr lang="sr-Latn-RS" sz="2400" i="1">
                <a:solidFill>
                  <a:schemeClr val="bg1"/>
                </a:solidFill>
                <a:latin typeface="Times New Roman" pitchFamily="18" charset="0"/>
                <a:cs typeface="Times New Roman" pitchFamily="18" charset="0"/>
              </a:rPr>
              <a:t>l</a:t>
            </a:r>
            <a:r>
              <a:rPr lang="sr-Latn-RS" sz="2400" baseline="-25000">
                <a:solidFill>
                  <a:schemeClr val="bg1"/>
                </a:solidFill>
                <a:latin typeface="Arial" pitchFamily="34" charset="0"/>
                <a:cs typeface="Arial" pitchFamily="34" charset="0"/>
              </a:rPr>
              <a:t>12</a:t>
            </a:r>
            <a:r>
              <a:rPr lang="sr-Latn-RS" sz="2400" i="1">
                <a:solidFill>
                  <a:schemeClr val="bg1"/>
                </a:solidFill>
                <a:latin typeface="Arial" pitchFamily="34" charset="0"/>
                <a:cs typeface="Arial" pitchFamily="34" charset="0"/>
              </a:rPr>
              <a:t> </a:t>
            </a:r>
            <a:endParaRPr lang="sr-Latn-RS" sz="2400" i="1">
              <a:solidFill>
                <a:schemeClr val="bg1"/>
              </a:solidFill>
            </a:endParaRPr>
          </a:p>
        </p:txBody>
      </p:sp>
      <p:sp>
        <p:nvSpPr>
          <p:cNvPr id="33" name="TextBox 32"/>
          <p:cNvSpPr txBox="1">
            <a:spLocks noChangeArrowheads="1"/>
          </p:cNvSpPr>
          <p:nvPr/>
        </p:nvSpPr>
        <p:spPr bwMode="auto">
          <a:xfrm>
            <a:off x="228600" y="1664765"/>
            <a:ext cx="3581400" cy="496483"/>
          </a:xfrm>
          <a:prstGeom prst="rect">
            <a:avLst/>
          </a:prstGeom>
          <a:noFill/>
          <a:ln w="9525">
            <a:noFill/>
            <a:miter lim="800000"/>
            <a:headEnd/>
            <a:tailEnd/>
          </a:ln>
        </p:spPr>
        <p:txBody>
          <a:bodyPr wrap="square">
            <a:spAutoFit/>
          </a:bodyPr>
          <a:lstStyle/>
          <a:p>
            <a:r>
              <a:rPr lang="sr-Latn-RS" sz="2400" i="1">
                <a:solidFill>
                  <a:schemeClr val="bg1"/>
                </a:solidFill>
                <a:latin typeface="Times New Roman" pitchFamily="18" charset="0"/>
                <a:cs typeface="Times New Roman" pitchFamily="18" charset="0"/>
              </a:rPr>
              <a:t>l</a:t>
            </a:r>
            <a:r>
              <a:rPr lang="sr-Latn-RS" sz="2400" baseline="-25000">
                <a:solidFill>
                  <a:schemeClr val="bg1"/>
                </a:solidFill>
                <a:latin typeface="Arial" pitchFamily="34" charset="0"/>
                <a:cs typeface="Arial" pitchFamily="34" charset="0"/>
              </a:rPr>
              <a:t>12</a:t>
            </a:r>
            <a:r>
              <a:rPr lang="sr-Latn-RS" sz="2400" i="1">
                <a:solidFill>
                  <a:schemeClr val="bg1"/>
                </a:solidFill>
                <a:latin typeface="Arial" pitchFamily="34" charset="0"/>
                <a:cs typeface="Arial" pitchFamily="34" charset="0"/>
              </a:rPr>
              <a:t> = </a:t>
            </a:r>
            <a:r>
              <a:rPr lang="en-US" sz="2400" i="1">
                <a:solidFill>
                  <a:schemeClr val="bg1"/>
                </a:solidFill>
                <a:latin typeface="Arial" pitchFamily="34" charset="0"/>
                <a:cs typeface="Arial" pitchFamily="34" charset="0"/>
              </a:rPr>
              <a:t>q</a:t>
            </a:r>
            <a:r>
              <a:rPr lang="en-US" sz="2400" baseline="-25000">
                <a:solidFill>
                  <a:schemeClr val="bg1"/>
                </a:solidFill>
                <a:latin typeface="Arial" pitchFamily="34" charset="0"/>
                <a:cs typeface="Arial" pitchFamily="34" charset="0"/>
              </a:rPr>
              <a:t>12</a:t>
            </a:r>
            <a:r>
              <a:rPr lang="en-US" sz="2400" i="1">
                <a:solidFill>
                  <a:schemeClr val="bg1"/>
                </a:solidFill>
                <a:latin typeface="Arial" pitchFamily="34" charset="0"/>
                <a:cs typeface="Arial" pitchFamily="34" charset="0"/>
              </a:rPr>
              <a:t> </a:t>
            </a:r>
            <a:r>
              <a:rPr lang="sr-Latn-RS" sz="2400" i="1">
                <a:solidFill>
                  <a:schemeClr val="bg1"/>
                </a:solidFill>
                <a:latin typeface="Arial" pitchFamily="34" charset="0"/>
                <a:cs typeface="Arial" pitchFamily="34" charset="0"/>
              </a:rPr>
              <a:t>– (u</a:t>
            </a:r>
            <a:r>
              <a:rPr lang="sr-Latn-RS" sz="2400" baseline="-25000">
                <a:solidFill>
                  <a:schemeClr val="bg1"/>
                </a:solidFill>
                <a:latin typeface="Arial" pitchFamily="34" charset="0"/>
                <a:cs typeface="Arial" pitchFamily="34" charset="0"/>
              </a:rPr>
              <a:t>2</a:t>
            </a:r>
            <a:r>
              <a:rPr lang="sr-Latn-RS" sz="2400" i="1">
                <a:solidFill>
                  <a:schemeClr val="bg1"/>
                </a:solidFill>
                <a:latin typeface="Arial" pitchFamily="34" charset="0"/>
                <a:cs typeface="Arial" pitchFamily="34" charset="0"/>
              </a:rPr>
              <a:t> – u</a:t>
            </a:r>
            <a:r>
              <a:rPr lang="sr-Latn-RS" sz="2400" baseline="-25000">
                <a:solidFill>
                  <a:schemeClr val="bg1"/>
                </a:solidFill>
                <a:latin typeface="Arial" pitchFamily="34" charset="0"/>
                <a:cs typeface="Arial" pitchFamily="34" charset="0"/>
              </a:rPr>
              <a:t>1</a:t>
            </a:r>
            <a:r>
              <a:rPr lang="sr-Latn-RS" sz="2400" i="1">
                <a:solidFill>
                  <a:schemeClr val="bg1"/>
                </a:solidFill>
                <a:latin typeface="Arial" pitchFamily="34" charset="0"/>
                <a:cs typeface="Arial" pitchFamily="34" charset="0"/>
              </a:rPr>
              <a:t>)</a:t>
            </a:r>
            <a:endParaRPr lang="sr-Latn-RS" sz="2400" i="1" baseline="-25000">
              <a:solidFill>
                <a:schemeClr val="bg1"/>
              </a:solidFill>
            </a:endParaRPr>
          </a:p>
        </p:txBody>
      </p:sp>
      <p:cxnSp>
        <p:nvCxnSpPr>
          <p:cNvPr id="34" name="Straight Arrow Connector 33"/>
          <p:cNvCxnSpPr/>
          <p:nvPr/>
        </p:nvCxnSpPr>
        <p:spPr bwMode="auto">
          <a:xfrm>
            <a:off x="903572" y="1314956"/>
            <a:ext cx="0" cy="457200"/>
          </a:xfrm>
          <a:prstGeom prst="straightConnector1">
            <a:avLst/>
          </a:prstGeom>
          <a:noFill/>
          <a:ln w="12700" cap="flat" cmpd="sng" algn="ctr">
            <a:solidFill>
              <a:schemeClr val="bg1"/>
            </a:solidFill>
            <a:prstDash val="solid"/>
            <a:round/>
            <a:headEnd type="none" w="med" len="med"/>
            <a:tailEnd type="triangle" w="med" len="med"/>
          </a:ln>
          <a:effectLst/>
        </p:spPr>
      </p:cxnSp>
      <p:cxnSp>
        <p:nvCxnSpPr>
          <p:cNvPr id="35" name="Straight Arrow Connector 34"/>
          <p:cNvCxnSpPr/>
          <p:nvPr/>
        </p:nvCxnSpPr>
        <p:spPr bwMode="auto">
          <a:xfrm>
            <a:off x="906308" y="2148976"/>
            <a:ext cx="0" cy="457200"/>
          </a:xfrm>
          <a:prstGeom prst="straightConnector1">
            <a:avLst/>
          </a:prstGeom>
          <a:noFill/>
          <a:ln w="12700" cap="flat" cmpd="sng" algn="ctr">
            <a:solidFill>
              <a:schemeClr val="bg1"/>
            </a:solidFill>
            <a:prstDash val="solid"/>
            <a:round/>
            <a:headEnd type="none" w="med" len="med"/>
            <a:tailEnd type="triangle" w="med" len="med"/>
          </a:ln>
          <a:effectLst/>
        </p:spPr>
      </p:cxnSp>
      <p:sp>
        <p:nvSpPr>
          <p:cNvPr id="36" name="TextBox 35"/>
          <p:cNvSpPr txBox="1">
            <a:spLocks noChangeArrowheads="1"/>
          </p:cNvSpPr>
          <p:nvPr/>
        </p:nvSpPr>
        <p:spPr bwMode="auto">
          <a:xfrm>
            <a:off x="228600" y="2531289"/>
            <a:ext cx="5410200" cy="535531"/>
          </a:xfrm>
          <a:prstGeom prst="rect">
            <a:avLst/>
          </a:prstGeom>
          <a:noFill/>
          <a:ln w="9525">
            <a:noFill/>
            <a:miter lim="800000"/>
            <a:headEnd/>
            <a:tailEnd/>
          </a:ln>
        </p:spPr>
        <p:txBody>
          <a:bodyPr wrap="square">
            <a:spAutoFit/>
          </a:bodyPr>
          <a:lstStyle/>
          <a:p>
            <a:r>
              <a:rPr lang="sr-Latn-RS" sz="2400" i="1">
                <a:solidFill>
                  <a:schemeClr val="bg1"/>
                </a:solidFill>
                <a:latin typeface="Times New Roman" pitchFamily="18" charset="0"/>
                <a:cs typeface="Times New Roman" pitchFamily="18" charset="0"/>
              </a:rPr>
              <a:t>l</a:t>
            </a:r>
            <a:r>
              <a:rPr lang="sr-Latn-RS" sz="2400" baseline="-25000">
                <a:solidFill>
                  <a:schemeClr val="bg1"/>
                </a:solidFill>
                <a:latin typeface="Arial" pitchFamily="34" charset="0"/>
                <a:cs typeface="Arial" pitchFamily="34" charset="0"/>
              </a:rPr>
              <a:t>12</a:t>
            </a:r>
            <a:r>
              <a:rPr lang="sr-Latn-RS" sz="2400" i="1">
                <a:solidFill>
                  <a:schemeClr val="bg1"/>
                </a:solidFill>
                <a:latin typeface="Arial" pitchFamily="34" charset="0"/>
                <a:cs typeface="Arial" pitchFamily="34" charset="0"/>
              </a:rPr>
              <a:t> = c</a:t>
            </a:r>
            <a:r>
              <a:rPr lang="sr-Latn-RS" sz="2400" i="1" baseline="-25000">
                <a:solidFill>
                  <a:schemeClr val="bg1"/>
                </a:solidFill>
                <a:latin typeface="Arial" pitchFamily="34" charset="0"/>
                <a:cs typeface="Arial" pitchFamily="34" charset="0"/>
              </a:rPr>
              <a:t>v</a:t>
            </a:r>
            <a:r>
              <a:rPr lang="sr-Latn-RS" sz="2400" i="1">
                <a:solidFill>
                  <a:schemeClr val="bg1"/>
                </a:solidFill>
                <a:latin typeface="Arial" pitchFamily="34" charset="0"/>
                <a:cs typeface="Arial" pitchFamily="34" charset="0"/>
              </a:rPr>
              <a:t>              (T</a:t>
            </a:r>
            <a:r>
              <a:rPr lang="sr-Latn-RS" sz="2400" baseline="-25000">
                <a:solidFill>
                  <a:schemeClr val="bg1"/>
                </a:solidFill>
                <a:latin typeface="Arial" pitchFamily="34" charset="0"/>
                <a:cs typeface="Arial" pitchFamily="34" charset="0"/>
              </a:rPr>
              <a:t>2</a:t>
            </a:r>
            <a:r>
              <a:rPr lang="sr-Latn-RS" sz="2400" i="1">
                <a:solidFill>
                  <a:schemeClr val="bg1"/>
                </a:solidFill>
                <a:latin typeface="Arial" pitchFamily="34" charset="0"/>
                <a:cs typeface="Arial" pitchFamily="34" charset="0"/>
              </a:rPr>
              <a:t> – T</a:t>
            </a:r>
            <a:r>
              <a:rPr lang="sr-Latn-RS" sz="2400" baseline="-25000">
                <a:solidFill>
                  <a:schemeClr val="bg1"/>
                </a:solidFill>
                <a:latin typeface="Arial" pitchFamily="34" charset="0"/>
                <a:cs typeface="Arial" pitchFamily="34" charset="0"/>
              </a:rPr>
              <a:t>1</a:t>
            </a:r>
            <a:r>
              <a:rPr lang="sr-Latn-RS" sz="2400" i="1">
                <a:solidFill>
                  <a:schemeClr val="bg1"/>
                </a:solidFill>
                <a:latin typeface="Arial" pitchFamily="34" charset="0"/>
                <a:cs typeface="Arial" pitchFamily="34" charset="0"/>
              </a:rPr>
              <a:t>) – c</a:t>
            </a:r>
            <a:r>
              <a:rPr lang="sr-Latn-RS" sz="2400" i="1" baseline="-25000">
                <a:solidFill>
                  <a:schemeClr val="bg1"/>
                </a:solidFill>
                <a:latin typeface="Arial" pitchFamily="34" charset="0"/>
                <a:cs typeface="Arial" pitchFamily="34" charset="0"/>
              </a:rPr>
              <a:t>v</a:t>
            </a:r>
            <a:r>
              <a:rPr lang="sr-Latn-RS" sz="2400" i="1">
                <a:solidFill>
                  <a:schemeClr val="bg1"/>
                </a:solidFill>
                <a:latin typeface="Arial" pitchFamily="34" charset="0"/>
                <a:cs typeface="Arial" pitchFamily="34" charset="0"/>
              </a:rPr>
              <a:t> (T</a:t>
            </a:r>
            <a:r>
              <a:rPr lang="sr-Latn-RS" sz="2400" baseline="-25000">
                <a:solidFill>
                  <a:schemeClr val="bg1"/>
                </a:solidFill>
                <a:latin typeface="Arial" pitchFamily="34" charset="0"/>
                <a:cs typeface="Arial" pitchFamily="34" charset="0"/>
              </a:rPr>
              <a:t>2</a:t>
            </a:r>
            <a:r>
              <a:rPr lang="sr-Latn-RS" sz="2400" i="1">
                <a:solidFill>
                  <a:schemeClr val="bg1"/>
                </a:solidFill>
                <a:latin typeface="Arial" pitchFamily="34" charset="0"/>
                <a:cs typeface="Arial" pitchFamily="34" charset="0"/>
              </a:rPr>
              <a:t> – T</a:t>
            </a:r>
            <a:r>
              <a:rPr lang="sr-Latn-RS" sz="2400" baseline="-25000">
                <a:solidFill>
                  <a:schemeClr val="bg1"/>
                </a:solidFill>
                <a:latin typeface="Arial" pitchFamily="34" charset="0"/>
                <a:cs typeface="Arial" pitchFamily="34" charset="0"/>
              </a:rPr>
              <a:t>1</a:t>
            </a:r>
            <a:r>
              <a:rPr lang="sr-Latn-RS" sz="2400" i="1">
                <a:solidFill>
                  <a:schemeClr val="bg1"/>
                </a:solidFill>
                <a:latin typeface="Arial" pitchFamily="34" charset="0"/>
                <a:cs typeface="Arial" pitchFamily="34" charset="0"/>
              </a:rPr>
              <a:t>)         </a:t>
            </a:r>
            <a:endParaRPr lang="sr-Latn-RS" sz="2400" i="1" baseline="-25000">
              <a:solidFill>
                <a:schemeClr val="bg1"/>
              </a:solidFill>
            </a:endParaRPr>
          </a:p>
        </p:txBody>
      </p:sp>
      <p:cxnSp>
        <p:nvCxnSpPr>
          <p:cNvPr id="37" name="Straight Arrow Connector 36"/>
          <p:cNvCxnSpPr/>
          <p:nvPr/>
        </p:nvCxnSpPr>
        <p:spPr bwMode="auto">
          <a:xfrm>
            <a:off x="906308" y="3035188"/>
            <a:ext cx="0" cy="457200"/>
          </a:xfrm>
          <a:prstGeom prst="straightConnector1">
            <a:avLst/>
          </a:prstGeom>
          <a:noFill/>
          <a:ln w="12700" cap="flat" cmpd="sng" algn="ctr">
            <a:solidFill>
              <a:schemeClr val="bg1"/>
            </a:solidFill>
            <a:prstDash val="solid"/>
            <a:round/>
            <a:headEnd type="none" w="med" len="med"/>
            <a:tailEnd type="triangle" w="med" len="med"/>
          </a:ln>
          <a:effectLst/>
        </p:spPr>
      </p:cxnSp>
      <p:cxnSp>
        <p:nvCxnSpPr>
          <p:cNvPr id="38" name="Straight Arrow Connector 37"/>
          <p:cNvCxnSpPr/>
          <p:nvPr/>
        </p:nvCxnSpPr>
        <p:spPr bwMode="auto">
          <a:xfrm rot="5400000">
            <a:off x="1945316" y="3306227"/>
            <a:ext cx="0" cy="1005840"/>
          </a:xfrm>
          <a:prstGeom prst="straightConnector1">
            <a:avLst/>
          </a:prstGeom>
          <a:noFill/>
          <a:ln w="28575" cap="flat" cmpd="sng" algn="ctr">
            <a:solidFill>
              <a:schemeClr val="bg1"/>
            </a:solidFill>
            <a:prstDash val="solid"/>
            <a:round/>
            <a:headEnd type="none" w="med" len="med"/>
            <a:tailEnd type="none" w="med" len="med"/>
          </a:ln>
          <a:effectLst/>
        </p:spPr>
      </p:cxnSp>
      <p:sp>
        <p:nvSpPr>
          <p:cNvPr id="39" name="Text Box 27"/>
          <p:cNvSpPr txBox="1">
            <a:spLocks noChangeArrowheads="1"/>
          </p:cNvSpPr>
          <p:nvPr/>
        </p:nvSpPr>
        <p:spPr bwMode="auto">
          <a:xfrm>
            <a:off x="1414082" y="3291436"/>
            <a:ext cx="990600" cy="535531"/>
          </a:xfrm>
          <a:prstGeom prst="rect">
            <a:avLst/>
          </a:prstGeom>
          <a:noFill/>
          <a:ln w="9525" algn="ctr">
            <a:noFill/>
            <a:miter lim="800000"/>
            <a:headEnd/>
            <a:tailEnd/>
          </a:ln>
          <a:effectLst/>
        </p:spPr>
        <p:txBody>
          <a:bodyPr wrap="square">
            <a:spAutoFit/>
          </a:bodyPr>
          <a:lstStyle/>
          <a:p>
            <a:pPr algn="ctr">
              <a:tabLst>
                <a:tab pos="409575" algn="l"/>
              </a:tabLst>
            </a:pPr>
            <a:r>
              <a:rPr lang="sr-Latn-RS" sz="2400" i="1">
                <a:solidFill>
                  <a:schemeClr val="bg1"/>
                </a:solidFill>
              </a:rPr>
              <a:t>n – </a:t>
            </a:r>
            <a:r>
              <a:rPr lang="sr-Latn-RS" sz="2400" i="1">
                <a:solidFill>
                  <a:schemeClr val="bg1"/>
                </a:solidFill>
                <a:sym typeface="Symbol"/>
              </a:rPr>
              <a:t></a:t>
            </a:r>
            <a:endParaRPr lang="en-US" sz="2400" i="1">
              <a:solidFill>
                <a:schemeClr val="bg1"/>
              </a:solidFill>
            </a:endParaRPr>
          </a:p>
        </p:txBody>
      </p:sp>
      <p:sp>
        <p:nvSpPr>
          <p:cNvPr id="40" name="Text Box 27"/>
          <p:cNvSpPr txBox="1">
            <a:spLocks noChangeArrowheads="1"/>
          </p:cNvSpPr>
          <p:nvPr/>
        </p:nvSpPr>
        <p:spPr bwMode="auto">
          <a:xfrm>
            <a:off x="1414082" y="3735041"/>
            <a:ext cx="990600" cy="494751"/>
          </a:xfrm>
          <a:prstGeom prst="rect">
            <a:avLst/>
          </a:prstGeom>
          <a:noFill/>
          <a:ln w="9525" algn="ctr">
            <a:noFill/>
            <a:miter lim="800000"/>
            <a:headEnd/>
            <a:tailEnd/>
          </a:ln>
          <a:effectLst/>
        </p:spPr>
        <p:txBody>
          <a:bodyPr wrap="square">
            <a:spAutoFit/>
          </a:bodyPr>
          <a:lstStyle/>
          <a:p>
            <a:pPr algn="ctr">
              <a:tabLst>
                <a:tab pos="409575" algn="l"/>
              </a:tabLst>
            </a:pPr>
            <a:r>
              <a:rPr lang="sr-Latn-RS" sz="2400" i="1">
                <a:solidFill>
                  <a:schemeClr val="bg1"/>
                </a:solidFill>
              </a:rPr>
              <a:t>n – </a:t>
            </a:r>
            <a:r>
              <a:rPr lang="sr-Latn-RS" sz="2400">
                <a:solidFill>
                  <a:schemeClr val="bg1"/>
                </a:solidFill>
              </a:rPr>
              <a:t>1</a:t>
            </a:r>
            <a:endParaRPr lang="en-US" sz="2400">
              <a:solidFill>
                <a:schemeClr val="bg1"/>
              </a:solidFill>
            </a:endParaRPr>
          </a:p>
        </p:txBody>
      </p:sp>
      <p:sp>
        <p:nvSpPr>
          <p:cNvPr id="41" name="TextBox 40"/>
          <p:cNvSpPr txBox="1">
            <a:spLocks noChangeArrowheads="1"/>
          </p:cNvSpPr>
          <p:nvPr/>
        </p:nvSpPr>
        <p:spPr bwMode="auto">
          <a:xfrm>
            <a:off x="228600" y="3493457"/>
            <a:ext cx="6248400" cy="535531"/>
          </a:xfrm>
          <a:prstGeom prst="rect">
            <a:avLst/>
          </a:prstGeom>
          <a:noFill/>
          <a:ln w="9525">
            <a:noFill/>
            <a:miter lim="800000"/>
            <a:headEnd/>
            <a:tailEnd/>
          </a:ln>
        </p:spPr>
        <p:txBody>
          <a:bodyPr wrap="square">
            <a:spAutoFit/>
          </a:bodyPr>
          <a:lstStyle/>
          <a:p>
            <a:r>
              <a:rPr lang="sr-Latn-RS" sz="2400" i="1">
                <a:solidFill>
                  <a:schemeClr val="bg1"/>
                </a:solidFill>
                <a:latin typeface="Times New Roman" pitchFamily="18" charset="0"/>
                <a:cs typeface="Times New Roman" pitchFamily="18" charset="0"/>
              </a:rPr>
              <a:t>l</a:t>
            </a:r>
            <a:r>
              <a:rPr lang="sr-Latn-RS" sz="2400" baseline="-25000">
                <a:solidFill>
                  <a:schemeClr val="bg1"/>
                </a:solidFill>
                <a:latin typeface="Arial" pitchFamily="34" charset="0"/>
                <a:cs typeface="Arial" pitchFamily="34" charset="0"/>
              </a:rPr>
              <a:t>12</a:t>
            </a:r>
            <a:r>
              <a:rPr lang="sr-Latn-RS" sz="2400" i="1">
                <a:solidFill>
                  <a:schemeClr val="bg1"/>
                </a:solidFill>
                <a:latin typeface="Arial" pitchFamily="34" charset="0"/>
                <a:cs typeface="Arial" pitchFamily="34" charset="0"/>
              </a:rPr>
              <a:t> = c</a:t>
            </a:r>
            <a:r>
              <a:rPr lang="sr-Latn-RS" sz="2400" i="1" baseline="-25000">
                <a:solidFill>
                  <a:schemeClr val="bg1"/>
                </a:solidFill>
                <a:latin typeface="Arial" pitchFamily="34" charset="0"/>
                <a:cs typeface="Arial" pitchFamily="34" charset="0"/>
              </a:rPr>
              <a:t>v</a:t>
            </a:r>
            <a:r>
              <a:rPr lang="sr-Latn-RS" sz="2400" i="1">
                <a:solidFill>
                  <a:schemeClr val="bg1"/>
                </a:solidFill>
                <a:latin typeface="Arial" pitchFamily="34" charset="0"/>
                <a:cs typeface="Arial" pitchFamily="34" charset="0"/>
              </a:rPr>
              <a:t> (             – </a:t>
            </a:r>
            <a:r>
              <a:rPr lang="sr-Latn-RS" sz="2400">
                <a:solidFill>
                  <a:schemeClr val="bg1"/>
                </a:solidFill>
                <a:latin typeface="Arial" pitchFamily="34" charset="0"/>
                <a:cs typeface="Arial" pitchFamily="34" charset="0"/>
              </a:rPr>
              <a:t>1</a:t>
            </a:r>
            <a:r>
              <a:rPr lang="sr-Latn-RS" sz="2400" i="1">
                <a:solidFill>
                  <a:schemeClr val="bg1"/>
                </a:solidFill>
                <a:latin typeface="Arial" pitchFamily="34" charset="0"/>
                <a:cs typeface="Arial" pitchFamily="34" charset="0"/>
              </a:rPr>
              <a:t>) (T</a:t>
            </a:r>
            <a:r>
              <a:rPr lang="sr-Latn-RS" sz="2400" baseline="-25000">
                <a:solidFill>
                  <a:schemeClr val="bg1"/>
                </a:solidFill>
                <a:latin typeface="Arial" pitchFamily="34" charset="0"/>
                <a:cs typeface="Arial" pitchFamily="34" charset="0"/>
              </a:rPr>
              <a:t>2</a:t>
            </a:r>
            <a:r>
              <a:rPr lang="sr-Latn-RS" sz="2400" i="1">
                <a:solidFill>
                  <a:schemeClr val="bg1"/>
                </a:solidFill>
                <a:latin typeface="Arial" pitchFamily="34" charset="0"/>
                <a:cs typeface="Arial" pitchFamily="34" charset="0"/>
              </a:rPr>
              <a:t> – T</a:t>
            </a:r>
            <a:r>
              <a:rPr lang="sr-Latn-RS" sz="2400" baseline="-25000">
                <a:solidFill>
                  <a:schemeClr val="bg1"/>
                </a:solidFill>
                <a:latin typeface="Arial" pitchFamily="34" charset="0"/>
                <a:cs typeface="Arial" pitchFamily="34" charset="0"/>
              </a:rPr>
              <a:t>1</a:t>
            </a:r>
            <a:r>
              <a:rPr lang="sr-Latn-RS" sz="2400" i="1">
                <a:solidFill>
                  <a:schemeClr val="bg1"/>
                </a:solidFill>
                <a:latin typeface="Arial" pitchFamily="34" charset="0"/>
                <a:cs typeface="Arial" pitchFamily="34" charset="0"/>
              </a:rPr>
              <a:t>)         </a:t>
            </a:r>
            <a:endParaRPr lang="sr-Latn-RS" sz="2400" i="1" baseline="-25000">
              <a:solidFill>
                <a:schemeClr val="bg1"/>
              </a:solidFill>
            </a:endParaRPr>
          </a:p>
        </p:txBody>
      </p:sp>
      <p:cxnSp>
        <p:nvCxnSpPr>
          <p:cNvPr id="42" name="Straight Arrow Connector 41"/>
          <p:cNvCxnSpPr/>
          <p:nvPr/>
        </p:nvCxnSpPr>
        <p:spPr bwMode="auto">
          <a:xfrm>
            <a:off x="906308" y="3954528"/>
            <a:ext cx="0" cy="457200"/>
          </a:xfrm>
          <a:prstGeom prst="straightConnector1">
            <a:avLst/>
          </a:prstGeom>
          <a:noFill/>
          <a:ln w="12700" cap="flat" cmpd="sng" algn="ctr">
            <a:solidFill>
              <a:schemeClr val="bg1"/>
            </a:solidFill>
            <a:prstDash val="solid"/>
            <a:round/>
            <a:headEnd type="none" w="med" len="med"/>
            <a:tailEnd type="triangle" w="med" len="med"/>
          </a:ln>
          <a:effectLst/>
        </p:spPr>
      </p:cxnSp>
      <p:cxnSp>
        <p:nvCxnSpPr>
          <p:cNvPr id="43" name="Straight Arrow Connector 42"/>
          <p:cNvCxnSpPr/>
          <p:nvPr/>
        </p:nvCxnSpPr>
        <p:spPr bwMode="auto">
          <a:xfrm rot="5400000">
            <a:off x="2350332" y="3690059"/>
            <a:ext cx="0" cy="2011680"/>
          </a:xfrm>
          <a:prstGeom prst="straightConnector1">
            <a:avLst/>
          </a:prstGeom>
          <a:noFill/>
          <a:ln w="28575" cap="flat" cmpd="sng" algn="ctr">
            <a:solidFill>
              <a:schemeClr val="bg1"/>
            </a:solidFill>
            <a:prstDash val="solid"/>
            <a:round/>
            <a:headEnd type="none" w="med" len="med"/>
            <a:tailEnd type="none" w="med" len="med"/>
          </a:ln>
          <a:effectLst/>
        </p:spPr>
      </p:cxnSp>
      <p:sp>
        <p:nvSpPr>
          <p:cNvPr id="44" name="Text Box 27"/>
          <p:cNvSpPr txBox="1">
            <a:spLocks noChangeArrowheads="1"/>
          </p:cNvSpPr>
          <p:nvPr/>
        </p:nvSpPr>
        <p:spPr bwMode="auto">
          <a:xfrm>
            <a:off x="1227966" y="4178188"/>
            <a:ext cx="2319718" cy="535531"/>
          </a:xfrm>
          <a:prstGeom prst="rect">
            <a:avLst/>
          </a:prstGeom>
          <a:noFill/>
          <a:ln w="9525" algn="ctr">
            <a:noFill/>
            <a:miter lim="800000"/>
            <a:headEnd/>
            <a:tailEnd/>
          </a:ln>
          <a:effectLst/>
        </p:spPr>
        <p:txBody>
          <a:bodyPr wrap="square">
            <a:spAutoFit/>
          </a:bodyPr>
          <a:lstStyle/>
          <a:p>
            <a:pPr algn="ctr">
              <a:tabLst>
                <a:tab pos="409575" algn="l"/>
              </a:tabLst>
            </a:pPr>
            <a:r>
              <a:rPr lang="sr-Latn-RS" sz="2400" i="1">
                <a:solidFill>
                  <a:schemeClr val="bg1"/>
                </a:solidFill>
              </a:rPr>
              <a:t>n – </a:t>
            </a:r>
            <a:r>
              <a:rPr lang="sr-Latn-RS" sz="2400" i="1">
                <a:solidFill>
                  <a:schemeClr val="bg1"/>
                </a:solidFill>
                <a:sym typeface="Symbol"/>
              </a:rPr>
              <a:t> – (</a:t>
            </a:r>
            <a:r>
              <a:rPr lang="sr-Latn-RS" sz="2400" i="1">
                <a:solidFill>
                  <a:schemeClr val="bg1"/>
                </a:solidFill>
              </a:rPr>
              <a:t>n – </a:t>
            </a:r>
            <a:r>
              <a:rPr lang="sr-Latn-RS" sz="2400">
                <a:solidFill>
                  <a:schemeClr val="bg1"/>
                </a:solidFill>
              </a:rPr>
              <a:t>1</a:t>
            </a:r>
            <a:r>
              <a:rPr lang="sr-Latn-RS" sz="2400" i="1">
                <a:solidFill>
                  <a:schemeClr val="bg1"/>
                </a:solidFill>
                <a:sym typeface="Symbol"/>
              </a:rPr>
              <a:t>)</a:t>
            </a:r>
            <a:endParaRPr lang="en-US" sz="2400" i="1">
              <a:solidFill>
                <a:schemeClr val="bg1"/>
              </a:solidFill>
            </a:endParaRPr>
          </a:p>
        </p:txBody>
      </p:sp>
      <p:sp>
        <p:nvSpPr>
          <p:cNvPr id="45" name="Text Box 27"/>
          <p:cNvSpPr txBox="1">
            <a:spLocks noChangeArrowheads="1"/>
          </p:cNvSpPr>
          <p:nvPr/>
        </p:nvSpPr>
        <p:spPr bwMode="auto">
          <a:xfrm>
            <a:off x="1832172" y="4621793"/>
            <a:ext cx="990600" cy="494751"/>
          </a:xfrm>
          <a:prstGeom prst="rect">
            <a:avLst/>
          </a:prstGeom>
          <a:noFill/>
          <a:ln w="9525" algn="ctr">
            <a:noFill/>
            <a:miter lim="800000"/>
            <a:headEnd/>
            <a:tailEnd/>
          </a:ln>
          <a:effectLst/>
        </p:spPr>
        <p:txBody>
          <a:bodyPr wrap="square">
            <a:spAutoFit/>
          </a:bodyPr>
          <a:lstStyle/>
          <a:p>
            <a:pPr algn="ctr">
              <a:tabLst>
                <a:tab pos="409575" algn="l"/>
              </a:tabLst>
            </a:pPr>
            <a:r>
              <a:rPr lang="sr-Latn-RS" sz="2400" i="1">
                <a:solidFill>
                  <a:schemeClr val="bg1"/>
                </a:solidFill>
              </a:rPr>
              <a:t>n – </a:t>
            </a:r>
            <a:r>
              <a:rPr lang="sr-Latn-RS" sz="2400">
                <a:solidFill>
                  <a:schemeClr val="bg1"/>
                </a:solidFill>
              </a:rPr>
              <a:t>1</a:t>
            </a:r>
            <a:endParaRPr lang="en-US" sz="2400">
              <a:solidFill>
                <a:schemeClr val="bg1"/>
              </a:solidFill>
            </a:endParaRPr>
          </a:p>
        </p:txBody>
      </p:sp>
      <p:sp>
        <p:nvSpPr>
          <p:cNvPr id="46" name="TextBox 45"/>
          <p:cNvSpPr txBox="1">
            <a:spLocks noChangeArrowheads="1"/>
          </p:cNvSpPr>
          <p:nvPr/>
        </p:nvSpPr>
        <p:spPr bwMode="auto">
          <a:xfrm>
            <a:off x="228600" y="4380209"/>
            <a:ext cx="6248400" cy="535531"/>
          </a:xfrm>
          <a:prstGeom prst="rect">
            <a:avLst/>
          </a:prstGeom>
          <a:noFill/>
          <a:ln w="9525">
            <a:noFill/>
            <a:miter lim="800000"/>
            <a:headEnd/>
            <a:tailEnd/>
          </a:ln>
        </p:spPr>
        <p:txBody>
          <a:bodyPr wrap="square">
            <a:spAutoFit/>
          </a:bodyPr>
          <a:lstStyle/>
          <a:p>
            <a:r>
              <a:rPr lang="sr-Latn-RS" sz="2400" i="1">
                <a:solidFill>
                  <a:schemeClr val="bg1"/>
                </a:solidFill>
                <a:latin typeface="Times New Roman" pitchFamily="18" charset="0"/>
                <a:cs typeface="Times New Roman" pitchFamily="18" charset="0"/>
              </a:rPr>
              <a:t>l</a:t>
            </a:r>
            <a:r>
              <a:rPr lang="sr-Latn-RS" sz="2400" baseline="-25000">
                <a:solidFill>
                  <a:schemeClr val="bg1"/>
                </a:solidFill>
                <a:latin typeface="Arial" pitchFamily="34" charset="0"/>
                <a:cs typeface="Arial" pitchFamily="34" charset="0"/>
              </a:rPr>
              <a:t>12</a:t>
            </a:r>
            <a:r>
              <a:rPr lang="sr-Latn-RS" sz="2400" i="1">
                <a:solidFill>
                  <a:schemeClr val="bg1"/>
                </a:solidFill>
                <a:latin typeface="Arial" pitchFamily="34" charset="0"/>
                <a:cs typeface="Arial" pitchFamily="34" charset="0"/>
              </a:rPr>
              <a:t> = c</a:t>
            </a:r>
            <a:r>
              <a:rPr lang="sr-Latn-RS" sz="2400" i="1" baseline="-25000">
                <a:solidFill>
                  <a:schemeClr val="bg1"/>
                </a:solidFill>
                <a:latin typeface="Arial" pitchFamily="34" charset="0"/>
                <a:cs typeface="Arial" pitchFamily="34" charset="0"/>
              </a:rPr>
              <a:t>v</a:t>
            </a:r>
            <a:r>
              <a:rPr lang="sr-Latn-RS" sz="2400" i="1">
                <a:solidFill>
                  <a:schemeClr val="bg1"/>
                </a:solidFill>
                <a:latin typeface="Arial" pitchFamily="34" charset="0"/>
                <a:cs typeface="Arial" pitchFamily="34" charset="0"/>
              </a:rPr>
              <a:t>                           (T</a:t>
            </a:r>
            <a:r>
              <a:rPr lang="sr-Latn-RS" sz="2400" baseline="-25000">
                <a:solidFill>
                  <a:schemeClr val="bg1"/>
                </a:solidFill>
                <a:latin typeface="Arial" pitchFamily="34" charset="0"/>
                <a:cs typeface="Arial" pitchFamily="34" charset="0"/>
              </a:rPr>
              <a:t>2</a:t>
            </a:r>
            <a:r>
              <a:rPr lang="sr-Latn-RS" sz="2400" i="1">
                <a:solidFill>
                  <a:schemeClr val="bg1"/>
                </a:solidFill>
                <a:latin typeface="Arial" pitchFamily="34" charset="0"/>
                <a:cs typeface="Arial" pitchFamily="34" charset="0"/>
              </a:rPr>
              <a:t> – T</a:t>
            </a:r>
            <a:r>
              <a:rPr lang="sr-Latn-RS" sz="2400" baseline="-25000">
                <a:solidFill>
                  <a:schemeClr val="bg1"/>
                </a:solidFill>
                <a:latin typeface="Arial" pitchFamily="34" charset="0"/>
                <a:cs typeface="Arial" pitchFamily="34" charset="0"/>
              </a:rPr>
              <a:t>1</a:t>
            </a:r>
            <a:r>
              <a:rPr lang="sr-Latn-RS" sz="2400" i="1">
                <a:solidFill>
                  <a:schemeClr val="bg1"/>
                </a:solidFill>
                <a:latin typeface="Arial" pitchFamily="34" charset="0"/>
                <a:cs typeface="Arial" pitchFamily="34" charset="0"/>
              </a:rPr>
              <a:t>)         </a:t>
            </a:r>
            <a:endParaRPr lang="sr-Latn-RS" sz="2400" i="1" baseline="-25000">
              <a:solidFill>
                <a:schemeClr val="bg1"/>
              </a:solidFill>
            </a:endParaRPr>
          </a:p>
        </p:txBody>
      </p:sp>
      <p:cxnSp>
        <p:nvCxnSpPr>
          <p:cNvPr id="47" name="Straight Arrow Connector 46"/>
          <p:cNvCxnSpPr/>
          <p:nvPr/>
        </p:nvCxnSpPr>
        <p:spPr bwMode="auto">
          <a:xfrm>
            <a:off x="906308" y="4921172"/>
            <a:ext cx="0" cy="457200"/>
          </a:xfrm>
          <a:prstGeom prst="straightConnector1">
            <a:avLst/>
          </a:prstGeom>
          <a:noFill/>
          <a:ln w="12700" cap="flat" cmpd="sng" algn="ctr">
            <a:solidFill>
              <a:schemeClr val="bg1"/>
            </a:solidFill>
            <a:prstDash val="solid"/>
            <a:round/>
            <a:headEnd type="none" w="med" len="med"/>
            <a:tailEnd type="triangle" w="med" len="med"/>
          </a:ln>
          <a:effectLst/>
        </p:spPr>
      </p:cxnSp>
      <p:cxnSp>
        <p:nvCxnSpPr>
          <p:cNvPr id="48" name="Straight Arrow Connector 47"/>
          <p:cNvCxnSpPr/>
          <p:nvPr/>
        </p:nvCxnSpPr>
        <p:spPr bwMode="auto">
          <a:xfrm rot="5400000">
            <a:off x="1728324" y="5156791"/>
            <a:ext cx="0" cy="914400"/>
          </a:xfrm>
          <a:prstGeom prst="straightConnector1">
            <a:avLst/>
          </a:prstGeom>
          <a:noFill/>
          <a:ln w="28575" cap="flat" cmpd="sng" algn="ctr">
            <a:solidFill>
              <a:schemeClr val="bg1"/>
            </a:solidFill>
            <a:prstDash val="solid"/>
            <a:round/>
            <a:headEnd type="none" w="med" len="med"/>
            <a:tailEnd type="none" w="med" len="med"/>
          </a:ln>
          <a:effectLst/>
        </p:spPr>
      </p:cxnSp>
      <p:sp>
        <p:nvSpPr>
          <p:cNvPr id="49" name="Text Box 27"/>
          <p:cNvSpPr txBox="1">
            <a:spLocks noChangeArrowheads="1"/>
          </p:cNvSpPr>
          <p:nvPr/>
        </p:nvSpPr>
        <p:spPr bwMode="auto">
          <a:xfrm>
            <a:off x="1194930" y="5096280"/>
            <a:ext cx="1091070" cy="535531"/>
          </a:xfrm>
          <a:prstGeom prst="rect">
            <a:avLst/>
          </a:prstGeom>
          <a:noFill/>
          <a:ln w="9525" algn="ctr">
            <a:noFill/>
            <a:miter lim="800000"/>
            <a:headEnd/>
            <a:tailEnd/>
          </a:ln>
          <a:effectLst/>
        </p:spPr>
        <p:txBody>
          <a:bodyPr wrap="square">
            <a:spAutoFit/>
          </a:bodyPr>
          <a:lstStyle/>
          <a:p>
            <a:pPr algn="ctr">
              <a:tabLst>
                <a:tab pos="409575" algn="l"/>
              </a:tabLst>
            </a:pPr>
            <a:r>
              <a:rPr lang="sr-Latn-RS" sz="2400" i="1">
                <a:solidFill>
                  <a:schemeClr val="bg1"/>
                </a:solidFill>
                <a:sym typeface="Symbol"/>
              </a:rPr>
              <a:t> – </a:t>
            </a:r>
            <a:r>
              <a:rPr lang="sr-Latn-RS" sz="2400">
                <a:solidFill>
                  <a:schemeClr val="bg1"/>
                </a:solidFill>
              </a:rPr>
              <a:t>1</a:t>
            </a:r>
            <a:endParaRPr lang="en-US" sz="2400" i="1">
              <a:solidFill>
                <a:schemeClr val="bg1"/>
              </a:solidFill>
            </a:endParaRPr>
          </a:p>
        </p:txBody>
      </p:sp>
      <p:sp>
        <p:nvSpPr>
          <p:cNvPr id="50" name="Text Box 27"/>
          <p:cNvSpPr txBox="1">
            <a:spLocks noChangeArrowheads="1"/>
          </p:cNvSpPr>
          <p:nvPr/>
        </p:nvSpPr>
        <p:spPr bwMode="auto">
          <a:xfrm>
            <a:off x="1184812" y="5539885"/>
            <a:ext cx="990600" cy="494751"/>
          </a:xfrm>
          <a:prstGeom prst="rect">
            <a:avLst/>
          </a:prstGeom>
          <a:noFill/>
          <a:ln w="9525" algn="ctr">
            <a:noFill/>
            <a:miter lim="800000"/>
            <a:headEnd/>
            <a:tailEnd/>
          </a:ln>
          <a:effectLst/>
        </p:spPr>
        <p:txBody>
          <a:bodyPr wrap="square">
            <a:spAutoFit/>
          </a:bodyPr>
          <a:lstStyle/>
          <a:p>
            <a:pPr algn="ctr">
              <a:tabLst>
                <a:tab pos="409575" algn="l"/>
              </a:tabLst>
            </a:pPr>
            <a:r>
              <a:rPr lang="sr-Latn-RS" sz="2400" i="1">
                <a:solidFill>
                  <a:schemeClr val="bg1"/>
                </a:solidFill>
              </a:rPr>
              <a:t>n – </a:t>
            </a:r>
            <a:r>
              <a:rPr lang="sr-Latn-RS" sz="2400">
                <a:solidFill>
                  <a:schemeClr val="bg1"/>
                </a:solidFill>
              </a:rPr>
              <a:t>1</a:t>
            </a:r>
            <a:endParaRPr lang="en-US" sz="2400">
              <a:solidFill>
                <a:schemeClr val="bg1"/>
              </a:solidFill>
            </a:endParaRPr>
          </a:p>
        </p:txBody>
      </p:sp>
      <p:sp>
        <p:nvSpPr>
          <p:cNvPr id="51" name="TextBox 50"/>
          <p:cNvSpPr txBox="1">
            <a:spLocks noChangeArrowheads="1"/>
          </p:cNvSpPr>
          <p:nvPr/>
        </p:nvSpPr>
        <p:spPr bwMode="auto">
          <a:xfrm>
            <a:off x="228600" y="5298301"/>
            <a:ext cx="3352800" cy="535531"/>
          </a:xfrm>
          <a:prstGeom prst="rect">
            <a:avLst/>
          </a:prstGeom>
          <a:noFill/>
          <a:ln w="9525">
            <a:noFill/>
            <a:miter lim="800000"/>
            <a:headEnd/>
            <a:tailEnd/>
          </a:ln>
        </p:spPr>
        <p:txBody>
          <a:bodyPr wrap="square">
            <a:spAutoFit/>
          </a:bodyPr>
          <a:lstStyle/>
          <a:p>
            <a:r>
              <a:rPr lang="sr-Latn-RS" sz="2400" i="1">
                <a:solidFill>
                  <a:schemeClr val="bg1"/>
                </a:solidFill>
                <a:latin typeface="Times New Roman" pitchFamily="18" charset="0"/>
                <a:cs typeface="Times New Roman" pitchFamily="18" charset="0"/>
              </a:rPr>
              <a:t>l</a:t>
            </a:r>
            <a:r>
              <a:rPr lang="sr-Latn-RS" sz="2400" baseline="-25000">
                <a:solidFill>
                  <a:schemeClr val="bg1"/>
                </a:solidFill>
                <a:latin typeface="Arial" pitchFamily="34" charset="0"/>
                <a:cs typeface="Arial" pitchFamily="34" charset="0"/>
              </a:rPr>
              <a:t>12</a:t>
            </a:r>
            <a:r>
              <a:rPr lang="sr-Latn-RS" sz="2400" i="1">
                <a:solidFill>
                  <a:schemeClr val="bg1"/>
                </a:solidFill>
                <a:latin typeface="Arial" pitchFamily="34" charset="0"/>
                <a:cs typeface="Arial" pitchFamily="34" charset="0"/>
              </a:rPr>
              <a:t> = c</a:t>
            </a:r>
            <a:r>
              <a:rPr lang="sr-Latn-RS" sz="2400" i="1" baseline="-25000">
                <a:solidFill>
                  <a:schemeClr val="bg1"/>
                </a:solidFill>
                <a:latin typeface="Arial" pitchFamily="34" charset="0"/>
                <a:cs typeface="Arial" pitchFamily="34" charset="0"/>
              </a:rPr>
              <a:t>v</a:t>
            </a:r>
            <a:r>
              <a:rPr lang="sr-Latn-RS" sz="2400" i="1">
                <a:solidFill>
                  <a:schemeClr val="bg1"/>
                </a:solidFill>
                <a:latin typeface="Arial" pitchFamily="34" charset="0"/>
                <a:cs typeface="Arial" pitchFamily="34" charset="0"/>
              </a:rPr>
              <a:t>             (T</a:t>
            </a:r>
            <a:r>
              <a:rPr lang="sr-Latn-RS" sz="2400" baseline="-25000">
                <a:solidFill>
                  <a:schemeClr val="bg1"/>
                </a:solidFill>
                <a:latin typeface="Arial" pitchFamily="34" charset="0"/>
                <a:cs typeface="Arial" pitchFamily="34" charset="0"/>
              </a:rPr>
              <a:t>1</a:t>
            </a:r>
            <a:r>
              <a:rPr lang="sr-Latn-RS" sz="2400" i="1">
                <a:solidFill>
                  <a:schemeClr val="bg1"/>
                </a:solidFill>
                <a:latin typeface="Arial" pitchFamily="34" charset="0"/>
                <a:cs typeface="Arial" pitchFamily="34" charset="0"/>
              </a:rPr>
              <a:t> – T</a:t>
            </a:r>
            <a:r>
              <a:rPr lang="sr-Latn-RS" sz="2400" baseline="-25000">
                <a:solidFill>
                  <a:schemeClr val="bg1"/>
                </a:solidFill>
                <a:latin typeface="Arial" pitchFamily="34" charset="0"/>
                <a:cs typeface="Arial" pitchFamily="34" charset="0"/>
              </a:rPr>
              <a:t>2</a:t>
            </a:r>
            <a:r>
              <a:rPr lang="sr-Latn-RS" sz="2400" i="1">
                <a:solidFill>
                  <a:schemeClr val="bg1"/>
                </a:solidFill>
                <a:latin typeface="Arial" pitchFamily="34" charset="0"/>
                <a:cs typeface="Arial" pitchFamily="34" charset="0"/>
              </a:rPr>
              <a:t>)         </a:t>
            </a:r>
            <a:endParaRPr lang="sr-Latn-RS" sz="2400" i="1" baseline="-25000">
              <a:solidFill>
                <a:schemeClr val="bg1"/>
              </a:solidFill>
            </a:endParaRPr>
          </a:p>
        </p:txBody>
      </p:sp>
      <p:sp>
        <p:nvSpPr>
          <p:cNvPr id="56" name="TextBox 55"/>
          <p:cNvSpPr txBox="1">
            <a:spLocks noChangeArrowheads="1"/>
          </p:cNvSpPr>
          <p:nvPr/>
        </p:nvSpPr>
        <p:spPr bwMode="auto">
          <a:xfrm>
            <a:off x="4634040" y="5810756"/>
            <a:ext cx="1752600" cy="535531"/>
          </a:xfrm>
          <a:prstGeom prst="rect">
            <a:avLst/>
          </a:prstGeom>
          <a:noFill/>
          <a:ln w="9525">
            <a:noFill/>
            <a:miter lim="800000"/>
            <a:headEnd/>
            <a:tailEnd/>
          </a:ln>
        </p:spPr>
        <p:txBody>
          <a:bodyPr wrap="square">
            <a:spAutoFit/>
          </a:bodyPr>
          <a:lstStyle/>
          <a:p>
            <a:r>
              <a:rPr lang="sr-Latn-RS" sz="2400" i="1">
                <a:solidFill>
                  <a:schemeClr val="bg1"/>
                </a:solidFill>
              </a:rPr>
              <a:t>c</a:t>
            </a:r>
            <a:r>
              <a:rPr lang="sr-Latn-RS" sz="2400" i="1" baseline="-25000">
                <a:solidFill>
                  <a:schemeClr val="bg1"/>
                </a:solidFill>
              </a:rPr>
              <a:t>p</a:t>
            </a:r>
            <a:r>
              <a:rPr lang="en-US" sz="2400">
                <a:solidFill>
                  <a:schemeClr val="bg1"/>
                </a:solidFill>
              </a:rPr>
              <a:t> </a:t>
            </a:r>
            <a:r>
              <a:rPr lang="sr-Latn-RS" sz="2400">
                <a:solidFill>
                  <a:schemeClr val="bg1"/>
                </a:solidFill>
              </a:rPr>
              <a:t>– </a:t>
            </a:r>
            <a:r>
              <a:rPr lang="sr-Latn-RS" sz="2400" i="1">
                <a:solidFill>
                  <a:schemeClr val="bg1"/>
                </a:solidFill>
              </a:rPr>
              <a:t>c</a:t>
            </a:r>
            <a:r>
              <a:rPr lang="en-US" sz="2400" i="1" baseline="-25000">
                <a:solidFill>
                  <a:schemeClr val="bg1"/>
                </a:solidFill>
              </a:rPr>
              <a:t>v</a:t>
            </a:r>
            <a:r>
              <a:rPr lang="sr-Latn-RS" sz="2400" i="1" baseline="-25000">
                <a:solidFill>
                  <a:schemeClr val="bg1"/>
                </a:solidFill>
              </a:rPr>
              <a:t> </a:t>
            </a:r>
            <a:r>
              <a:rPr lang="sr-Latn-RS" sz="2400" i="1">
                <a:solidFill>
                  <a:schemeClr val="bg1"/>
                </a:solidFill>
              </a:rPr>
              <a:t>= R</a:t>
            </a:r>
          </a:p>
        </p:txBody>
      </p:sp>
      <p:sp>
        <p:nvSpPr>
          <p:cNvPr id="57" name="Text Box 27"/>
          <p:cNvSpPr txBox="1">
            <a:spLocks noChangeArrowheads="1"/>
          </p:cNvSpPr>
          <p:nvPr/>
        </p:nvSpPr>
        <p:spPr bwMode="auto">
          <a:xfrm>
            <a:off x="3418888" y="5502584"/>
            <a:ext cx="609600" cy="937949"/>
          </a:xfrm>
          <a:prstGeom prst="rect">
            <a:avLst/>
          </a:prstGeom>
          <a:noFill/>
          <a:ln w="9525" algn="ctr">
            <a:noFill/>
            <a:miter lim="800000"/>
            <a:headEnd/>
            <a:tailEnd/>
          </a:ln>
          <a:effectLst/>
        </p:spPr>
        <p:txBody>
          <a:bodyPr wrap="square">
            <a:spAutoFit/>
          </a:bodyPr>
          <a:lstStyle/>
          <a:p>
            <a:pPr algn="ctr">
              <a:spcBef>
                <a:spcPts val="0"/>
              </a:spcBef>
              <a:tabLst>
                <a:tab pos="409575" algn="l"/>
              </a:tabLst>
            </a:pPr>
            <a:r>
              <a:rPr lang="sr-Latn-RS" sz="2400" i="1">
                <a:solidFill>
                  <a:schemeClr val="bg1"/>
                </a:solidFill>
              </a:rPr>
              <a:t>c</a:t>
            </a:r>
            <a:r>
              <a:rPr lang="sr-Latn-RS" sz="2400" i="1" baseline="-25000">
                <a:solidFill>
                  <a:schemeClr val="bg1"/>
                </a:solidFill>
              </a:rPr>
              <a:t>p</a:t>
            </a:r>
            <a:endParaRPr lang="en-US" sz="2400" baseline="-25000">
              <a:solidFill>
                <a:schemeClr val="bg1"/>
              </a:solidFill>
            </a:endParaRPr>
          </a:p>
          <a:p>
            <a:pPr algn="ctr">
              <a:spcBef>
                <a:spcPts val="0"/>
              </a:spcBef>
              <a:tabLst>
                <a:tab pos="409575" algn="l"/>
              </a:tabLst>
            </a:pPr>
            <a:r>
              <a:rPr lang="sr-Latn-RS" sz="2400" i="1">
                <a:solidFill>
                  <a:schemeClr val="bg1"/>
                </a:solidFill>
              </a:rPr>
              <a:t>c</a:t>
            </a:r>
            <a:r>
              <a:rPr lang="sr-Latn-RS" sz="2400" i="1" baseline="-25000">
                <a:solidFill>
                  <a:schemeClr val="bg1"/>
                </a:solidFill>
              </a:rPr>
              <a:t>v</a:t>
            </a:r>
            <a:endParaRPr lang="en-US" sz="2400" baseline="-25000">
              <a:solidFill>
                <a:schemeClr val="bg1"/>
              </a:solidFill>
            </a:endParaRPr>
          </a:p>
        </p:txBody>
      </p:sp>
      <p:cxnSp>
        <p:nvCxnSpPr>
          <p:cNvPr id="58" name="Straight Arrow Connector 57"/>
          <p:cNvCxnSpPr/>
          <p:nvPr/>
        </p:nvCxnSpPr>
        <p:spPr bwMode="auto">
          <a:xfrm rot="5400000">
            <a:off x="3738928" y="5812773"/>
            <a:ext cx="0" cy="457200"/>
          </a:xfrm>
          <a:prstGeom prst="straightConnector1">
            <a:avLst/>
          </a:prstGeom>
          <a:noFill/>
          <a:ln w="28575" cap="flat" cmpd="sng" algn="ctr">
            <a:solidFill>
              <a:schemeClr val="bg1"/>
            </a:solidFill>
            <a:prstDash val="solid"/>
            <a:round/>
            <a:headEnd type="none" w="med" len="med"/>
            <a:tailEnd type="none" w="med" len="med"/>
          </a:ln>
          <a:effectLst/>
        </p:spPr>
      </p:cxnSp>
      <p:sp>
        <p:nvSpPr>
          <p:cNvPr id="59" name="Text Box 27"/>
          <p:cNvSpPr txBox="1">
            <a:spLocks noChangeArrowheads="1"/>
          </p:cNvSpPr>
          <p:nvPr/>
        </p:nvSpPr>
        <p:spPr bwMode="auto">
          <a:xfrm>
            <a:off x="3916548" y="5771644"/>
            <a:ext cx="762000" cy="535531"/>
          </a:xfrm>
          <a:prstGeom prst="rect">
            <a:avLst/>
          </a:prstGeom>
          <a:noFill/>
          <a:ln w="9525" algn="ctr">
            <a:noFill/>
            <a:miter lim="800000"/>
            <a:headEnd/>
            <a:tailEnd/>
          </a:ln>
          <a:effectLst/>
        </p:spPr>
        <p:txBody>
          <a:bodyPr wrap="square">
            <a:spAutoFit/>
          </a:bodyPr>
          <a:lstStyle/>
          <a:p>
            <a:pPr>
              <a:tabLst>
                <a:tab pos="409575" algn="l"/>
              </a:tabLst>
            </a:pPr>
            <a:r>
              <a:rPr lang="sr-Latn-RS" sz="2400" i="1">
                <a:solidFill>
                  <a:schemeClr val="bg1"/>
                </a:solidFill>
              </a:rPr>
              <a:t>= </a:t>
            </a:r>
            <a:r>
              <a:rPr lang="sr-Latn-RS" sz="2400" i="1">
                <a:solidFill>
                  <a:schemeClr val="bg1"/>
                </a:solidFill>
                <a:sym typeface="Symbol"/>
              </a:rPr>
              <a:t></a:t>
            </a:r>
            <a:endParaRPr lang="sr-Latn-RS" sz="2400" i="1">
              <a:solidFill>
                <a:schemeClr val="bg1"/>
              </a:solidFill>
            </a:endParaRPr>
          </a:p>
        </p:txBody>
      </p:sp>
      <p:cxnSp>
        <p:nvCxnSpPr>
          <p:cNvPr id="60" name="Straight Arrow Connector 59"/>
          <p:cNvCxnSpPr/>
          <p:nvPr/>
        </p:nvCxnSpPr>
        <p:spPr bwMode="auto">
          <a:xfrm rot="5400000">
            <a:off x="7160644" y="5255783"/>
            <a:ext cx="0" cy="822960"/>
          </a:xfrm>
          <a:prstGeom prst="straightConnector1">
            <a:avLst/>
          </a:prstGeom>
          <a:noFill/>
          <a:ln w="28575" cap="flat" cmpd="sng" algn="ctr">
            <a:solidFill>
              <a:schemeClr val="bg1"/>
            </a:solidFill>
            <a:prstDash val="solid"/>
            <a:round/>
            <a:headEnd type="none" w="med" len="med"/>
            <a:tailEnd type="none" w="med" len="med"/>
          </a:ln>
          <a:effectLst/>
        </p:spPr>
      </p:cxnSp>
      <p:sp>
        <p:nvSpPr>
          <p:cNvPr id="61" name="Text Box 27"/>
          <p:cNvSpPr txBox="1">
            <a:spLocks noChangeArrowheads="1"/>
          </p:cNvSpPr>
          <p:nvPr/>
        </p:nvSpPr>
        <p:spPr bwMode="auto">
          <a:xfrm>
            <a:off x="6826314" y="5149552"/>
            <a:ext cx="633870" cy="494751"/>
          </a:xfrm>
          <a:prstGeom prst="rect">
            <a:avLst/>
          </a:prstGeom>
          <a:noFill/>
          <a:ln w="9525" algn="ctr">
            <a:noFill/>
            <a:miter lim="800000"/>
            <a:headEnd/>
            <a:tailEnd/>
          </a:ln>
          <a:effectLst/>
        </p:spPr>
        <p:txBody>
          <a:bodyPr wrap="square">
            <a:spAutoFit/>
          </a:bodyPr>
          <a:lstStyle/>
          <a:p>
            <a:pPr algn="ctr">
              <a:tabLst>
                <a:tab pos="409575" algn="l"/>
              </a:tabLst>
            </a:pPr>
            <a:r>
              <a:rPr lang="sr-Latn-RS" sz="2400" b="1" i="1">
                <a:solidFill>
                  <a:schemeClr val="bg1"/>
                </a:solidFill>
                <a:sym typeface="Symbol"/>
              </a:rPr>
              <a:t>R</a:t>
            </a:r>
            <a:endParaRPr lang="en-US" sz="2400" b="1" i="1">
              <a:solidFill>
                <a:schemeClr val="bg1"/>
              </a:solidFill>
            </a:endParaRPr>
          </a:p>
        </p:txBody>
      </p:sp>
      <p:sp>
        <p:nvSpPr>
          <p:cNvPr id="62" name="Text Box 27"/>
          <p:cNvSpPr txBox="1">
            <a:spLocks noChangeArrowheads="1"/>
          </p:cNvSpPr>
          <p:nvPr/>
        </p:nvSpPr>
        <p:spPr bwMode="auto">
          <a:xfrm>
            <a:off x="6684700" y="5593157"/>
            <a:ext cx="990600" cy="494751"/>
          </a:xfrm>
          <a:prstGeom prst="rect">
            <a:avLst/>
          </a:prstGeom>
          <a:noFill/>
          <a:ln w="9525" algn="ctr">
            <a:noFill/>
            <a:miter lim="800000"/>
            <a:headEnd/>
            <a:tailEnd/>
          </a:ln>
          <a:effectLst/>
        </p:spPr>
        <p:txBody>
          <a:bodyPr wrap="square">
            <a:spAutoFit/>
          </a:bodyPr>
          <a:lstStyle/>
          <a:p>
            <a:pPr algn="ctr">
              <a:tabLst>
                <a:tab pos="409575" algn="l"/>
              </a:tabLst>
            </a:pPr>
            <a:r>
              <a:rPr lang="sr-Latn-RS" sz="2400" b="1" i="1">
                <a:solidFill>
                  <a:schemeClr val="bg1"/>
                </a:solidFill>
              </a:rPr>
              <a:t>n – </a:t>
            </a:r>
            <a:r>
              <a:rPr lang="sr-Latn-RS" sz="2400" b="1">
                <a:solidFill>
                  <a:schemeClr val="bg1"/>
                </a:solidFill>
              </a:rPr>
              <a:t>1</a:t>
            </a:r>
            <a:endParaRPr lang="en-US" sz="2400" b="1">
              <a:solidFill>
                <a:schemeClr val="bg1"/>
              </a:solidFill>
            </a:endParaRPr>
          </a:p>
        </p:txBody>
      </p:sp>
      <p:sp>
        <p:nvSpPr>
          <p:cNvPr id="63" name="TextBox 62"/>
          <p:cNvSpPr txBox="1">
            <a:spLocks noChangeArrowheads="1"/>
          </p:cNvSpPr>
          <p:nvPr/>
        </p:nvSpPr>
        <p:spPr bwMode="auto">
          <a:xfrm>
            <a:off x="6019800" y="5351573"/>
            <a:ext cx="2971800" cy="535531"/>
          </a:xfrm>
          <a:prstGeom prst="rect">
            <a:avLst/>
          </a:prstGeom>
          <a:noFill/>
          <a:ln w="9525">
            <a:noFill/>
            <a:miter lim="800000"/>
            <a:headEnd/>
            <a:tailEnd/>
          </a:ln>
        </p:spPr>
        <p:txBody>
          <a:bodyPr wrap="square">
            <a:spAutoFit/>
          </a:bodyPr>
          <a:lstStyle/>
          <a:p>
            <a:r>
              <a:rPr lang="sr-Latn-RS" sz="2400" b="1" i="1">
                <a:solidFill>
                  <a:schemeClr val="bg1"/>
                </a:solidFill>
                <a:latin typeface="Times New Roman" pitchFamily="18" charset="0"/>
                <a:cs typeface="Times New Roman" pitchFamily="18" charset="0"/>
              </a:rPr>
              <a:t>l</a:t>
            </a:r>
            <a:r>
              <a:rPr lang="sr-Latn-RS" sz="2400" b="1" baseline="-25000">
                <a:solidFill>
                  <a:schemeClr val="bg1"/>
                </a:solidFill>
                <a:latin typeface="Arial" pitchFamily="34" charset="0"/>
                <a:cs typeface="Arial" pitchFamily="34" charset="0"/>
              </a:rPr>
              <a:t>12</a:t>
            </a:r>
            <a:r>
              <a:rPr lang="sr-Latn-RS" sz="2400" b="1" i="1">
                <a:solidFill>
                  <a:schemeClr val="bg1"/>
                </a:solidFill>
                <a:latin typeface="Arial" pitchFamily="34" charset="0"/>
                <a:cs typeface="Arial" pitchFamily="34" charset="0"/>
              </a:rPr>
              <a:t> =            (T</a:t>
            </a:r>
            <a:r>
              <a:rPr lang="sr-Latn-RS" sz="2400" b="1" baseline="-25000">
                <a:solidFill>
                  <a:schemeClr val="bg1"/>
                </a:solidFill>
                <a:latin typeface="Arial" pitchFamily="34" charset="0"/>
                <a:cs typeface="Arial" pitchFamily="34" charset="0"/>
              </a:rPr>
              <a:t>1</a:t>
            </a:r>
            <a:r>
              <a:rPr lang="sr-Latn-RS" sz="2400" b="1" i="1">
                <a:solidFill>
                  <a:schemeClr val="bg1"/>
                </a:solidFill>
                <a:latin typeface="Arial" pitchFamily="34" charset="0"/>
                <a:cs typeface="Arial" pitchFamily="34" charset="0"/>
              </a:rPr>
              <a:t> – T</a:t>
            </a:r>
            <a:r>
              <a:rPr lang="sr-Latn-RS" sz="2400" b="1" baseline="-25000">
                <a:solidFill>
                  <a:schemeClr val="bg1"/>
                </a:solidFill>
                <a:latin typeface="Arial" pitchFamily="34" charset="0"/>
                <a:cs typeface="Arial" pitchFamily="34" charset="0"/>
              </a:rPr>
              <a:t>2</a:t>
            </a:r>
            <a:r>
              <a:rPr lang="sr-Latn-RS" sz="2400" b="1" i="1">
                <a:solidFill>
                  <a:schemeClr val="bg1"/>
                </a:solidFill>
                <a:latin typeface="Arial" pitchFamily="34" charset="0"/>
                <a:cs typeface="Arial" pitchFamily="34" charset="0"/>
              </a:rPr>
              <a:t>)         </a:t>
            </a:r>
            <a:endParaRPr lang="sr-Latn-RS" sz="2400" b="1" i="1" baseline="-25000">
              <a:solidFill>
                <a:schemeClr val="bg1"/>
              </a:solidFill>
            </a:endParaRPr>
          </a:p>
        </p:txBody>
      </p:sp>
      <p:cxnSp>
        <p:nvCxnSpPr>
          <p:cNvPr id="64" name="Straight Arrow Connector 63"/>
          <p:cNvCxnSpPr/>
          <p:nvPr/>
        </p:nvCxnSpPr>
        <p:spPr bwMode="auto">
          <a:xfrm rot="5400000">
            <a:off x="4785360" y="4374688"/>
            <a:ext cx="0" cy="2468880"/>
          </a:xfrm>
          <a:prstGeom prst="straightConnector1">
            <a:avLst/>
          </a:prstGeom>
          <a:noFill/>
          <a:ln w="12700" cap="flat" cmpd="sng" algn="ctr">
            <a:solidFill>
              <a:schemeClr val="bg1"/>
            </a:solidFill>
            <a:prstDash val="solid"/>
            <a:round/>
            <a:headEnd type="triangle" w="med" len="med"/>
            <a:tailEnd type="none" w="med" len="med"/>
          </a:ln>
          <a:effectLst/>
        </p:spPr>
      </p:cxnSp>
      <p:cxnSp>
        <p:nvCxnSpPr>
          <p:cNvPr id="65" name="Straight Arrow Connector 64"/>
          <p:cNvCxnSpPr/>
          <p:nvPr/>
        </p:nvCxnSpPr>
        <p:spPr bwMode="auto">
          <a:xfrm>
            <a:off x="7391400" y="4267200"/>
            <a:ext cx="0" cy="914400"/>
          </a:xfrm>
          <a:prstGeom prst="straightConnector1">
            <a:avLst/>
          </a:prstGeom>
          <a:noFill/>
          <a:ln w="12700" cap="flat" cmpd="sng" algn="ctr">
            <a:solidFill>
              <a:schemeClr val="bg1"/>
            </a:solidFill>
            <a:prstDash val="solid"/>
            <a:round/>
            <a:headEnd type="triangle" w="med" len="med"/>
            <a:tailEnd type="none" w="med" len="med"/>
          </a:ln>
          <a:effectLst/>
        </p:spPr>
      </p:cxnSp>
      <p:cxnSp>
        <p:nvCxnSpPr>
          <p:cNvPr id="66" name="Straight Arrow Connector 65"/>
          <p:cNvCxnSpPr/>
          <p:nvPr/>
        </p:nvCxnSpPr>
        <p:spPr bwMode="auto">
          <a:xfrm rot="5400000">
            <a:off x="6627244" y="3459031"/>
            <a:ext cx="0" cy="822960"/>
          </a:xfrm>
          <a:prstGeom prst="straightConnector1">
            <a:avLst/>
          </a:prstGeom>
          <a:noFill/>
          <a:ln w="28575" cap="flat" cmpd="sng" algn="ctr">
            <a:solidFill>
              <a:schemeClr val="bg1"/>
            </a:solidFill>
            <a:prstDash val="solid"/>
            <a:round/>
            <a:headEnd type="none" w="med" len="med"/>
            <a:tailEnd type="none" w="med" len="med"/>
          </a:ln>
          <a:effectLst/>
        </p:spPr>
      </p:cxnSp>
      <p:sp>
        <p:nvSpPr>
          <p:cNvPr id="67" name="Text Box 27"/>
          <p:cNvSpPr txBox="1">
            <a:spLocks noChangeArrowheads="1"/>
          </p:cNvSpPr>
          <p:nvPr/>
        </p:nvSpPr>
        <p:spPr bwMode="auto">
          <a:xfrm>
            <a:off x="6292914" y="3352800"/>
            <a:ext cx="633870" cy="494751"/>
          </a:xfrm>
          <a:prstGeom prst="rect">
            <a:avLst/>
          </a:prstGeom>
          <a:noFill/>
          <a:ln w="9525" algn="ctr">
            <a:noFill/>
            <a:miter lim="800000"/>
            <a:headEnd/>
            <a:tailEnd/>
          </a:ln>
          <a:effectLst/>
        </p:spPr>
        <p:txBody>
          <a:bodyPr wrap="square">
            <a:spAutoFit/>
          </a:bodyPr>
          <a:lstStyle/>
          <a:p>
            <a:pPr algn="ctr">
              <a:tabLst>
                <a:tab pos="409575" algn="l"/>
              </a:tabLst>
            </a:pPr>
            <a:r>
              <a:rPr lang="sr-Latn-RS" sz="2400" b="1">
                <a:solidFill>
                  <a:schemeClr val="bg1"/>
                </a:solidFill>
                <a:sym typeface="Symbol"/>
              </a:rPr>
              <a:t>1</a:t>
            </a:r>
            <a:endParaRPr lang="en-US" sz="2400" b="1">
              <a:solidFill>
                <a:schemeClr val="bg1"/>
              </a:solidFill>
            </a:endParaRPr>
          </a:p>
        </p:txBody>
      </p:sp>
      <p:sp>
        <p:nvSpPr>
          <p:cNvPr id="68" name="Text Box 27"/>
          <p:cNvSpPr txBox="1">
            <a:spLocks noChangeArrowheads="1"/>
          </p:cNvSpPr>
          <p:nvPr/>
        </p:nvSpPr>
        <p:spPr bwMode="auto">
          <a:xfrm>
            <a:off x="6151300" y="3796405"/>
            <a:ext cx="990600" cy="494751"/>
          </a:xfrm>
          <a:prstGeom prst="rect">
            <a:avLst/>
          </a:prstGeom>
          <a:noFill/>
          <a:ln w="9525" algn="ctr">
            <a:noFill/>
            <a:miter lim="800000"/>
            <a:headEnd/>
            <a:tailEnd/>
          </a:ln>
          <a:effectLst/>
        </p:spPr>
        <p:txBody>
          <a:bodyPr wrap="square">
            <a:spAutoFit/>
          </a:bodyPr>
          <a:lstStyle/>
          <a:p>
            <a:pPr algn="ctr">
              <a:tabLst>
                <a:tab pos="409575" algn="l"/>
              </a:tabLst>
            </a:pPr>
            <a:r>
              <a:rPr lang="sr-Latn-RS" sz="2400" b="1" i="1">
                <a:solidFill>
                  <a:schemeClr val="bg1"/>
                </a:solidFill>
              </a:rPr>
              <a:t>n – </a:t>
            </a:r>
            <a:r>
              <a:rPr lang="sr-Latn-RS" sz="2400" b="1">
                <a:solidFill>
                  <a:schemeClr val="bg1"/>
                </a:solidFill>
              </a:rPr>
              <a:t>1</a:t>
            </a:r>
            <a:endParaRPr lang="en-US" sz="2400" b="1">
              <a:solidFill>
                <a:schemeClr val="bg1"/>
              </a:solidFill>
            </a:endParaRPr>
          </a:p>
        </p:txBody>
      </p:sp>
      <p:sp>
        <p:nvSpPr>
          <p:cNvPr id="69" name="TextBox 68"/>
          <p:cNvSpPr txBox="1">
            <a:spLocks noChangeArrowheads="1"/>
          </p:cNvSpPr>
          <p:nvPr/>
        </p:nvSpPr>
        <p:spPr bwMode="auto">
          <a:xfrm>
            <a:off x="5486400" y="3581400"/>
            <a:ext cx="3505200" cy="535531"/>
          </a:xfrm>
          <a:prstGeom prst="rect">
            <a:avLst/>
          </a:prstGeom>
          <a:noFill/>
          <a:ln w="9525">
            <a:noFill/>
            <a:miter lim="800000"/>
            <a:headEnd/>
            <a:tailEnd/>
          </a:ln>
        </p:spPr>
        <p:txBody>
          <a:bodyPr wrap="square">
            <a:spAutoFit/>
          </a:bodyPr>
          <a:lstStyle/>
          <a:p>
            <a:r>
              <a:rPr lang="sr-Latn-RS" sz="2400" b="1" i="1">
                <a:solidFill>
                  <a:schemeClr val="bg1"/>
                </a:solidFill>
                <a:latin typeface="Times New Roman" pitchFamily="18" charset="0"/>
                <a:cs typeface="Times New Roman" pitchFamily="18" charset="0"/>
              </a:rPr>
              <a:t>l</a:t>
            </a:r>
            <a:r>
              <a:rPr lang="sr-Latn-RS" sz="2400" b="1" baseline="-25000">
                <a:solidFill>
                  <a:schemeClr val="bg1"/>
                </a:solidFill>
                <a:latin typeface="Arial" pitchFamily="34" charset="0"/>
                <a:cs typeface="Arial" pitchFamily="34" charset="0"/>
              </a:rPr>
              <a:t>12</a:t>
            </a:r>
            <a:r>
              <a:rPr lang="sr-Latn-RS" sz="2400" b="1" i="1">
                <a:solidFill>
                  <a:schemeClr val="bg1"/>
                </a:solidFill>
                <a:latin typeface="Arial" pitchFamily="34" charset="0"/>
                <a:cs typeface="Arial" pitchFamily="34" charset="0"/>
              </a:rPr>
              <a:t> =           (p</a:t>
            </a:r>
            <a:r>
              <a:rPr lang="sr-Latn-RS" sz="2400" b="1" baseline="-25000">
                <a:solidFill>
                  <a:schemeClr val="bg1"/>
                </a:solidFill>
                <a:latin typeface="Arial" pitchFamily="34" charset="0"/>
                <a:cs typeface="Arial" pitchFamily="34" charset="0"/>
              </a:rPr>
              <a:t>1</a:t>
            </a:r>
            <a:r>
              <a:rPr lang="sr-Latn-RS" sz="2400" b="1" i="1">
                <a:solidFill>
                  <a:schemeClr val="bg1"/>
                </a:solidFill>
                <a:latin typeface="Arial" pitchFamily="34" charset="0"/>
                <a:cs typeface="Arial" pitchFamily="34" charset="0"/>
              </a:rPr>
              <a:t>v</a:t>
            </a:r>
            <a:r>
              <a:rPr lang="sr-Latn-RS" sz="2400" b="1" i="1" baseline="-25000">
                <a:solidFill>
                  <a:schemeClr val="bg1"/>
                </a:solidFill>
                <a:latin typeface="Arial" pitchFamily="34" charset="0"/>
                <a:cs typeface="Arial" pitchFamily="34" charset="0"/>
              </a:rPr>
              <a:t>1 </a:t>
            </a:r>
            <a:r>
              <a:rPr lang="sr-Latn-RS" sz="2400" b="1" i="1">
                <a:solidFill>
                  <a:schemeClr val="bg1"/>
                </a:solidFill>
                <a:latin typeface="Arial" pitchFamily="34" charset="0"/>
                <a:cs typeface="Arial" pitchFamily="34" charset="0"/>
              </a:rPr>
              <a:t>–  p</a:t>
            </a:r>
            <a:r>
              <a:rPr lang="sr-Latn-RS" sz="2400" b="1" baseline="-25000">
                <a:solidFill>
                  <a:schemeClr val="bg1"/>
                </a:solidFill>
                <a:latin typeface="Arial" pitchFamily="34" charset="0"/>
                <a:cs typeface="Arial" pitchFamily="34" charset="0"/>
              </a:rPr>
              <a:t>2</a:t>
            </a:r>
            <a:r>
              <a:rPr lang="sr-Latn-RS" sz="2400" b="1" i="1">
                <a:solidFill>
                  <a:schemeClr val="bg1"/>
                </a:solidFill>
                <a:latin typeface="Arial" pitchFamily="34" charset="0"/>
                <a:cs typeface="Arial" pitchFamily="34" charset="0"/>
              </a:rPr>
              <a:t>v</a:t>
            </a:r>
            <a:r>
              <a:rPr lang="sr-Latn-RS" sz="2400" b="1" i="1" baseline="-25000">
                <a:solidFill>
                  <a:schemeClr val="bg1"/>
                </a:solidFill>
                <a:latin typeface="Arial" pitchFamily="34" charset="0"/>
                <a:cs typeface="Arial" pitchFamily="34" charset="0"/>
              </a:rPr>
              <a:t>2</a:t>
            </a:r>
            <a:r>
              <a:rPr lang="sr-Latn-RS" sz="2400" b="1" i="1">
                <a:solidFill>
                  <a:schemeClr val="bg1"/>
                </a:solidFill>
                <a:latin typeface="Arial" pitchFamily="34" charset="0"/>
                <a:cs typeface="Arial" pitchFamily="34" charset="0"/>
              </a:rPr>
              <a:t>)         </a:t>
            </a:r>
            <a:endParaRPr lang="sr-Latn-RS" sz="2400" b="1" i="1" baseline="-25000">
              <a:solidFill>
                <a:schemeClr val="bg1"/>
              </a:solidFill>
            </a:endParaRPr>
          </a:p>
        </p:txBody>
      </p:sp>
      <p:sp>
        <p:nvSpPr>
          <p:cNvPr id="70" name="Text Box 27"/>
          <p:cNvSpPr txBox="1">
            <a:spLocks noChangeArrowheads="1"/>
          </p:cNvSpPr>
          <p:nvPr/>
        </p:nvSpPr>
        <p:spPr bwMode="auto">
          <a:xfrm>
            <a:off x="5410200" y="4495800"/>
            <a:ext cx="1600200" cy="535531"/>
          </a:xfrm>
          <a:prstGeom prst="rect">
            <a:avLst/>
          </a:prstGeom>
          <a:noFill/>
          <a:ln w="9525" algn="ctr">
            <a:noFill/>
            <a:miter lim="800000"/>
            <a:headEnd/>
            <a:tailEnd/>
          </a:ln>
          <a:effectLst/>
        </p:spPr>
        <p:txBody>
          <a:bodyPr wrap="square">
            <a:spAutoFit/>
          </a:bodyPr>
          <a:lstStyle/>
          <a:p>
            <a:pPr>
              <a:tabLst>
                <a:tab pos="409575" algn="l"/>
              </a:tabLst>
            </a:pPr>
            <a:r>
              <a:rPr lang="en-US" sz="2400" i="1">
                <a:solidFill>
                  <a:schemeClr val="bg1"/>
                </a:solidFill>
              </a:rPr>
              <a:t>p v=R</a:t>
            </a:r>
            <a:r>
              <a:rPr lang="en-US" sz="2400" i="1">
                <a:solidFill>
                  <a:schemeClr val="bg1"/>
                </a:solidFill>
                <a:sym typeface="Symbol"/>
              </a:rPr>
              <a:t> </a:t>
            </a:r>
            <a:r>
              <a:rPr lang="en-US" sz="2400" i="1">
                <a:solidFill>
                  <a:schemeClr val="bg1"/>
                </a:solidFill>
              </a:rPr>
              <a:t>T</a:t>
            </a:r>
          </a:p>
        </p:txBody>
      </p:sp>
      <p:cxnSp>
        <p:nvCxnSpPr>
          <p:cNvPr id="71" name="Straight Arrow Connector 70"/>
          <p:cNvCxnSpPr/>
          <p:nvPr/>
        </p:nvCxnSpPr>
        <p:spPr bwMode="auto">
          <a:xfrm rot="5400000">
            <a:off x="6964142" y="4452912"/>
            <a:ext cx="0" cy="640080"/>
          </a:xfrm>
          <a:prstGeom prst="straightConnector1">
            <a:avLst/>
          </a:prstGeom>
          <a:noFill/>
          <a:ln w="12700" cap="flat" cmpd="sng" algn="ctr">
            <a:solidFill>
              <a:schemeClr val="bg1"/>
            </a:solidFill>
            <a:prstDash val="solid"/>
            <a:round/>
            <a:headEnd type="triangle" w="med" len="med"/>
            <a:tailEnd type="none" w="med" len="med"/>
          </a:ln>
          <a:effectLst/>
        </p:spPr>
      </p:cxnSp>
    </p:spTree>
  </p:cSld>
  <p:clrMapOvr>
    <a:masterClrMapping/>
  </p:clrMapOvr>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 name="Straight Arrow Connector 1"/>
          <p:cNvCxnSpPr/>
          <p:nvPr/>
        </p:nvCxnSpPr>
        <p:spPr bwMode="auto">
          <a:xfrm flipV="1">
            <a:off x="6403340" y="1188720"/>
            <a:ext cx="2540" cy="2023740"/>
          </a:xfrm>
          <a:prstGeom prst="straightConnector1">
            <a:avLst/>
          </a:prstGeom>
          <a:noFill/>
          <a:ln w="19050" cap="flat" cmpd="sng" algn="ctr">
            <a:solidFill>
              <a:schemeClr val="bg1"/>
            </a:solidFill>
            <a:prstDash val="solid"/>
            <a:round/>
            <a:headEnd type="none" w="med" len="med"/>
            <a:tailEnd type="triangle"/>
          </a:ln>
          <a:effectLst/>
        </p:spPr>
      </p:cxnSp>
      <p:sp>
        <p:nvSpPr>
          <p:cNvPr id="3" name="Text Box 15"/>
          <p:cNvSpPr txBox="1">
            <a:spLocks noChangeArrowheads="1"/>
          </p:cNvSpPr>
          <p:nvPr/>
        </p:nvSpPr>
        <p:spPr bwMode="auto">
          <a:xfrm>
            <a:off x="6045200" y="1057509"/>
            <a:ext cx="327334" cy="400110"/>
          </a:xfrm>
          <a:prstGeom prst="rect">
            <a:avLst/>
          </a:prstGeom>
          <a:noFill/>
          <a:ln w="9525" algn="ctr">
            <a:noFill/>
            <a:miter lim="800000"/>
            <a:headEnd/>
            <a:tailEnd/>
          </a:ln>
        </p:spPr>
        <p:txBody>
          <a:bodyPr wrap="none">
            <a:spAutoFit/>
          </a:bodyPr>
          <a:lstStyle/>
          <a:p>
            <a:pPr>
              <a:lnSpc>
                <a:spcPct val="100000"/>
              </a:lnSpc>
              <a:spcBef>
                <a:spcPts val="0"/>
              </a:spcBef>
              <a:tabLst>
                <a:tab pos="409575" algn="l"/>
              </a:tabLst>
            </a:pPr>
            <a:r>
              <a:rPr lang="sr-Latn-RS" i="1">
                <a:solidFill>
                  <a:srgbClr val="000099"/>
                </a:solidFill>
              </a:rPr>
              <a:t>p</a:t>
            </a:r>
            <a:endParaRPr lang="en-US" i="1">
              <a:solidFill>
                <a:srgbClr val="000099"/>
              </a:solidFill>
            </a:endParaRPr>
          </a:p>
        </p:txBody>
      </p:sp>
      <p:sp>
        <p:nvSpPr>
          <p:cNvPr id="5" name="Freeform 4"/>
          <p:cNvSpPr/>
          <p:nvPr/>
        </p:nvSpPr>
        <p:spPr bwMode="auto">
          <a:xfrm>
            <a:off x="6934200" y="1380073"/>
            <a:ext cx="1497330" cy="1463886"/>
          </a:xfrm>
          <a:custGeom>
            <a:avLst/>
            <a:gdLst>
              <a:gd name="connsiteX0" fmla="*/ 0 w 998220"/>
              <a:gd name="connsiteY0" fmla="*/ 0 h 906780"/>
              <a:gd name="connsiteX1" fmla="*/ 393700 w 998220"/>
              <a:gd name="connsiteY1" fmla="*/ 538480 h 906780"/>
              <a:gd name="connsiteX2" fmla="*/ 998220 w 998220"/>
              <a:gd name="connsiteY2" fmla="*/ 906780 h 906780"/>
            </a:gdLst>
            <a:ahLst/>
            <a:cxnLst>
              <a:cxn ang="0">
                <a:pos x="connsiteX0" y="connsiteY0"/>
              </a:cxn>
              <a:cxn ang="0">
                <a:pos x="connsiteX1" y="connsiteY1"/>
              </a:cxn>
              <a:cxn ang="0">
                <a:pos x="connsiteX2" y="connsiteY2"/>
              </a:cxn>
            </a:cxnLst>
            <a:rect l="l" t="t" r="r" b="b"/>
            <a:pathLst>
              <a:path w="998220" h="906780">
                <a:moveTo>
                  <a:pt x="0" y="0"/>
                </a:moveTo>
                <a:cubicBezTo>
                  <a:pt x="113665" y="193675"/>
                  <a:pt x="227330" y="387350"/>
                  <a:pt x="393700" y="538480"/>
                </a:cubicBezTo>
                <a:cubicBezTo>
                  <a:pt x="560070" y="689610"/>
                  <a:pt x="998220" y="906780"/>
                  <a:pt x="998220" y="906780"/>
                </a:cubicBezTo>
              </a:path>
            </a:pathLst>
          </a:custGeom>
          <a:noFill/>
          <a:ln w="19050" cap="flat" cmpd="sng" algn="ctr">
            <a:solidFill>
              <a:srgbClr val="000066"/>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pPr>
            <a:endParaRPr kumimoji="0" lang="en-US" sz="2000" b="0" i="0" u="none" strike="noStrike" cap="none" normalizeH="0" baseline="0">
              <a:ln>
                <a:noFill/>
              </a:ln>
              <a:solidFill>
                <a:srgbClr val="000000"/>
              </a:solidFill>
              <a:effectLst/>
              <a:latin typeface="Arial" charset="0"/>
            </a:endParaRPr>
          </a:p>
        </p:txBody>
      </p:sp>
      <p:cxnSp>
        <p:nvCxnSpPr>
          <p:cNvPr id="7" name="Straight Arrow Connector 6"/>
          <p:cNvCxnSpPr/>
          <p:nvPr/>
        </p:nvCxnSpPr>
        <p:spPr bwMode="auto">
          <a:xfrm flipV="1">
            <a:off x="6400800" y="3200400"/>
            <a:ext cx="2270760" cy="2540"/>
          </a:xfrm>
          <a:prstGeom prst="straightConnector1">
            <a:avLst/>
          </a:prstGeom>
          <a:noFill/>
          <a:ln w="19050" cap="flat" cmpd="sng" algn="ctr">
            <a:solidFill>
              <a:schemeClr val="bg1"/>
            </a:solidFill>
            <a:prstDash val="solid"/>
            <a:round/>
            <a:headEnd type="none" w="med" len="med"/>
            <a:tailEnd type="triangle"/>
          </a:ln>
          <a:effectLst/>
        </p:spPr>
      </p:cxnSp>
      <p:sp>
        <p:nvSpPr>
          <p:cNvPr id="8" name="Text Box 15"/>
          <p:cNvSpPr txBox="1">
            <a:spLocks noChangeArrowheads="1"/>
          </p:cNvSpPr>
          <p:nvPr/>
        </p:nvSpPr>
        <p:spPr bwMode="auto">
          <a:xfrm>
            <a:off x="8321040" y="3160884"/>
            <a:ext cx="312906" cy="400110"/>
          </a:xfrm>
          <a:prstGeom prst="rect">
            <a:avLst/>
          </a:prstGeom>
          <a:noFill/>
          <a:ln w="9525" algn="ctr">
            <a:noFill/>
            <a:miter lim="800000"/>
            <a:headEnd/>
            <a:tailEnd/>
          </a:ln>
        </p:spPr>
        <p:txBody>
          <a:bodyPr wrap="none">
            <a:spAutoFit/>
          </a:bodyPr>
          <a:lstStyle/>
          <a:p>
            <a:pPr>
              <a:lnSpc>
                <a:spcPct val="100000"/>
              </a:lnSpc>
              <a:spcBef>
                <a:spcPts val="0"/>
              </a:spcBef>
              <a:tabLst>
                <a:tab pos="409575" algn="l"/>
              </a:tabLst>
            </a:pPr>
            <a:r>
              <a:rPr lang="sr-Latn-RS" i="1">
                <a:solidFill>
                  <a:srgbClr val="000099"/>
                </a:solidFill>
              </a:rPr>
              <a:t>v</a:t>
            </a:r>
            <a:endParaRPr lang="en-US" i="1">
              <a:solidFill>
                <a:srgbClr val="000099"/>
              </a:solidFill>
            </a:endParaRPr>
          </a:p>
        </p:txBody>
      </p:sp>
      <p:cxnSp>
        <p:nvCxnSpPr>
          <p:cNvPr id="15" name="Straight Arrow Connector 14"/>
          <p:cNvCxnSpPr/>
          <p:nvPr/>
        </p:nvCxnSpPr>
        <p:spPr bwMode="auto">
          <a:xfrm flipV="1">
            <a:off x="7258050" y="1989450"/>
            <a:ext cx="2540" cy="1209045"/>
          </a:xfrm>
          <a:prstGeom prst="straightConnector1">
            <a:avLst/>
          </a:prstGeom>
          <a:noFill/>
          <a:ln w="12700" cap="flat" cmpd="sng" algn="ctr">
            <a:solidFill>
              <a:schemeClr val="bg1"/>
            </a:solidFill>
            <a:prstDash val="solid"/>
            <a:round/>
            <a:headEnd type="none" w="med" len="med"/>
            <a:tailEnd type="none" w="med" len="med"/>
          </a:ln>
          <a:effectLst/>
        </p:spPr>
      </p:cxnSp>
      <p:cxnSp>
        <p:nvCxnSpPr>
          <p:cNvPr id="17" name="Straight Arrow Connector 16"/>
          <p:cNvCxnSpPr/>
          <p:nvPr/>
        </p:nvCxnSpPr>
        <p:spPr bwMode="auto">
          <a:xfrm flipV="1">
            <a:off x="7922895" y="2586990"/>
            <a:ext cx="635" cy="615315"/>
          </a:xfrm>
          <a:prstGeom prst="straightConnector1">
            <a:avLst/>
          </a:prstGeom>
          <a:noFill/>
          <a:ln w="12700" cap="flat" cmpd="sng" algn="ctr">
            <a:solidFill>
              <a:schemeClr val="bg1"/>
            </a:solidFill>
            <a:prstDash val="solid"/>
            <a:round/>
            <a:headEnd type="none" w="med" len="med"/>
            <a:tailEnd type="none" w="med" len="med"/>
          </a:ln>
          <a:effectLst/>
        </p:spPr>
      </p:cxnSp>
      <p:cxnSp>
        <p:nvCxnSpPr>
          <p:cNvPr id="19" name="Straight Arrow Connector 18"/>
          <p:cNvCxnSpPr/>
          <p:nvPr/>
        </p:nvCxnSpPr>
        <p:spPr bwMode="auto">
          <a:xfrm>
            <a:off x="6406515" y="1943100"/>
            <a:ext cx="822960" cy="1906"/>
          </a:xfrm>
          <a:prstGeom prst="straightConnector1">
            <a:avLst/>
          </a:prstGeom>
          <a:noFill/>
          <a:ln w="12700" cap="flat" cmpd="sng" algn="ctr">
            <a:solidFill>
              <a:srgbClr val="C00000"/>
            </a:solidFill>
            <a:prstDash val="solid"/>
            <a:round/>
            <a:headEnd type="none" w="med" len="med"/>
            <a:tailEnd type="none" w="med" len="med"/>
          </a:ln>
          <a:effectLst/>
        </p:spPr>
      </p:cxnSp>
      <p:cxnSp>
        <p:nvCxnSpPr>
          <p:cNvPr id="21" name="Straight Arrow Connector 20"/>
          <p:cNvCxnSpPr/>
          <p:nvPr/>
        </p:nvCxnSpPr>
        <p:spPr bwMode="auto">
          <a:xfrm>
            <a:off x="6400800" y="2554605"/>
            <a:ext cx="1554480" cy="1906"/>
          </a:xfrm>
          <a:prstGeom prst="straightConnector1">
            <a:avLst/>
          </a:prstGeom>
          <a:noFill/>
          <a:ln w="12700" cap="flat" cmpd="sng" algn="ctr">
            <a:solidFill>
              <a:srgbClr val="C00000"/>
            </a:solidFill>
            <a:prstDash val="solid"/>
            <a:round/>
            <a:headEnd type="none" w="med" len="med"/>
            <a:tailEnd type="none" w="med" len="med"/>
          </a:ln>
          <a:effectLst/>
        </p:spPr>
      </p:cxnSp>
      <p:sp>
        <p:nvSpPr>
          <p:cNvPr id="14" name="Oval 13"/>
          <p:cNvSpPr/>
          <p:nvPr/>
        </p:nvSpPr>
        <p:spPr bwMode="auto">
          <a:xfrm rot="2628319">
            <a:off x="7877684" y="2499235"/>
            <a:ext cx="91440" cy="91440"/>
          </a:xfrm>
          <a:prstGeom prst="ellipse">
            <a:avLst/>
          </a:prstGeom>
          <a:solidFill>
            <a:schemeClr val="bg1">
              <a:lumMod val="20000"/>
              <a:lumOff val="80000"/>
            </a:schemeClr>
          </a:solidFill>
          <a:ln w="15875" cap="flat" cmpd="sng" algn="ctr">
            <a:solidFill>
              <a:schemeClr val="bg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pPr>
            <a:endParaRPr kumimoji="0" lang="en-US" sz="2000" b="0" i="0" u="none" strike="noStrike" cap="none" normalizeH="0" baseline="0">
              <a:ln>
                <a:noFill/>
              </a:ln>
              <a:solidFill>
                <a:srgbClr val="000000"/>
              </a:solidFill>
              <a:effectLst/>
              <a:latin typeface="Arial" charset="0"/>
            </a:endParaRPr>
          </a:p>
        </p:txBody>
      </p:sp>
      <p:sp>
        <p:nvSpPr>
          <p:cNvPr id="22" name="Text Box 15"/>
          <p:cNvSpPr txBox="1">
            <a:spLocks noChangeArrowheads="1"/>
          </p:cNvSpPr>
          <p:nvPr/>
        </p:nvSpPr>
        <p:spPr bwMode="auto">
          <a:xfrm>
            <a:off x="7246620" y="1684020"/>
            <a:ext cx="298480" cy="338554"/>
          </a:xfrm>
          <a:prstGeom prst="rect">
            <a:avLst/>
          </a:prstGeom>
          <a:noFill/>
          <a:ln w="9525" algn="ctr">
            <a:noFill/>
            <a:miter lim="800000"/>
            <a:headEnd/>
            <a:tailEnd/>
          </a:ln>
        </p:spPr>
        <p:txBody>
          <a:bodyPr wrap="none">
            <a:spAutoFit/>
          </a:bodyPr>
          <a:lstStyle/>
          <a:p>
            <a:pPr algn="ctr">
              <a:lnSpc>
                <a:spcPct val="100000"/>
              </a:lnSpc>
              <a:spcBef>
                <a:spcPts val="0"/>
              </a:spcBef>
              <a:tabLst>
                <a:tab pos="409575" algn="l"/>
              </a:tabLst>
            </a:pPr>
            <a:r>
              <a:rPr lang="sr-Latn-RS" sz="1600">
                <a:solidFill>
                  <a:srgbClr val="000099"/>
                </a:solidFill>
              </a:rPr>
              <a:t>1</a:t>
            </a:r>
            <a:endParaRPr lang="en-US" sz="1600">
              <a:solidFill>
                <a:srgbClr val="000099"/>
              </a:solidFill>
            </a:endParaRPr>
          </a:p>
        </p:txBody>
      </p:sp>
      <p:sp>
        <p:nvSpPr>
          <p:cNvPr id="23" name="Text Box 15"/>
          <p:cNvSpPr txBox="1">
            <a:spLocks noChangeArrowheads="1"/>
          </p:cNvSpPr>
          <p:nvPr/>
        </p:nvSpPr>
        <p:spPr bwMode="auto">
          <a:xfrm>
            <a:off x="7886700" y="2240280"/>
            <a:ext cx="298480" cy="338554"/>
          </a:xfrm>
          <a:prstGeom prst="rect">
            <a:avLst/>
          </a:prstGeom>
          <a:noFill/>
          <a:ln w="9525" algn="ctr">
            <a:noFill/>
            <a:miter lim="800000"/>
            <a:headEnd/>
            <a:tailEnd/>
          </a:ln>
        </p:spPr>
        <p:txBody>
          <a:bodyPr wrap="none">
            <a:spAutoFit/>
          </a:bodyPr>
          <a:lstStyle/>
          <a:p>
            <a:pPr algn="ctr">
              <a:lnSpc>
                <a:spcPct val="100000"/>
              </a:lnSpc>
              <a:spcBef>
                <a:spcPts val="0"/>
              </a:spcBef>
              <a:tabLst>
                <a:tab pos="409575" algn="l"/>
              </a:tabLst>
            </a:pPr>
            <a:r>
              <a:rPr lang="sr-Latn-RS" sz="1600">
                <a:solidFill>
                  <a:srgbClr val="000099"/>
                </a:solidFill>
              </a:rPr>
              <a:t>2</a:t>
            </a:r>
            <a:endParaRPr lang="en-US" sz="1600">
              <a:solidFill>
                <a:srgbClr val="000099"/>
              </a:solidFill>
            </a:endParaRPr>
          </a:p>
        </p:txBody>
      </p:sp>
      <p:cxnSp>
        <p:nvCxnSpPr>
          <p:cNvPr id="24" name="Straight Arrow Connector 23"/>
          <p:cNvCxnSpPr/>
          <p:nvPr/>
        </p:nvCxnSpPr>
        <p:spPr bwMode="auto">
          <a:xfrm>
            <a:off x="6428648" y="1947058"/>
            <a:ext cx="604612" cy="607547"/>
          </a:xfrm>
          <a:prstGeom prst="straightConnector1">
            <a:avLst/>
          </a:prstGeom>
          <a:noFill/>
          <a:ln w="6350" cap="flat" cmpd="sng" algn="ctr">
            <a:solidFill>
              <a:srgbClr val="C00000"/>
            </a:solidFill>
            <a:prstDash val="solid"/>
            <a:round/>
            <a:headEnd type="none" w="med" len="med"/>
            <a:tailEnd type="none" w="med" len="med"/>
          </a:ln>
          <a:effectLst/>
        </p:spPr>
      </p:cxnSp>
      <p:cxnSp>
        <p:nvCxnSpPr>
          <p:cNvPr id="26" name="Straight Arrow Connector 25"/>
          <p:cNvCxnSpPr/>
          <p:nvPr/>
        </p:nvCxnSpPr>
        <p:spPr bwMode="auto">
          <a:xfrm>
            <a:off x="6581048" y="1943248"/>
            <a:ext cx="604612" cy="607547"/>
          </a:xfrm>
          <a:prstGeom prst="straightConnector1">
            <a:avLst/>
          </a:prstGeom>
          <a:noFill/>
          <a:ln w="6350" cap="flat" cmpd="sng" algn="ctr">
            <a:solidFill>
              <a:srgbClr val="C00000"/>
            </a:solidFill>
            <a:prstDash val="solid"/>
            <a:round/>
            <a:headEnd type="none" w="med" len="med"/>
            <a:tailEnd type="none" w="med" len="med"/>
          </a:ln>
          <a:effectLst/>
        </p:spPr>
      </p:cxnSp>
      <p:cxnSp>
        <p:nvCxnSpPr>
          <p:cNvPr id="27" name="Straight Arrow Connector 26"/>
          <p:cNvCxnSpPr/>
          <p:nvPr/>
        </p:nvCxnSpPr>
        <p:spPr bwMode="auto">
          <a:xfrm>
            <a:off x="6744878" y="1946910"/>
            <a:ext cx="604612" cy="607547"/>
          </a:xfrm>
          <a:prstGeom prst="straightConnector1">
            <a:avLst/>
          </a:prstGeom>
          <a:noFill/>
          <a:ln w="6350" cap="flat" cmpd="sng" algn="ctr">
            <a:solidFill>
              <a:srgbClr val="C00000"/>
            </a:solidFill>
            <a:prstDash val="solid"/>
            <a:round/>
            <a:headEnd type="none" w="med" len="med"/>
            <a:tailEnd type="none" w="med" len="med"/>
          </a:ln>
          <a:effectLst/>
        </p:spPr>
      </p:cxnSp>
      <p:cxnSp>
        <p:nvCxnSpPr>
          <p:cNvPr id="28" name="Straight Arrow Connector 27"/>
          <p:cNvCxnSpPr/>
          <p:nvPr/>
        </p:nvCxnSpPr>
        <p:spPr bwMode="auto">
          <a:xfrm>
            <a:off x="6897278" y="1943100"/>
            <a:ext cx="604612" cy="607547"/>
          </a:xfrm>
          <a:prstGeom prst="straightConnector1">
            <a:avLst/>
          </a:prstGeom>
          <a:noFill/>
          <a:ln w="6350" cap="flat" cmpd="sng" algn="ctr">
            <a:solidFill>
              <a:srgbClr val="C00000"/>
            </a:solidFill>
            <a:prstDash val="solid"/>
            <a:round/>
            <a:headEnd type="none" w="med" len="med"/>
            <a:tailEnd type="none" w="med" len="med"/>
          </a:ln>
          <a:effectLst/>
        </p:spPr>
      </p:cxnSp>
      <p:cxnSp>
        <p:nvCxnSpPr>
          <p:cNvPr id="29" name="Straight Arrow Connector 28"/>
          <p:cNvCxnSpPr/>
          <p:nvPr/>
        </p:nvCxnSpPr>
        <p:spPr bwMode="auto">
          <a:xfrm>
            <a:off x="7051583" y="1946910"/>
            <a:ext cx="604612" cy="607547"/>
          </a:xfrm>
          <a:prstGeom prst="straightConnector1">
            <a:avLst/>
          </a:prstGeom>
          <a:noFill/>
          <a:ln w="6350" cap="flat" cmpd="sng" algn="ctr">
            <a:solidFill>
              <a:srgbClr val="C00000"/>
            </a:solidFill>
            <a:prstDash val="solid"/>
            <a:round/>
            <a:headEnd type="none" w="med" len="med"/>
            <a:tailEnd type="none" w="med" len="med"/>
          </a:ln>
          <a:effectLst/>
        </p:spPr>
      </p:cxnSp>
      <p:cxnSp>
        <p:nvCxnSpPr>
          <p:cNvPr id="30" name="Straight Arrow Connector 29"/>
          <p:cNvCxnSpPr/>
          <p:nvPr/>
        </p:nvCxnSpPr>
        <p:spPr bwMode="auto">
          <a:xfrm>
            <a:off x="7203983" y="1943100"/>
            <a:ext cx="604612" cy="607547"/>
          </a:xfrm>
          <a:prstGeom prst="straightConnector1">
            <a:avLst/>
          </a:prstGeom>
          <a:noFill/>
          <a:ln w="6350" cap="flat" cmpd="sng" algn="ctr">
            <a:solidFill>
              <a:srgbClr val="C00000"/>
            </a:solidFill>
            <a:prstDash val="solid"/>
            <a:round/>
            <a:headEnd type="none" w="med" len="med"/>
            <a:tailEnd type="none" w="med" len="med"/>
          </a:ln>
          <a:effectLst/>
        </p:spPr>
      </p:cxnSp>
      <p:sp>
        <p:nvSpPr>
          <p:cNvPr id="6" name="Oval 5"/>
          <p:cNvSpPr/>
          <p:nvPr/>
        </p:nvSpPr>
        <p:spPr bwMode="auto">
          <a:xfrm rot="2628319">
            <a:off x="7218554" y="1895349"/>
            <a:ext cx="91440" cy="91440"/>
          </a:xfrm>
          <a:prstGeom prst="ellipse">
            <a:avLst/>
          </a:prstGeom>
          <a:solidFill>
            <a:schemeClr val="bg1">
              <a:lumMod val="20000"/>
              <a:lumOff val="80000"/>
            </a:schemeClr>
          </a:solidFill>
          <a:ln w="15875" cap="flat" cmpd="sng" algn="ctr">
            <a:solidFill>
              <a:schemeClr val="bg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pPr>
            <a:endParaRPr kumimoji="0" lang="en-US" sz="2000" b="0" i="0" u="none" strike="noStrike" cap="none" normalizeH="0" baseline="0">
              <a:ln>
                <a:noFill/>
              </a:ln>
              <a:solidFill>
                <a:srgbClr val="000000"/>
              </a:solidFill>
              <a:effectLst/>
              <a:latin typeface="Arial" charset="0"/>
            </a:endParaRPr>
          </a:p>
        </p:txBody>
      </p:sp>
      <p:cxnSp>
        <p:nvCxnSpPr>
          <p:cNvPr id="31" name="Straight Arrow Connector 30"/>
          <p:cNvCxnSpPr/>
          <p:nvPr/>
        </p:nvCxnSpPr>
        <p:spPr bwMode="auto">
          <a:xfrm>
            <a:off x="6400800" y="2084218"/>
            <a:ext cx="470535" cy="472292"/>
          </a:xfrm>
          <a:prstGeom prst="straightConnector1">
            <a:avLst/>
          </a:prstGeom>
          <a:noFill/>
          <a:ln w="6350" cap="flat" cmpd="sng" algn="ctr">
            <a:solidFill>
              <a:srgbClr val="C00000"/>
            </a:solidFill>
            <a:prstDash val="solid"/>
            <a:round/>
            <a:headEnd type="none" w="med" len="med"/>
            <a:tailEnd type="none" w="med" len="med"/>
          </a:ln>
          <a:effectLst/>
        </p:spPr>
      </p:cxnSp>
      <p:cxnSp>
        <p:nvCxnSpPr>
          <p:cNvPr id="33" name="Straight Arrow Connector 32"/>
          <p:cNvCxnSpPr/>
          <p:nvPr/>
        </p:nvCxnSpPr>
        <p:spPr bwMode="auto">
          <a:xfrm>
            <a:off x="6404610" y="2261383"/>
            <a:ext cx="302895" cy="293222"/>
          </a:xfrm>
          <a:prstGeom prst="straightConnector1">
            <a:avLst/>
          </a:prstGeom>
          <a:noFill/>
          <a:ln w="6350" cap="flat" cmpd="sng" algn="ctr">
            <a:solidFill>
              <a:srgbClr val="C00000"/>
            </a:solidFill>
            <a:prstDash val="solid"/>
            <a:round/>
            <a:headEnd type="none" w="med" len="med"/>
            <a:tailEnd type="none" w="med" len="med"/>
          </a:ln>
          <a:effectLst/>
        </p:spPr>
      </p:cxnSp>
      <p:cxnSp>
        <p:nvCxnSpPr>
          <p:cNvPr id="36" name="Straight Arrow Connector 35"/>
          <p:cNvCxnSpPr/>
          <p:nvPr/>
        </p:nvCxnSpPr>
        <p:spPr bwMode="auto">
          <a:xfrm>
            <a:off x="6402705" y="2425213"/>
            <a:ext cx="131445" cy="131297"/>
          </a:xfrm>
          <a:prstGeom prst="straightConnector1">
            <a:avLst/>
          </a:prstGeom>
          <a:noFill/>
          <a:ln w="6350" cap="flat" cmpd="sng" algn="ctr">
            <a:solidFill>
              <a:srgbClr val="C00000"/>
            </a:solidFill>
            <a:prstDash val="solid"/>
            <a:round/>
            <a:headEnd type="none" w="med" len="med"/>
            <a:tailEnd type="none" w="med" len="med"/>
          </a:ln>
          <a:effectLst/>
        </p:spPr>
      </p:cxnSp>
      <p:cxnSp>
        <p:nvCxnSpPr>
          <p:cNvPr id="38" name="Straight Arrow Connector 37"/>
          <p:cNvCxnSpPr/>
          <p:nvPr/>
        </p:nvCxnSpPr>
        <p:spPr bwMode="auto">
          <a:xfrm rot="2700000" flipV="1">
            <a:off x="7561076" y="2433887"/>
            <a:ext cx="635" cy="841248"/>
          </a:xfrm>
          <a:prstGeom prst="straightConnector1">
            <a:avLst/>
          </a:prstGeom>
          <a:noFill/>
          <a:ln w="6350" cap="flat" cmpd="sng" algn="ctr">
            <a:solidFill>
              <a:schemeClr val="bg1"/>
            </a:solidFill>
            <a:prstDash val="solid"/>
            <a:round/>
            <a:headEnd type="none" w="med" len="med"/>
            <a:tailEnd type="none" w="med" len="med"/>
          </a:ln>
          <a:effectLst/>
        </p:spPr>
      </p:cxnSp>
      <p:cxnSp>
        <p:nvCxnSpPr>
          <p:cNvPr id="39" name="Straight Arrow Connector 38"/>
          <p:cNvCxnSpPr/>
          <p:nvPr/>
        </p:nvCxnSpPr>
        <p:spPr bwMode="auto">
          <a:xfrm flipV="1">
            <a:off x="7397093" y="2672715"/>
            <a:ext cx="529612" cy="528177"/>
          </a:xfrm>
          <a:prstGeom prst="straightConnector1">
            <a:avLst/>
          </a:prstGeom>
          <a:noFill/>
          <a:ln w="6350" cap="flat" cmpd="sng" algn="ctr">
            <a:solidFill>
              <a:schemeClr val="bg1"/>
            </a:solidFill>
            <a:prstDash val="solid"/>
            <a:round/>
            <a:headEnd type="none" w="med" len="med"/>
            <a:tailEnd type="none" w="med" len="med"/>
          </a:ln>
          <a:effectLst/>
        </p:spPr>
      </p:cxnSp>
      <p:cxnSp>
        <p:nvCxnSpPr>
          <p:cNvPr id="41" name="Straight Arrow Connector 40"/>
          <p:cNvCxnSpPr/>
          <p:nvPr/>
        </p:nvCxnSpPr>
        <p:spPr bwMode="auto">
          <a:xfrm flipV="1">
            <a:off x="7597118" y="2874645"/>
            <a:ext cx="323872" cy="322438"/>
          </a:xfrm>
          <a:prstGeom prst="straightConnector1">
            <a:avLst/>
          </a:prstGeom>
          <a:noFill/>
          <a:ln w="6350" cap="flat" cmpd="sng" algn="ctr">
            <a:solidFill>
              <a:schemeClr val="bg1"/>
            </a:solidFill>
            <a:prstDash val="solid"/>
            <a:round/>
            <a:headEnd type="none" w="med" len="med"/>
            <a:tailEnd type="none" w="med" len="med"/>
          </a:ln>
          <a:effectLst/>
        </p:spPr>
      </p:cxnSp>
      <p:cxnSp>
        <p:nvCxnSpPr>
          <p:cNvPr id="43" name="Straight Arrow Connector 42"/>
          <p:cNvCxnSpPr/>
          <p:nvPr/>
        </p:nvCxnSpPr>
        <p:spPr bwMode="auto">
          <a:xfrm flipV="1">
            <a:off x="7778093" y="3057525"/>
            <a:ext cx="144802" cy="143368"/>
          </a:xfrm>
          <a:prstGeom prst="straightConnector1">
            <a:avLst/>
          </a:prstGeom>
          <a:noFill/>
          <a:ln w="6350" cap="flat" cmpd="sng" algn="ctr">
            <a:solidFill>
              <a:schemeClr val="bg1"/>
            </a:solidFill>
            <a:prstDash val="solid"/>
            <a:round/>
            <a:headEnd type="none" w="med" len="med"/>
            <a:tailEnd type="none" w="med" len="med"/>
          </a:ln>
          <a:effectLst/>
        </p:spPr>
      </p:cxnSp>
      <p:cxnSp>
        <p:nvCxnSpPr>
          <p:cNvPr id="45" name="Straight Arrow Connector 44"/>
          <p:cNvCxnSpPr/>
          <p:nvPr/>
        </p:nvCxnSpPr>
        <p:spPr bwMode="auto">
          <a:xfrm flipV="1">
            <a:off x="7258050" y="2455545"/>
            <a:ext cx="525780" cy="521970"/>
          </a:xfrm>
          <a:prstGeom prst="straightConnector1">
            <a:avLst/>
          </a:prstGeom>
          <a:noFill/>
          <a:ln w="6350" cap="flat" cmpd="sng" algn="ctr">
            <a:solidFill>
              <a:schemeClr val="bg1"/>
            </a:solidFill>
            <a:prstDash val="solid"/>
            <a:round/>
            <a:headEnd type="none" w="med" len="med"/>
            <a:tailEnd type="none" w="med" len="med"/>
          </a:ln>
          <a:effectLst/>
        </p:spPr>
      </p:cxnSp>
      <p:cxnSp>
        <p:nvCxnSpPr>
          <p:cNvPr id="47" name="Straight Arrow Connector 46"/>
          <p:cNvCxnSpPr/>
          <p:nvPr/>
        </p:nvCxnSpPr>
        <p:spPr bwMode="auto">
          <a:xfrm flipV="1">
            <a:off x="7259955" y="2385060"/>
            <a:ext cx="424815" cy="413385"/>
          </a:xfrm>
          <a:prstGeom prst="straightConnector1">
            <a:avLst/>
          </a:prstGeom>
          <a:noFill/>
          <a:ln w="6350" cap="flat" cmpd="sng" algn="ctr">
            <a:solidFill>
              <a:schemeClr val="bg1"/>
            </a:solidFill>
            <a:prstDash val="solid"/>
            <a:round/>
            <a:headEnd type="none" w="med" len="med"/>
            <a:tailEnd type="none" w="med" len="med"/>
          </a:ln>
          <a:effectLst/>
        </p:spPr>
      </p:cxnSp>
      <p:cxnSp>
        <p:nvCxnSpPr>
          <p:cNvPr id="52" name="Straight Arrow Connector 51"/>
          <p:cNvCxnSpPr/>
          <p:nvPr/>
        </p:nvCxnSpPr>
        <p:spPr bwMode="auto">
          <a:xfrm flipV="1">
            <a:off x="7263765" y="2301240"/>
            <a:ext cx="325755" cy="321946"/>
          </a:xfrm>
          <a:prstGeom prst="straightConnector1">
            <a:avLst/>
          </a:prstGeom>
          <a:noFill/>
          <a:ln w="6350" cap="flat" cmpd="sng" algn="ctr">
            <a:solidFill>
              <a:schemeClr val="bg1"/>
            </a:solidFill>
            <a:prstDash val="solid"/>
            <a:round/>
            <a:headEnd type="none" w="med" len="med"/>
            <a:tailEnd type="none" w="med" len="med"/>
          </a:ln>
          <a:effectLst/>
        </p:spPr>
      </p:cxnSp>
      <p:cxnSp>
        <p:nvCxnSpPr>
          <p:cNvPr id="54" name="Straight Arrow Connector 53"/>
          <p:cNvCxnSpPr/>
          <p:nvPr/>
        </p:nvCxnSpPr>
        <p:spPr bwMode="auto">
          <a:xfrm flipV="1">
            <a:off x="7259955" y="2219325"/>
            <a:ext cx="238125" cy="230506"/>
          </a:xfrm>
          <a:prstGeom prst="straightConnector1">
            <a:avLst/>
          </a:prstGeom>
          <a:noFill/>
          <a:ln w="6350" cap="flat" cmpd="sng" algn="ctr">
            <a:solidFill>
              <a:schemeClr val="bg1"/>
            </a:solidFill>
            <a:prstDash val="solid"/>
            <a:round/>
            <a:headEnd type="none" w="med" len="med"/>
            <a:tailEnd type="none" w="med" len="med"/>
          </a:ln>
          <a:effectLst/>
        </p:spPr>
      </p:cxnSp>
      <p:cxnSp>
        <p:nvCxnSpPr>
          <p:cNvPr id="56" name="Straight Arrow Connector 55"/>
          <p:cNvCxnSpPr/>
          <p:nvPr/>
        </p:nvCxnSpPr>
        <p:spPr bwMode="auto">
          <a:xfrm flipV="1">
            <a:off x="7254240" y="2141220"/>
            <a:ext cx="171450" cy="163831"/>
          </a:xfrm>
          <a:prstGeom prst="straightConnector1">
            <a:avLst/>
          </a:prstGeom>
          <a:noFill/>
          <a:ln w="6350" cap="flat" cmpd="sng" algn="ctr">
            <a:solidFill>
              <a:schemeClr val="bg1"/>
            </a:solidFill>
            <a:prstDash val="solid"/>
            <a:round/>
            <a:headEnd type="none" w="med" len="med"/>
            <a:tailEnd type="none" w="med" len="med"/>
          </a:ln>
          <a:effectLst/>
        </p:spPr>
      </p:cxnSp>
      <p:cxnSp>
        <p:nvCxnSpPr>
          <p:cNvPr id="58" name="Straight Arrow Connector 57"/>
          <p:cNvCxnSpPr/>
          <p:nvPr/>
        </p:nvCxnSpPr>
        <p:spPr bwMode="auto">
          <a:xfrm flipV="1">
            <a:off x="7263765" y="2059305"/>
            <a:ext cx="99060" cy="91442"/>
          </a:xfrm>
          <a:prstGeom prst="straightConnector1">
            <a:avLst/>
          </a:prstGeom>
          <a:noFill/>
          <a:ln w="6350" cap="flat" cmpd="sng" algn="ctr">
            <a:solidFill>
              <a:schemeClr val="bg1"/>
            </a:solidFill>
            <a:prstDash val="solid"/>
            <a:round/>
            <a:headEnd type="none" w="med" len="med"/>
            <a:tailEnd type="none" w="med" len="med"/>
          </a:ln>
          <a:effectLst/>
        </p:spPr>
      </p:cxnSp>
      <p:sp>
        <p:nvSpPr>
          <p:cNvPr id="60" name="TextBox 59"/>
          <p:cNvSpPr txBox="1">
            <a:spLocks noChangeArrowheads="1"/>
          </p:cNvSpPr>
          <p:nvPr/>
        </p:nvSpPr>
        <p:spPr bwMode="auto">
          <a:xfrm>
            <a:off x="7306084" y="2580172"/>
            <a:ext cx="691868" cy="535531"/>
          </a:xfrm>
          <a:prstGeom prst="rect">
            <a:avLst/>
          </a:prstGeom>
          <a:noFill/>
          <a:ln w="9525">
            <a:noFill/>
            <a:miter lim="800000"/>
            <a:headEnd/>
            <a:tailEnd/>
          </a:ln>
        </p:spPr>
        <p:txBody>
          <a:bodyPr wrap="square">
            <a:spAutoFit/>
          </a:bodyPr>
          <a:lstStyle/>
          <a:p>
            <a:r>
              <a:rPr lang="en-US" sz="2400" i="1">
                <a:solidFill>
                  <a:schemeClr val="bg1"/>
                </a:solidFill>
                <a:latin typeface="Times New Roman" pitchFamily="18" charset="0"/>
                <a:cs typeface="Times New Roman" pitchFamily="18" charset="0"/>
              </a:rPr>
              <a:t>l</a:t>
            </a:r>
            <a:r>
              <a:rPr lang="en-US" sz="2400" baseline="-25000">
                <a:solidFill>
                  <a:schemeClr val="bg1"/>
                </a:solidFill>
              </a:rPr>
              <a:t>12</a:t>
            </a:r>
            <a:endParaRPr lang="sr-Latn-RS" sz="2400" i="1">
              <a:solidFill>
                <a:schemeClr val="bg1"/>
              </a:solidFill>
            </a:endParaRPr>
          </a:p>
        </p:txBody>
      </p:sp>
      <p:sp>
        <p:nvSpPr>
          <p:cNvPr id="61" name="TextBox 60"/>
          <p:cNvSpPr txBox="1">
            <a:spLocks noChangeArrowheads="1"/>
          </p:cNvSpPr>
          <p:nvPr/>
        </p:nvSpPr>
        <p:spPr bwMode="auto">
          <a:xfrm>
            <a:off x="6513576" y="1984248"/>
            <a:ext cx="691868" cy="496483"/>
          </a:xfrm>
          <a:prstGeom prst="rect">
            <a:avLst/>
          </a:prstGeom>
          <a:noFill/>
          <a:ln w="9525">
            <a:noFill/>
            <a:miter lim="800000"/>
            <a:headEnd/>
            <a:tailEnd/>
          </a:ln>
        </p:spPr>
        <p:txBody>
          <a:bodyPr wrap="square">
            <a:spAutoFit/>
          </a:bodyPr>
          <a:lstStyle/>
          <a:p>
            <a:r>
              <a:rPr lang="en-US" sz="2400" i="1">
                <a:solidFill>
                  <a:srgbClr val="C00000"/>
                </a:solidFill>
                <a:latin typeface="Times New Roman" pitchFamily="18" charset="0"/>
                <a:cs typeface="Times New Roman" pitchFamily="18" charset="0"/>
              </a:rPr>
              <a:t>l</a:t>
            </a:r>
            <a:r>
              <a:rPr lang="sr-Latn-RS" sz="2400" i="1" baseline="-25000">
                <a:solidFill>
                  <a:srgbClr val="C00000"/>
                </a:solidFill>
              </a:rPr>
              <a:t>t</a:t>
            </a:r>
            <a:r>
              <a:rPr lang="sr-Latn-RS" sz="2400" baseline="-25000">
                <a:solidFill>
                  <a:srgbClr val="C00000"/>
                </a:solidFill>
              </a:rPr>
              <a:t>1</a:t>
            </a:r>
            <a:r>
              <a:rPr lang="en-US" sz="2400" baseline="-25000">
                <a:solidFill>
                  <a:srgbClr val="C00000"/>
                </a:solidFill>
              </a:rPr>
              <a:t>2</a:t>
            </a:r>
            <a:endParaRPr lang="sr-Latn-RS" sz="2400" i="1">
              <a:solidFill>
                <a:srgbClr val="C00000"/>
              </a:solidFill>
            </a:endParaRPr>
          </a:p>
        </p:txBody>
      </p:sp>
      <p:cxnSp>
        <p:nvCxnSpPr>
          <p:cNvPr id="65" name="Straight Arrow Connector 64"/>
          <p:cNvCxnSpPr/>
          <p:nvPr/>
        </p:nvCxnSpPr>
        <p:spPr bwMode="auto">
          <a:xfrm>
            <a:off x="990600" y="2651760"/>
            <a:ext cx="0" cy="1005840"/>
          </a:xfrm>
          <a:prstGeom prst="straightConnector1">
            <a:avLst/>
          </a:prstGeom>
          <a:noFill/>
          <a:ln w="12700" cap="flat" cmpd="sng" algn="ctr">
            <a:solidFill>
              <a:schemeClr val="bg1"/>
            </a:solidFill>
            <a:prstDash val="solid"/>
            <a:round/>
            <a:headEnd type="none" w="med" len="med"/>
            <a:tailEnd type="triangle" w="med" len="med"/>
          </a:ln>
          <a:effectLst/>
        </p:spPr>
      </p:cxnSp>
      <p:cxnSp>
        <p:nvCxnSpPr>
          <p:cNvPr id="66" name="Straight Arrow Connector 65"/>
          <p:cNvCxnSpPr/>
          <p:nvPr/>
        </p:nvCxnSpPr>
        <p:spPr bwMode="auto">
          <a:xfrm rot="5400000">
            <a:off x="1574847" y="2720381"/>
            <a:ext cx="0" cy="731520"/>
          </a:xfrm>
          <a:prstGeom prst="straightConnector1">
            <a:avLst/>
          </a:prstGeom>
          <a:noFill/>
          <a:ln w="12700" cap="flat" cmpd="sng" algn="ctr">
            <a:solidFill>
              <a:schemeClr val="bg1"/>
            </a:solidFill>
            <a:prstDash val="solid"/>
            <a:round/>
            <a:headEnd type="none" w="med" len="med"/>
            <a:tailEnd type="triangle" w="med" len="med"/>
          </a:ln>
          <a:effectLst/>
        </p:spPr>
      </p:cxnSp>
      <p:sp>
        <p:nvSpPr>
          <p:cNvPr id="70" name="TextBox 69"/>
          <p:cNvSpPr txBox="1">
            <a:spLocks noChangeArrowheads="1"/>
          </p:cNvSpPr>
          <p:nvPr/>
        </p:nvSpPr>
        <p:spPr bwMode="auto">
          <a:xfrm>
            <a:off x="343912" y="3618488"/>
            <a:ext cx="3008888" cy="535531"/>
          </a:xfrm>
          <a:prstGeom prst="rect">
            <a:avLst/>
          </a:prstGeom>
          <a:noFill/>
          <a:ln w="9525">
            <a:noFill/>
            <a:miter lim="800000"/>
            <a:headEnd/>
            <a:tailEnd/>
          </a:ln>
        </p:spPr>
        <p:txBody>
          <a:bodyPr wrap="square">
            <a:spAutoFit/>
          </a:bodyPr>
          <a:lstStyle/>
          <a:p>
            <a:r>
              <a:rPr lang="en-US" sz="2400" i="1">
                <a:solidFill>
                  <a:schemeClr val="bg1"/>
                </a:solidFill>
                <a:latin typeface="Times New Roman" pitchFamily="18" charset="0"/>
                <a:cs typeface="Times New Roman" pitchFamily="18" charset="0"/>
              </a:rPr>
              <a:t>l</a:t>
            </a:r>
            <a:r>
              <a:rPr lang="sr-Latn-RS" sz="2400" i="1" baseline="-25000">
                <a:solidFill>
                  <a:schemeClr val="bg1"/>
                </a:solidFill>
              </a:rPr>
              <a:t>t</a:t>
            </a:r>
            <a:r>
              <a:rPr lang="sr-Latn-RS" sz="2400" baseline="-25000">
                <a:solidFill>
                  <a:schemeClr val="bg1"/>
                </a:solidFill>
              </a:rPr>
              <a:t>1</a:t>
            </a:r>
            <a:r>
              <a:rPr lang="en-US" sz="2400" baseline="-25000">
                <a:solidFill>
                  <a:schemeClr val="bg1"/>
                </a:solidFill>
              </a:rPr>
              <a:t>2</a:t>
            </a:r>
            <a:r>
              <a:rPr lang="sr-Latn-RS" sz="2400">
                <a:solidFill>
                  <a:schemeClr val="bg1"/>
                </a:solidFill>
              </a:rPr>
              <a:t> = </a:t>
            </a:r>
            <a:r>
              <a:rPr lang="sr-Latn-RS" sz="2400" i="1">
                <a:solidFill>
                  <a:schemeClr val="bg1"/>
                </a:solidFill>
              </a:rPr>
              <a:t>(n – </a:t>
            </a:r>
            <a:r>
              <a:rPr lang="sr-Latn-RS" sz="2400">
                <a:solidFill>
                  <a:schemeClr val="bg1"/>
                </a:solidFill>
              </a:rPr>
              <a:t>1</a:t>
            </a:r>
            <a:r>
              <a:rPr lang="sr-Latn-RS" sz="2400" i="1">
                <a:solidFill>
                  <a:schemeClr val="bg1"/>
                </a:solidFill>
              </a:rPr>
              <a:t>)</a:t>
            </a:r>
            <a:r>
              <a:rPr lang="sr-Latn-RS" sz="2400">
                <a:solidFill>
                  <a:schemeClr val="bg1"/>
                </a:solidFill>
              </a:rPr>
              <a:t> </a:t>
            </a:r>
            <a:r>
              <a:rPr lang="en-US" sz="2400" i="1">
                <a:solidFill>
                  <a:schemeClr val="bg1"/>
                </a:solidFill>
                <a:latin typeface="Times New Roman" pitchFamily="18" charset="0"/>
                <a:cs typeface="Times New Roman" pitchFamily="18" charset="0"/>
              </a:rPr>
              <a:t>l</a:t>
            </a:r>
            <a:r>
              <a:rPr lang="sr-Latn-RS" sz="2400" baseline="-25000">
                <a:solidFill>
                  <a:schemeClr val="bg1"/>
                </a:solidFill>
              </a:rPr>
              <a:t>1</a:t>
            </a:r>
            <a:r>
              <a:rPr lang="en-US" sz="2400" baseline="-25000">
                <a:solidFill>
                  <a:schemeClr val="bg1"/>
                </a:solidFill>
              </a:rPr>
              <a:t>2</a:t>
            </a:r>
            <a:r>
              <a:rPr lang="sr-Latn-RS" sz="2400" i="1">
                <a:solidFill>
                  <a:schemeClr val="bg1"/>
                </a:solidFill>
              </a:rPr>
              <a:t> + </a:t>
            </a:r>
            <a:r>
              <a:rPr lang="en-US" sz="2400" i="1">
                <a:solidFill>
                  <a:schemeClr val="bg1"/>
                </a:solidFill>
                <a:latin typeface="Times New Roman" pitchFamily="18" charset="0"/>
                <a:cs typeface="Times New Roman" pitchFamily="18" charset="0"/>
              </a:rPr>
              <a:t>l</a:t>
            </a:r>
            <a:r>
              <a:rPr lang="sr-Latn-RS" sz="2400" baseline="-25000">
                <a:solidFill>
                  <a:schemeClr val="bg1"/>
                </a:solidFill>
              </a:rPr>
              <a:t>1</a:t>
            </a:r>
            <a:r>
              <a:rPr lang="en-US" sz="2400" baseline="-25000">
                <a:solidFill>
                  <a:schemeClr val="bg1"/>
                </a:solidFill>
              </a:rPr>
              <a:t>2</a:t>
            </a:r>
            <a:r>
              <a:rPr lang="sr-Latn-RS" sz="2400" i="1">
                <a:solidFill>
                  <a:schemeClr val="bg1"/>
                </a:solidFill>
              </a:rPr>
              <a:t> </a:t>
            </a:r>
          </a:p>
        </p:txBody>
      </p:sp>
      <p:sp>
        <p:nvSpPr>
          <p:cNvPr id="71" name="TextBox 70"/>
          <p:cNvSpPr txBox="1">
            <a:spLocks noChangeArrowheads="1"/>
          </p:cNvSpPr>
          <p:nvPr/>
        </p:nvSpPr>
        <p:spPr bwMode="auto">
          <a:xfrm>
            <a:off x="304800" y="1143000"/>
            <a:ext cx="3276600" cy="535531"/>
          </a:xfrm>
          <a:prstGeom prst="rect">
            <a:avLst/>
          </a:prstGeom>
          <a:noFill/>
          <a:ln w="9525">
            <a:noFill/>
            <a:miter lim="800000"/>
            <a:headEnd/>
            <a:tailEnd/>
          </a:ln>
        </p:spPr>
        <p:txBody>
          <a:bodyPr wrap="square">
            <a:spAutoFit/>
          </a:bodyPr>
          <a:lstStyle/>
          <a:p>
            <a:r>
              <a:rPr lang="en-US" sz="2400" i="1">
                <a:solidFill>
                  <a:schemeClr val="bg1"/>
                </a:solidFill>
                <a:latin typeface="Times New Roman" pitchFamily="18" charset="0"/>
                <a:cs typeface="Times New Roman" pitchFamily="18" charset="0"/>
              </a:rPr>
              <a:t>l</a:t>
            </a:r>
            <a:r>
              <a:rPr lang="sr-Latn-RS" sz="2400" i="1" baseline="-25000">
                <a:solidFill>
                  <a:schemeClr val="bg1"/>
                </a:solidFill>
              </a:rPr>
              <a:t>t</a:t>
            </a:r>
            <a:r>
              <a:rPr lang="sr-Latn-RS" sz="2400" baseline="-25000">
                <a:solidFill>
                  <a:schemeClr val="bg1"/>
                </a:solidFill>
              </a:rPr>
              <a:t>1</a:t>
            </a:r>
            <a:r>
              <a:rPr lang="en-US" sz="2400" baseline="-25000">
                <a:solidFill>
                  <a:schemeClr val="bg1"/>
                </a:solidFill>
              </a:rPr>
              <a:t>2</a:t>
            </a:r>
            <a:r>
              <a:rPr lang="sr-Latn-RS" sz="2400">
                <a:solidFill>
                  <a:schemeClr val="bg1"/>
                </a:solidFill>
              </a:rPr>
              <a:t> = </a:t>
            </a:r>
            <a:r>
              <a:rPr lang="sr-Latn-RS" sz="2400" i="1">
                <a:solidFill>
                  <a:schemeClr val="bg1"/>
                </a:solidFill>
              </a:rPr>
              <a:t>p</a:t>
            </a:r>
            <a:r>
              <a:rPr lang="sr-Latn-RS" sz="2400" baseline="-25000">
                <a:solidFill>
                  <a:schemeClr val="bg1"/>
                </a:solidFill>
              </a:rPr>
              <a:t>1</a:t>
            </a:r>
            <a:r>
              <a:rPr lang="sr-Latn-RS" sz="2400" i="1">
                <a:solidFill>
                  <a:schemeClr val="bg1"/>
                </a:solidFill>
              </a:rPr>
              <a:t>v</a:t>
            </a:r>
            <a:r>
              <a:rPr lang="en-US" sz="2400" baseline="-25000">
                <a:solidFill>
                  <a:schemeClr val="bg1"/>
                </a:solidFill>
              </a:rPr>
              <a:t>1</a:t>
            </a:r>
            <a:r>
              <a:rPr lang="sr-Latn-RS" sz="2400" i="1">
                <a:solidFill>
                  <a:schemeClr val="bg1"/>
                </a:solidFill>
              </a:rPr>
              <a:t> + </a:t>
            </a:r>
            <a:r>
              <a:rPr lang="en-US" sz="2400" i="1">
                <a:solidFill>
                  <a:schemeClr val="bg1"/>
                </a:solidFill>
                <a:latin typeface="Times New Roman" pitchFamily="18" charset="0"/>
                <a:cs typeface="Times New Roman" pitchFamily="18" charset="0"/>
              </a:rPr>
              <a:t>l</a:t>
            </a:r>
            <a:r>
              <a:rPr lang="sr-Latn-RS" sz="2400" baseline="-25000">
                <a:solidFill>
                  <a:schemeClr val="bg1"/>
                </a:solidFill>
              </a:rPr>
              <a:t>1</a:t>
            </a:r>
            <a:r>
              <a:rPr lang="en-US" sz="2400" baseline="-25000">
                <a:solidFill>
                  <a:schemeClr val="bg1"/>
                </a:solidFill>
              </a:rPr>
              <a:t>2</a:t>
            </a:r>
            <a:r>
              <a:rPr lang="sr-Latn-RS" sz="2400" i="1">
                <a:solidFill>
                  <a:schemeClr val="bg1"/>
                </a:solidFill>
              </a:rPr>
              <a:t> – p</a:t>
            </a:r>
            <a:r>
              <a:rPr lang="sr-Latn-RS" sz="2400" baseline="-25000">
                <a:solidFill>
                  <a:schemeClr val="bg1"/>
                </a:solidFill>
              </a:rPr>
              <a:t>2</a:t>
            </a:r>
            <a:r>
              <a:rPr lang="sr-Latn-RS" sz="2400" i="1">
                <a:solidFill>
                  <a:schemeClr val="bg1"/>
                </a:solidFill>
              </a:rPr>
              <a:t>v</a:t>
            </a:r>
            <a:r>
              <a:rPr lang="sr-Latn-RS" sz="2400" baseline="-25000">
                <a:solidFill>
                  <a:schemeClr val="bg1"/>
                </a:solidFill>
              </a:rPr>
              <a:t>2</a:t>
            </a:r>
            <a:endParaRPr lang="sr-Latn-RS" sz="2400" i="1">
              <a:solidFill>
                <a:schemeClr val="bg1"/>
              </a:solidFill>
            </a:endParaRPr>
          </a:p>
        </p:txBody>
      </p:sp>
      <p:cxnSp>
        <p:nvCxnSpPr>
          <p:cNvPr id="72" name="Straight Arrow Connector 71"/>
          <p:cNvCxnSpPr/>
          <p:nvPr/>
        </p:nvCxnSpPr>
        <p:spPr bwMode="auto">
          <a:xfrm>
            <a:off x="990600" y="1600200"/>
            <a:ext cx="0" cy="457200"/>
          </a:xfrm>
          <a:prstGeom prst="straightConnector1">
            <a:avLst/>
          </a:prstGeom>
          <a:noFill/>
          <a:ln w="12700" cap="flat" cmpd="sng" algn="ctr">
            <a:solidFill>
              <a:schemeClr val="bg1"/>
            </a:solidFill>
            <a:prstDash val="solid"/>
            <a:round/>
            <a:headEnd type="none" w="med" len="med"/>
            <a:tailEnd type="triangle" w="med" len="med"/>
          </a:ln>
          <a:effectLst/>
        </p:spPr>
      </p:cxnSp>
      <p:sp>
        <p:nvSpPr>
          <p:cNvPr id="73" name="TextBox 72"/>
          <p:cNvSpPr txBox="1">
            <a:spLocks noChangeArrowheads="1"/>
          </p:cNvSpPr>
          <p:nvPr/>
        </p:nvSpPr>
        <p:spPr bwMode="auto">
          <a:xfrm>
            <a:off x="304800" y="1981200"/>
            <a:ext cx="3276600" cy="535531"/>
          </a:xfrm>
          <a:prstGeom prst="rect">
            <a:avLst/>
          </a:prstGeom>
          <a:noFill/>
          <a:ln w="9525">
            <a:noFill/>
            <a:miter lim="800000"/>
            <a:headEnd/>
            <a:tailEnd/>
          </a:ln>
        </p:spPr>
        <p:txBody>
          <a:bodyPr wrap="square">
            <a:spAutoFit/>
          </a:bodyPr>
          <a:lstStyle/>
          <a:p>
            <a:r>
              <a:rPr lang="en-US" sz="2400" i="1">
                <a:solidFill>
                  <a:schemeClr val="bg1"/>
                </a:solidFill>
                <a:latin typeface="Times New Roman" pitchFamily="18" charset="0"/>
                <a:cs typeface="Times New Roman" pitchFamily="18" charset="0"/>
              </a:rPr>
              <a:t>l</a:t>
            </a:r>
            <a:r>
              <a:rPr lang="sr-Latn-RS" sz="2400" i="1" baseline="-25000">
                <a:solidFill>
                  <a:schemeClr val="bg1"/>
                </a:solidFill>
              </a:rPr>
              <a:t>t</a:t>
            </a:r>
            <a:r>
              <a:rPr lang="sr-Latn-RS" sz="2400" baseline="-25000">
                <a:solidFill>
                  <a:schemeClr val="bg1"/>
                </a:solidFill>
              </a:rPr>
              <a:t>1</a:t>
            </a:r>
            <a:r>
              <a:rPr lang="en-US" sz="2400" baseline="-25000">
                <a:solidFill>
                  <a:schemeClr val="bg1"/>
                </a:solidFill>
              </a:rPr>
              <a:t>2</a:t>
            </a:r>
            <a:r>
              <a:rPr lang="sr-Latn-RS" sz="2400">
                <a:solidFill>
                  <a:schemeClr val="bg1"/>
                </a:solidFill>
              </a:rPr>
              <a:t> = </a:t>
            </a:r>
            <a:r>
              <a:rPr lang="sr-Latn-RS" sz="2400" i="1">
                <a:solidFill>
                  <a:schemeClr val="bg1"/>
                </a:solidFill>
              </a:rPr>
              <a:t>(p</a:t>
            </a:r>
            <a:r>
              <a:rPr lang="sr-Latn-RS" sz="2400" baseline="-25000">
                <a:solidFill>
                  <a:schemeClr val="bg1"/>
                </a:solidFill>
              </a:rPr>
              <a:t>1</a:t>
            </a:r>
            <a:r>
              <a:rPr lang="sr-Latn-RS" sz="2400" i="1">
                <a:solidFill>
                  <a:schemeClr val="bg1"/>
                </a:solidFill>
              </a:rPr>
              <a:t>v</a:t>
            </a:r>
            <a:r>
              <a:rPr lang="en-US" sz="2400" baseline="-25000">
                <a:solidFill>
                  <a:schemeClr val="bg1"/>
                </a:solidFill>
              </a:rPr>
              <a:t>1</a:t>
            </a:r>
            <a:r>
              <a:rPr lang="sr-Latn-RS" sz="2400" baseline="-25000">
                <a:solidFill>
                  <a:schemeClr val="bg1"/>
                </a:solidFill>
              </a:rPr>
              <a:t> </a:t>
            </a:r>
            <a:r>
              <a:rPr lang="sr-Latn-RS" sz="2400" i="1">
                <a:solidFill>
                  <a:schemeClr val="bg1"/>
                </a:solidFill>
              </a:rPr>
              <a:t>– p</a:t>
            </a:r>
            <a:r>
              <a:rPr lang="sr-Latn-RS" sz="2400" baseline="-25000">
                <a:solidFill>
                  <a:schemeClr val="bg1"/>
                </a:solidFill>
              </a:rPr>
              <a:t>2</a:t>
            </a:r>
            <a:r>
              <a:rPr lang="sr-Latn-RS" sz="2400" i="1">
                <a:solidFill>
                  <a:schemeClr val="bg1"/>
                </a:solidFill>
              </a:rPr>
              <a:t>v</a:t>
            </a:r>
            <a:r>
              <a:rPr lang="sr-Latn-RS" sz="2400" baseline="-25000">
                <a:solidFill>
                  <a:schemeClr val="bg1"/>
                </a:solidFill>
              </a:rPr>
              <a:t>2</a:t>
            </a:r>
            <a:r>
              <a:rPr lang="sr-Latn-RS" sz="2400" i="1">
                <a:solidFill>
                  <a:schemeClr val="bg1"/>
                </a:solidFill>
              </a:rPr>
              <a:t>) + </a:t>
            </a:r>
            <a:r>
              <a:rPr lang="en-US" sz="2400" i="1">
                <a:solidFill>
                  <a:schemeClr val="bg1"/>
                </a:solidFill>
                <a:latin typeface="Times New Roman" pitchFamily="18" charset="0"/>
                <a:cs typeface="Times New Roman" pitchFamily="18" charset="0"/>
              </a:rPr>
              <a:t>l</a:t>
            </a:r>
            <a:r>
              <a:rPr lang="sr-Latn-RS" sz="2400" baseline="-25000">
                <a:solidFill>
                  <a:schemeClr val="bg1"/>
                </a:solidFill>
              </a:rPr>
              <a:t>1</a:t>
            </a:r>
            <a:r>
              <a:rPr lang="en-US" sz="2400" baseline="-25000">
                <a:solidFill>
                  <a:schemeClr val="bg1"/>
                </a:solidFill>
              </a:rPr>
              <a:t>2</a:t>
            </a:r>
            <a:endParaRPr lang="sr-Latn-RS" sz="2400" i="1">
              <a:solidFill>
                <a:schemeClr val="bg1"/>
              </a:solidFill>
            </a:endParaRPr>
          </a:p>
        </p:txBody>
      </p:sp>
      <p:cxnSp>
        <p:nvCxnSpPr>
          <p:cNvPr id="74" name="Straight Arrow Connector 73"/>
          <p:cNvCxnSpPr/>
          <p:nvPr/>
        </p:nvCxnSpPr>
        <p:spPr bwMode="auto">
          <a:xfrm>
            <a:off x="990600" y="4096188"/>
            <a:ext cx="0" cy="640080"/>
          </a:xfrm>
          <a:prstGeom prst="straightConnector1">
            <a:avLst/>
          </a:prstGeom>
          <a:noFill/>
          <a:ln w="12700" cap="flat" cmpd="sng" algn="ctr">
            <a:solidFill>
              <a:schemeClr val="bg1"/>
            </a:solidFill>
            <a:prstDash val="solid"/>
            <a:round/>
            <a:headEnd type="none" w="med" len="med"/>
            <a:tailEnd type="triangle" w="med" len="med"/>
          </a:ln>
          <a:effectLst/>
        </p:spPr>
      </p:cxnSp>
      <p:sp>
        <p:nvSpPr>
          <p:cNvPr id="75" name="TextBox 74"/>
          <p:cNvSpPr txBox="1">
            <a:spLocks noChangeArrowheads="1"/>
          </p:cNvSpPr>
          <p:nvPr/>
        </p:nvSpPr>
        <p:spPr bwMode="auto">
          <a:xfrm>
            <a:off x="353352" y="4661008"/>
            <a:ext cx="1932648" cy="535531"/>
          </a:xfrm>
          <a:prstGeom prst="rect">
            <a:avLst/>
          </a:prstGeom>
          <a:noFill/>
          <a:ln w="9525">
            <a:noFill/>
            <a:miter lim="800000"/>
            <a:headEnd/>
            <a:tailEnd/>
          </a:ln>
        </p:spPr>
        <p:txBody>
          <a:bodyPr wrap="square">
            <a:spAutoFit/>
          </a:bodyPr>
          <a:lstStyle/>
          <a:p>
            <a:r>
              <a:rPr lang="en-US" sz="2400" b="1" i="1">
                <a:solidFill>
                  <a:schemeClr val="bg1"/>
                </a:solidFill>
                <a:latin typeface="Times New Roman" pitchFamily="18" charset="0"/>
                <a:cs typeface="Times New Roman" pitchFamily="18" charset="0"/>
              </a:rPr>
              <a:t>l</a:t>
            </a:r>
            <a:r>
              <a:rPr lang="sr-Latn-RS" sz="2400" b="1" i="1" baseline="-25000">
                <a:solidFill>
                  <a:schemeClr val="bg1"/>
                </a:solidFill>
              </a:rPr>
              <a:t>t</a:t>
            </a:r>
            <a:r>
              <a:rPr lang="sr-Latn-RS" sz="2400" b="1" baseline="-25000">
                <a:solidFill>
                  <a:schemeClr val="bg1"/>
                </a:solidFill>
              </a:rPr>
              <a:t>1</a:t>
            </a:r>
            <a:r>
              <a:rPr lang="en-US" sz="2400" b="1" baseline="-25000">
                <a:solidFill>
                  <a:schemeClr val="bg1"/>
                </a:solidFill>
              </a:rPr>
              <a:t>2</a:t>
            </a:r>
            <a:r>
              <a:rPr lang="sr-Latn-RS" sz="2400" b="1">
                <a:solidFill>
                  <a:schemeClr val="bg1"/>
                </a:solidFill>
              </a:rPr>
              <a:t> = </a:t>
            </a:r>
            <a:r>
              <a:rPr lang="sr-Latn-RS" sz="2400" b="1" i="1">
                <a:solidFill>
                  <a:schemeClr val="bg1"/>
                </a:solidFill>
              </a:rPr>
              <a:t>n </a:t>
            </a:r>
            <a:r>
              <a:rPr lang="en-US" sz="2400" b="1" i="1">
                <a:solidFill>
                  <a:schemeClr val="bg1"/>
                </a:solidFill>
                <a:latin typeface="Times New Roman" pitchFamily="18" charset="0"/>
                <a:cs typeface="Times New Roman" pitchFamily="18" charset="0"/>
              </a:rPr>
              <a:t>l</a:t>
            </a:r>
            <a:r>
              <a:rPr lang="sr-Latn-RS" sz="2400" b="1" baseline="-25000">
                <a:solidFill>
                  <a:schemeClr val="bg1"/>
                </a:solidFill>
              </a:rPr>
              <a:t>1</a:t>
            </a:r>
            <a:r>
              <a:rPr lang="en-US" sz="2400" b="1" baseline="-25000">
                <a:solidFill>
                  <a:schemeClr val="bg1"/>
                </a:solidFill>
              </a:rPr>
              <a:t>2</a:t>
            </a:r>
            <a:endParaRPr lang="sr-Latn-RS" sz="2400" b="1" i="1">
              <a:solidFill>
                <a:schemeClr val="bg1"/>
              </a:solidFill>
            </a:endParaRPr>
          </a:p>
        </p:txBody>
      </p:sp>
      <p:cxnSp>
        <p:nvCxnSpPr>
          <p:cNvPr id="62" name="Straight Arrow Connector 61"/>
          <p:cNvCxnSpPr/>
          <p:nvPr/>
        </p:nvCxnSpPr>
        <p:spPr bwMode="auto">
          <a:xfrm rot="5400000">
            <a:off x="3140925" y="2677476"/>
            <a:ext cx="0" cy="822960"/>
          </a:xfrm>
          <a:prstGeom prst="straightConnector1">
            <a:avLst/>
          </a:prstGeom>
          <a:noFill/>
          <a:ln w="28575" cap="flat" cmpd="sng" algn="ctr">
            <a:solidFill>
              <a:schemeClr val="bg1"/>
            </a:solidFill>
            <a:prstDash val="solid"/>
            <a:round/>
            <a:headEnd type="none" w="med" len="med"/>
            <a:tailEnd type="none" w="med" len="med"/>
          </a:ln>
          <a:effectLst/>
        </p:spPr>
      </p:cxnSp>
      <p:sp>
        <p:nvSpPr>
          <p:cNvPr id="63" name="Text Box 27"/>
          <p:cNvSpPr txBox="1">
            <a:spLocks noChangeArrowheads="1"/>
          </p:cNvSpPr>
          <p:nvPr/>
        </p:nvSpPr>
        <p:spPr bwMode="auto">
          <a:xfrm>
            <a:off x="2806595" y="2571245"/>
            <a:ext cx="633870" cy="494751"/>
          </a:xfrm>
          <a:prstGeom prst="rect">
            <a:avLst/>
          </a:prstGeom>
          <a:noFill/>
          <a:ln w="9525" algn="ctr">
            <a:noFill/>
            <a:miter lim="800000"/>
            <a:headEnd/>
            <a:tailEnd/>
          </a:ln>
          <a:effectLst/>
        </p:spPr>
        <p:txBody>
          <a:bodyPr wrap="square">
            <a:spAutoFit/>
          </a:bodyPr>
          <a:lstStyle/>
          <a:p>
            <a:pPr algn="ctr">
              <a:tabLst>
                <a:tab pos="409575" algn="l"/>
              </a:tabLst>
            </a:pPr>
            <a:r>
              <a:rPr lang="sr-Latn-RS" sz="2400">
                <a:solidFill>
                  <a:schemeClr val="bg1"/>
                </a:solidFill>
                <a:sym typeface="Symbol"/>
              </a:rPr>
              <a:t>1</a:t>
            </a:r>
            <a:endParaRPr lang="en-US" sz="2400">
              <a:solidFill>
                <a:schemeClr val="bg1"/>
              </a:solidFill>
            </a:endParaRPr>
          </a:p>
        </p:txBody>
      </p:sp>
      <p:sp>
        <p:nvSpPr>
          <p:cNvPr id="64" name="Text Box 27"/>
          <p:cNvSpPr txBox="1">
            <a:spLocks noChangeArrowheads="1"/>
          </p:cNvSpPr>
          <p:nvPr/>
        </p:nvSpPr>
        <p:spPr bwMode="auto">
          <a:xfrm>
            <a:off x="2664981" y="3014850"/>
            <a:ext cx="990600" cy="494751"/>
          </a:xfrm>
          <a:prstGeom prst="rect">
            <a:avLst/>
          </a:prstGeom>
          <a:noFill/>
          <a:ln w="9525" algn="ctr">
            <a:noFill/>
            <a:miter lim="800000"/>
            <a:headEnd/>
            <a:tailEnd/>
          </a:ln>
          <a:effectLst/>
        </p:spPr>
        <p:txBody>
          <a:bodyPr wrap="square">
            <a:spAutoFit/>
          </a:bodyPr>
          <a:lstStyle/>
          <a:p>
            <a:pPr algn="ctr">
              <a:tabLst>
                <a:tab pos="409575" algn="l"/>
              </a:tabLst>
            </a:pPr>
            <a:r>
              <a:rPr lang="sr-Latn-RS" sz="2400" i="1">
                <a:solidFill>
                  <a:schemeClr val="bg1"/>
                </a:solidFill>
              </a:rPr>
              <a:t>n – </a:t>
            </a:r>
            <a:r>
              <a:rPr lang="sr-Latn-RS" sz="2400">
                <a:solidFill>
                  <a:schemeClr val="bg1"/>
                </a:solidFill>
              </a:rPr>
              <a:t>1</a:t>
            </a:r>
            <a:endParaRPr lang="en-US" sz="2400">
              <a:solidFill>
                <a:schemeClr val="bg1"/>
              </a:solidFill>
            </a:endParaRPr>
          </a:p>
        </p:txBody>
      </p:sp>
      <p:sp>
        <p:nvSpPr>
          <p:cNvPr id="81" name="TextBox 80"/>
          <p:cNvSpPr txBox="1">
            <a:spLocks noChangeArrowheads="1"/>
          </p:cNvSpPr>
          <p:nvPr/>
        </p:nvSpPr>
        <p:spPr bwMode="auto">
          <a:xfrm>
            <a:off x="2000081" y="2799845"/>
            <a:ext cx="3505200" cy="496483"/>
          </a:xfrm>
          <a:prstGeom prst="rect">
            <a:avLst/>
          </a:prstGeom>
          <a:noFill/>
          <a:ln w="9525">
            <a:noFill/>
            <a:miter lim="800000"/>
            <a:headEnd/>
            <a:tailEnd/>
          </a:ln>
        </p:spPr>
        <p:txBody>
          <a:bodyPr wrap="square">
            <a:spAutoFit/>
          </a:bodyPr>
          <a:lstStyle/>
          <a:p>
            <a:r>
              <a:rPr lang="sr-Latn-RS" sz="2400" i="1">
                <a:solidFill>
                  <a:schemeClr val="bg1"/>
                </a:solidFill>
                <a:latin typeface="Times New Roman" pitchFamily="18" charset="0"/>
                <a:cs typeface="Times New Roman" pitchFamily="18" charset="0"/>
              </a:rPr>
              <a:t>l</a:t>
            </a:r>
            <a:r>
              <a:rPr lang="sr-Latn-RS" sz="2400" baseline="-25000">
                <a:solidFill>
                  <a:schemeClr val="bg1"/>
                </a:solidFill>
                <a:latin typeface="Arial" pitchFamily="34" charset="0"/>
                <a:cs typeface="Arial" pitchFamily="34" charset="0"/>
              </a:rPr>
              <a:t>12</a:t>
            </a:r>
            <a:r>
              <a:rPr lang="sr-Latn-RS" sz="2400" i="1">
                <a:solidFill>
                  <a:schemeClr val="bg1"/>
                </a:solidFill>
                <a:latin typeface="Arial" pitchFamily="34" charset="0"/>
                <a:cs typeface="Arial" pitchFamily="34" charset="0"/>
              </a:rPr>
              <a:t> =           (p</a:t>
            </a:r>
            <a:r>
              <a:rPr lang="sr-Latn-RS" sz="2400" baseline="-25000">
                <a:solidFill>
                  <a:schemeClr val="bg1"/>
                </a:solidFill>
                <a:latin typeface="Arial" pitchFamily="34" charset="0"/>
                <a:cs typeface="Arial" pitchFamily="34" charset="0"/>
              </a:rPr>
              <a:t>1</a:t>
            </a:r>
            <a:r>
              <a:rPr lang="sr-Latn-RS" sz="2400" i="1">
                <a:solidFill>
                  <a:schemeClr val="bg1"/>
                </a:solidFill>
                <a:latin typeface="Arial" pitchFamily="34" charset="0"/>
                <a:cs typeface="Arial" pitchFamily="34" charset="0"/>
              </a:rPr>
              <a:t>v</a:t>
            </a:r>
            <a:r>
              <a:rPr lang="sr-Latn-RS" sz="2400" i="1" baseline="-25000">
                <a:solidFill>
                  <a:schemeClr val="bg1"/>
                </a:solidFill>
                <a:latin typeface="Arial" pitchFamily="34" charset="0"/>
                <a:cs typeface="Arial" pitchFamily="34" charset="0"/>
              </a:rPr>
              <a:t>1 </a:t>
            </a:r>
            <a:r>
              <a:rPr lang="sr-Latn-RS" sz="2400" i="1">
                <a:solidFill>
                  <a:schemeClr val="bg1"/>
                </a:solidFill>
                <a:latin typeface="Arial" pitchFamily="34" charset="0"/>
                <a:cs typeface="Arial" pitchFamily="34" charset="0"/>
              </a:rPr>
              <a:t>–  p</a:t>
            </a:r>
            <a:r>
              <a:rPr lang="sr-Latn-RS" sz="2400" baseline="-25000">
                <a:solidFill>
                  <a:schemeClr val="bg1"/>
                </a:solidFill>
                <a:latin typeface="Arial" pitchFamily="34" charset="0"/>
                <a:cs typeface="Arial" pitchFamily="34" charset="0"/>
              </a:rPr>
              <a:t>2</a:t>
            </a:r>
            <a:r>
              <a:rPr lang="sr-Latn-RS" sz="2400" i="1">
                <a:solidFill>
                  <a:schemeClr val="bg1"/>
                </a:solidFill>
                <a:latin typeface="Arial" pitchFamily="34" charset="0"/>
                <a:cs typeface="Arial" pitchFamily="34" charset="0"/>
              </a:rPr>
              <a:t>v</a:t>
            </a:r>
            <a:r>
              <a:rPr lang="sr-Latn-RS" sz="2400" i="1" baseline="-25000">
                <a:solidFill>
                  <a:schemeClr val="bg1"/>
                </a:solidFill>
                <a:latin typeface="Arial" pitchFamily="34" charset="0"/>
                <a:cs typeface="Arial" pitchFamily="34" charset="0"/>
              </a:rPr>
              <a:t>2</a:t>
            </a:r>
            <a:r>
              <a:rPr lang="sr-Latn-RS" sz="2400" i="1">
                <a:solidFill>
                  <a:schemeClr val="bg1"/>
                </a:solidFill>
                <a:latin typeface="Arial" pitchFamily="34" charset="0"/>
                <a:cs typeface="Arial" pitchFamily="34" charset="0"/>
              </a:rPr>
              <a:t>)         </a:t>
            </a:r>
            <a:endParaRPr lang="sr-Latn-RS" sz="2400" i="1" baseline="-25000">
              <a:solidFill>
                <a:schemeClr val="bg1"/>
              </a:solidFill>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0" name="Straight Arrow Connector 29"/>
          <p:cNvCxnSpPr/>
          <p:nvPr/>
        </p:nvCxnSpPr>
        <p:spPr bwMode="auto">
          <a:xfrm flipV="1">
            <a:off x="688340" y="1383660"/>
            <a:ext cx="0" cy="2286000"/>
          </a:xfrm>
          <a:prstGeom prst="straightConnector1">
            <a:avLst/>
          </a:prstGeom>
          <a:noFill/>
          <a:ln w="19050" cap="flat" cmpd="sng" algn="ctr">
            <a:solidFill>
              <a:schemeClr val="bg1"/>
            </a:solidFill>
            <a:prstDash val="solid"/>
            <a:round/>
            <a:headEnd type="none" w="med" len="med"/>
            <a:tailEnd type="triangle"/>
          </a:ln>
          <a:effectLst/>
        </p:spPr>
      </p:cxnSp>
      <p:sp>
        <p:nvSpPr>
          <p:cNvPr id="31" name="Text Box 15"/>
          <p:cNvSpPr txBox="1">
            <a:spLocks noChangeArrowheads="1"/>
          </p:cNvSpPr>
          <p:nvPr/>
        </p:nvSpPr>
        <p:spPr bwMode="auto">
          <a:xfrm>
            <a:off x="330200" y="1326749"/>
            <a:ext cx="327334" cy="400110"/>
          </a:xfrm>
          <a:prstGeom prst="rect">
            <a:avLst/>
          </a:prstGeom>
          <a:noFill/>
          <a:ln w="9525" algn="ctr">
            <a:noFill/>
            <a:miter lim="800000"/>
            <a:headEnd/>
            <a:tailEnd/>
          </a:ln>
        </p:spPr>
        <p:txBody>
          <a:bodyPr wrap="none">
            <a:spAutoFit/>
          </a:bodyPr>
          <a:lstStyle/>
          <a:p>
            <a:pPr>
              <a:lnSpc>
                <a:spcPct val="100000"/>
              </a:lnSpc>
              <a:spcBef>
                <a:spcPts val="0"/>
              </a:spcBef>
              <a:tabLst>
                <a:tab pos="409575" algn="l"/>
              </a:tabLst>
            </a:pPr>
            <a:r>
              <a:rPr lang="sr-Latn-RS" i="1">
                <a:solidFill>
                  <a:srgbClr val="000099"/>
                </a:solidFill>
              </a:rPr>
              <a:t>p</a:t>
            </a:r>
            <a:endParaRPr lang="en-US" i="1">
              <a:solidFill>
                <a:srgbClr val="000099"/>
              </a:solidFill>
            </a:endParaRPr>
          </a:p>
        </p:txBody>
      </p:sp>
      <p:sp>
        <p:nvSpPr>
          <p:cNvPr id="34" name="Freeform 33"/>
          <p:cNvSpPr/>
          <p:nvPr/>
        </p:nvSpPr>
        <p:spPr bwMode="auto">
          <a:xfrm>
            <a:off x="1143000" y="2002661"/>
            <a:ext cx="1920240" cy="955421"/>
          </a:xfrm>
          <a:custGeom>
            <a:avLst/>
            <a:gdLst>
              <a:gd name="connsiteX0" fmla="*/ 0 w 1280160"/>
              <a:gd name="connsiteY0" fmla="*/ 0 h 591820"/>
              <a:gd name="connsiteX1" fmla="*/ 584200 w 1280160"/>
              <a:gd name="connsiteY1" fmla="*/ 449580 h 591820"/>
              <a:gd name="connsiteX2" fmla="*/ 1280160 w 1280160"/>
              <a:gd name="connsiteY2" fmla="*/ 591820 h 591820"/>
            </a:gdLst>
            <a:ahLst/>
            <a:cxnLst>
              <a:cxn ang="0">
                <a:pos x="connsiteX0" y="connsiteY0"/>
              </a:cxn>
              <a:cxn ang="0">
                <a:pos x="connsiteX1" y="connsiteY1"/>
              </a:cxn>
              <a:cxn ang="0">
                <a:pos x="connsiteX2" y="connsiteY2"/>
              </a:cxn>
            </a:cxnLst>
            <a:rect l="l" t="t" r="r" b="b"/>
            <a:pathLst>
              <a:path w="1280160" h="591820">
                <a:moveTo>
                  <a:pt x="0" y="0"/>
                </a:moveTo>
                <a:cubicBezTo>
                  <a:pt x="185420" y="175471"/>
                  <a:pt x="370840" y="350943"/>
                  <a:pt x="584200" y="449580"/>
                </a:cubicBezTo>
                <a:cubicBezTo>
                  <a:pt x="797560" y="548217"/>
                  <a:pt x="1038860" y="570018"/>
                  <a:pt x="1280160" y="591820"/>
                </a:cubicBezTo>
              </a:path>
            </a:pathLst>
          </a:custGeom>
          <a:noFill/>
          <a:ln w="19050" cap="flat" cmpd="sng" algn="ctr">
            <a:solidFill>
              <a:srgbClr val="000066"/>
            </a:solidFill>
            <a:prstDash val="lgDash"/>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pPr>
            <a:endParaRPr kumimoji="0" lang="en-US" sz="2000" b="0" i="0" u="none" strike="noStrike" cap="none" normalizeH="0" baseline="0">
              <a:ln>
                <a:noFill/>
              </a:ln>
              <a:solidFill>
                <a:srgbClr val="000000"/>
              </a:solidFill>
              <a:effectLst/>
              <a:latin typeface="Arial" charset="0"/>
            </a:endParaRPr>
          </a:p>
        </p:txBody>
      </p:sp>
      <p:sp>
        <p:nvSpPr>
          <p:cNvPr id="35" name="Freeform 34"/>
          <p:cNvSpPr/>
          <p:nvPr/>
        </p:nvSpPr>
        <p:spPr bwMode="auto">
          <a:xfrm>
            <a:off x="1437641" y="1837273"/>
            <a:ext cx="1497330" cy="1463886"/>
          </a:xfrm>
          <a:custGeom>
            <a:avLst/>
            <a:gdLst>
              <a:gd name="connsiteX0" fmla="*/ 0 w 998220"/>
              <a:gd name="connsiteY0" fmla="*/ 0 h 906780"/>
              <a:gd name="connsiteX1" fmla="*/ 393700 w 998220"/>
              <a:gd name="connsiteY1" fmla="*/ 538480 h 906780"/>
              <a:gd name="connsiteX2" fmla="*/ 998220 w 998220"/>
              <a:gd name="connsiteY2" fmla="*/ 906780 h 906780"/>
            </a:gdLst>
            <a:ahLst/>
            <a:cxnLst>
              <a:cxn ang="0">
                <a:pos x="connsiteX0" y="connsiteY0"/>
              </a:cxn>
              <a:cxn ang="0">
                <a:pos x="connsiteX1" y="connsiteY1"/>
              </a:cxn>
              <a:cxn ang="0">
                <a:pos x="connsiteX2" y="connsiteY2"/>
              </a:cxn>
            </a:cxnLst>
            <a:rect l="l" t="t" r="r" b="b"/>
            <a:pathLst>
              <a:path w="998220" h="906780">
                <a:moveTo>
                  <a:pt x="0" y="0"/>
                </a:moveTo>
                <a:cubicBezTo>
                  <a:pt x="113665" y="193675"/>
                  <a:pt x="227330" y="387350"/>
                  <a:pt x="393700" y="538480"/>
                </a:cubicBezTo>
                <a:cubicBezTo>
                  <a:pt x="560070" y="689610"/>
                  <a:pt x="998220" y="906780"/>
                  <a:pt x="998220" y="906780"/>
                </a:cubicBezTo>
              </a:path>
            </a:pathLst>
          </a:custGeom>
          <a:noFill/>
          <a:ln w="19050" cap="flat" cmpd="sng" algn="ctr">
            <a:solidFill>
              <a:srgbClr val="00B05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pPr>
            <a:endParaRPr kumimoji="0" lang="en-US" sz="2000" b="0" i="0" u="none" strike="noStrike" cap="none" normalizeH="0" baseline="0">
              <a:ln>
                <a:noFill/>
              </a:ln>
              <a:solidFill>
                <a:srgbClr val="000000"/>
              </a:solidFill>
              <a:effectLst/>
              <a:latin typeface="Arial" charset="0"/>
            </a:endParaRPr>
          </a:p>
        </p:txBody>
      </p:sp>
      <p:cxnSp>
        <p:nvCxnSpPr>
          <p:cNvPr id="41" name="Straight Arrow Connector 40"/>
          <p:cNvCxnSpPr/>
          <p:nvPr/>
        </p:nvCxnSpPr>
        <p:spPr bwMode="auto">
          <a:xfrm flipV="1">
            <a:off x="685800" y="3657600"/>
            <a:ext cx="3383280" cy="2540"/>
          </a:xfrm>
          <a:prstGeom prst="straightConnector1">
            <a:avLst/>
          </a:prstGeom>
          <a:noFill/>
          <a:ln w="19050" cap="flat" cmpd="sng" algn="ctr">
            <a:solidFill>
              <a:schemeClr val="bg1"/>
            </a:solidFill>
            <a:prstDash val="solid"/>
            <a:round/>
            <a:headEnd type="none" w="med" len="med"/>
            <a:tailEnd type="triangle"/>
          </a:ln>
          <a:effectLst/>
        </p:spPr>
      </p:cxnSp>
      <p:sp>
        <p:nvSpPr>
          <p:cNvPr id="42" name="Text Box 15"/>
          <p:cNvSpPr txBox="1">
            <a:spLocks noChangeArrowheads="1"/>
          </p:cNvSpPr>
          <p:nvPr/>
        </p:nvSpPr>
        <p:spPr bwMode="auto">
          <a:xfrm>
            <a:off x="3725694" y="3657600"/>
            <a:ext cx="312906" cy="400110"/>
          </a:xfrm>
          <a:prstGeom prst="rect">
            <a:avLst/>
          </a:prstGeom>
          <a:noFill/>
          <a:ln w="9525" algn="ctr">
            <a:noFill/>
            <a:miter lim="800000"/>
            <a:headEnd/>
            <a:tailEnd/>
          </a:ln>
        </p:spPr>
        <p:txBody>
          <a:bodyPr wrap="none">
            <a:spAutoFit/>
          </a:bodyPr>
          <a:lstStyle/>
          <a:p>
            <a:pPr>
              <a:lnSpc>
                <a:spcPct val="100000"/>
              </a:lnSpc>
              <a:spcBef>
                <a:spcPts val="0"/>
              </a:spcBef>
              <a:tabLst>
                <a:tab pos="409575" algn="l"/>
              </a:tabLst>
            </a:pPr>
            <a:r>
              <a:rPr lang="sr-Latn-RS" i="1">
                <a:solidFill>
                  <a:srgbClr val="000099"/>
                </a:solidFill>
              </a:rPr>
              <a:t>v</a:t>
            </a:r>
            <a:endParaRPr lang="en-US" i="1">
              <a:solidFill>
                <a:srgbClr val="000099"/>
              </a:solidFill>
            </a:endParaRPr>
          </a:p>
        </p:txBody>
      </p:sp>
      <p:sp>
        <p:nvSpPr>
          <p:cNvPr id="52" name="Text Box 15"/>
          <p:cNvSpPr txBox="1">
            <a:spLocks noChangeArrowheads="1"/>
          </p:cNvSpPr>
          <p:nvPr/>
        </p:nvSpPr>
        <p:spPr bwMode="auto">
          <a:xfrm>
            <a:off x="3009127" y="2776510"/>
            <a:ext cx="817412" cy="307777"/>
          </a:xfrm>
          <a:prstGeom prst="rect">
            <a:avLst/>
          </a:prstGeom>
          <a:noFill/>
          <a:ln w="9525" algn="ctr">
            <a:noFill/>
            <a:miter lim="800000"/>
            <a:headEnd/>
            <a:tailEnd/>
          </a:ln>
        </p:spPr>
        <p:txBody>
          <a:bodyPr wrap="square">
            <a:spAutoFit/>
          </a:bodyPr>
          <a:lstStyle/>
          <a:p>
            <a:pPr>
              <a:lnSpc>
                <a:spcPct val="100000"/>
              </a:lnSpc>
              <a:spcBef>
                <a:spcPts val="0"/>
              </a:spcBef>
              <a:tabLst>
                <a:tab pos="409575" algn="l"/>
              </a:tabLst>
            </a:pPr>
            <a:r>
              <a:rPr lang="sr-Latn-RS" sz="1400" i="1">
                <a:solidFill>
                  <a:srgbClr val="000099"/>
                </a:solidFill>
              </a:rPr>
              <a:t>n</a:t>
            </a:r>
            <a:r>
              <a:rPr lang="en-US" sz="1400">
                <a:solidFill>
                  <a:srgbClr val="000099"/>
                </a:solidFill>
              </a:rPr>
              <a:t>=</a:t>
            </a:r>
            <a:r>
              <a:rPr lang="sr-Latn-RS" sz="1400">
                <a:solidFill>
                  <a:srgbClr val="000099"/>
                </a:solidFill>
              </a:rPr>
              <a:t>1</a:t>
            </a:r>
            <a:endParaRPr lang="en-US" sz="1400" baseline="-25000">
              <a:solidFill>
                <a:srgbClr val="000099"/>
              </a:solidFill>
            </a:endParaRPr>
          </a:p>
        </p:txBody>
      </p:sp>
      <p:sp>
        <p:nvSpPr>
          <p:cNvPr id="57" name="Text Box 15"/>
          <p:cNvSpPr txBox="1">
            <a:spLocks noChangeArrowheads="1"/>
          </p:cNvSpPr>
          <p:nvPr/>
        </p:nvSpPr>
        <p:spPr bwMode="auto">
          <a:xfrm>
            <a:off x="2895600" y="3152243"/>
            <a:ext cx="817412" cy="307777"/>
          </a:xfrm>
          <a:prstGeom prst="rect">
            <a:avLst/>
          </a:prstGeom>
          <a:noFill/>
          <a:ln w="9525" algn="ctr">
            <a:noFill/>
            <a:miter lim="800000"/>
            <a:headEnd/>
            <a:tailEnd/>
          </a:ln>
        </p:spPr>
        <p:txBody>
          <a:bodyPr wrap="square">
            <a:spAutoFit/>
          </a:bodyPr>
          <a:lstStyle/>
          <a:p>
            <a:pPr>
              <a:lnSpc>
                <a:spcPct val="100000"/>
              </a:lnSpc>
              <a:spcBef>
                <a:spcPts val="0"/>
              </a:spcBef>
              <a:tabLst>
                <a:tab pos="409575" algn="l"/>
              </a:tabLst>
            </a:pPr>
            <a:r>
              <a:rPr lang="sr-Latn-RS" sz="1400" i="1">
                <a:solidFill>
                  <a:srgbClr val="000099"/>
                </a:solidFill>
              </a:rPr>
              <a:t>n</a:t>
            </a:r>
            <a:r>
              <a:rPr lang="en-US" sz="1400">
                <a:solidFill>
                  <a:srgbClr val="000099"/>
                </a:solidFill>
              </a:rPr>
              <a:t>=</a:t>
            </a:r>
            <a:r>
              <a:rPr lang="sr-Latn-RS" sz="1400" i="1">
                <a:solidFill>
                  <a:srgbClr val="000099"/>
                </a:solidFill>
                <a:sym typeface="Symbol"/>
              </a:rPr>
              <a:t></a:t>
            </a:r>
            <a:endParaRPr lang="en-US" sz="1400" i="1" baseline="-25000">
              <a:solidFill>
                <a:srgbClr val="000099"/>
              </a:solidFill>
            </a:endParaRPr>
          </a:p>
        </p:txBody>
      </p:sp>
      <p:cxnSp>
        <p:nvCxnSpPr>
          <p:cNvPr id="65" name="Straight Arrow Connector 64"/>
          <p:cNvCxnSpPr/>
          <p:nvPr/>
        </p:nvCxnSpPr>
        <p:spPr bwMode="auto">
          <a:xfrm flipV="1">
            <a:off x="2101232" y="1850376"/>
            <a:ext cx="0" cy="1645920"/>
          </a:xfrm>
          <a:prstGeom prst="straightConnector1">
            <a:avLst/>
          </a:prstGeom>
          <a:noFill/>
          <a:ln w="19050" cap="flat" cmpd="sng" algn="ctr">
            <a:solidFill>
              <a:srgbClr val="C00000"/>
            </a:solidFill>
            <a:prstDash val="dash"/>
            <a:round/>
            <a:headEnd type="none" w="med" len="med"/>
            <a:tailEnd type="none" w="med" len="med"/>
          </a:ln>
          <a:effectLst/>
        </p:spPr>
      </p:cxnSp>
      <p:sp>
        <p:nvSpPr>
          <p:cNvPr id="71" name="Text Box 15"/>
          <p:cNvSpPr txBox="1">
            <a:spLocks noChangeArrowheads="1"/>
          </p:cNvSpPr>
          <p:nvPr/>
        </p:nvSpPr>
        <p:spPr bwMode="auto">
          <a:xfrm>
            <a:off x="2133600" y="1752600"/>
            <a:ext cx="817412" cy="307777"/>
          </a:xfrm>
          <a:prstGeom prst="rect">
            <a:avLst/>
          </a:prstGeom>
          <a:noFill/>
          <a:ln w="9525" algn="ctr">
            <a:noFill/>
            <a:miter lim="800000"/>
            <a:headEnd/>
            <a:tailEnd/>
          </a:ln>
        </p:spPr>
        <p:txBody>
          <a:bodyPr wrap="square">
            <a:spAutoFit/>
          </a:bodyPr>
          <a:lstStyle/>
          <a:p>
            <a:pPr>
              <a:lnSpc>
                <a:spcPct val="100000"/>
              </a:lnSpc>
              <a:spcBef>
                <a:spcPts val="0"/>
              </a:spcBef>
              <a:tabLst>
                <a:tab pos="409575" algn="l"/>
              </a:tabLst>
            </a:pPr>
            <a:r>
              <a:rPr lang="sr-Latn-RS" sz="1400" i="1">
                <a:solidFill>
                  <a:srgbClr val="000099"/>
                </a:solidFill>
              </a:rPr>
              <a:t>n</a:t>
            </a:r>
            <a:r>
              <a:rPr lang="en-US" sz="1400">
                <a:solidFill>
                  <a:srgbClr val="000099"/>
                </a:solidFill>
              </a:rPr>
              <a:t>=</a:t>
            </a:r>
            <a:r>
              <a:rPr lang="sr-Latn-RS" sz="1400">
                <a:solidFill>
                  <a:srgbClr val="000099"/>
                </a:solidFill>
              </a:rPr>
              <a:t> </a:t>
            </a:r>
            <a:r>
              <a:rPr lang="sr-Latn-RS" sz="1400">
                <a:solidFill>
                  <a:srgbClr val="000099"/>
                </a:solidFill>
                <a:sym typeface="Symbol"/>
              </a:rPr>
              <a:t></a:t>
            </a:r>
            <a:endParaRPr lang="en-US" sz="1400" baseline="-25000">
              <a:solidFill>
                <a:srgbClr val="000099"/>
              </a:solidFill>
            </a:endParaRPr>
          </a:p>
        </p:txBody>
      </p:sp>
      <p:cxnSp>
        <p:nvCxnSpPr>
          <p:cNvPr id="72" name="Straight Arrow Connector 71"/>
          <p:cNvCxnSpPr/>
          <p:nvPr/>
        </p:nvCxnSpPr>
        <p:spPr bwMode="auto">
          <a:xfrm>
            <a:off x="1143000" y="2764104"/>
            <a:ext cx="2103120" cy="0"/>
          </a:xfrm>
          <a:prstGeom prst="straightConnector1">
            <a:avLst/>
          </a:prstGeom>
          <a:noFill/>
          <a:ln w="19050" cap="flat" cmpd="sng" algn="ctr">
            <a:solidFill>
              <a:schemeClr val="bg1"/>
            </a:solidFill>
            <a:prstDash val="lgDashDotDot"/>
            <a:round/>
            <a:headEnd type="none" w="med" len="med"/>
            <a:tailEnd type="none" w="med" len="med"/>
          </a:ln>
          <a:effectLst/>
        </p:spPr>
      </p:cxnSp>
      <p:sp>
        <p:nvSpPr>
          <p:cNvPr id="37" name="Oval 36"/>
          <p:cNvSpPr/>
          <p:nvPr/>
        </p:nvSpPr>
        <p:spPr bwMode="auto">
          <a:xfrm rot="2628319">
            <a:off x="2053464" y="2720214"/>
            <a:ext cx="91440" cy="91440"/>
          </a:xfrm>
          <a:prstGeom prst="ellipse">
            <a:avLst/>
          </a:prstGeom>
          <a:solidFill>
            <a:schemeClr val="bg1">
              <a:lumMod val="20000"/>
              <a:lumOff val="80000"/>
            </a:schemeClr>
          </a:solidFill>
          <a:ln w="15875" cap="flat" cmpd="sng" algn="ctr">
            <a:solidFill>
              <a:schemeClr val="bg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pPr>
            <a:endParaRPr kumimoji="0" lang="en-US" sz="2000" b="0" i="0" u="none" strike="noStrike" cap="none" normalizeH="0" baseline="0">
              <a:ln>
                <a:noFill/>
              </a:ln>
              <a:solidFill>
                <a:srgbClr val="000000"/>
              </a:solidFill>
              <a:effectLst/>
              <a:latin typeface="Arial" charset="0"/>
            </a:endParaRPr>
          </a:p>
        </p:txBody>
      </p:sp>
      <p:sp>
        <p:nvSpPr>
          <p:cNvPr id="74" name="Text Box 15"/>
          <p:cNvSpPr txBox="1">
            <a:spLocks noChangeArrowheads="1"/>
          </p:cNvSpPr>
          <p:nvPr/>
        </p:nvSpPr>
        <p:spPr bwMode="auto">
          <a:xfrm>
            <a:off x="2819400" y="2482232"/>
            <a:ext cx="817412" cy="307777"/>
          </a:xfrm>
          <a:prstGeom prst="rect">
            <a:avLst/>
          </a:prstGeom>
          <a:noFill/>
          <a:ln w="9525" algn="ctr">
            <a:noFill/>
            <a:miter lim="800000"/>
            <a:headEnd/>
            <a:tailEnd/>
          </a:ln>
        </p:spPr>
        <p:txBody>
          <a:bodyPr wrap="square">
            <a:spAutoFit/>
          </a:bodyPr>
          <a:lstStyle/>
          <a:p>
            <a:pPr>
              <a:lnSpc>
                <a:spcPct val="100000"/>
              </a:lnSpc>
              <a:spcBef>
                <a:spcPts val="0"/>
              </a:spcBef>
              <a:tabLst>
                <a:tab pos="409575" algn="l"/>
              </a:tabLst>
            </a:pPr>
            <a:r>
              <a:rPr lang="sr-Latn-RS" sz="1400" i="1">
                <a:solidFill>
                  <a:srgbClr val="000099"/>
                </a:solidFill>
              </a:rPr>
              <a:t>n</a:t>
            </a:r>
            <a:r>
              <a:rPr lang="en-US" sz="1400">
                <a:solidFill>
                  <a:srgbClr val="000099"/>
                </a:solidFill>
              </a:rPr>
              <a:t>=</a:t>
            </a:r>
            <a:r>
              <a:rPr lang="sr-Latn-RS" sz="1400">
                <a:solidFill>
                  <a:srgbClr val="000099"/>
                </a:solidFill>
              </a:rPr>
              <a:t>0</a:t>
            </a:r>
            <a:endParaRPr lang="en-US" sz="1400" baseline="-25000">
              <a:solidFill>
                <a:srgbClr val="000099"/>
              </a:solidFill>
            </a:endParaRPr>
          </a:p>
        </p:txBody>
      </p:sp>
      <p:cxnSp>
        <p:nvCxnSpPr>
          <p:cNvPr id="85" name="Straight Arrow Connector 84"/>
          <p:cNvCxnSpPr/>
          <p:nvPr/>
        </p:nvCxnSpPr>
        <p:spPr bwMode="auto">
          <a:xfrm flipV="1">
            <a:off x="5006340" y="3162649"/>
            <a:ext cx="0" cy="2286000"/>
          </a:xfrm>
          <a:prstGeom prst="straightConnector1">
            <a:avLst/>
          </a:prstGeom>
          <a:noFill/>
          <a:ln w="19050" cap="flat" cmpd="sng" algn="ctr">
            <a:solidFill>
              <a:schemeClr val="bg1"/>
            </a:solidFill>
            <a:prstDash val="solid"/>
            <a:round/>
            <a:headEnd type="none" w="med" len="med"/>
            <a:tailEnd type="triangle"/>
          </a:ln>
          <a:effectLst/>
        </p:spPr>
      </p:cxnSp>
      <p:sp>
        <p:nvSpPr>
          <p:cNvPr id="86" name="Text Box 15"/>
          <p:cNvSpPr txBox="1">
            <a:spLocks noChangeArrowheads="1"/>
          </p:cNvSpPr>
          <p:nvPr/>
        </p:nvSpPr>
        <p:spPr bwMode="auto">
          <a:xfrm>
            <a:off x="4648200" y="3105738"/>
            <a:ext cx="341760" cy="400110"/>
          </a:xfrm>
          <a:prstGeom prst="rect">
            <a:avLst/>
          </a:prstGeom>
          <a:noFill/>
          <a:ln w="9525" algn="ctr">
            <a:noFill/>
            <a:miter lim="800000"/>
            <a:headEnd/>
            <a:tailEnd/>
          </a:ln>
        </p:spPr>
        <p:txBody>
          <a:bodyPr wrap="none">
            <a:spAutoFit/>
          </a:bodyPr>
          <a:lstStyle/>
          <a:p>
            <a:pPr>
              <a:lnSpc>
                <a:spcPct val="100000"/>
              </a:lnSpc>
              <a:spcBef>
                <a:spcPts val="0"/>
              </a:spcBef>
              <a:tabLst>
                <a:tab pos="409575" algn="l"/>
              </a:tabLst>
            </a:pPr>
            <a:r>
              <a:rPr lang="en-US" i="1">
                <a:solidFill>
                  <a:srgbClr val="000099"/>
                </a:solidFill>
              </a:rPr>
              <a:t>T</a:t>
            </a:r>
          </a:p>
        </p:txBody>
      </p:sp>
      <p:sp>
        <p:nvSpPr>
          <p:cNvPr id="87" name="Freeform 86"/>
          <p:cNvSpPr/>
          <p:nvPr/>
        </p:nvSpPr>
        <p:spPr bwMode="auto">
          <a:xfrm rot="18325349">
            <a:off x="5098458" y="3825240"/>
            <a:ext cx="2377440" cy="822960"/>
          </a:xfrm>
          <a:custGeom>
            <a:avLst/>
            <a:gdLst>
              <a:gd name="connsiteX0" fmla="*/ 0 w 1529080"/>
              <a:gd name="connsiteY0" fmla="*/ 0 h 363220"/>
              <a:gd name="connsiteX1" fmla="*/ 736600 w 1529080"/>
              <a:gd name="connsiteY1" fmla="*/ 294640 h 363220"/>
              <a:gd name="connsiteX2" fmla="*/ 1529080 w 1529080"/>
              <a:gd name="connsiteY2" fmla="*/ 363220 h 363220"/>
            </a:gdLst>
            <a:ahLst/>
            <a:cxnLst>
              <a:cxn ang="0">
                <a:pos x="connsiteX0" y="connsiteY0"/>
              </a:cxn>
              <a:cxn ang="0">
                <a:pos x="connsiteX1" y="connsiteY1"/>
              </a:cxn>
              <a:cxn ang="0">
                <a:pos x="connsiteX2" y="connsiteY2"/>
              </a:cxn>
            </a:cxnLst>
            <a:rect l="l" t="t" r="r" b="b"/>
            <a:pathLst>
              <a:path w="1529080" h="363220">
                <a:moveTo>
                  <a:pt x="0" y="0"/>
                </a:moveTo>
                <a:cubicBezTo>
                  <a:pt x="240876" y="117051"/>
                  <a:pt x="481753" y="234103"/>
                  <a:pt x="736600" y="294640"/>
                </a:cubicBezTo>
                <a:cubicBezTo>
                  <a:pt x="991447" y="355177"/>
                  <a:pt x="1529080" y="363220"/>
                  <a:pt x="1529080" y="363220"/>
                </a:cubicBezTo>
              </a:path>
            </a:pathLst>
          </a:custGeom>
          <a:noFill/>
          <a:ln w="19050" cap="flat" cmpd="sng" algn="ctr">
            <a:solidFill>
              <a:srgbClr val="000066"/>
            </a:solidFill>
            <a:prstDash val="lgDashDotDot"/>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pPr>
            <a:endParaRPr kumimoji="0" lang="en-US" sz="2000" b="0" i="0" u="none" strike="noStrike" cap="none" normalizeH="0" baseline="0">
              <a:ln>
                <a:noFill/>
              </a:ln>
              <a:solidFill>
                <a:srgbClr val="000000"/>
              </a:solidFill>
              <a:effectLst/>
              <a:latin typeface="Arial" charset="0"/>
            </a:endParaRPr>
          </a:p>
        </p:txBody>
      </p:sp>
      <p:cxnSp>
        <p:nvCxnSpPr>
          <p:cNvPr id="88" name="Straight Arrow Connector 87"/>
          <p:cNvCxnSpPr/>
          <p:nvPr/>
        </p:nvCxnSpPr>
        <p:spPr bwMode="auto">
          <a:xfrm flipV="1">
            <a:off x="5003800" y="5436589"/>
            <a:ext cx="2926080" cy="2540"/>
          </a:xfrm>
          <a:prstGeom prst="straightConnector1">
            <a:avLst/>
          </a:prstGeom>
          <a:noFill/>
          <a:ln w="19050" cap="flat" cmpd="sng" algn="ctr">
            <a:solidFill>
              <a:schemeClr val="bg1"/>
            </a:solidFill>
            <a:prstDash val="solid"/>
            <a:round/>
            <a:headEnd type="none" w="med" len="med"/>
            <a:tailEnd type="triangle"/>
          </a:ln>
          <a:effectLst/>
        </p:spPr>
      </p:cxnSp>
      <p:sp>
        <p:nvSpPr>
          <p:cNvPr id="89" name="Text Box 15"/>
          <p:cNvSpPr txBox="1">
            <a:spLocks noChangeArrowheads="1"/>
          </p:cNvSpPr>
          <p:nvPr/>
        </p:nvSpPr>
        <p:spPr bwMode="auto">
          <a:xfrm>
            <a:off x="7574280" y="5436589"/>
            <a:ext cx="312906" cy="400110"/>
          </a:xfrm>
          <a:prstGeom prst="rect">
            <a:avLst/>
          </a:prstGeom>
          <a:noFill/>
          <a:ln w="9525" algn="ctr">
            <a:noFill/>
            <a:miter lim="800000"/>
            <a:headEnd/>
            <a:tailEnd/>
          </a:ln>
        </p:spPr>
        <p:txBody>
          <a:bodyPr wrap="none">
            <a:spAutoFit/>
          </a:bodyPr>
          <a:lstStyle/>
          <a:p>
            <a:pPr>
              <a:lnSpc>
                <a:spcPct val="100000"/>
              </a:lnSpc>
              <a:spcBef>
                <a:spcPts val="0"/>
              </a:spcBef>
              <a:tabLst>
                <a:tab pos="409575" algn="l"/>
              </a:tabLst>
            </a:pPr>
            <a:r>
              <a:rPr lang="en-US" i="1">
                <a:solidFill>
                  <a:srgbClr val="000099"/>
                </a:solidFill>
              </a:rPr>
              <a:t>s</a:t>
            </a:r>
          </a:p>
        </p:txBody>
      </p:sp>
      <p:sp>
        <p:nvSpPr>
          <p:cNvPr id="90" name="Freeform 89"/>
          <p:cNvSpPr/>
          <p:nvPr/>
        </p:nvSpPr>
        <p:spPr bwMode="auto">
          <a:xfrm rot="17763230">
            <a:off x="5042131" y="3866710"/>
            <a:ext cx="2377440" cy="822960"/>
          </a:xfrm>
          <a:custGeom>
            <a:avLst/>
            <a:gdLst>
              <a:gd name="connsiteX0" fmla="*/ 0 w 1529080"/>
              <a:gd name="connsiteY0" fmla="*/ 0 h 363220"/>
              <a:gd name="connsiteX1" fmla="*/ 736600 w 1529080"/>
              <a:gd name="connsiteY1" fmla="*/ 294640 h 363220"/>
              <a:gd name="connsiteX2" fmla="*/ 1529080 w 1529080"/>
              <a:gd name="connsiteY2" fmla="*/ 363220 h 363220"/>
            </a:gdLst>
            <a:ahLst/>
            <a:cxnLst>
              <a:cxn ang="0">
                <a:pos x="connsiteX0" y="connsiteY0"/>
              </a:cxn>
              <a:cxn ang="0">
                <a:pos x="connsiteX1" y="connsiteY1"/>
              </a:cxn>
              <a:cxn ang="0">
                <a:pos x="connsiteX2" y="connsiteY2"/>
              </a:cxn>
            </a:cxnLst>
            <a:rect l="l" t="t" r="r" b="b"/>
            <a:pathLst>
              <a:path w="1529080" h="363220">
                <a:moveTo>
                  <a:pt x="0" y="0"/>
                </a:moveTo>
                <a:cubicBezTo>
                  <a:pt x="240876" y="117051"/>
                  <a:pt x="481753" y="234103"/>
                  <a:pt x="736600" y="294640"/>
                </a:cubicBezTo>
                <a:cubicBezTo>
                  <a:pt x="991447" y="355177"/>
                  <a:pt x="1529080" y="363220"/>
                  <a:pt x="1529080" y="363220"/>
                </a:cubicBezTo>
              </a:path>
            </a:pathLst>
          </a:custGeom>
          <a:noFill/>
          <a:ln w="19050" cap="flat" cmpd="sng" algn="ctr">
            <a:solidFill>
              <a:srgbClr val="C00000"/>
            </a:solidFill>
            <a:prstDash val="dash"/>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pPr>
            <a:endParaRPr kumimoji="0" lang="en-US" sz="2000" b="0" i="0" u="none" strike="noStrike" cap="none" normalizeH="0" baseline="0">
              <a:ln>
                <a:noFill/>
              </a:ln>
              <a:solidFill>
                <a:srgbClr val="000000"/>
              </a:solidFill>
              <a:effectLst/>
              <a:latin typeface="Arial" charset="0"/>
            </a:endParaRPr>
          </a:p>
        </p:txBody>
      </p:sp>
      <p:sp>
        <p:nvSpPr>
          <p:cNvPr id="94" name="Text Box 15"/>
          <p:cNvSpPr txBox="1">
            <a:spLocks noChangeArrowheads="1"/>
          </p:cNvSpPr>
          <p:nvPr/>
        </p:nvSpPr>
        <p:spPr bwMode="auto">
          <a:xfrm>
            <a:off x="6477000" y="3124200"/>
            <a:ext cx="817412" cy="307777"/>
          </a:xfrm>
          <a:prstGeom prst="rect">
            <a:avLst/>
          </a:prstGeom>
          <a:noFill/>
          <a:ln w="9525" algn="ctr">
            <a:noFill/>
            <a:miter lim="800000"/>
            <a:headEnd/>
            <a:tailEnd/>
          </a:ln>
        </p:spPr>
        <p:txBody>
          <a:bodyPr wrap="square">
            <a:spAutoFit/>
          </a:bodyPr>
          <a:lstStyle/>
          <a:p>
            <a:pPr>
              <a:lnSpc>
                <a:spcPct val="100000"/>
              </a:lnSpc>
              <a:spcBef>
                <a:spcPts val="0"/>
              </a:spcBef>
              <a:tabLst>
                <a:tab pos="409575" algn="l"/>
              </a:tabLst>
            </a:pPr>
            <a:r>
              <a:rPr lang="sr-Latn-RS" sz="1400" i="1">
                <a:solidFill>
                  <a:srgbClr val="000099"/>
                </a:solidFill>
              </a:rPr>
              <a:t>n</a:t>
            </a:r>
            <a:r>
              <a:rPr lang="en-US" sz="1400">
                <a:solidFill>
                  <a:srgbClr val="000099"/>
                </a:solidFill>
              </a:rPr>
              <a:t>=</a:t>
            </a:r>
            <a:r>
              <a:rPr lang="sr-Latn-RS" sz="1400">
                <a:solidFill>
                  <a:srgbClr val="000099"/>
                </a:solidFill>
              </a:rPr>
              <a:t> </a:t>
            </a:r>
            <a:r>
              <a:rPr lang="sr-Latn-RS" sz="1400">
                <a:solidFill>
                  <a:srgbClr val="000099"/>
                </a:solidFill>
                <a:sym typeface="Symbol"/>
              </a:rPr>
              <a:t></a:t>
            </a:r>
            <a:endParaRPr lang="en-US" sz="1400" baseline="-25000">
              <a:solidFill>
                <a:srgbClr val="000099"/>
              </a:solidFill>
            </a:endParaRPr>
          </a:p>
        </p:txBody>
      </p:sp>
      <p:sp>
        <p:nvSpPr>
          <p:cNvPr id="95" name="Text Box 15"/>
          <p:cNvSpPr txBox="1">
            <a:spLocks noChangeArrowheads="1"/>
          </p:cNvSpPr>
          <p:nvPr/>
        </p:nvSpPr>
        <p:spPr bwMode="auto">
          <a:xfrm>
            <a:off x="7276088" y="3429000"/>
            <a:ext cx="817412" cy="307777"/>
          </a:xfrm>
          <a:prstGeom prst="rect">
            <a:avLst/>
          </a:prstGeom>
          <a:noFill/>
          <a:ln w="9525" algn="ctr">
            <a:noFill/>
            <a:miter lim="800000"/>
            <a:headEnd/>
            <a:tailEnd/>
          </a:ln>
        </p:spPr>
        <p:txBody>
          <a:bodyPr wrap="square">
            <a:spAutoFit/>
          </a:bodyPr>
          <a:lstStyle/>
          <a:p>
            <a:pPr>
              <a:lnSpc>
                <a:spcPct val="100000"/>
              </a:lnSpc>
              <a:spcBef>
                <a:spcPts val="0"/>
              </a:spcBef>
              <a:tabLst>
                <a:tab pos="409575" algn="l"/>
              </a:tabLst>
            </a:pPr>
            <a:r>
              <a:rPr lang="sr-Latn-RS" sz="1400" i="1">
                <a:solidFill>
                  <a:srgbClr val="000099"/>
                </a:solidFill>
              </a:rPr>
              <a:t>n</a:t>
            </a:r>
            <a:r>
              <a:rPr lang="en-US" sz="1400">
                <a:solidFill>
                  <a:srgbClr val="000099"/>
                </a:solidFill>
              </a:rPr>
              <a:t>=</a:t>
            </a:r>
            <a:r>
              <a:rPr lang="sr-Latn-RS" sz="1400">
                <a:solidFill>
                  <a:srgbClr val="000099"/>
                </a:solidFill>
              </a:rPr>
              <a:t>0</a:t>
            </a:r>
            <a:endParaRPr lang="en-US" sz="1400" baseline="-25000">
              <a:solidFill>
                <a:srgbClr val="000099"/>
              </a:solidFill>
            </a:endParaRPr>
          </a:p>
        </p:txBody>
      </p:sp>
      <p:sp>
        <p:nvSpPr>
          <p:cNvPr id="96" name="Text Box 15"/>
          <p:cNvSpPr txBox="1">
            <a:spLocks noChangeArrowheads="1"/>
          </p:cNvSpPr>
          <p:nvPr/>
        </p:nvSpPr>
        <p:spPr bwMode="auto">
          <a:xfrm>
            <a:off x="5928764" y="3505200"/>
            <a:ext cx="817412" cy="307777"/>
          </a:xfrm>
          <a:prstGeom prst="rect">
            <a:avLst/>
          </a:prstGeom>
          <a:noFill/>
          <a:ln w="9525" algn="ctr">
            <a:noFill/>
            <a:miter lim="800000"/>
            <a:headEnd/>
            <a:tailEnd/>
          </a:ln>
        </p:spPr>
        <p:txBody>
          <a:bodyPr wrap="square">
            <a:spAutoFit/>
          </a:bodyPr>
          <a:lstStyle/>
          <a:p>
            <a:pPr>
              <a:lnSpc>
                <a:spcPct val="100000"/>
              </a:lnSpc>
              <a:spcBef>
                <a:spcPts val="0"/>
              </a:spcBef>
              <a:tabLst>
                <a:tab pos="409575" algn="l"/>
              </a:tabLst>
            </a:pPr>
            <a:r>
              <a:rPr lang="sr-Latn-RS" sz="1400" i="1">
                <a:solidFill>
                  <a:srgbClr val="000099"/>
                </a:solidFill>
              </a:rPr>
              <a:t>n</a:t>
            </a:r>
            <a:r>
              <a:rPr lang="en-US" sz="1400">
                <a:solidFill>
                  <a:srgbClr val="000099"/>
                </a:solidFill>
              </a:rPr>
              <a:t>=</a:t>
            </a:r>
            <a:r>
              <a:rPr lang="sr-Latn-RS" sz="1400" i="1">
                <a:solidFill>
                  <a:srgbClr val="000099"/>
                </a:solidFill>
                <a:sym typeface="Symbol"/>
              </a:rPr>
              <a:t></a:t>
            </a:r>
            <a:endParaRPr lang="en-US" sz="1400" i="1" baseline="-25000">
              <a:solidFill>
                <a:srgbClr val="000099"/>
              </a:solidFill>
            </a:endParaRPr>
          </a:p>
        </p:txBody>
      </p:sp>
      <p:cxnSp>
        <p:nvCxnSpPr>
          <p:cNvPr id="97" name="Straight Arrow Connector 96"/>
          <p:cNvCxnSpPr/>
          <p:nvPr/>
        </p:nvCxnSpPr>
        <p:spPr bwMode="auto">
          <a:xfrm flipV="1">
            <a:off x="6416984" y="3503849"/>
            <a:ext cx="0" cy="1645920"/>
          </a:xfrm>
          <a:prstGeom prst="straightConnector1">
            <a:avLst/>
          </a:prstGeom>
          <a:noFill/>
          <a:ln w="19050" cap="flat" cmpd="sng" algn="ctr">
            <a:solidFill>
              <a:srgbClr val="00B050"/>
            </a:solidFill>
            <a:prstDash val="solid"/>
            <a:round/>
            <a:headEnd type="none" w="med" len="med"/>
            <a:tailEnd type="none" w="med" len="med"/>
          </a:ln>
          <a:effectLst/>
        </p:spPr>
      </p:cxnSp>
      <p:cxnSp>
        <p:nvCxnSpPr>
          <p:cNvPr id="98" name="Straight Arrow Connector 97"/>
          <p:cNvCxnSpPr/>
          <p:nvPr/>
        </p:nvCxnSpPr>
        <p:spPr bwMode="auto">
          <a:xfrm>
            <a:off x="5420989" y="4471523"/>
            <a:ext cx="2103120" cy="0"/>
          </a:xfrm>
          <a:prstGeom prst="straightConnector1">
            <a:avLst/>
          </a:prstGeom>
          <a:noFill/>
          <a:ln w="19050" cap="flat" cmpd="sng" algn="ctr">
            <a:solidFill>
              <a:schemeClr val="bg1"/>
            </a:solidFill>
            <a:prstDash val="lgDash"/>
            <a:round/>
            <a:headEnd type="none" w="med" len="med"/>
            <a:tailEnd type="none" w="med" len="med"/>
          </a:ln>
          <a:effectLst/>
        </p:spPr>
      </p:cxnSp>
      <p:sp>
        <p:nvSpPr>
          <p:cNvPr id="99" name="Text Box 15"/>
          <p:cNvSpPr txBox="1">
            <a:spLocks noChangeArrowheads="1"/>
          </p:cNvSpPr>
          <p:nvPr/>
        </p:nvSpPr>
        <p:spPr bwMode="auto">
          <a:xfrm>
            <a:off x="7066607" y="4219590"/>
            <a:ext cx="817412" cy="307777"/>
          </a:xfrm>
          <a:prstGeom prst="rect">
            <a:avLst/>
          </a:prstGeom>
          <a:noFill/>
          <a:ln w="9525" algn="ctr">
            <a:noFill/>
            <a:miter lim="800000"/>
            <a:headEnd/>
            <a:tailEnd/>
          </a:ln>
        </p:spPr>
        <p:txBody>
          <a:bodyPr wrap="square">
            <a:spAutoFit/>
          </a:bodyPr>
          <a:lstStyle/>
          <a:p>
            <a:pPr>
              <a:lnSpc>
                <a:spcPct val="100000"/>
              </a:lnSpc>
              <a:spcBef>
                <a:spcPts val="0"/>
              </a:spcBef>
              <a:tabLst>
                <a:tab pos="409575" algn="l"/>
              </a:tabLst>
            </a:pPr>
            <a:r>
              <a:rPr lang="sr-Latn-RS" sz="1400" i="1">
                <a:solidFill>
                  <a:srgbClr val="000099"/>
                </a:solidFill>
              </a:rPr>
              <a:t>n</a:t>
            </a:r>
            <a:r>
              <a:rPr lang="en-US" sz="1400">
                <a:solidFill>
                  <a:srgbClr val="000099"/>
                </a:solidFill>
              </a:rPr>
              <a:t>=</a:t>
            </a:r>
            <a:r>
              <a:rPr lang="sr-Latn-RS" sz="1400">
                <a:solidFill>
                  <a:srgbClr val="000099"/>
                </a:solidFill>
              </a:rPr>
              <a:t>1</a:t>
            </a:r>
            <a:endParaRPr lang="en-US" sz="1400" baseline="-25000">
              <a:solidFill>
                <a:srgbClr val="000099"/>
              </a:solidFill>
            </a:endParaRPr>
          </a:p>
        </p:txBody>
      </p:sp>
      <p:sp>
        <p:nvSpPr>
          <p:cNvPr id="91" name="Oval 90"/>
          <p:cNvSpPr/>
          <p:nvPr/>
        </p:nvSpPr>
        <p:spPr bwMode="auto">
          <a:xfrm rot="2628319">
            <a:off x="6363844" y="4420063"/>
            <a:ext cx="91440" cy="91440"/>
          </a:xfrm>
          <a:prstGeom prst="ellipse">
            <a:avLst/>
          </a:prstGeom>
          <a:solidFill>
            <a:schemeClr val="bg1">
              <a:lumMod val="20000"/>
              <a:lumOff val="80000"/>
            </a:schemeClr>
          </a:solidFill>
          <a:ln w="15875" cap="flat" cmpd="sng" algn="ctr">
            <a:solidFill>
              <a:schemeClr val="bg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pPr>
            <a:endParaRPr kumimoji="0" lang="en-US" sz="2000" b="0" i="0" u="none" strike="noStrike" cap="none" normalizeH="0" baseline="0">
              <a:ln>
                <a:noFill/>
              </a:ln>
              <a:solidFill>
                <a:srgbClr val="000000"/>
              </a:solidFill>
              <a:effectLst/>
              <a:latin typeface="Arial" charset="0"/>
            </a:endParaRP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81000" y="1973898"/>
            <a:ext cx="3429000" cy="1455102"/>
          </a:xfrm>
          <a:prstGeom prst="rect">
            <a:avLst/>
          </a:prstGeom>
          <a:noFill/>
        </p:spPr>
        <p:txBody>
          <a:bodyPr wrap="none">
            <a:prstTxWarp prst="textChevronInverted">
              <a:avLst/>
            </a:prstTxWarp>
            <a:spAutoFit/>
            <a:scene3d>
              <a:camera prst="orthographicFront">
                <a:rot lat="0" lon="21299999" rev="0"/>
              </a:camera>
              <a:lightRig rig="threePt" dir="t"/>
            </a:scene3d>
          </a:bodyPr>
          <a:lstStyle/>
          <a:p>
            <a:pPr algn="ctr">
              <a:defRPr/>
            </a:pPr>
            <a:r>
              <a:rPr lang="sr-Latn-RS" sz="5400" b="1">
                <a:ln w="12700">
                  <a:solidFill>
                    <a:schemeClr val="bg2"/>
                  </a:solidFill>
                  <a:prstDash val="solid"/>
                </a:ln>
                <a:solidFill>
                  <a:schemeClr val="bg2">
                    <a:tint val="85000"/>
                    <a:satMod val="155000"/>
                  </a:schemeClr>
                </a:solidFill>
                <a:effectLst>
                  <a:outerShdw blurRad="41275" dist="20320" dir="1800000" algn="tl" rotWithShape="0">
                    <a:srgbClr val="000000">
                      <a:alpha val="40000"/>
                    </a:srgbClr>
                  </a:outerShdw>
                </a:effectLst>
              </a:rPr>
              <a:t>Pitanja?</a:t>
            </a:r>
            <a:endParaRPr lang="en-US" sz="5400" b="1">
              <a:ln w="12700">
                <a:solidFill>
                  <a:schemeClr val="bg2"/>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sp>
        <p:nvSpPr>
          <p:cNvPr id="5" name="TextBox 4"/>
          <p:cNvSpPr txBox="1"/>
          <p:nvPr/>
        </p:nvSpPr>
        <p:spPr>
          <a:xfrm>
            <a:off x="4876800" y="3810000"/>
            <a:ext cx="3657600" cy="1452265"/>
          </a:xfrm>
          <a:prstGeom prst="rect">
            <a:avLst/>
          </a:prstGeom>
          <a:noFill/>
        </p:spPr>
        <p:txBody>
          <a:bodyPr wrap="none">
            <a:prstTxWarp prst="textCascadeDown">
              <a:avLst/>
            </a:prstTxWarp>
            <a:spAutoFit/>
          </a:bodyPr>
          <a:lstStyle/>
          <a:p>
            <a:pPr>
              <a:defRPr/>
            </a:pPr>
            <a:r>
              <a:rPr lang="sr-Latn-RS" b="1">
                <a:ln w="12700">
                  <a:solidFill>
                    <a:schemeClr val="tx2">
                      <a:satMod val="155000"/>
                    </a:schemeClr>
                  </a:solidFill>
                  <a:prstDash val="solid"/>
                </a:ln>
                <a:solidFill>
                  <a:schemeClr val="bg2">
                    <a:tint val="85000"/>
                    <a:satMod val="155000"/>
                  </a:schemeClr>
                </a:solidFill>
                <a:effectLst>
                  <a:outerShdw blurRad="38100" dist="38100" dir="2700000" algn="tl">
                    <a:srgbClr val="000000">
                      <a:alpha val="43137"/>
                    </a:srgbClr>
                  </a:outerShdw>
                </a:effectLst>
              </a:rPr>
              <a:t>Hvala na pažnji!</a:t>
            </a:r>
            <a:endParaRPr lang="en-US" b="1">
              <a:ln w="12700">
                <a:solidFill>
                  <a:schemeClr val="tx2">
                    <a:satMod val="155000"/>
                  </a:schemeClr>
                </a:solidFill>
                <a:prstDash val="solid"/>
              </a:ln>
              <a:solidFill>
                <a:schemeClr val="bg2">
                  <a:tint val="85000"/>
                  <a:satMod val="155000"/>
                </a:schemeClr>
              </a:solidFill>
              <a:effectLst>
                <a:outerShdw blurRad="38100" dist="38100" dir="2700000" algn="tl">
                  <a:srgbClr val="000000">
                    <a:alpha val="43137"/>
                  </a:srgbClr>
                </a:outerShdw>
              </a:effectLst>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91849" name="Rectangle 9"/>
          <p:cNvSpPr>
            <a:spLocks noChangeArrowheads="1"/>
          </p:cNvSpPr>
          <p:nvPr/>
        </p:nvSpPr>
        <p:spPr bwMode="auto">
          <a:xfrm>
            <a:off x="0" y="3205163"/>
            <a:ext cx="9144000" cy="0"/>
          </a:xfrm>
          <a:prstGeom prst="rect">
            <a:avLst/>
          </a:prstGeom>
          <a:noFill/>
          <a:ln w="9525" algn="ctr">
            <a:noFill/>
            <a:miter lim="800000"/>
            <a:headEnd/>
            <a:tailEnd/>
          </a:ln>
          <a:effectLst/>
        </p:spPr>
        <p:txBody>
          <a:bodyPr wrap="none" anchor="ctr">
            <a:spAutoFit/>
          </a:bodyPr>
          <a:lstStyle/>
          <a:p>
            <a:endParaRPr lang="en-US"/>
          </a:p>
        </p:txBody>
      </p:sp>
      <p:sp>
        <p:nvSpPr>
          <p:cNvPr id="22" name="Text Box 27"/>
          <p:cNvSpPr txBox="1">
            <a:spLocks noChangeArrowheads="1"/>
          </p:cNvSpPr>
          <p:nvPr/>
        </p:nvSpPr>
        <p:spPr bwMode="auto">
          <a:xfrm>
            <a:off x="274320" y="1066800"/>
            <a:ext cx="3688079" cy="494751"/>
          </a:xfrm>
          <a:prstGeom prst="rect">
            <a:avLst/>
          </a:prstGeom>
          <a:noFill/>
          <a:ln w="9525" algn="ctr">
            <a:noFill/>
            <a:miter lim="800000"/>
            <a:headEnd/>
            <a:tailEnd/>
          </a:ln>
          <a:effectLst/>
        </p:spPr>
        <p:txBody>
          <a:bodyPr wrap="square">
            <a:spAutoFit/>
          </a:bodyPr>
          <a:lstStyle/>
          <a:p>
            <a:pPr>
              <a:tabLst>
                <a:tab pos="409575" algn="l"/>
              </a:tabLst>
            </a:pPr>
            <a:r>
              <a:rPr lang="en-US" sz="2400" i="1">
                <a:solidFill>
                  <a:schemeClr val="bg1"/>
                </a:solidFill>
              </a:rPr>
              <a:t>dq=du+pdv</a:t>
            </a:r>
          </a:p>
        </p:txBody>
      </p:sp>
      <p:cxnSp>
        <p:nvCxnSpPr>
          <p:cNvPr id="23" name="Straight Arrow Connector 22"/>
          <p:cNvCxnSpPr/>
          <p:nvPr/>
        </p:nvCxnSpPr>
        <p:spPr bwMode="auto">
          <a:xfrm>
            <a:off x="914400" y="1524000"/>
            <a:ext cx="0" cy="731520"/>
          </a:xfrm>
          <a:prstGeom prst="straightConnector1">
            <a:avLst/>
          </a:prstGeom>
          <a:noFill/>
          <a:ln w="12700" cap="flat" cmpd="sng" algn="ctr">
            <a:solidFill>
              <a:schemeClr val="bg1"/>
            </a:solidFill>
            <a:prstDash val="solid"/>
            <a:round/>
            <a:headEnd type="none" w="med" len="med"/>
            <a:tailEnd type="triangle" w="med" len="med"/>
          </a:ln>
          <a:effectLst/>
        </p:spPr>
      </p:cxnSp>
      <p:sp>
        <p:nvSpPr>
          <p:cNvPr id="24" name="Text Box 28"/>
          <p:cNvSpPr txBox="1">
            <a:spLocks noChangeArrowheads="1"/>
          </p:cNvSpPr>
          <p:nvPr/>
        </p:nvSpPr>
        <p:spPr bwMode="auto">
          <a:xfrm>
            <a:off x="1066800" y="1676400"/>
            <a:ext cx="747320" cy="461665"/>
          </a:xfrm>
          <a:prstGeom prst="rect">
            <a:avLst/>
          </a:prstGeom>
          <a:noFill/>
          <a:ln w="9525" algn="ctr">
            <a:noFill/>
            <a:miter lim="800000"/>
            <a:headEnd/>
            <a:tailEnd/>
          </a:ln>
          <a:effectLst/>
        </p:spPr>
        <p:txBody>
          <a:bodyPr wrap="none">
            <a:spAutoFit/>
          </a:bodyPr>
          <a:lstStyle/>
          <a:p>
            <a:pPr>
              <a:tabLst>
                <a:tab pos="409575" algn="l"/>
              </a:tabLst>
            </a:pPr>
            <a:r>
              <a:rPr lang="sr-Latn-CS" i="1">
                <a:solidFill>
                  <a:schemeClr val="bg1"/>
                </a:solidFill>
              </a:rPr>
              <a:t>dv</a:t>
            </a:r>
            <a:r>
              <a:rPr lang="sr-Latn-CS">
                <a:solidFill>
                  <a:schemeClr val="bg1"/>
                </a:solidFill>
              </a:rPr>
              <a:t>=0</a:t>
            </a:r>
          </a:p>
        </p:txBody>
      </p:sp>
      <p:sp>
        <p:nvSpPr>
          <p:cNvPr id="25" name="Text Box 27"/>
          <p:cNvSpPr txBox="1">
            <a:spLocks noChangeArrowheads="1"/>
          </p:cNvSpPr>
          <p:nvPr/>
        </p:nvSpPr>
        <p:spPr bwMode="auto">
          <a:xfrm>
            <a:off x="274321" y="2247900"/>
            <a:ext cx="3688079" cy="494751"/>
          </a:xfrm>
          <a:prstGeom prst="rect">
            <a:avLst/>
          </a:prstGeom>
          <a:noFill/>
          <a:ln w="9525" algn="ctr">
            <a:noFill/>
            <a:miter lim="800000"/>
            <a:headEnd/>
            <a:tailEnd/>
          </a:ln>
          <a:effectLst/>
        </p:spPr>
        <p:txBody>
          <a:bodyPr wrap="square">
            <a:spAutoFit/>
          </a:bodyPr>
          <a:lstStyle/>
          <a:p>
            <a:pPr>
              <a:tabLst>
                <a:tab pos="409575" algn="l"/>
              </a:tabLst>
            </a:pPr>
            <a:r>
              <a:rPr lang="en-US" sz="2400" i="1">
                <a:solidFill>
                  <a:schemeClr val="bg1"/>
                </a:solidFill>
              </a:rPr>
              <a:t>dq=du</a:t>
            </a:r>
          </a:p>
        </p:txBody>
      </p:sp>
      <p:sp>
        <p:nvSpPr>
          <p:cNvPr id="26" name="TextBox 25"/>
          <p:cNvSpPr txBox="1">
            <a:spLocks noChangeArrowheads="1"/>
          </p:cNvSpPr>
          <p:nvPr/>
        </p:nvSpPr>
        <p:spPr bwMode="auto">
          <a:xfrm>
            <a:off x="228600" y="3429000"/>
            <a:ext cx="3048000" cy="494751"/>
          </a:xfrm>
          <a:prstGeom prst="rect">
            <a:avLst/>
          </a:prstGeom>
          <a:noFill/>
          <a:ln w="9525">
            <a:noFill/>
            <a:miter lim="800000"/>
            <a:headEnd/>
            <a:tailEnd/>
          </a:ln>
        </p:spPr>
        <p:txBody>
          <a:bodyPr wrap="square">
            <a:spAutoFit/>
          </a:bodyPr>
          <a:lstStyle/>
          <a:p>
            <a:r>
              <a:rPr lang="en-US" sz="2400" i="1">
                <a:solidFill>
                  <a:schemeClr val="bg1"/>
                </a:solidFill>
              </a:rPr>
              <a:t>q</a:t>
            </a:r>
            <a:r>
              <a:rPr lang="en-US" sz="2400" baseline="-25000">
                <a:solidFill>
                  <a:schemeClr val="bg1"/>
                </a:solidFill>
              </a:rPr>
              <a:t>12</a:t>
            </a:r>
            <a:r>
              <a:rPr lang="sr-Latn-RS" sz="2400">
                <a:solidFill>
                  <a:schemeClr val="bg1"/>
                </a:solidFill>
              </a:rPr>
              <a:t> =  </a:t>
            </a:r>
            <a:r>
              <a:rPr lang="sr-Latn-RS" sz="2400" i="1">
                <a:solidFill>
                  <a:schemeClr val="bg1"/>
                </a:solidFill>
              </a:rPr>
              <a:t>d</a:t>
            </a:r>
            <a:r>
              <a:rPr lang="en-US" sz="2400" i="1">
                <a:solidFill>
                  <a:schemeClr val="bg1"/>
                </a:solidFill>
              </a:rPr>
              <a:t>u = u</a:t>
            </a:r>
            <a:r>
              <a:rPr lang="en-US" sz="2400" baseline="-25000">
                <a:solidFill>
                  <a:schemeClr val="bg1"/>
                </a:solidFill>
              </a:rPr>
              <a:t>2</a:t>
            </a:r>
            <a:r>
              <a:rPr lang="en-US" sz="2400" i="1">
                <a:solidFill>
                  <a:schemeClr val="bg1"/>
                </a:solidFill>
              </a:rPr>
              <a:t> – u</a:t>
            </a:r>
            <a:r>
              <a:rPr lang="en-US" sz="2400" baseline="-25000">
                <a:solidFill>
                  <a:schemeClr val="bg1"/>
                </a:solidFill>
              </a:rPr>
              <a:t>1</a:t>
            </a:r>
            <a:endParaRPr lang="sr-Latn-RS" sz="2400" baseline="-25000">
              <a:solidFill>
                <a:schemeClr val="bg1"/>
              </a:solidFill>
            </a:endParaRPr>
          </a:p>
        </p:txBody>
      </p:sp>
      <p:sp>
        <p:nvSpPr>
          <p:cNvPr id="27" name="Rectangle 26"/>
          <p:cNvSpPr/>
          <p:nvPr/>
        </p:nvSpPr>
        <p:spPr>
          <a:xfrm>
            <a:off x="872006" y="3328533"/>
            <a:ext cx="311304" cy="757130"/>
          </a:xfrm>
          <a:prstGeom prst="rect">
            <a:avLst/>
          </a:prstGeom>
        </p:spPr>
        <p:txBody>
          <a:bodyPr wrap="none">
            <a:spAutoFit/>
          </a:bodyPr>
          <a:lstStyle/>
          <a:p>
            <a:r>
              <a:rPr lang="sr-Latn-RS" sz="3600">
                <a:solidFill>
                  <a:schemeClr val="bg1"/>
                </a:solidFill>
                <a:sym typeface="Symbol"/>
              </a:rPr>
              <a:t></a:t>
            </a:r>
            <a:endParaRPr lang="en-US" sz="3600"/>
          </a:p>
        </p:txBody>
      </p:sp>
      <p:sp>
        <p:nvSpPr>
          <p:cNvPr id="28" name="TextBox 27"/>
          <p:cNvSpPr txBox="1">
            <a:spLocks noChangeArrowheads="1"/>
          </p:cNvSpPr>
          <p:nvPr/>
        </p:nvSpPr>
        <p:spPr bwMode="auto">
          <a:xfrm>
            <a:off x="822960" y="3891873"/>
            <a:ext cx="381000" cy="293607"/>
          </a:xfrm>
          <a:prstGeom prst="rect">
            <a:avLst/>
          </a:prstGeom>
          <a:noFill/>
          <a:ln w="9525">
            <a:noFill/>
            <a:miter lim="800000"/>
            <a:headEnd/>
            <a:tailEnd/>
          </a:ln>
        </p:spPr>
        <p:txBody>
          <a:bodyPr wrap="square">
            <a:spAutoFit/>
          </a:bodyPr>
          <a:lstStyle/>
          <a:p>
            <a:pPr algn="ctr"/>
            <a:r>
              <a:rPr lang="en-US" sz="1200">
                <a:solidFill>
                  <a:schemeClr val="bg1"/>
                </a:solidFill>
              </a:rPr>
              <a:t>1</a:t>
            </a:r>
            <a:endParaRPr lang="sr-Latn-RS" sz="1200">
              <a:solidFill>
                <a:schemeClr val="bg1"/>
              </a:solidFill>
            </a:endParaRPr>
          </a:p>
        </p:txBody>
      </p:sp>
      <p:sp>
        <p:nvSpPr>
          <p:cNvPr id="29" name="TextBox 28"/>
          <p:cNvSpPr txBox="1">
            <a:spLocks noChangeArrowheads="1"/>
          </p:cNvSpPr>
          <p:nvPr/>
        </p:nvSpPr>
        <p:spPr bwMode="auto">
          <a:xfrm>
            <a:off x="892232" y="3206073"/>
            <a:ext cx="381000" cy="293607"/>
          </a:xfrm>
          <a:prstGeom prst="rect">
            <a:avLst/>
          </a:prstGeom>
          <a:noFill/>
          <a:ln w="9525">
            <a:noFill/>
            <a:miter lim="800000"/>
            <a:headEnd/>
            <a:tailEnd/>
          </a:ln>
        </p:spPr>
        <p:txBody>
          <a:bodyPr wrap="square">
            <a:spAutoFit/>
          </a:bodyPr>
          <a:lstStyle/>
          <a:p>
            <a:pPr algn="ctr"/>
            <a:r>
              <a:rPr lang="en-US" sz="1200">
                <a:solidFill>
                  <a:schemeClr val="bg1"/>
                </a:solidFill>
              </a:rPr>
              <a:t>2</a:t>
            </a:r>
            <a:endParaRPr lang="sr-Latn-RS" sz="1200">
              <a:solidFill>
                <a:schemeClr val="bg1"/>
              </a:solidFill>
            </a:endParaRPr>
          </a:p>
        </p:txBody>
      </p:sp>
      <p:cxnSp>
        <p:nvCxnSpPr>
          <p:cNvPr id="30" name="Straight Arrow Connector 29"/>
          <p:cNvCxnSpPr/>
          <p:nvPr/>
        </p:nvCxnSpPr>
        <p:spPr bwMode="auto">
          <a:xfrm>
            <a:off x="914400" y="2766060"/>
            <a:ext cx="0" cy="548640"/>
          </a:xfrm>
          <a:prstGeom prst="straightConnector1">
            <a:avLst/>
          </a:prstGeom>
          <a:noFill/>
          <a:ln w="12700" cap="flat" cmpd="sng" algn="ctr">
            <a:solidFill>
              <a:schemeClr val="bg1"/>
            </a:solidFill>
            <a:prstDash val="solid"/>
            <a:round/>
            <a:headEnd type="none" w="med" len="med"/>
            <a:tailEnd type="triangle" w="med" len="med"/>
          </a:ln>
          <a:effectLst/>
        </p:spPr>
      </p:cxnSp>
      <p:sp>
        <p:nvSpPr>
          <p:cNvPr id="31" name="TextBox 30"/>
          <p:cNvSpPr txBox="1">
            <a:spLocks noChangeArrowheads="1"/>
          </p:cNvSpPr>
          <p:nvPr/>
        </p:nvSpPr>
        <p:spPr bwMode="auto">
          <a:xfrm>
            <a:off x="228600" y="4732569"/>
            <a:ext cx="3048000" cy="494751"/>
          </a:xfrm>
          <a:prstGeom prst="rect">
            <a:avLst/>
          </a:prstGeom>
          <a:noFill/>
          <a:ln w="9525">
            <a:noFill/>
            <a:miter lim="800000"/>
            <a:headEnd/>
            <a:tailEnd/>
          </a:ln>
        </p:spPr>
        <p:txBody>
          <a:bodyPr wrap="square">
            <a:spAutoFit/>
          </a:bodyPr>
          <a:lstStyle/>
          <a:p>
            <a:r>
              <a:rPr lang="en-US" sz="2400" i="1">
                <a:solidFill>
                  <a:schemeClr val="bg1"/>
                </a:solidFill>
              </a:rPr>
              <a:t>q</a:t>
            </a:r>
            <a:r>
              <a:rPr lang="en-US" sz="2400" baseline="-25000">
                <a:solidFill>
                  <a:schemeClr val="bg1"/>
                </a:solidFill>
              </a:rPr>
              <a:t>12</a:t>
            </a:r>
            <a:r>
              <a:rPr lang="sr-Latn-RS" sz="2400">
                <a:solidFill>
                  <a:schemeClr val="bg1"/>
                </a:solidFill>
              </a:rPr>
              <a:t> </a:t>
            </a:r>
            <a:r>
              <a:rPr lang="en-US" sz="2400">
                <a:solidFill>
                  <a:schemeClr val="bg1"/>
                </a:solidFill>
              </a:rPr>
              <a:t>=</a:t>
            </a:r>
            <a:r>
              <a:rPr lang="en-US" sz="2400" i="1">
                <a:solidFill>
                  <a:schemeClr val="bg1"/>
                </a:solidFill>
              </a:rPr>
              <a:t>c</a:t>
            </a:r>
            <a:r>
              <a:rPr lang="en-US" sz="2400" i="1" baseline="-25000">
                <a:solidFill>
                  <a:schemeClr val="bg1"/>
                </a:solidFill>
              </a:rPr>
              <a:t>v</a:t>
            </a:r>
            <a:r>
              <a:rPr lang="en-US" sz="2400">
                <a:solidFill>
                  <a:schemeClr val="bg1"/>
                </a:solidFill>
              </a:rPr>
              <a:t>(</a:t>
            </a:r>
            <a:r>
              <a:rPr lang="en-US" sz="2400" i="1">
                <a:solidFill>
                  <a:schemeClr val="bg1"/>
                </a:solidFill>
              </a:rPr>
              <a:t>T</a:t>
            </a:r>
            <a:r>
              <a:rPr lang="en-US" sz="2400" baseline="-25000">
                <a:solidFill>
                  <a:schemeClr val="bg1"/>
                </a:solidFill>
              </a:rPr>
              <a:t>2</a:t>
            </a:r>
            <a:r>
              <a:rPr lang="en-US" sz="2400" i="1">
                <a:solidFill>
                  <a:schemeClr val="bg1"/>
                </a:solidFill>
              </a:rPr>
              <a:t> – T</a:t>
            </a:r>
            <a:r>
              <a:rPr lang="en-US" sz="2400" baseline="-25000">
                <a:solidFill>
                  <a:schemeClr val="bg1"/>
                </a:solidFill>
              </a:rPr>
              <a:t>1</a:t>
            </a:r>
            <a:r>
              <a:rPr lang="en-US" sz="2400">
                <a:solidFill>
                  <a:schemeClr val="bg1"/>
                </a:solidFill>
              </a:rPr>
              <a:t>)</a:t>
            </a:r>
            <a:endParaRPr lang="sr-Latn-RS" sz="2400" baseline="-25000">
              <a:solidFill>
                <a:schemeClr val="bg1"/>
              </a:solidFill>
            </a:endParaRPr>
          </a:p>
        </p:txBody>
      </p:sp>
      <p:cxnSp>
        <p:nvCxnSpPr>
          <p:cNvPr id="32" name="Straight Arrow Connector 31"/>
          <p:cNvCxnSpPr/>
          <p:nvPr/>
        </p:nvCxnSpPr>
        <p:spPr bwMode="auto">
          <a:xfrm>
            <a:off x="914400" y="4175760"/>
            <a:ext cx="0" cy="548640"/>
          </a:xfrm>
          <a:prstGeom prst="straightConnector1">
            <a:avLst/>
          </a:prstGeom>
          <a:noFill/>
          <a:ln w="12700" cap="flat" cmpd="sng" algn="ctr">
            <a:solidFill>
              <a:schemeClr val="bg1"/>
            </a:solidFill>
            <a:prstDash val="solid"/>
            <a:round/>
            <a:headEnd type="none" w="med" len="med"/>
            <a:tailEnd type="triangle" w="med" len="med"/>
          </a:ln>
          <a:effectLst/>
        </p:spPr>
      </p:cxnSp>
      <p:cxnSp>
        <p:nvCxnSpPr>
          <p:cNvPr id="55" name="Straight Arrow Connector 54"/>
          <p:cNvCxnSpPr/>
          <p:nvPr/>
        </p:nvCxnSpPr>
        <p:spPr bwMode="auto">
          <a:xfrm flipH="1" flipV="1">
            <a:off x="5810250" y="1223010"/>
            <a:ext cx="3810" cy="2195192"/>
          </a:xfrm>
          <a:prstGeom prst="straightConnector1">
            <a:avLst/>
          </a:prstGeom>
          <a:noFill/>
          <a:ln w="19050" cap="flat" cmpd="sng" algn="ctr">
            <a:solidFill>
              <a:schemeClr val="bg1"/>
            </a:solidFill>
            <a:prstDash val="solid"/>
            <a:round/>
            <a:headEnd type="none" w="med" len="med"/>
            <a:tailEnd type="triangle"/>
          </a:ln>
          <a:effectLst/>
        </p:spPr>
      </p:cxnSp>
      <p:cxnSp>
        <p:nvCxnSpPr>
          <p:cNvPr id="56" name="Straight Arrow Connector 55"/>
          <p:cNvCxnSpPr/>
          <p:nvPr/>
        </p:nvCxnSpPr>
        <p:spPr bwMode="auto">
          <a:xfrm>
            <a:off x="5806440" y="3418201"/>
            <a:ext cx="2423160" cy="0"/>
          </a:xfrm>
          <a:prstGeom prst="straightConnector1">
            <a:avLst/>
          </a:prstGeom>
          <a:noFill/>
          <a:ln w="19050" cap="flat" cmpd="sng" algn="ctr">
            <a:solidFill>
              <a:schemeClr val="bg1"/>
            </a:solidFill>
            <a:prstDash val="solid"/>
            <a:round/>
            <a:headEnd type="none" w="med" len="med"/>
            <a:tailEnd type="triangle"/>
          </a:ln>
          <a:effectLst/>
        </p:spPr>
      </p:cxnSp>
      <p:sp>
        <p:nvSpPr>
          <p:cNvPr id="57" name="Text Box 15"/>
          <p:cNvSpPr txBox="1">
            <a:spLocks noChangeArrowheads="1"/>
          </p:cNvSpPr>
          <p:nvPr/>
        </p:nvSpPr>
        <p:spPr bwMode="auto">
          <a:xfrm>
            <a:off x="5455920" y="1197209"/>
            <a:ext cx="312906" cy="369332"/>
          </a:xfrm>
          <a:prstGeom prst="rect">
            <a:avLst/>
          </a:prstGeom>
          <a:noFill/>
          <a:ln w="9525" algn="ctr">
            <a:noFill/>
            <a:miter lim="800000"/>
            <a:headEnd/>
            <a:tailEnd/>
          </a:ln>
        </p:spPr>
        <p:txBody>
          <a:bodyPr wrap="none">
            <a:spAutoFit/>
          </a:bodyPr>
          <a:lstStyle/>
          <a:p>
            <a:pPr>
              <a:lnSpc>
                <a:spcPct val="100000"/>
              </a:lnSpc>
              <a:spcBef>
                <a:spcPts val="0"/>
              </a:spcBef>
              <a:tabLst>
                <a:tab pos="409575" algn="l"/>
              </a:tabLst>
            </a:pPr>
            <a:r>
              <a:rPr lang="sr-Latn-RS" sz="1800" i="1">
                <a:solidFill>
                  <a:srgbClr val="000099"/>
                </a:solidFill>
              </a:rPr>
              <a:t>p</a:t>
            </a:r>
            <a:endParaRPr lang="en-US" sz="1800" i="1">
              <a:solidFill>
                <a:srgbClr val="000099"/>
              </a:solidFill>
            </a:endParaRPr>
          </a:p>
        </p:txBody>
      </p:sp>
      <p:sp>
        <p:nvSpPr>
          <p:cNvPr id="58" name="Text Box 15"/>
          <p:cNvSpPr txBox="1">
            <a:spLocks noChangeArrowheads="1"/>
          </p:cNvSpPr>
          <p:nvPr/>
        </p:nvSpPr>
        <p:spPr bwMode="auto">
          <a:xfrm>
            <a:off x="7861300" y="3085461"/>
            <a:ext cx="300082" cy="369332"/>
          </a:xfrm>
          <a:prstGeom prst="rect">
            <a:avLst/>
          </a:prstGeom>
          <a:noFill/>
          <a:ln w="9525" algn="ctr">
            <a:noFill/>
            <a:miter lim="800000"/>
            <a:headEnd/>
            <a:tailEnd/>
          </a:ln>
        </p:spPr>
        <p:txBody>
          <a:bodyPr wrap="none">
            <a:spAutoFit/>
          </a:bodyPr>
          <a:lstStyle/>
          <a:p>
            <a:pPr>
              <a:lnSpc>
                <a:spcPct val="100000"/>
              </a:lnSpc>
              <a:spcBef>
                <a:spcPts val="0"/>
              </a:spcBef>
              <a:tabLst>
                <a:tab pos="409575" algn="l"/>
              </a:tabLst>
            </a:pPr>
            <a:r>
              <a:rPr lang="en-US" sz="1800" i="1">
                <a:solidFill>
                  <a:srgbClr val="000099"/>
                </a:solidFill>
              </a:rPr>
              <a:t>v</a:t>
            </a:r>
          </a:p>
        </p:txBody>
      </p:sp>
      <p:sp>
        <p:nvSpPr>
          <p:cNvPr id="59" name="TextBox 58"/>
          <p:cNvSpPr txBox="1">
            <a:spLocks noChangeArrowheads="1"/>
          </p:cNvSpPr>
          <p:nvPr/>
        </p:nvSpPr>
        <p:spPr bwMode="auto">
          <a:xfrm>
            <a:off x="6791960" y="2234606"/>
            <a:ext cx="381000" cy="387798"/>
          </a:xfrm>
          <a:prstGeom prst="rect">
            <a:avLst/>
          </a:prstGeom>
          <a:noFill/>
          <a:ln w="9525">
            <a:noFill/>
            <a:miter lim="800000"/>
            <a:headEnd/>
            <a:tailEnd/>
          </a:ln>
        </p:spPr>
        <p:txBody>
          <a:bodyPr wrap="square">
            <a:spAutoFit/>
          </a:bodyPr>
          <a:lstStyle/>
          <a:p>
            <a:pPr algn="ctr"/>
            <a:r>
              <a:rPr lang="en-US" sz="1600">
                <a:solidFill>
                  <a:schemeClr val="bg1"/>
                </a:solidFill>
              </a:rPr>
              <a:t>1</a:t>
            </a:r>
            <a:endParaRPr lang="sr-Latn-RS" sz="1600">
              <a:solidFill>
                <a:schemeClr val="bg1"/>
              </a:solidFill>
            </a:endParaRPr>
          </a:p>
        </p:txBody>
      </p:sp>
      <p:sp>
        <p:nvSpPr>
          <p:cNvPr id="60" name="TextBox 59"/>
          <p:cNvSpPr txBox="1">
            <a:spLocks noChangeArrowheads="1"/>
          </p:cNvSpPr>
          <p:nvPr/>
        </p:nvSpPr>
        <p:spPr bwMode="auto">
          <a:xfrm>
            <a:off x="6823564" y="1602380"/>
            <a:ext cx="381000" cy="360612"/>
          </a:xfrm>
          <a:prstGeom prst="rect">
            <a:avLst/>
          </a:prstGeom>
          <a:noFill/>
          <a:ln w="9525">
            <a:noFill/>
            <a:miter lim="800000"/>
            <a:headEnd/>
            <a:tailEnd/>
          </a:ln>
        </p:spPr>
        <p:txBody>
          <a:bodyPr wrap="square">
            <a:spAutoFit/>
          </a:bodyPr>
          <a:lstStyle/>
          <a:p>
            <a:pPr algn="ctr"/>
            <a:r>
              <a:rPr lang="sr-Latn-RS" sz="1600">
                <a:solidFill>
                  <a:schemeClr val="bg1"/>
                </a:solidFill>
              </a:rPr>
              <a:t>2</a:t>
            </a:r>
          </a:p>
        </p:txBody>
      </p:sp>
      <p:sp>
        <p:nvSpPr>
          <p:cNvPr id="61" name="Arc 60"/>
          <p:cNvSpPr/>
          <p:nvPr/>
        </p:nvSpPr>
        <p:spPr bwMode="auto">
          <a:xfrm rot="10800000">
            <a:off x="6366276" y="1430176"/>
            <a:ext cx="2286000" cy="1188720"/>
          </a:xfrm>
          <a:prstGeom prst="arc">
            <a:avLst/>
          </a:prstGeom>
          <a:noFill/>
          <a:ln w="12700" cap="flat" cmpd="sng" algn="ctr">
            <a:solidFill>
              <a:schemeClr val="bg1"/>
            </a:solidFill>
            <a:prstDash val="lgDash"/>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pPr>
            <a:endParaRPr kumimoji="0" lang="en-US" sz="2000" b="0" i="0" u="none" strike="noStrike" cap="none" normalizeH="0" baseline="0">
              <a:ln>
                <a:noFill/>
              </a:ln>
              <a:solidFill>
                <a:srgbClr val="000000"/>
              </a:solidFill>
              <a:effectLst/>
              <a:latin typeface="Arial" charset="0"/>
            </a:endParaRPr>
          </a:p>
        </p:txBody>
      </p:sp>
      <p:cxnSp>
        <p:nvCxnSpPr>
          <p:cNvPr id="62" name="Straight Connector 61"/>
          <p:cNvCxnSpPr/>
          <p:nvPr/>
        </p:nvCxnSpPr>
        <p:spPr bwMode="auto">
          <a:xfrm flipV="1">
            <a:off x="6858000" y="1917700"/>
            <a:ext cx="0" cy="548640"/>
          </a:xfrm>
          <a:prstGeom prst="line">
            <a:avLst/>
          </a:prstGeom>
          <a:noFill/>
          <a:ln w="28575" cap="flat" cmpd="sng" algn="ctr">
            <a:solidFill>
              <a:srgbClr val="000066"/>
            </a:solidFill>
            <a:prstDash val="solid"/>
            <a:round/>
            <a:headEnd type="none" w="med" len="med"/>
            <a:tailEnd type="triangle" w="med" len="med"/>
          </a:ln>
          <a:effectLst/>
        </p:spPr>
      </p:cxnSp>
      <p:sp>
        <p:nvSpPr>
          <p:cNvPr id="63" name="Oval 62"/>
          <p:cNvSpPr/>
          <p:nvPr/>
        </p:nvSpPr>
        <p:spPr bwMode="auto">
          <a:xfrm rot="2628319">
            <a:off x="6824222" y="2473782"/>
            <a:ext cx="73152" cy="73152"/>
          </a:xfrm>
          <a:prstGeom prst="ellipse">
            <a:avLst/>
          </a:prstGeom>
          <a:solidFill>
            <a:schemeClr val="bg1">
              <a:lumMod val="20000"/>
              <a:lumOff val="80000"/>
            </a:schemeClr>
          </a:solidFill>
          <a:ln w="15875" cap="flat" cmpd="sng" algn="ctr">
            <a:solidFill>
              <a:schemeClr val="bg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pPr>
            <a:endParaRPr kumimoji="0" lang="en-US" sz="2000" b="0" i="0" u="none" strike="noStrike" cap="none" normalizeH="0" baseline="0">
              <a:ln>
                <a:noFill/>
              </a:ln>
              <a:solidFill>
                <a:srgbClr val="000000"/>
              </a:solidFill>
              <a:effectLst/>
              <a:latin typeface="Arial" charset="0"/>
            </a:endParaRPr>
          </a:p>
        </p:txBody>
      </p:sp>
      <p:cxnSp>
        <p:nvCxnSpPr>
          <p:cNvPr id="64" name="Straight Connector 63"/>
          <p:cNvCxnSpPr/>
          <p:nvPr/>
        </p:nvCxnSpPr>
        <p:spPr bwMode="auto">
          <a:xfrm flipV="1">
            <a:off x="6858000" y="2547620"/>
            <a:ext cx="0" cy="548640"/>
          </a:xfrm>
          <a:prstGeom prst="line">
            <a:avLst/>
          </a:prstGeom>
          <a:noFill/>
          <a:ln w="28575" cap="flat" cmpd="sng" algn="ctr">
            <a:solidFill>
              <a:srgbClr val="000066"/>
            </a:solidFill>
            <a:prstDash val="solid"/>
            <a:round/>
            <a:headEnd type="triangle" w="med" len="med"/>
            <a:tailEnd type="none" w="med" len="med"/>
          </a:ln>
          <a:effectLst/>
        </p:spPr>
      </p:cxnSp>
      <p:sp>
        <p:nvSpPr>
          <p:cNvPr id="65" name="TextBox 64"/>
          <p:cNvSpPr txBox="1">
            <a:spLocks noChangeArrowheads="1"/>
          </p:cNvSpPr>
          <p:nvPr/>
        </p:nvSpPr>
        <p:spPr bwMode="auto">
          <a:xfrm>
            <a:off x="6793230" y="2853690"/>
            <a:ext cx="381000" cy="360612"/>
          </a:xfrm>
          <a:prstGeom prst="rect">
            <a:avLst/>
          </a:prstGeom>
          <a:noFill/>
          <a:ln w="9525">
            <a:noFill/>
            <a:miter lim="800000"/>
            <a:headEnd/>
            <a:tailEnd/>
          </a:ln>
        </p:spPr>
        <p:txBody>
          <a:bodyPr wrap="square">
            <a:spAutoFit/>
          </a:bodyPr>
          <a:lstStyle/>
          <a:p>
            <a:pPr algn="ctr"/>
            <a:r>
              <a:rPr lang="en-US" sz="1600">
                <a:solidFill>
                  <a:schemeClr val="bg1"/>
                </a:solidFill>
              </a:rPr>
              <a:t>3</a:t>
            </a:r>
            <a:endParaRPr lang="sr-Latn-RS" sz="1600">
              <a:solidFill>
                <a:schemeClr val="bg1"/>
              </a:solidFill>
            </a:endParaRPr>
          </a:p>
        </p:txBody>
      </p:sp>
      <p:sp>
        <p:nvSpPr>
          <p:cNvPr id="66" name="Arc 65"/>
          <p:cNvSpPr/>
          <p:nvPr/>
        </p:nvSpPr>
        <p:spPr bwMode="auto">
          <a:xfrm rot="10800000">
            <a:off x="6358890" y="800100"/>
            <a:ext cx="2286000" cy="1188720"/>
          </a:xfrm>
          <a:prstGeom prst="arc">
            <a:avLst/>
          </a:prstGeom>
          <a:noFill/>
          <a:ln w="12700" cap="flat" cmpd="sng" algn="ctr">
            <a:solidFill>
              <a:schemeClr val="bg1"/>
            </a:solidFill>
            <a:prstDash val="lgDash"/>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pPr>
            <a:endParaRPr kumimoji="0" lang="en-US" sz="2000" b="0" i="0" u="none" strike="noStrike" cap="none" normalizeH="0" baseline="0">
              <a:ln>
                <a:noFill/>
              </a:ln>
              <a:solidFill>
                <a:srgbClr val="000000"/>
              </a:solidFill>
              <a:effectLst/>
              <a:latin typeface="Arial" charset="0"/>
            </a:endParaRPr>
          </a:p>
        </p:txBody>
      </p:sp>
      <p:sp>
        <p:nvSpPr>
          <p:cNvPr id="67" name="Oval 66"/>
          <p:cNvSpPr/>
          <p:nvPr/>
        </p:nvSpPr>
        <p:spPr bwMode="auto">
          <a:xfrm rot="2628319">
            <a:off x="6825588" y="1846480"/>
            <a:ext cx="73152" cy="73152"/>
          </a:xfrm>
          <a:prstGeom prst="ellipse">
            <a:avLst/>
          </a:prstGeom>
          <a:solidFill>
            <a:schemeClr val="bg1">
              <a:lumMod val="20000"/>
              <a:lumOff val="80000"/>
            </a:schemeClr>
          </a:solidFill>
          <a:ln w="15875" cap="flat" cmpd="sng" algn="ctr">
            <a:solidFill>
              <a:schemeClr val="bg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pPr>
            <a:endParaRPr kumimoji="0" lang="en-US" sz="2000" b="0" i="0" u="none" strike="noStrike" cap="none" normalizeH="0" baseline="0">
              <a:ln>
                <a:noFill/>
              </a:ln>
              <a:solidFill>
                <a:srgbClr val="000000"/>
              </a:solidFill>
              <a:effectLst/>
              <a:latin typeface="Arial" charset="0"/>
            </a:endParaRPr>
          </a:p>
        </p:txBody>
      </p:sp>
      <p:sp>
        <p:nvSpPr>
          <p:cNvPr id="68" name="Arc 67"/>
          <p:cNvSpPr/>
          <p:nvPr/>
        </p:nvSpPr>
        <p:spPr bwMode="auto">
          <a:xfrm rot="10800000">
            <a:off x="6324600" y="2038350"/>
            <a:ext cx="2286000" cy="1188720"/>
          </a:xfrm>
          <a:prstGeom prst="arc">
            <a:avLst/>
          </a:prstGeom>
          <a:noFill/>
          <a:ln w="12700" cap="flat" cmpd="sng" algn="ctr">
            <a:solidFill>
              <a:schemeClr val="bg1"/>
            </a:solidFill>
            <a:prstDash val="lgDash"/>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pPr>
            <a:endParaRPr kumimoji="0" lang="en-US" sz="2000" b="0" i="0" u="none" strike="noStrike" cap="none" normalizeH="0" baseline="0">
              <a:ln>
                <a:noFill/>
              </a:ln>
              <a:solidFill>
                <a:srgbClr val="000000"/>
              </a:solidFill>
              <a:effectLst/>
              <a:latin typeface="Arial" charset="0"/>
            </a:endParaRPr>
          </a:p>
        </p:txBody>
      </p:sp>
      <p:sp>
        <p:nvSpPr>
          <p:cNvPr id="69" name="Oval 68"/>
          <p:cNvSpPr/>
          <p:nvPr/>
        </p:nvSpPr>
        <p:spPr bwMode="auto">
          <a:xfrm rot="2628319">
            <a:off x="6820508" y="3096160"/>
            <a:ext cx="73152" cy="73152"/>
          </a:xfrm>
          <a:prstGeom prst="ellipse">
            <a:avLst/>
          </a:prstGeom>
          <a:solidFill>
            <a:schemeClr val="bg1">
              <a:lumMod val="20000"/>
              <a:lumOff val="80000"/>
            </a:schemeClr>
          </a:solidFill>
          <a:ln w="15875" cap="flat" cmpd="sng" algn="ctr">
            <a:solidFill>
              <a:schemeClr val="bg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pPr>
            <a:endParaRPr kumimoji="0" lang="en-US" sz="2000" b="0" i="0" u="none" strike="noStrike" cap="none" normalizeH="0" baseline="0">
              <a:ln>
                <a:noFill/>
              </a:ln>
              <a:solidFill>
                <a:srgbClr val="000000"/>
              </a:solidFill>
              <a:effectLst/>
              <a:latin typeface="Arial" charset="0"/>
            </a:endParaRPr>
          </a:p>
        </p:txBody>
      </p:sp>
      <p:sp>
        <p:nvSpPr>
          <p:cNvPr id="72" name="TextBox 71"/>
          <p:cNvSpPr txBox="1"/>
          <p:nvPr/>
        </p:nvSpPr>
        <p:spPr>
          <a:xfrm>
            <a:off x="7666413" y="1310640"/>
            <a:ext cx="808235" cy="427746"/>
          </a:xfrm>
          <a:prstGeom prst="rect">
            <a:avLst/>
          </a:prstGeom>
          <a:noFill/>
        </p:spPr>
        <p:txBody>
          <a:bodyPr wrap="none" rtlCol="0">
            <a:spAutoFit/>
          </a:bodyPr>
          <a:lstStyle/>
          <a:p>
            <a:r>
              <a:rPr lang="en-US">
                <a:solidFill>
                  <a:schemeClr val="bg1"/>
                </a:solidFill>
              </a:rPr>
              <a:t>q</a:t>
            </a:r>
            <a:r>
              <a:rPr lang="en-US" baseline="-25000">
                <a:solidFill>
                  <a:schemeClr val="bg1"/>
                </a:solidFill>
              </a:rPr>
              <a:t>12</a:t>
            </a:r>
            <a:r>
              <a:rPr lang="en-US">
                <a:solidFill>
                  <a:schemeClr val="bg1"/>
                </a:solidFill>
              </a:rPr>
              <a:t>&gt;0</a:t>
            </a:r>
          </a:p>
        </p:txBody>
      </p:sp>
      <p:cxnSp>
        <p:nvCxnSpPr>
          <p:cNvPr id="73" name="Straight Arrow Connector 72"/>
          <p:cNvCxnSpPr/>
          <p:nvPr/>
        </p:nvCxnSpPr>
        <p:spPr bwMode="auto">
          <a:xfrm flipH="1">
            <a:off x="6934200" y="1676400"/>
            <a:ext cx="838200" cy="533400"/>
          </a:xfrm>
          <a:prstGeom prst="straightConnector1">
            <a:avLst/>
          </a:prstGeom>
          <a:noFill/>
          <a:ln w="41275" cap="flat" cmpd="dbl" algn="ctr">
            <a:solidFill>
              <a:srgbClr val="C00000"/>
            </a:solidFill>
            <a:prstDash val="solid"/>
            <a:round/>
            <a:headEnd type="none" w="med" len="med"/>
            <a:tailEnd type="triangle"/>
          </a:ln>
          <a:effectLst/>
        </p:spPr>
      </p:cxnSp>
      <p:cxnSp>
        <p:nvCxnSpPr>
          <p:cNvPr id="74" name="Straight Arrow Connector 73"/>
          <p:cNvCxnSpPr/>
          <p:nvPr/>
        </p:nvCxnSpPr>
        <p:spPr bwMode="auto">
          <a:xfrm flipH="1">
            <a:off x="6858000" y="2362200"/>
            <a:ext cx="914400" cy="457200"/>
          </a:xfrm>
          <a:prstGeom prst="straightConnector1">
            <a:avLst/>
          </a:prstGeom>
          <a:noFill/>
          <a:ln w="41275" cap="flat" cmpd="dbl" algn="ctr">
            <a:solidFill>
              <a:srgbClr val="00B050"/>
            </a:solidFill>
            <a:prstDash val="solid"/>
            <a:round/>
            <a:headEnd type="triangle" w="med" len="med"/>
            <a:tailEnd type="none" w="med" len="med"/>
          </a:ln>
          <a:effectLst/>
        </p:spPr>
      </p:cxnSp>
      <p:sp>
        <p:nvSpPr>
          <p:cNvPr id="75" name="TextBox 74"/>
          <p:cNvSpPr txBox="1"/>
          <p:nvPr/>
        </p:nvSpPr>
        <p:spPr>
          <a:xfrm>
            <a:off x="7696200" y="2156460"/>
            <a:ext cx="822661" cy="427746"/>
          </a:xfrm>
          <a:prstGeom prst="rect">
            <a:avLst/>
          </a:prstGeom>
          <a:noFill/>
        </p:spPr>
        <p:txBody>
          <a:bodyPr wrap="none" rtlCol="0">
            <a:spAutoFit/>
          </a:bodyPr>
          <a:lstStyle/>
          <a:p>
            <a:r>
              <a:rPr lang="en-US">
                <a:solidFill>
                  <a:schemeClr val="bg1"/>
                </a:solidFill>
              </a:rPr>
              <a:t>q</a:t>
            </a:r>
            <a:r>
              <a:rPr lang="en-US" baseline="-25000">
                <a:solidFill>
                  <a:schemeClr val="bg1"/>
                </a:solidFill>
              </a:rPr>
              <a:t>13</a:t>
            </a:r>
            <a:r>
              <a:rPr lang="en-US">
                <a:solidFill>
                  <a:schemeClr val="bg1"/>
                </a:solidFill>
              </a:rPr>
              <a:t>&lt;0</a:t>
            </a:r>
          </a:p>
        </p:txBody>
      </p:sp>
      <p:sp>
        <p:nvSpPr>
          <p:cNvPr id="76" name="TextBox 75"/>
          <p:cNvSpPr txBox="1"/>
          <p:nvPr/>
        </p:nvSpPr>
        <p:spPr>
          <a:xfrm>
            <a:off x="6172200" y="1066800"/>
            <a:ext cx="385042" cy="387798"/>
          </a:xfrm>
          <a:prstGeom prst="rect">
            <a:avLst/>
          </a:prstGeom>
          <a:noFill/>
        </p:spPr>
        <p:txBody>
          <a:bodyPr wrap="none" rtlCol="0">
            <a:spAutoFit/>
          </a:bodyPr>
          <a:lstStyle/>
          <a:p>
            <a:r>
              <a:rPr lang="en-US" sz="1600">
                <a:solidFill>
                  <a:schemeClr val="bg1"/>
                </a:solidFill>
              </a:rPr>
              <a:t>T</a:t>
            </a:r>
            <a:r>
              <a:rPr lang="en-US" sz="1600" baseline="-25000">
                <a:solidFill>
                  <a:schemeClr val="bg1"/>
                </a:solidFill>
              </a:rPr>
              <a:t>2</a:t>
            </a:r>
            <a:endParaRPr lang="en-US" sz="1600">
              <a:solidFill>
                <a:schemeClr val="bg1"/>
              </a:solidFill>
            </a:endParaRPr>
          </a:p>
        </p:txBody>
      </p:sp>
      <p:sp>
        <p:nvSpPr>
          <p:cNvPr id="77" name="TextBox 76"/>
          <p:cNvSpPr txBox="1"/>
          <p:nvPr/>
        </p:nvSpPr>
        <p:spPr>
          <a:xfrm>
            <a:off x="6240780" y="1752600"/>
            <a:ext cx="385042" cy="360612"/>
          </a:xfrm>
          <a:prstGeom prst="rect">
            <a:avLst/>
          </a:prstGeom>
          <a:noFill/>
        </p:spPr>
        <p:txBody>
          <a:bodyPr wrap="none" rtlCol="0">
            <a:spAutoFit/>
          </a:bodyPr>
          <a:lstStyle/>
          <a:p>
            <a:r>
              <a:rPr lang="en-US" sz="1600">
                <a:solidFill>
                  <a:schemeClr val="bg1"/>
                </a:solidFill>
              </a:rPr>
              <a:t>T</a:t>
            </a:r>
            <a:r>
              <a:rPr lang="en-US" sz="1600" baseline="-25000">
                <a:solidFill>
                  <a:schemeClr val="bg1"/>
                </a:solidFill>
              </a:rPr>
              <a:t>1</a:t>
            </a:r>
            <a:endParaRPr lang="en-US" sz="1600">
              <a:solidFill>
                <a:schemeClr val="bg1"/>
              </a:solidFill>
            </a:endParaRPr>
          </a:p>
        </p:txBody>
      </p:sp>
      <p:sp>
        <p:nvSpPr>
          <p:cNvPr id="78" name="TextBox 77"/>
          <p:cNvSpPr txBox="1"/>
          <p:nvPr/>
        </p:nvSpPr>
        <p:spPr>
          <a:xfrm>
            <a:off x="6012180" y="2438400"/>
            <a:ext cx="385042" cy="360612"/>
          </a:xfrm>
          <a:prstGeom prst="rect">
            <a:avLst/>
          </a:prstGeom>
          <a:noFill/>
        </p:spPr>
        <p:txBody>
          <a:bodyPr wrap="none" rtlCol="0">
            <a:spAutoFit/>
          </a:bodyPr>
          <a:lstStyle/>
          <a:p>
            <a:r>
              <a:rPr lang="en-US" sz="1600">
                <a:solidFill>
                  <a:schemeClr val="bg1"/>
                </a:solidFill>
              </a:rPr>
              <a:t>T</a:t>
            </a:r>
            <a:r>
              <a:rPr lang="en-US" sz="1600" baseline="-25000">
                <a:solidFill>
                  <a:schemeClr val="bg1"/>
                </a:solidFill>
              </a:rPr>
              <a:t>3</a:t>
            </a:r>
            <a:endParaRPr lang="en-US" sz="1600">
              <a:solidFill>
                <a:schemeClr val="bg1"/>
              </a:solidFill>
            </a:endParaRPr>
          </a:p>
        </p:txBody>
      </p:sp>
    </p:spTree>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91849" name="Rectangle 9"/>
          <p:cNvSpPr>
            <a:spLocks noChangeArrowheads="1"/>
          </p:cNvSpPr>
          <p:nvPr/>
        </p:nvSpPr>
        <p:spPr bwMode="auto">
          <a:xfrm>
            <a:off x="0" y="3205163"/>
            <a:ext cx="9144000" cy="0"/>
          </a:xfrm>
          <a:prstGeom prst="rect">
            <a:avLst/>
          </a:prstGeom>
          <a:noFill/>
          <a:ln w="9525" algn="ctr">
            <a:noFill/>
            <a:miter lim="800000"/>
            <a:headEnd/>
            <a:tailEnd/>
          </a:ln>
          <a:effectLst/>
        </p:spPr>
        <p:txBody>
          <a:bodyPr wrap="none" anchor="ctr">
            <a:spAutoFit/>
          </a:bodyPr>
          <a:lstStyle/>
          <a:p>
            <a:endParaRPr lang="en-US"/>
          </a:p>
        </p:txBody>
      </p:sp>
      <p:sp>
        <p:nvSpPr>
          <p:cNvPr id="33" name="TextBox 32"/>
          <p:cNvSpPr txBox="1">
            <a:spLocks noChangeArrowheads="1"/>
          </p:cNvSpPr>
          <p:nvPr/>
        </p:nvSpPr>
        <p:spPr bwMode="auto">
          <a:xfrm>
            <a:off x="304800" y="1066800"/>
            <a:ext cx="2438400" cy="535531"/>
          </a:xfrm>
          <a:prstGeom prst="rect">
            <a:avLst/>
          </a:prstGeom>
          <a:noFill/>
          <a:ln w="9525">
            <a:noFill/>
            <a:miter lim="800000"/>
            <a:headEnd/>
            <a:tailEnd/>
          </a:ln>
        </p:spPr>
        <p:txBody>
          <a:bodyPr wrap="square">
            <a:spAutoFit/>
          </a:bodyPr>
          <a:lstStyle/>
          <a:p>
            <a:r>
              <a:rPr lang="en-US" sz="2400" i="1">
                <a:solidFill>
                  <a:schemeClr val="bg1"/>
                </a:solidFill>
                <a:latin typeface="Times New Roman" pitchFamily="18" charset="0"/>
                <a:cs typeface="Times New Roman" pitchFamily="18" charset="0"/>
              </a:rPr>
              <a:t>l</a:t>
            </a:r>
            <a:r>
              <a:rPr lang="en-US" sz="2400" i="1" baseline="-25000">
                <a:solidFill>
                  <a:schemeClr val="bg1"/>
                </a:solidFill>
              </a:rPr>
              <a:t>t</a:t>
            </a:r>
            <a:r>
              <a:rPr lang="en-US" sz="2400" baseline="-25000">
                <a:solidFill>
                  <a:schemeClr val="bg1"/>
                </a:solidFill>
              </a:rPr>
              <a:t>12</a:t>
            </a:r>
            <a:r>
              <a:rPr lang="sr-Latn-RS" sz="2400">
                <a:solidFill>
                  <a:schemeClr val="bg1"/>
                </a:solidFill>
              </a:rPr>
              <a:t> =</a:t>
            </a:r>
            <a:r>
              <a:rPr lang="en-US" sz="2400">
                <a:solidFill>
                  <a:schemeClr val="bg1"/>
                </a:solidFill>
              </a:rPr>
              <a:t>-</a:t>
            </a:r>
            <a:r>
              <a:rPr lang="sr-Latn-RS" sz="2400">
                <a:solidFill>
                  <a:schemeClr val="bg1"/>
                </a:solidFill>
              </a:rPr>
              <a:t>  </a:t>
            </a:r>
            <a:r>
              <a:rPr lang="en-US" sz="2400">
                <a:solidFill>
                  <a:schemeClr val="bg1"/>
                </a:solidFill>
              </a:rPr>
              <a:t> </a:t>
            </a:r>
            <a:r>
              <a:rPr lang="en-US" sz="2400" i="1">
                <a:solidFill>
                  <a:schemeClr val="bg1"/>
                </a:solidFill>
              </a:rPr>
              <a:t>v</a:t>
            </a:r>
            <a:r>
              <a:rPr lang="sr-Latn-RS" sz="2400">
                <a:solidFill>
                  <a:schemeClr val="bg1"/>
                </a:solidFill>
              </a:rPr>
              <a:t>d</a:t>
            </a:r>
            <a:r>
              <a:rPr lang="en-US" sz="2400" i="1">
                <a:solidFill>
                  <a:schemeClr val="bg1"/>
                </a:solidFill>
              </a:rPr>
              <a:t>p</a:t>
            </a:r>
            <a:endParaRPr lang="sr-Latn-RS" sz="2400" i="1">
              <a:solidFill>
                <a:schemeClr val="bg1"/>
              </a:solidFill>
            </a:endParaRPr>
          </a:p>
        </p:txBody>
      </p:sp>
      <p:sp>
        <p:nvSpPr>
          <p:cNvPr id="34" name="Rectangle 33"/>
          <p:cNvSpPr/>
          <p:nvPr/>
        </p:nvSpPr>
        <p:spPr>
          <a:xfrm>
            <a:off x="1131086" y="966333"/>
            <a:ext cx="311304" cy="757130"/>
          </a:xfrm>
          <a:prstGeom prst="rect">
            <a:avLst/>
          </a:prstGeom>
        </p:spPr>
        <p:txBody>
          <a:bodyPr wrap="none">
            <a:spAutoFit/>
          </a:bodyPr>
          <a:lstStyle/>
          <a:p>
            <a:r>
              <a:rPr lang="sr-Latn-RS" sz="3600">
                <a:solidFill>
                  <a:schemeClr val="bg1"/>
                </a:solidFill>
                <a:sym typeface="Symbol"/>
              </a:rPr>
              <a:t></a:t>
            </a:r>
            <a:endParaRPr lang="en-US" sz="3600"/>
          </a:p>
        </p:txBody>
      </p:sp>
      <p:sp>
        <p:nvSpPr>
          <p:cNvPr id="35" name="TextBox 34"/>
          <p:cNvSpPr txBox="1">
            <a:spLocks noChangeArrowheads="1"/>
          </p:cNvSpPr>
          <p:nvPr/>
        </p:nvSpPr>
        <p:spPr bwMode="auto">
          <a:xfrm>
            <a:off x="1082040" y="1529673"/>
            <a:ext cx="381000" cy="293607"/>
          </a:xfrm>
          <a:prstGeom prst="rect">
            <a:avLst/>
          </a:prstGeom>
          <a:noFill/>
          <a:ln w="9525">
            <a:noFill/>
            <a:miter lim="800000"/>
            <a:headEnd/>
            <a:tailEnd/>
          </a:ln>
        </p:spPr>
        <p:txBody>
          <a:bodyPr wrap="square">
            <a:spAutoFit/>
          </a:bodyPr>
          <a:lstStyle/>
          <a:p>
            <a:pPr algn="ctr"/>
            <a:r>
              <a:rPr lang="en-US" sz="1200">
                <a:solidFill>
                  <a:schemeClr val="bg1"/>
                </a:solidFill>
              </a:rPr>
              <a:t>1</a:t>
            </a:r>
            <a:endParaRPr lang="sr-Latn-RS" sz="1200">
              <a:solidFill>
                <a:schemeClr val="bg1"/>
              </a:solidFill>
            </a:endParaRPr>
          </a:p>
        </p:txBody>
      </p:sp>
      <p:sp>
        <p:nvSpPr>
          <p:cNvPr id="36" name="TextBox 35"/>
          <p:cNvSpPr txBox="1">
            <a:spLocks noChangeArrowheads="1"/>
          </p:cNvSpPr>
          <p:nvPr/>
        </p:nvSpPr>
        <p:spPr bwMode="auto">
          <a:xfrm>
            <a:off x="1151312" y="843873"/>
            <a:ext cx="381000" cy="293607"/>
          </a:xfrm>
          <a:prstGeom prst="rect">
            <a:avLst/>
          </a:prstGeom>
          <a:noFill/>
          <a:ln w="9525">
            <a:noFill/>
            <a:miter lim="800000"/>
            <a:headEnd/>
            <a:tailEnd/>
          </a:ln>
        </p:spPr>
        <p:txBody>
          <a:bodyPr wrap="square">
            <a:spAutoFit/>
          </a:bodyPr>
          <a:lstStyle/>
          <a:p>
            <a:pPr algn="ctr"/>
            <a:r>
              <a:rPr lang="en-US" sz="1200">
                <a:solidFill>
                  <a:schemeClr val="bg1"/>
                </a:solidFill>
              </a:rPr>
              <a:t>2</a:t>
            </a:r>
            <a:endParaRPr lang="sr-Latn-RS" sz="1200">
              <a:solidFill>
                <a:schemeClr val="bg1"/>
              </a:solidFill>
            </a:endParaRPr>
          </a:p>
        </p:txBody>
      </p:sp>
      <p:sp>
        <p:nvSpPr>
          <p:cNvPr id="37" name="TextBox 36"/>
          <p:cNvSpPr txBox="1">
            <a:spLocks noChangeArrowheads="1"/>
          </p:cNvSpPr>
          <p:nvPr/>
        </p:nvSpPr>
        <p:spPr bwMode="auto">
          <a:xfrm>
            <a:off x="304800" y="2169600"/>
            <a:ext cx="2438400" cy="535531"/>
          </a:xfrm>
          <a:prstGeom prst="rect">
            <a:avLst/>
          </a:prstGeom>
          <a:noFill/>
          <a:ln w="9525">
            <a:noFill/>
            <a:miter lim="800000"/>
            <a:headEnd/>
            <a:tailEnd/>
          </a:ln>
        </p:spPr>
        <p:txBody>
          <a:bodyPr wrap="square">
            <a:spAutoFit/>
          </a:bodyPr>
          <a:lstStyle/>
          <a:p>
            <a:r>
              <a:rPr lang="en-US" sz="2400" i="1">
                <a:solidFill>
                  <a:schemeClr val="bg1"/>
                </a:solidFill>
                <a:latin typeface="Times New Roman" pitchFamily="18" charset="0"/>
                <a:cs typeface="Times New Roman" pitchFamily="18" charset="0"/>
              </a:rPr>
              <a:t>l</a:t>
            </a:r>
            <a:r>
              <a:rPr lang="en-US" sz="2400" i="1" baseline="-25000">
                <a:solidFill>
                  <a:schemeClr val="bg1"/>
                </a:solidFill>
              </a:rPr>
              <a:t>t</a:t>
            </a:r>
            <a:r>
              <a:rPr lang="en-US" sz="2400" baseline="-25000">
                <a:solidFill>
                  <a:schemeClr val="bg1"/>
                </a:solidFill>
              </a:rPr>
              <a:t>12</a:t>
            </a:r>
            <a:r>
              <a:rPr lang="sr-Latn-RS" sz="2400">
                <a:solidFill>
                  <a:schemeClr val="bg1"/>
                </a:solidFill>
              </a:rPr>
              <a:t> =</a:t>
            </a:r>
            <a:r>
              <a:rPr lang="en-US" sz="2400">
                <a:solidFill>
                  <a:schemeClr val="bg1"/>
                </a:solidFill>
              </a:rPr>
              <a:t>-</a:t>
            </a:r>
            <a:r>
              <a:rPr lang="en-US" sz="2400" i="1">
                <a:solidFill>
                  <a:schemeClr val="bg1"/>
                </a:solidFill>
              </a:rPr>
              <a:t>v   </a:t>
            </a:r>
            <a:r>
              <a:rPr lang="sr-Latn-RS" sz="2400">
                <a:solidFill>
                  <a:schemeClr val="bg1"/>
                </a:solidFill>
              </a:rPr>
              <a:t>d</a:t>
            </a:r>
            <a:r>
              <a:rPr lang="en-US" sz="2400" i="1">
                <a:solidFill>
                  <a:schemeClr val="bg1"/>
                </a:solidFill>
              </a:rPr>
              <a:t>p</a:t>
            </a:r>
            <a:endParaRPr lang="sr-Latn-RS" sz="2400" i="1">
              <a:solidFill>
                <a:schemeClr val="bg1"/>
              </a:solidFill>
            </a:endParaRPr>
          </a:p>
        </p:txBody>
      </p:sp>
      <p:sp>
        <p:nvSpPr>
          <p:cNvPr id="38" name="Rectangle 37"/>
          <p:cNvSpPr/>
          <p:nvPr/>
        </p:nvSpPr>
        <p:spPr>
          <a:xfrm>
            <a:off x="1237766" y="2069133"/>
            <a:ext cx="311304" cy="757130"/>
          </a:xfrm>
          <a:prstGeom prst="rect">
            <a:avLst/>
          </a:prstGeom>
        </p:spPr>
        <p:txBody>
          <a:bodyPr wrap="none">
            <a:spAutoFit/>
          </a:bodyPr>
          <a:lstStyle/>
          <a:p>
            <a:r>
              <a:rPr lang="sr-Latn-RS" sz="3600">
                <a:solidFill>
                  <a:schemeClr val="bg1"/>
                </a:solidFill>
                <a:sym typeface="Symbol"/>
              </a:rPr>
              <a:t></a:t>
            </a:r>
            <a:endParaRPr lang="en-US" sz="3600"/>
          </a:p>
        </p:txBody>
      </p:sp>
      <p:sp>
        <p:nvSpPr>
          <p:cNvPr id="39" name="TextBox 38"/>
          <p:cNvSpPr txBox="1">
            <a:spLocks noChangeArrowheads="1"/>
          </p:cNvSpPr>
          <p:nvPr/>
        </p:nvSpPr>
        <p:spPr bwMode="auto">
          <a:xfrm>
            <a:off x="1188720" y="2632473"/>
            <a:ext cx="381000" cy="293607"/>
          </a:xfrm>
          <a:prstGeom prst="rect">
            <a:avLst/>
          </a:prstGeom>
          <a:noFill/>
          <a:ln w="9525">
            <a:noFill/>
            <a:miter lim="800000"/>
            <a:headEnd/>
            <a:tailEnd/>
          </a:ln>
        </p:spPr>
        <p:txBody>
          <a:bodyPr wrap="square">
            <a:spAutoFit/>
          </a:bodyPr>
          <a:lstStyle/>
          <a:p>
            <a:pPr algn="ctr"/>
            <a:r>
              <a:rPr lang="en-US" sz="1200">
                <a:solidFill>
                  <a:schemeClr val="bg1"/>
                </a:solidFill>
              </a:rPr>
              <a:t>1</a:t>
            </a:r>
            <a:endParaRPr lang="sr-Latn-RS" sz="1200">
              <a:solidFill>
                <a:schemeClr val="bg1"/>
              </a:solidFill>
            </a:endParaRPr>
          </a:p>
        </p:txBody>
      </p:sp>
      <p:sp>
        <p:nvSpPr>
          <p:cNvPr id="40" name="TextBox 39"/>
          <p:cNvSpPr txBox="1">
            <a:spLocks noChangeArrowheads="1"/>
          </p:cNvSpPr>
          <p:nvPr/>
        </p:nvSpPr>
        <p:spPr bwMode="auto">
          <a:xfrm>
            <a:off x="1257992" y="1946673"/>
            <a:ext cx="381000" cy="293607"/>
          </a:xfrm>
          <a:prstGeom prst="rect">
            <a:avLst/>
          </a:prstGeom>
          <a:noFill/>
          <a:ln w="9525">
            <a:noFill/>
            <a:miter lim="800000"/>
            <a:headEnd/>
            <a:tailEnd/>
          </a:ln>
        </p:spPr>
        <p:txBody>
          <a:bodyPr wrap="square">
            <a:spAutoFit/>
          </a:bodyPr>
          <a:lstStyle/>
          <a:p>
            <a:pPr algn="ctr"/>
            <a:r>
              <a:rPr lang="en-US" sz="1200">
                <a:solidFill>
                  <a:schemeClr val="bg1"/>
                </a:solidFill>
              </a:rPr>
              <a:t>2</a:t>
            </a:r>
            <a:endParaRPr lang="sr-Latn-RS" sz="1200">
              <a:solidFill>
                <a:schemeClr val="bg1"/>
              </a:solidFill>
            </a:endParaRPr>
          </a:p>
        </p:txBody>
      </p:sp>
      <p:sp>
        <p:nvSpPr>
          <p:cNvPr id="41" name="TextBox 40"/>
          <p:cNvSpPr txBox="1">
            <a:spLocks noChangeArrowheads="1"/>
          </p:cNvSpPr>
          <p:nvPr/>
        </p:nvSpPr>
        <p:spPr bwMode="auto">
          <a:xfrm>
            <a:off x="304800" y="3434520"/>
            <a:ext cx="3276600" cy="535531"/>
          </a:xfrm>
          <a:prstGeom prst="rect">
            <a:avLst/>
          </a:prstGeom>
          <a:noFill/>
          <a:ln w="9525">
            <a:noFill/>
            <a:miter lim="800000"/>
            <a:headEnd/>
            <a:tailEnd/>
          </a:ln>
        </p:spPr>
        <p:txBody>
          <a:bodyPr wrap="square">
            <a:spAutoFit/>
          </a:bodyPr>
          <a:lstStyle/>
          <a:p>
            <a:r>
              <a:rPr lang="en-US" sz="2400" i="1">
                <a:solidFill>
                  <a:schemeClr val="bg1"/>
                </a:solidFill>
                <a:latin typeface="Times New Roman" pitchFamily="18" charset="0"/>
                <a:cs typeface="Times New Roman" pitchFamily="18" charset="0"/>
              </a:rPr>
              <a:t>l</a:t>
            </a:r>
            <a:r>
              <a:rPr lang="en-US" sz="2400" i="1" baseline="-25000">
                <a:solidFill>
                  <a:schemeClr val="bg1"/>
                </a:solidFill>
              </a:rPr>
              <a:t>t</a:t>
            </a:r>
            <a:r>
              <a:rPr lang="en-US" sz="2400" baseline="-25000">
                <a:solidFill>
                  <a:schemeClr val="bg1"/>
                </a:solidFill>
              </a:rPr>
              <a:t>12</a:t>
            </a:r>
            <a:r>
              <a:rPr lang="sr-Latn-RS" sz="2400">
                <a:solidFill>
                  <a:schemeClr val="bg1"/>
                </a:solidFill>
              </a:rPr>
              <a:t> =</a:t>
            </a:r>
            <a:r>
              <a:rPr lang="en-US" sz="2400">
                <a:solidFill>
                  <a:schemeClr val="bg1"/>
                </a:solidFill>
              </a:rPr>
              <a:t>-</a:t>
            </a:r>
            <a:r>
              <a:rPr lang="en-US" sz="2400" i="1">
                <a:solidFill>
                  <a:schemeClr val="bg1"/>
                </a:solidFill>
              </a:rPr>
              <a:t>v </a:t>
            </a:r>
            <a:r>
              <a:rPr lang="en-US" sz="2400">
                <a:solidFill>
                  <a:schemeClr val="bg1"/>
                </a:solidFill>
              </a:rPr>
              <a:t>(</a:t>
            </a:r>
            <a:r>
              <a:rPr lang="en-US" sz="2400" i="1">
                <a:solidFill>
                  <a:schemeClr val="bg1"/>
                </a:solidFill>
              </a:rPr>
              <a:t>p</a:t>
            </a:r>
            <a:r>
              <a:rPr lang="en-US" sz="2400" baseline="-25000">
                <a:solidFill>
                  <a:schemeClr val="bg1"/>
                </a:solidFill>
              </a:rPr>
              <a:t>2</a:t>
            </a:r>
            <a:r>
              <a:rPr lang="en-US" sz="2400" i="1">
                <a:solidFill>
                  <a:schemeClr val="bg1"/>
                </a:solidFill>
              </a:rPr>
              <a:t> – p</a:t>
            </a:r>
            <a:r>
              <a:rPr lang="en-US" sz="2400" baseline="-25000">
                <a:solidFill>
                  <a:schemeClr val="bg1"/>
                </a:solidFill>
              </a:rPr>
              <a:t>1</a:t>
            </a:r>
            <a:r>
              <a:rPr lang="en-US" sz="2400">
                <a:solidFill>
                  <a:schemeClr val="bg1"/>
                </a:solidFill>
              </a:rPr>
              <a:t>)</a:t>
            </a:r>
            <a:endParaRPr lang="sr-Latn-RS" sz="2400" i="1">
              <a:solidFill>
                <a:schemeClr val="bg1"/>
              </a:solidFill>
            </a:endParaRPr>
          </a:p>
        </p:txBody>
      </p:sp>
      <p:cxnSp>
        <p:nvCxnSpPr>
          <p:cNvPr id="45" name="Straight Arrow Connector 44"/>
          <p:cNvCxnSpPr/>
          <p:nvPr/>
        </p:nvCxnSpPr>
        <p:spPr bwMode="auto">
          <a:xfrm>
            <a:off x="937260" y="1524000"/>
            <a:ext cx="0" cy="731520"/>
          </a:xfrm>
          <a:prstGeom prst="straightConnector1">
            <a:avLst/>
          </a:prstGeom>
          <a:noFill/>
          <a:ln w="12700" cap="flat" cmpd="sng" algn="ctr">
            <a:solidFill>
              <a:schemeClr val="bg1"/>
            </a:solidFill>
            <a:prstDash val="solid"/>
            <a:round/>
            <a:headEnd type="none" w="med" len="med"/>
            <a:tailEnd type="triangle" w="med" len="med"/>
          </a:ln>
          <a:effectLst/>
        </p:spPr>
      </p:cxnSp>
      <p:cxnSp>
        <p:nvCxnSpPr>
          <p:cNvPr id="46" name="Straight Arrow Connector 45"/>
          <p:cNvCxnSpPr/>
          <p:nvPr/>
        </p:nvCxnSpPr>
        <p:spPr bwMode="auto">
          <a:xfrm>
            <a:off x="937260" y="2743200"/>
            <a:ext cx="0" cy="731520"/>
          </a:xfrm>
          <a:prstGeom prst="straightConnector1">
            <a:avLst/>
          </a:prstGeom>
          <a:noFill/>
          <a:ln w="12700" cap="flat" cmpd="sng" algn="ctr">
            <a:solidFill>
              <a:schemeClr val="bg1"/>
            </a:solidFill>
            <a:prstDash val="solid"/>
            <a:round/>
            <a:headEnd type="none" w="med" len="med"/>
            <a:tailEnd type="triangle" w="med" len="med"/>
          </a:ln>
          <a:effectLst/>
        </p:spPr>
      </p:cxnSp>
      <p:cxnSp>
        <p:nvCxnSpPr>
          <p:cNvPr id="52" name="Straight Arrow Connector 51"/>
          <p:cNvCxnSpPr/>
          <p:nvPr/>
        </p:nvCxnSpPr>
        <p:spPr bwMode="auto">
          <a:xfrm flipH="1" flipV="1">
            <a:off x="5810250" y="1223010"/>
            <a:ext cx="3810" cy="2195192"/>
          </a:xfrm>
          <a:prstGeom prst="straightConnector1">
            <a:avLst/>
          </a:prstGeom>
          <a:noFill/>
          <a:ln w="19050" cap="flat" cmpd="sng" algn="ctr">
            <a:solidFill>
              <a:schemeClr val="bg1"/>
            </a:solidFill>
            <a:prstDash val="solid"/>
            <a:round/>
            <a:headEnd type="none" w="med" len="med"/>
            <a:tailEnd type="triangle"/>
          </a:ln>
          <a:effectLst/>
        </p:spPr>
      </p:cxnSp>
      <p:cxnSp>
        <p:nvCxnSpPr>
          <p:cNvPr id="53" name="Straight Arrow Connector 52"/>
          <p:cNvCxnSpPr/>
          <p:nvPr/>
        </p:nvCxnSpPr>
        <p:spPr bwMode="auto">
          <a:xfrm>
            <a:off x="5806440" y="3418201"/>
            <a:ext cx="2423160" cy="0"/>
          </a:xfrm>
          <a:prstGeom prst="straightConnector1">
            <a:avLst/>
          </a:prstGeom>
          <a:noFill/>
          <a:ln w="19050" cap="flat" cmpd="sng" algn="ctr">
            <a:solidFill>
              <a:schemeClr val="bg1"/>
            </a:solidFill>
            <a:prstDash val="solid"/>
            <a:round/>
            <a:headEnd type="none" w="med" len="med"/>
            <a:tailEnd type="triangle"/>
          </a:ln>
          <a:effectLst/>
        </p:spPr>
      </p:cxnSp>
      <p:sp>
        <p:nvSpPr>
          <p:cNvPr id="54" name="Text Box 15"/>
          <p:cNvSpPr txBox="1">
            <a:spLocks noChangeArrowheads="1"/>
          </p:cNvSpPr>
          <p:nvPr/>
        </p:nvSpPr>
        <p:spPr bwMode="auto">
          <a:xfrm>
            <a:off x="5455920" y="1197209"/>
            <a:ext cx="312906" cy="369332"/>
          </a:xfrm>
          <a:prstGeom prst="rect">
            <a:avLst/>
          </a:prstGeom>
          <a:noFill/>
          <a:ln w="9525" algn="ctr">
            <a:noFill/>
            <a:miter lim="800000"/>
            <a:headEnd/>
            <a:tailEnd/>
          </a:ln>
        </p:spPr>
        <p:txBody>
          <a:bodyPr wrap="none">
            <a:spAutoFit/>
          </a:bodyPr>
          <a:lstStyle/>
          <a:p>
            <a:pPr>
              <a:lnSpc>
                <a:spcPct val="100000"/>
              </a:lnSpc>
              <a:spcBef>
                <a:spcPts val="0"/>
              </a:spcBef>
              <a:tabLst>
                <a:tab pos="409575" algn="l"/>
              </a:tabLst>
            </a:pPr>
            <a:r>
              <a:rPr lang="sr-Latn-RS" sz="1800" i="1">
                <a:solidFill>
                  <a:srgbClr val="000099"/>
                </a:solidFill>
              </a:rPr>
              <a:t>p</a:t>
            </a:r>
            <a:endParaRPr lang="en-US" sz="1800" i="1">
              <a:solidFill>
                <a:srgbClr val="000099"/>
              </a:solidFill>
            </a:endParaRPr>
          </a:p>
        </p:txBody>
      </p:sp>
      <p:sp>
        <p:nvSpPr>
          <p:cNvPr id="55" name="Text Box 15"/>
          <p:cNvSpPr txBox="1">
            <a:spLocks noChangeArrowheads="1"/>
          </p:cNvSpPr>
          <p:nvPr/>
        </p:nvSpPr>
        <p:spPr bwMode="auto">
          <a:xfrm>
            <a:off x="7861300" y="3085461"/>
            <a:ext cx="300082" cy="369332"/>
          </a:xfrm>
          <a:prstGeom prst="rect">
            <a:avLst/>
          </a:prstGeom>
          <a:noFill/>
          <a:ln w="9525" algn="ctr">
            <a:noFill/>
            <a:miter lim="800000"/>
            <a:headEnd/>
            <a:tailEnd/>
          </a:ln>
        </p:spPr>
        <p:txBody>
          <a:bodyPr wrap="none">
            <a:spAutoFit/>
          </a:bodyPr>
          <a:lstStyle/>
          <a:p>
            <a:pPr>
              <a:lnSpc>
                <a:spcPct val="100000"/>
              </a:lnSpc>
              <a:spcBef>
                <a:spcPts val="0"/>
              </a:spcBef>
              <a:tabLst>
                <a:tab pos="409575" algn="l"/>
              </a:tabLst>
            </a:pPr>
            <a:r>
              <a:rPr lang="en-US" sz="1800" i="1">
                <a:solidFill>
                  <a:srgbClr val="000099"/>
                </a:solidFill>
              </a:rPr>
              <a:t>v</a:t>
            </a:r>
          </a:p>
        </p:txBody>
      </p:sp>
      <p:sp>
        <p:nvSpPr>
          <p:cNvPr id="56" name="TextBox 55"/>
          <p:cNvSpPr txBox="1">
            <a:spLocks noChangeArrowheads="1"/>
          </p:cNvSpPr>
          <p:nvPr/>
        </p:nvSpPr>
        <p:spPr bwMode="auto">
          <a:xfrm>
            <a:off x="6791960" y="2234606"/>
            <a:ext cx="381000" cy="387798"/>
          </a:xfrm>
          <a:prstGeom prst="rect">
            <a:avLst/>
          </a:prstGeom>
          <a:noFill/>
          <a:ln w="9525">
            <a:noFill/>
            <a:miter lim="800000"/>
            <a:headEnd/>
            <a:tailEnd/>
          </a:ln>
        </p:spPr>
        <p:txBody>
          <a:bodyPr wrap="square">
            <a:spAutoFit/>
          </a:bodyPr>
          <a:lstStyle/>
          <a:p>
            <a:pPr algn="ctr"/>
            <a:r>
              <a:rPr lang="en-US" sz="1600">
                <a:solidFill>
                  <a:schemeClr val="bg1"/>
                </a:solidFill>
              </a:rPr>
              <a:t>1</a:t>
            </a:r>
            <a:endParaRPr lang="sr-Latn-RS" sz="1600">
              <a:solidFill>
                <a:schemeClr val="bg1"/>
              </a:solidFill>
            </a:endParaRPr>
          </a:p>
        </p:txBody>
      </p:sp>
      <p:sp>
        <p:nvSpPr>
          <p:cNvPr id="57" name="TextBox 56"/>
          <p:cNvSpPr txBox="1">
            <a:spLocks noChangeArrowheads="1"/>
          </p:cNvSpPr>
          <p:nvPr/>
        </p:nvSpPr>
        <p:spPr bwMode="auto">
          <a:xfrm>
            <a:off x="6823564" y="1602380"/>
            <a:ext cx="381000" cy="360612"/>
          </a:xfrm>
          <a:prstGeom prst="rect">
            <a:avLst/>
          </a:prstGeom>
          <a:noFill/>
          <a:ln w="9525">
            <a:noFill/>
            <a:miter lim="800000"/>
            <a:headEnd/>
            <a:tailEnd/>
          </a:ln>
        </p:spPr>
        <p:txBody>
          <a:bodyPr wrap="square">
            <a:spAutoFit/>
          </a:bodyPr>
          <a:lstStyle/>
          <a:p>
            <a:pPr algn="ctr"/>
            <a:r>
              <a:rPr lang="sr-Latn-RS" sz="1600">
                <a:solidFill>
                  <a:schemeClr val="bg1"/>
                </a:solidFill>
              </a:rPr>
              <a:t>2</a:t>
            </a:r>
          </a:p>
        </p:txBody>
      </p:sp>
      <p:sp>
        <p:nvSpPr>
          <p:cNvPr id="58" name="Arc 57"/>
          <p:cNvSpPr/>
          <p:nvPr/>
        </p:nvSpPr>
        <p:spPr bwMode="auto">
          <a:xfrm rot="10800000">
            <a:off x="6366276" y="1430176"/>
            <a:ext cx="2286000" cy="1188720"/>
          </a:xfrm>
          <a:prstGeom prst="arc">
            <a:avLst/>
          </a:prstGeom>
          <a:noFill/>
          <a:ln w="12700" cap="flat" cmpd="sng" algn="ctr">
            <a:solidFill>
              <a:schemeClr val="bg1"/>
            </a:solidFill>
            <a:prstDash val="lgDash"/>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pPr>
            <a:endParaRPr kumimoji="0" lang="en-US" sz="2000" b="0" i="0" u="none" strike="noStrike" cap="none" normalizeH="0" baseline="0">
              <a:ln>
                <a:noFill/>
              </a:ln>
              <a:solidFill>
                <a:srgbClr val="000000"/>
              </a:solidFill>
              <a:effectLst/>
              <a:latin typeface="Arial" charset="0"/>
            </a:endParaRPr>
          </a:p>
        </p:txBody>
      </p:sp>
      <p:cxnSp>
        <p:nvCxnSpPr>
          <p:cNvPr id="59" name="Straight Connector 58"/>
          <p:cNvCxnSpPr/>
          <p:nvPr/>
        </p:nvCxnSpPr>
        <p:spPr bwMode="auto">
          <a:xfrm flipV="1">
            <a:off x="6858000" y="1917700"/>
            <a:ext cx="0" cy="548640"/>
          </a:xfrm>
          <a:prstGeom prst="line">
            <a:avLst/>
          </a:prstGeom>
          <a:noFill/>
          <a:ln w="28575" cap="flat" cmpd="sng" algn="ctr">
            <a:solidFill>
              <a:srgbClr val="000066"/>
            </a:solidFill>
            <a:prstDash val="solid"/>
            <a:round/>
            <a:headEnd type="none" w="med" len="med"/>
            <a:tailEnd type="triangle" w="med" len="med"/>
          </a:ln>
          <a:effectLst/>
        </p:spPr>
      </p:cxnSp>
      <p:sp>
        <p:nvSpPr>
          <p:cNvPr id="60" name="Oval 59"/>
          <p:cNvSpPr/>
          <p:nvPr/>
        </p:nvSpPr>
        <p:spPr bwMode="auto">
          <a:xfrm rot="2628319">
            <a:off x="6824222" y="2473782"/>
            <a:ext cx="73152" cy="73152"/>
          </a:xfrm>
          <a:prstGeom prst="ellipse">
            <a:avLst/>
          </a:prstGeom>
          <a:solidFill>
            <a:schemeClr val="bg1">
              <a:lumMod val="20000"/>
              <a:lumOff val="80000"/>
            </a:schemeClr>
          </a:solidFill>
          <a:ln w="15875" cap="flat" cmpd="sng" algn="ctr">
            <a:solidFill>
              <a:schemeClr val="bg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pPr>
            <a:endParaRPr kumimoji="0" lang="en-US" sz="2000" b="0" i="0" u="none" strike="noStrike" cap="none" normalizeH="0" baseline="0">
              <a:ln>
                <a:noFill/>
              </a:ln>
              <a:solidFill>
                <a:srgbClr val="000000"/>
              </a:solidFill>
              <a:effectLst/>
              <a:latin typeface="Arial" charset="0"/>
            </a:endParaRPr>
          </a:p>
        </p:txBody>
      </p:sp>
      <p:cxnSp>
        <p:nvCxnSpPr>
          <p:cNvPr id="61" name="Straight Connector 60"/>
          <p:cNvCxnSpPr/>
          <p:nvPr/>
        </p:nvCxnSpPr>
        <p:spPr bwMode="auto">
          <a:xfrm flipV="1">
            <a:off x="6858000" y="2547620"/>
            <a:ext cx="0" cy="548640"/>
          </a:xfrm>
          <a:prstGeom prst="line">
            <a:avLst/>
          </a:prstGeom>
          <a:noFill/>
          <a:ln w="28575" cap="flat" cmpd="sng" algn="ctr">
            <a:solidFill>
              <a:srgbClr val="000066"/>
            </a:solidFill>
            <a:prstDash val="solid"/>
            <a:round/>
            <a:headEnd type="triangle" w="med" len="med"/>
            <a:tailEnd type="none" w="med" len="med"/>
          </a:ln>
          <a:effectLst/>
        </p:spPr>
      </p:cxnSp>
      <p:sp>
        <p:nvSpPr>
          <p:cNvPr id="62" name="TextBox 61"/>
          <p:cNvSpPr txBox="1">
            <a:spLocks noChangeArrowheads="1"/>
          </p:cNvSpPr>
          <p:nvPr/>
        </p:nvSpPr>
        <p:spPr bwMode="auto">
          <a:xfrm>
            <a:off x="6793230" y="2853690"/>
            <a:ext cx="381000" cy="360612"/>
          </a:xfrm>
          <a:prstGeom prst="rect">
            <a:avLst/>
          </a:prstGeom>
          <a:noFill/>
          <a:ln w="9525">
            <a:noFill/>
            <a:miter lim="800000"/>
            <a:headEnd/>
            <a:tailEnd/>
          </a:ln>
        </p:spPr>
        <p:txBody>
          <a:bodyPr wrap="square">
            <a:spAutoFit/>
          </a:bodyPr>
          <a:lstStyle/>
          <a:p>
            <a:pPr algn="ctr"/>
            <a:r>
              <a:rPr lang="en-US" sz="1600">
                <a:solidFill>
                  <a:schemeClr val="bg1"/>
                </a:solidFill>
              </a:rPr>
              <a:t>3</a:t>
            </a:r>
            <a:endParaRPr lang="sr-Latn-RS" sz="1600">
              <a:solidFill>
                <a:schemeClr val="bg1"/>
              </a:solidFill>
            </a:endParaRPr>
          </a:p>
        </p:txBody>
      </p:sp>
      <p:sp>
        <p:nvSpPr>
          <p:cNvPr id="63" name="Arc 62"/>
          <p:cNvSpPr/>
          <p:nvPr/>
        </p:nvSpPr>
        <p:spPr bwMode="auto">
          <a:xfrm rot="10800000">
            <a:off x="6358890" y="800100"/>
            <a:ext cx="2286000" cy="1188720"/>
          </a:xfrm>
          <a:prstGeom prst="arc">
            <a:avLst/>
          </a:prstGeom>
          <a:noFill/>
          <a:ln w="12700" cap="flat" cmpd="sng" algn="ctr">
            <a:solidFill>
              <a:schemeClr val="bg1"/>
            </a:solidFill>
            <a:prstDash val="lgDash"/>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pPr>
            <a:endParaRPr kumimoji="0" lang="en-US" sz="2000" b="0" i="0" u="none" strike="noStrike" cap="none" normalizeH="0" baseline="0">
              <a:ln>
                <a:noFill/>
              </a:ln>
              <a:solidFill>
                <a:srgbClr val="000000"/>
              </a:solidFill>
              <a:effectLst/>
              <a:latin typeface="Arial" charset="0"/>
            </a:endParaRPr>
          </a:p>
        </p:txBody>
      </p:sp>
      <p:sp>
        <p:nvSpPr>
          <p:cNvPr id="64" name="Oval 63"/>
          <p:cNvSpPr/>
          <p:nvPr/>
        </p:nvSpPr>
        <p:spPr bwMode="auto">
          <a:xfrm rot="2628319">
            <a:off x="6825588" y="1846480"/>
            <a:ext cx="73152" cy="73152"/>
          </a:xfrm>
          <a:prstGeom prst="ellipse">
            <a:avLst/>
          </a:prstGeom>
          <a:solidFill>
            <a:schemeClr val="bg1">
              <a:lumMod val="20000"/>
              <a:lumOff val="80000"/>
            </a:schemeClr>
          </a:solidFill>
          <a:ln w="15875" cap="flat" cmpd="sng" algn="ctr">
            <a:solidFill>
              <a:schemeClr val="bg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pPr>
            <a:endParaRPr kumimoji="0" lang="en-US" sz="2000" b="0" i="0" u="none" strike="noStrike" cap="none" normalizeH="0" baseline="0">
              <a:ln>
                <a:noFill/>
              </a:ln>
              <a:solidFill>
                <a:srgbClr val="000000"/>
              </a:solidFill>
              <a:effectLst/>
              <a:latin typeface="Arial" charset="0"/>
            </a:endParaRPr>
          </a:p>
        </p:txBody>
      </p:sp>
      <p:sp>
        <p:nvSpPr>
          <p:cNvPr id="65" name="Arc 64"/>
          <p:cNvSpPr/>
          <p:nvPr/>
        </p:nvSpPr>
        <p:spPr bwMode="auto">
          <a:xfrm rot="10800000">
            <a:off x="6324600" y="2038350"/>
            <a:ext cx="2286000" cy="1188720"/>
          </a:xfrm>
          <a:prstGeom prst="arc">
            <a:avLst/>
          </a:prstGeom>
          <a:noFill/>
          <a:ln w="12700" cap="flat" cmpd="sng" algn="ctr">
            <a:solidFill>
              <a:schemeClr val="bg1"/>
            </a:solidFill>
            <a:prstDash val="lgDash"/>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pPr>
            <a:endParaRPr kumimoji="0" lang="en-US" sz="2000" b="0" i="0" u="none" strike="noStrike" cap="none" normalizeH="0" baseline="0">
              <a:ln>
                <a:noFill/>
              </a:ln>
              <a:solidFill>
                <a:srgbClr val="000000"/>
              </a:solidFill>
              <a:effectLst/>
              <a:latin typeface="Arial" charset="0"/>
            </a:endParaRPr>
          </a:p>
        </p:txBody>
      </p:sp>
      <p:sp>
        <p:nvSpPr>
          <p:cNvPr id="66" name="Oval 65"/>
          <p:cNvSpPr/>
          <p:nvPr/>
        </p:nvSpPr>
        <p:spPr bwMode="auto">
          <a:xfrm rot="2628319">
            <a:off x="6820508" y="3096160"/>
            <a:ext cx="73152" cy="73152"/>
          </a:xfrm>
          <a:prstGeom prst="ellipse">
            <a:avLst/>
          </a:prstGeom>
          <a:solidFill>
            <a:schemeClr val="bg1">
              <a:lumMod val="20000"/>
              <a:lumOff val="80000"/>
            </a:schemeClr>
          </a:solidFill>
          <a:ln w="15875" cap="flat" cmpd="sng" algn="ctr">
            <a:solidFill>
              <a:schemeClr val="bg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pPr>
            <a:endParaRPr kumimoji="0" lang="en-US" sz="2000" b="0" i="0" u="none" strike="noStrike" cap="none" normalizeH="0" baseline="0">
              <a:ln>
                <a:noFill/>
              </a:ln>
              <a:solidFill>
                <a:srgbClr val="000000"/>
              </a:solidFill>
              <a:effectLst/>
              <a:latin typeface="Arial" charset="0"/>
            </a:endParaRPr>
          </a:p>
        </p:txBody>
      </p:sp>
      <p:sp>
        <p:nvSpPr>
          <p:cNvPr id="69" name="TextBox 68"/>
          <p:cNvSpPr txBox="1"/>
          <p:nvPr/>
        </p:nvSpPr>
        <p:spPr>
          <a:xfrm>
            <a:off x="7666413" y="1310640"/>
            <a:ext cx="808235" cy="427746"/>
          </a:xfrm>
          <a:prstGeom prst="rect">
            <a:avLst/>
          </a:prstGeom>
          <a:noFill/>
        </p:spPr>
        <p:txBody>
          <a:bodyPr wrap="none" rtlCol="0">
            <a:spAutoFit/>
          </a:bodyPr>
          <a:lstStyle/>
          <a:p>
            <a:r>
              <a:rPr lang="en-US">
                <a:solidFill>
                  <a:schemeClr val="bg1"/>
                </a:solidFill>
              </a:rPr>
              <a:t>q</a:t>
            </a:r>
            <a:r>
              <a:rPr lang="en-US" baseline="-25000">
                <a:solidFill>
                  <a:schemeClr val="bg1"/>
                </a:solidFill>
              </a:rPr>
              <a:t>12</a:t>
            </a:r>
            <a:r>
              <a:rPr lang="en-US">
                <a:solidFill>
                  <a:schemeClr val="bg1"/>
                </a:solidFill>
              </a:rPr>
              <a:t>&gt;0</a:t>
            </a:r>
          </a:p>
        </p:txBody>
      </p:sp>
      <p:cxnSp>
        <p:nvCxnSpPr>
          <p:cNvPr id="70" name="Straight Arrow Connector 69"/>
          <p:cNvCxnSpPr/>
          <p:nvPr/>
        </p:nvCxnSpPr>
        <p:spPr bwMode="auto">
          <a:xfrm flipH="1">
            <a:off x="6934200" y="1676400"/>
            <a:ext cx="838200" cy="533400"/>
          </a:xfrm>
          <a:prstGeom prst="straightConnector1">
            <a:avLst/>
          </a:prstGeom>
          <a:noFill/>
          <a:ln w="41275" cap="flat" cmpd="dbl" algn="ctr">
            <a:solidFill>
              <a:srgbClr val="C00000"/>
            </a:solidFill>
            <a:prstDash val="solid"/>
            <a:round/>
            <a:headEnd type="none" w="med" len="med"/>
            <a:tailEnd type="triangle"/>
          </a:ln>
          <a:effectLst/>
        </p:spPr>
      </p:cxnSp>
      <p:cxnSp>
        <p:nvCxnSpPr>
          <p:cNvPr id="71" name="Straight Arrow Connector 70"/>
          <p:cNvCxnSpPr/>
          <p:nvPr/>
        </p:nvCxnSpPr>
        <p:spPr bwMode="auto">
          <a:xfrm flipH="1">
            <a:off x="6858000" y="2362200"/>
            <a:ext cx="914400" cy="457200"/>
          </a:xfrm>
          <a:prstGeom prst="straightConnector1">
            <a:avLst/>
          </a:prstGeom>
          <a:noFill/>
          <a:ln w="41275" cap="flat" cmpd="dbl" algn="ctr">
            <a:solidFill>
              <a:srgbClr val="00B050"/>
            </a:solidFill>
            <a:prstDash val="solid"/>
            <a:round/>
            <a:headEnd type="triangle" w="med" len="med"/>
            <a:tailEnd type="none" w="med" len="med"/>
          </a:ln>
          <a:effectLst/>
        </p:spPr>
      </p:cxnSp>
      <p:sp>
        <p:nvSpPr>
          <p:cNvPr id="72" name="TextBox 71"/>
          <p:cNvSpPr txBox="1"/>
          <p:nvPr/>
        </p:nvSpPr>
        <p:spPr>
          <a:xfrm>
            <a:off x="7696200" y="2156460"/>
            <a:ext cx="822661" cy="427746"/>
          </a:xfrm>
          <a:prstGeom prst="rect">
            <a:avLst/>
          </a:prstGeom>
          <a:noFill/>
        </p:spPr>
        <p:txBody>
          <a:bodyPr wrap="none" rtlCol="0">
            <a:spAutoFit/>
          </a:bodyPr>
          <a:lstStyle/>
          <a:p>
            <a:r>
              <a:rPr lang="en-US">
                <a:solidFill>
                  <a:schemeClr val="bg1"/>
                </a:solidFill>
              </a:rPr>
              <a:t>q</a:t>
            </a:r>
            <a:r>
              <a:rPr lang="en-US" baseline="-25000">
                <a:solidFill>
                  <a:schemeClr val="bg1"/>
                </a:solidFill>
              </a:rPr>
              <a:t>13</a:t>
            </a:r>
            <a:r>
              <a:rPr lang="en-US">
                <a:solidFill>
                  <a:schemeClr val="bg1"/>
                </a:solidFill>
              </a:rPr>
              <a:t>&lt;0</a:t>
            </a:r>
          </a:p>
        </p:txBody>
      </p:sp>
      <p:sp>
        <p:nvSpPr>
          <p:cNvPr id="73" name="TextBox 72"/>
          <p:cNvSpPr txBox="1"/>
          <p:nvPr/>
        </p:nvSpPr>
        <p:spPr>
          <a:xfrm>
            <a:off x="6172200" y="1066800"/>
            <a:ext cx="385042" cy="387798"/>
          </a:xfrm>
          <a:prstGeom prst="rect">
            <a:avLst/>
          </a:prstGeom>
          <a:noFill/>
        </p:spPr>
        <p:txBody>
          <a:bodyPr wrap="none" rtlCol="0">
            <a:spAutoFit/>
          </a:bodyPr>
          <a:lstStyle/>
          <a:p>
            <a:r>
              <a:rPr lang="en-US" sz="1600">
                <a:solidFill>
                  <a:schemeClr val="bg1"/>
                </a:solidFill>
              </a:rPr>
              <a:t>T</a:t>
            </a:r>
            <a:r>
              <a:rPr lang="en-US" sz="1600" baseline="-25000">
                <a:solidFill>
                  <a:schemeClr val="bg1"/>
                </a:solidFill>
              </a:rPr>
              <a:t>2</a:t>
            </a:r>
            <a:endParaRPr lang="en-US" sz="1600">
              <a:solidFill>
                <a:schemeClr val="bg1"/>
              </a:solidFill>
            </a:endParaRPr>
          </a:p>
        </p:txBody>
      </p:sp>
      <p:sp>
        <p:nvSpPr>
          <p:cNvPr id="74" name="TextBox 73"/>
          <p:cNvSpPr txBox="1"/>
          <p:nvPr/>
        </p:nvSpPr>
        <p:spPr>
          <a:xfrm>
            <a:off x="6240780" y="1752600"/>
            <a:ext cx="385042" cy="360612"/>
          </a:xfrm>
          <a:prstGeom prst="rect">
            <a:avLst/>
          </a:prstGeom>
          <a:noFill/>
        </p:spPr>
        <p:txBody>
          <a:bodyPr wrap="none" rtlCol="0">
            <a:spAutoFit/>
          </a:bodyPr>
          <a:lstStyle/>
          <a:p>
            <a:r>
              <a:rPr lang="en-US" sz="1600">
                <a:solidFill>
                  <a:schemeClr val="bg1"/>
                </a:solidFill>
              </a:rPr>
              <a:t>T</a:t>
            </a:r>
            <a:r>
              <a:rPr lang="en-US" sz="1600" baseline="-25000">
                <a:solidFill>
                  <a:schemeClr val="bg1"/>
                </a:solidFill>
              </a:rPr>
              <a:t>1</a:t>
            </a:r>
            <a:endParaRPr lang="en-US" sz="1600">
              <a:solidFill>
                <a:schemeClr val="bg1"/>
              </a:solidFill>
            </a:endParaRPr>
          </a:p>
        </p:txBody>
      </p:sp>
      <p:sp>
        <p:nvSpPr>
          <p:cNvPr id="75" name="TextBox 74"/>
          <p:cNvSpPr txBox="1"/>
          <p:nvPr/>
        </p:nvSpPr>
        <p:spPr>
          <a:xfrm>
            <a:off x="6012180" y="2438400"/>
            <a:ext cx="385042" cy="360612"/>
          </a:xfrm>
          <a:prstGeom prst="rect">
            <a:avLst/>
          </a:prstGeom>
          <a:noFill/>
        </p:spPr>
        <p:txBody>
          <a:bodyPr wrap="none" rtlCol="0">
            <a:spAutoFit/>
          </a:bodyPr>
          <a:lstStyle/>
          <a:p>
            <a:r>
              <a:rPr lang="en-US" sz="1600">
                <a:solidFill>
                  <a:schemeClr val="bg1"/>
                </a:solidFill>
              </a:rPr>
              <a:t>T</a:t>
            </a:r>
            <a:r>
              <a:rPr lang="en-US" sz="1600" baseline="-25000">
                <a:solidFill>
                  <a:schemeClr val="bg1"/>
                </a:solidFill>
              </a:rPr>
              <a:t>3</a:t>
            </a:r>
            <a:endParaRPr lang="en-US" sz="1600">
              <a:solidFill>
                <a:schemeClr val="bg1"/>
              </a:solidFill>
            </a:endParaRPr>
          </a:p>
        </p:txBody>
      </p:sp>
      <p:sp>
        <p:nvSpPr>
          <p:cNvPr id="44" name="TextBox 43"/>
          <p:cNvSpPr txBox="1">
            <a:spLocks noChangeArrowheads="1"/>
          </p:cNvSpPr>
          <p:nvPr/>
        </p:nvSpPr>
        <p:spPr bwMode="auto">
          <a:xfrm>
            <a:off x="3429000" y="1066800"/>
            <a:ext cx="1371600" cy="535531"/>
          </a:xfrm>
          <a:prstGeom prst="rect">
            <a:avLst/>
          </a:prstGeom>
          <a:noFill/>
          <a:ln w="9525">
            <a:noFill/>
            <a:miter lim="800000"/>
            <a:headEnd/>
            <a:tailEnd/>
          </a:ln>
        </p:spPr>
        <p:txBody>
          <a:bodyPr wrap="square">
            <a:spAutoFit/>
          </a:bodyPr>
          <a:lstStyle/>
          <a:p>
            <a:r>
              <a:rPr lang="en-US" sz="2400" i="1">
                <a:solidFill>
                  <a:schemeClr val="bg1"/>
                </a:solidFill>
                <a:latin typeface="Times New Roman" pitchFamily="18" charset="0"/>
                <a:cs typeface="Times New Roman" pitchFamily="18" charset="0"/>
              </a:rPr>
              <a:t>l</a:t>
            </a:r>
            <a:r>
              <a:rPr lang="en-US" sz="2400" baseline="-25000">
                <a:solidFill>
                  <a:schemeClr val="bg1"/>
                </a:solidFill>
              </a:rPr>
              <a:t>12</a:t>
            </a:r>
            <a:r>
              <a:rPr lang="sr-Latn-RS" sz="2400">
                <a:solidFill>
                  <a:schemeClr val="bg1"/>
                </a:solidFill>
              </a:rPr>
              <a:t> =</a:t>
            </a:r>
            <a:r>
              <a:rPr lang="en-US" sz="2400">
                <a:solidFill>
                  <a:schemeClr val="bg1"/>
                </a:solidFill>
              </a:rPr>
              <a:t>0</a:t>
            </a:r>
            <a:endParaRPr lang="sr-Latn-RS" sz="2400" i="1">
              <a:solidFill>
                <a:schemeClr val="bg1"/>
              </a:solidFill>
            </a:endParaRPr>
          </a:p>
        </p:txBody>
      </p:sp>
      <p:sp>
        <p:nvSpPr>
          <p:cNvPr id="42" name="TextBox 41"/>
          <p:cNvSpPr txBox="1">
            <a:spLocks noChangeArrowheads="1"/>
          </p:cNvSpPr>
          <p:nvPr/>
        </p:nvSpPr>
        <p:spPr bwMode="auto">
          <a:xfrm>
            <a:off x="304800" y="4646069"/>
            <a:ext cx="3276600" cy="535531"/>
          </a:xfrm>
          <a:prstGeom prst="rect">
            <a:avLst/>
          </a:prstGeom>
          <a:noFill/>
          <a:ln w="9525">
            <a:noFill/>
            <a:miter lim="800000"/>
            <a:headEnd/>
            <a:tailEnd/>
          </a:ln>
        </p:spPr>
        <p:txBody>
          <a:bodyPr wrap="square">
            <a:spAutoFit/>
          </a:bodyPr>
          <a:lstStyle/>
          <a:p>
            <a:r>
              <a:rPr lang="en-US" sz="2400" i="1">
                <a:solidFill>
                  <a:schemeClr val="bg1"/>
                </a:solidFill>
                <a:latin typeface="Times New Roman" pitchFamily="18" charset="0"/>
                <a:cs typeface="Times New Roman" pitchFamily="18" charset="0"/>
              </a:rPr>
              <a:t>l</a:t>
            </a:r>
            <a:r>
              <a:rPr lang="en-US" sz="2400" i="1" baseline="-25000">
                <a:solidFill>
                  <a:schemeClr val="bg1"/>
                </a:solidFill>
              </a:rPr>
              <a:t>t</a:t>
            </a:r>
            <a:r>
              <a:rPr lang="en-US" sz="2400" baseline="-25000">
                <a:solidFill>
                  <a:schemeClr val="bg1"/>
                </a:solidFill>
              </a:rPr>
              <a:t>12</a:t>
            </a:r>
            <a:r>
              <a:rPr lang="sr-Latn-RS" sz="2400">
                <a:solidFill>
                  <a:schemeClr val="bg1"/>
                </a:solidFill>
              </a:rPr>
              <a:t> =</a:t>
            </a:r>
            <a:r>
              <a:rPr lang="en-US" sz="2400" i="1">
                <a:solidFill>
                  <a:schemeClr val="bg1"/>
                </a:solidFill>
              </a:rPr>
              <a:t>v </a:t>
            </a:r>
            <a:r>
              <a:rPr lang="en-US" sz="2400">
                <a:solidFill>
                  <a:schemeClr val="bg1"/>
                </a:solidFill>
              </a:rPr>
              <a:t>(</a:t>
            </a:r>
            <a:r>
              <a:rPr lang="en-US" sz="2400" i="1">
                <a:solidFill>
                  <a:schemeClr val="bg1"/>
                </a:solidFill>
              </a:rPr>
              <a:t>p</a:t>
            </a:r>
            <a:r>
              <a:rPr lang="en-US" sz="2400" baseline="-25000">
                <a:solidFill>
                  <a:schemeClr val="bg1"/>
                </a:solidFill>
              </a:rPr>
              <a:t>1</a:t>
            </a:r>
            <a:r>
              <a:rPr lang="en-US" sz="2400" i="1">
                <a:solidFill>
                  <a:schemeClr val="bg1"/>
                </a:solidFill>
              </a:rPr>
              <a:t> – p</a:t>
            </a:r>
            <a:r>
              <a:rPr lang="en-US" sz="2400" baseline="-25000">
                <a:solidFill>
                  <a:schemeClr val="bg1"/>
                </a:solidFill>
              </a:rPr>
              <a:t>2</a:t>
            </a:r>
            <a:r>
              <a:rPr lang="en-US" sz="2400">
                <a:solidFill>
                  <a:schemeClr val="bg1"/>
                </a:solidFill>
              </a:rPr>
              <a:t>)</a:t>
            </a:r>
            <a:endParaRPr lang="sr-Latn-RS" sz="2400" i="1">
              <a:solidFill>
                <a:schemeClr val="bg1"/>
              </a:solidFill>
            </a:endParaRPr>
          </a:p>
        </p:txBody>
      </p:sp>
      <p:cxnSp>
        <p:nvCxnSpPr>
          <p:cNvPr id="43" name="Straight Arrow Connector 42"/>
          <p:cNvCxnSpPr/>
          <p:nvPr/>
        </p:nvCxnSpPr>
        <p:spPr bwMode="auto">
          <a:xfrm>
            <a:off x="937260" y="3954749"/>
            <a:ext cx="0" cy="731520"/>
          </a:xfrm>
          <a:prstGeom prst="straightConnector1">
            <a:avLst/>
          </a:prstGeom>
          <a:noFill/>
          <a:ln w="12700" cap="flat" cmpd="sng" algn="ctr">
            <a:solidFill>
              <a:schemeClr val="bg1"/>
            </a:solidFill>
            <a:prstDash val="solid"/>
            <a:round/>
            <a:headEnd type="none" w="med" len="med"/>
            <a:tailEnd type="triangle" w="med" len="med"/>
          </a:ln>
          <a:effectLst/>
        </p:spPr>
      </p:cxnSp>
    </p:spTree>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 name="Straight Arrow Connector 2"/>
          <p:cNvCxnSpPr/>
          <p:nvPr/>
        </p:nvCxnSpPr>
        <p:spPr bwMode="auto">
          <a:xfrm flipV="1">
            <a:off x="5813520" y="3802950"/>
            <a:ext cx="0" cy="2286000"/>
          </a:xfrm>
          <a:prstGeom prst="straightConnector1">
            <a:avLst/>
          </a:prstGeom>
          <a:noFill/>
          <a:ln w="19050" cap="flat" cmpd="sng" algn="ctr">
            <a:solidFill>
              <a:schemeClr val="bg1"/>
            </a:solidFill>
            <a:prstDash val="solid"/>
            <a:round/>
            <a:headEnd type="none" w="med" len="med"/>
            <a:tailEnd type="triangle"/>
          </a:ln>
          <a:effectLst/>
        </p:spPr>
      </p:cxnSp>
      <p:sp>
        <p:nvSpPr>
          <p:cNvPr id="4" name="Text Box 15"/>
          <p:cNvSpPr txBox="1">
            <a:spLocks noChangeArrowheads="1"/>
          </p:cNvSpPr>
          <p:nvPr/>
        </p:nvSpPr>
        <p:spPr bwMode="auto">
          <a:xfrm>
            <a:off x="5455380" y="3746039"/>
            <a:ext cx="341760" cy="400110"/>
          </a:xfrm>
          <a:prstGeom prst="rect">
            <a:avLst/>
          </a:prstGeom>
          <a:noFill/>
          <a:ln w="9525" algn="ctr">
            <a:noFill/>
            <a:miter lim="800000"/>
            <a:headEnd/>
            <a:tailEnd/>
          </a:ln>
        </p:spPr>
        <p:txBody>
          <a:bodyPr wrap="none">
            <a:spAutoFit/>
          </a:bodyPr>
          <a:lstStyle/>
          <a:p>
            <a:pPr>
              <a:lnSpc>
                <a:spcPct val="100000"/>
              </a:lnSpc>
              <a:spcBef>
                <a:spcPts val="0"/>
              </a:spcBef>
              <a:tabLst>
                <a:tab pos="409575" algn="l"/>
              </a:tabLst>
            </a:pPr>
            <a:r>
              <a:rPr lang="en-US" i="1">
                <a:solidFill>
                  <a:srgbClr val="000099"/>
                </a:solidFill>
              </a:rPr>
              <a:t>T</a:t>
            </a:r>
          </a:p>
        </p:txBody>
      </p:sp>
      <p:cxnSp>
        <p:nvCxnSpPr>
          <p:cNvPr id="6" name="Straight Arrow Connector 5"/>
          <p:cNvCxnSpPr/>
          <p:nvPr/>
        </p:nvCxnSpPr>
        <p:spPr bwMode="auto">
          <a:xfrm flipV="1">
            <a:off x="5810980" y="6073140"/>
            <a:ext cx="2586260" cy="6290"/>
          </a:xfrm>
          <a:prstGeom prst="straightConnector1">
            <a:avLst/>
          </a:prstGeom>
          <a:noFill/>
          <a:ln w="19050" cap="flat" cmpd="sng" algn="ctr">
            <a:solidFill>
              <a:schemeClr val="bg1"/>
            </a:solidFill>
            <a:prstDash val="solid"/>
            <a:round/>
            <a:headEnd type="none" w="med" len="med"/>
            <a:tailEnd type="triangle"/>
          </a:ln>
          <a:effectLst/>
        </p:spPr>
      </p:cxnSp>
      <p:sp>
        <p:nvSpPr>
          <p:cNvPr id="7" name="Text Box 15"/>
          <p:cNvSpPr txBox="1">
            <a:spLocks noChangeArrowheads="1"/>
          </p:cNvSpPr>
          <p:nvPr/>
        </p:nvSpPr>
        <p:spPr bwMode="auto">
          <a:xfrm>
            <a:off x="8077200" y="5680382"/>
            <a:ext cx="312906" cy="400110"/>
          </a:xfrm>
          <a:prstGeom prst="rect">
            <a:avLst/>
          </a:prstGeom>
          <a:noFill/>
          <a:ln w="9525" algn="ctr">
            <a:noFill/>
            <a:miter lim="800000"/>
            <a:headEnd/>
            <a:tailEnd/>
          </a:ln>
        </p:spPr>
        <p:txBody>
          <a:bodyPr wrap="none">
            <a:spAutoFit/>
          </a:bodyPr>
          <a:lstStyle/>
          <a:p>
            <a:pPr>
              <a:lnSpc>
                <a:spcPct val="100000"/>
              </a:lnSpc>
              <a:spcBef>
                <a:spcPts val="0"/>
              </a:spcBef>
              <a:tabLst>
                <a:tab pos="409575" algn="l"/>
              </a:tabLst>
            </a:pPr>
            <a:r>
              <a:rPr lang="en-US" i="1">
                <a:solidFill>
                  <a:srgbClr val="000099"/>
                </a:solidFill>
              </a:rPr>
              <a:t>s</a:t>
            </a:r>
          </a:p>
        </p:txBody>
      </p:sp>
      <p:sp>
        <p:nvSpPr>
          <p:cNvPr id="8" name="Freeform 7"/>
          <p:cNvSpPr/>
          <p:nvPr/>
        </p:nvSpPr>
        <p:spPr bwMode="auto">
          <a:xfrm rot="17763230">
            <a:off x="5727931" y="4507011"/>
            <a:ext cx="2377440" cy="822960"/>
          </a:xfrm>
          <a:custGeom>
            <a:avLst/>
            <a:gdLst>
              <a:gd name="connsiteX0" fmla="*/ 0 w 1529080"/>
              <a:gd name="connsiteY0" fmla="*/ 0 h 363220"/>
              <a:gd name="connsiteX1" fmla="*/ 736600 w 1529080"/>
              <a:gd name="connsiteY1" fmla="*/ 294640 h 363220"/>
              <a:gd name="connsiteX2" fmla="*/ 1529080 w 1529080"/>
              <a:gd name="connsiteY2" fmla="*/ 363220 h 363220"/>
            </a:gdLst>
            <a:ahLst/>
            <a:cxnLst>
              <a:cxn ang="0">
                <a:pos x="connsiteX0" y="connsiteY0"/>
              </a:cxn>
              <a:cxn ang="0">
                <a:pos x="connsiteX1" y="connsiteY1"/>
              </a:cxn>
              <a:cxn ang="0">
                <a:pos x="connsiteX2" y="connsiteY2"/>
              </a:cxn>
            </a:cxnLst>
            <a:rect l="l" t="t" r="r" b="b"/>
            <a:pathLst>
              <a:path w="1529080" h="363220">
                <a:moveTo>
                  <a:pt x="0" y="0"/>
                </a:moveTo>
                <a:cubicBezTo>
                  <a:pt x="240876" y="117051"/>
                  <a:pt x="481753" y="234103"/>
                  <a:pt x="736600" y="294640"/>
                </a:cubicBezTo>
                <a:cubicBezTo>
                  <a:pt x="991447" y="355177"/>
                  <a:pt x="1529080" y="363220"/>
                  <a:pt x="1529080" y="363220"/>
                </a:cubicBezTo>
              </a:path>
            </a:pathLst>
          </a:custGeom>
          <a:noFill/>
          <a:ln w="19050" cap="flat" cmpd="sng" algn="ctr">
            <a:solidFill>
              <a:srgbClr val="C00000"/>
            </a:solidFill>
            <a:prstDash val="lgDash"/>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pPr>
            <a:endParaRPr kumimoji="0" lang="en-US" sz="2000" b="0" i="0" u="none" strike="noStrike" cap="none" normalizeH="0" baseline="0">
              <a:ln>
                <a:noFill/>
              </a:ln>
              <a:solidFill>
                <a:srgbClr val="000000"/>
              </a:solidFill>
              <a:effectLst/>
              <a:latin typeface="Arial" charset="0"/>
            </a:endParaRPr>
          </a:p>
        </p:txBody>
      </p:sp>
      <p:sp>
        <p:nvSpPr>
          <p:cNvPr id="10" name="Text Box 15"/>
          <p:cNvSpPr txBox="1">
            <a:spLocks noChangeArrowheads="1"/>
          </p:cNvSpPr>
          <p:nvPr/>
        </p:nvSpPr>
        <p:spPr bwMode="auto">
          <a:xfrm>
            <a:off x="7772400" y="3810000"/>
            <a:ext cx="1170444" cy="369332"/>
          </a:xfrm>
          <a:prstGeom prst="rect">
            <a:avLst/>
          </a:prstGeom>
          <a:noFill/>
          <a:ln w="9525" algn="ctr">
            <a:noFill/>
            <a:miter lim="800000"/>
            <a:headEnd/>
            <a:tailEnd/>
          </a:ln>
        </p:spPr>
        <p:txBody>
          <a:bodyPr wrap="square">
            <a:spAutoFit/>
          </a:bodyPr>
          <a:lstStyle/>
          <a:p>
            <a:pPr>
              <a:lnSpc>
                <a:spcPct val="100000"/>
              </a:lnSpc>
              <a:spcBef>
                <a:spcPts val="0"/>
              </a:spcBef>
              <a:tabLst>
                <a:tab pos="409575" algn="l"/>
              </a:tabLst>
            </a:pPr>
            <a:r>
              <a:rPr lang="en-US" sz="1800" i="1">
                <a:solidFill>
                  <a:srgbClr val="C00000"/>
                </a:solidFill>
              </a:rPr>
              <a:t>v</a:t>
            </a:r>
            <a:r>
              <a:rPr lang="sr-Latn-RS" sz="1800">
                <a:solidFill>
                  <a:srgbClr val="C00000"/>
                </a:solidFill>
              </a:rPr>
              <a:t>=const.</a:t>
            </a:r>
            <a:endParaRPr lang="en-US" sz="1800">
              <a:solidFill>
                <a:srgbClr val="C00000"/>
              </a:solidFill>
            </a:endParaRPr>
          </a:p>
        </p:txBody>
      </p:sp>
      <p:grpSp>
        <p:nvGrpSpPr>
          <p:cNvPr id="12" name="Group 11"/>
          <p:cNvGrpSpPr/>
          <p:nvPr/>
        </p:nvGrpSpPr>
        <p:grpSpPr>
          <a:xfrm>
            <a:off x="1981200" y="3048000"/>
            <a:ext cx="2393373" cy="977468"/>
            <a:chOff x="304800" y="1879483"/>
            <a:chExt cx="2393373" cy="977468"/>
          </a:xfrm>
        </p:grpSpPr>
        <p:sp>
          <p:nvSpPr>
            <p:cNvPr id="13" name="TextBox 12"/>
            <p:cNvSpPr txBox="1">
              <a:spLocks noChangeArrowheads="1"/>
            </p:cNvSpPr>
            <p:nvPr/>
          </p:nvSpPr>
          <p:spPr bwMode="auto">
            <a:xfrm>
              <a:off x="304800" y="2133600"/>
              <a:ext cx="2209800" cy="535531"/>
            </a:xfrm>
            <a:prstGeom prst="rect">
              <a:avLst/>
            </a:prstGeom>
            <a:noFill/>
            <a:ln w="9525">
              <a:noFill/>
              <a:miter lim="800000"/>
              <a:headEnd/>
              <a:tailEnd/>
            </a:ln>
          </p:spPr>
          <p:txBody>
            <a:bodyPr wrap="square">
              <a:spAutoFit/>
            </a:bodyPr>
            <a:lstStyle/>
            <a:p>
              <a:r>
                <a:rPr lang="sr-Latn-RS" sz="2400" i="1">
                  <a:solidFill>
                    <a:schemeClr val="bg1"/>
                  </a:solidFill>
                </a:rPr>
                <a:t>s</a:t>
              </a:r>
              <a:r>
                <a:rPr lang="sr-Latn-RS" sz="2400" baseline="-25000">
                  <a:solidFill>
                    <a:schemeClr val="bg1"/>
                  </a:solidFill>
                </a:rPr>
                <a:t>2</a:t>
              </a:r>
              <a:r>
                <a:rPr lang="sr-Latn-RS" sz="2400" i="1">
                  <a:solidFill>
                    <a:schemeClr val="bg1"/>
                  </a:solidFill>
                </a:rPr>
                <a:t>-s</a:t>
              </a:r>
              <a:r>
                <a:rPr lang="sr-Latn-RS" sz="2400" baseline="-25000">
                  <a:solidFill>
                    <a:schemeClr val="bg1"/>
                  </a:solidFill>
                </a:rPr>
                <a:t>1</a:t>
              </a:r>
              <a:r>
                <a:rPr lang="sr-Latn-RS" sz="2400" i="1">
                  <a:solidFill>
                    <a:schemeClr val="bg1"/>
                  </a:solidFill>
                </a:rPr>
                <a:t>=</a:t>
              </a:r>
              <a:r>
                <a:rPr lang="en-US" sz="2400" i="1">
                  <a:solidFill>
                    <a:schemeClr val="bg1"/>
                  </a:solidFill>
                </a:rPr>
                <a:t> </a:t>
              </a:r>
              <a:r>
                <a:rPr lang="sr-Latn-RS" sz="2400" i="1">
                  <a:solidFill>
                    <a:schemeClr val="bg1"/>
                  </a:solidFill>
                </a:rPr>
                <a:t>c</a:t>
              </a:r>
              <a:r>
                <a:rPr lang="sr-Latn-RS" sz="2400" i="1" baseline="-25000">
                  <a:solidFill>
                    <a:schemeClr val="bg1"/>
                  </a:solidFill>
                </a:rPr>
                <a:t>v</a:t>
              </a:r>
              <a:r>
                <a:rPr lang="sr-Latn-RS" sz="2400" i="1">
                  <a:solidFill>
                    <a:schemeClr val="bg1"/>
                  </a:solidFill>
                </a:rPr>
                <a:t>  ln              </a:t>
              </a:r>
            </a:p>
          </p:txBody>
        </p:sp>
        <p:cxnSp>
          <p:nvCxnSpPr>
            <p:cNvPr id="14" name="Straight Connector 13"/>
            <p:cNvCxnSpPr/>
            <p:nvPr/>
          </p:nvCxnSpPr>
          <p:spPr bwMode="auto">
            <a:xfrm>
              <a:off x="2002104" y="2412883"/>
              <a:ext cx="548640" cy="0"/>
            </a:xfrm>
            <a:prstGeom prst="line">
              <a:avLst/>
            </a:prstGeom>
            <a:noFill/>
            <a:ln w="25400" cap="flat" cmpd="sng" algn="ctr">
              <a:solidFill>
                <a:srgbClr val="000099"/>
              </a:solidFill>
              <a:prstDash val="solid"/>
              <a:round/>
              <a:headEnd type="none" w="med" len="med"/>
              <a:tailEnd type="none" w="med" len="med"/>
            </a:ln>
            <a:effectLst/>
          </p:spPr>
        </p:cxnSp>
        <p:sp>
          <p:nvSpPr>
            <p:cNvPr id="15" name="TextBox 14"/>
            <p:cNvSpPr txBox="1">
              <a:spLocks noChangeArrowheads="1"/>
            </p:cNvSpPr>
            <p:nvPr/>
          </p:nvSpPr>
          <p:spPr bwMode="auto">
            <a:xfrm>
              <a:off x="1925846" y="1879483"/>
              <a:ext cx="762000" cy="494751"/>
            </a:xfrm>
            <a:prstGeom prst="rect">
              <a:avLst/>
            </a:prstGeom>
            <a:noFill/>
            <a:ln w="9525">
              <a:noFill/>
              <a:miter lim="800000"/>
              <a:headEnd/>
              <a:tailEnd/>
            </a:ln>
          </p:spPr>
          <p:txBody>
            <a:bodyPr wrap="square">
              <a:spAutoFit/>
            </a:bodyPr>
            <a:lstStyle/>
            <a:p>
              <a:pPr algn="ctr"/>
              <a:r>
                <a:rPr lang="sr-Latn-RS" sz="2400" i="1">
                  <a:solidFill>
                    <a:schemeClr val="bg1"/>
                  </a:solidFill>
                  <a:latin typeface="Arial" pitchFamily="34" charset="0"/>
                  <a:cs typeface="Arial" pitchFamily="34" charset="0"/>
                  <a:sym typeface="Symbol"/>
                </a:rPr>
                <a:t>T</a:t>
              </a:r>
              <a:r>
                <a:rPr lang="sr-Latn-RS" sz="2400" baseline="-25000">
                  <a:solidFill>
                    <a:schemeClr val="bg1"/>
                  </a:solidFill>
                  <a:latin typeface="Arial" pitchFamily="34" charset="0"/>
                  <a:cs typeface="Arial" pitchFamily="34" charset="0"/>
                  <a:sym typeface="Symbol"/>
                </a:rPr>
                <a:t>2</a:t>
              </a:r>
              <a:endParaRPr lang="sr-Latn-RS" sz="2400" baseline="-25000">
                <a:solidFill>
                  <a:schemeClr val="bg1"/>
                </a:solidFill>
                <a:latin typeface="Arial" pitchFamily="34" charset="0"/>
                <a:cs typeface="Arial" pitchFamily="34" charset="0"/>
              </a:endParaRPr>
            </a:p>
          </p:txBody>
        </p:sp>
        <p:sp>
          <p:nvSpPr>
            <p:cNvPr id="16" name="TextBox 15"/>
            <p:cNvSpPr txBox="1">
              <a:spLocks noChangeArrowheads="1"/>
            </p:cNvSpPr>
            <p:nvPr/>
          </p:nvSpPr>
          <p:spPr bwMode="auto">
            <a:xfrm>
              <a:off x="1936173" y="2362200"/>
              <a:ext cx="762000" cy="494751"/>
            </a:xfrm>
            <a:prstGeom prst="rect">
              <a:avLst/>
            </a:prstGeom>
            <a:noFill/>
            <a:ln w="9525">
              <a:noFill/>
              <a:miter lim="800000"/>
              <a:headEnd/>
              <a:tailEnd/>
            </a:ln>
          </p:spPr>
          <p:txBody>
            <a:bodyPr wrap="square">
              <a:spAutoFit/>
            </a:bodyPr>
            <a:lstStyle/>
            <a:p>
              <a:pPr algn="ctr"/>
              <a:r>
                <a:rPr lang="sr-Latn-RS" sz="2400" i="1">
                  <a:solidFill>
                    <a:schemeClr val="bg1"/>
                  </a:solidFill>
                  <a:latin typeface="Arial" pitchFamily="34" charset="0"/>
                  <a:cs typeface="Arial" pitchFamily="34" charset="0"/>
                  <a:sym typeface="Symbol"/>
                </a:rPr>
                <a:t>T</a:t>
              </a:r>
              <a:r>
                <a:rPr lang="sr-Latn-RS" sz="2400" baseline="-25000">
                  <a:solidFill>
                    <a:schemeClr val="bg1"/>
                  </a:solidFill>
                  <a:latin typeface="Arial" pitchFamily="34" charset="0"/>
                  <a:cs typeface="Arial" pitchFamily="34" charset="0"/>
                  <a:sym typeface="Symbol"/>
                </a:rPr>
                <a:t>1</a:t>
              </a:r>
              <a:endParaRPr lang="sr-Latn-RS" sz="2400" baseline="-25000">
                <a:solidFill>
                  <a:schemeClr val="bg1"/>
                </a:solidFill>
                <a:latin typeface="Arial" pitchFamily="34" charset="0"/>
                <a:cs typeface="Arial" pitchFamily="34" charset="0"/>
              </a:endParaRPr>
            </a:p>
          </p:txBody>
        </p:sp>
      </p:grpSp>
      <p:cxnSp>
        <p:nvCxnSpPr>
          <p:cNvPr id="17" name="Straight Arrow Connector 16"/>
          <p:cNvCxnSpPr/>
          <p:nvPr/>
        </p:nvCxnSpPr>
        <p:spPr bwMode="auto">
          <a:xfrm flipH="1" flipV="1">
            <a:off x="5810250" y="1223010"/>
            <a:ext cx="3810" cy="2195192"/>
          </a:xfrm>
          <a:prstGeom prst="straightConnector1">
            <a:avLst/>
          </a:prstGeom>
          <a:noFill/>
          <a:ln w="19050" cap="flat" cmpd="sng" algn="ctr">
            <a:solidFill>
              <a:schemeClr val="bg1"/>
            </a:solidFill>
            <a:prstDash val="solid"/>
            <a:round/>
            <a:headEnd type="none" w="med" len="med"/>
            <a:tailEnd type="triangle"/>
          </a:ln>
          <a:effectLst/>
        </p:spPr>
      </p:cxnSp>
      <p:cxnSp>
        <p:nvCxnSpPr>
          <p:cNvPr id="18" name="Straight Arrow Connector 17"/>
          <p:cNvCxnSpPr/>
          <p:nvPr/>
        </p:nvCxnSpPr>
        <p:spPr bwMode="auto">
          <a:xfrm>
            <a:off x="5806440" y="3418201"/>
            <a:ext cx="2423160" cy="0"/>
          </a:xfrm>
          <a:prstGeom prst="straightConnector1">
            <a:avLst/>
          </a:prstGeom>
          <a:noFill/>
          <a:ln w="19050" cap="flat" cmpd="sng" algn="ctr">
            <a:solidFill>
              <a:schemeClr val="bg1"/>
            </a:solidFill>
            <a:prstDash val="solid"/>
            <a:round/>
            <a:headEnd type="none" w="med" len="med"/>
            <a:tailEnd type="triangle"/>
          </a:ln>
          <a:effectLst/>
        </p:spPr>
      </p:cxnSp>
      <p:sp>
        <p:nvSpPr>
          <p:cNvPr id="19" name="Text Box 15"/>
          <p:cNvSpPr txBox="1">
            <a:spLocks noChangeArrowheads="1"/>
          </p:cNvSpPr>
          <p:nvPr/>
        </p:nvSpPr>
        <p:spPr bwMode="auto">
          <a:xfrm>
            <a:off x="5455920" y="1197209"/>
            <a:ext cx="312906" cy="369332"/>
          </a:xfrm>
          <a:prstGeom prst="rect">
            <a:avLst/>
          </a:prstGeom>
          <a:noFill/>
          <a:ln w="9525" algn="ctr">
            <a:noFill/>
            <a:miter lim="800000"/>
            <a:headEnd/>
            <a:tailEnd/>
          </a:ln>
        </p:spPr>
        <p:txBody>
          <a:bodyPr wrap="none">
            <a:spAutoFit/>
          </a:bodyPr>
          <a:lstStyle/>
          <a:p>
            <a:pPr>
              <a:lnSpc>
                <a:spcPct val="100000"/>
              </a:lnSpc>
              <a:spcBef>
                <a:spcPts val="0"/>
              </a:spcBef>
              <a:tabLst>
                <a:tab pos="409575" algn="l"/>
              </a:tabLst>
            </a:pPr>
            <a:r>
              <a:rPr lang="sr-Latn-RS" sz="1800" i="1">
                <a:solidFill>
                  <a:srgbClr val="000099"/>
                </a:solidFill>
              </a:rPr>
              <a:t>p</a:t>
            </a:r>
            <a:endParaRPr lang="en-US" sz="1800" i="1">
              <a:solidFill>
                <a:srgbClr val="000099"/>
              </a:solidFill>
            </a:endParaRPr>
          </a:p>
        </p:txBody>
      </p:sp>
      <p:sp>
        <p:nvSpPr>
          <p:cNvPr id="20" name="Text Box 15"/>
          <p:cNvSpPr txBox="1">
            <a:spLocks noChangeArrowheads="1"/>
          </p:cNvSpPr>
          <p:nvPr/>
        </p:nvSpPr>
        <p:spPr bwMode="auto">
          <a:xfrm>
            <a:off x="7861300" y="3085461"/>
            <a:ext cx="300082" cy="369332"/>
          </a:xfrm>
          <a:prstGeom prst="rect">
            <a:avLst/>
          </a:prstGeom>
          <a:noFill/>
          <a:ln w="9525" algn="ctr">
            <a:noFill/>
            <a:miter lim="800000"/>
            <a:headEnd/>
            <a:tailEnd/>
          </a:ln>
        </p:spPr>
        <p:txBody>
          <a:bodyPr wrap="none">
            <a:spAutoFit/>
          </a:bodyPr>
          <a:lstStyle/>
          <a:p>
            <a:pPr>
              <a:lnSpc>
                <a:spcPct val="100000"/>
              </a:lnSpc>
              <a:spcBef>
                <a:spcPts val="0"/>
              </a:spcBef>
              <a:tabLst>
                <a:tab pos="409575" algn="l"/>
              </a:tabLst>
            </a:pPr>
            <a:r>
              <a:rPr lang="en-US" sz="1800" i="1">
                <a:solidFill>
                  <a:srgbClr val="000099"/>
                </a:solidFill>
              </a:rPr>
              <a:t>v</a:t>
            </a:r>
          </a:p>
        </p:txBody>
      </p:sp>
      <p:sp>
        <p:nvSpPr>
          <p:cNvPr id="21" name="TextBox 20"/>
          <p:cNvSpPr txBox="1">
            <a:spLocks noChangeArrowheads="1"/>
          </p:cNvSpPr>
          <p:nvPr/>
        </p:nvSpPr>
        <p:spPr bwMode="auto">
          <a:xfrm>
            <a:off x="6791960" y="2234606"/>
            <a:ext cx="381000" cy="387798"/>
          </a:xfrm>
          <a:prstGeom prst="rect">
            <a:avLst/>
          </a:prstGeom>
          <a:noFill/>
          <a:ln w="9525">
            <a:noFill/>
            <a:miter lim="800000"/>
            <a:headEnd/>
            <a:tailEnd/>
          </a:ln>
        </p:spPr>
        <p:txBody>
          <a:bodyPr wrap="square">
            <a:spAutoFit/>
          </a:bodyPr>
          <a:lstStyle/>
          <a:p>
            <a:pPr algn="ctr"/>
            <a:r>
              <a:rPr lang="en-US" sz="1600">
                <a:solidFill>
                  <a:schemeClr val="bg1"/>
                </a:solidFill>
              </a:rPr>
              <a:t>1</a:t>
            </a:r>
            <a:endParaRPr lang="sr-Latn-RS" sz="1600">
              <a:solidFill>
                <a:schemeClr val="bg1"/>
              </a:solidFill>
            </a:endParaRPr>
          </a:p>
        </p:txBody>
      </p:sp>
      <p:sp>
        <p:nvSpPr>
          <p:cNvPr id="22" name="TextBox 21"/>
          <p:cNvSpPr txBox="1">
            <a:spLocks noChangeArrowheads="1"/>
          </p:cNvSpPr>
          <p:nvPr/>
        </p:nvSpPr>
        <p:spPr bwMode="auto">
          <a:xfrm>
            <a:off x="6823564" y="1602380"/>
            <a:ext cx="381000" cy="360612"/>
          </a:xfrm>
          <a:prstGeom prst="rect">
            <a:avLst/>
          </a:prstGeom>
          <a:noFill/>
          <a:ln w="9525">
            <a:noFill/>
            <a:miter lim="800000"/>
            <a:headEnd/>
            <a:tailEnd/>
          </a:ln>
        </p:spPr>
        <p:txBody>
          <a:bodyPr wrap="square">
            <a:spAutoFit/>
          </a:bodyPr>
          <a:lstStyle/>
          <a:p>
            <a:pPr algn="ctr"/>
            <a:r>
              <a:rPr lang="sr-Latn-RS" sz="1600">
                <a:solidFill>
                  <a:schemeClr val="bg1"/>
                </a:solidFill>
              </a:rPr>
              <a:t>2</a:t>
            </a:r>
          </a:p>
        </p:txBody>
      </p:sp>
      <p:sp>
        <p:nvSpPr>
          <p:cNvPr id="23" name="Arc 22"/>
          <p:cNvSpPr/>
          <p:nvPr/>
        </p:nvSpPr>
        <p:spPr bwMode="auto">
          <a:xfrm rot="10800000">
            <a:off x="6366276" y="1430176"/>
            <a:ext cx="2286000" cy="1188720"/>
          </a:xfrm>
          <a:prstGeom prst="arc">
            <a:avLst/>
          </a:prstGeom>
          <a:noFill/>
          <a:ln w="12700" cap="flat" cmpd="sng" algn="ctr">
            <a:solidFill>
              <a:schemeClr val="bg1"/>
            </a:solidFill>
            <a:prstDash val="lgDash"/>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pPr>
            <a:endParaRPr kumimoji="0" lang="en-US" sz="2000" b="0" i="0" u="none" strike="noStrike" cap="none" normalizeH="0" baseline="0">
              <a:ln>
                <a:noFill/>
              </a:ln>
              <a:solidFill>
                <a:srgbClr val="000000"/>
              </a:solidFill>
              <a:effectLst/>
              <a:latin typeface="Arial" charset="0"/>
            </a:endParaRPr>
          </a:p>
        </p:txBody>
      </p:sp>
      <p:cxnSp>
        <p:nvCxnSpPr>
          <p:cNvPr id="24" name="Straight Connector 23"/>
          <p:cNvCxnSpPr/>
          <p:nvPr/>
        </p:nvCxnSpPr>
        <p:spPr bwMode="auto">
          <a:xfrm flipV="1">
            <a:off x="6858000" y="1917700"/>
            <a:ext cx="0" cy="548640"/>
          </a:xfrm>
          <a:prstGeom prst="line">
            <a:avLst/>
          </a:prstGeom>
          <a:noFill/>
          <a:ln w="28575" cap="flat" cmpd="sng" algn="ctr">
            <a:solidFill>
              <a:srgbClr val="000066"/>
            </a:solidFill>
            <a:prstDash val="solid"/>
            <a:round/>
            <a:headEnd type="none" w="med" len="med"/>
            <a:tailEnd type="triangle" w="med" len="med"/>
          </a:ln>
          <a:effectLst/>
        </p:spPr>
      </p:cxnSp>
      <p:sp>
        <p:nvSpPr>
          <p:cNvPr id="25" name="Oval 24"/>
          <p:cNvSpPr/>
          <p:nvPr/>
        </p:nvSpPr>
        <p:spPr bwMode="auto">
          <a:xfrm rot="2628319">
            <a:off x="6824222" y="2473782"/>
            <a:ext cx="73152" cy="73152"/>
          </a:xfrm>
          <a:prstGeom prst="ellipse">
            <a:avLst/>
          </a:prstGeom>
          <a:solidFill>
            <a:schemeClr val="bg1">
              <a:lumMod val="20000"/>
              <a:lumOff val="80000"/>
            </a:schemeClr>
          </a:solidFill>
          <a:ln w="15875" cap="flat" cmpd="sng" algn="ctr">
            <a:solidFill>
              <a:schemeClr val="bg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pPr>
            <a:endParaRPr kumimoji="0" lang="en-US" sz="2000" b="0" i="0" u="none" strike="noStrike" cap="none" normalizeH="0" baseline="0">
              <a:ln>
                <a:noFill/>
              </a:ln>
              <a:solidFill>
                <a:srgbClr val="000000"/>
              </a:solidFill>
              <a:effectLst/>
              <a:latin typeface="Arial" charset="0"/>
            </a:endParaRPr>
          </a:p>
        </p:txBody>
      </p:sp>
      <p:cxnSp>
        <p:nvCxnSpPr>
          <p:cNvPr id="26" name="Straight Connector 25"/>
          <p:cNvCxnSpPr/>
          <p:nvPr/>
        </p:nvCxnSpPr>
        <p:spPr bwMode="auto">
          <a:xfrm flipV="1">
            <a:off x="6858000" y="2547620"/>
            <a:ext cx="0" cy="548640"/>
          </a:xfrm>
          <a:prstGeom prst="line">
            <a:avLst/>
          </a:prstGeom>
          <a:noFill/>
          <a:ln w="28575" cap="flat" cmpd="sng" algn="ctr">
            <a:solidFill>
              <a:srgbClr val="000066"/>
            </a:solidFill>
            <a:prstDash val="solid"/>
            <a:round/>
            <a:headEnd type="triangle" w="med" len="med"/>
            <a:tailEnd type="none" w="med" len="med"/>
          </a:ln>
          <a:effectLst/>
        </p:spPr>
      </p:cxnSp>
      <p:sp>
        <p:nvSpPr>
          <p:cNvPr id="27" name="TextBox 26"/>
          <p:cNvSpPr txBox="1">
            <a:spLocks noChangeArrowheads="1"/>
          </p:cNvSpPr>
          <p:nvPr/>
        </p:nvSpPr>
        <p:spPr bwMode="auto">
          <a:xfrm>
            <a:off x="6793230" y="2853690"/>
            <a:ext cx="381000" cy="360612"/>
          </a:xfrm>
          <a:prstGeom prst="rect">
            <a:avLst/>
          </a:prstGeom>
          <a:noFill/>
          <a:ln w="9525">
            <a:noFill/>
            <a:miter lim="800000"/>
            <a:headEnd/>
            <a:tailEnd/>
          </a:ln>
        </p:spPr>
        <p:txBody>
          <a:bodyPr wrap="square">
            <a:spAutoFit/>
          </a:bodyPr>
          <a:lstStyle/>
          <a:p>
            <a:pPr algn="ctr"/>
            <a:r>
              <a:rPr lang="en-US" sz="1600">
                <a:solidFill>
                  <a:schemeClr val="bg1"/>
                </a:solidFill>
              </a:rPr>
              <a:t>3</a:t>
            </a:r>
            <a:endParaRPr lang="sr-Latn-RS" sz="1600">
              <a:solidFill>
                <a:schemeClr val="bg1"/>
              </a:solidFill>
            </a:endParaRPr>
          </a:p>
        </p:txBody>
      </p:sp>
      <p:sp>
        <p:nvSpPr>
          <p:cNvPr id="28" name="Arc 27"/>
          <p:cNvSpPr/>
          <p:nvPr/>
        </p:nvSpPr>
        <p:spPr bwMode="auto">
          <a:xfrm rot="10800000">
            <a:off x="6358890" y="800100"/>
            <a:ext cx="2286000" cy="1188720"/>
          </a:xfrm>
          <a:prstGeom prst="arc">
            <a:avLst/>
          </a:prstGeom>
          <a:noFill/>
          <a:ln w="12700" cap="flat" cmpd="sng" algn="ctr">
            <a:solidFill>
              <a:schemeClr val="bg1"/>
            </a:solidFill>
            <a:prstDash val="lgDash"/>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pPr>
            <a:endParaRPr kumimoji="0" lang="en-US" sz="2000" b="0" i="0" u="none" strike="noStrike" cap="none" normalizeH="0" baseline="0">
              <a:ln>
                <a:noFill/>
              </a:ln>
              <a:solidFill>
                <a:srgbClr val="000000"/>
              </a:solidFill>
              <a:effectLst/>
              <a:latin typeface="Arial" charset="0"/>
            </a:endParaRPr>
          </a:p>
        </p:txBody>
      </p:sp>
      <p:sp>
        <p:nvSpPr>
          <p:cNvPr id="29" name="Oval 28"/>
          <p:cNvSpPr/>
          <p:nvPr/>
        </p:nvSpPr>
        <p:spPr bwMode="auto">
          <a:xfrm rot="2628319">
            <a:off x="6825588" y="1846480"/>
            <a:ext cx="73152" cy="73152"/>
          </a:xfrm>
          <a:prstGeom prst="ellipse">
            <a:avLst/>
          </a:prstGeom>
          <a:solidFill>
            <a:schemeClr val="bg1">
              <a:lumMod val="20000"/>
              <a:lumOff val="80000"/>
            </a:schemeClr>
          </a:solidFill>
          <a:ln w="15875" cap="flat" cmpd="sng" algn="ctr">
            <a:solidFill>
              <a:schemeClr val="bg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pPr>
            <a:endParaRPr kumimoji="0" lang="en-US" sz="2000" b="0" i="0" u="none" strike="noStrike" cap="none" normalizeH="0" baseline="0">
              <a:ln>
                <a:noFill/>
              </a:ln>
              <a:solidFill>
                <a:srgbClr val="000000"/>
              </a:solidFill>
              <a:effectLst/>
              <a:latin typeface="Arial" charset="0"/>
            </a:endParaRPr>
          </a:p>
        </p:txBody>
      </p:sp>
      <p:sp>
        <p:nvSpPr>
          <p:cNvPr id="30" name="Arc 29"/>
          <p:cNvSpPr/>
          <p:nvPr/>
        </p:nvSpPr>
        <p:spPr bwMode="auto">
          <a:xfrm rot="10800000">
            <a:off x="6324600" y="2038350"/>
            <a:ext cx="2286000" cy="1188720"/>
          </a:xfrm>
          <a:prstGeom prst="arc">
            <a:avLst/>
          </a:prstGeom>
          <a:noFill/>
          <a:ln w="12700" cap="flat" cmpd="sng" algn="ctr">
            <a:solidFill>
              <a:schemeClr val="bg1"/>
            </a:solidFill>
            <a:prstDash val="lgDash"/>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pPr>
            <a:endParaRPr kumimoji="0" lang="en-US" sz="2000" b="0" i="0" u="none" strike="noStrike" cap="none" normalizeH="0" baseline="0">
              <a:ln>
                <a:noFill/>
              </a:ln>
              <a:solidFill>
                <a:srgbClr val="000000"/>
              </a:solidFill>
              <a:effectLst/>
              <a:latin typeface="Arial" charset="0"/>
            </a:endParaRPr>
          </a:p>
        </p:txBody>
      </p:sp>
      <p:sp>
        <p:nvSpPr>
          <p:cNvPr id="31" name="Oval 30"/>
          <p:cNvSpPr/>
          <p:nvPr/>
        </p:nvSpPr>
        <p:spPr bwMode="auto">
          <a:xfrm rot="2628319">
            <a:off x="6820508" y="3096160"/>
            <a:ext cx="73152" cy="73152"/>
          </a:xfrm>
          <a:prstGeom prst="ellipse">
            <a:avLst/>
          </a:prstGeom>
          <a:solidFill>
            <a:schemeClr val="bg1">
              <a:lumMod val="20000"/>
              <a:lumOff val="80000"/>
            </a:schemeClr>
          </a:solidFill>
          <a:ln w="15875" cap="flat" cmpd="sng" algn="ctr">
            <a:solidFill>
              <a:schemeClr val="bg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pPr>
            <a:endParaRPr kumimoji="0" lang="en-US" sz="2000" b="0" i="0" u="none" strike="noStrike" cap="none" normalizeH="0" baseline="0">
              <a:ln>
                <a:noFill/>
              </a:ln>
              <a:solidFill>
                <a:srgbClr val="000000"/>
              </a:solidFill>
              <a:effectLst/>
              <a:latin typeface="Arial" charset="0"/>
            </a:endParaRPr>
          </a:p>
        </p:txBody>
      </p:sp>
      <p:sp>
        <p:nvSpPr>
          <p:cNvPr id="32" name="TextBox 31"/>
          <p:cNvSpPr txBox="1"/>
          <p:nvPr/>
        </p:nvSpPr>
        <p:spPr>
          <a:xfrm>
            <a:off x="7666413" y="1310640"/>
            <a:ext cx="808235" cy="427746"/>
          </a:xfrm>
          <a:prstGeom prst="rect">
            <a:avLst/>
          </a:prstGeom>
          <a:noFill/>
        </p:spPr>
        <p:txBody>
          <a:bodyPr wrap="none" rtlCol="0">
            <a:spAutoFit/>
          </a:bodyPr>
          <a:lstStyle/>
          <a:p>
            <a:r>
              <a:rPr lang="en-US">
                <a:solidFill>
                  <a:schemeClr val="bg1"/>
                </a:solidFill>
              </a:rPr>
              <a:t>q</a:t>
            </a:r>
            <a:r>
              <a:rPr lang="en-US" baseline="-25000">
                <a:solidFill>
                  <a:schemeClr val="bg1"/>
                </a:solidFill>
              </a:rPr>
              <a:t>12</a:t>
            </a:r>
            <a:r>
              <a:rPr lang="en-US">
                <a:solidFill>
                  <a:schemeClr val="bg1"/>
                </a:solidFill>
              </a:rPr>
              <a:t>&gt;0</a:t>
            </a:r>
          </a:p>
        </p:txBody>
      </p:sp>
      <p:cxnSp>
        <p:nvCxnSpPr>
          <p:cNvPr id="33" name="Straight Arrow Connector 32"/>
          <p:cNvCxnSpPr/>
          <p:nvPr/>
        </p:nvCxnSpPr>
        <p:spPr bwMode="auto">
          <a:xfrm flipH="1">
            <a:off x="6934200" y="1676400"/>
            <a:ext cx="838200" cy="533400"/>
          </a:xfrm>
          <a:prstGeom prst="straightConnector1">
            <a:avLst/>
          </a:prstGeom>
          <a:noFill/>
          <a:ln w="41275" cap="flat" cmpd="dbl" algn="ctr">
            <a:solidFill>
              <a:srgbClr val="C00000"/>
            </a:solidFill>
            <a:prstDash val="solid"/>
            <a:round/>
            <a:headEnd type="none" w="med" len="med"/>
            <a:tailEnd type="triangle"/>
          </a:ln>
          <a:effectLst/>
        </p:spPr>
      </p:cxnSp>
      <p:cxnSp>
        <p:nvCxnSpPr>
          <p:cNvPr id="34" name="Straight Arrow Connector 33"/>
          <p:cNvCxnSpPr/>
          <p:nvPr/>
        </p:nvCxnSpPr>
        <p:spPr bwMode="auto">
          <a:xfrm flipH="1">
            <a:off x="6858000" y="2362200"/>
            <a:ext cx="914400" cy="457200"/>
          </a:xfrm>
          <a:prstGeom prst="straightConnector1">
            <a:avLst/>
          </a:prstGeom>
          <a:noFill/>
          <a:ln w="41275" cap="flat" cmpd="dbl" algn="ctr">
            <a:solidFill>
              <a:srgbClr val="00B050"/>
            </a:solidFill>
            <a:prstDash val="solid"/>
            <a:round/>
            <a:headEnd type="triangle" w="med" len="med"/>
            <a:tailEnd type="none" w="med" len="med"/>
          </a:ln>
          <a:effectLst/>
        </p:spPr>
      </p:cxnSp>
      <p:sp>
        <p:nvSpPr>
          <p:cNvPr id="35" name="TextBox 34"/>
          <p:cNvSpPr txBox="1"/>
          <p:nvPr/>
        </p:nvSpPr>
        <p:spPr>
          <a:xfrm>
            <a:off x="7696200" y="2156460"/>
            <a:ext cx="822661" cy="427746"/>
          </a:xfrm>
          <a:prstGeom prst="rect">
            <a:avLst/>
          </a:prstGeom>
          <a:noFill/>
        </p:spPr>
        <p:txBody>
          <a:bodyPr wrap="none" rtlCol="0">
            <a:spAutoFit/>
          </a:bodyPr>
          <a:lstStyle/>
          <a:p>
            <a:r>
              <a:rPr lang="en-US">
                <a:solidFill>
                  <a:schemeClr val="bg1"/>
                </a:solidFill>
              </a:rPr>
              <a:t>q</a:t>
            </a:r>
            <a:r>
              <a:rPr lang="en-US" baseline="-25000">
                <a:solidFill>
                  <a:schemeClr val="bg1"/>
                </a:solidFill>
              </a:rPr>
              <a:t>13</a:t>
            </a:r>
            <a:r>
              <a:rPr lang="en-US">
                <a:solidFill>
                  <a:schemeClr val="bg1"/>
                </a:solidFill>
              </a:rPr>
              <a:t>&lt;0</a:t>
            </a:r>
          </a:p>
        </p:txBody>
      </p:sp>
      <p:sp>
        <p:nvSpPr>
          <p:cNvPr id="36" name="TextBox 35"/>
          <p:cNvSpPr txBox="1"/>
          <p:nvPr/>
        </p:nvSpPr>
        <p:spPr>
          <a:xfrm>
            <a:off x="6172200" y="1066800"/>
            <a:ext cx="385042" cy="387798"/>
          </a:xfrm>
          <a:prstGeom prst="rect">
            <a:avLst/>
          </a:prstGeom>
          <a:noFill/>
        </p:spPr>
        <p:txBody>
          <a:bodyPr wrap="none" rtlCol="0">
            <a:spAutoFit/>
          </a:bodyPr>
          <a:lstStyle/>
          <a:p>
            <a:r>
              <a:rPr lang="en-US" sz="1600">
                <a:solidFill>
                  <a:schemeClr val="bg1"/>
                </a:solidFill>
              </a:rPr>
              <a:t>T</a:t>
            </a:r>
            <a:r>
              <a:rPr lang="en-US" sz="1600" baseline="-25000">
                <a:solidFill>
                  <a:schemeClr val="bg1"/>
                </a:solidFill>
              </a:rPr>
              <a:t>2</a:t>
            </a:r>
            <a:endParaRPr lang="en-US" sz="1600">
              <a:solidFill>
                <a:schemeClr val="bg1"/>
              </a:solidFill>
            </a:endParaRPr>
          </a:p>
        </p:txBody>
      </p:sp>
      <p:sp>
        <p:nvSpPr>
          <p:cNvPr id="37" name="TextBox 36"/>
          <p:cNvSpPr txBox="1"/>
          <p:nvPr/>
        </p:nvSpPr>
        <p:spPr>
          <a:xfrm>
            <a:off x="6240780" y="1752600"/>
            <a:ext cx="385042" cy="360612"/>
          </a:xfrm>
          <a:prstGeom prst="rect">
            <a:avLst/>
          </a:prstGeom>
          <a:noFill/>
        </p:spPr>
        <p:txBody>
          <a:bodyPr wrap="none" rtlCol="0">
            <a:spAutoFit/>
          </a:bodyPr>
          <a:lstStyle/>
          <a:p>
            <a:r>
              <a:rPr lang="en-US" sz="1600">
                <a:solidFill>
                  <a:schemeClr val="bg1"/>
                </a:solidFill>
              </a:rPr>
              <a:t>T</a:t>
            </a:r>
            <a:r>
              <a:rPr lang="en-US" sz="1600" baseline="-25000">
                <a:solidFill>
                  <a:schemeClr val="bg1"/>
                </a:solidFill>
              </a:rPr>
              <a:t>1</a:t>
            </a:r>
            <a:endParaRPr lang="en-US" sz="1600">
              <a:solidFill>
                <a:schemeClr val="bg1"/>
              </a:solidFill>
            </a:endParaRPr>
          </a:p>
        </p:txBody>
      </p:sp>
      <p:sp>
        <p:nvSpPr>
          <p:cNvPr id="38" name="TextBox 37"/>
          <p:cNvSpPr txBox="1"/>
          <p:nvPr/>
        </p:nvSpPr>
        <p:spPr>
          <a:xfrm>
            <a:off x="6012180" y="2438400"/>
            <a:ext cx="385042" cy="360612"/>
          </a:xfrm>
          <a:prstGeom prst="rect">
            <a:avLst/>
          </a:prstGeom>
          <a:noFill/>
        </p:spPr>
        <p:txBody>
          <a:bodyPr wrap="none" rtlCol="0">
            <a:spAutoFit/>
          </a:bodyPr>
          <a:lstStyle/>
          <a:p>
            <a:r>
              <a:rPr lang="en-US" sz="1600">
                <a:solidFill>
                  <a:schemeClr val="bg1"/>
                </a:solidFill>
              </a:rPr>
              <a:t>T</a:t>
            </a:r>
            <a:r>
              <a:rPr lang="en-US" sz="1600" baseline="-25000">
                <a:solidFill>
                  <a:schemeClr val="bg1"/>
                </a:solidFill>
              </a:rPr>
              <a:t>3</a:t>
            </a:r>
            <a:endParaRPr lang="en-US" sz="1600">
              <a:solidFill>
                <a:schemeClr val="bg1"/>
              </a:solidFill>
            </a:endParaRPr>
          </a:p>
        </p:txBody>
      </p:sp>
      <p:sp>
        <p:nvSpPr>
          <p:cNvPr id="39" name="Oval 38"/>
          <p:cNvSpPr/>
          <p:nvPr/>
        </p:nvSpPr>
        <p:spPr bwMode="auto">
          <a:xfrm rot="2628319">
            <a:off x="7054727" y="5074257"/>
            <a:ext cx="73152" cy="73152"/>
          </a:xfrm>
          <a:prstGeom prst="ellipse">
            <a:avLst/>
          </a:prstGeom>
          <a:solidFill>
            <a:schemeClr val="bg1">
              <a:lumMod val="20000"/>
              <a:lumOff val="80000"/>
            </a:schemeClr>
          </a:solidFill>
          <a:ln w="15875" cap="flat" cmpd="sng" algn="ctr">
            <a:solidFill>
              <a:schemeClr val="bg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pPr>
            <a:endParaRPr kumimoji="0" lang="en-US" sz="2000" b="0" i="0" u="none" strike="noStrike" cap="none" normalizeH="0" baseline="0">
              <a:ln>
                <a:noFill/>
              </a:ln>
              <a:solidFill>
                <a:srgbClr val="000000"/>
              </a:solidFill>
              <a:effectLst/>
              <a:latin typeface="Arial" charset="0"/>
            </a:endParaRPr>
          </a:p>
        </p:txBody>
      </p:sp>
      <p:sp>
        <p:nvSpPr>
          <p:cNvPr id="40" name="Oval 39"/>
          <p:cNvSpPr/>
          <p:nvPr/>
        </p:nvSpPr>
        <p:spPr bwMode="auto">
          <a:xfrm rot="2628319">
            <a:off x="7553836" y="4384647"/>
            <a:ext cx="73152" cy="73152"/>
          </a:xfrm>
          <a:prstGeom prst="ellipse">
            <a:avLst/>
          </a:prstGeom>
          <a:solidFill>
            <a:schemeClr val="bg1">
              <a:lumMod val="20000"/>
              <a:lumOff val="80000"/>
            </a:schemeClr>
          </a:solidFill>
          <a:ln w="15875" cap="flat" cmpd="sng" algn="ctr">
            <a:solidFill>
              <a:schemeClr val="bg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pPr>
            <a:endParaRPr kumimoji="0" lang="en-US" sz="2000" b="0" i="0" u="none" strike="noStrike" cap="none" normalizeH="0" baseline="0">
              <a:ln>
                <a:noFill/>
              </a:ln>
              <a:solidFill>
                <a:srgbClr val="000000"/>
              </a:solidFill>
              <a:effectLst/>
              <a:latin typeface="Arial" charset="0"/>
            </a:endParaRPr>
          </a:p>
        </p:txBody>
      </p:sp>
      <p:sp>
        <p:nvSpPr>
          <p:cNvPr id="41" name="Oval 40"/>
          <p:cNvSpPr/>
          <p:nvPr/>
        </p:nvSpPr>
        <p:spPr bwMode="auto">
          <a:xfrm rot="2628319">
            <a:off x="6485131" y="5491452"/>
            <a:ext cx="73152" cy="73152"/>
          </a:xfrm>
          <a:prstGeom prst="ellipse">
            <a:avLst/>
          </a:prstGeom>
          <a:solidFill>
            <a:schemeClr val="bg1">
              <a:lumMod val="20000"/>
              <a:lumOff val="80000"/>
            </a:schemeClr>
          </a:solidFill>
          <a:ln w="15875" cap="flat" cmpd="sng" algn="ctr">
            <a:solidFill>
              <a:schemeClr val="bg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pPr>
            <a:endParaRPr kumimoji="0" lang="en-US" sz="2000" b="0" i="0" u="none" strike="noStrike" cap="none" normalizeH="0" baseline="0">
              <a:ln>
                <a:noFill/>
              </a:ln>
              <a:solidFill>
                <a:srgbClr val="000000"/>
              </a:solidFill>
              <a:effectLst/>
              <a:latin typeface="Arial" charset="0"/>
            </a:endParaRPr>
          </a:p>
        </p:txBody>
      </p:sp>
      <p:sp>
        <p:nvSpPr>
          <p:cNvPr id="43" name="TextBox 42"/>
          <p:cNvSpPr txBox="1">
            <a:spLocks noChangeArrowheads="1"/>
          </p:cNvSpPr>
          <p:nvPr/>
        </p:nvSpPr>
        <p:spPr bwMode="auto">
          <a:xfrm>
            <a:off x="6913880" y="5145446"/>
            <a:ext cx="381000" cy="387798"/>
          </a:xfrm>
          <a:prstGeom prst="rect">
            <a:avLst/>
          </a:prstGeom>
          <a:noFill/>
          <a:ln w="9525">
            <a:noFill/>
            <a:miter lim="800000"/>
            <a:headEnd/>
            <a:tailEnd/>
          </a:ln>
        </p:spPr>
        <p:txBody>
          <a:bodyPr wrap="square">
            <a:spAutoFit/>
          </a:bodyPr>
          <a:lstStyle/>
          <a:p>
            <a:pPr algn="ctr"/>
            <a:r>
              <a:rPr lang="en-US" sz="1600">
                <a:solidFill>
                  <a:schemeClr val="bg1"/>
                </a:solidFill>
              </a:rPr>
              <a:t>1</a:t>
            </a:r>
            <a:endParaRPr lang="sr-Latn-RS" sz="1600">
              <a:solidFill>
                <a:schemeClr val="bg1"/>
              </a:solidFill>
            </a:endParaRPr>
          </a:p>
        </p:txBody>
      </p:sp>
      <p:sp>
        <p:nvSpPr>
          <p:cNvPr id="44" name="TextBox 43"/>
          <p:cNvSpPr txBox="1">
            <a:spLocks noChangeArrowheads="1"/>
          </p:cNvSpPr>
          <p:nvPr/>
        </p:nvSpPr>
        <p:spPr bwMode="auto">
          <a:xfrm>
            <a:off x="7456024" y="4421780"/>
            <a:ext cx="381000" cy="360612"/>
          </a:xfrm>
          <a:prstGeom prst="rect">
            <a:avLst/>
          </a:prstGeom>
          <a:noFill/>
          <a:ln w="9525">
            <a:noFill/>
            <a:miter lim="800000"/>
            <a:headEnd/>
            <a:tailEnd/>
          </a:ln>
        </p:spPr>
        <p:txBody>
          <a:bodyPr wrap="square">
            <a:spAutoFit/>
          </a:bodyPr>
          <a:lstStyle/>
          <a:p>
            <a:pPr algn="ctr"/>
            <a:r>
              <a:rPr lang="sr-Latn-RS" sz="1600">
                <a:solidFill>
                  <a:schemeClr val="bg1"/>
                </a:solidFill>
              </a:rPr>
              <a:t>2</a:t>
            </a:r>
          </a:p>
        </p:txBody>
      </p:sp>
      <p:sp>
        <p:nvSpPr>
          <p:cNvPr id="45" name="TextBox 44"/>
          <p:cNvSpPr txBox="1">
            <a:spLocks noChangeArrowheads="1"/>
          </p:cNvSpPr>
          <p:nvPr/>
        </p:nvSpPr>
        <p:spPr bwMode="auto">
          <a:xfrm>
            <a:off x="6191250" y="5238750"/>
            <a:ext cx="381000" cy="360612"/>
          </a:xfrm>
          <a:prstGeom prst="rect">
            <a:avLst/>
          </a:prstGeom>
          <a:noFill/>
          <a:ln w="9525">
            <a:noFill/>
            <a:miter lim="800000"/>
            <a:headEnd/>
            <a:tailEnd/>
          </a:ln>
        </p:spPr>
        <p:txBody>
          <a:bodyPr wrap="square">
            <a:spAutoFit/>
          </a:bodyPr>
          <a:lstStyle/>
          <a:p>
            <a:pPr algn="ctr"/>
            <a:r>
              <a:rPr lang="en-US" sz="1600">
                <a:solidFill>
                  <a:schemeClr val="bg1"/>
                </a:solidFill>
              </a:rPr>
              <a:t>3</a:t>
            </a:r>
            <a:endParaRPr lang="sr-Latn-RS" sz="1600">
              <a:solidFill>
                <a:schemeClr val="bg1"/>
              </a:solidFill>
            </a:endParaRPr>
          </a:p>
        </p:txBody>
      </p:sp>
      <p:sp>
        <p:nvSpPr>
          <p:cNvPr id="46" name="TextBox 45"/>
          <p:cNvSpPr txBox="1"/>
          <p:nvPr/>
        </p:nvSpPr>
        <p:spPr>
          <a:xfrm>
            <a:off x="6729153" y="3992880"/>
            <a:ext cx="808235" cy="427746"/>
          </a:xfrm>
          <a:prstGeom prst="rect">
            <a:avLst/>
          </a:prstGeom>
          <a:noFill/>
        </p:spPr>
        <p:txBody>
          <a:bodyPr wrap="none" rtlCol="0">
            <a:spAutoFit/>
          </a:bodyPr>
          <a:lstStyle/>
          <a:p>
            <a:r>
              <a:rPr lang="en-US">
                <a:solidFill>
                  <a:schemeClr val="bg1"/>
                </a:solidFill>
              </a:rPr>
              <a:t>q</a:t>
            </a:r>
            <a:r>
              <a:rPr lang="en-US" baseline="-25000">
                <a:solidFill>
                  <a:schemeClr val="bg1"/>
                </a:solidFill>
              </a:rPr>
              <a:t>12</a:t>
            </a:r>
            <a:r>
              <a:rPr lang="en-US">
                <a:solidFill>
                  <a:schemeClr val="bg1"/>
                </a:solidFill>
              </a:rPr>
              <a:t>&gt;0</a:t>
            </a:r>
          </a:p>
        </p:txBody>
      </p:sp>
      <p:cxnSp>
        <p:nvCxnSpPr>
          <p:cNvPr id="47" name="Straight Arrow Connector 46"/>
          <p:cNvCxnSpPr/>
          <p:nvPr/>
        </p:nvCxnSpPr>
        <p:spPr bwMode="auto">
          <a:xfrm>
            <a:off x="7124700" y="4427220"/>
            <a:ext cx="472440" cy="601980"/>
          </a:xfrm>
          <a:prstGeom prst="straightConnector1">
            <a:avLst/>
          </a:prstGeom>
          <a:noFill/>
          <a:ln w="41275" cap="flat" cmpd="dbl" algn="ctr">
            <a:solidFill>
              <a:srgbClr val="C00000"/>
            </a:solidFill>
            <a:prstDash val="solid"/>
            <a:round/>
            <a:headEnd type="none" w="med" len="med"/>
            <a:tailEnd type="triangle"/>
          </a:ln>
          <a:effectLst/>
        </p:spPr>
      </p:cxnSp>
      <p:cxnSp>
        <p:nvCxnSpPr>
          <p:cNvPr id="50" name="Straight Arrow Connector 49"/>
          <p:cNvCxnSpPr/>
          <p:nvPr/>
        </p:nvCxnSpPr>
        <p:spPr bwMode="auto">
          <a:xfrm flipH="1" flipV="1">
            <a:off x="6675120" y="5295900"/>
            <a:ext cx="464820" cy="601980"/>
          </a:xfrm>
          <a:prstGeom prst="straightConnector1">
            <a:avLst/>
          </a:prstGeom>
          <a:noFill/>
          <a:ln w="41275" cap="flat" cmpd="dbl" algn="ctr">
            <a:solidFill>
              <a:srgbClr val="00B050"/>
            </a:solidFill>
            <a:prstDash val="solid"/>
            <a:round/>
            <a:headEnd type="triangle" w="med" len="med"/>
            <a:tailEnd type="none" w="med" len="med"/>
          </a:ln>
          <a:effectLst/>
        </p:spPr>
      </p:cxnSp>
      <p:sp>
        <p:nvSpPr>
          <p:cNvPr id="52" name="TextBox 51"/>
          <p:cNvSpPr txBox="1"/>
          <p:nvPr/>
        </p:nvSpPr>
        <p:spPr>
          <a:xfrm>
            <a:off x="7056120" y="5524500"/>
            <a:ext cx="822661" cy="427746"/>
          </a:xfrm>
          <a:prstGeom prst="rect">
            <a:avLst/>
          </a:prstGeom>
          <a:noFill/>
        </p:spPr>
        <p:txBody>
          <a:bodyPr wrap="none" rtlCol="0">
            <a:spAutoFit/>
          </a:bodyPr>
          <a:lstStyle/>
          <a:p>
            <a:r>
              <a:rPr lang="en-US">
                <a:solidFill>
                  <a:schemeClr val="bg1"/>
                </a:solidFill>
              </a:rPr>
              <a:t>q</a:t>
            </a:r>
            <a:r>
              <a:rPr lang="en-US" baseline="-25000">
                <a:solidFill>
                  <a:schemeClr val="bg1"/>
                </a:solidFill>
              </a:rPr>
              <a:t>13</a:t>
            </a:r>
            <a:r>
              <a:rPr lang="en-US">
                <a:solidFill>
                  <a:schemeClr val="bg1"/>
                </a:solidFill>
              </a:rPr>
              <a:t>&lt;0</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64201" name="Rectangle 9"/>
          <p:cNvSpPr>
            <a:spLocks noChangeArrowheads="1"/>
          </p:cNvSpPr>
          <p:nvPr/>
        </p:nvSpPr>
        <p:spPr bwMode="auto">
          <a:xfrm>
            <a:off x="0" y="3205163"/>
            <a:ext cx="9144000" cy="0"/>
          </a:xfrm>
          <a:prstGeom prst="rect">
            <a:avLst/>
          </a:prstGeom>
          <a:noFill/>
          <a:ln w="9525" algn="ctr">
            <a:noFill/>
            <a:miter lim="800000"/>
            <a:headEnd/>
            <a:tailEnd/>
          </a:ln>
          <a:effectLst/>
        </p:spPr>
        <p:txBody>
          <a:bodyPr wrap="none" anchor="ctr">
            <a:spAutoFit/>
          </a:bodyPr>
          <a:lstStyle/>
          <a:p>
            <a:endParaRPr lang="en-US"/>
          </a:p>
        </p:txBody>
      </p:sp>
      <p:sp>
        <p:nvSpPr>
          <p:cNvPr id="264220" name="Text Box 28"/>
          <p:cNvSpPr txBox="1">
            <a:spLocks noChangeArrowheads="1"/>
          </p:cNvSpPr>
          <p:nvPr/>
        </p:nvSpPr>
        <p:spPr bwMode="auto">
          <a:xfrm>
            <a:off x="304800" y="1828800"/>
            <a:ext cx="1159292" cy="923330"/>
          </a:xfrm>
          <a:prstGeom prst="rect">
            <a:avLst/>
          </a:prstGeom>
          <a:noFill/>
          <a:ln w="9525" algn="ctr">
            <a:noFill/>
            <a:miter lim="800000"/>
            <a:headEnd/>
            <a:tailEnd/>
          </a:ln>
          <a:effectLst/>
        </p:spPr>
        <p:txBody>
          <a:bodyPr wrap="none">
            <a:spAutoFit/>
          </a:bodyPr>
          <a:lstStyle/>
          <a:p>
            <a:pPr>
              <a:tabLst>
                <a:tab pos="409575" algn="l"/>
              </a:tabLst>
            </a:pPr>
            <a:r>
              <a:rPr lang="sr-Latn-CS">
                <a:solidFill>
                  <a:schemeClr val="bg1"/>
                </a:solidFill>
              </a:rPr>
              <a:t>d</a:t>
            </a:r>
            <a:r>
              <a:rPr lang="en-US" i="1">
                <a:solidFill>
                  <a:schemeClr val="bg1"/>
                </a:solidFill>
              </a:rPr>
              <a:t>p</a:t>
            </a:r>
            <a:r>
              <a:rPr lang="sr-Latn-CS">
                <a:solidFill>
                  <a:schemeClr val="bg1"/>
                </a:solidFill>
              </a:rPr>
              <a:t>=0</a:t>
            </a:r>
          </a:p>
          <a:p>
            <a:pPr>
              <a:tabLst>
                <a:tab pos="409575" algn="l"/>
              </a:tabLst>
            </a:pPr>
            <a:r>
              <a:rPr lang="en-US" i="1">
                <a:solidFill>
                  <a:schemeClr val="bg1"/>
                </a:solidFill>
              </a:rPr>
              <a:t>p</a:t>
            </a:r>
            <a:r>
              <a:rPr lang="sr-Latn-CS">
                <a:solidFill>
                  <a:schemeClr val="bg1"/>
                </a:solidFill>
              </a:rPr>
              <a:t>=const.</a:t>
            </a:r>
            <a:endParaRPr lang="en-US">
              <a:solidFill>
                <a:schemeClr val="bg1"/>
              </a:solidFill>
            </a:endParaRPr>
          </a:p>
        </p:txBody>
      </p:sp>
      <p:sp>
        <p:nvSpPr>
          <p:cNvPr id="61" name="Oval 60"/>
          <p:cNvSpPr/>
          <p:nvPr/>
        </p:nvSpPr>
        <p:spPr bwMode="auto">
          <a:xfrm>
            <a:off x="1476587" y="3559440"/>
            <a:ext cx="2316480" cy="1060456"/>
          </a:xfrm>
          <a:prstGeom prst="ellipse">
            <a:avLst/>
          </a:prstGeom>
          <a:solidFill>
            <a:schemeClr val="accent4">
              <a:lumMod val="75000"/>
            </a:schemeClr>
          </a:solidFill>
          <a:ln w="15875" cap="flat" cmpd="sng" algn="ctr">
            <a:solidFill>
              <a:schemeClr val="bg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pPr>
            <a:endParaRPr kumimoji="0" lang="en-US" sz="2000" b="0" i="0" u="none" strike="noStrike" cap="none" normalizeH="0" baseline="0">
              <a:ln>
                <a:noFill/>
              </a:ln>
              <a:solidFill>
                <a:srgbClr val="000000"/>
              </a:solidFill>
              <a:effectLst/>
              <a:latin typeface="Arial" charset="0"/>
            </a:endParaRPr>
          </a:p>
        </p:txBody>
      </p:sp>
      <p:sp>
        <p:nvSpPr>
          <p:cNvPr id="62" name="TextBox 61"/>
          <p:cNvSpPr txBox="1"/>
          <p:nvPr/>
        </p:nvSpPr>
        <p:spPr>
          <a:xfrm>
            <a:off x="1923226" y="3867090"/>
            <a:ext cx="1425390" cy="400110"/>
          </a:xfrm>
          <a:prstGeom prst="rect">
            <a:avLst/>
          </a:prstGeom>
          <a:noFill/>
        </p:spPr>
        <p:txBody>
          <a:bodyPr wrap="none" rtlCol="0">
            <a:spAutoFit/>
          </a:bodyPr>
          <a:lstStyle/>
          <a:p>
            <a:pPr algn="ctr">
              <a:lnSpc>
                <a:spcPct val="100000"/>
              </a:lnSpc>
              <a:spcBef>
                <a:spcPts val="0"/>
              </a:spcBef>
            </a:pPr>
            <a:r>
              <a:rPr lang="en-US">
                <a:solidFill>
                  <a:schemeClr val="bg1"/>
                </a:solidFill>
              </a:rPr>
              <a:t>Radno telo</a:t>
            </a:r>
            <a:endParaRPr lang="en-US"/>
          </a:p>
        </p:txBody>
      </p:sp>
      <p:sp>
        <p:nvSpPr>
          <p:cNvPr id="63" name="TextBox 62"/>
          <p:cNvSpPr txBox="1"/>
          <p:nvPr/>
        </p:nvSpPr>
        <p:spPr>
          <a:xfrm>
            <a:off x="3581400" y="2819400"/>
            <a:ext cx="687924" cy="383314"/>
          </a:xfrm>
          <a:prstGeom prst="rect">
            <a:avLst/>
          </a:prstGeom>
          <a:noFill/>
        </p:spPr>
        <p:txBody>
          <a:bodyPr wrap="none" rtlCol="0">
            <a:spAutoFit/>
          </a:bodyPr>
          <a:lstStyle/>
          <a:p>
            <a:r>
              <a:rPr lang="en-US" sz="2800" b="1">
                <a:solidFill>
                  <a:schemeClr val="bg1"/>
                </a:solidFill>
              </a:rPr>
              <a:t>q&gt;0</a:t>
            </a:r>
          </a:p>
        </p:txBody>
      </p:sp>
      <p:cxnSp>
        <p:nvCxnSpPr>
          <p:cNvPr id="64" name="Straight Arrow Connector 63"/>
          <p:cNvCxnSpPr/>
          <p:nvPr/>
        </p:nvCxnSpPr>
        <p:spPr bwMode="auto">
          <a:xfrm flipH="1">
            <a:off x="3471333" y="3299524"/>
            <a:ext cx="643467" cy="467848"/>
          </a:xfrm>
          <a:prstGeom prst="straightConnector1">
            <a:avLst/>
          </a:prstGeom>
          <a:noFill/>
          <a:ln w="63500" cap="flat" cmpd="dbl" algn="ctr">
            <a:solidFill>
              <a:srgbClr val="C00000"/>
            </a:solidFill>
            <a:prstDash val="solid"/>
            <a:round/>
            <a:headEnd type="none" w="med" len="med"/>
            <a:tailEnd type="triangle"/>
          </a:ln>
          <a:effectLst/>
        </p:spPr>
      </p:cxnSp>
      <p:cxnSp>
        <p:nvCxnSpPr>
          <p:cNvPr id="65" name="Straight Arrow Connector 64"/>
          <p:cNvCxnSpPr/>
          <p:nvPr/>
        </p:nvCxnSpPr>
        <p:spPr bwMode="auto">
          <a:xfrm flipH="1">
            <a:off x="1219200" y="4495136"/>
            <a:ext cx="643467" cy="467848"/>
          </a:xfrm>
          <a:prstGeom prst="straightConnector1">
            <a:avLst/>
          </a:prstGeom>
          <a:noFill/>
          <a:ln w="63500" cap="flat" cmpd="dbl" algn="ctr">
            <a:solidFill>
              <a:srgbClr val="00B050"/>
            </a:solidFill>
            <a:prstDash val="solid"/>
            <a:round/>
            <a:headEnd type="none" w="med" len="med"/>
            <a:tailEnd type="triangle"/>
          </a:ln>
          <a:effectLst/>
        </p:spPr>
      </p:cxnSp>
      <p:sp>
        <p:nvSpPr>
          <p:cNvPr id="66" name="TextBox 65"/>
          <p:cNvSpPr txBox="1"/>
          <p:nvPr/>
        </p:nvSpPr>
        <p:spPr>
          <a:xfrm>
            <a:off x="1393521" y="4645887"/>
            <a:ext cx="687924" cy="383314"/>
          </a:xfrm>
          <a:prstGeom prst="rect">
            <a:avLst/>
          </a:prstGeom>
          <a:noFill/>
        </p:spPr>
        <p:txBody>
          <a:bodyPr wrap="none" rtlCol="0">
            <a:spAutoFit/>
          </a:bodyPr>
          <a:lstStyle/>
          <a:p>
            <a:r>
              <a:rPr lang="en-US" sz="2800" b="1">
                <a:solidFill>
                  <a:schemeClr val="bg1"/>
                </a:solidFill>
              </a:rPr>
              <a:t>q&lt;0</a:t>
            </a:r>
          </a:p>
        </p:txBody>
      </p:sp>
      <p:sp>
        <p:nvSpPr>
          <p:cNvPr id="44" name="WordArt 6"/>
          <p:cNvSpPr>
            <a:spLocks noChangeArrowheads="1" noChangeShapeType="1" noTextEdit="1"/>
          </p:cNvSpPr>
          <p:nvPr/>
        </p:nvSpPr>
        <p:spPr bwMode="auto">
          <a:xfrm>
            <a:off x="300038" y="990600"/>
            <a:ext cx="3128962" cy="647700"/>
          </a:xfrm>
          <a:prstGeom prst="rect">
            <a:avLst/>
          </a:prstGeom>
        </p:spPr>
        <p:txBody>
          <a:bodyPr wrap="none" fromWordArt="1">
            <a:prstTxWarp prst="textPlain">
              <a:avLst>
                <a:gd name="adj" fmla="val 50000"/>
              </a:avLst>
            </a:prstTxWarp>
          </a:bodyPr>
          <a:lstStyle/>
          <a:p>
            <a:pPr algn="ctr"/>
            <a:r>
              <a:rPr lang="en-US" sz="3600" kern="10" spc="720">
                <a:ln w="9525">
                  <a:noFill/>
                  <a:round/>
                  <a:headEnd/>
                  <a:tailEnd/>
                </a:ln>
                <a:gradFill rotWithShape="0">
                  <a:gsLst>
                    <a:gs pos="0">
                      <a:srgbClr val="AAAAAA"/>
                    </a:gs>
                    <a:gs pos="100000">
                      <a:srgbClr val="FFFFFF"/>
                    </a:gs>
                  </a:gsLst>
                  <a:lin ang="5400000" scaled="1"/>
                </a:gradFill>
                <a:effectLst>
                  <a:outerShdw dist="45791" dir="3378596" algn="ctr" rotWithShape="0">
                    <a:srgbClr val="4D4D4D">
                      <a:alpha val="80000"/>
                    </a:srgbClr>
                  </a:outerShdw>
                </a:effectLst>
                <a:latin typeface="Arial Black"/>
              </a:rPr>
              <a:t>Izobarski proces</a:t>
            </a:r>
          </a:p>
        </p:txBody>
      </p:sp>
      <p:grpSp>
        <p:nvGrpSpPr>
          <p:cNvPr id="80" name="Group 79"/>
          <p:cNvGrpSpPr/>
          <p:nvPr/>
        </p:nvGrpSpPr>
        <p:grpSpPr>
          <a:xfrm>
            <a:off x="5181600" y="1197209"/>
            <a:ext cx="3798336" cy="3755791"/>
            <a:chOff x="5455920" y="1197209"/>
            <a:chExt cx="3798336" cy="3755791"/>
          </a:xfrm>
        </p:grpSpPr>
        <p:sp>
          <p:nvSpPr>
            <p:cNvPr id="48" name="Arc 47"/>
            <p:cNvSpPr/>
            <p:nvPr/>
          </p:nvSpPr>
          <p:spPr bwMode="auto">
            <a:xfrm rot="11017828">
              <a:off x="6968256" y="1445417"/>
              <a:ext cx="2286000" cy="1188720"/>
            </a:xfrm>
            <a:prstGeom prst="arc">
              <a:avLst/>
            </a:prstGeom>
            <a:noFill/>
            <a:ln w="12700" cap="flat" cmpd="sng" algn="ctr">
              <a:solidFill>
                <a:schemeClr val="bg1"/>
              </a:solidFill>
              <a:prstDash val="lgDash"/>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pPr>
              <a:endParaRPr kumimoji="0" lang="en-US" sz="2000" b="0" i="0" u="none" strike="noStrike" cap="none" normalizeH="0" baseline="0">
                <a:ln>
                  <a:noFill/>
                </a:ln>
                <a:solidFill>
                  <a:srgbClr val="000000"/>
                </a:solidFill>
                <a:effectLst/>
                <a:latin typeface="Arial" charset="0"/>
              </a:endParaRPr>
            </a:p>
          </p:txBody>
        </p:sp>
        <p:grpSp>
          <p:nvGrpSpPr>
            <p:cNvPr id="76" name="Group 75"/>
            <p:cNvGrpSpPr/>
            <p:nvPr/>
          </p:nvGrpSpPr>
          <p:grpSpPr>
            <a:xfrm>
              <a:off x="5455920" y="1197209"/>
              <a:ext cx="3160468" cy="3755791"/>
              <a:chOff x="5455920" y="1197209"/>
              <a:chExt cx="3160468" cy="3755791"/>
            </a:xfrm>
          </p:grpSpPr>
          <p:sp>
            <p:nvSpPr>
              <p:cNvPr id="69" name="Rectangle 68"/>
              <p:cNvSpPr/>
              <p:nvPr/>
            </p:nvSpPr>
            <p:spPr bwMode="auto">
              <a:xfrm>
                <a:off x="6225540" y="3916680"/>
                <a:ext cx="152400" cy="923544"/>
              </a:xfrm>
              <a:prstGeom prst="rect">
                <a:avLst/>
              </a:prstGeom>
              <a:solidFill>
                <a:schemeClr val="accent4"/>
              </a:solidFill>
              <a:ln w="19050" cap="flat" cmpd="sng" algn="ctr">
                <a:solidFill>
                  <a:schemeClr val="accent4"/>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pPr>
                <a:endParaRPr kumimoji="0" lang="en-US" sz="2000" b="0" i="0" u="none" strike="noStrike" cap="none" normalizeH="0" baseline="0">
                  <a:ln>
                    <a:noFill/>
                  </a:ln>
                  <a:solidFill>
                    <a:srgbClr val="000000"/>
                  </a:solidFill>
                  <a:effectLst/>
                  <a:latin typeface="Arial" charset="0"/>
                </a:endParaRPr>
              </a:p>
            </p:txBody>
          </p:sp>
          <p:sp>
            <p:nvSpPr>
              <p:cNvPr id="47" name="Arc 46"/>
              <p:cNvSpPr/>
              <p:nvPr/>
            </p:nvSpPr>
            <p:spPr bwMode="auto">
              <a:xfrm rot="11521545">
                <a:off x="5894070" y="1607819"/>
                <a:ext cx="2286000" cy="1188720"/>
              </a:xfrm>
              <a:prstGeom prst="arc">
                <a:avLst/>
              </a:prstGeom>
              <a:noFill/>
              <a:ln w="12700" cap="flat" cmpd="sng" algn="ctr">
                <a:solidFill>
                  <a:schemeClr val="bg1"/>
                </a:solidFill>
                <a:prstDash val="lgDash"/>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pPr>
                <a:endParaRPr kumimoji="0" lang="en-US" sz="2000" b="0" i="0" u="none" strike="noStrike" cap="none" normalizeH="0" baseline="0">
                  <a:ln>
                    <a:noFill/>
                  </a:ln>
                  <a:solidFill>
                    <a:srgbClr val="000000"/>
                  </a:solidFill>
                  <a:effectLst/>
                  <a:latin typeface="Arial" charset="0"/>
                </a:endParaRPr>
              </a:p>
            </p:txBody>
          </p:sp>
          <p:grpSp>
            <p:nvGrpSpPr>
              <p:cNvPr id="2" name="Group 17"/>
              <p:cNvGrpSpPr/>
              <p:nvPr/>
            </p:nvGrpSpPr>
            <p:grpSpPr>
              <a:xfrm>
                <a:off x="5715000" y="3810000"/>
                <a:ext cx="2295525" cy="1143000"/>
                <a:chOff x="4032885" y="3415665"/>
                <a:chExt cx="2295525" cy="1143000"/>
              </a:xfrm>
              <a:solidFill>
                <a:schemeClr val="tx1">
                  <a:lumMod val="65000"/>
                </a:schemeClr>
              </a:solidFill>
            </p:grpSpPr>
            <p:sp>
              <p:nvSpPr>
                <p:cNvPr id="14" name="Rectangle 13"/>
                <p:cNvSpPr/>
                <p:nvPr/>
              </p:nvSpPr>
              <p:spPr bwMode="auto">
                <a:xfrm>
                  <a:off x="4032885" y="3415665"/>
                  <a:ext cx="91440" cy="1143000"/>
                </a:xfrm>
                <a:prstGeom prst="rect">
                  <a:avLst/>
                </a:prstGeom>
                <a:grpFill/>
                <a:ln w="19050" cap="flat" cmpd="sng" algn="ctr">
                  <a:solidFill>
                    <a:schemeClr val="tx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pPr>
                  <a:endParaRPr kumimoji="0" lang="en-US" sz="2000" b="0" i="0" u="none" strike="noStrike" cap="none" normalizeH="0" baseline="0">
                    <a:ln>
                      <a:noFill/>
                    </a:ln>
                    <a:solidFill>
                      <a:srgbClr val="000000"/>
                    </a:solidFill>
                    <a:effectLst/>
                    <a:latin typeface="Arial" charset="0"/>
                  </a:endParaRPr>
                </a:p>
              </p:txBody>
            </p:sp>
            <p:sp>
              <p:nvSpPr>
                <p:cNvPr id="15" name="Rectangle 14"/>
                <p:cNvSpPr/>
                <p:nvPr/>
              </p:nvSpPr>
              <p:spPr bwMode="auto">
                <a:xfrm rot="5400000">
                  <a:off x="5181600" y="3413760"/>
                  <a:ext cx="91440" cy="2194560"/>
                </a:xfrm>
                <a:prstGeom prst="rect">
                  <a:avLst/>
                </a:prstGeom>
                <a:grpFill/>
                <a:ln w="19050" cap="flat" cmpd="sng" algn="ctr">
                  <a:solidFill>
                    <a:schemeClr val="tx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pPr>
                  <a:endParaRPr kumimoji="0" lang="en-US" sz="2000" b="0" i="0" u="none" strike="noStrike" cap="none" normalizeH="0" baseline="0">
                    <a:ln>
                      <a:noFill/>
                    </a:ln>
                    <a:solidFill>
                      <a:srgbClr val="000000"/>
                    </a:solidFill>
                    <a:effectLst/>
                    <a:latin typeface="Arial" charset="0"/>
                  </a:endParaRPr>
                </a:p>
              </p:txBody>
            </p:sp>
            <p:sp>
              <p:nvSpPr>
                <p:cNvPr id="16" name="Rectangle 15"/>
                <p:cNvSpPr/>
                <p:nvPr/>
              </p:nvSpPr>
              <p:spPr bwMode="auto">
                <a:xfrm rot="5400000">
                  <a:off x="5185410" y="2364105"/>
                  <a:ext cx="91440" cy="2194560"/>
                </a:xfrm>
                <a:prstGeom prst="rect">
                  <a:avLst/>
                </a:prstGeom>
                <a:grpFill/>
                <a:ln w="19050" cap="flat" cmpd="sng" algn="ctr">
                  <a:solidFill>
                    <a:schemeClr val="tx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pPr>
                  <a:endParaRPr kumimoji="0" lang="en-US" sz="2000" b="0" i="0" u="none" strike="noStrike" cap="none" normalizeH="0" baseline="0">
                    <a:ln>
                      <a:noFill/>
                    </a:ln>
                    <a:solidFill>
                      <a:srgbClr val="000000"/>
                    </a:solidFill>
                    <a:effectLst/>
                    <a:latin typeface="Arial" charset="0"/>
                  </a:endParaRPr>
                </a:p>
              </p:txBody>
            </p:sp>
          </p:grpSp>
          <p:grpSp>
            <p:nvGrpSpPr>
              <p:cNvPr id="3" name="Group 43"/>
              <p:cNvGrpSpPr/>
              <p:nvPr/>
            </p:nvGrpSpPr>
            <p:grpSpPr>
              <a:xfrm>
                <a:off x="6858000" y="3920489"/>
                <a:ext cx="1524000" cy="923544"/>
                <a:chOff x="6330315" y="3920489"/>
                <a:chExt cx="1524000" cy="923544"/>
              </a:xfrm>
            </p:grpSpPr>
            <p:sp>
              <p:nvSpPr>
                <p:cNvPr id="11" name="Rectangle 10"/>
                <p:cNvSpPr/>
                <p:nvPr/>
              </p:nvSpPr>
              <p:spPr bwMode="auto">
                <a:xfrm>
                  <a:off x="6330315" y="3920489"/>
                  <a:ext cx="152400" cy="923544"/>
                </a:xfrm>
                <a:prstGeom prst="rect">
                  <a:avLst/>
                </a:prstGeom>
                <a:solidFill>
                  <a:schemeClr val="tx1">
                    <a:lumMod val="50000"/>
                  </a:schemeClr>
                </a:solidFill>
                <a:ln w="19050" cap="flat" cmpd="sng" algn="ctr">
                  <a:solidFill>
                    <a:schemeClr val="tx1">
                      <a:lumMod val="50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pPr>
                  <a:endParaRPr kumimoji="0" lang="en-US" sz="2000" b="0" i="0" u="none" strike="noStrike" cap="none" normalizeH="0" baseline="0">
                    <a:ln>
                      <a:noFill/>
                    </a:ln>
                    <a:solidFill>
                      <a:srgbClr val="000000"/>
                    </a:solidFill>
                    <a:effectLst/>
                    <a:latin typeface="Arial" charset="0"/>
                  </a:endParaRPr>
                </a:p>
              </p:txBody>
            </p:sp>
            <p:sp>
              <p:nvSpPr>
                <p:cNvPr id="12" name="Rectangle 11"/>
                <p:cNvSpPr/>
                <p:nvPr/>
              </p:nvSpPr>
              <p:spPr bwMode="auto">
                <a:xfrm rot="5400000">
                  <a:off x="7069455" y="3672840"/>
                  <a:ext cx="152400" cy="1417320"/>
                </a:xfrm>
                <a:prstGeom prst="rect">
                  <a:avLst/>
                </a:prstGeom>
                <a:solidFill>
                  <a:schemeClr val="tx1">
                    <a:lumMod val="50000"/>
                  </a:schemeClr>
                </a:solidFill>
                <a:ln w="19050" cap="flat" cmpd="sng" algn="ctr">
                  <a:solidFill>
                    <a:schemeClr val="tx1">
                      <a:lumMod val="50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pPr>
                  <a:endParaRPr kumimoji="0" lang="en-US" sz="2000" b="0" i="0" u="none" strike="noStrike" cap="none" normalizeH="0" baseline="0">
                    <a:ln>
                      <a:noFill/>
                    </a:ln>
                    <a:solidFill>
                      <a:srgbClr val="000000"/>
                    </a:solidFill>
                    <a:effectLst/>
                    <a:latin typeface="Arial" charset="0"/>
                  </a:endParaRPr>
                </a:p>
              </p:txBody>
            </p:sp>
          </p:grpSp>
          <p:sp>
            <p:nvSpPr>
              <p:cNvPr id="13" name="TextBox 12"/>
              <p:cNvSpPr txBox="1"/>
              <p:nvPr/>
            </p:nvSpPr>
            <p:spPr>
              <a:xfrm rot="19432346">
                <a:off x="5857183" y="4109704"/>
                <a:ext cx="635110" cy="461665"/>
              </a:xfrm>
              <a:prstGeom prst="rect">
                <a:avLst/>
              </a:prstGeom>
              <a:noFill/>
            </p:spPr>
            <p:txBody>
              <a:bodyPr wrap="none" rtlCol="0">
                <a:spAutoFit/>
              </a:bodyPr>
              <a:lstStyle/>
              <a:p>
                <a:pPr algn="ctr">
                  <a:lnSpc>
                    <a:spcPct val="100000"/>
                  </a:lnSpc>
                  <a:spcBef>
                    <a:spcPts val="0"/>
                  </a:spcBef>
                </a:pPr>
                <a:r>
                  <a:rPr lang="en-US" sz="1200" i="1">
                    <a:solidFill>
                      <a:schemeClr val="bg1"/>
                    </a:solidFill>
                  </a:rPr>
                  <a:t>Radno</a:t>
                </a:r>
              </a:p>
              <a:p>
                <a:pPr algn="ctr">
                  <a:lnSpc>
                    <a:spcPct val="100000"/>
                  </a:lnSpc>
                  <a:spcBef>
                    <a:spcPts val="0"/>
                  </a:spcBef>
                </a:pPr>
                <a:r>
                  <a:rPr lang="en-US" sz="1200" i="1">
                    <a:solidFill>
                      <a:schemeClr val="bg1"/>
                    </a:solidFill>
                  </a:rPr>
                  <a:t>telo</a:t>
                </a:r>
                <a:endParaRPr lang="en-US" sz="1200" i="1"/>
              </a:p>
            </p:txBody>
          </p:sp>
          <p:cxnSp>
            <p:nvCxnSpPr>
              <p:cNvPr id="18" name="Straight Arrow Connector 17"/>
              <p:cNvCxnSpPr/>
              <p:nvPr/>
            </p:nvCxnSpPr>
            <p:spPr bwMode="auto">
              <a:xfrm flipH="1" flipV="1">
                <a:off x="5810250" y="1223010"/>
                <a:ext cx="3810" cy="2195192"/>
              </a:xfrm>
              <a:prstGeom prst="straightConnector1">
                <a:avLst/>
              </a:prstGeom>
              <a:noFill/>
              <a:ln w="19050" cap="flat" cmpd="sng" algn="ctr">
                <a:solidFill>
                  <a:schemeClr val="bg1"/>
                </a:solidFill>
                <a:prstDash val="solid"/>
                <a:round/>
                <a:headEnd type="none" w="med" len="med"/>
                <a:tailEnd type="triangle"/>
              </a:ln>
              <a:effectLst/>
            </p:spPr>
          </p:cxnSp>
          <p:cxnSp>
            <p:nvCxnSpPr>
              <p:cNvPr id="19" name="Straight Arrow Connector 18"/>
              <p:cNvCxnSpPr/>
              <p:nvPr/>
            </p:nvCxnSpPr>
            <p:spPr bwMode="auto">
              <a:xfrm>
                <a:off x="5806440" y="3418201"/>
                <a:ext cx="2423160" cy="0"/>
              </a:xfrm>
              <a:prstGeom prst="straightConnector1">
                <a:avLst/>
              </a:prstGeom>
              <a:noFill/>
              <a:ln w="19050" cap="flat" cmpd="sng" algn="ctr">
                <a:solidFill>
                  <a:schemeClr val="bg1"/>
                </a:solidFill>
                <a:prstDash val="solid"/>
                <a:round/>
                <a:headEnd type="none" w="med" len="med"/>
                <a:tailEnd type="triangle"/>
              </a:ln>
              <a:effectLst/>
            </p:spPr>
          </p:cxnSp>
          <p:sp>
            <p:nvSpPr>
              <p:cNvPr id="20" name="Text Box 15"/>
              <p:cNvSpPr txBox="1">
                <a:spLocks noChangeArrowheads="1"/>
              </p:cNvSpPr>
              <p:nvPr/>
            </p:nvSpPr>
            <p:spPr bwMode="auto">
              <a:xfrm>
                <a:off x="5455920" y="1197209"/>
                <a:ext cx="312906" cy="369332"/>
              </a:xfrm>
              <a:prstGeom prst="rect">
                <a:avLst/>
              </a:prstGeom>
              <a:noFill/>
              <a:ln w="9525" algn="ctr">
                <a:noFill/>
                <a:miter lim="800000"/>
                <a:headEnd/>
                <a:tailEnd/>
              </a:ln>
            </p:spPr>
            <p:txBody>
              <a:bodyPr wrap="none">
                <a:spAutoFit/>
              </a:bodyPr>
              <a:lstStyle/>
              <a:p>
                <a:pPr>
                  <a:lnSpc>
                    <a:spcPct val="100000"/>
                  </a:lnSpc>
                  <a:spcBef>
                    <a:spcPts val="0"/>
                  </a:spcBef>
                  <a:tabLst>
                    <a:tab pos="409575" algn="l"/>
                  </a:tabLst>
                </a:pPr>
                <a:r>
                  <a:rPr lang="sr-Latn-RS" sz="1800" i="1">
                    <a:solidFill>
                      <a:srgbClr val="000099"/>
                    </a:solidFill>
                  </a:rPr>
                  <a:t>p</a:t>
                </a:r>
                <a:endParaRPr lang="en-US" sz="1800" i="1">
                  <a:solidFill>
                    <a:srgbClr val="000099"/>
                  </a:solidFill>
                </a:endParaRPr>
              </a:p>
            </p:txBody>
          </p:sp>
          <p:sp>
            <p:nvSpPr>
              <p:cNvPr id="21" name="Text Box 15"/>
              <p:cNvSpPr txBox="1">
                <a:spLocks noChangeArrowheads="1"/>
              </p:cNvSpPr>
              <p:nvPr/>
            </p:nvSpPr>
            <p:spPr bwMode="auto">
              <a:xfrm>
                <a:off x="7861300" y="3085461"/>
                <a:ext cx="300082" cy="369332"/>
              </a:xfrm>
              <a:prstGeom prst="rect">
                <a:avLst/>
              </a:prstGeom>
              <a:noFill/>
              <a:ln w="9525" algn="ctr">
                <a:noFill/>
                <a:miter lim="800000"/>
                <a:headEnd/>
                <a:tailEnd/>
              </a:ln>
            </p:spPr>
            <p:txBody>
              <a:bodyPr wrap="none">
                <a:spAutoFit/>
              </a:bodyPr>
              <a:lstStyle/>
              <a:p>
                <a:pPr>
                  <a:lnSpc>
                    <a:spcPct val="100000"/>
                  </a:lnSpc>
                  <a:spcBef>
                    <a:spcPts val="0"/>
                  </a:spcBef>
                  <a:tabLst>
                    <a:tab pos="409575" algn="l"/>
                  </a:tabLst>
                </a:pPr>
                <a:r>
                  <a:rPr lang="en-US" sz="1800" i="1">
                    <a:solidFill>
                      <a:srgbClr val="000099"/>
                    </a:solidFill>
                  </a:rPr>
                  <a:t>v</a:t>
                </a:r>
              </a:p>
            </p:txBody>
          </p:sp>
          <p:sp>
            <p:nvSpPr>
              <p:cNvPr id="22" name="TextBox 21"/>
              <p:cNvSpPr txBox="1">
                <a:spLocks noChangeArrowheads="1"/>
              </p:cNvSpPr>
              <p:nvPr/>
            </p:nvSpPr>
            <p:spPr bwMode="auto">
              <a:xfrm>
                <a:off x="6666230" y="2154596"/>
                <a:ext cx="381000" cy="387798"/>
              </a:xfrm>
              <a:prstGeom prst="rect">
                <a:avLst/>
              </a:prstGeom>
              <a:noFill/>
              <a:ln w="9525">
                <a:noFill/>
                <a:miter lim="800000"/>
                <a:headEnd/>
                <a:tailEnd/>
              </a:ln>
            </p:spPr>
            <p:txBody>
              <a:bodyPr wrap="square">
                <a:spAutoFit/>
              </a:bodyPr>
              <a:lstStyle/>
              <a:p>
                <a:pPr algn="ctr"/>
                <a:r>
                  <a:rPr lang="en-US" sz="1600">
                    <a:solidFill>
                      <a:schemeClr val="bg1"/>
                    </a:solidFill>
                  </a:rPr>
                  <a:t>1</a:t>
                </a:r>
                <a:endParaRPr lang="sr-Latn-RS" sz="1600">
                  <a:solidFill>
                    <a:schemeClr val="bg1"/>
                  </a:solidFill>
                </a:endParaRPr>
              </a:p>
            </p:txBody>
          </p:sp>
          <p:sp>
            <p:nvSpPr>
              <p:cNvPr id="23" name="TextBox 22"/>
              <p:cNvSpPr txBox="1">
                <a:spLocks noChangeArrowheads="1"/>
              </p:cNvSpPr>
              <p:nvPr/>
            </p:nvSpPr>
            <p:spPr bwMode="auto">
              <a:xfrm>
                <a:off x="7322674" y="2158640"/>
                <a:ext cx="381000" cy="360612"/>
              </a:xfrm>
              <a:prstGeom prst="rect">
                <a:avLst/>
              </a:prstGeom>
              <a:noFill/>
              <a:ln w="9525">
                <a:noFill/>
                <a:miter lim="800000"/>
                <a:headEnd/>
                <a:tailEnd/>
              </a:ln>
            </p:spPr>
            <p:txBody>
              <a:bodyPr wrap="square">
                <a:spAutoFit/>
              </a:bodyPr>
              <a:lstStyle/>
              <a:p>
                <a:pPr algn="ctr"/>
                <a:r>
                  <a:rPr lang="sr-Latn-RS" sz="1600">
                    <a:solidFill>
                      <a:schemeClr val="bg1"/>
                    </a:solidFill>
                  </a:rPr>
                  <a:t>2</a:t>
                </a:r>
              </a:p>
            </p:txBody>
          </p:sp>
          <p:sp>
            <p:nvSpPr>
              <p:cNvPr id="41" name="Arc 40"/>
              <p:cNvSpPr/>
              <p:nvPr/>
            </p:nvSpPr>
            <p:spPr bwMode="auto">
              <a:xfrm rot="11248650">
                <a:off x="6301506" y="1468276"/>
                <a:ext cx="2286000" cy="1188720"/>
              </a:xfrm>
              <a:prstGeom prst="arc">
                <a:avLst/>
              </a:prstGeom>
              <a:noFill/>
              <a:ln w="12700" cap="flat" cmpd="sng" algn="ctr">
                <a:solidFill>
                  <a:schemeClr val="bg1"/>
                </a:solidFill>
                <a:prstDash val="lgDash"/>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pPr>
                <a:endParaRPr kumimoji="0" lang="en-US" sz="2000" b="0" i="0" u="none" strike="noStrike" cap="none" normalizeH="0" baseline="0">
                  <a:ln>
                    <a:noFill/>
                  </a:ln>
                  <a:solidFill>
                    <a:srgbClr val="000000"/>
                  </a:solidFill>
                  <a:effectLst/>
                  <a:latin typeface="Arial" charset="0"/>
                </a:endParaRPr>
              </a:p>
            </p:txBody>
          </p:sp>
          <p:sp>
            <p:nvSpPr>
              <p:cNvPr id="54" name="TextBox 53"/>
              <p:cNvSpPr txBox="1">
                <a:spLocks noChangeArrowheads="1"/>
              </p:cNvSpPr>
              <p:nvPr/>
            </p:nvSpPr>
            <p:spPr bwMode="auto">
              <a:xfrm>
                <a:off x="5970270" y="2423160"/>
                <a:ext cx="381000" cy="360612"/>
              </a:xfrm>
              <a:prstGeom prst="rect">
                <a:avLst/>
              </a:prstGeom>
              <a:noFill/>
              <a:ln w="9525">
                <a:noFill/>
                <a:miter lim="800000"/>
                <a:headEnd/>
                <a:tailEnd/>
              </a:ln>
            </p:spPr>
            <p:txBody>
              <a:bodyPr wrap="square">
                <a:spAutoFit/>
              </a:bodyPr>
              <a:lstStyle/>
              <a:p>
                <a:pPr algn="ctr"/>
                <a:r>
                  <a:rPr lang="en-US" sz="1600">
                    <a:solidFill>
                      <a:schemeClr val="bg1"/>
                    </a:solidFill>
                  </a:rPr>
                  <a:t>3</a:t>
                </a:r>
                <a:endParaRPr lang="sr-Latn-RS" sz="1600">
                  <a:solidFill>
                    <a:schemeClr val="bg1"/>
                  </a:solidFill>
                </a:endParaRPr>
              </a:p>
            </p:txBody>
          </p:sp>
          <p:cxnSp>
            <p:nvCxnSpPr>
              <p:cNvPr id="50" name="Straight Connector 49"/>
              <p:cNvCxnSpPr/>
              <p:nvPr/>
            </p:nvCxnSpPr>
            <p:spPr bwMode="auto">
              <a:xfrm rot="16200000" flipV="1">
                <a:off x="6543748" y="2235200"/>
                <a:ext cx="0" cy="548640"/>
              </a:xfrm>
              <a:prstGeom prst="line">
                <a:avLst/>
              </a:prstGeom>
              <a:noFill/>
              <a:ln w="28575" cap="flat" cmpd="sng" algn="ctr">
                <a:solidFill>
                  <a:srgbClr val="000066"/>
                </a:solidFill>
                <a:prstDash val="solid"/>
                <a:round/>
                <a:headEnd type="none" w="med" len="med"/>
                <a:tailEnd type="triangle" w="med" len="med"/>
              </a:ln>
              <a:effectLst/>
            </p:spPr>
          </p:cxnSp>
          <p:sp>
            <p:nvSpPr>
              <p:cNvPr id="43" name="Oval 42"/>
              <p:cNvSpPr/>
              <p:nvPr/>
            </p:nvSpPr>
            <p:spPr bwMode="auto">
              <a:xfrm rot="18828319">
                <a:off x="6825510" y="2470146"/>
                <a:ext cx="73152" cy="73152"/>
              </a:xfrm>
              <a:prstGeom prst="ellipse">
                <a:avLst/>
              </a:prstGeom>
              <a:solidFill>
                <a:schemeClr val="bg1">
                  <a:lumMod val="20000"/>
                  <a:lumOff val="80000"/>
                </a:schemeClr>
              </a:solidFill>
              <a:ln w="15875" cap="flat" cmpd="sng" algn="ctr">
                <a:solidFill>
                  <a:schemeClr val="bg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pPr>
                <a:endParaRPr kumimoji="0" lang="en-US" sz="2000" b="0" i="0" u="none" strike="noStrike" cap="none" normalizeH="0" baseline="0">
                  <a:ln>
                    <a:noFill/>
                  </a:ln>
                  <a:solidFill>
                    <a:srgbClr val="000000"/>
                  </a:solidFill>
                  <a:effectLst/>
                  <a:latin typeface="Arial" charset="0"/>
                </a:endParaRPr>
              </a:p>
            </p:txBody>
          </p:sp>
          <p:cxnSp>
            <p:nvCxnSpPr>
              <p:cNvPr id="52" name="Straight Connector 51"/>
              <p:cNvCxnSpPr/>
              <p:nvPr/>
            </p:nvCxnSpPr>
            <p:spPr bwMode="auto">
              <a:xfrm rot="16200000" flipV="1">
                <a:off x="7173668" y="2235200"/>
                <a:ext cx="0" cy="548640"/>
              </a:xfrm>
              <a:prstGeom prst="line">
                <a:avLst/>
              </a:prstGeom>
              <a:noFill/>
              <a:ln w="28575" cap="flat" cmpd="sng" algn="ctr">
                <a:solidFill>
                  <a:srgbClr val="000066"/>
                </a:solidFill>
                <a:prstDash val="solid"/>
                <a:round/>
                <a:headEnd type="triangle" w="med" len="med"/>
                <a:tailEnd type="none" w="med" len="med"/>
              </a:ln>
              <a:effectLst/>
            </p:spPr>
          </p:cxnSp>
          <p:sp>
            <p:nvSpPr>
              <p:cNvPr id="51" name="Oval 50"/>
              <p:cNvSpPr/>
              <p:nvPr/>
            </p:nvSpPr>
            <p:spPr bwMode="auto">
              <a:xfrm rot="18828319">
                <a:off x="6198208" y="2468780"/>
                <a:ext cx="73152" cy="73152"/>
              </a:xfrm>
              <a:prstGeom prst="ellipse">
                <a:avLst/>
              </a:prstGeom>
              <a:solidFill>
                <a:schemeClr val="bg1">
                  <a:lumMod val="20000"/>
                  <a:lumOff val="80000"/>
                </a:schemeClr>
              </a:solidFill>
              <a:ln w="15875" cap="flat" cmpd="sng" algn="ctr">
                <a:solidFill>
                  <a:schemeClr val="bg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pPr>
                <a:endParaRPr kumimoji="0" lang="en-US" sz="2000" b="0" i="0" u="none" strike="noStrike" cap="none" normalizeH="0" baseline="0">
                  <a:ln>
                    <a:noFill/>
                  </a:ln>
                  <a:solidFill>
                    <a:srgbClr val="000000"/>
                  </a:solidFill>
                  <a:effectLst/>
                  <a:latin typeface="Arial" charset="0"/>
                </a:endParaRPr>
              </a:p>
            </p:txBody>
          </p:sp>
          <p:sp>
            <p:nvSpPr>
              <p:cNvPr id="71" name="TextBox 70"/>
              <p:cNvSpPr txBox="1"/>
              <p:nvPr/>
            </p:nvSpPr>
            <p:spPr>
              <a:xfrm>
                <a:off x="7308273" y="1737360"/>
                <a:ext cx="808235" cy="427746"/>
              </a:xfrm>
              <a:prstGeom prst="rect">
                <a:avLst/>
              </a:prstGeom>
              <a:noFill/>
            </p:spPr>
            <p:txBody>
              <a:bodyPr wrap="none" rtlCol="0">
                <a:spAutoFit/>
              </a:bodyPr>
              <a:lstStyle/>
              <a:p>
                <a:r>
                  <a:rPr lang="en-US">
                    <a:solidFill>
                      <a:schemeClr val="bg1"/>
                    </a:solidFill>
                  </a:rPr>
                  <a:t>q</a:t>
                </a:r>
                <a:r>
                  <a:rPr lang="en-US" baseline="-25000">
                    <a:solidFill>
                      <a:schemeClr val="bg1"/>
                    </a:solidFill>
                  </a:rPr>
                  <a:t>12</a:t>
                </a:r>
                <a:r>
                  <a:rPr lang="en-US">
                    <a:solidFill>
                      <a:schemeClr val="bg1"/>
                    </a:solidFill>
                  </a:rPr>
                  <a:t>&gt;0</a:t>
                </a:r>
              </a:p>
            </p:txBody>
          </p:sp>
          <p:cxnSp>
            <p:nvCxnSpPr>
              <p:cNvPr id="72" name="Straight Arrow Connector 71"/>
              <p:cNvCxnSpPr/>
              <p:nvPr/>
            </p:nvCxnSpPr>
            <p:spPr bwMode="auto">
              <a:xfrm flipH="1">
                <a:off x="7010400" y="2087880"/>
                <a:ext cx="403860" cy="502920"/>
              </a:xfrm>
              <a:prstGeom prst="straightConnector1">
                <a:avLst/>
              </a:prstGeom>
              <a:noFill/>
              <a:ln w="41275" cap="flat" cmpd="dbl" algn="ctr">
                <a:solidFill>
                  <a:srgbClr val="C00000"/>
                </a:solidFill>
                <a:prstDash val="solid"/>
                <a:round/>
                <a:headEnd type="none" w="med" len="med"/>
                <a:tailEnd type="triangle"/>
              </a:ln>
              <a:effectLst/>
            </p:spPr>
          </p:cxnSp>
          <p:cxnSp>
            <p:nvCxnSpPr>
              <p:cNvPr id="73" name="Straight Arrow Connector 72"/>
              <p:cNvCxnSpPr/>
              <p:nvPr/>
            </p:nvCxnSpPr>
            <p:spPr bwMode="auto">
              <a:xfrm flipV="1">
                <a:off x="6301740" y="2423160"/>
                <a:ext cx="297180" cy="449580"/>
              </a:xfrm>
              <a:prstGeom prst="straightConnector1">
                <a:avLst/>
              </a:prstGeom>
              <a:noFill/>
              <a:ln w="41275" cap="flat" cmpd="dbl" algn="ctr">
                <a:solidFill>
                  <a:srgbClr val="00B050"/>
                </a:solidFill>
                <a:prstDash val="solid"/>
                <a:round/>
                <a:headEnd type="triangle" w="med" len="med"/>
                <a:tailEnd type="none" w="med" len="med"/>
              </a:ln>
              <a:effectLst/>
            </p:spPr>
          </p:cxnSp>
          <p:sp>
            <p:nvSpPr>
              <p:cNvPr id="75" name="TextBox 74"/>
              <p:cNvSpPr txBox="1"/>
              <p:nvPr/>
            </p:nvSpPr>
            <p:spPr>
              <a:xfrm>
                <a:off x="5989320" y="2705100"/>
                <a:ext cx="822661" cy="427746"/>
              </a:xfrm>
              <a:prstGeom prst="rect">
                <a:avLst/>
              </a:prstGeom>
              <a:noFill/>
            </p:spPr>
            <p:txBody>
              <a:bodyPr wrap="none" rtlCol="0">
                <a:spAutoFit/>
              </a:bodyPr>
              <a:lstStyle/>
              <a:p>
                <a:r>
                  <a:rPr lang="en-US">
                    <a:solidFill>
                      <a:schemeClr val="bg1"/>
                    </a:solidFill>
                  </a:rPr>
                  <a:t>q</a:t>
                </a:r>
                <a:r>
                  <a:rPr lang="en-US" baseline="-25000">
                    <a:solidFill>
                      <a:schemeClr val="bg1"/>
                    </a:solidFill>
                  </a:rPr>
                  <a:t>13</a:t>
                </a:r>
                <a:r>
                  <a:rPr lang="en-US">
                    <a:solidFill>
                      <a:schemeClr val="bg1"/>
                    </a:solidFill>
                  </a:rPr>
                  <a:t>&lt;0</a:t>
                </a:r>
              </a:p>
            </p:txBody>
          </p:sp>
          <p:sp>
            <p:nvSpPr>
              <p:cNvPr id="77" name="TextBox 76"/>
              <p:cNvSpPr txBox="1"/>
              <p:nvPr/>
            </p:nvSpPr>
            <p:spPr>
              <a:xfrm>
                <a:off x="6808470" y="1634490"/>
                <a:ext cx="385042" cy="387798"/>
              </a:xfrm>
              <a:prstGeom prst="rect">
                <a:avLst/>
              </a:prstGeom>
              <a:noFill/>
            </p:spPr>
            <p:txBody>
              <a:bodyPr wrap="none" rtlCol="0">
                <a:spAutoFit/>
              </a:bodyPr>
              <a:lstStyle/>
              <a:p>
                <a:r>
                  <a:rPr lang="en-US" sz="1600">
                    <a:solidFill>
                      <a:schemeClr val="bg1"/>
                    </a:solidFill>
                  </a:rPr>
                  <a:t>T</a:t>
                </a:r>
                <a:r>
                  <a:rPr lang="en-US" sz="1600" baseline="-25000">
                    <a:solidFill>
                      <a:schemeClr val="bg1"/>
                    </a:solidFill>
                  </a:rPr>
                  <a:t>2</a:t>
                </a:r>
                <a:endParaRPr lang="en-US" sz="1600">
                  <a:solidFill>
                    <a:schemeClr val="bg1"/>
                  </a:solidFill>
                </a:endParaRPr>
              </a:p>
            </p:txBody>
          </p:sp>
          <p:sp>
            <p:nvSpPr>
              <p:cNvPr id="78" name="TextBox 77"/>
              <p:cNvSpPr txBox="1"/>
              <p:nvPr/>
            </p:nvSpPr>
            <p:spPr>
              <a:xfrm>
                <a:off x="6240780" y="1752600"/>
                <a:ext cx="385042" cy="360612"/>
              </a:xfrm>
              <a:prstGeom prst="rect">
                <a:avLst/>
              </a:prstGeom>
              <a:noFill/>
            </p:spPr>
            <p:txBody>
              <a:bodyPr wrap="none" rtlCol="0">
                <a:spAutoFit/>
              </a:bodyPr>
              <a:lstStyle/>
              <a:p>
                <a:r>
                  <a:rPr lang="en-US" sz="1600">
                    <a:solidFill>
                      <a:schemeClr val="bg1"/>
                    </a:solidFill>
                  </a:rPr>
                  <a:t>T</a:t>
                </a:r>
                <a:r>
                  <a:rPr lang="en-US" sz="1600" baseline="-25000">
                    <a:solidFill>
                      <a:schemeClr val="bg1"/>
                    </a:solidFill>
                  </a:rPr>
                  <a:t>1</a:t>
                </a:r>
                <a:endParaRPr lang="en-US" sz="1600">
                  <a:solidFill>
                    <a:schemeClr val="bg1"/>
                  </a:solidFill>
                </a:endParaRPr>
              </a:p>
            </p:txBody>
          </p:sp>
          <p:sp>
            <p:nvSpPr>
              <p:cNvPr id="79" name="TextBox 78"/>
              <p:cNvSpPr txBox="1"/>
              <p:nvPr/>
            </p:nvSpPr>
            <p:spPr>
              <a:xfrm>
                <a:off x="5802630" y="1714500"/>
                <a:ext cx="385042" cy="360612"/>
              </a:xfrm>
              <a:prstGeom prst="rect">
                <a:avLst/>
              </a:prstGeom>
              <a:noFill/>
            </p:spPr>
            <p:txBody>
              <a:bodyPr wrap="none" rtlCol="0">
                <a:spAutoFit/>
              </a:bodyPr>
              <a:lstStyle/>
              <a:p>
                <a:r>
                  <a:rPr lang="en-US" sz="1600">
                    <a:solidFill>
                      <a:schemeClr val="bg1"/>
                    </a:solidFill>
                  </a:rPr>
                  <a:t>T</a:t>
                </a:r>
                <a:r>
                  <a:rPr lang="en-US" sz="1600" baseline="-25000">
                    <a:solidFill>
                      <a:schemeClr val="bg1"/>
                    </a:solidFill>
                  </a:rPr>
                  <a:t>3</a:t>
                </a:r>
                <a:endParaRPr lang="en-US" sz="1600">
                  <a:solidFill>
                    <a:schemeClr val="bg1"/>
                  </a:solidFill>
                </a:endParaRPr>
              </a:p>
            </p:txBody>
          </p:sp>
          <p:sp>
            <p:nvSpPr>
              <p:cNvPr id="53" name="Oval 52"/>
              <p:cNvSpPr/>
              <p:nvPr/>
            </p:nvSpPr>
            <p:spPr bwMode="auto">
              <a:xfrm rot="18828319">
                <a:off x="7447888" y="2473860"/>
                <a:ext cx="73152" cy="73152"/>
              </a:xfrm>
              <a:prstGeom prst="ellipse">
                <a:avLst/>
              </a:prstGeom>
              <a:solidFill>
                <a:schemeClr val="bg1">
                  <a:lumMod val="20000"/>
                  <a:lumOff val="80000"/>
                </a:schemeClr>
              </a:solidFill>
              <a:ln w="15875" cap="flat" cmpd="sng" algn="ctr">
                <a:solidFill>
                  <a:schemeClr val="bg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pPr>
                <a:endParaRPr kumimoji="0" lang="en-US" sz="2000" b="0" i="0" u="none" strike="noStrike" cap="none" normalizeH="0" baseline="0">
                  <a:ln>
                    <a:noFill/>
                  </a:ln>
                  <a:solidFill>
                    <a:srgbClr val="000000"/>
                  </a:solidFill>
                  <a:effectLst/>
                  <a:latin typeface="Arial" charset="0"/>
                </a:endParaRPr>
              </a:p>
            </p:txBody>
          </p:sp>
          <p:sp>
            <p:nvSpPr>
              <p:cNvPr id="67" name="Rectangle 66"/>
              <p:cNvSpPr/>
              <p:nvPr/>
            </p:nvSpPr>
            <p:spPr bwMode="auto">
              <a:xfrm>
                <a:off x="7536180" y="3916680"/>
                <a:ext cx="152400" cy="923544"/>
              </a:xfrm>
              <a:prstGeom prst="rect">
                <a:avLst/>
              </a:prstGeom>
              <a:solidFill>
                <a:schemeClr val="accent4"/>
              </a:solidFill>
              <a:ln w="19050" cap="flat" cmpd="sng" algn="ctr">
                <a:solidFill>
                  <a:schemeClr val="accent4"/>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pPr>
                <a:endParaRPr kumimoji="0" lang="en-US" sz="2000" b="0" i="0" u="none" strike="noStrike" cap="none" normalizeH="0" baseline="0">
                  <a:ln>
                    <a:noFill/>
                  </a:ln>
                  <a:solidFill>
                    <a:srgbClr val="000000"/>
                  </a:solidFill>
                  <a:effectLst/>
                  <a:latin typeface="Arial" charset="0"/>
                </a:endParaRPr>
              </a:p>
            </p:txBody>
          </p:sp>
          <p:cxnSp>
            <p:nvCxnSpPr>
              <p:cNvPr id="74" name="Straight Connector 73"/>
              <p:cNvCxnSpPr/>
              <p:nvPr/>
            </p:nvCxnSpPr>
            <p:spPr bwMode="auto">
              <a:xfrm rot="16200000" flipV="1">
                <a:off x="8342068" y="4117340"/>
                <a:ext cx="0" cy="548640"/>
              </a:xfrm>
              <a:prstGeom prst="line">
                <a:avLst/>
              </a:prstGeom>
              <a:noFill/>
              <a:ln w="12700" cap="flat" cmpd="sng" algn="ctr">
                <a:solidFill>
                  <a:srgbClr val="000066"/>
                </a:solidFill>
                <a:prstDash val="solid"/>
                <a:round/>
                <a:headEnd type="triangle" w="med" len="med"/>
                <a:tailEnd type="triangle" w="med" len="med"/>
              </a:ln>
              <a:effectLst/>
            </p:spPr>
          </p:cxnSp>
        </p:grpSp>
      </p:grpSp>
    </p:spTree>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64201" name="Rectangle 9"/>
          <p:cNvSpPr>
            <a:spLocks noChangeArrowheads="1"/>
          </p:cNvSpPr>
          <p:nvPr/>
        </p:nvSpPr>
        <p:spPr bwMode="auto">
          <a:xfrm>
            <a:off x="0" y="3205163"/>
            <a:ext cx="9144000" cy="0"/>
          </a:xfrm>
          <a:prstGeom prst="rect">
            <a:avLst/>
          </a:prstGeom>
          <a:noFill/>
          <a:ln w="9525" algn="ctr">
            <a:noFill/>
            <a:miter lim="800000"/>
            <a:headEnd/>
            <a:tailEnd/>
          </a:ln>
          <a:effectLst/>
        </p:spPr>
        <p:txBody>
          <a:bodyPr wrap="none" anchor="ctr">
            <a:spAutoFit/>
          </a:bodyPr>
          <a:lstStyle/>
          <a:p>
            <a:endParaRPr lang="en-US"/>
          </a:p>
        </p:txBody>
      </p:sp>
      <p:sp>
        <p:nvSpPr>
          <p:cNvPr id="44" name="Text Box 27"/>
          <p:cNvSpPr txBox="1">
            <a:spLocks noChangeArrowheads="1"/>
          </p:cNvSpPr>
          <p:nvPr/>
        </p:nvSpPr>
        <p:spPr bwMode="auto">
          <a:xfrm rot="2870812">
            <a:off x="2387875" y="2305384"/>
            <a:ext cx="2040632" cy="707886"/>
          </a:xfrm>
          <a:prstGeom prst="rect">
            <a:avLst/>
          </a:prstGeom>
          <a:noFill/>
          <a:ln w="9525" algn="ctr">
            <a:noFill/>
            <a:miter lim="800000"/>
            <a:headEnd/>
            <a:tailEnd/>
          </a:ln>
          <a:effectLst/>
        </p:spPr>
        <p:txBody>
          <a:bodyPr wrap="square">
            <a:spAutoFit/>
          </a:bodyPr>
          <a:lstStyle/>
          <a:p>
            <a:pPr algn="ctr">
              <a:lnSpc>
                <a:spcPct val="100000"/>
              </a:lnSpc>
              <a:spcBef>
                <a:spcPts val="0"/>
              </a:spcBef>
              <a:tabLst>
                <a:tab pos="409575" algn="l"/>
              </a:tabLst>
            </a:pPr>
            <a:r>
              <a:rPr lang="sr-Latn-CS">
                <a:solidFill>
                  <a:schemeClr val="bg1"/>
                </a:solidFill>
              </a:rPr>
              <a:t>Jednačina</a:t>
            </a:r>
            <a:endParaRPr lang="en-US">
              <a:solidFill>
                <a:schemeClr val="bg1"/>
              </a:solidFill>
            </a:endParaRPr>
          </a:p>
          <a:p>
            <a:pPr algn="ctr">
              <a:lnSpc>
                <a:spcPct val="100000"/>
              </a:lnSpc>
              <a:spcBef>
                <a:spcPts val="0"/>
              </a:spcBef>
              <a:tabLst>
                <a:tab pos="409575" algn="l"/>
              </a:tabLst>
            </a:pPr>
            <a:r>
              <a:rPr lang="sr-Latn-CS">
                <a:solidFill>
                  <a:schemeClr val="bg1"/>
                </a:solidFill>
              </a:rPr>
              <a:t>procesa</a:t>
            </a:r>
            <a:r>
              <a:rPr lang="en-US">
                <a:solidFill>
                  <a:schemeClr val="bg1"/>
                </a:solidFill>
              </a:rPr>
              <a:t>:</a:t>
            </a:r>
          </a:p>
        </p:txBody>
      </p:sp>
      <p:sp>
        <p:nvSpPr>
          <p:cNvPr id="48" name="Text Box 27"/>
          <p:cNvSpPr txBox="1">
            <a:spLocks noChangeArrowheads="1"/>
          </p:cNvSpPr>
          <p:nvPr/>
        </p:nvSpPr>
        <p:spPr bwMode="auto">
          <a:xfrm>
            <a:off x="274321" y="1676400"/>
            <a:ext cx="1600200" cy="494046"/>
          </a:xfrm>
          <a:prstGeom prst="rect">
            <a:avLst/>
          </a:prstGeom>
          <a:noFill/>
          <a:ln w="9525" algn="ctr">
            <a:noFill/>
            <a:miter lim="800000"/>
            <a:headEnd/>
            <a:tailEnd/>
          </a:ln>
          <a:effectLst/>
        </p:spPr>
        <p:txBody>
          <a:bodyPr wrap="square">
            <a:spAutoFit/>
          </a:bodyPr>
          <a:lstStyle/>
          <a:p>
            <a:pPr>
              <a:tabLst>
                <a:tab pos="409575" algn="l"/>
              </a:tabLst>
            </a:pPr>
            <a:r>
              <a:rPr lang="en-US" sz="2400" i="1">
                <a:solidFill>
                  <a:schemeClr val="bg1"/>
                </a:solidFill>
              </a:rPr>
              <a:t>p</a:t>
            </a:r>
            <a:r>
              <a:rPr lang="en-US" sz="2400" i="1">
                <a:solidFill>
                  <a:schemeClr val="bg1"/>
                </a:solidFill>
                <a:sym typeface="Symbol"/>
              </a:rPr>
              <a:t></a:t>
            </a:r>
            <a:r>
              <a:rPr lang="en-US" sz="2400" i="1">
                <a:solidFill>
                  <a:schemeClr val="bg1"/>
                </a:solidFill>
              </a:rPr>
              <a:t>v=R</a:t>
            </a:r>
            <a:r>
              <a:rPr lang="en-US" sz="2400" i="1">
                <a:solidFill>
                  <a:schemeClr val="bg1"/>
                </a:solidFill>
                <a:sym typeface="Symbol"/>
              </a:rPr>
              <a:t></a:t>
            </a:r>
            <a:r>
              <a:rPr lang="en-US" sz="2400" i="1">
                <a:solidFill>
                  <a:schemeClr val="bg1"/>
                </a:solidFill>
              </a:rPr>
              <a:t>T</a:t>
            </a:r>
          </a:p>
        </p:txBody>
      </p:sp>
      <p:sp>
        <p:nvSpPr>
          <p:cNvPr id="49" name="Text Box 27"/>
          <p:cNvSpPr txBox="1">
            <a:spLocks noChangeArrowheads="1"/>
          </p:cNvSpPr>
          <p:nvPr/>
        </p:nvSpPr>
        <p:spPr bwMode="auto">
          <a:xfrm>
            <a:off x="152400" y="2687729"/>
            <a:ext cx="762000" cy="978729"/>
          </a:xfrm>
          <a:prstGeom prst="rect">
            <a:avLst/>
          </a:prstGeom>
          <a:noFill/>
          <a:ln w="9525" algn="ctr">
            <a:noFill/>
            <a:miter lim="800000"/>
            <a:headEnd/>
            <a:tailEnd/>
          </a:ln>
          <a:effectLst/>
        </p:spPr>
        <p:txBody>
          <a:bodyPr wrap="square">
            <a:spAutoFit/>
          </a:bodyPr>
          <a:lstStyle/>
          <a:p>
            <a:pPr algn="ctr">
              <a:spcBef>
                <a:spcPts val="0"/>
              </a:spcBef>
              <a:tabLst>
                <a:tab pos="409575" algn="l"/>
              </a:tabLst>
            </a:pPr>
            <a:r>
              <a:rPr lang="en-US" sz="2400" i="1">
                <a:solidFill>
                  <a:schemeClr val="bg1"/>
                </a:solidFill>
              </a:rPr>
              <a:t>v</a:t>
            </a:r>
          </a:p>
          <a:p>
            <a:pPr algn="ctr">
              <a:spcBef>
                <a:spcPts val="0"/>
              </a:spcBef>
              <a:tabLst>
                <a:tab pos="409575" algn="l"/>
              </a:tabLst>
            </a:pPr>
            <a:r>
              <a:rPr lang="en-US" sz="2400" i="1">
                <a:solidFill>
                  <a:schemeClr val="bg1"/>
                </a:solidFill>
                <a:sym typeface="Symbol"/>
              </a:rPr>
              <a:t>T</a:t>
            </a:r>
            <a:endParaRPr lang="en-US" sz="2400" i="1">
              <a:solidFill>
                <a:schemeClr val="bg1"/>
              </a:solidFill>
            </a:endParaRPr>
          </a:p>
        </p:txBody>
      </p:sp>
      <p:cxnSp>
        <p:nvCxnSpPr>
          <p:cNvPr id="58" name="Straight Connector 57"/>
          <p:cNvCxnSpPr/>
          <p:nvPr/>
        </p:nvCxnSpPr>
        <p:spPr bwMode="auto">
          <a:xfrm flipH="1">
            <a:off x="312420" y="3162300"/>
            <a:ext cx="457200" cy="0"/>
          </a:xfrm>
          <a:prstGeom prst="line">
            <a:avLst/>
          </a:prstGeom>
          <a:noFill/>
          <a:ln w="19050" cap="flat" cmpd="sng" algn="ctr">
            <a:solidFill>
              <a:schemeClr val="bg1"/>
            </a:solidFill>
            <a:prstDash val="solid"/>
            <a:round/>
            <a:headEnd type="none" w="med" len="med"/>
            <a:tailEnd type="none" w="med" len="med"/>
          </a:ln>
          <a:effectLst/>
        </p:spPr>
      </p:cxnSp>
      <p:sp>
        <p:nvSpPr>
          <p:cNvPr id="67" name="Text Box 27"/>
          <p:cNvSpPr txBox="1">
            <a:spLocks noChangeArrowheads="1"/>
          </p:cNvSpPr>
          <p:nvPr/>
        </p:nvSpPr>
        <p:spPr bwMode="auto">
          <a:xfrm>
            <a:off x="914400" y="2689860"/>
            <a:ext cx="762000" cy="978729"/>
          </a:xfrm>
          <a:prstGeom prst="rect">
            <a:avLst/>
          </a:prstGeom>
          <a:noFill/>
          <a:ln w="9525" algn="ctr">
            <a:noFill/>
            <a:miter lim="800000"/>
            <a:headEnd/>
            <a:tailEnd/>
          </a:ln>
          <a:effectLst/>
        </p:spPr>
        <p:txBody>
          <a:bodyPr wrap="square">
            <a:spAutoFit/>
          </a:bodyPr>
          <a:lstStyle/>
          <a:p>
            <a:pPr algn="ctr">
              <a:spcBef>
                <a:spcPts val="0"/>
              </a:spcBef>
              <a:tabLst>
                <a:tab pos="409575" algn="l"/>
              </a:tabLst>
            </a:pPr>
            <a:r>
              <a:rPr lang="en-US" sz="2400" i="1">
                <a:solidFill>
                  <a:schemeClr val="bg1"/>
                </a:solidFill>
              </a:rPr>
              <a:t>R</a:t>
            </a:r>
          </a:p>
          <a:p>
            <a:pPr algn="ctr">
              <a:spcBef>
                <a:spcPts val="0"/>
              </a:spcBef>
              <a:tabLst>
                <a:tab pos="409575" algn="l"/>
              </a:tabLst>
            </a:pPr>
            <a:r>
              <a:rPr lang="en-US" sz="2400" i="1">
                <a:solidFill>
                  <a:schemeClr val="bg1"/>
                </a:solidFill>
              </a:rPr>
              <a:t>p</a:t>
            </a:r>
          </a:p>
        </p:txBody>
      </p:sp>
      <p:sp>
        <p:nvSpPr>
          <p:cNvPr id="68" name="Text Box 27"/>
          <p:cNvSpPr txBox="1">
            <a:spLocks noChangeArrowheads="1"/>
          </p:cNvSpPr>
          <p:nvPr/>
        </p:nvSpPr>
        <p:spPr bwMode="auto">
          <a:xfrm>
            <a:off x="731520" y="2933700"/>
            <a:ext cx="2773680" cy="461665"/>
          </a:xfrm>
          <a:prstGeom prst="rect">
            <a:avLst/>
          </a:prstGeom>
          <a:noFill/>
          <a:ln w="9525" algn="ctr">
            <a:noFill/>
            <a:miter lim="800000"/>
            <a:headEnd/>
            <a:tailEnd/>
          </a:ln>
          <a:effectLst/>
        </p:spPr>
        <p:txBody>
          <a:bodyPr wrap="square">
            <a:spAutoFit/>
          </a:bodyPr>
          <a:lstStyle/>
          <a:p>
            <a:pPr>
              <a:lnSpc>
                <a:spcPct val="100000"/>
              </a:lnSpc>
              <a:spcBef>
                <a:spcPts val="0"/>
              </a:spcBef>
              <a:tabLst>
                <a:tab pos="409575" algn="l"/>
              </a:tabLst>
            </a:pPr>
            <a:r>
              <a:rPr lang="en-US" sz="2400" i="1">
                <a:solidFill>
                  <a:schemeClr val="bg1"/>
                </a:solidFill>
              </a:rPr>
              <a:t>=       = const.</a:t>
            </a:r>
          </a:p>
        </p:txBody>
      </p:sp>
      <p:cxnSp>
        <p:nvCxnSpPr>
          <p:cNvPr id="69" name="Straight Connector 68"/>
          <p:cNvCxnSpPr/>
          <p:nvPr/>
        </p:nvCxnSpPr>
        <p:spPr bwMode="auto">
          <a:xfrm flipH="1">
            <a:off x="1066800" y="3162300"/>
            <a:ext cx="457200" cy="0"/>
          </a:xfrm>
          <a:prstGeom prst="line">
            <a:avLst/>
          </a:prstGeom>
          <a:noFill/>
          <a:ln w="19050" cap="flat" cmpd="sng" algn="ctr">
            <a:solidFill>
              <a:schemeClr val="bg1"/>
            </a:solidFill>
            <a:prstDash val="solid"/>
            <a:round/>
            <a:headEnd type="none" w="med" len="med"/>
            <a:tailEnd type="none" w="med" len="med"/>
          </a:ln>
          <a:effectLst/>
        </p:spPr>
      </p:cxnSp>
      <p:cxnSp>
        <p:nvCxnSpPr>
          <p:cNvPr id="74" name="Straight Arrow Connector 73"/>
          <p:cNvCxnSpPr/>
          <p:nvPr/>
        </p:nvCxnSpPr>
        <p:spPr bwMode="auto">
          <a:xfrm>
            <a:off x="914400" y="2209800"/>
            <a:ext cx="0" cy="533400"/>
          </a:xfrm>
          <a:prstGeom prst="straightConnector1">
            <a:avLst/>
          </a:prstGeom>
          <a:noFill/>
          <a:ln w="12700" cap="flat" cmpd="sng" algn="ctr">
            <a:solidFill>
              <a:schemeClr val="bg1"/>
            </a:solidFill>
            <a:prstDash val="solid"/>
            <a:round/>
            <a:headEnd type="none" w="med" len="med"/>
            <a:tailEnd type="triangle" w="med" len="med"/>
          </a:ln>
          <a:effectLst/>
        </p:spPr>
      </p:cxnSp>
      <p:sp>
        <p:nvSpPr>
          <p:cNvPr id="76" name="Text Box 27"/>
          <p:cNvSpPr txBox="1">
            <a:spLocks noChangeArrowheads="1"/>
          </p:cNvSpPr>
          <p:nvPr/>
        </p:nvSpPr>
        <p:spPr bwMode="auto">
          <a:xfrm>
            <a:off x="152400" y="3860520"/>
            <a:ext cx="762000" cy="978729"/>
          </a:xfrm>
          <a:prstGeom prst="rect">
            <a:avLst/>
          </a:prstGeom>
          <a:noFill/>
          <a:ln w="9525" algn="ctr">
            <a:noFill/>
            <a:miter lim="800000"/>
            <a:headEnd/>
            <a:tailEnd/>
          </a:ln>
          <a:effectLst/>
        </p:spPr>
        <p:txBody>
          <a:bodyPr wrap="square">
            <a:spAutoFit/>
          </a:bodyPr>
          <a:lstStyle/>
          <a:p>
            <a:pPr algn="ctr">
              <a:spcBef>
                <a:spcPts val="0"/>
              </a:spcBef>
              <a:tabLst>
                <a:tab pos="409575" algn="l"/>
              </a:tabLst>
            </a:pPr>
            <a:r>
              <a:rPr lang="en-US" sz="2400" i="1">
                <a:solidFill>
                  <a:schemeClr val="bg1"/>
                </a:solidFill>
              </a:rPr>
              <a:t>v</a:t>
            </a:r>
            <a:r>
              <a:rPr lang="en-US" sz="2400" baseline="-25000">
                <a:solidFill>
                  <a:schemeClr val="bg1"/>
                </a:solidFill>
              </a:rPr>
              <a:t>2</a:t>
            </a:r>
          </a:p>
          <a:p>
            <a:pPr algn="ctr">
              <a:spcBef>
                <a:spcPts val="0"/>
              </a:spcBef>
              <a:tabLst>
                <a:tab pos="409575" algn="l"/>
              </a:tabLst>
            </a:pPr>
            <a:r>
              <a:rPr lang="en-US" sz="2400" i="1">
                <a:solidFill>
                  <a:schemeClr val="bg1"/>
                </a:solidFill>
              </a:rPr>
              <a:t>v</a:t>
            </a:r>
            <a:r>
              <a:rPr lang="en-US" sz="2400" baseline="-25000">
                <a:solidFill>
                  <a:schemeClr val="bg1"/>
                </a:solidFill>
              </a:rPr>
              <a:t>1</a:t>
            </a:r>
            <a:endParaRPr lang="en-US" sz="2400" i="1">
              <a:solidFill>
                <a:schemeClr val="bg1"/>
              </a:solidFill>
            </a:endParaRPr>
          </a:p>
        </p:txBody>
      </p:sp>
      <p:cxnSp>
        <p:nvCxnSpPr>
          <p:cNvPr id="80" name="Straight Connector 79"/>
          <p:cNvCxnSpPr/>
          <p:nvPr/>
        </p:nvCxnSpPr>
        <p:spPr bwMode="auto">
          <a:xfrm flipH="1">
            <a:off x="312420" y="4335091"/>
            <a:ext cx="457200" cy="0"/>
          </a:xfrm>
          <a:prstGeom prst="line">
            <a:avLst/>
          </a:prstGeom>
          <a:noFill/>
          <a:ln w="19050" cap="flat" cmpd="sng" algn="ctr">
            <a:solidFill>
              <a:schemeClr val="bg1"/>
            </a:solidFill>
            <a:prstDash val="solid"/>
            <a:round/>
            <a:headEnd type="none" w="med" len="med"/>
            <a:tailEnd type="none" w="med" len="med"/>
          </a:ln>
          <a:effectLst/>
        </p:spPr>
      </p:cxnSp>
      <p:sp>
        <p:nvSpPr>
          <p:cNvPr id="81" name="Text Box 27"/>
          <p:cNvSpPr txBox="1">
            <a:spLocks noChangeArrowheads="1"/>
          </p:cNvSpPr>
          <p:nvPr/>
        </p:nvSpPr>
        <p:spPr bwMode="auto">
          <a:xfrm>
            <a:off x="914400" y="3862651"/>
            <a:ext cx="762000" cy="978729"/>
          </a:xfrm>
          <a:prstGeom prst="rect">
            <a:avLst/>
          </a:prstGeom>
          <a:noFill/>
          <a:ln w="9525" algn="ctr">
            <a:noFill/>
            <a:miter lim="800000"/>
            <a:headEnd/>
            <a:tailEnd/>
          </a:ln>
          <a:effectLst/>
        </p:spPr>
        <p:txBody>
          <a:bodyPr wrap="square">
            <a:spAutoFit/>
          </a:bodyPr>
          <a:lstStyle/>
          <a:p>
            <a:pPr algn="ctr">
              <a:spcBef>
                <a:spcPts val="0"/>
              </a:spcBef>
              <a:tabLst>
                <a:tab pos="409575" algn="l"/>
              </a:tabLst>
            </a:pPr>
            <a:r>
              <a:rPr lang="en-US" sz="2400" i="1">
                <a:solidFill>
                  <a:schemeClr val="bg1"/>
                </a:solidFill>
              </a:rPr>
              <a:t>T</a:t>
            </a:r>
            <a:r>
              <a:rPr lang="en-US" sz="2400" baseline="-25000">
                <a:solidFill>
                  <a:schemeClr val="bg1"/>
                </a:solidFill>
              </a:rPr>
              <a:t>2</a:t>
            </a:r>
            <a:r>
              <a:rPr lang="en-US" sz="2400" i="1">
                <a:solidFill>
                  <a:schemeClr val="bg1"/>
                </a:solidFill>
              </a:rPr>
              <a:t> T</a:t>
            </a:r>
            <a:r>
              <a:rPr lang="en-US" sz="2400" baseline="-25000">
                <a:solidFill>
                  <a:schemeClr val="bg1"/>
                </a:solidFill>
              </a:rPr>
              <a:t>1</a:t>
            </a:r>
            <a:endParaRPr lang="en-US" sz="2400" i="1">
              <a:solidFill>
                <a:schemeClr val="bg1"/>
              </a:solidFill>
            </a:endParaRPr>
          </a:p>
        </p:txBody>
      </p:sp>
      <p:sp>
        <p:nvSpPr>
          <p:cNvPr id="82" name="Text Box 27"/>
          <p:cNvSpPr txBox="1">
            <a:spLocks noChangeArrowheads="1"/>
          </p:cNvSpPr>
          <p:nvPr/>
        </p:nvSpPr>
        <p:spPr bwMode="auto">
          <a:xfrm>
            <a:off x="731520" y="4106491"/>
            <a:ext cx="2773680" cy="461665"/>
          </a:xfrm>
          <a:prstGeom prst="rect">
            <a:avLst/>
          </a:prstGeom>
          <a:noFill/>
          <a:ln w="9525" algn="ctr">
            <a:noFill/>
            <a:miter lim="800000"/>
            <a:headEnd/>
            <a:tailEnd/>
          </a:ln>
          <a:effectLst/>
        </p:spPr>
        <p:txBody>
          <a:bodyPr wrap="square">
            <a:spAutoFit/>
          </a:bodyPr>
          <a:lstStyle/>
          <a:p>
            <a:pPr>
              <a:lnSpc>
                <a:spcPct val="100000"/>
              </a:lnSpc>
              <a:spcBef>
                <a:spcPts val="0"/>
              </a:spcBef>
              <a:tabLst>
                <a:tab pos="409575" algn="l"/>
              </a:tabLst>
            </a:pPr>
            <a:r>
              <a:rPr lang="en-US" sz="2400" i="1">
                <a:solidFill>
                  <a:schemeClr val="bg1"/>
                </a:solidFill>
              </a:rPr>
              <a:t>=       = const.</a:t>
            </a:r>
          </a:p>
        </p:txBody>
      </p:sp>
      <p:cxnSp>
        <p:nvCxnSpPr>
          <p:cNvPr id="83" name="Straight Connector 82"/>
          <p:cNvCxnSpPr/>
          <p:nvPr/>
        </p:nvCxnSpPr>
        <p:spPr bwMode="auto">
          <a:xfrm flipH="1">
            <a:off x="1066800" y="4335091"/>
            <a:ext cx="457200" cy="0"/>
          </a:xfrm>
          <a:prstGeom prst="line">
            <a:avLst/>
          </a:prstGeom>
          <a:noFill/>
          <a:ln w="19050" cap="flat" cmpd="sng" algn="ctr">
            <a:solidFill>
              <a:schemeClr val="bg1"/>
            </a:solidFill>
            <a:prstDash val="solid"/>
            <a:round/>
            <a:headEnd type="none" w="med" len="med"/>
            <a:tailEnd type="none" w="med" len="med"/>
          </a:ln>
          <a:effectLst/>
        </p:spPr>
      </p:cxnSp>
      <p:cxnSp>
        <p:nvCxnSpPr>
          <p:cNvPr id="86" name="Straight Arrow Connector 85"/>
          <p:cNvCxnSpPr/>
          <p:nvPr/>
        </p:nvCxnSpPr>
        <p:spPr bwMode="auto">
          <a:xfrm>
            <a:off x="914400" y="3543300"/>
            <a:ext cx="0" cy="533400"/>
          </a:xfrm>
          <a:prstGeom prst="straightConnector1">
            <a:avLst/>
          </a:prstGeom>
          <a:noFill/>
          <a:ln w="12700" cap="flat" cmpd="sng" algn="ctr">
            <a:solidFill>
              <a:schemeClr val="bg1"/>
            </a:solidFill>
            <a:prstDash val="solid"/>
            <a:round/>
            <a:headEnd type="none" w="med" len="med"/>
            <a:tailEnd type="triangle" w="med" len="med"/>
          </a:ln>
          <a:effectLst/>
        </p:spPr>
      </p:cxnSp>
      <p:sp>
        <p:nvSpPr>
          <p:cNvPr id="113" name="Text Box 29"/>
          <p:cNvSpPr txBox="1">
            <a:spLocks noChangeArrowheads="1"/>
          </p:cNvSpPr>
          <p:nvPr/>
        </p:nvSpPr>
        <p:spPr bwMode="auto">
          <a:xfrm>
            <a:off x="1538287" y="4724400"/>
            <a:ext cx="3643313" cy="394210"/>
          </a:xfrm>
          <a:prstGeom prst="rect">
            <a:avLst/>
          </a:prstGeom>
          <a:noFill/>
          <a:ln w="9525" algn="ctr">
            <a:noFill/>
            <a:miter lim="800000"/>
            <a:headEnd/>
            <a:tailEnd/>
          </a:ln>
          <a:effectLst/>
        </p:spPr>
        <p:txBody>
          <a:bodyPr>
            <a:spAutoFit/>
          </a:bodyPr>
          <a:lstStyle/>
          <a:p>
            <a:pPr>
              <a:spcBef>
                <a:spcPct val="0"/>
              </a:spcBef>
              <a:tabLst>
                <a:tab pos="409575" algn="l"/>
              </a:tabLst>
            </a:pPr>
            <a:r>
              <a:rPr lang="en-US" sz="1800" i="1">
                <a:solidFill>
                  <a:schemeClr val="bg1"/>
                </a:solidFill>
              </a:rPr>
              <a:t>Gej-Lisakov</a:t>
            </a:r>
            <a:r>
              <a:rPr lang="sr-Latn-CS" sz="1800" i="1">
                <a:solidFill>
                  <a:schemeClr val="bg1"/>
                </a:solidFill>
              </a:rPr>
              <a:t> zakon</a:t>
            </a:r>
            <a:endParaRPr lang="en-US" sz="1800">
              <a:solidFill>
                <a:schemeClr val="bg1"/>
              </a:solidFill>
            </a:endParaRPr>
          </a:p>
        </p:txBody>
      </p:sp>
      <p:grpSp>
        <p:nvGrpSpPr>
          <p:cNvPr id="114" name="Group 113"/>
          <p:cNvGrpSpPr/>
          <p:nvPr/>
        </p:nvGrpSpPr>
        <p:grpSpPr>
          <a:xfrm>
            <a:off x="5181600" y="1197209"/>
            <a:ext cx="3798336" cy="3755791"/>
            <a:chOff x="5455920" y="1197209"/>
            <a:chExt cx="3798336" cy="3755791"/>
          </a:xfrm>
        </p:grpSpPr>
        <p:sp>
          <p:nvSpPr>
            <p:cNvPr id="115" name="Arc 114"/>
            <p:cNvSpPr/>
            <p:nvPr/>
          </p:nvSpPr>
          <p:spPr bwMode="auto">
            <a:xfrm rot="11017828">
              <a:off x="6968256" y="1445417"/>
              <a:ext cx="2286000" cy="1188720"/>
            </a:xfrm>
            <a:prstGeom prst="arc">
              <a:avLst/>
            </a:prstGeom>
            <a:noFill/>
            <a:ln w="12700" cap="flat" cmpd="sng" algn="ctr">
              <a:solidFill>
                <a:schemeClr val="bg1"/>
              </a:solidFill>
              <a:prstDash val="lgDash"/>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pPr>
              <a:endParaRPr kumimoji="0" lang="en-US" sz="2000" b="0" i="0" u="none" strike="noStrike" cap="none" normalizeH="0" baseline="0">
                <a:ln>
                  <a:noFill/>
                </a:ln>
                <a:solidFill>
                  <a:srgbClr val="000000"/>
                </a:solidFill>
                <a:effectLst/>
                <a:latin typeface="Arial" charset="0"/>
              </a:endParaRPr>
            </a:p>
          </p:txBody>
        </p:sp>
        <p:grpSp>
          <p:nvGrpSpPr>
            <p:cNvPr id="116" name="Group 75"/>
            <p:cNvGrpSpPr/>
            <p:nvPr/>
          </p:nvGrpSpPr>
          <p:grpSpPr>
            <a:xfrm>
              <a:off x="5455920" y="1197209"/>
              <a:ext cx="3160468" cy="3755791"/>
              <a:chOff x="5455920" y="1197209"/>
              <a:chExt cx="3160468" cy="3755791"/>
            </a:xfrm>
          </p:grpSpPr>
          <p:sp>
            <p:nvSpPr>
              <p:cNvPr id="117" name="Rectangle 116"/>
              <p:cNvSpPr/>
              <p:nvPr/>
            </p:nvSpPr>
            <p:spPr bwMode="auto">
              <a:xfrm>
                <a:off x="6225540" y="3916680"/>
                <a:ext cx="152400" cy="923544"/>
              </a:xfrm>
              <a:prstGeom prst="rect">
                <a:avLst/>
              </a:prstGeom>
              <a:solidFill>
                <a:schemeClr val="accent4"/>
              </a:solidFill>
              <a:ln w="19050" cap="flat" cmpd="sng" algn="ctr">
                <a:solidFill>
                  <a:schemeClr val="accent4"/>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pPr>
                <a:endParaRPr kumimoji="0" lang="en-US" sz="2000" b="0" i="0" u="none" strike="noStrike" cap="none" normalizeH="0" baseline="0">
                  <a:ln>
                    <a:noFill/>
                  </a:ln>
                  <a:solidFill>
                    <a:srgbClr val="000000"/>
                  </a:solidFill>
                  <a:effectLst/>
                  <a:latin typeface="Arial" charset="0"/>
                </a:endParaRPr>
              </a:p>
            </p:txBody>
          </p:sp>
          <p:sp>
            <p:nvSpPr>
              <p:cNvPr id="118" name="Arc 117"/>
              <p:cNvSpPr/>
              <p:nvPr/>
            </p:nvSpPr>
            <p:spPr bwMode="auto">
              <a:xfrm rot="11521545">
                <a:off x="5894070" y="1607819"/>
                <a:ext cx="2286000" cy="1188720"/>
              </a:xfrm>
              <a:prstGeom prst="arc">
                <a:avLst/>
              </a:prstGeom>
              <a:noFill/>
              <a:ln w="12700" cap="flat" cmpd="sng" algn="ctr">
                <a:solidFill>
                  <a:schemeClr val="bg1"/>
                </a:solidFill>
                <a:prstDash val="lgDash"/>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pPr>
                <a:endParaRPr kumimoji="0" lang="en-US" sz="2000" b="0" i="0" u="none" strike="noStrike" cap="none" normalizeH="0" baseline="0">
                  <a:ln>
                    <a:noFill/>
                  </a:ln>
                  <a:solidFill>
                    <a:srgbClr val="000000"/>
                  </a:solidFill>
                  <a:effectLst/>
                  <a:latin typeface="Arial" charset="0"/>
                </a:endParaRPr>
              </a:p>
            </p:txBody>
          </p:sp>
          <p:grpSp>
            <p:nvGrpSpPr>
              <p:cNvPr id="119" name="Group 17"/>
              <p:cNvGrpSpPr/>
              <p:nvPr/>
            </p:nvGrpSpPr>
            <p:grpSpPr>
              <a:xfrm>
                <a:off x="5715000" y="3810000"/>
                <a:ext cx="2295525" cy="1143000"/>
                <a:chOff x="4032885" y="3415665"/>
                <a:chExt cx="2295525" cy="1143000"/>
              </a:xfrm>
              <a:solidFill>
                <a:schemeClr val="tx1">
                  <a:lumMod val="65000"/>
                </a:schemeClr>
              </a:solidFill>
            </p:grpSpPr>
            <p:sp>
              <p:nvSpPr>
                <p:cNvPr id="146" name="Rectangle 145"/>
                <p:cNvSpPr/>
                <p:nvPr/>
              </p:nvSpPr>
              <p:spPr bwMode="auto">
                <a:xfrm>
                  <a:off x="4032885" y="3415665"/>
                  <a:ext cx="91440" cy="1143000"/>
                </a:xfrm>
                <a:prstGeom prst="rect">
                  <a:avLst/>
                </a:prstGeom>
                <a:grpFill/>
                <a:ln w="19050" cap="flat" cmpd="sng" algn="ctr">
                  <a:solidFill>
                    <a:schemeClr val="tx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pPr>
                  <a:endParaRPr kumimoji="0" lang="en-US" sz="2000" b="0" i="0" u="none" strike="noStrike" cap="none" normalizeH="0" baseline="0">
                    <a:ln>
                      <a:noFill/>
                    </a:ln>
                    <a:solidFill>
                      <a:srgbClr val="000000"/>
                    </a:solidFill>
                    <a:effectLst/>
                    <a:latin typeface="Arial" charset="0"/>
                  </a:endParaRPr>
                </a:p>
              </p:txBody>
            </p:sp>
            <p:sp>
              <p:nvSpPr>
                <p:cNvPr id="147" name="Rectangle 146"/>
                <p:cNvSpPr/>
                <p:nvPr/>
              </p:nvSpPr>
              <p:spPr bwMode="auto">
                <a:xfrm rot="5400000">
                  <a:off x="5181600" y="3413760"/>
                  <a:ext cx="91440" cy="2194560"/>
                </a:xfrm>
                <a:prstGeom prst="rect">
                  <a:avLst/>
                </a:prstGeom>
                <a:grpFill/>
                <a:ln w="19050" cap="flat" cmpd="sng" algn="ctr">
                  <a:solidFill>
                    <a:schemeClr val="tx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pPr>
                  <a:endParaRPr kumimoji="0" lang="en-US" sz="2000" b="0" i="0" u="none" strike="noStrike" cap="none" normalizeH="0" baseline="0">
                    <a:ln>
                      <a:noFill/>
                    </a:ln>
                    <a:solidFill>
                      <a:srgbClr val="000000"/>
                    </a:solidFill>
                    <a:effectLst/>
                    <a:latin typeface="Arial" charset="0"/>
                  </a:endParaRPr>
                </a:p>
              </p:txBody>
            </p:sp>
            <p:sp>
              <p:nvSpPr>
                <p:cNvPr id="148" name="Rectangle 147"/>
                <p:cNvSpPr/>
                <p:nvPr/>
              </p:nvSpPr>
              <p:spPr bwMode="auto">
                <a:xfrm rot="5400000">
                  <a:off x="5185410" y="2364105"/>
                  <a:ext cx="91440" cy="2194560"/>
                </a:xfrm>
                <a:prstGeom prst="rect">
                  <a:avLst/>
                </a:prstGeom>
                <a:grpFill/>
                <a:ln w="19050" cap="flat" cmpd="sng" algn="ctr">
                  <a:solidFill>
                    <a:schemeClr val="tx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pPr>
                  <a:endParaRPr kumimoji="0" lang="en-US" sz="2000" b="0" i="0" u="none" strike="noStrike" cap="none" normalizeH="0" baseline="0">
                    <a:ln>
                      <a:noFill/>
                    </a:ln>
                    <a:solidFill>
                      <a:srgbClr val="000000"/>
                    </a:solidFill>
                    <a:effectLst/>
                    <a:latin typeface="Arial" charset="0"/>
                  </a:endParaRPr>
                </a:p>
              </p:txBody>
            </p:sp>
          </p:grpSp>
          <p:grpSp>
            <p:nvGrpSpPr>
              <p:cNvPr id="120" name="Group 43"/>
              <p:cNvGrpSpPr/>
              <p:nvPr/>
            </p:nvGrpSpPr>
            <p:grpSpPr>
              <a:xfrm>
                <a:off x="6858000" y="3920489"/>
                <a:ext cx="1524000" cy="923544"/>
                <a:chOff x="6330315" y="3920489"/>
                <a:chExt cx="1524000" cy="923544"/>
              </a:xfrm>
            </p:grpSpPr>
            <p:sp>
              <p:nvSpPr>
                <p:cNvPr id="144" name="Rectangle 143"/>
                <p:cNvSpPr/>
                <p:nvPr/>
              </p:nvSpPr>
              <p:spPr bwMode="auto">
                <a:xfrm>
                  <a:off x="6330315" y="3920489"/>
                  <a:ext cx="152400" cy="923544"/>
                </a:xfrm>
                <a:prstGeom prst="rect">
                  <a:avLst/>
                </a:prstGeom>
                <a:solidFill>
                  <a:schemeClr val="tx1">
                    <a:lumMod val="50000"/>
                  </a:schemeClr>
                </a:solidFill>
                <a:ln w="19050" cap="flat" cmpd="sng" algn="ctr">
                  <a:solidFill>
                    <a:schemeClr val="tx1">
                      <a:lumMod val="50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pPr>
                  <a:endParaRPr kumimoji="0" lang="en-US" sz="2000" b="0" i="0" u="none" strike="noStrike" cap="none" normalizeH="0" baseline="0">
                    <a:ln>
                      <a:noFill/>
                    </a:ln>
                    <a:solidFill>
                      <a:srgbClr val="000000"/>
                    </a:solidFill>
                    <a:effectLst/>
                    <a:latin typeface="Arial" charset="0"/>
                  </a:endParaRPr>
                </a:p>
              </p:txBody>
            </p:sp>
            <p:sp>
              <p:nvSpPr>
                <p:cNvPr id="145" name="Rectangle 144"/>
                <p:cNvSpPr/>
                <p:nvPr/>
              </p:nvSpPr>
              <p:spPr bwMode="auto">
                <a:xfrm rot="5400000">
                  <a:off x="7069455" y="3672840"/>
                  <a:ext cx="152400" cy="1417320"/>
                </a:xfrm>
                <a:prstGeom prst="rect">
                  <a:avLst/>
                </a:prstGeom>
                <a:solidFill>
                  <a:schemeClr val="tx1">
                    <a:lumMod val="50000"/>
                  </a:schemeClr>
                </a:solidFill>
                <a:ln w="19050" cap="flat" cmpd="sng" algn="ctr">
                  <a:solidFill>
                    <a:schemeClr val="tx1">
                      <a:lumMod val="50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pPr>
                  <a:endParaRPr kumimoji="0" lang="en-US" sz="2000" b="0" i="0" u="none" strike="noStrike" cap="none" normalizeH="0" baseline="0">
                    <a:ln>
                      <a:noFill/>
                    </a:ln>
                    <a:solidFill>
                      <a:srgbClr val="000000"/>
                    </a:solidFill>
                    <a:effectLst/>
                    <a:latin typeface="Arial" charset="0"/>
                  </a:endParaRPr>
                </a:p>
              </p:txBody>
            </p:sp>
          </p:grpSp>
          <p:sp>
            <p:nvSpPr>
              <p:cNvPr id="121" name="TextBox 120"/>
              <p:cNvSpPr txBox="1"/>
              <p:nvPr/>
            </p:nvSpPr>
            <p:spPr>
              <a:xfrm rot="19432346">
                <a:off x="5857183" y="4109704"/>
                <a:ext cx="635110" cy="461665"/>
              </a:xfrm>
              <a:prstGeom prst="rect">
                <a:avLst/>
              </a:prstGeom>
              <a:noFill/>
            </p:spPr>
            <p:txBody>
              <a:bodyPr wrap="none" rtlCol="0">
                <a:spAutoFit/>
              </a:bodyPr>
              <a:lstStyle/>
              <a:p>
                <a:pPr algn="ctr">
                  <a:lnSpc>
                    <a:spcPct val="100000"/>
                  </a:lnSpc>
                  <a:spcBef>
                    <a:spcPts val="0"/>
                  </a:spcBef>
                </a:pPr>
                <a:r>
                  <a:rPr lang="en-US" sz="1200" i="1">
                    <a:solidFill>
                      <a:schemeClr val="bg1"/>
                    </a:solidFill>
                  </a:rPr>
                  <a:t>Radno</a:t>
                </a:r>
              </a:p>
              <a:p>
                <a:pPr algn="ctr">
                  <a:lnSpc>
                    <a:spcPct val="100000"/>
                  </a:lnSpc>
                  <a:spcBef>
                    <a:spcPts val="0"/>
                  </a:spcBef>
                </a:pPr>
                <a:r>
                  <a:rPr lang="en-US" sz="1200" i="1">
                    <a:solidFill>
                      <a:schemeClr val="bg1"/>
                    </a:solidFill>
                  </a:rPr>
                  <a:t>telo</a:t>
                </a:r>
                <a:endParaRPr lang="en-US" sz="1200" i="1"/>
              </a:p>
            </p:txBody>
          </p:sp>
          <p:cxnSp>
            <p:nvCxnSpPr>
              <p:cNvPr id="122" name="Straight Arrow Connector 121"/>
              <p:cNvCxnSpPr/>
              <p:nvPr/>
            </p:nvCxnSpPr>
            <p:spPr bwMode="auto">
              <a:xfrm flipH="1" flipV="1">
                <a:off x="5810250" y="1223010"/>
                <a:ext cx="3810" cy="2195192"/>
              </a:xfrm>
              <a:prstGeom prst="straightConnector1">
                <a:avLst/>
              </a:prstGeom>
              <a:noFill/>
              <a:ln w="19050" cap="flat" cmpd="sng" algn="ctr">
                <a:solidFill>
                  <a:schemeClr val="bg1"/>
                </a:solidFill>
                <a:prstDash val="solid"/>
                <a:round/>
                <a:headEnd type="none" w="med" len="med"/>
                <a:tailEnd type="triangle"/>
              </a:ln>
              <a:effectLst/>
            </p:spPr>
          </p:cxnSp>
          <p:cxnSp>
            <p:nvCxnSpPr>
              <p:cNvPr id="123" name="Straight Arrow Connector 122"/>
              <p:cNvCxnSpPr/>
              <p:nvPr/>
            </p:nvCxnSpPr>
            <p:spPr bwMode="auto">
              <a:xfrm>
                <a:off x="5806440" y="3418201"/>
                <a:ext cx="2423160" cy="0"/>
              </a:xfrm>
              <a:prstGeom prst="straightConnector1">
                <a:avLst/>
              </a:prstGeom>
              <a:noFill/>
              <a:ln w="19050" cap="flat" cmpd="sng" algn="ctr">
                <a:solidFill>
                  <a:schemeClr val="bg1"/>
                </a:solidFill>
                <a:prstDash val="solid"/>
                <a:round/>
                <a:headEnd type="none" w="med" len="med"/>
                <a:tailEnd type="triangle"/>
              </a:ln>
              <a:effectLst/>
            </p:spPr>
          </p:cxnSp>
          <p:sp>
            <p:nvSpPr>
              <p:cNvPr id="124" name="Text Box 15"/>
              <p:cNvSpPr txBox="1">
                <a:spLocks noChangeArrowheads="1"/>
              </p:cNvSpPr>
              <p:nvPr/>
            </p:nvSpPr>
            <p:spPr bwMode="auto">
              <a:xfrm>
                <a:off x="5455920" y="1197209"/>
                <a:ext cx="312906" cy="369332"/>
              </a:xfrm>
              <a:prstGeom prst="rect">
                <a:avLst/>
              </a:prstGeom>
              <a:noFill/>
              <a:ln w="9525" algn="ctr">
                <a:noFill/>
                <a:miter lim="800000"/>
                <a:headEnd/>
                <a:tailEnd/>
              </a:ln>
            </p:spPr>
            <p:txBody>
              <a:bodyPr wrap="none">
                <a:spAutoFit/>
              </a:bodyPr>
              <a:lstStyle/>
              <a:p>
                <a:pPr>
                  <a:lnSpc>
                    <a:spcPct val="100000"/>
                  </a:lnSpc>
                  <a:spcBef>
                    <a:spcPts val="0"/>
                  </a:spcBef>
                  <a:tabLst>
                    <a:tab pos="409575" algn="l"/>
                  </a:tabLst>
                </a:pPr>
                <a:r>
                  <a:rPr lang="sr-Latn-RS" sz="1800" i="1">
                    <a:solidFill>
                      <a:srgbClr val="000099"/>
                    </a:solidFill>
                  </a:rPr>
                  <a:t>p</a:t>
                </a:r>
                <a:endParaRPr lang="en-US" sz="1800" i="1">
                  <a:solidFill>
                    <a:srgbClr val="000099"/>
                  </a:solidFill>
                </a:endParaRPr>
              </a:p>
            </p:txBody>
          </p:sp>
          <p:sp>
            <p:nvSpPr>
              <p:cNvPr id="125" name="Text Box 15"/>
              <p:cNvSpPr txBox="1">
                <a:spLocks noChangeArrowheads="1"/>
              </p:cNvSpPr>
              <p:nvPr/>
            </p:nvSpPr>
            <p:spPr bwMode="auto">
              <a:xfrm>
                <a:off x="7861300" y="3085461"/>
                <a:ext cx="300082" cy="369332"/>
              </a:xfrm>
              <a:prstGeom prst="rect">
                <a:avLst/>
              </a:prstGeom>
              <a:noFill/>
              <a:ln w="9525" algn="ctr">
                <a:noFill/>
                <a:miter lim="800000"/>
                <a:headEnd/>
                <a:tailEnd/>
              </a:ln>
            </p:spPr>
            <p:txBody>
              <a:bodyPr wrap="none">
                <a:spAutoFit/>
              </a:bodyPr>
              <a:lstStyle/>
              <a:p>
                <a:pPr>
                  <a:lnSpc>
                    <a:spcPct val="100000"/>
                  </a:lnSpc>
                  <a:spcBef>
                    <a:spcPts val="0"/>
                  </a:spcBef>
                  <a:tabLst>
                    <a:tab pos="409575" algn="l"/>
                  </a:tabLst>
                </a:pPr>
                <a:r>
                  <a:rPr lang="en-US" sz="1800" i="1">
                    <a:solidFill>
                      <a:srgbClr val="000099"/>
                    </a:solidFill>
                  </a:rPr>
                  <a:t>v</a:t>
                </a:r>
              </a:p>
            </p:txBody>
          </p:sp>
          <p:sp>
            <p:nvSpPr>
              <p:cNvPr id="126" name="TextBox 125"/>
              <p:cNvSpPr txBox="1">
                <a:spLocks noChangeArrowheads="1"/>
              </p:cNvSpPr>
              <p:nvPr/>
            </p:nvSpPr>
            <p:spPr bwMode="auto">
              <a:xfrm>
                <a:off x="6666230" y="2154596"/>
                <a:ext cx="381000" cy="387798"/>
              </a:xfrm>
              <a:prstGeom prst="rect">
                <a:avLst/>
              </a:prstGeom>
              <a:noFill/>
              <a:ln w="9525">
                <a:noFill/>
                <a:miter lim="800000"/>
                <a:headEnd/>
                <a:tailEnd/>
              </a:ln>
            </p:spPr>
            <p:txBody>
              <a:bodyPr wrap="square">
                <a:spAutoFit/>
              </a:bodyPr>
              <a:lstStyle/>
              <a:p>
                <a:pPr algn="ctr"/>
                <a:r>
                  <a:rPr lang="en-US" sz="1600">
                    <a:solidFill>
                      <a:schemeClr val="bg1"/>
                    </a:solidFill>
                  </a:rPr>
                  <a:t>1</a:t>
                </a:r>
                <a:endParaRPr lang="sr-Latn-RS" sz="1600">
                  <a:solidFill>
                    <a:schemeClr val="bg1"/>
                  </a:solidFill>
                </a:endParaRPr>
              </a:p>
            </p:txBody>
          </p:sp>
          <p:sp>
            <p:nvSpPr>
              <p:cNvPr id="127" name="TextBox 126"/>
              <p:cNvSpPr txBox="1">
                <a:spLocks noChangeArrowheads="1"/>
              </p:cNvSpPr>
              <p:nvPr/>
            </p:nvSpPr>
            <p:spPr bwMode="auto">
              <a:xfrm>
                <a:off x="7322674" y="2158640"/>
                <a:ext cx="381000" cy="360612"/>
              </a:xfrm>
              <a:prstGeom prst="rect">
                <a:avLst/>
              </a:prstGeom>
              <a:noFill/>
              <a:ln w="9525">
                <a:noFill/>
                <a:miter lim="800000"/>
                <a:headEnd/>
                <a:tailEnd/>
              </a:ln>
            </p:spPr>
            <p:txBody>
              <a:bodyPr wrap="square">
                <a:spAutoFit/>
              </a:bodyPr>
              <a:lstStyle/>
              <a:p>
                <a:pPr algn="ctr"/>
                <a:r>
                  <a:rPr lang="sr-Latn-RS" sz="1600">
                    <a:solidFill>
                      <a:schemeClr val="bg1"/>
                    </a:solidFill>
                  </a:rPr>
                  <a:t>2</a:t>
                </a:r>
              </a:p>
            </p:txBody>
          </p:sp>
          <p:sp>
            <p:nvSpPr>
              <p:cNvPr id="128" name="Arc 127"/>
              <p:cNvSpPr/>
              <p:nvPr/>
            </p:nvSpPr>
            <p:spPr bwMode="auto">
              <a:xfrm rot="11248650">
                <a:off x="6301506" y="1468276"/>
                <a:ext cx="2286000" cy="1188720"/>
              </a:xfrm>
              <a:prstGeom prst="arc">
                <a:avLst/>
              </a:prstGeom>
              <a:noFill/>
              <a:ln w="12700" cap="flat" cmpd="sng" algn="ctr">
                <a:solidFill>
                  <a:schemeClr val="bg1"/>
                </a:solidFill>
                <a:prstDash val="lgDash"/>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pPr>
                <a:endParaRPr kumimoji="0" lang="en-US" sz="2000" b="0" i="0" u="none" strike="noStrike" cap="none" normalizeH="0" baseline="0">
                  <a:ln>
                    <a:noFill/>
                  </a:ln>
                  <a:solidFill>
                    <a:srgbClr val="000000"/>
                  </a:solidFill>
                  <a:effectLst/>
                  <a:latin typeface="Arial" charset="0"/>
                </a:endParaRPr>
              </a:p>
            </p:txBody>
          </p:sp>
          <p:sp>
            <p:nvSpPr>
              <p:cNvPr id="129" name="TextBox 128"/>
              <p:cNvSpPr txBox="1">
                <a:spLocks noChangeArrowheads="1"/>
              </p:cNvSpPr>
              <p:nvPr/>
            </p:nvSpPr>
            <p:spPr bwMode="auto">
              <a:xfrm>
                <a:off x="5970270" y="2423160"/>
                <a:ext cx="381000" cy="360612"/>
              </a:xfrm>
              <a:prstGeom prst="rect">
                <a:avLst/>
              </a:prstGeom>
              <a:noFill/>
              <a:ln w="9525">
                <a:noFill/>
                <a:miter lim="800000"/>
                <a:headEnd/>
                <a:tailEnd/>
              </a:ln>
            </p:spPr>
            <p:txBody>
              <a:bodyPr wrap="square">
                <a:spAutoFit/>
              </a:bodyPr>
              <a:lstStyle/>
              <a:p>
                <a:pPr algn="ctr"/>
                <a:r>
                  <a:rPr lang="en-US" sz="1600">
                    <a:solidFill>
                      <a:schemeClr val="bg1"/>
                    </a:solidFill>
                  </a:rPr>
                  <a:t>3</a:t>
                </a:r>
                <a:endParaRPr lang="sr-Latn-RS" sz="1600">
                  <a:solidFill>
                    <a:schemeClr val="bg1"/>
                  </a:solidFill>
                </a:endParaRPr>
              </a:p>
            </p:txBody>
          </p:sp>
          <p:cxnSp>
            <p:nvCxnSpPr>
              <p:cNvPr id="130" name="Straight Connector 129"/>
              <p:cNvCxnSpPr/>
              <p:nvPr/>
            </p:nvCxnSpPr>
            <p:spPr bwMode="auto">
              <a:xfrm rot="16200000" flipV="1">
                <a:off x="6543748" y="2235200"/>
                <a:ext cx="0" cy="548640"/>
              </a:xfrm>
              <a:prstGeom prst="line">
                <a:avLst/>
              </a:prstGeom>
              <a:noFill/>
              <a:ln w="28575" cap="flat" cmpd="sng" algn="ctr">
                <a:solidFill>
                  <a:srgbClr val="000066"/>
                </a:solidFill>
                <a:prstDash val="solid"/>
                <a:round/>
                <a:headEnd type="none" w="med" len="med"/>
                <a:tailEnd type="triangle" w="med" len="med"/>
              </a:ln>
              <a:effectLst/>
            </p:spPr>
          </p:cxnSp>
          <p:sp>
            <p:nvSpPr>
              <p:cNvPr id="131" name="Oval 130"/>
              <p:cNvSpPr/>
              <p:nvPr/>
            </p:nvSpPr>
            <p:spPr bwMode="auto">
              <a:xfrm rot="18828319">
                <a:off x="6825510" y="2470146"/>
                <a:ext cx="73152" cy="73152"/>
              </a:xfrm>
              <a:prstGeom prst="ellipse">
                <a:avLst/>
              </a:prstGeom>
              <a:solidFill>
                <a:schemeClr val="bg1">
                  <a:lumMod val="20000"/>
                  <a:lumOff val="80000"/>
                </a:schemeClr>
              </a:solidFill>
              <a:ln w="15875" cap="flat" cmpd="sng" algn="ctr">
                <a:solidFill>
                  <a:schemeClr val="bg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pPr>
                <a:endParaRPr kumimoji="0" lang="en-US" sz="2000" b="0" i="0" u="none" strike="noStrike" cap="none" normalizeH="0" baseline="0">
                  <a:ln>
                    <a:noFill/>
                  </a:ln>
                  <a:solidFill>
                    <a:srgbClr val="000000"/>
                  </a:solidFill>
                  <a:effectLst/>
                  <a:latin typeface="Arial" charset="0"/>
                </a:endParaRPr>
              </a:p>
            </p:txBody>
          </p:sp>
          <p:cxnSp>
            <p:nvCxnSpPr>
              <p:cNvPr id="132" name="Straight Connector 131"/>
              <p:cNvCxnSpPr/>
              <p:nvPr/>
            </p:nvCxnSpPr>
            <p:spPr bwMode="auto">
              <a:xfrm rot="16200000" flipV="1">
                <a:off x="7173668" y="2235200"/>
                <a:ext cx="0" cy="548640"/>
              </a:xfrm>
              <a:prstGeom prst="line">
                <a:avLst/>
              </a:prstGeom>
              <a:noFill/>
              <a:ln w="28575" cap="flat" cmpd="sng" algn="ctr">
                <a:solidFill>
                  <a:srgbClr val="000066"/>
                </a:solidFill>
                <a:prstDash val="solid"/>
                <a:round/>
                <a:headEnd type="triangle" w="med" len="med"/>
                <a:tailEnd type="none" w="med" len="med"/>
              </a:ln>
              <a:effectLst/>
            </p:spPr>
          </p:cxnSp>
          <p:sp>
            <p:nvSpPr>
              <p:cNvPr id="133" name="Oval 132"/>
              <p:cNvSpPr/>
              <p:nvPr/>
            </p:nvSpPr>
            <p:spPr bwMode="auto">
              <a:xfrm rot="18828319">
                <a:off x="6198208" y="2468780"/>
                <a:ext cx="73152" cy="73152"/>
              </a:xfrm>
              <a:prstGeom prst="ellipse">
                <a:avLst/>
              </a:prstGeom>
              <a:solidFill>
                <a:schemeClr val="bg1">
                  <a:lumMod val="20000"/>
                  <a:lumOff val="80000"/>
                </a:schemeClr>
              </a:solidFill>
              <a:ln w="15875" cap="flat" cmpd="sng" algn="ctr">
                <a:solidFill>
                  <a:schemeClr val="bg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pPr>
                <a:endParaRPr kumimoji="0" lang="en-US" sz="2000" b="0" i="0" u="none" strike="noStrike" cap="none" normalizeH="0" baseline="0">
                  <a:ln>
                    <a:noFill/>
                  </a:ln>
                  <a:solidFill>
                    <a:srgbClr val="000000"/>
                  </a:solidFill>
                  <a:effectLst/>
                  <a:latin typeface="Arial" charset="0"/>
                </a:endParaRPr>
              </a:p>
            </p:txBody>
          </p:sp>
          <p:sp>
            <p:nvSpPr>
              <p:cNvPr id="134" name="TextBox 133"/>
              <p:cNvSpPr txBox="1"/>
              <p:nvPr/>
            </p:nvSpPr>
            <p:spPr>
              <a:xfrm>
                <a:off x="7308273" y="1737360"/>
                <a:ext cx="808235" cy="427746"/>
              </a:xfrm>
              <a:prstGeom prst="rect">
                <a:avLst/>
              </a:prstGeom>
              <a:noFill/>
            </p:spPr>
            <p:txBody>
              <a:bodyPr wrap="none" rtlCol="0">
                <a:spAutoFit/>
              </a:bodyPr>
              <a:lstStyle/>
              <a:p>
                <a:r>
                  <a:rPr lang="en-US">
                    <a:solidFill>
                      <a:schemeClr val="bg1"/>
                    </a:solidFill>
                  </a:rPr>
                  <a:t>q</a:t>
                </a:r>
                <a:r>
                  <a:rPr lang="en-US" baseline="-25000">
                    <a:solidFill>
                      <a:schemeClr val="bg1"/>
                    </a:solidFill>
                  </a:rPr>
                  <a:t>12</a:t>
                </a:r>
                <a:r>
                  <a:rPr lang="en-US">
                    <a:solidFill>
                      <a:schemeClr val="bg1"/>
                    </a:solidFill>
                  </a:rPr>
                  <a:t>&gt;0</a:t>
                </a:r>
              </a:p>
            </p:txBody>
          </p:sp>
          <p:cxnSp>
            <p:nvCxnSpPr>
              <p:cNvPr id="135" name="Straight Arrow Connector 134"/>
              <p:cNvCxnSpPr/>
              <p:nvPr/>
            </p:nvCxnSpPr>
            <p:spPr bwMode="auto">
              <a:xfrm flipH="1">
                <a:off x="7010400" y="2087880"/>
                <a:ext cx="403860" cy="502920"/>
              </a:xfrm>
              <a:prstGeom prst="straightConnector1">
                <a:avLst/>
              </a:prstGeom>
              <a:noFill/>
              <a:ln w="41275" cap="flat" cmpd="dbl" algn="ctr">
                <a:solidFill>
                  <a:srgbClr val="C00000"/>
                </a:solidFill>
                <a:prstDash val="solid"/>
                <a:round/>
                <a:headEnd type="none" w="med" len="med"/>
                <a:tailEnd type="triangle"/>
              </a:ln>
              <a:effectLst/>
            </p:spPr>
          </p:cxnSp>
          <p:cxnSp>
            <p:nvCxnSpPr>
              <p:cNvPr id="136" name="Straight Arrow Connector 135"/>
              <p:cNvCxnSpPr/>
              <p:nvPr/>
            </p:nvCxnSpPr>
            <p:spPr bwMode="auto">
              <a:xfrm flipV="1">
                <a:off x="6301740" y="2423160"/>
                <a:ext cx="297180" cy="449580"/>
              </a:xfrm>
              <a:prstGeom prst="straightConnector1">
                <a:avLst/>
              </a:prstGeom>
              <a:noFill/>
              <a:ln w="41275" cap="flat" cmpd="dbl" algn="ctr">
                <a:solidFill>
                  <a:srgbClr val="00B050"/>
                </a:solidFill>
                <a:prstDash val="solid"/>
                <a:round/>
                <a:headEnd type="triangle" w="med" len="med"/>
                <a:tailEnd type="none" w="med" len="med"/>
              </a:ln>
              <a:effectLst/>
            </p:spPr>
          </p:cxnSp>
          <p:sp>
            <p:nvSpPr>
              <p:cNvPr id="137" name="TextBox 136"/>
              <p:cNvSpPr txBox="1"/>
              <p:nvPr/>
            </p:nvSpPr>
            <p:spPr>
              <a:xfrm>
                <a:off x="5989320" y="2705100"/>
                <a:ext cx="822661" cy="427746"/>
              </a:xfrm>
              <a:prstGeom prst="rect">
                <a:avLst/>
              </a:prstGeom>
              <a:noFill/>
            </p:spPr>
            <p:txBody>
              <a:bodyPr wrap="none" rtlCol="0">
                <a:spAutoFit/>
              </a:bodyPr>
              <a:lstStyle/>
              <a:p>
                <a:r>
                  <a:rPr lang="en-US">
                    <a:solidFill>
                      <a:schemeClr val="bg1"/>
                    </a:solidFill>
                  </a:rPr>
                  <a:t>q</a:t>
                </a:r>
                <a:r>
                  <a:rPr lang="en-US" baseline="-25000">
                    <a:solidFill>
                      <a:schemeClr val="bg1"/>
                    </a:solidFill>
                  </a:rPr>
                  <a:t>13</a:t>
                </a:r>
                <a:r>
                  <a:rPr lang="en-US">
                    <a:solidFill>
                      <a:schemeClr val="bg1"/>
                    </a:solidFill>
                  </a:rPr>
                  <a:t>&lt;0</a:t>
                </a:r>
              </a:p>
            </p:txBody>
          </p:sp>
          <p:sp>
            <p:nvSpPr>
              <p:cNvPr id="138" name="TextBox 137"/>
              <p:cNvSpPr txBox="1"/>
              <p:nvPr/>
            </p:nvSpPr>
            <p:spPr>
              <a:xfrm>
                <a:off x="6808470" y="1634490"/>
                <a:ext cx="385042" cy="387798"/>
              </a:xfrm>
              <a:prstGeom prst="rect">
                <a:avLst/>
              </a:prstGeom>
              <a:noFill/>
            </p:spPr>
            <p:txBody>
              <a:bodyPr wrap="none" rtlCol="0">
                <a:spAutoFit/>
              </a:bodyPr>
              <a:lstStyle/>
              <a:p>
                <a:r>
                  <a:rPr lang="en-US" sz="1600">
                    <a:solidFill>
                      <a:schemeClr val="bg1"/>
                    </a:solidFill>
                  </a:rPr>
                  <a:t>T</a:t>
                </a:r>
                <a:r>
                  <a:rPr lang="en-US" sz="1600" baseline="-25000">
                    <a:solidFill>
                      <a:schemeClr val="bg1"/>
                    </a:solidFill>
                  </a:rPr>
                  <a:t>2</a:t>
                </a:r>
                <a:endParaRPr lang="en-US" sz="1600">
                  <a:solidFill>
                    <a:schemeClr val="bg1"/>
                  </a:solidFill>
                </a:endParaRPr>
              </a:p>
            </p:txBody>
          </p:sp>
          <p:sp>
            <p:nvSpPr>
              <p:cNvPr id="139" name="TextBox 138"/>
              <p:cNvSpPr txBox="1"/>
              <p:nvPr/>
            </p:nvSpPr>
            <p:spPr>
              <a:xfrm>
                <a:off x="6240780" y="1752600"/>
                <a:ext cx="385042" cy="360612"/>
              </a:xfrm>
              <a:prstGeom prst="rect">
                <a:avLst/>
              </a:prstGeom>
              <a:noFill/>
            </p:spPr>
            <p:txBody>
              <a:bodyPr wrap="none" rtlCol="0">
                <a:spAutoFit/>
              </a:bodyPr>
              <a:lstStyle/>
              <a:p>
                <a:r>
                  <a:rPr lang="en-US" sz="1600">
                    <a:solidFill>
                      <a:schemeClr val="bg1"/>
                    </a:solidFill>
                  </a:rPr>
                  <a:t>T</a:t>
                </a:r>
                <a:r>
                  <a:rPr lang="en-US" sz="1600" baseline="-25000">
                    <a:solidFill>
                      <a:schemeClr val="bg1"/>
                    </a:solidFill>
                  </a:rPr>
                  <a:t>1</a:t>
                </a:r>
                <a:endParaRPr lang="en-US" sz="1600">
                  <a:solidFill>
                    <a:schemeClr val="bg1"/>
                  </a:solidFill>
                </a:endParaRPr>
              </a:p>
            </p:txBody>
          </p:sp>
          <p:sp>
            <p:nvSpPr>
              <p:cNvPr id="140" name="TextBox 139"/>
              <p:cNvSpPr txBox="1"/>
              <p:nvPr/>
            </p:nvSpPr>
            <p:spPr>
              <a:xfrm>
                <a:off x="5802630" y="1714500"/>
                <a:ext cx="385042" cy="360612"/>
              </a:xfrm>
              <a:prstGeom prst="rect">
                <a:avLst/>
              </a:prstGeom>
              <a:noFill/>
            </p:spPr>
            <p:txBody>
              <a:bodyPr wrap="none" rtlCol="0">
                <a:spAutoFit/>
              </a:bodyPr>
              <a:lstStyle/>
              <a:p>
                <a:r>
                  <a:rPr lang="en-US" sz="1600">
                    <a:solidFill>
                      <a:schemeClr val="bg1"/>
                    </a:solidFill>
                  </a:rPr>
                  <a:t>T</a:t>
                </a:r>
                <a:r>
                  <a:rPr lang="en-US" sz="1600" baseline="-25000">
                    <a:solidFill>
                      <a:schemeClr val="bg1"/>
                    </a:solidFill>
                  </a:rPr>
                  <a:t>3</a:t>
                </a:r>
                <a:endParaRPr lang="en-US" sz="1600">
                  <a:solidFill>
                    <a:schemeClr val="bg1"/>
                  </a:solidFill>
                </a:endParaRPr>
              </a:p>
            </p:txBody>
          </p:sp>
          <p:sp>
            <p:nvSpPr>
              <p:cNvPr id="141" name="Oval 140"/>
              <p:cNvSpPr/>
              <p:nvPr/>
            </p:nvSpPr>
            <p:spPr bwMode="auto">
              <a:xfrm rot="18828319">
                <a:off x="7447888" y="2473860"/>
                <a:ext cx="73152" cy="73152"/>
              </a:xfrm>
              <a:prstGeom prst="ellipse">
                <a:avLst/>
              </a:prstGeom>
              <a:solidFill>
                <a:schemeClr val="bg1">
                  <a:lumMod val="20000"/>
                  <a:lumOff val="80000"/>
                </a:schemeClr>
              </a:solidFill>
              <a:ln w="15875" cap="flat" cmpd="sng" algn="ctr">
                <a:solidFill>
                  <a:schemeClr val="bg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pPr>
                <a:endParaRPr kumimoji="0" lang="en-US" sz="2000" b="0" i="0" u="none" strike="noStrike" cap="none" normalizeH="0" baseline="0">
                  <a:ln>
                    <a:noFill/>
                  </a:ln>
                  <a:solidFill>
                    <a:srgbClr val="000000"/>
                  </a:solidFill>
                  <a:effectLst/>
                  <a:latin typeface="Arial" charset="0"/>
                </a:endParaRPr>
              </a:p>
            </p:txBody>
          </p:sp>
          <p:sp>
            <p:nvSpPr>
              <p:cNvPr id="142" name="Rectangle 141"/>
              <p:cNvSpPr/>
              <p:nvPr/>
            </p:nvSpPr>
            <p:spPr bwMode="auto">
              <a:xfrm>
                <a:off x="7536180" y="3916680"/>
                <a:ext cx="152400" cy="923544"/>
              </a:xfrm>
              <a:prstGeom prst="rect">
                <a:avLst/>
              </a:prstGeom>
              <a:solidFill>
                <a:schemeClr val="accent4"/>
              </a:solidFill>
              <a:ln w="19050" cap="flat" cmpd="sng" algn="ctr">
                <a:solidFill>
                  <a:schemeClr val="accent4"/>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pPr>
                <a:endParaRPr kumimoji="0" lang="en-US" sz="2000" b="0" i="0" u="none" strike="noStrike" cap="none" normalizeH="0" baseline="0">
                  <a:ln>
                    <a:noFill/>
                  </a:ln>
                  <a:solidFill>
                    <a:srgbClr val="000000"/>
                  </a:solidFill>
                  <a:effectLst/>
                  <a:latin typeface="Arial" charset="0"/>
                </a:endParaRPr>
              </a:p>
            </p:txBody>
          </p:sp>
          <p:cxnSp>
            <p:nvCxnSpPr>
              <p:cNvPr id="143" name="Straight Connector 142"/>
              <p:cNvCxnSpPr/>
              <p:nvPr/>
            </p:nvCxnSpPr>
            <p:spPr bwMode="auto">
              <a:xfrm rot="16200000" flipV="1">
                <a:off x="8342068" y="4117340"/>
                <a:ext cx="0" cy="548640"/>
              </a:xfrm>
              <a:prstGeom prst="line">
                <a:avLst/>
              </a:prstGeom>
              <a:noFill/>
              <a:ln w="12700" cap="flat" cmpd="sng" algn="ctr">
                <a:solidFill>
                  <a:srgbClr val="000066"/>
                </a:solidFill>
                <a:prstDash val="solid"/>
                <a:round/>
                <a:headEnd type="triangle" w="med" len="med"/>
                <a:tailEnd type="triangle" w="med" len="med"/>
              </a:ln>
              <a:effectLst/>
            </p:spPr>
          </p:cxnSp>
        </p:grpSp>
      </p:grpSp>
    </p:spTree>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64201" name="Rectangle 9"/>
          <p:cNvSpPr>
            <a:spLocks noChangeArrowheads="1"/>
          </p:cNvSpPr>
          <p:nvPr/>
        </p:nvSpPr>
        <p:spPr bwMode="auto">
          <a:xfrm>
            <a:off x="0" y="3205163"/>
            <a:ext cx="9144000" cy="0"/>
          </a:xfrm>
          <a:prstGeom prst="rect">
            <a:avLst/>
          </a:prstGeom>
          <a:noFill/>
          <a:ln w="9525" algn="ctr">
            <a:noFill/>
            <a:miter lim="800000"/>
            <a:headEnd/>
            <a:tailEnd/>
          </a:ln>
          <a:effectLst/>
        </p:spPr>
        <p:txBody>
          <a:bodyPr wrap="none" anchor="ctr">
            <a:spAutoFit/>
          </a:bodyPr>
          <a:lstStyle/>
          <a:p>
            <a:endParaRPr lang="en-US"/>
          </a:p>
        </p:txBody>
      </p:sp>
      <p:sp>
        <p:nvSpPr>
          <p:cNvPr id="57" name="TextBox 56"/>
          <p:cNvSpPr txBox="1">
            <a:spLocks noChangeArrowheads="1"/>
          </p:cNvSpPr>
          <p:nvPr/>
        </p:nvSpPr>
        <p:spPr bwMode="auto">
          <a:xfrm>
            <a:off x="304800" y="1066800"/>
            <a:ext cx="2438400" cy="496483"/>
          </a:xfrm>
          <a:prstGeom prst="rect">
            <a:avLst/>
          </a:prstGeom>
          <a:noFill/>
          <a:ln w="9525">
            <a:noFill/>
            <a:miter lim="800000"/>
            <a:headEnd/>
            <a:tailEnd/>
          </a:ln>
        </p:spPr>
        <p:txBody>
          <a:bodyPr wrap="square">
            <a:spAutoFit/>
          </a:bodyPr>
          <a:lstStyle/>
          <a:p>
            <a:r>
              <a:rPr lang="en-US" sz="2400" i="1">
                <a:solidFill>
                  <a:schemeClr val="bg1"/>
                </a:solidFill>
                <a:latin typeface="Times New Roman" pitchFamily="18" charset="0"/>
                <a:cs typeface="Times New Roman" pitchFamily="18" charset="0"/>
              </a:rPr>
              <a:t>l</a:t>
            </a:r>
            <a:r>
              <a:rPr lang="en-US" sz="2400" baseline="-25000">
                <a:solidFill>
                  <a:schemeClr val="bg1"/>
                </a:solidFill>
              </a:rPr>
              <a:t>12</a:t>
            </a:r>
            <a:r>
              <a:rPr lang="sr-Latn-RS" sz="2400">
                <a:solidFill>
                  <a:schemeClr val="bg1"/>
                </a:solidFill>
              </a:rPr>
              <a:t> = </a:t>
            </a:r>
            <a:r>
              <a:rPr lang="en-US" sz="2400">
                <a:solidFill>
                  <a:schemeClr val="bg1"/>
                </a:solidFill>
              </a:rPr>
              <a:t> </a:t>
            </a:r>
            <a:r>
              <a:rPr lang="en-US" sz="2400" i="1">
                <a:solidFill>
                  <a:schemeClr val="bg1"/>
                </a:solidFill>
              </a:rPr>
              <a:t>p</a:t>
            </a:r>
            <a:r>
              <a:rPr lang="sr-Latn-RS" sz="2400" i="1">
                <a:solidFill>
                  <a:schemeClr val="bg1"/>
                </a:solidFill>
              </a:rPr>
              <a:t>d</a:t>
            </a:r>
            <a:r>
              <a:rPr lang="en-US" sz="2400" i="1">
                <a:solidFill>
                  <a:schemeClr val="bg1"/>
                </a:solidFill>
              </a:rPr>
              <a:t>v</a:t>
            </a:r>
            <a:endParaRPr lang="sr-Latn-RS" sz="2400" i="1">
              <a:solidFill>
                <a:schemeClr val="bg1"/>
              </a:solidFill>
            </a:endParaRPr>
          </a:p>
        </p:txBody>
      </p:sp>
      <p:sp>
        <p:nvSpPr>
          <p:cNvPr id="59" name="Rectangle 58"/>
          <p:cNvSpPr/>
          <p:nvPr/>
        </p:nvSpPr>
        <p:spPr>
          <a:xfrm>
            <a:off x="901794" y="960660"/>
            <a:ext cx="311304" cy="757130"/>
          </a:xfrm>
          <a:prstGeom prst="rect">
            <a:avLst/>
          </a:prstGeom>
        </p:spPr>
        <p:txBody>
          <a:bodyPr wrap="none">
            <a:spAutoFit/>
          </a:bodyPr>
          <a:lstStyle/>
          <a:p>
            <a:r>
              <a:rPr lang="sr-Latn-RS" sz="3600">
                <a:solidFill>
                  <a:schemeClr val="bg1"/>
                </a:solidFill>
                <a:sym typeface="Symbol"/>
              </a:rPr>
              <a:t></a:t>
            </a:r>
            <a:endParaRPr lang="en-US" sz="3600"/>
          </a:p>
        </p:txBody>
      </p:sp>
      <p:sp>
        <p:nvSpPr>
          <p:cNvPr id="60" name="TextBox 59"/>
          <p:cNvSpPr txBox="1">
            <a:spLocks noChangeArrowheads="1"/>
          </p:cNvSpPr>
          <p:nvPr/>
        </p:nvSpPr>
        <p:spPr bwMode="auto">
          <a:xfrm>
            <a:off x="861060" y="1529673"/>
            <a:ext cx="381000" cy="293607"/>
          </a:xfrm>
          <a:prstGeom prst="rect">
            <a:avLst/>
          </a:prstGeom>
          <a:noFill/>
          <a:ln w="9525">
            <a:noFill/>
            <a:miter lim="800000"/>
            <a:headEnd/>
            <a:tailEnd/>
          </a:ln>
        </p:spPr>
        <p:txBody>
          <a:bodyPr wrap="square">
            <a:spAutoFit/>
          </a:bodyPr>
          <a:lstStyle/>
          <a:p>
            <a:pPr algn="ctr"/>
            <a:r>
              <a:rPr lang="en-US" sz="1200">
                <a:solidFill>
                  <a:schemeClr val="bg1"/>
                </a:solidFill>
              </a:rPr>
              <a:t>1</a:t>
            </a:r>
            <a:endParaRPr lang="sr-Latn-RS" sz="1200">
              <a:solidFill>
                <a:schemeClr val="bg1"/>
              </a:solidFill>
            </a:endParaRPr>
          </a:p>
        </p:txBody>
      </p:sp>
      <p:sp>
        <p:nvSpPr>
          <p:cNvPr id="61" name="TextBox 60"/>
          <p:cNvSpPr txBox="1">
            <a:spLocks noChangeArrowheads="1"/>
          </p:cNvSpPr>
          <p:nvPr/>
        </p:nvSpPr>
        <p:spPr bwMode="auto">
          <a:xfrm>
            <a:off x="922020" y="838200"/>
            <a:ext cx="381000" cy="293607"/>
          </a:xfrm>
          <a:prstGeom prst="rect">
            <a:avLst/>
          </a:prstGeom>
          <a:noFill/>
          <a:ln w="9525">
            <a:noFill/>
            <a:miter lim="800000"/>
            <a:headEnd/>
            <a:tailEnd/>
          </a:ln>
        </p:spPr>
        <p:txBody>
          <a:bodyPr wrap="square">
            <a:spAutoFit/>
          </a:bodyPr>
          <a:lstStyle/>
          <a:p>
            <a:pPr algn="ctr"/>
            <a:r>
              <a:rPr lang="en-US" sz="1200">
                <a:solidFill>
                  <a:schemeClr val="bg1"/>
                </a:solidFill>
              </a:rPr>
              <a:t>2</a:t>
            </a:r>
            <a:endParaRPr lang="sr-Latn-RS" sz="1200">
              <a:solidFill>
                <a:schemeClr val="bg1"/>
              </a:solidFill>
            </a:endParaRPr>
          </a:p>
        </p:txBody>
      </p:sp>
      <p:cxnSp>
        <p:nvCxnSpPr>
          <p:cNvPr id="62" name="Straight Arrow Connector 61"/>
          <p:cNvCxnSpPr/>
          <p:nvPr/>
        </p:nvCxnSpPr>
        <p:spPr bwMode="auto">
          <a:xfrm>
            <a:off x="868680" y="1592580"/>
            <a:ext cx="0" cy="548640"/>
          </a:xfrm>
          <a:prstGeom prst="straightConnector1">
            <a:avLst/>
          </a:prstGeom>
          <a:noFill/>
          <a:ln w="12700" cap="flat" cmpd="sng" algn="ctr">
            <a:solidFill>
              <a:schemeClr val="bg1"/>
            </a:solidFill>
            <a:prstDash val="solid"/>
            <a:round/>
            <a:headEnd type="none" w="med" len="med"/>
            <a:tailEnd type="triangle" w="med" len="med"/>
          </a:ln>
          <a:effectLst/>
        </p:spPr>
      </p:cxnSp>
      <p:sp>
        <p:nvSpPr>
          <p:cNvPr id="65" name="TextBox 64"/>
          <p:cNvSpPr txBox="1">
            <a:spLocks noChangeArrowheads="1"/>
          </p:cNvSpPr>
          <p:nvPr/>
        </p:nvSpPr>
        <p:spPr bwMode="auto">
          <a:xfrm>
            <a:off x="304800" y="2062920"/>
            <a:ext cx="2438400" cy="535531"/>
          </a:xfrm>
          <a:prstGeom prst="rect">
            <a:avLst/>
          </a:prstGeom>
          <a:noFill/>
          <a:ln w="9525">
            <a:noFill/>
            <a:miter lim="800000"/>
            <a:headEnd/>
            <a:tailEnd/>
          </a:ln>
        </p:spPr>
        <p:txBody>
          <a:bodyPr wrap="square">
            <a:spAutoFit/>
          </a:bodyPr>
          <a:lstStyle/>
          <a:p>
            <a:r>
              <a:rPr lang="en-US" sz="2400" i="1">
                <a:solidFill>
                  <a:schemeClr val="bg1"/>
                </a:solidFill>
                <a:latin typeface="Times New Roman" pitchFamily="18" charset="0"/>
                <a:cs typeface="Times New Roman" pitchFamily="18" charset="0"/>
              </a:rPr>
              <a:t>l</a:t>
            </a:r>
            <a:r>
              <a:rPr lang="en-US" sz="2400" baseline="-25000">
                <a:solidFill>
                  <a:schemeClr val="bg1"/>
                </a:solidFill>
              </a:rPr>
              <a:t>12</a:t>
            </a:r>
            <a:r>
              <a:rPr lang="sr-Latn-RS" sz="2400">
                <a:solidFill>
                  <a:schemeClr val="bg1"/>
                </a:solidFill>
              </a:rPr>
              <a:t> =</a:t>
            </a:r>
            <a:r>
              <a:rPr lang="en-US" sz="2400">
                <a:solidFill>
                  <a:schemeClr val="bg1"/>
                </a:solidFill>
              </a:rPr>
              <a:t> </a:t>
            </a:r>
            <a:r>
              <a:rPr lang="en-US" sz="2400" i="1">
                <a:solidFill>
                  <a:schemeClr val="bg1"/>
                </a:solidFill>
              </a:rPr>
              <a:t>p   </a:t>
            </a:r>
            <a:r>
              <a:rPr lang="sr-Latn-RS" sz="2400" i="1">
                <a:solidFill>
                  <a:schemeClr val="bg1"/>
                </a:solidFill>
              </a:rPr>
              <a:t>d</a:t>
            </a:r>
            <a:r>
              <a:rPr lang="en-US" sz="2400" i="1">
                <a:solidFill>
                  <a:schemeClr val="bg1"/>
                </a:solidFill>
              </a:rPr>
              <a:t>v</a:t>
            </a:r>
            <a:endParaRPr lang="sr-Latn-RS" sz="2400" i="1">
              <a:solidFill>
                <a:schemeClr val="bg1"/>
              </a:solidFill>
            </a:endParaRPr>
          </a:p>
        </p:txBody>
      </p:sp>
      <p:sp>
        <p:nvSpPr>
          <p:cNvPr id="66" name="Rectangle 65"/>
          <p:cNvSpPr/>
          <p:nvPr/>
        </p:nvSpPr>
        <p:spPr>
          <a:xfrm>
            <a:off x="1176114" y="1956780"/>
            <a:ext cx="311304" cy="757130"/>
          </a:xfrm>
          <a:prstGeom prst="rect">
            <a:avLst/>
          </a:prstGeom>
        </p:spPr>
        <p:txBody>
          <a:bodyPr wrap="none">
            <a:spAutoFit/>
          </a:bodyPr>
          <a:lstStyle/>
          <a:p>
            <a:r>
              <a:rPr lang="sr-Latn-RS" sz="3600">
                <a:solidFill>
                  <a:schemeClr val="bg1"/>
                </a:solidFill>
                <a:sym typeface="Symbol"/>
              </a:rPr>
              <a:t></a:t>
            </a:r>
            <a:endParaRPr lang="en-US" sz="3600"/>
          </a:p>
        </p:txBody>
      </p:sp>
      <p:sp>
        <p:nvSpPr>
          <p:cNvPr id="71" name="TextBox 70"/>
          <p:cNvSpPr txBox="1">
            <a:spLocks noChangeArrowheads="1"/>
          </p:cNvSpPr>
          <p:nvPr/>
        </p:nvSpPr>
        <p:spPr bwMode="auto">
          <a:xfrm>
            <a:off x="1135380" y="2525793"/>
            <a:ext cx="381000" cy="293607"/>
          </a:xfrm>
          <a:prstGeom prst="rect">
            <a:avLst/>
          </a:prstGeom>
          <a:noFill/>
          <a:ln w="9525">
            <a:noFill/>
            <a:miter lim="800000"/>
            <a:headEnd/>
            <a:tailEnd/>
          </a:ln>
        </p:spPr>
        <p:txBody>
          <a:bodyPr wrap="square">
            <a:spAutoFit/>
          </a:bodyPr>
          <a:lstStyle/>
          <a:p>
            <a:pPr algn="ctr"/>
            <a:r>
              <a:rPr lang="en-US" sz="1200">
                <a:solidFill>
                  <a:schemeClr val="bg1"/>
                </a:solidFill>
              </a:rPr>
              <a:t>1</a:t>
            </a:r>
            <a:endParaRPr lang="sr-Latn-RS" sz="1200">
              <a:solidFill>
                <a:schemeClr val="bg1"/>
              </a:solidFill>
            </a:endParaRPr>
          </a:p>
        </p:txBody>
      </p:sp>
      <p:sp>
        <p:nvSpPr>
          <p:cNvPr id="72" name="TextBox 71"/>
          <p:cNvSpPr txBox="1">
            <a:spLocks noChangeArrowheads="1"/>
          </p:cNvSpPr>
          <p:nvPr/>
        </p:nvSpPr>
        <p:spPr bwMode="auto">
          <a:xfrm>
            <a:off x="1196340" y="1834320"/>
            <a:ext cx="381000" cy="293607"/>
          </a:xfrm>
          <a:prstGeom prst="rect">
            <a:avLst/>
          </a:prstGeom>
          <a:noFill/>
          <a:ln w="9525">
            <a:noFill/>
            <a:miter lim="800000"/>
            <a:headEnd/>
            <a:tailEnd/>
          </a:ln>
        </p:spPr>
        <p:txBody>
          <a:bodyPr wrap="square">
            <a:spAutoFit/>
          </a:bodyPr>
          <a:lstStyle/>
          <a:p>
            <a:pPr algn="ctr"/>
            <a:r>
              <a:rPr lang="en-US" sz="1200">
                <a:solidFill>
                  <a:schemeClr val="bg1"/>
                </a:solidFill>
              </a:rPr>
              <a:t>2</a:t>
            </a:r>
            <a:endParaRPr lang="sr-Latn-RS" sz="1200">
              <a:solidFill>
                <a:schemeClr val="bg1"/>
              </a:solidFill>
            </a:endParaRPr>
          </a:p>
        </p:txBody>
      </p:sp>
      <p:cxnSp>
        <p:nvCxnSpPr>
          <p:cNvPr id="73" name="Straight Arrow Connector 72"/>
          <p:cNvCxnSpPr/>
          <p:nvPr/>
        </p:nvCxnSpPr>
        <p:spPr bwMode="auto">
          <a:xfrm>
            <a:off x="868680" y="2506980"/>
            <a:ext cx="0" cy="548640"/>
          </a:xfrm>
          <a:prstGeom prst="straightConnector1">
            <a:avLst/>
          </a:prstGeom>
          <a:noFill/>
          <a:ln w="12700" cap="flat" cmpd="sng" algn="ctr">
            <a:solidFill>
              <a:schemeClr val="bg1"/>
            </a:solidFill>
            <a:prstDash val="solid"/>
            <a:round/>
            <a:headEnd type="none" w="med" len="med"/>
            <a:tailEnd type="triangle" w="med" len="med"/>
          </a:ln>
          <a:effectLst/>
        </p:spPr>
      </p:cxnSp>
      <p:sp>
        <p:nvSpPr>
          <p:cNvPr id="75" name="TextBox 74"/>
          <p:cNvSpPr txBox="1">
            <a:spLocks noChangeArrowheads="1"/>
          </p:cNvSpPr>
          <p:nvPr/>
        </p:nvSpPr>
        <p:spPr bwMode="auto">
          <a:xfrm>
            <a:off x="304800" y="2977320"/>
            <a:ext cx="3048000" cy="535531"/>
          </a:xfrm>
          <a:prstGeom prst="rect">
            <a:avLst/>
          </a:prstGeom>
          <a:noFill/>
          <a:ln w="9525">
            <a:noFill/>
            <a:miter lim="800000"/>
            <a:headEnd/>
            <a:tailEnd/>
          </a:ln>
        </p:spPr>
        <p:txBody>
          <a:bodyPr wrap="square">
            <a:spAutoFit/>
          </a:bodyPr>
          <a:lstStyle/>
          <a:p>
            <a:r>
              <a:rPr lang="en-US" sz="2400" i="1">
                <a:solidFill>
                  <a:schemeClr val="bg1"/>
                </a:solidFill>
                <a:latin typeface="Times New Roman" pitchFamily="18" charset="0"/>
                <a:cs typeface="Times New Roman" pitchFamily="18" charset="0"/>
              </a:rPr>
              <a:t>l</a:t>
            </a:r>
            <a:r>
              <a:rPr lang="en-US" sz="2400" baseline="-25000">
                <a:solidFill>
                  <a:schemeClr val="bg1"/>
                </a:solidFill>
              </a:rPr>
              <a:t>12</a:t>
            </a:r>
            <a:r>
              <a:rPr lang="sr-Latn-RS" sz="2400">
                <a:solidFill>
                  <a:schemeClr val="bg1"/>
                </a:solidFill>
              </a:rPr>
              <a:t> =</a:t>
            </a:r>
            <a:r>
              <a:rPr lang="en-US" sz="2400">
                <a:solidFill>
                  <a:schemeClr val="bg1"/>
                </a:solidFill>
              </a:rPr>
              <a:t> </a:t>
            </a:r>
            <a:r>
              <a:rPr lang="en-US" sz="2400" i="1">
                <a:solidFill>
                  <a:schemeClr val="bg1"/>
                </a:solidFill>
              </a:rPr>
              <a:t>p </a:t>
            </a:r>
            <a:r>
              <a:rPr lang="sr-Latn-RS" sz="2400" i="1">
                <a:solidFill>
                  <a:schemeClr val="bg1"/>
                </a:solidFill>
              </a:rPr>
              <a:t>(v</a:t>
            </a:r>
            <a:r>
              <a:rPr lang="sr-Latn-RS" sz="2400" baseline="-25000">
                <a:solidFill>
                  <a:schemeClr val="bg1"/>
                </a:solidFill>
              </a:rPr>
              <a:t>2</a:t>
            </a:r>
            <a:r>
              <a:rPr lang="sr-Latn-RS" sz="2400" i="1">
                <a:solidFill>
                  <a:schemeClr val="bg1"/>
                </a:solidFill>
              </a:rPr>
              <a:t> – v</a:t>
            </a:r>
            <a:r>
              <a:rPr lang="sr-Latn-RS" sz="2400" baseline="-25000">
                <a:solidFill>
                  <a:schemeClr val="bg1"/>
                </a:solidFill>
              </a:rPr>
              <a:t>1</a:t>
            </a:r>
            <a:r>
              <a:rPr lang="sr-Latn-RS" sz="2400" i="1">
                <a:solidFill>
                  <a:schemeClr val="bg1"/>
                </a:solidFill>
              </a:rPr>
              <a:t>)</a:t>
            </a:r>
          </a:p>
        </p:txBody>
      </p:sp>
      <p:sp>
        <p:nvSpPr>
          <p:cNvPr id="85" name="Text Box 27"/>
          <p:cNvSpPr txBox="1">
            <a:spLocks noChangeArrowheads="1"/>
          </p:cNvSpPr>
          <p:nvPr/>
        </p:nvSpPr>
        <p:spPr bwMode="auto">
          <a:xfrm>
            <a:off x="1813561" y="3543300"/>
            <a:ext cx="1600200" cy="494046"/>
          </a:xfrm>
          <a:prstGeom prst="rect">
            <a:avLst/>
          </a:prstGeom>
          <a:noFill/>
          <a:ln w="9525" algn="ctr">
            <a:noFill/>
            <a:miter lim="800000"/>
            <a:headEnd/>
            <a:tailEnd/>
          </a:ln>
          <a:effectLst/>
        </p:spPr>
        <p:txBody>
          <a:bodyPr wrap="square">
            <a:spAutoFit/>
          </a:bodyPr>
          <a:lstStyle/>
          <a:p>
            <a:pPr>
              <a:tabLst>
                <a:tab pos="409575" algn="l"/>
              </a:tabLst>
            </a:pPr>
            <a:r>
              <a:rPr lang="en-US" sz="2400" i="1">
                <a:solidFill>
                  <a:schemeClr val="bg1"/>
                </a:solidFill>
              </a:rPr>
              <a:t>p</a:t>
            </a:r>
            <a:r>
              <a:rPr lang="en-US" sz="2400" i="1">
                <a:solidFill>
                  <a:schemeClr val="bg1"/>
                </a:solidFill>
                <a:sym typeface="Symbol"/>
              </a:rPr>
              <a:t></a:t>
            </a:r>
            <a:r>
              <a:rPr lang="en-US" sz="2400" i="1">
                <a:solidFill>
                  <a:schemeClr val="bg1"/>
                </a:solidFill>
              </a:rPr>
              <a:t>v=R</a:t>
            </a:r>
            <a:r>
              <a:rPr lang="en-US" sz="2400" i="1">
                <a:solidFill>
                  <a:schemeClr val="bg1"/>
                </a:solidFill>
                <a:sym typeface="Symbol"/>
              </a:rPr>
              <a:t></a:t>
            </a:r>
            <a:r>
              <a:rPr lang="en-US" sz="2400" i="1">
                <a:solidFill>
                  <a:schemeClr val="bg1"/>
                </a:solidFill>
              </a:rPr>
              <a:t>T</a:t>
            </a:r>
          </a:p>
        </p:txBody>
      </p:sp>
      <p:cxnSp>
        <p:nvCxnSpPr>
          <p:cNvPr id="114" name="Straight Arrow Connector 113"/>
          <p:cNvCxnSpPr/>
          <p:nvPr/>
        </p:nvCxnSpPr>
        <p:spPr bwMode="auto">
          <a:xfrm>
            <a:off x="868680" y="3398520"/>
            <a:ext cx="0" cy="914400"/>
          </a:xfrm>
          <a:prstGeom prst="straightConnector1">
            <a:avLst/>
          </a:prstGeom>
          <a:noFill/>
          <a:ln w="12700" cap="flat" cmpd="sng" algn="ctr">
            <a:solidFill>
              <a:schemeClr val="bg1"/>
            </a:solidFill>
            <a:prstDash val="solid"/>
            <a:round/>
            <a:headEnd type="none" w="med" len="med"/>
            <a:tailEnd type="triangle" w="med" len="med"/>
          </a:ln>
          <a:effectLst/>
        </p:spPr>
      </p:cxnSp>
      <p:cxnSp>
        <p:nvCxnSpPr>
          <p:cNvPr id="115" name="Straight Arrow Connector 114"/>
          <p:cNvCxnSpPr/>
          <p:nvPr/>
        </p:nvCxnSpPr>
        <p:spPr bwMode="auto">
          <a:xfrm rot="5400000">
            <a:off x="1409700" y="3489960"/>
            <a:ext cx="0" cy="731520"/>
          </a:xfrm>
          <a:prstGeom prst="straightConnector1">
            <a:avLst/>
          </a:prstGeom>
          <a:noFill/>
          <a:ln w="12700" cap="flat" cmpd="sng" algn="ctr">
            <a:solidFill>
              <a:schemeClr val="bg1"/>
            </a:solidFill>
            <a:prstDash val="solid"/>
            <a:round/>
            <a:headEnd type="none" w="med" len="med"/>
            <a:tailEnd type="triangle" w="med" len="med"/>
          </a:ln>
          <a:effectLst/>
        </p:spPr>
      </p:cxnSp>
      <p:sp>
        <p:nvSpPr>
          <p:cNvPr id="116" name="TextBox 115"/>
          <p:cNvSpPr txBox="1">
            <a:spLocks noChangeArrowheads="1"/>
          </p:cNvSpPr>
          <p:nvPr/>
        </p:nvSpPr>
        <p:spPr bwMode="auto">
          <a:xfrm>
            <a:off x="304800" y="4265069"/>
            <a:ext cx="3048000" cy="535531"/>
          </a:xfrm>
          <a:prstGeom prst="rect">
            <a:avLst/>
          </a:prstGeom>
          <a:noFill/>
          <a:ln w="9525">
            <a:noFill/>
            <a:miter lim="800000"/>
            <a:headEnd/>
            <a:tailEnd/>
          </a:ln>
        </p:spPr>
        <p:txBody>
          <a:bodyPr wrap="square">
            <a:spAutoFit/>
          </a:bodyPr>
          <a:lstStyle/>
          <a:p>
            <a:r>
              <a:rPr lang="en-US" sz="2400" i="1">
                <a:solidFill>
                  <a:schemeClr val="bg1"/>
                </a:solidFill>
                <a:latin typeface="Times New Roman" pitchFamily="18" charset="0"/>
                <a:cs typeface="Times New Roman" pitchFamily="18" charset="0"/>
              </a:rPr>
              <a:t>l</a:t>
            </a:r>
            <a:r>
              <a:rPr lang="en-US" sz="2400" baseline="-25000">
                <a:solidFill>
                  <a:schemeClr val="bg1"/>
                </a:solidFill>
              </a:rPr>
              <a:t>12</a:t>
            </a:r>
            <a:r>
              <a:rPr lang="sr-Latn-RS" sz="2400">
                <a:solidFill>
                  <a:schemeClr val="bg1"/>
                </a:solidFill>
              </a:rPr>
              <a:t> =</a:t>
            </a:r>
            <a:r>
              <a:rPr lang="en-US" sz="2400">
                <a:solidFill>
                  <a:schemeClr val="bg1"/>
                </a:solidFill>
              </a:rPr>
              <a:t> </a:t>
            </a:r>
            <a:r>
              <a:rPr lang="sr-Latn-RS" sz="2400" i="1">
                <a:solidFill>
                  <a:schemeClr val="bg1"/>
                </a:solidFill>
              </a:rPr>
              <a:t>R</a:t>
            </a:r>
            <a:r>
              <a:rPr lang="en-US" sz="2400" i="1">
                <a:solidFill>
                  <a:schemeClr val="bg1"/>
                </a:solidFill>
              </a:rPr>
              <a:t> </a:t>
            </a:r>
            <a:r>
              <a:rPr lang="sr-Latn-RS" sz="2400" i="1">
                <a:solidFill>
                  <a:schemeClr val="bg1"/>
                </a:solidFill>
              </a:rPr>
              <a:t>(T</a:t>
            </a:r>
            <a:r>
              <a:rPr lang="sr-Latn-RS" sz="2400" baseline="-25000">
                <a:solidFill>
                  <a:schemeClr val="bg1"/>
                </a:solidFill>
              </a:rPr>
              <a:t>2</a:t>
            </a:r>
            <a:r>
              <a:rPr lang="sr-Latn-RS" sz="2400" i="1">
                <a:solidFill>
                  <a:schemeClr val="bg1"/>
                </a:solidFill>
              </a:rPr>
              <a:t> – T</a:t>
            </a:r>
            <a:r>
              <a:rPr lang="sr-Latn-RS" sz="2400" baseline="-25000">
                <a:solidFill>
                  <a:schemeClr val="bg1"/>
                </a:solidFill>
              </a:rPr>
              <a:t>1</a:t>
            </a:r>
            <a:r>
              <a:rPr lang="sr-Latn-RS" sz="2400" i="1">
                <a:solidFill>
                  <a:schemeClr val="bg1"/>
                </a:solidFill>
              </a:rPr>
              <a:t>)</a:t>
            </a:r>
          </a:p>
        </p:txBody>
      </p:sp>
      <p:sp>
        <p:nvSpPr>
          <p:cNvPr id="117" name="Text Box 8"/>
          <p:cNvSpPr txBox="1">
            <a:spLocks noChangeArrowheads="1"/>
          </p:cNvSpPr>
          <p:nvPr/>
        </p:nvSpPr>
        <p:spPr bwMode="auto">
          <a:xfrm>
            <a:off x="2018960" y="5027176"/>
            <a:ext cx="4229440" cy="1200329"/>
          </a:xfrm>
          <a:prstGeom prst="rect">
            <a:avLst/>
          </a:prstGeom>
          <a:noFill/>
          <a:ln w="9525" algn="ctr">
            <a:noFill/>
            <a:miter lim="800000"/>
            <a:headEnd/>
            <a:tailEnd/>
          </a:ln>
        </p:spPr>
        <p:txBody>
          <a:bodyPr wrap="square">
            <a:spAutoFit/>
          </a:bodyPr>
          <a:lstStyle/>
          <a:p>
            <a:pPr>
              <a:lnSpc>
                <a:spcPct val="100000"/>
              </a:lnSpc>
              <a:spcBef>
                <a:spcPts val="0"/>
              </a:spcBef>
              <a:tabLst>
                <a:tab pos="409575" algn="l"/>
              </a:tabLst>
            </a:pPr>
            <a:r>
              <a:rPr lang="sr-Latn-CS" sz="1800" i="1">
                <a:solidFill>
                  <a:schemeClr val="bg1"/>
                </a:solidFill>
              </a:rPr>
              <a:t>Gasna konstanta po svojoj fizičkoj suštini predstavlja rad koji izvrši 1 kg gasa, </a:t>
            </a:r>
            <a:r>
              <a:rPr lang="en-US" sz="1800" i="1">
                <a:solidFill>
                  <a:schemeClr val="bg1"/>
                </a:solidFill>
              </a:rPr>
              <a:t>pri promeni </a:t>
            </a:r>
            <a:r>
              <a:rPr lang="sr-Latn-CS" sz="1800" i="1">
                <a:solidFill>
                  <a:schemeClr val="bg1"/>
                </a:solidFill>
              </a:rPr>
              <a:t>temperatur</a:t>
            </a:r>
            <a:r>
              <a:rPr lang="en-US" sz="1800" i="1">
                <a:solidFill>
                  <a:schemeClr val="bg1"/>
                </a:solidFill>
              </a:rPr>
              <a:t>e</a:t>
            </a:r>
            <a:r>
              <a:rPr lang="sr-Latn-CS" sz="1800" i="1">
                <a:solidFill>
                  <a:schemeClr val="bg1"/>
                </a:solidFill>
              </a:rPr>
              <a:t> za 1 K pri konstantnom pritisku</a:t>
            </a:r>
            <a:endParaRPr lang="en-US" sz="1800" i="1">
              <a:solidFill>
                <a:schemeClr val="bg1"/>
              </a:solidFill>
            </a:endParaRPr>
          </a:p>
        </p:txBody>
      </p:sp>
      <p:sp>
        <p:nvSpPr>
          <p:cNvPr id="119" name="Text Box 8"/>
          <p:cNvSpPr txBox="1">
            <a:spLocks noChangeArrowheads="1"/>
          </p:cNvSpPr>
          <p:nvPr/>
        </p:nvSpPr>
        <p:spPr bwMode="auto">
          <a:xfrm>
            <a:off x="533400" y="5289306"/>
            <a:ext cx="533400" cy="427746"/>
          </a:xfrm>
          <a:prstGeom prst="rect">
            <a:avLst/>
          </a:prstGeom>
          <a:noFill/>
          <a:ln w="9525" algn="ctr">
            <a:noFill/>
            <a:miter lim="800000"/>
            <a:headEnd/>
            <a:tailEnd/>
          </a:ln>
        </p:spPr>
        <p:txBody>
          <a:bodyPr wrap="square">
            <a:spAutoFit/>
          </a:bodyPr>
          <a:lstStyle/>
          <a:p>
            <a:pPr>
              <a:tabLst>
                <a:tab pos="409575" algn="l"/>
              </a:tabLst>
            </a:pPr>
            <a:r>
              <a:rPr lang="sr-Latn-RS" i="1">
                <a:solidFill>
                  <a:schemeClr val="bg1"/>
                </a:solidFill>
              </a:rPr>
              <a:t>R</a:t>
            </a:r>
            <a:r>
              <a:rPr lang="sr-Latn-RS">
                <a:solidFill>
                  <a:schemeClr val="bg1"/>
                </a:solidFill>
              </a:rPr>
              <a:t>,</a:t>
            </a:r>
            <a:endParaRPr lang="en-US">
              <a:solidFill>
                <a:schemeClr val="bg1"/>
              </a:solidFill>
            </a:endParaRPr>
          </a:p>
        </p:txBody>
      </p:sp>
      <p:sp>
        <p:nvSpPr>
          <p:cNvPr id="120" name="Text Box 8"/>
          <p:cNvSpPr txBox="1">
            <a:spLocks noChangeArrowheads="1"/>
          </p:cNvSpPr>
          <p:nvPr/>
        </p:nvSpPr>
        <p:spPr bwMode="auto">
          <a:xfrm>
            <a:off x="990600" y="5105400"/>
            <a:ext cx="737724" cy="427746"/>
          </a:xfrm>
          <a:prstGeom prst="rect">
            <a:avLst/>
          </a:prstGeom>
          <a:noFill/>
          <a:ln w="9525" algn="ctr">
            <a:noFill/>
            <a:miter lim="800000"/>
            <a:headEnd/>
            <a:tailEnd/>
          </a:ln>
        </p:spPr>
        <p:txBody>
          <a:bodyPr wrap="square">
            <a:spAutoFit/>
          </a:bodyPr>
          <a:lstStyle/>
          <a:p>
            <a:pPr algn="ctr">
              <a:tabLst>
                <a:tab pos="409575" algn="l"/>
              </a:tabLst>
            </a:pPr>
            <a:r>
              <a:rPr lang="sr-Latn-RS">
                <a:solidFill>
                  <a:schemeClr val="bg1"/>
                </a:solidFill>
              </a:rPr>
              <a:t>J</a:t>
            </a:r>
            <a:endParaRPr lang="en-US">
              <a:solidFill>
                <a:schemeClr val="bg1"/>
              </a:solidFill>
            </a:endParaRPr>
          </a:p>
        </p:txBody>
      </p:sp>
      <p:sp>
        <p:nvSpPr>
          <p:cNvPr id="121" name="Text Box 8"/>
          <p:cNvSpPr txBox="1">
            <a:spLocks noChangeArrowheads="1"/>
          </p:cNvSpPr>
          <p:nvPr/>
        </p:nvSpPr>
        <p:spPr bwMode="auto">
          <a:xfrm>
            <a:off x="869220" y="5533146"/>
            <a:ext cx="1066800" cy="427746"/>
          </a:xfrm>
          <a:prstGeom prst="rect">
            <a:avLst/>
          </a:prstGeom>
          <a:noFill/>
          <a:ln w="9525" algn="ctr">
            <a:noFill/>
            <a:miter lim="800000"/>
            <a:headEnd/>
            <a:tailEnd/>
          </a:ln>
        </p:spPr>
        <p:txBody>
          <a:bodyPr wrap="square">
            <a:spAutoFit/>
          </a:bodyPr>
          <a:lstStyle/>
          <a:p>
            <a:pPr algn="ctr">
              <a:tabLst>
                <a:tab pos="409575" algn="l"/>
              </a:tabLst>
            </a:pPr>
            <a:r>
              <a:rPr lang="sr-Latn-RS">
                <a:solidFill>
                  <a:schemeClr val="bg1"/>
                </a:solidFill>
              </a:rPr>
              <a:t>kg  K</a:t>
            </a:r>
            <a:endParaRPr lang="en-US">
              <a:solidFill>
                <a:schemeClr val="bg1"/>
              </a:solidFill>
            </a:endParaRPr>
          </a:p>
        </p:txBody>
      </p:sp>
      <p:cxnSp>
        <p:nvCxnSpPr>
          <p:cNvPr id="122" name="Straight Connector 121"/>
          <p:cNvCxnSpPr/>
          <p:nvPr/>
        </p:nvCxnSpPr>
        <p:spPr bwMode="auto">
          <a:xfrm>
            <a:off x="990600" y="5533146"/>
            <a:ext cx="762000" cy="0"/>
          </a:xfrm>
          <a:prstGeom prst="line">
            <a:avLst/>
          </a:prstGeom>
          <a:noFill/>
          <a:ln w="12700" cap="flat" cmpd="sng" algn="ctr">
            <a:solidFill>
              <a:schemeClr val="bg1"/>
            </a:solidFill>
            <a:prstDash val="solid"/>
            <a:round/>
            <a:headEnd type="none" w="med" len="med"/>
            <a:tailEnd type="none" w="med" len="med"/>
          </a:ln>
          <a:effectLst/>
        </p:spPr>
      </p:cxnSp>
      <p:sp>
        <p:nvSpPr>
          <p:cNvPr id="123" name="Oval 122"/>
          <p:cNvSpPr/>
          <p:nvPr/>
        </p:nvSpPr>
        <p:spPr bwMode="auto">
          <a:xfrm>
            <a:off x="1420368" y="5761746"/>
            <a:ext cx="27432" cy="27432"/>
          </a:xfrm>
          <a:prstGeom prst="ellipse">
            <a:avLst/>
          </a:prstGeom>
          <a:solidFill>
            <a:srgbClr val="000000"/>
          </a:solidFill>
          <a:ln w="9525" cap="flat" cmpd="sng" algn="ctr">
            <a:solidFill>
              <a:srgbClr val="00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pPr>
            <a:endParaRPr kumimoji="0" lang="en-US" sz="2000" b="0" i="0" u="none" strike="noStrike" cap="none" normalizeH="0" baseline="0">
              <a:ln>
                <a:noFill/>
              </a:ln>
              <a:solidFill>
                <a:srgbClr val="000000"/>
              </a:solidFill>
              <a:effectLst/>
              <a:latin typeface="Arial" charset="0"/>
            </a:endParaRPr>
          </a:p>
        </p:txBody>
      </p:sp>
      <p:sp>
        <p:nvSpPr>
          <p:cNvPr id="124" name="TextBox 123"/>
          <p:cNvSpPr txBox="1">
            <a:spLocks noChangeArrowheads="1"/>
          </p:cNvSpPr>
          <p:nvPr/>
        </p:nvSpPr>
        <p:spPr bwMode="auto">
          <a:xfrm>
            <a:off x="3429000" y="1066800"/>
            <a:ext cx="1371600" cy="535531"/>
          </a:xfrm>
          <a:prstGeom prst="rect">
            <a:avLst/>
          </a:prstGeom>
          <a:noFill/>
          <a:ln w="9525">
            <a:noFill/>
            <a:miter lim="800000"/>
            <a:headEnd/>
            <a:tailEnd/>
          </a:ln>
        </p:spPr>
        <p:txBody>
          <a:bodyPr wrap="square">
            <a:spAutoFit/>
          </a:bodyPr>
          <a:lstStyle/>
          <a:p>
            <a:r>
              <a:rPr lang="en-US" sz="2400" i="1">
                <a:solidFill>
                  <a:schemeClr val="bg1"/>
                </a:solidFill>
                <a:latin typeface="Times New Roman" pitchFamily="18" charset="0"/>
                <a:cs typeface="Times New Roman" pitchFamily="18" charset="0"/>
              </a:rPr>
              <a:t>l</a:t>
            </a:r>
            <a:r>
              <a:rPr lang="sr-Latn-RS" sz="2400" i="1" baseline="-25000">
                <a:solidFill>
                  <a:schemeClr val="bg1"/>
                </a:solidFill>
              </a:rPr>
              <a:t>t</a:t>
            </a:r>
            <a:r>
              <a:rPr lang="sr-Latn-RS" sz="2400" baseline="-25000">
                <a:solidFill>
                  <a:schemeClr val="bg1"/>
                </a:solidFill>
              </a:rPr>
              <a:t>1</a:t>
            </a:r>
            <a:r>
              <a:rPr lang="en-US" sz="2400" baseline="-25000">
                <a:solidFill>
                  <a:schemeClr val="bg1"/>
                </a:solidFill>
              </a:rPr>
              <a:t>2</a:t>
            </a:r>
            <a:r>
              <a:rPr lang="sr-Latn-RS" sz="2400">
                <a:solidFill>
                  <a:schemeClr val="bg1"/>
                </a:solidFill>
              </a:rPr>
              <a:t> =</a:t>
            </a:r>
            <a:r>
              <a:rPr lang="en-US" sz="2400">
                <a:solidFill>
                  <a:schemeClr val="bg1"/>
                </a:solidFill>
              </a:rPr>
              <a:t>0</a:t>
            </a:r>
            <a:endParaRPr lang="sr-Latn-RS" sz="2400" i="1">
              <a:solidFill>
                <a:schemeClr val="bg1"/>
              </a:solidFill>
            </a:endParaRPr>
          </a:p>
        </p:txBody>
      </p:sp>
      <p:grpSp>
        <p:nvGrpSpPr>
          <p:cNvPr id="125" name="Group 124"/>
          <p:cNvGrpSpPr/>
          <p:nvPr/>
        </p:nvGrpSpPr>
        <p:grpSpPr>
          <a:xfrm>
            <a:off x="5181600" y="914400"/>
            <a:ext cx="3798336" cy="3755791"/>
            <a:chOff x="5455920" y="1197209"/>
            <a:chExt cx="3798336" cy="3755791"/>
          </a:xfrm>
        </p:grpSpPr>
        <p:sp>
          <p:nvSpPr>
            <p:cNvPr id="126" name="Arc 125"/>
            <p:cNvSpPr/>
            <p:nvPr/>
          </p:nvSpPr>
          <p:spPr bwMode="auto">
            <a:xfrm rot="11017828">
              <a:off x="6968256" y="1445417"/>
              <a:ext cx="2286000" cy="1188720"/>
            </a:xfrm>
            <a:prstGeom prst="arc">
              <a:avLst/>
            </a:prstGeom>
            <a:noFill/>
            <a:ln w="12700" cap="flat" cmpd="sng" algn="ctr">
              <a:solidFill>
                <a:schemeClr val="bg1"/>
              </a:solidFill>
              <a:prstDash val="lgDash"/>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pPr>
              <a:endParaRPr kumimoji="0" lang="en-US" sz="2000" b="0" i="0" u="none" strike="noStrike" cap="none" normalizeH="0" baseline="0">
                <a:ln>
                  <a:noFill/>
                </a:ln>
                <a:solidFill>
                  <a:srgbClr val="000000"/>
                </a:solidFill>
                <a:effectLst/>
                <a:latin typeface="Arial" charset="0"/>
              </a:endParaRPr>
            </a:p>
          </p:txBody>
        </p:sp>
        <p:grpSp>
          <p:nvGrpSpPr>
            <p:cNvPr id="127" name="Group 75"/>
            <p:cNvGrpSpPr/>
            <p:nvPr/>
          </p:nvGrpSpPr>
          <p:grpSpPr>
            <a:xfrm>
              <a:off x="5455920" y="1197209"/>
              <a:ext cx="3160468" cy="3755791"/>
              <a:chOff x="5455920" y="1197209"/>
              <a:chExt cx="3160468" cy="3755791"/>
            </a:xfrm>
          </p:grpSpPr>
          <p:sp>
            <p:nvSpPr>
              <p:cNvPr id="128" name="Rectangle 127"/>
              <p:cNvSpPr/>
              <p:nvPr/>
            </p:nvSpPr>
            <p:spPr bwMode="auto">
              <a:xfrm>
                <a:off x="6225540" y="3916680"/>
                <a:ext cx="152400" cy="923544"/>
              </a:xfrm>
              <a:prstGeom prst="rect">
                <a:avLst/>
              </a:prstGeom>
              <a:solidFill>
                <a:schemeClr val="accent4"/>
              </a:solidFill>
              <a:ln w="19050" cap="flat" cmpd="sng" algn="ctr">
                <a:solidFill>
                  <a:schemeClr val="accent4"/>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pPr>
                <a:endParaRPr kumimoji="0" lang="en-US" sz="2000" b="0" i="0" u="none" strike="noStrike" cap="none" normalizeH="0" baseline="0">
                  <a:ln>
                    <a:noFill/>
                  </a:ln>
                  <a:solidFill>
                    <a:srgbClr val="000000"/>
                  </a:solidFill>
                  <a:effectLst/>
                  <a:latin typeface="Arial" charset="0"/>
                </a:endParaRPr>
              </a:p>
            </p:txBody>
          </p:sp>
          <p:sp>
            <p:nvSpPr>
              <p:cNvPr id="129" name="Arc 128"/>
              <p:cNvSpPr/>
              <p:nvPr/>
            </p:nvSpPr>
            <p:spPr bwMode="auto">
              <a:xfrm rot="11521545">
                <a:off x="5894070" y="1607819"/>
                <a:ext cx="2286000" cy="1188720"/>
              </a:xfrm>
              <a:prstGeom prst="arc">
                <a:avLst/>
              </a:prstGeom>
              <a:noFill/>
              <a:ln w="12700" cap="flat" cmpd="sng" algn="ctr">
                <a:solidFill>
                  <a:schemeClr val="bg1"/>
                </a:solidFill>
                <a:prstDash val="lgDash"/>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pPr>
                <a:endParaRPr kumimoji="0" lang="en-US" sz="2000" b="0" i="0" u="none" strike="noStrike" cap="none" normalizeH="0" baseline="0">
                  <a:ln>
                    <a:noFill/>
                  </a:ln>
                  <a:solidFill>
                    <a:srgbClr val="000000"/>
                  </a:solidFill>
                  <a:effectLst/>
                  <a:latin typeface="Arial" charset="0"/>
                </a:endParaRPr>
              </a:p>
            </p:txBody>
          </p:sp>
          <p:grpSp>
            <p:nvGrpSpPr>
              <p:cNvPr id="130" name="Group 17"/>
              <p:cNvGrpSpPr/>
              <p:nvPr/>
            </p:nvGrpSpPr>
            <p:grpSpPr>
              <a:xfrm>
                <a:off x="5715000" y="3810000"/>
                <a:ext cx="2295525" cy="1143000"/>
                <a:chOff x="4032885" y="3415665"/>
                <a:chExt cx="2295525" cy="1143000"/>
              </a:xfrm>
              <a:solidFill>
                <a:schemeClr val="tx1">
                  <a:lumMod val="65000"/>
                </a:schemeClr>
              </a:solidFill>
            </p:grpSpPr>
            <p:sp>
              <p:nvSpPr>
                <p:cNvPr id="157" name="Rectangle 156"/>
                <p:cNvSpPr/>
                <p:nvPr/>
              </p:nvSpPr>
              <p:spPr bwMode="auto">
                <a:xfrm>
                  <a:off x="4032885" y="3415665"/>
                  <a:ext cx="91440" cy="1143000"/>
                </a:xfrm>
                <a:prstGeom prst="rect">
                  <a:avLst/>
                </a:prstGeom>
                <a:grpFill/>
                <a:ln w="19050" cap="flat" cmpd="sng" algn="ctr">
                  <a:solidFill>
                    <a:schemeClr val="tx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pPr>
                  <a:endParaRPr kumimoji="0" lang="en-US" sz="2000" b="0" i="0" u="none" strike="noStrike" cap="none" normalizeH="0" baseline="0">
                    <a:ln>
                      <a:noFill/>
                    </a:ln>
                    <a:solidFill>
                      <a:srgbClr val="000000"/>
                    </a:solidFill>
                    <a:effectLst/>
                    <a:latin typeface="Arial" charset="0"/>
                  </a:endParaRPr>
                </a:p>
              </p:txBody>
            </p:sp>
            <p:sp>
              <p:nvSpPr>
                <p:cNvPr id="158" name="Rectangle 157"/>
                <p:cNvSpPr/>
                <p:nvPr/>
              </p:nvSpPr>
              <p:spPr bwMode="auto">
                <a:xfrm rot="5400000">
                  <a:off x="5181600" y="3413760"/>
                  <a:ext cx="91440" cy="2194560"/>
                </a:xfrm>
                <a:prstGeom prst="rect">
                  <a:avLst/>
                </a:prstGeom>
                <a:grpFill/>
                <a:ln w="19050" cap="flat" cmpd="sng" algn="ctr">
                  <a:solidFill>
                    <a:schemeClr val="tx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pPr>
                  <a:endParaRPr kumimoji="0" lang="en-US" sz="2000" b="0" i="0" u="none" strike="noStrike" cap="none" normalizeH="0" baseline="0">
                    <a:ln>
                      <a:noFill/>
                    </a:ln>
                    <a:solidFill>
                      <a:srgbClr val="000000"/>
                    </a:solidFill>
                    <a:effectLst/>
                    <a:latin typeface="Arial" charset="0"/>
                  </a:endParaRPr>
                </a:p>
              </p:txBody>
            </p:sp>
            <p:sp>
              <p:nvSpPr>
                <p:cNvPr id="159" name="Rectangle 158"/>
                <p:cNvSpPr/>
                <p:nvPr/>
              </p:nvSpPr>
              <p:spPr bwMode="auto">
                <a:xfrm rot="5400000">
                  <a:off x="5185410" y="2364105"/>
                  <a:ext cx="91440" cy="2194560"/>
                </a:xfrm>
                <a:prstGeom prst="rect">
                  <a:avLst/>
                </a:prstGeom>
                <a:grpFill/>
                <a:ln w="19050" cap="flat" cmpd="sng" algn="ctr">
                  <a:solidFill>
                    <a:schemeClr val="tx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pPr>
                  <a:endParaRPr kumimoji="0" lang="en-US" sz="2000" b="0" i="0" u="none" strike="noStrike" cap="none" normalizeH="0" baseline="0">
                    <a:ln>
                      <a:noFill/>
                    </a:ln>
                    <a:solidFill>
                      <a:srgbClr val="000000"/>
                    </a:solidFill>
                    <a:effectLst/>
                    <a:latin typeface="Arial" charset="0"/>
                  </a:endParaRPr>
                </a:p>
              </p:txBody>
            </p:sp>
          </p:grpSp>
          <p:grpSp>
            <p:nvGrpSpPr>
              <p:cNvPr id="131" name="Group 43"/>
              <p:cNvGrpSpPr/>
              <p:nvPr/>
            </p:nvGrpSpPr>
            <p:grpSpPr>
              <a:xfrm>
                <a:off x="6858000" y="3920489"/>
                <a:ext cx="1524000" cy="923544"/>
                <a:chOff x="6330315" y="3920489"/>
                <a:chExt cx="1524000" cy="923544"/>
              </a:xfrm>
            </p:grpSpPr>
            <p:sp>
              <p:nvSpPr>
                <p:cNvPr id="155" name="Rectangle 154"/>
                <p:cNvSpPr/>
                <p:nvPr/>
              </p:nvSpPr>
              <p:spPr bwMode="auto">
                <a:xfrm>
                  <a:off x="6330315" y="3920489"/>
                  <a:ext cx="152400" cy="923544"/>
                </a:xfrm>
                <a:prstGeom prst="rect">
                  <a:avLst/>
                </a:prstGeom>
                <a:solidFill>
                  <a:schemeClr val="tx1">
                    <a:lumMod val="50000"/>
                  </a:schemeClr>
                </a:solidFill>
                <a:ln w="19050" cap="flat" cmpd="sng" algn="ctr">
                  <a:solidFill>
                    <a:schemeClr val="tx1">
                      <a:lumMod val="50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pPr>
                  <a:endParaRPr kumimoji="0" lang="en-US" sz="2000" b="0" i="0" u="none" strike="noStrike" cap="none" normalizeH="0" baseline="0">
                    <a:ln>
                      <a:noFill/>
                    </a:ln>
                    <a:solidFill>
                      <a:srgbClr val="000000"/>
                    </a:solidFill>
                    <a:effectLst/>
                    <a:latin typeface="Arial" charset="0"/>
                  </a:endParaRPr>
                </a:p>
              </p:txBody>
            </p:sp>
            <p:sp>
              <p:nvSpPr>
                <p:cNvPr id="156" name="Rectangle 155"/>
                <p:cNvSpPr/>
                <p:nvPr/>
              </p:nvSpPr>
              <p:spPr bwMode="auto">
                <a:xfrm rot="5400000">
                  <a:off x="7069455" y="3672840"/>
                  <a:ext cx="152400" cy="1417320"/>
                </a:xfrm>
                <a:prstGeom prst="rect">
                  <a:avLst/>
                </a:prstGeom>
                <a:solidFill>
                  <a:schemeClr val="tx1">
                    <a:lumMod val="50000"/>
                  </a:schemeClr>
                </a:solidFill>
                <a:ln w="19050" cap="flat" cmpd="sng" algn="ctr">
                  <a:solidFill>
                    <a:schemeClr val="tx1">
                      <a:lumMod val="50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pPr>
                  <a:endParaRPr kumimoji="0" lang="en-US" sz="2000" b="0" i="0" u="none" strike="noStrike" cap="none" normalizeH="0" baseline="0">
                    <a:ln>
                      <a:noFill/>
                    </a:ln>
                    <a:solidFill>
                      <a:srgbClr val="000000"/>
                    </a:solidFill>
                    <a:effectLst/>
                    <a:latin typeface="Arial" charset="0"/>
                  </a:endParaRPr>
                </a:p>
              </p:txBody>
            </p:sp>
          </p:grpSp>
          <p:sp>
            <p:nvSpPr>
              <p:cNvPr id="132" name="TextBox 131"/>
              <p:cNvSpPr txBox="1"/>
              <p:nvPr/>
            </p:nvSpPr>
            <p:spPr>
              <a:xfrm rot="19432346">
                <a:off x="5857183" y="4109704"/>
                <a:ext cx="635110" cy="461665"/>
              </a:xfrm>
              <a:prstGeom prst="rect">
                <a:avLst/>
              </a:prstGeom>
              <a:noFill/>
            </p:spPr>
            <p:txBody>
              <a:bodyPr wrap="none" rtlCol="0">
                <a:spAutoFit/>
              </a:bodyPr>
              <a:lstStyle/>
              <a:p>
                <a:pPr algn="ctr">
                  <a:lnSpc>
                    <a:spcPct val="100000"/>
                  </a:lnSpc>
                  <a:spcBef>
                    <a:spcPts val="0"/>
                  </a:spcBef>
                </a:pPr>
                <a:r>
                  <a:rPr lang="en-US" sz="1200" i="1">
                    <a:solidFill>
                      <a:schemeClr val="bg1"/>
                    </a:solidFill>
                  </a:rPr>
                  <a:t>Radno</a:t>
                </a:r>
              </a:p>
              <a:p>
                <a:pPr algn="ctr">
                  <a:lnSpc>
                    <a:spcPct val="100000"/>
                  </a:lnSpc>
                  <a:spcBef>
                    <a:spcPts val="0"/>
                  </a:spcBef>
                </a:pPr>
                <a:r>
                  <a:rPr lang="en-US" sz="1200" i="1">
                    <a:solidFill>
                      <a:schemeClr val="bg1"/>
                    </a:solidFill>
                  </a:rPr>
                  <a:t>telo</a:t>
                </a:r>
                <a:endParaRPr lang="en-US" sz="1200" i="1"/>
              </a:p>
            </p:txBody>
          </p:sp>
          <p:cxnSp>
            <p:nvCxnSpPr>
              <p:cNvPr id="133" name="Straight Arrow Connector 132"/>
              <p:cNvCxnSpPr/>
              <p:nvPr/>
            </p:nvCxnSpPr>
            <p:spPr bwMode="auto">
              <a:xfrm flipH="1" flipV="1">
                <a:off x="5810250" y="1223010"/>
                <a:ext cx="3810" cy="2195192"/>
              </a:xfrm>
              <a:prstGeom prst="straightConnector1">
                <a:avLst/>
              </a:prstGeom>
              <a:noFill/>
              <a:ln w="19050" cap="flat" cmpd="sng" algn="ctr">
                <a:solidFill>
                  <a:schemeClr val="bg1"/>
                </a:solidFill>
                <a:prstDash val="solid"/>
                <a:round/>
                <a:headEnd type="none" w="med" len="med"/>
                <a:tailEnd type="triangle"/>
              </a:ln>
              <a:effectLst/>
            </p:spPr>
          </p:cxnSp>
          <p:cxnSp>
            <p:nvCxnSpPr>
              <p:cNvPr id="134" name="Straight Arrow Connector 133"/>
              <p:cNvCxnSpPr/>
              <p:nvPr/>
            </p:nvCxnSpPr>
            <p:spPr bwMode="auto">
              <a:xfrm>
                <a:off x="5806440" y="3418201"/>
                <a:ext cx="2423160" cy="0"/>
              </a:xfrm>
              <a:prstGeom prst="straightConnector1">
                <a:avLst/>
              </a:prstGeom>
              <a:noFill/>
              <a:ln w="19050" cap="flat" cmpd="sng" algn="ctr">
                <a:solidFill>
                  <a:schemeClr val="bg1"/>
                </a:solidFill>
                <a:prstDash val="solid"/>
                <a:round/>
                <a:headEnd type="none" w="med" len="med"/>
                <a:tailEnd type="triangle"/>
              </a:ln>
              <a:effectLst/>
            </p:spPr>
          </p:cxnSp>
          <p:sp>
            <p:nvSpPr>
              <p:cNvPr id="135" name="Text Box 15"/>
              <p:cNvSpPr txBox="1">
                <a:spLocks noChangeArrowheads="1"/>
              </p:cNvSpPr>
              <p:nvPr/>
            </p:nvSpPr>
            <p:spPr bwMode="auto">
              <a:xfrm>
                <a:off x="5455920" y="1197209"/>
                <a:ext cx="312906" cy="369332"/>
              </a:xfrm>
              <a:prstGeom prst="rect">
                <a:avLst/>
              </a:prstGeom>
              <a:noFill/>
              <a:ln w="9525" algn="ctr">
                <a:noFill/>
                <a:miter lim="800000"/>
                <a:headEnd/>
                <a:tailEnd/>
              </a:ln>
            </p:spPr>
            <p:txBody>
              <a:bodyPr wrap="none">
                <a:spAutoFit/>
              </a:bodyPr>
              <a:lstStyle/>
              <a:p>
                <a:pPr>
                  <a:lnSpc>
                    <a:spcPct val="100000"/>
                  </a:lnSpc>
                  <a:spcBef>
                    <a:spcPts val="0"/>
                  </a:spcBef>
                  <a:tabLst>
                    <a:tab pos="409575" algn="l"/>
                  </a:tabLst>
                </a:pPr>
                <a:r>
                  <a:rPr lang="sr-Latn-RS" sz="1800" i="1">
                    <a:solidFill>
                      <a:srgbClr val="000099"/>
                    </a:solidFill>
                  </a:rPr>
                  <a:t>p</a:t>
                </a:r>
                <a:endParaRPr lang="en-US" sz="1800" i="1">
                  <a:solidFill>
                    <a:srgbClr val="000099"/>
                  </a:solidFill>
                </a:endParaRPr>
              </a:p>
            </p:txBody>
          </p:sp>
          <p:sp>
            <p:nvSpPr>
              <p:cNvPr id="136" name="Text Box 15"/>
              <p:cNvSpPr txBox="1">
                <a:spLocks noChangeArrowheads="1"/>
              </p:cNvSpPr>
              <p:nvPr/>
            </p:nvSpPr>
            <p:spPr bwMode="auto">
              <a:xfrm>
                <a:off x="7861300" y="3085461"/>
                <a:ext cx="300082" cy="369332"/>
              </a:xfrm>
              <a:prstGeom prst="rect">
                <a:avLst/>
              </a:prstGeom>
              <a:noFill/>
              <a:ln w="9525" algn="ctr">
                <a:noFill/>
                <a:miter lim="800000"/>
                <a:headEnd/>
                <a:tailEnd/>
              </a:ln>
            </p:spPr>
            <p:txBody>
              <a:bodyPr wrap="none">
                <a:spAutoFit/>
              </a:bodyPr>
              <a:lstStyle/>
              <a:p>
                <a:pPr>
                  <a:lnSpc>
                    <a:spcPct val="100000"/>
                  </a:lnSpc>
                  <a:spcBef>
                    <a:spcPts val="0"/>
                  </a:spcBef>
                  <a:tabLst>
                    <a:tab pos="409575" algn="l"/>
                  </a:tabLst>
                </a:pPr>
                <a:r>
                  <a:rPr lang="en-US" sz="1800" i="1">
                    <a:solidFill>
                      <a:srgbClr val="000099"/>
                    </a:solidFill>
                  </a:rPr>
                  <a:t>v</a:t>
                </a:r>
              </a:p>
            </p:txBody>
          </p:sp>
          <p:sp>
            <p:nvSpPr>
              <p:cNvPr id="137" name="TextBox 136"/>
              <p:cNvSpPr txBox="1">
                <a:spLocks noChangeArrowheads="1"/>
              </p:cNvSpPr>
              <p:nvPr/>
            </p:nvSpPr>
            <p:spPr bwMode="auto">
              <a:xfrm>
                <a:off x="6666230" y="2154596"/>
                <a:ext cx="381000" cy="387798"/>
              </a:xfrm>
              <a:prstGeom prst="rect">
                <a:avLst/>
              </a:prstGeom>
              <a:noFill/>
              <a:ln w="9525">
                <a:noFill/>
                <a:miter lim="800000"/>
                <a:headEnd/>
                <a:tailEnd/>
              </a:ln>
            </p:spPr>
            <p:txBody>
              <a:bodyPr wrap="square">
                <a:spAutoFit/>
              </a:bodyPr>
              <a:lstStyle/>
              <a:p>
                <a:pPr algn="ctr"/>
                <a:r>
                  <a:rPr lang="en-US" sz="1600">
                    <a:solidFill>
                      <a:schemeClr val="bg1"/>
                    </a:solidFill>
                  </a:rPr>
                  <a:t>1</a:t>
                </a:r>
                <a:endParaRPr lang="sr-Latn-RS" sz="1600">
                  <a:solidFill>
                    <a:schemeClr val="bg1"/>
                  </a:solidFill>
                </a:endParaRPr>
              </a:p>
            </p:txBody>
          </p:sp>
          <p:sp>
            <p:nvSpPr>
              <p:cNvPr id="138" name="TextBox 137"/>
              <p:cNvSpPr txBox="1">
                <a:spLocks noChangeArrowheads="1"/>
              </p:cNvSpPr>
              <p:nvPr/>
            </p:nvSpPr>
            <p:spPr bwMode="auto">
              <a:xfrm>
                <a:off x="7322674" y="2158640"/>
                <a:ext cx="381000" cy="360612"/>
              </a:xfrm>
              <a:prstGeom prst="rect">
                <a:avLst/>
              </a:prstGeom>
              <a:noFill/>
              <a:ln w="9525">
                <a:noFill/>
                <a:miter lim="800000"/>
                <a:headEnd/>
                <a:tailEnd/>
              </a:ln>
            </p:spPr>
            <p:txBody>
              <a:bodyPr wrap="square">
                <a:spAutoFit/>
              </a:bodyPr>
              <a:lstStyle/>
              <a:p>
                <a:pPr algn="ctr"/>
                <a:r>
                  <a:rPr lang="sr-Latn-RS" sz="1600">
                    <a:solidFill>
                      <a:schemeClr val="bg1"/>
                    </a:solidFill>
                  </a:rPr>
                  <a:t>2</a:t>
                </a:r>
              </a:p>
            </p:txBody>
          </p:sp>
          <p:sp>
            <p:nvSpPr>
              <p:cNvPr id="139" name="Arc 138"/>
              <p:cNvSpPr/>
              <p:nvPr/>
            </p:nvSpPr>
            <p:spPr bwMode="auto">
              <a:xfrm rot="11248650">
                <a:off x="6301506" y="1468276"/>
                <a:ext cx="2286000" cy="1188720"/>
              </a:xfrm>
              <a:prstGeom prst="arc">
                <a:avLst/>
              </a:prstGeom>
              <a:noFill/>
              <a:ln w="12700" cap="flat" cmpd="sng" algn="ctr">
                <a:solidFill>
                  <a:schemeClr val="bg1"/>
                </a:solidFill>
                <a:prstDash val="lgDash"/>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pPr>
                <a:endParaRPr kumimoji="0" lang="en-US" sz="2000" b="0" i="0" u="none" strike="noStrike" cap="none" normalizeH="0" baseline="0">
                  <a:ln>
                    <a:noFill/>
                  </a:ln>
                  <a:solidFill>
                    <a:srgbClr val="000000"/>
                  </a:solidFill>
                  <a:effectLst/>
                  <a:latin typeface="Arial" charset="0"/>
                </a:endParaRPr>
              </a:p>
            </p:txBody>
          </p:sp>
          <p:sp>
            <p:nvSpPr>
              <p:cNvPr id="140" name="TextBox 139"/>
              <p:cNvSpPr txBox="1">
                <a:spLocks noChangeArrowheads="1"/>
              </p:cNvSpPr>
              <p:nvPr/>
            </p:nvSpPr>
            <p:spPr bwMode="auto">
              <a:xfrm>
                <a:off x="5970270" y="2423160"/>
                <a:ext cx="381000" cy="360612"/>
              </a:xfrm>
              <a:prstGeom prst="rect">
                <a:avLst/>
              </a:prstGeom>
              <a:noFill/>
              <a:ln w="9525">
                <a:noFill/>
                <a:miter lim="800000"/>
                <a:headEnd/>
                <a:tailEnd/>
              </a:ln>
            </p:spPr>
            <p:txBody>
              <a:bodyPr wrap="square">
                <a:spAutoFit/>
              </a:bodyPr>
              <a:lstStyle/>
              <a:p>
                <a:pPr algn="ctr"/>
                <a:r>
                  <a:rPr lang="en-US" sz="1600">
                    <a:solidFill>
                      <a:schemeClr val="bg1"/>
                    </a:solidFill>
                  </a:rPr>
                  <a:t>3</a:t>
                </a:r>
                <a:endParaRPr lang="sr-Latn-RS" sz="1600">
                  <a:solidFill>
                    <a:schemeClr val="bg1"/>
                  </a:solidFill>
                </a:endParaRPr>
              </a:p>
            </p:txBody>
          </p:sp>
          <p:cxnSp>
            <p:nvCxnSpPr>
              <p:cNvPr id="141" name="Straight Connector 140"/>
              <p:cNvCxnSpPr/>
              <p:nvPr/>
            </p:nvCxnSpPr>
            <p:spPr bwMode="auto">
              <a:xfrm rot="16200000" flipV="1">
                <a:off x="6543748" y="2235200"/>
                <a:ext cx="0" cy="548640"/>
              </a:xfrm>
              <a:prstGeom prst="line">
                <a:avLst/>
              </a:prstGeom>
              <a:noFill/>
              <a:ln w="28575" cap="flat" cmpd="sng" algn="ctr">
                <a:solidFill>
                  <a:srgbClr val="000066"/>
                </a:solidFill>
                <a:prstDash val="solid"/>
                <a:round/>
                <a:headEnd type="none" w="med" len="med"/>
                <a:tailEnd type="triangle" w="med" len="med"/>
              </a:ln>
              <a:effectLst/>
            </p:spPr>
          </p:cxnSp>
          <p:sp>
            <p:nvSpPr>
              <p:cNvPr id="142" name="Oval 141"/>
              <p:cNvSpPr/>
              <p:nvPr/>
            </p:nvSpPr>
            <p:spPr bwMode="auto">
              <a:xfrm rot="18828319">
                <a:off x="6825510" y="2470146"/>
                <a:ext cx="73152" cy="73152"/>
              </a:xfrm>
              <a:prstGeom prst="ellipse">
                <a:avLst/>
              </a:prstGeom>
              <a:solidFill>
                <a:schemeClr val="bg1">
                  <a:lumMod val="20000"/>
                  <a:lumOff val="80000"/>
                </a:schemeClr>
              </a:solidFill>
              <a:ln w="15875" cap="flat" cmpd="sng" algn="ctr">
                <a:solidFill>
                  <a:schemeClr val="bg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pPr>
                <a:endParaRPr kumimoji="0" lang="en-US" sz="2000" b="0" i="0" u="none" strike="noStrike" cap="none" normalizeH="0" baseline="0">
                  <a:ln>
                    <a:noFill/>
                  </a:ln>
                  <a:solidFill>
                    <a:srgbClr val="000000"/>
                  </a:solidFill>
                  <a:effectLst/>
                  <a:latin typeface="Arial" charset="0"/>
                </a:endParaRPr>
              </a:p>
            </p:txBody>
          </p:sp>
          <p:cxnSp>
            <p:nvCxnSpPr>
              <p:cNvPr id="143" name="Straight Connector 142"/>
              <p:cNvCxnSpPr/>
              <p:nvPr/>
            </p:nvCxnSpPr>
            <p:spPr bwMode="auto">
              <a:xfrm rot="16200000" flipV="1">
                <a:off x="7173668" y="2235200"/>
                <a:ext cx="0" cy="548640"/>
              </a:xfrm>
              <a:prstGeom prst="line">
                <a:avLst/>
              </a:prstGeom>
              <a:noFill/>
              <a:ln w="28575" cap="flat" cmpd="sng" algn="ctr">
                <a:solidFill>
                  <a:srgbClr val="000066"/>
                </a:solidFill>
                <a:prstDash val="solid"/>
                <a:round/>
                <a:headEnd type="triangle" w="med" len="med"/>
                <a:tailEnd type="none" w="med" len="med"/>
              </a:ln>
              <a:effectLst/>
            </p:spPr>
          </p:cxnSp>
          <p:sp>
            <p:nvSpPr>
              <p:cNvPr id="144" name="Oval 143"/>
              <p:cNvSpPr/>
              <p:nvPr/>
            </p:nvSpPr>
            <p:spPr bwMode="auto">
              <a:xfrm rot="18828319">
                <a:off x="6198208" y="2468780"/>
                <a:ext cx="73152" cy="73152"/>
              </a:xfrm>
              <a:prstGeom prst="ellipse">
                <a:avLst/>
              </a:prstGeom>
              <a:solidFill>
                <a:schemeClr val="bg1">
                  <a:lumMod val="20000"/>
                  <a:lumOff val="80000"/>
                </a:schemeClr>
              </a:solidFill>
              <a:ln w="15875" cap="flat" cmpd="sng" algn="ctr">
                <a:solidFill>
                  <a:schemeClr val="bg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pPr>
                <a:endParaRPr kumimoji="0" lang="en-US" sz="2000" b="0" i="0" u="none" strike="noStrike" cap="none" normalizeH="0" baseline="0">
                  <a:ln>
                    <a:noFill/>
                  </a:ln>
                  <a:solidFill>
                    <a:srgbClr val="000000"/>
                  </a:solidFill>
                  <a:effectLst/>
                  <a:latin typeface="Arial" charset="0"/>
                </a:endParaRPr>
              </a:p>
            </p:txBody>
          </p:sp>
          <p:sp>
            <p:nvSpPr>
              <p:cNvPr id="145" name="TextBox 144"/>
              <p:cNvSpPr txBox="1"/>
              <p:nvPr/>
            </p:nvSpPr>
            <p:spPr>
              <a:xfrm>
                <a:off x="7308273" y="1737360"/>
                <a:ext cx="808235" cy="427746"/>
              </a:xfrm>
              <a:prstGeom prst="rect">
                <a:avLst/>
              </a:prstGeom>
              <a:noFill/>
            </p:spPr>
            <p:txBody>
              <a:bodyPr wrap="none" rtlCol="0">
                <a:spAutoFit/>
              </a:bodyPr>
              <a:lstStyle/>
              <a:p>
                <a:r>
                  <a:rPr lang="en-US">
                    <a:solidFill>
                      <a:schemeClr val="bg1"/>
                    </a:solidFill>
                  </a:rPr>
                  <a:t>q</a:t>
                </a:r>
                <a:r>
                  <a:rPr lang="en-US" baseline="-25000">
                    <a:solidFill>
                      <a:schemeClr val="bg1"/>
                    </a:solidFill>
                  </a:rPr>
                  <a:t>12</a:t>
                </a:r>
                <a:r>
                  <a:rPr lang="en-US">
                    <a:solidFill>
                      <a:schemeClr val="bg1"/>
                    </a:solidFill>
                  </a:rPr>
                  <a:t>&gt;0</a:t>
                </a:r>
              </a:p>
            </p:txBody>
          </p:sp>
          <p:cxnSp>
            <p:nvCxnSpPr>
              <p:cNvPr id="146" name="Straight Arrow Connector 145"/>
              <p:cNvCxnSpPr/>
              <p:nvPr/>
            </p:nvCxnSpPr>
            <p:spPr bwMode="auto">
              <a:xfrm flipH="1">
                <a:off x="7010400" y="2087880"/>
                <a:ext cx="403860" cy="502920"/>
              </a:xfrm>
              <a:prstGeom prst="straightConnector1">
                <a:avLst/>
              </a:prstGeom>
              <a:noFill/>
              <a:ln w="41275" cap="flat" cmpd="dbl" algn="ctr">
                <a:solidFill>
                  <a:srgbClr val="C00000"/>
                </a:solidFill>
                <a:prstDash val="solid"/>
                <a:round/>
                <a:headEnd type="none" w="med" len="med"/>
                <a:tailEnd type="triangle"/>
              </a:ln>
              <a:effectLst/>
            </p:spPr>
          </p:cxnSp>
          <p:cxnSp>
            <p:nvCxnSpPr>
              <p:cNvPr id="147" name="Straight Arrow Connector 146"/>
              <p:cNvCxnSpPr/>
              <p:nvPr/>
            </p:nvCxnSpPr>
            <p:spPr bwMode="auto">
              <a:xfrm flipV="1">
                <a:off x="6301740" y="2423160"/>
                <a:ext cx="297180" cy="449580"/>
              </a:xfrm>
              <a:prstGeom prst="straightConnector1">
                <a:avLst/>
              </a:prstGeom>
              <a:noFill/>
              <a:ln w="41275" cap="flat" cmpd="dbl" algn="ctr">
                <a:solidFill>
                  <a:srgbClr val="00B050"/>
                </a:solidFill>
                <a:prstDash val="solid"/>
                <a:round/>
                <a:headEnd type="triangle" w="med" len="med"/>
                <a:tailEnd type="none" w="med" len="med"/>
              </a:ln>
              <a:effectLst/>
            </p:spPr>
          </p:cxnSp>
          <p:sp>
            <p:nvSpPr>
              <p:cNvPr id="148" name="TextBox 147"/>
              <p:cNvSpPr txBox="1"/>
              <p:nvPr/>
            </p:nvSpPr>
            <p:spPr>
              <a:xfrm>
                <a:off x="5989320" y="2705100"/>
                <a:ext cx="822661" cy="427746"/>
              </a:xfrm>
              <a:prstGeom prst="rect">
                <a:avLst/>
              </a:prstGeom>
              <a:noFill/>
            </p:spPr>
            <p:txBody>
              <a:bodyPr wrap="none" rtlCol="0">
                <a:spAutoFit/>
              </a:bodyPr>
              <a:lstStyle/>
              <a:p>
                <a:r>
                  <a:rPr lang="en-US">
                    <a:solidFill>
                      <a:schemeClr val="bg1"/>
                    </a:solidFill>
                  </a:rPr>
                  <a:t>q</a:t>
                </a:r>
                <a:r>
                  <a:rPr lang="en-US" baseline="-25000">
                    <a:solidFill>
                      <a:schemeClr val="bg1"/>
                    </a:solidFill>
                  </a:rPr>
                  <a:t>13</a:t>
                </a:r>
                <a:r>
                  <a:rPr lang="en-US">
                    <a:solidFill>
                      <a:schemeClr val="bg1"/>
                    </a:solidFill>
                  </a:rPr>
                  <a:t>&lt;0</a:t>
                </a:r>
              </a:p>
            </p:txBody>
          </p:sp>
          <p:sp>
            <p:nvSpPr>
              <p:cNvPr id="149" name="TextBox 148"/>
              <p:cNvSpPr txBox="1"/>
              <p:nvPr/>
            </p:nvSpPr>
            <p:spPr>
              <a:xfrm>
                <a:off x="6808470" y="1634490"/>
                <a:ext cx="385042" cy="387798"/>
              </a:xfrm>
              <a:prstGeom prst="rect">
                <a:avLst/>
              </a:prstGeom>
              <a:noFill/>
            </p:spPr>
            <p:txBody>
              <a:bodyPr wrap="none" rtlCol="0">
                <a:spAutoFit/>
              </a:bodyPr>
              <a:lstStyle/>
              <a:p>
                <a:r>
                  <a:rPr lang="en-US" sz="1600">
                    <a:solidFill>
                      <a:schemeClr val="bg1"/>
                    </a:solidFill>
                  </a:rPr>
                  <a:t>T</a:t>
                </a:r>
                <a:r>
                  <a:rPr lang="en-US" sz="1600" baseline="-25000">
                    <a:solidFill>
                      <a:schemeClr val="bg1"/>
                    </a:solidFill>
                  </a:rPr>
                  <a:t>2</a:t>
                </a:r>
                <a:endParaRPr lang="en-US" sz="1600">
                  <a:solidFill>
                    <a:schemeClr val="bg1"/>
                  </a:solidFill>
                </a:endParaRPr>
              </a:p>
            </p:txBody>
          </p:sp>
          <p:sp>
            <p:nvSpPr>
              <p:cNvPr id="150" name="TextBox 149"/>
              <p:cNvSpPr txBox="1"/>
              <p:nvPr/>
            </p:nvSpPr>
            <p:spPr>
              <a:xfrm>
                <a:off x="6240780" y="1752600"/>
                <a:ext cx="385042" cy="360612"/>
              </a:xfrm>
              <a:prstGeom prst="rect">
                <a:avLst/>
              </a:prstGeom>
              <a:noFill/>
            </p:spPr>
            <p:txBody>
              <a:bodyPr wrap="none" rtlCol="0">
                <a:spAutoFit/>
              </a:bodyPr>
              <a:lstStyle/>
              <a:p>
                <a:r>
                  <a:rPr lang="en-US" sz="1600">
                    <a:solidFill>
                      <a:schemeClr val="bg1"/>
                    </a:solidFill>
                  </a:rPr>
                  <a:t>T</a:t>
                </a:r>
                <a:r>
                  <a:rPr lang="en-US" sz="1600" baseline="-25000">
                    <a:solidFill>
                      <a:schemeClr val="bg1"/>
                    </a:solidFill>
                  </a:rPr>
                  <a:t>1</a:t>
                </a:r>
                <a:endParaRPr lang="en-US" sz="1600">
                  <a:solidFill>
                    <a:schemeClr val="bg1"/>
                  </a:solidFill>
                </a:endParaRPr>
              </a:p>
            </p:txBody>
          </p:sp>
          <p:sp>
            <p:nvSpPr>
              <p:cNvPr id="151" name="TextBox 150"/>
              <p:cNvSpPr txBox="1"/>
              <p:nvPr/>
            </p:nvSpPr>
            <p:spPr>
              <a:xfrm>
                <a:off x="5802630" y="1714500"/>
                <a:ext cx="385042" cy="360612"/>
              </a:xfrm>
              <a:prstGeom prst="rect">
                <a:avLst/>
              </a:prstGeom>
              <a:noFill/>
            </p:spPr>
            <p:txBody>
              <a:bodyPr wrap="none" rtlCol="0">
                <a:spAutoFit/>
              </a:bodyPr>
              <a:lstStyle/>
              <a:p>
                <a:r>
                  <a:rPr lang="en-US" sz="1600">
                    <a:solidFill>
                      <a:schemeClr val="bg1"/>
                    </a:solidFill>
                  </a:rPr>
                  <a:t>T</a:t>
                </a:r>
                <a:r>
                  <a:rPr lang="en-US" sz="1600" baseline="-25000">
                    <a:solidFill>
                      <a:schemeClr val="bg1"/>
                    </a:solidFill>
                  </a:rPr>
                  <a:t>3</a:t>
                </a:r>
                <a:endParaRPr lang="en-US" sz="1600">
                  <a:solidFill>
                    <a:schemeClr val="bg1"/>
                  </a:solidFill>
                </a:endParaRPr>
              </a:p>
            </p:txBody>
          </p:sp>
          <p:sp>
            <p:nvSpPr>
              <p:cNvPr id="152" name="Oval 151"/>
              <p:cNvSpPr/>
              <p:nvPr/>
            </p:nvSpPr>
            <p:spPr bwMode="auto">
              <a:xfrm rot="18828319">
                <a:off x="7447888" y="2473860"/>
                <a:ext cx="73152" cy="73152"/>
              </a:xfrm>
              <a:prstGeom prst="ellipse">
                <a:avLst/>
              </a:prstGeom>
              <a:solidFill>
                <a:schemeClr val="bg1">
                  <a:lumMod val="20000"/>
                  <a:lumOff val="80000"/>
                </a:schemeClr>
              </a:solidFill>
              <a:ln w="15875" cap="flat" cmpd="sng" algn="ctr">
                <a:solidFill>
                  <a:schemeClr val="bg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pPr>
                <a:endParaRPr kumimoji="0" lang="en-US" sz="2000" b="0" i="0" u="none" strike="noStrike" cap="none" normalizeH="0" baseline="0">
                  <a:ln>
                    <a:noFill/>
                  </a:ln>
                  <a:solidFill>
                    <a:srgbClr val="000000"/>
                  </a:solidFill>
                  <a:effectLst/>
                  <a:latin typeface="Arial" charset="0"/>
                </a:endParaRPr>
              </a:p>
            </p:txBody>
          </p:sp>
          <p:sp>
            <p:nvSpPr>
              <p:cNvPr id="153" name="Rectangle 152"/>
              <p:cNvSpPr/>
              <p:nvPr/>
            </p:nvSpPr>
            <p:spPr bwMode="auto">
              <a:xfrm>
                <a:off x="7536180" y="3916680"/>
                <a:ext cx="152400" cy="923544"/>
              </a:xfrm>
              <a:prstGeom prst="rect">
                <a:avLst/>
              </a:prstGeom>
              <a:solidFill>
                <a:schemeClr val="accent4"/>
              </a:solidFill>
              <a:ln w="19050" cap="flat" cmpd="sng" algn="ctr">
                <a:solidFill>
                  <a:schemeClr val="accent4"/>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pPr>
                <a:endParaRPr kumimoji="0" lang="en-US" sz="2000" b="0" i="0" u="none" strike="noStrike" cap="none" normalizeH="0" baseline="0">
                  <a:ln>
                    <a:noFill/>
                  </a:ln>
                  <a:solidFill>
                    <a:srgbClr val="000000"/>
                  </a:solidFill>
                  <a:effectLst/>
                  <a:latin typeface="Arial" charset="0"/>
                </a:endParaRPr>
              </a:p>
            </p:txBody>
          </p:sp>
          <p:cxnSp>
            <p:nvCxnSpPr>
              <p:cNvPr id="154" name="Straight Connector 153"/>
              <p:cNvCxnSpPr/>
              <p:nvPr/>
            </p:nvCxnSpPr>
            <p:spPr bwMode="auto">
              <a:xfrm rot="16200000" flipV="1">
                <a:off x="8342068" y="4117340"/>
                <a:ext cx="0" cy="548640"/>
              </a:xfrm>
              <a:prstGeom prst="line">
                <a:avLst/>
              </a:prstGeom>
              <a:noFill/>
              <a:ln w="12700" cap="flat" cmpd="sng" algn="ctr">
                <a:solidFill>
                  <a:srgbClr val="000066"/>
                </a:solidFill>
                <a:prstDash val="solid"/>
                <a:round/>
                <a:headEnd type="triangle" w="med" len="med"/>
                <a:tailEnd type="triangle" w="med" len="med"/>
              </a:ln>
              <a:effectLst/>
            </p:spPr>
          </p:cxnSp>
        </p:grpSp>
      </p:gr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117"/>
                                        </p:tgtEl>
                                        <p:attrNameLst>
                                          <p:attrName>style.visibility</p:attrName>
                                        </p:attrNameLst>
                                      </p:cBhvr>
                                      <p:to>
                                        <p:strVal val="visible"/>
                                      </p:to>
                                    </p:set>
                                    <p:animEffect transition="in" filter="circle(in)">
                                      <p:cBhvr>
                                        <p:cTn id="7" dur="2000"/>
                                        <p:tgtEl>
                                          <p:spTgt spid="1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7" grpId="0"/>
    </p:bldLst>
  </p:timing>
</p:sld>
</file>

<file path=ppt/theme/theme1.xml><?xml version="1.0" encoding="utf-8"?>
<a:theme xmlns:a="http://schemas.openxmlformats.org/drawingml/2006/main" name="Textured">
  <a:themeElements>
    <a:clrScheme name="Textured 5">
      <a:dk1>
        <a:srgbClr val="003366"/>
      </a:dk1>
      <a:lt1>
        <a:srgbClr val="FFFFFF"/>
      </a:lt1>
      <a:dk2>
        <a:srgbClr val="2B5481"/>
      </a:dk2>
      <a:lt2>
        <a:srgbClr val="E5FFFF"/>
      </a:lt2>
      <a:accent1>
        <a:srgbClr val="009999"/>
      </a:accent1>
      <a:accent2>
        <a:srgbClr val="336699"/>
      </a:accent2>
      <a:accent3>
        <a:srgbClr val="ACB3C1"/>
      </a:accent3>
      <a:accent4>
        <a:srgbClr val="DADADA"/>
      </a:accent4>
      <a:accent5>
        <a:srgbClr val="AACACA"/>
      </a:accent5>
      <a:accent6>
        <a:srgbClr val="2D5C8A"/>
      </a:accent6>
      <a:hlink>
        <a:srgbClr val="00CCFF"/>
      </a:hlink>
      <a:folHlink>
        <a:srgbClr val="FF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defRPr kumimoji="0" lang="en-US" sz="2000" b="0" i="0" u="none" strike="noStrike" cap="none" normalizeH="0" baseline="0" smtClean="0">
            <a:ln>
              <a:noFill/>
            </a:ln>
            <a:solidFill>
              <a:srgbClr val="000000"/>
            </a:solidFill>
            <a:effectLst/>
            <a:latin typeface="Arial"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defRPr kumimoji="0" lang="en-US" sz="2000" b="0" i="0" u="none" strike="noStrike" cap="none" normalizeH="0" baseline="0" smtClean="0">
            <a:ln>
              <a:noFill/>
            </a:ln>
            <a:solidFill>
              <a:srgbClr val="000000"/>
            </a:solidFill>
            <a:effectLst/>
            <a:latin typeface="Arial" charset="0"/>
          </a:defRPr>
        </a:defPPr>
      </a:lstStyle>
    </a:lnDef>
  </a:objectDefaults>
  <a:extraClrSchemeLst>
    <a:extraClrScheme>
      <a:clrScheme name="Textured 1">
        <a:dk1>
          <a:srgbClr val="660000"/>
        </a:dk1>
        <a:lt1>
          <a:srgbClr val="FFFFFF"/>
        </a:lt1>
        <a:dk2>
          <a:srgbClr val="800000"/>
        </a:dk2>
        <a:lt2>
          <a:srgbClr val="FFFFCC"/>
        </a:lt2>
        <a:accent1>
          <a:srgbClr val="BE7960"/>
        </a:accent1>
        <a:accent2>
          <a:srgbClr val="CC6600"/>
        </a:accent2>
        <a:accent3>
          <a:srgbClr val="C0AAAA"/>
        </a:accent3>
        <a:accent4>
          <a:srgbClr val="DADADA"/>
        </a:accent4>
        <a:accent5>
          <a:srgbClr val="DBBEB6"/>
        </a:accent5>
        <a:accent6>
          <a:srgbClr val="B95C00"/>
        </a:accent6>
        <a:hlink>
          <a:srgbClr val="FFCC66"/>
        </a:hlink>
        <a:folHlink>
          <a:srgbClr val="CC3300"/>
        </a:folHlink>
      </a:clrScheme>
      <a:clrMap bg1="dk2" tx1="lt1" bg2="dk1" tx2="lt2" accent1="accent1" accent2="accent2" accent3="accent3" accent4="accent4" accent5="accent5" accent6="accent6" hlink="hlink" folHlink="folHlink"/>
    </a:extraClrScheme>
    <a:extraClrScheme>
      <a:clrScheme name="Textured 2">
        <a:dk1>
          <a:srgbClr val="003300"/>
        </a:dk1>
        <a:lt1>
          <a:srgbClr val="FFFFFF"/>
        </a:lt1>
        <a:dk2>
          <a:srgbClr val="4D6A2A"/>
        </a:dk2>
        <a:lt2>
          <a:srgbClr val="CCFF99"/>
        </a:lt2>
        <a:accent1>
          <a:srgbClr val="33CC33"/>
        </a:accent1>
        <a:accent2>
          <a:srgbClr val="46562A"/>
        </a:accent2>
        <a:accent3>
          <a:srgbClr val="B2B9AC"/>
        </a:accent3>
        <a:accent4>
          <a:srgbClr val="DADADA"/>
        </a:accent4>
        <a:accent5>
          <a:srgbClr val="ADE2AD"/>
        </a:accent5>
        <a:accent6>
          <a:srgbClr val="3F4D25"/>
        </a:accent6>
        <a:hlink>
          <a:srgbClr val="009999"/>
        </a:hlink>
        <a:folHlink>
          <a:srgbClr val="CCCC00"/>
        </a:folHlink>
      </a:clrScheme>
      <a:clrMap bg1="dk2" tx1="lt1" bg2="dk1" tx2="lt2" accent1="accent1" accent2="accent2" accent3="accent3" accent4="accent4" accent5="accent5" accent6="accent6" hlink="hlink" folHlink="folHlink"/>
    </a:extraClrScheme>
    <a:extraClrScheme>
      <a:clrScheme name="Textured 3">
        <a:dk1>
          <a:srgbClr val="4E4E74"/>
        </a:dk1>
        <a:lt1>
          <a:srgbClr val="FFFFFF"/>
        </a:lt1>
        <a:dk2>
          <a:srgbClr val="666699"/>
        </a:dk2>
        <a:lt2>
          <a:srgbClr val="FFFFCC"/>
        </a:lt2>
        <a:accent1>
          <a:srgbClr val="5E5884"/>
        </a:accent1>
        <a:accent2>
          <a:srgbClr val="8AB29D"/>
        </a:accent2>
        <a:accent3>
          <a:srgbClr val="B8B8CA"/>
        </a:accent3>
        <a:accent4>
          <a:srgbClr val="DADADA"/>
        </a:accent4>
        <a:accent5>
          <a:srgbClr val="B6B4C2"/>
        </a:accent5>
        <a:accent6>
          <a:srgbClr val="7DA18E"/>
        </a:accent6>
        <a:hlink>
          <a:srgbClr val="FFFF99"/>
        </a:hlink>
        <a:folHlink>
          <a:srgbClr val="FFCC00"/>
        </a:folHlink>
      </a:clrScheme>
      <a:clrMap bg1="dk2" tx1="lt1" bg2="dk1" tx2="lt2" accent1="accent1" accent2="accent2" accent3="accent3" accent4="accent4" accent5="accent5" accent6="accent6" hlink="hlink" folHlink="folHlink"/>
    </a:extraClrScheme>
    <a:extraClrScheme>
      <a:clrScheme name="Textured 4">
        <a:dk1>
          <a:srgbClr val="004E4C"/>
        </a:dk1>
        <a:lt1>
          <a:srgbClr val="FFFFFF"/>
        </a:lt1>
        <a:dk2>
          <a:srgbClr val="006666"/>
        </a:dk2>
        <a:lt2>
          <a:srgbClr val="FFFFCC"/>
        </a:lt2>
        <a:accent1>
          <a:srgbClr val="FFCC00"/>
        </a:accent1>
        <a:accent2>
          <a:srgbClr val="00B0AC"/>
        </a:accent2>
        <a:accent3>
          <a:srgbClr val="AAB8B8"/>
        </a:accent3>
        <a:accent4>
          <a:srgbClr val="DADADA"/>
        </a:accent4>
        <a:accent5>
          <a:srgbClr val="FFE2AA"/>
        </a:accent5>
        <a:accent6>
          <a:srgbClr val="009F9B"/>
        </a:accent6>
        <a:hlink>
          <a:srgbClr val="BA7C3E"/>
        </a:hlink>
        <a:folHlink>
          <a:srgbClr val="724C00"/>
        </a:folHlink>
      </a:clrScheme>
      <a:clrMap bg1="dk2" tx1="lt1" bg2="dk1" tx2="lt2" accent1="accent1" accent2="accent2" accent3="accent3" accent4="accent4" accent5="accent5" accent6="accent6" hlink="hlink" folHlink="folHlink"/>
    </a:extraClrScheme>
    <a:extraClrScheme>
      <a:clrScheme name="Textured 5">
        <a:dk1>
          <a:srgbClr val="003366"/>
        </a:dk1>
        <a:lt1>
          <a:srgbClr val="FFFFFF"/>
        </a:lt1>
        <a:dk2>
          <a:srgbClr val="2B5481"/>
        </a:dk2>
        <a:lt2>
          <a:srgbClr val="E5FFFF"/>
        </a:lt2>
        <a:accent1>
          <a:srgbClr val="009999"/>
        </a:accent1>
        <a:accent2>
          <a:srgbClr val="336699"/>
        </a:accent2>
        <a:accent3>
          <a:srgbClr val="ACB3C1"/>
        </a:accent3>
        <a:accent4>
          <a:srgbClr val="DADADA"/>
        </a:accent4>
        <a:accent5>
          <a:srgbClr val="AACACA"/>
        </a:accent5>
        <a:accent6>
          <a:srgbClr val="2D5C8A"/>
        </a:accent6>
        <a:hlink>
          <a:srgbClr val="00CCFF"/>
        </a:hlink>
        <a:folHlink>
          <a:srgbClr val="FFCC00"/>
        </a:folHlink>
      </a:clrScheme>
      <a:clrMap bg1="dk2" tx1="lt1" bg2="dk1" tx2="lt2" accent1="accent1" accent2="accent2" accent3="accent3" accent4="accent4" accent5="accent5" accent6="accent6" hlink="hlink" folHlink="folHlink"/>
    </a:extraClrScheme>
    <a:extraClrScheme>
      <a:clrScheme name="Textured 6">
        <a:dk1>
          <a:srgbClr val="080808"/>
        </a:dk1>
        <a:lt1>
          <a:srgbClr val="FFFFFF"/>
        </a:lt1>
        <a:dk2>
          <a:srgbClr val="4D4D4D"/>
        </a:dk2>
        <a:lt2>
          <a:srgbClr val="FFFFFF"/>
        </a:lt2>
        <a:accent1>
          <a:srgbClr val="666699"/>
        </a:accent1>
        <a:accent2>
          <a:srgbClr val="3366CC"/>
        </a:accent2>
        <a:accent3>
          <a:srgbClr val="B2B2B2"/>
        </a:accent3>
        <a:accent4>
          <a:srgbClr val="DADADA"/>
        </a:accent4>
        <a:accent5>
          <a:srgbClr val="B8B8CA"/>
        </a:accent5>
        <a:accent6>
          <a:srgbClr val="2D5CB9"/>
        </a:accent6>
        <a:hlink>
          <a:srgbClr val="00CCFF"/>
        </a:hlink>
        <a:folHlink>
          <a:srgbClr val="CCCCFF"/>
        </a:folHlink>
      </a:clrScheme>
      <a:clrMap bg1="dk2" tx1="lt1" bg2="dk1" tx2="lt2" accent1="accent1" accent2="accent2" accent3="accent3" accent4="accent4" accent5="accent5" accent6="accent6" hlink="hlink" folHlink="folHlink"/>
    </a:extraClrScheme>
    <a:extraClrScheme>
      <a:clrScheme name="Textured 7">
        <a:dk1>
          <a:srgbClr val="000000"/>
        </a:dk1>
        <a:lt1>
          <a:srgbClr val="DBDAC2"/>
        </a:lt1>
        <a:dk2>
          <a:srgbClr val="827F4C"/>
        </a:dk2>
        <a:lt2>
          <a:srgbClr val="C0BC94"/>
        </a:lt2>
        <a:accent1>
          <a:srgbClr val="AAA578"/>
        </a:accent1>
        <a:accent2>
          <a:srgbClr val="A2A4AC"/>
        </a:accent2>
        <a:accent3>
          <a:srgbClr val="EAEADD"/>
        </a:accent3>
        <a:accent4>
          <a:srgbClr val="000000"/>
        </a:accent4>
        <a:accent5>
          <a:srgbClr val="D2CFBE"/>
        </a:accent5>
        <a:accent6>
          <a:srgbClr val="92949B"/>
        </a:accent6>
        <a:hlink>
          <a:srgbClr val="5B8800"/>
        </a:hlink>
        <a:folHlink>
          <a:srgbClr val="686532"/>
        </a:folHlink>
      </a:clrScheme>
      <a:clrMap bg1="lt1" tx1="dk1" bg2="lt2" tx2="dk2" accent1="accent1" accent2="accent2" accent3="accent3" accent4="accent4" accent5="accent5" accent6="accent6" hlink="hlink" folHlink="folHlink"/>
    </a:extraClrScheme>
    <a:extraClrScheme>
      <a:clrScheme name="Textured 8">
        <a:dk1>
          <a:srgbClr val="000000"/>
        </a:dk1>
        <a:lt1>
          <a:srgbClr val="DCE8F4"/>
        </a:lt1>
        <a:dk2>
          <a:srgbClr val="7B9CB5"/>
        </a:dk2>
        <a:lt2>
          <a:srgbClr val="969696"/>
        </a:lt2>
        <a:accent1>
          <a:srgbClr val="FFFFFF"/>
        </a:accent1>
        <a:accent2>
          <a:srgbClr val="00BAB6"/>
        </a:accent2>
        <a:accent3>
          <a:srgbClr val="EBF2F8"/>
        </a:accent3>
        <a:accent4>
          <a:srgbClr val="000000"/>
        </a:accent4>
        <a:accent5>
          <a:srgbClr val="FFFFFF"/>
        </a:accent5>
        <a:accent6>
          <a:srgbClr val="00A8A5"/>
        </a:accent6>
        <a:hlink>
          <a:srgbClr val="8A8AD8"/>
        </a:hlink>
        <a:folHlink>
          <a:srgbClr val="24249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Fading Grid</Template>
  <TotalTime>2472</TotalTime>
  <Words>1909</Words>
  <Application>Microsoft Office PowerPoint</Application>
  <PresentationFormat>On-screen Show (4:3)</PresentationFormat>
  <Paragraphs>658</Paragraphs>
  <Slides>36</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36</vt:i4>
      </vt:variant>
    </vt:vector>
  </HeadingPairs>
  <TitlesOfParts>
    <vt:vector size="44" baseType="lpstr">
      <vt:lpstr>Arial</vt:lpstr>
      <vt:lpstr>Arial Black</vt:lpstr>
      <vt:lpstr>Calibri</vt:lpstr>
      <vt:lpstr>Symbol</vt:lpstr>
      <vt:lpstr>Tahoma</vt:lpstr>
      <vt:lpstr>Times New Roman</vt:lpstr>
      <vt:lpstr>Wingdings</vt:lpstr>
      <vt:lpstr>Textured</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saobracajni fakultet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nastavnik</dc:creator>
  <cp:lastModifiedBy>MRB</cp:lastModifiedBy>
  <cp:revision>438</cp:revision>
  <dcterms:created xsi:type="dcterms:W3CDTF">2006-01-31T15:10:17Z</dcterms:created>
  <dcterms:modified xsi:type="dcterms:W3CDTF">2025-06-21T15:17:00Z</dcterms:modified>
</cp:coreProperties>
</file>