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286" r:id="rId2"/>
    <p:sldId id="293" r:id="rId3"/>
    <p:sldId id="321" r:id="rId4"/>
    <p:sldId id="294" r:id="rId5"/>
    <p:sldId id="322" r:id="rId6"/>
    <p:sldId id="323" r:id="rId7"/>
    <p:sldId id="324" r:id="rId8"/>
    <p:sldId id="325" r:id="rId9"/>
    <p:sldId id="326" r:id="rId10"/>
    <p:sldId id="328" r:id="rId11"/>
    <p:sldId id="329" r:id="rId12"/>
    <p:sldId id="327" r:id="rId13"/>
    <p:sldId id="330" r:id="rId14"/>
    <p:sldId id="299" r:id="rId15"/>
    <p:sldId id="331" r:id="rId16"/>
    <p:sldId id="301" r:id="rId17"/>
    <p:sldId id="332" r:id="rId18"/>
    <p:sldId id="333" r:id="rId19"/>
    <p:sldId id="337" r:id="rId20"/>
    <p:sldId id="304" r:id="rId21"/>
    <p:sldId id="334" r:id="rId22"/>
    <p:sldId id="335" r:id="rId23"/>
    <p:sldId id="336" r:id="rId24"/>
    <p:sldId id="338" r:id="rId25"/>
    <p:sldId id="309" r:id="rId26"/>
    <p:sldId id="310" r:id="rId27"/>
    <p:sldId id="339" r:id="rId28"/>
    <p:sldId id="312" r:id="rId29"/>
    <p:sldId id="340" r:id="rId30"/>
    <p:sldId id="341" r:id="rId31"/>
    <p:sldId id="342" r:id="rId32"/>
    <p:sldId id="317" r:id="rId33"/>
    <p:sldId id="343" r:id="rId34"/>
    <p:sldId id="344" r:id="rId35"/>
    <p:sldId id="345" r:id="rId36"/>
    <p:sldId id="275" r:id="rId37"/>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0004C"/>
    <a:srgbClr val="000000"/>
    <a:srgbClr val="FFCC00"/>
    <a:srgbClr val="99FF33"/>
    <a:srgbClr val="80808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2" autoAdjust="0"/>
    <p:restoredTop sz="94581" autoAdjust="0"/>
  </p:normalViewPr>
  <p:slideViewPr>
    <p:cSldViewPr>
      <p:cViewPr varScale="1">
        <p:scale>
          <a:sx n="85" d="100"/>
          <a:sy n="85" d="100"/>
        </p:scale>
        <p:origin x="145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3077"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B5483B24-888E-4678-A23B-7C432E7CBF67}" type="slidenum">
              <a:rPr lang="en-US"/>
              <a:pPr>
                <a:defRPr/>
              </a:pPr>
              <a:t>‹#›</a:t>
            </a:fld>
            <a:endParaRPr lang="en-US"/>
          </a:p>
        </p:txBody>
      </p:sp>
    </p:spTree>
    <p:extLst>
      <p:ext uri="{BB962C8B-B14F-4D97-AF65-F5344CB8AC3E}">
        <p14:creationId xmlns:p14="http://schemas.microsoft.com/office/powerpoint/2010/main" val="1259751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B74A2AEA-B2A6-4679-9730-31A0344D2560}" type="slidenum">
              <a:rPr lang="en-US"/>
              <a:pPr>
                <a:defRPr/>
              </a:pPr>
              <a:t>‹#›</a:t>
            </a:fld>
            <a:endParaRPr lang="en-US"/>
          </a:p>
        </p:txBody>
      </p:sp>
    </p:spTree>
    <p:extLst>
      <p:ext uri="{BB962C8B-B14F-4D97-AF65-F5344CB8AC3E}">
        <p14:creationId xmlns:p14="http://schemas.microsoft.com/office/powerpoint/2010/main" val="76142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AA5CE0BA-5AF1-4473-BC0D-AE9E9BCDF5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1524000" y="161925"/>
            <a:ext cx="6224588" cy="323850"/>
          </a:xfrm>
          <a:prstGeom prst="rect">
            <a:avLst/>
          </a:prstGeom>
          <a:noFill/>
          <a:ln w="9525">
            <a:noFill/>
            <a:miter lim="800000"/>
            <a:headEnd/>
            <a:tailEnd/>
          </a:ln>
          <a:effectLst/>
        </p:spPr>
        <p:txBody>
          <a:bodyPr>
            <a:spAutoFit/>
          </a:bodyPr>
          <a:lstStyle/>
          <a:p>
            <a:pPr algn="ctr">
              <a:lnSpc>
                <a:spcPct val="100000"/>
              </a:lnSpc>
              <a:spcBef>
                <a:spcPct val="0"/>
              </a:spcBef>
              <a:buClrTx/>
              <a:buSzTx/>
              <a:buFontTx/>
              <a:buNone/>
              <a:defRPr/>
            </a:pPr>
            <a:r>
              <a:rPr lang="sr-Latn-RS" sz="1500">
                <a:solidFill>
                  <a:srgbClr val="3B3470"/>
                </a:solidFill>
              </a:rPr>
              <a:t>T</a:t>
            </a:r>
            <a:r>
              <a:rPr lang="en-US" sz="1500">
                <a:solidFill>
                  <a:srgbClr val="3B3470"/>
                </a:solidFill>
              </a:rPr>
              <a:t> </a:t>
            </a:r>
            <a:r>
              <a:rPr lang="sr-Latn-RS" sz="1500">
                <a:solidFill>
                  <a:srgbClr val="3B3470"/>
                </a:solidFill>
              </a:rPr>
              <a:t>e</a:t>
            </a:r>
            <a:r>
              <a:rPr lang="en-US" sz="1500">
                <a:solidFill>
                  <a:srgbClr val="3B3470"/>
                </a:solidFill>
              </a:rPr>
              <a:t> </a:t>
            </a:r>
            <a:r>
              <a:rPr lang="sr-Latn-RS" sz="1500">
                <a:solidFill>
                  <a:srgbClr val="3B3470"/>
                </a:solidFill>
              </a:rPr>
              <a:t>h</a:t>
            </a:r>
            <a:r>
              <a:rPr lang="en-US" sz="1500">
                <a:solidFill>
                  <a:srgbClr val="3B3470"/>
                </a:solidFill>
              </a:rPr>
              <a:t> </a:t>
            </a:r>
            <a:r>
              <a:rPr lang="sr-Latn-RS" sz="1500">
                <a:solidFill>
                  <a:srgbClr val="3B3470"/>
                </a:solidFill>
              </a:rPr>
              <a:t>n</a:t>
            </a:r>
            <a:r>
              <a:rPr lang="en-US" sz="1500">
                <a:solidFill>
                  <a:srgbClr val="3B3470"/>
                </a:solidFill>
              </a:rPr>
              <a:t> </a:t>
            </a:r>
            <a:r>
              <a:rPr lang="sr-Latn-RS" sz="1500">
                <a:solidFill>
                  <a:srgbClr val="3B3470"/>
                </a:solidFill>
              </a:rPr>
              <a:t>i</a:t>
            </a:r>
            <a:r>
              <a:rPr lang="en-US" sz="1500">
                <a:solidFill>
                  <a:srgbClr val="3B3470"/>
                </a:solidFill>
              </a:rPr>
              <a:t> </a:t>
            </a:r>
            <a:r>
              <a:rPr lang="sr-Latn-RS" sz="1500">
                <a:solidFill>
                  <a:srgbClr val="3B3470"/>
                </a:solidFill>
              </a:rPr>
              <a:t>č</a:t>
            </a:r>
            <a:r>
              <a:rPr lang="en-US" sz="1500">
                <a:solidFill>
                  <a:srgbClr val="3B3470"/>
                </a:solidFill>
              </a:rPr>
              <a:t> </a:t>
            </a:r>
            <a:r>
              <a:rPr lang="sr-Latn-RS" sz="1500">
                <a:solidFill>
                  <a:srgbClr val="3B3470"/>
                </a:solidFill>
              </a:rPr>
              <a:t>k</a:t>
            </a:r>
            <a:r>
              <a:rPr lang="en-US" sz="1500">
                <a:solidFill>
                  <a:srgbClr val="3B3470"/>
                </a:solidFill>
              </a:rPr>
              <a:t> </a:t>
            </a:r>
            <a:r>
              <a:rPr lang="sr-Latn-RS" sz="1500">
                <a:solidFill>
                  <a:srgbClr val="3B3470"/>
                </a:solidFill>
              </a:rPr>
              <a:t>a </a:t>
            </a:r>
            <a:r>
              <a:rPr lang="en-US" sz="1500">
                <a:solidFill>
                  <a:srgbClr val="3B3470"/>
                </a:solidFill>
              </a:rPr>
              <a:t>  </a:t>
            </a:r>
            <a:r>
              <a:rPr lang="sr-Latn-RS" sz="1500">
                <a:solidFill>
                  <a:srgbClr val="3B3470"/>
                </a:solidFill>
              </a:rPr>
              <a:t>T</a:t>
            </a:r>
            <a:r>
              <a:rPr lang="en-US" sz="1500">
                <a:solidFill>
                  <a:srgbClr val="3B3470"/>
                </a:solidFill>
              </a:rPr>
              <a:t> </a:t>
            </a:r>
            <a:r>
              <a:rPr lang="sr-Latn-RS" sz="1500">
                <a:solidFill>
                  <a:srgbClr val="3B3470"/>
                </a:solidFill>
              </a:rPr>
              <a:t>e</a:t>
            </a:r>
            <a:r>
              <a:rPr lang="en-US" sz="1500">
                <a:solidFill>
                  <a:srgbClr val="3B3470"/>
                </a:solidFill>
              </a:rPr>
              <a:t> </a:t>
            </a:r>
            <a:r>
              <a:rPr lang="sr-Latn-RS" sz="1500">
                <a:solidFill>
                  <a:srgbClr val="3B3470"/>
                </a:solidFill>
              </a:rPr>
              <a:t>r</a:t>
            </a:r>
            <a:r>
              <a:rPr lang="en-US" sz="1500">
                <a:solidFill>
                  <a:srgbClr val="3B3470"/>
                </a:solidFill>
              </a:rPr>
              <a:t> </a:t>
            </a:r>
            <a:r>
              <a:rPr lang="sr-Latn-RS" sz="1500">
                <a:solidFill>
                  <a:srgbClr val="3B3470"/>
                </a:solidFill>
              </a:rPr>
              <a:t>m</a:t>
            </a:r>
            <a:r>
              <a:rPr lang="en-US" sz="1500">
                <a:solidFill>
                  <a:srgbClr val="3B3470"/>
                </a:solidFill>
              </a:rPr>
              <a:t> </a:t>
            </a:r>
            <a:r>
              <a:rPr lang="sr-Latn-RS" sz="1500">
                <a:solidFill>
                  <a:srgbClr val="3B3470"/>
                </a:solidFill>
              </a:rPr>
              <a:t>o</a:t>
            </a:r>
            <a:r>
              <a:rPr lang="en-US" sz="1500">
                <a:solidFill>
                  <a:srgbClr val="3B3470"/>
                </a:solidFill>
              </a:rPr>
              <a:t> </a:t>
            </a:r>
            <a:r>
              <a:rPr lang="sr-Latn-RS" sz="1500">
                <a:solidFill>
                  <a:srgbClr val="3B3470"/>
                </a:solidFill>
              </a:rPr>
              <a:t>d</a:t>
            </a:r>
            <a:r>
              <a:rPr lang="en-US" sz="1500">
                <a:solidFill>
                  <a:srgbClr val="3B3470"/>
                </a:solidFill>
              </a:rPr>
              <a:t> </a:t>
            </a:r>
            <a:r>
              <a:rPr lang="sr-Latn-RS" sz="1500">
                <a:solidFill>
                  <a:srgbClr val="3B3470"/>
                </a:solidFill>
              </a:rPr>
              <a:t>i</a:t>
            </a:r>
            <a:r>
              <a:rPr lang="en-US" sz="1500">
                <a:solidFill>
                  <a:srgbClr val="3B3470"/>
                </a:solidFill>
              </a:rPr>
              <a:t> </a:t>
            </a:r>
            <a:r>
              <a:rPr lang="sr-Latn-RS" sz="1500">
                <a:solidFill>
                  <a:srgbClr val="3B3470"/>
                </a:solidFill>
              </a:rPr>
              <a:t>n</a:t>
            </a:r>
            <a:r>
              <a:rPr lang="en-US" sz="1500">
                <a:solidFill>
                  <a:srgbClr val="3B3470"/>
                </a:solidFill>
              </a:rPr>
              <a:t> </a:t>
            </a:r>
            <a:r>
              <a:rPr lang="sr-Latn-RS" sz="1500">
                <a:solidFill>
                  <a:srgbClr val="3B3470"/>
                </a:solidFill>
              </a:rPr>
              <a:t>a</a:t>
            </a:r>
            <a:r>
              <a:rPr lang="en-US" sz="1500">
                <a:solidFill>
                  <a:srgbClr val="3B3470"/>
                </a:solidFill>
              </a:rPr>
              <a:t> </a:t>
            </a:r>
            <a:r>
              <a:rPr lang="sr-Latn-RS" sz="1500">
                <a:solidFill>
                  <a:srgbClr val="3B3470"/>
                </a:solidFill>
              </a:rPr>
              <a:t>m</a:t>
            </a:r>
            <a:r>
              <a:rPr lang="en-US" sz="1500">
                <a:solidFill>
                  <a:srgbClr val="3B3470"/>
                </a:solidFill>
              </a:rPr>
              <a:t> </a:t>
            </a:r>
            <a:r>
              <a:rPr lang="sr-Latn-RS" sz="1500">
                <a:solidFill>
                  <a:srgbClr val="3B3470"/>
                </a:solidFill>
              </a:rPr>
              <a:t>i</a:t>
            </a:r>
            <a:r>
              <a:rPr lang="en-US" sz="1500">
                <a:solidFill>
                  <a:srgbClr val="3B3470"/>
                </a:solidFill>
              </a:rPr>
              <a:t> </a:t>
            </a:r>
            <a:r>
              <a:rPr lang="sr-Latn-RS" sz="1500">
                <a:solidFill>
                  <a:srgbClr val="3B3470"/>
                </a:solidFill>
              </a:rPr>
              <a:t>k</a:t>
            </a:r>
            <a:r>
              <a:rPr lang="en-US" sz="1500">
                <a:solidFill>
                  <a:srgbClr val="3B3470"/>
                </a:solidFill>
              </a:rPr>
              <a:t> </a:t>
            </a:r>
            <a:r>
              <a:rPr lang="sr-Latn-RS" sz="1500">
                <a:solidFill>
                  <a:srgbClr val="3B3470"/>
                </a:solidFill>
              </a:rPr>
              <a:t>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8" name="Picture 3"/>
          <p:cNvPicPr>
            <a:picLocks noChangeAspect="1" noChangeArrowheads="1"/>
          </p:cNvPicPr>
          <p:nvPr userDrawn="1"/>
        </p:nvPicPr>
        <p:blipFill>
          <a:blip r:embed="rId14" cstate="print"/>
          <a:srcRect l="44375" t="34444" r="31250" b="21111"/>
          <a:stretch>
            <a:fillRect/>
          </a:stretch>
        </p:blipFill>
        <p:spPr bwMode="auto">
          <a:xfrm>
            <a:off x="8458200" y="609600"/>
            <a:ext cx="520064" cy="533400"/>
          </a:xfrm>
          <a:prstGeom prst="rect">
            <a:avLst/>
          </a:prstGeom>
          <a:noFill/>
          <a:ln w="9525">
            <a:noFill/>
            <a:miter lim="800000"/>
            <a:headEnd/>
            <a:tailEnd/>
          </a:ln>
        </p:spPr>
      </p:pic>
      <p:sp>
        <p:nvSpPr>
          <p:cNvPr id="9" name="Text Box 8"/>
          <p:cNvSpPr txBox="1">
            <a:spLocks noChangeArrowheads="1"/>
          </p:cNvSpPr>
          <p:nvPr userDrawn="1"/>
        </p:nvSpPr>
        <p:spPr bwMode="auto">
          <a:xfrm>
            <a:off x="6557920" y="6350238"/>
            <a:ext cx="2433680" cy="553998"/>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sr-Latn-RS" sz="1500" i="1">
                <a:solidFill>
                  <a:srgbClr val="3B3470"/>
                </a:solidFill>
                <a:latin typeface="Arial" pitchFamily="34" charset="0"/>
                <a:cs typeface="Arial" pitchFamily="34" charset="0"/>
              </a:rPr>
              <a:t>Prof. </a:t>
            </a:r>
            <a:r>
              <a:rPr lang="en-US" sz="1500" i="1">
                <a:solidFill>
                  <a:srgbClr val="3B3470"/>
                </a:solidFill>
                <a:latin typeface="Arial" pitchFamily="34" charset="0"/>
                <a:cs typeface="Arial" pitchFamily="34" charset="0"/>
              </a:rPr>
              <a:t>dr Radomir Mijailovi</a:t>
            </a:r>
            <a:r>
              <a:rPr lang="sr-Latn-CS" sz="1500" i="1">
                <a:solidFill>
                  <a:srgbClr val="3B3470"/>
                </a:solidFill>
                <a:latin typeface="Arial" pitchFamily="34" charset="0"/>
                <a:cs typeface="Arial" pitchFamily="34" charset="0"/>
              </a:rPr>
              <a:t>ć</a:t>
            </a:r>
          </a:p>
          <a:p>
            <a:pPr>
              <a:lnSpc>
                <a:spcPct val="100000"/>
              </a:lnSpc>
              <a:spcBef>
                <a:spcPct val="0"/>
              </a:spcBef>
              <a:buClrTx/>
              <a:buSzTx/>
              <a:buFontTx/>
              <a:buNone/>
              <a:defRPr/>
            </a:pPr>
            <a:r>
              <a:rPr lang="en-US" sz="1500" i="1">
                <a:solidFill>
                  <a:srgbClr val="3B3470"/>
                </a:solidFill>
                <a:latin typeface="Arial" pitchFamily="34" charset="0"/>
                <a:cs typeface="Arial" pitchFamily="34" charset="0"/>
              </a:rPr>
              <a:t>Doc. dr </a:t>
            </a:r>
            <a:r>
              <a:rPr lang="sr-Latn-CS" sz="1500" i="1">
                <a:solidFill>
                  <a:srgbClr val="3B3470"/>
                </a:solidFill>
                <a:latin typeface="Arial" pitchFamily="34" charset="0"/>
                <a:cs typeface="Arial" pitchFamily="34" charset="0"/>
              </a:rPr>
              <a:t>Đorđe Petrović</a:t>
            </a:r>
            <a:endParaRPr lang="en-US" sz="1500" i="1">
              <a:solidFill>
                <a:srgbClr val="3B3470"/>
              </a:solidFill>
              <a:latin typeface="Arial" pitchFamily="34" charset="0"/>
              <a:cs typeface="Arial" pitchFamily="34" charset="0"/>
            </a:endParaRPr>
          </a:p>
        </p:txBody>
      </p:sp>
      <p:sp>
        <p:nvSpPr>
          <p:cNvPr id="10" name="Text Box 11"/>
          <p:cNvSpPr txBox="1">
            <a:spLocks noChangeArrowheads="1"/>
          </p:cNvSpPr>
          <p:nvPr userDrawn="1"/>
        </p:nvSpPr>
        <p:spPr bwMode="auto">
          <a:xfrm>
            <a:off x="133350" y="6437313"/>
            <a:ext cx="2509838" cy="347662"/>
          </a:xfrm>
          <a:prstGeom prst="rect">
            <a:avLst/>
          </a:prstGeom>
          <a:noFill/>
          <a:ln w="9525">
            <a:noFill/>
            <a:miter lim="800000"/>
            <a:headEnd/>
            <a:tailEnd/>
          </a:ln>
          <a:effectLst/>
        </p:spPr>
        <p:txBody>
          <a:bodyPr wrap="none">
            <a:spAutoFit/>
          </a:bodyPr>
          <a:lstStyle/>
          <a:p>
            <a:pPr>
              <a:tabLst>
                <a:tab pos="409575" algn="l"/>
              </a:tabLst>
              <a:defRPr/>
            </a:pPr>
            <a:r>
              <a:rPr lang="sr-Latn-CS" sz="1400">
                <a:solidFill>
                  <a:srgbClr val="3B3470"/>
                </a:solidFill>
              </a:rPr>
              <a:t>Saobraćajni fakultet, Beograd</a:t>
            </a:r>
            <a:endParaRPr lang="en-US">
              <a:solidFill>
                <a:srgbClr val="3B3470"/>
              </a:solidFill>
            </a:endParaRPr>
          </a:p>
        </p:txBody>
      </p:sp>
      <p:sp>
        <p:nvSpPr>
          <p:cNvPr id="11" name="Text Box 11"/>
          <p:cNvSpPr txBox="1">
            <a:spLocks noChangeArrowheads="1"/>
          </p:cNvSpPr>
          <p:nvPr userDrawn="1"/>
        </p:nvSpPr>
        <p:spPr bwMode="auto">
          <a:xfrm>
            <a:off x="4170302" y="6430935"/>
            <a:ext cx="800219" cy="327077"/>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rPr>
              <a:t>- </a:t>
            </a:r>
            <a:r>
              <a:rPr lang="en-US" sz="1400">
                <a:solidFill>
                  <a:srgbClr val="3B3470"/>
                </a:solidFill>
              </a:rPr>
              <a:t>20</a:t>
            </a:r>
            <a:r>
              <a:rPr lang="sr-Latn-RS" sz="1400">
                <a:solidFill>
                  <a:srgbClr val="3B3470"/>
                </a:solidFill>
              </a:rPr>
              <a:t>2</a:t>
            </a:r>
            <a:r>
              <a:rPr lang="en-GB" sz="1400">
                <a:solidFill>
                  <a:srgbClr val="3B3470"/>
                </a:solidFill>
              </a:rPr>
              <a:t>5</a:t>
            </a:r>
            <a:r>
              <a:rPr lang="en-US" sz="1400">
                <a:solidFill>
                  <a:srgbClr val="3B3470"/>
                </a:solidFill>
              </a:rPr>
              <a:t> </a:t>
            </a:r>
            <a:r>
              <a:rPr lang="en-US" sz="1400" dirty="0">
                <a:solidFill>
                  <a:srgbClr val="3B3470"/>
                </a:solidFill>
              </a:rPr>
              <a:t>-</a:t>
            </a:r>
            <a:endParaRPr lang="en-US" dirty="0">
              <a:solidFill>
                <a:srgbClr val="3B3470"/>
              </a:solidFill>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6" name="WordArt 6"/>
          <p:cNvSpPr>
            <a:spLocks noChangeArrowheads="1" noChangeShapeType="1" noTextEdit="1"/>
          </p:cNvSpPr>
          <p:nvPr/>
        </p:nvSpPr>
        <p:spPr bwMode="auto">
          <a:xfrm>
            <a:off x="452438" y="2286000"/>
            <a:ext cx="8239125" cy="157162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OSNOVNI TERMODINAMIČKI PROCESI</a:t>
            </a:r>
          </a:p>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IDEALNIH GASOVA</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494751"/>
          </a:xfrm>
          <a:prstGeom prst="rect">
            <a:avLst/>
          </a:prstGeom>
          <a:noFill/>
          <a:ln w="9525">
            <a:noFill/>
            <a:miter lim="800000"/>
            <a:headEnd/>
            <a:tailEnd/>
          </a:ln>
        </p:spPr>
        <p:txBody>
          <a:bodyPr wrap="square">
            <a:spAutoFit/>
          </a:bodyPr>
          <a:lstStyle/>
          <a:p>
            <a:r>
              <a:rPr lang="sr-Latn-RS" sz="2400" i="1">
                <a:solidFill>
                  <a:schemeClr val="bg1"/>
                </a:solidFill>
              </a:rPr>
              <a:t>dq = du + pdv</a:t>
            </a:r>
          </a:p>
        </p:txBody>
      </p:sp>
      <p:cxnSp>
        <p:nvCxnSpPr>
          <p:cNvPr id="62" name="Straight Arrow Connector 61"/>
          <p:cNvCxnSpPr/>
          <p:nvPr/>
        </p:nvCxnSpPr>
        <p:spPr bwMode="auto">
          <a:xfrm>
            <a:off x="901048" y="1568304"/>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9" name="Text Box 27"/>
          <p:cNvSpPr txBox="1">
            <a:spLocks noChangeArrowheads="1"/>
          </p:cNvSpPr>
          <p:nvPr/>
        </p:nvSpPr>
        <p:spPr bwMode="auto">
          <a:xfrm>
            <a:off x="1752600" y="1600200"/>
            <a:ext cx="14478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i="1">
                <a:solidFill>
                  <a:schemeClr val="bg1"/>
                </a:solidFill>
                <a:sym typeface="Symbol"/>
              </a:rPr>
              <a:t></a:t>
            </a:r>
            <a:r>
              <a:rPr lang="en-US" sz="2400" i="1">
                <a:solidFill>
                  <a:schemeClr val="bg1"/>
                </a:solidFill>
              </a:rPr>
              <a:t>v=R</a:t>
            </a:r>
            <a:r>
              <a:rPr lang="en-US" sz="2400" i="1">
                <a:solidFill>
                  <a:schemeClr val="bg1"/>
                </a:solidFill>
                <a:sym typeface="Symbol"/>
              </a:rPr>
              <a:t></a:t>
            </a:r>
            <a:r>
              <a:rPr lang="en-US" sz="2400" i="1">
                <a:solidFill>
                  <a:schemeClr val="bg1"/>
                </a:solidFill>
              </a:rPr>
              <a:t>T</a:t>
            </a:r>
          </a:p>
        </p:txBody>
      </p:sp>
      <p:cxnSp>
        <p:nvCxnSpPr>
          <p:cNvPr id="74" name="Straight Arrow Connector 73"/>
          <p:cNvCxnSpPr/>
          <p:nvPr/>
        </p:nvCxnSpPr>
        <p:spPr bwMode="auto">
          <a:xfrm rot="5400000">
            <a:off x="1348739" y="1894816"/>
            <a:ext cx="0" cy="731520"/>
          </a:xfrm>
          <a:prstGeom prst="straightConnector1">
            <a:avLst/>
          </a:prstGeom>
          <a:noFill/>
          <a:ln w="12700" cap="flat" cmpd="sng" algn="ctr">
            <a:solidFill>
              <a:schemeClr val="bg1"/>
            </a:solidFill>
            <a:prstDash val="solid"/>
            <a:round/>
            <a:headEnd type="none" w="med" len="med"/>
            <a:tailEnd type="triangle" w="med" len="med"/>
          </a:ln>
          <a:effectLst/>
        </p:spPr>
      </p:cxnSp>
      <p:grpSp>
        <p:nvGrpSpPr>
          <p:cNvPr id="76" name="Group 75"/>
          <p:cNvGrpSpPr/>
          <p:nvPr/>
        </p:nvGrpSpPr>
        <p:grpSpPr>
          <a:xfrm>
            <a:off x="5181600" y="838200"/>
            <a:ext cx="3798336" cy="3755791"/>
            <a:chOff x="5455920" y="1197209"/>
            <a:chExt cx="3798336" cy="3755791"/>
          </a:xfrm>
        </p:grpSpPr>
        <p:sp>
          <p:nvSpPr>
            <p:cNvPr id="77" name="Arc 76"/>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78" name="Group 75"/>
            <p:cNvGrpSpPr/>
            <p:nvPr/>
          </p:nvGrpSpPr>
          <p:grpSpPr>
            <a:xfrm>
              <a:off x="5455920" y="1197209"/>
              <a:ext cx="3160468" cy="3755791"/>
              <a:chOff x="5455920" y="1197209"/>
              <a:chExt cx="3160468" cy="3755791"/>
            </a:xfrm>
          </p:grpSpPr>
          <p:sp>
            <p:nvSpPr>
              <p:cNvPr id="79" name="Rectangle 7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0" name="Arc 79"/>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81"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82"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83" name="TextBox 8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86" name="Straight Arrow Connector 85"/>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13" name="Straight Arrow Connector 11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18"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
        <p:nvSpPr>
          <p:cNvPr id="149" name="Text Box 27"/>
          <p:cNvSpPr txBox="1">
            <a:spLocks noChangeArrowheads="1"/>
          </p:cNvSpPr>
          <p:nvPr/>
        </p:nvSpPr>
        <p:spPr bwMode="auto">
          <a:xfrm>
            <a:off x="1743160" y="1971084"/>
            <a:ext cx="252404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sr-Latn-RS" sz="2400" i="1">
                <a:solidFill>
                  <a:schemeClr val="bg1"/>
                </a:solidFill>
                <a:sym typeface="Symbol"/>
              </a:rPr>
              <a:t> d</a:t>
            </a:r>
            <a:r>
              <a:rPr lang="en-US" sz="2400" i="1">
                <a:solidFill>
                  <a:schemeClr val="bg1"/>
                </a:solidFill>
              </a:rPr>
              <a:t>v</a:t>
            </a:r>
            <a:r>
              <a:rPr lang="sr-Latn-RS" sz="2400" i="1">
                <a:solidFill>
                  <a:schemeClr val="bg1"/>
                </a:solidFill>
              </a:rPr>
              <a:t> </a:t>
            </a:r>
            <a:r>
              <a:rPr lang="en-US" sz="2400" i="1">
                <a:solidFill>
                  <a:schemeClr val="bg1"/>
                </a:solidFill>
              </a:rPr>
              <a:t>=</a:t>
            </a:r>
            <a:r>
              <a:rPr lang="sr-Latn-RS" sz="2400" i="1">
                <a:solidFill>
                  <a:schemeClr val="bg1"/>
                </a:solidFill>
              </a:rPr>
              <a:t> </a:t>
            </a:r>
            <a:r>
              <a:rPr lang="en-US" sz="2400" i="1">
                <a:solidFill>
                  <a:schemeClr val="bg1"/>
                </a:solidFill>
              </a:rPr>
              <a:t>R</a:t>
            </a:r>
            <a:r>
              <a:rPr lang="sr-Latn-RS" sz="2400" i="1">
                <a:solidFill>
                  <a:schemeClr val="bg1"/>
                </a:solidFill>
              </a:rPr>
              <a:t> d</a:t>
            </a:r>
            <a:r>
              <a:rPr lang="en-US" sz="2400" i="1">
                <a:solidFill>
                  <a:schemeClr val="bg1"/>
                </a:solidFill>
              </a:rPr>
              <a:t>T</a:t>
            </a:r>
          </a:p>
        </p:txBody>
      </p:sp>
      <p:sp>
        <p:nvSpPr>
          <p:cNvPr id="150" name="Text Box 27"/>
          <p:cNvSpPr txBox="1">
            <a:spLocks noChangeArrowheads="1"/>
          </p:cNvSpPr>
          <p:nvPr/>
        </p:nvSpPr>
        <p:spPr bwMode="auto">
          <a:xfrm>
            <a:off x="1752600" y="2339165"/>
            <a:ext cx="252404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sym typeface="Symbol"/>
              </a:rPr>
              <a:t>d</a:t>
            </a:r>
            <a:r>
              <a:rPr lang="sr-Latn-RS" sz="2400" i="1">
                <a:solidFill>
                  <a:schemeClr val="bg1"/>
                </a:solidFill>
              </a:rPr>
              <a:t>u </a:t>
            </a:r>
            <a:r>
              <a:rPr lang="en-US" sz="2400" i="1">
                <a:solidFill>
                  <a:schemeClr val="bg1"/>
                </a:solidFill>
              </a:rPr>
              <a:t>=</a:t>
            </a:r>
            <a:r>
              <a:rPr lang="sr-Latn-RS" sz="2400" i="1">
                <a:solidFill>
                  <a:schemeClr val="bg1"/>
                </a:solidFill>
              </a:rPr>
              <a:t> c</a:t>
            </a:r>
            <a:r>
              <a:rPr lang="sr-Latn-RS" sz="2400" i="1" baseline="-25000">
                <a:solidFill>
                  <a:schemeClr val="bg1"/>
                </a:solidFill>
              </a:rPr>
              <a:t>v</a:t>
            </a:r>
            <a:r>
              <a:rPr lang="sr-Latn-RS" sz="2400" i="1">
                <a:solidFill>
                  <a:schemeClr val="bg1"/>
                </a:solidFill>
              </a:rPr>
              <a:t> d</a:t>
            </a:r>
            <a:r>
              <a:rPr lang="en-US" sz="2400" i="1">
                <a:solidFill>
                  <a:schemeClr val="bg1"/>
                </a:solidFill>
              </a:rPr>
              <a:t>T</a:t>
            </a:r>
          </a:p>
        </p:txBody>
      </p:sp>
      <p:sp>
        <p:nvSpPr>
          <p:cNvPr id="151" name="TextBox 150"/>
          <p:cNvSpPr txBox="1">
            <a:spLocks noChangeArrowheads="1"/>
          </p:cNvSpPr>
          <p:nvPr/>
        </p:nvSpPr>
        <p:spPr bwMode="auto">
          <a:xfrm>
            <a:off x="304800" y="2876044"/>
            <a:ext cx="2819400" cy="535531"/>
          </a:xfrm>
          <a:prstGeom prst="rect">
            <a:avLst/>
          </a:prstGeom>
          <a:noFill/>
          <a:ln w="9525">
            <a:noFill/>
            <a:miter lim="800000"/>
            <a:headEnd/>
            <a:tailEnd/>
          </a:ln>
        </p:spPr>
        <p:txBody>
          <a:bodyPr wrap="square">
            <a:spAutoFit/>
          </a:bodyPr>
          <a:lstStyle/>
          <a:p>
            <a:r>
              <a:rPr lang="sr-Latn-RS" sz="2400" i="1">
                <a:solidFill>
                  <a:schemeClr val="bg1"/>
                </a:solidFill>
              </a:rPr>
              <a:t>dq = c</a:t>
            </a:r>
            <a:r>
              <a:rPr lang="sr-Latn-RS" sz="2400" i="1" baseline="-25000">
                <a:solidFill>
                  <a:schemeClr val="bg1"/>
                </a:solidFill>
              </a:rPr>
              <a:t>v</a:t>
            </a:r>
            <a:r>
              <a:rPr lang="sr-Latn-RS" sz="2400" i="1">
                <a:solidFill>
                  <a:schemeClr val="bg1"/>
                </a:solidFill>
              </a:rPr>
              <a:t> d</a:t>
            </a:r>
            <a:r>
              <a:rPr lang="en-US" sz="2400" i="1">
                <a:solidFill>
                  <a:schemeClr val="bg1"/>
                </a:solidFill>
              </a:rPr>
              <a:t>T</a:t>
            </a:r>
            <a:r>
              <a:rPr lang="sr-Latn-RS" sz="2400" i="1">
                <a:solidFill>
                  <a:schemeClr val="bg1"/>
                </a:solidFill>
              </a:rPr>
              <a:t> + </a:t>
            </a:r>
            <a:r>
              <a:rPr lang="en-US" sz="2400" i="1">
                <a:solidFill>
                  <a:schemeClr val="bg1"/>
                </a:solidFill>
              </a:rPr>
              <a:t>R</a:t>
            </a:r>
            <a:r>
              <a:rPr lang="sr-Latn-RS" sz="2400" i="1">
                <a:solidFill>
                  <a:schemeClr val="bg1"/>
                </a:solidFill>
              </a:rPr>
              <a:t> d</a:t>
            </a:r>
            <a:r>
              <a:rPr lang="en-US" sz="2400" i="1">
                <a:solidFill>
                  <a:schemeClr val="bg1"/>
                </a:solidFill>
              </a:rPr>
              <a:t>T</a:t>
            </a:r>
            <a:endParaRPr lang="sr-Latn-RS" sz="2400" i="1">
              <a:solidFill>
                <a:schemeClr val="bg1"/>
              </a:solidFill>
            </a:endParaRPr>
          </a:p>
        </p:txBody>
      </p:sp>
      <p:cxnSp>
        <p:nvCxnSpPr>
          <p:cNvPr id="152" name="Straight Arrow Connector 151"/>
          <p:cNvCxnSpPr/>
          <p:nvPr/>
        </p:nvCxnSpPr>
        <p:spPr bwMode="auto">
          <a:xfrm rot="5400000">
            <a:off x="1356360" y="2273792"/>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53" name="Straight Arrow Connector 152"/>
          <p:cNvCxnSpPr/>
          <p:nvPr/>
        </p:nvCxnSpPr>
        <p:spPr bwMode="auto">
          <a:xfrm>
            <a:off x="898216" y="3276600"/>
            <a:ext cx="0" cy="914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4" name="Text Box 27"/>
          <p:cNvSpPr txBox="1">
            <a:spLocks noChangeArrowheads="1"/>
          </p:cNvSpPr>
          <p:nvPr/>
        </p:nvSpPr>
        <p:spPr bwMode="auto">
          <a:xfrm>
            <a:off x="1749768" y="3361661"/>
            <a:ext cx="252404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sym typeface="Symbol"/>
              </a:rPr>
              <a:t>c</a:t>
            </a:r>
            <a:r>
              <a:rPr lang="sr-Latn-RS" sz="2400" i="1" baseline="-25000">
                <a:solidFill>
                  <a:schemeClr val="bg1"/>
                </a:solidFill>
                <a:sym typeface="Symbol"/>
              </a:rPr>
              <a:t>p</a:t>
            </a:r>
            <a:r>
              <a:rPr lang="sr-Latn-RS" sz="2400" i="1">
                <a:solidFill>
                  <a:schemeClr val="bg1"/>
                </a:solidFill>
              </a:rPr>
              <a:t> </a:t>
            </a:r>
            <a:r>
              <a:rPr lang="en-US" sz="2400" i="1">
                <a:solidFill>
                  <a:schemeClr val="bg1"/>
                </a:solidFill>
              </a:rPr>
              <a:t>=</a:t>
            </a:r>
            <a:r>
              <a:rPr lang="sr-Latn-RS" sz="2400" i="1">
                <a:solidFill>
                  <a:schemeClr val="bg1"/>
                </a:solidFill>
              </a:rPr>
              <a:t> c</a:t>
            </a:r>
            <a:r>
              <a:rPr lang="sr-Latn-RS" sz="2400" i="1" baseline="-25000">
                <a:solidFill>
                  <a:schemeClr val="bg1"/>
                </a:solidFill>
              </a:rPr>
              <a:t>v</a:t>
            </a:r>
            <a:r>
              <a:rPr lang="sr-Latn-RS" sz="2400" i="1">
                <a:solidFill>
                  <a:schemeClr val="bg1"/>
                </a:solidFill>
              </a:rPr>
              <a:t> +R</a:t>
            </a:r>
            <a:endParaRPr lang="en-US" sz="2400" i="1">
              <a:solidFill>
                <a:schemeClr val="bg1"/>
              </a:solidFill>
            </a:endParaRPr>
          </a:p>
        </p:txBody>
      </p:sp>
      <p:cxnSp>
        <p:nvCxnSpPr>
          <p:cNvPr id="155" name="Straight Arrow Connector 154"/>
          <p:cNvCxnSpPr/>
          <p:nvPr/>
        </p:nvCxnSpPr>
        <p:spPr bwMode="auto">
          <a:xfrm rot="5400000">
            <a:off x="1353528" y="3296288"/>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6" name="TextBox 155"/>
          <p:cNvSpPr txBox="1">
            <a:spLocks noChangeArrowheads="1"/>
          </p:cNvSpPr>
          <p:nvPr/>
        </p:nvSpPr>
        <p:spPr bwMode="auto">
          <a:xfrm>
            <a:off x="304800" y="4112669"/>
            <a:ext cx="2819400" cy="535531"/>
          </a:xfrm>
          <a:prstGeom prst="rect">
            <a:avLst/>
          </a:prstGeom>
          <a:noFill/>
          <a:ln w="9525">
            <a:noFill/>
            <a:miter lim="800000"/>
            <a:headEnd/>
            <a:tailEnd/>
          </a:ln>
        </p:spPr>
        <p:txBody>
          <a:bodyPr wrap="square">
            <a:spAutoFit/>
          </a:bodyPr>
          <a:lstStyle/>
          <a:p>
            <a:r>
              <a:rPr lang="sr-Latn-RS" sz="2400" i="1">
                <a:solidFill>
                  <a:schemeClr val="bg1"/>
                </a:solidFill>
              </a:rPr>
              <a:t>dq = c</a:t>
            </a:r>
            <a:r>
              <a:rPr lang="sr-Latn-RS" sz="2400" i="1" baseline="-25000">
                <a:solidFill>
                  <a:schemeClr val="bg1"/>
                </a:solidFill>
              </a:rPr>
              <a:t>p</a:t>
            </a:r>
            <a:r>
              <a:rPr lang="sr-Latn-RS" sz="2400" i="1">
                <a:solidFill>
                  <a:schemeClr val="bg1"/>
                </a:solidFill>
              </a:rPr>
              <a:t> d</a:t>
            </a:r>
            <a:r>
              <a:rPr lang="en-US" sz="2400" i="1">
                <a:solidFill>
                  <a:schemeClr val="bg1"/>
                </a:solidFill>
              </a:rPr>
              <a:t>T</a:t>
            </a:r>
            <a:endParaRPr lang="sr-Latn-RS" sz="2400" i="1">
              <a:solidFill>
                <a:schemeClr val="bg1"/>
              </a:solidFill>
            </a:endParaRPr>
          </a:p>
        </p:txBody>
      </p:sp>
      <p:sp>
        <p:nvSpPr>
          <p:cNvPr id="157" name="TextBox 156"/>
          <p:cNvSpPr txBox="1">
            <a:spLocks noChangeArrowheads="1"/>
          </p:cNvSpPr>
          <p:nvPr/>
        </p:nvSpPr>
        <p:spPr bwMode="auto">
          <a:xfrm>
            <a:off x="304800" y="5110920"/>
            <a:ext cx="2438400" cy="535531"/>
          </a:xfrm>
          <a:prstGeom prst="rect">
            <a:avLst/>
          </a:prstGeom>
          <a:noFill/>
          <a:ln w="9525">
            <a:noFill/>
            <a:miter lim="800000"/>
            <a:headEnd/>
            <a:tailEnd/>
          </a:ln>
        </p:spPr>
        <p:txBody>
          <a:bodyPr wrap="square">
            <a:spAutoFit/>
          </a:bodyPr>
          <a:lstStyle/>
          <a:p>
            <a:r>
              <a:rPr lang="sr-Latn-RS" sz="2400" i="1">
                <a:solidFill>
                  <a:schemeClr val="bg1"/>
                </a:solidFill>
                <a:latin typeface="Arial" pitchFamily="34" charset="0"/>
                <a:cs typeface="Arial" pitchFamily="34" charset="0"/>
              </a:rPr>
              <a:t>q</a:t>
            </a:r>
            <a:r>
              <a:rPr lang="en-US" sz="2400" baseline="-25000">
                <a:solidFill>
                  <a:schemeClr val="bg1"/>
                </a:solidFill>
              </a:rPr>
              <a:t>12</a:t>
            </a:r>
            <a:r>
              <a:rPr lang="sr-Latn-RS" sz="2400">
                <a:solidFill>
                  <a:schemeClr val="bg1"/>
                </a:solidFill>
              </a:rPr>
              <a:t> = </a:t>
            </a:r>
            <a:r>
              <a:rPr lang="en-US" sz="2400">
                <a:solidFill>
                  <a:schemeClr val="bg1"/>
                </a:solidFill>
              </a:rPr>
              <a:t> </a:t>
            </a:r>
            <a:r>
              <a:rPr lang="sr-Latn-RS" sz="2400" i="1">
                <a:solidFill>
                  <a:schemeClr val="bg1"/>
                </a:solidFill>
              </a:rPr>
              <a:t>c</a:t>
            </a:r>
            <a:r>
              <a:rPr lang="en-US" sz="2400" i="1" baseline="-25000">
                <a:solidFill>
                  <a:schemeClr val="bg1"/>
                </a:solidFill>
              </a:rPr>
              <a:t>p</a:t>
            </a:r>
            <a:r>
              <a:rPr lang="sr-Latn-RS" sz="2400" i="1">
                <a:solidFill>
                  <a:schemeClr val="bg1"/>
                </a:solidFill>
              </a:rPr>
              <a:t>dT</a:t>
            </a:r>
          </a:p>
        </p:txBody>
      </p:sp>
      <p:sp>
        <p:nvSpPr>
          <p:cNvPr id="158" name="Rectangle 157"/>
          <p:cNvSpPr/>
          <p:nvPr/>
        </p:nvSpPr>
        <p:spPr>
          <a:xfrm>
            <a:off x="966530" y="500478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159" name="TextBox 158"/>
          <p:cNvSpPr txBox="1">
            <a:spLocks noChangeArrowheads="1"/>
          </p:cNvSpPr>
          <p:nvPr/>
        </p:nvSpPr>
        <p:spPr bwMode="auto">
          <a:xfrm>
            <a:off x="925796" y="557379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160" name="TextBox 159"/>
          <p:cNvSpPr txBox="1">
            <a:spLocks noChangeArrowheads="1"/>
          </p:cNvSpPr>
          <p:nvPr/>
        </p:nvSpPr>
        <p:spPr bwMode="auto">
          <a:xfrm>
            <a:off x="986756" y="488232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161" name="Straight Arrow Connector 160"/>
          <p:cNvCxnSpPr/>
          <p:nvPr/>
        </p:nvCxnSpPr>
        <p:spPr bwMode="auto">
          <a:xfrm>
            <a:off x="898216" y="457672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62" name="TextBox 161"/>
          <p:cNvSpPr txBox="1">
            <a:spLocks noChangeArrowheads="1"/>
          </p:cNvSpPr>
          <p:nvPr/>
        </p:nvSpPr>
        <p:spPr bwMode="auto">
          <a:xfrm>
            <a:off x="3200400" y="5715000"/>
            <a:ext cx="2971800" cy="535531"/>
          </a:xfrm>
          <a:prstGeom prst="rect">
            <a:avLst/>
          </a:prstGeom>
          <a:noFill/>
          <a:ln w="9525">
            <a:noFill/>
            <a:miter lim="800000"/>
            <a:headEnd/>
            <a:tailEnd/>
          </a:ln>
        </p:spPr>
        <p:txBody>
          <a:bodyPr wrap="square">
            <a:spAutoFit/>
          </a:bodyPr>
          <a:lstStyle/>
          <a:p>
            <a:r>
              <a:rPr lang="sr-Latn-RS" sz="2400" i="1">
                <a:solidFill>
                  <a:schemeClr val="bg1"/>
                </a:solidFill>
                <a:latin typeface="Arial" pitchFamily="34" charset="0"/>
                <a:cs typeface="Arial" pitchFamily="34" charset="0"/>
              </a:rPr>
              <a:t>q</a:t>
            </a:r>
            <a:r>
              <a:rPr lang="en-US" sz="2400" baseline="-25000">
                <a:solidFill>
                  <a:schemeClr val="bg1"/>
                </a:solidFill>
              </a:rPr>
              <a:t>12</a:t>
            </a:r>
            <a:r>
              <a:rPr lang="sr-Latn-RS" sz="2400">
                <a:solidFill>
                  <a:schemeClr val="bg1"/>
                </a:solidFill>
              </a:rPr>
              <a:t> = </a:t>
            </a:r>
            <a:r>
              <a:rPr lang="sr-Latn-RS" sz="2400" i="1">
                <a:solidFill>
                  <a:schemeClr val="bg1"/>
                </a:solidFill>
              </a:rPr>
              <a:t>c</a:t>
            </a:r>
            <a:r>
              <a:rPr lang="en-US" sz="2400" i="1" baseline="-25000">
                <a:solidFill>
                  <a:schemeClr val="bg1"/>
                </a:solidFill>
              </a:rPr>
              <a:t>p</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cxnSp>
        <p:nvCxnSpPr>
          <p:cNvPr id="163" name="Straight Arrow Connector 162"/>
          <p:cNvCxnSpPr/>
          <p:nvPr/>
        </p:nvCxnSpPr>
        <p:spPr bwMode="auto">
          <a:xfrm>
            <a:off x="1985920" y="5437173"/>
            <a:ext cx="1178066" cy="486197"/>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535531"/>
          </a:xfrm>
          <a:prstGeom prst="rect">
            <a:avLst/>
          </a:prstGeom>
          <a:noFill/>
          <a:ln w="9525">
            <a:noFill/>
            <a:miter lim="800000"/>
            <a:headEnd/>
            <a:tailEnd/>
          </a:ln>
        </p:spPr>
        <p:txBody>
          <a:bodyPr wrap="square">
            <a:spAutoFit/>
          </a:bodyPr>
          <a:lstStyle/>
          <a:p>
            <a:r>
              <a:rPr lang="sr-Latn-RS" sz="2400" i="1">
                <a:solidFill>
                  <a:schemeClr val="bg1"/>
                </a:solidFill>
              </a:rPr>
              <a:t>dq = dh – vdp</a:t>
            </a:r>
          </a:p>
        </p:txBody>
      </p:sp>
      <p:cxnSp>
        <p:nvCxnSpPr>
          <p:cNvPr id="62" name="Straight Arrow Connector 61"/>
          <p:cNvCxnSpPr/>
          <p:nvPr/>
        </p:nvCxnSpPr>
        <p:spPr bwMode="auto">
          <a:xfrm>
            <a:off x="901048" y="1503568"/>
            <a:ext cx="0" cy="5486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74" name="Straight Arrow Connector 73"/>
          <p:cNvCxnSpPr/>
          <p:nvPr/>
        </p:nvCxnSpPr>
        <p:spPr bwMode="auto">
          <a:xfrm flipV="1">
            <a:off x="1903313" y="1124793"/>
            <a:ext cx="443377" cy="460098"/>
          </a:xfrm>
          <a:prstGeom prst="straightConnector1">
            <a:avLst/>
          </a:prstGeom>
          <a:noFill/>
          <a:ln w="12700" cap="flat" cmpd="sng" algn="ctr">
            <a:solidFill>
              <a:schemeClr val="bg1"/>
            </a:solidFill>
            <a:prstDash val="solid"/>
            <a:round/>
            <a:headEnd type="none" w="med" len="med"/>
            <a:tailEnd type="triangle" w="med" len="med"/>
          </a:ln>
          <a:effectLst/>
        </p:spPr>
      </p:cxnSp>
      <p:grpSp>
        <p:nvGrpSpPr>
          <p:cNvPr id="2" name="Group 75"/>
          <p:cNvGrpSpPr/>
          <p:nvPr/>
        </p:nvGrpSpPr>
        <p:grpSpPr>
          <a:xfrm>
            <a:off x="5181600" y="838200"/>
            <a:ext cx="3798336" cy="3755791"/>
            <a:chOff x="5455920" y="1197209"/>
            <a:chExt cx="3798336" cy="3755791"/>
          </a:xfrm>
        </p:grpSpPr>
        <p:sp>
          <p:nvSpPr>
            <p:cNvPr id="77" name="Arc 76"/>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3" name="Group 75"/>
            <p:cNvGrpSpPr/>
            <p:nvPr/>
          </p:nvGrpSpPr>
          <p:grpSpPr>
            <a:xfrm>
              <a:off x="5455920" y="1197209"/>
              <a:ext cx="3160468" cy="3755791"/>
              <a:chOff x="5455920" y="1197209"/>
              <a:chExt cx="3160468" cy="3755791"/>
            </a:xfrm>
          </p:grpSpPr>
          <p:sp>
            <p:nvSpPr>
              <p:cNvPr id="79" name="Rectangle 7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0" name="Arc 79"/>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4"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5"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83" name="TextBox 8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86" name="Straight Arrow Connector 85"/>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13" name="Straight Arrow Connector 11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18"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
        <p:nvSpPr>
          <p:cNvPr id="151" name="TextBox 150"/>
          <p:cNvSpPr txBox="1">
            <a:spLocks noChangeArrowheads="1"/>
          </p:cNvSpPr>
          <p:nvPr/>
        </p:nvSpPr>
        <p:spPr bwMode="auto">
          <a:xfrm>
            <a:off x="304800" y="2002104"/>
            <a:ext cx="2819400" cy="535531"/>
          </a:xfrm>
          <a:prstGeom prst="rect">
            <a:avLst/>
          </a:prstGeom>
          <a:noFill/>
          <a:ln w="9525">
            <a:noFill/>
            <a:miter lim="800000"/>
            <a:headEnd/>
            <a:tailEnd/>
          </a:ln>
        </p:spPr>
        <p:txBody>
          <a:bodyPr wrap="square">
            <a:spAutoFit/>
          </a:bodyPr>
          <a:lstStyle/>
          <a:p>
            <a:r>
              <a:rPr lang="sr-Latn-RS" sz="2400" i="1">
                <a:solidFill>
                  <a:schemeClr val="bg1"/>
                </a:solidFill>
              </a:rPr>
              <a:t>dh = dq</a:t>
            </a:r>
          </a:p>
        </p:txBody>
      </p:sp>
      <p:cxnSp>
        <p:nvCxnSpPr>
          <p:cNvPr id="153" name="Straight Arrow Connector 152"/>
          <p:cNvCxnSpPr/>
          <p:nvPr/>
        </p:nvCxnSpPr>
        <p:spPr bwMode="auto">
          <a:xfrm>
            <a:off x="898216" y="2446492"/>
            <a:ext cx="0" cy="9144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55" name="Straight Arrow Connector 154"/>
          <p:cNvCxnSpPr/>
          <p:nvPr/>
        </p:nvCxnSpPr>
        <p:spPr bwMode="auto">
          <a:xfrm rot="5400000">
            <a:off x="1353528" y="246618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56" name="TextBox 155"/>
          <p:cNvSpPr txBox="1">
            <a:spLocks noChangeArrowheads="1"/>
          </p:cNvSpPr>
          <p:nvPr/>
        </p:nvSpPr>
        <p:spPr bwMode="auto">
          <a:xfrm>
            <a:off x="304800" y="3372356"/>
            <a:ext cx="2819400" cy="535531"/>
          </a:xfrm>
          <a:prstGeom prst="rect">
            <a:avLst/>
          </a:prstGeom>
          <a:noFill/>
          <a:ln w="9525">
            <a:noFill/>
            <a:miter lim="800000"/>
            <a:headEnd/>
            <a:tailEnd/>
          </a:ln>
        </p:spPr>
        <p:txBody>
          <a:bodyPr wrap="square">
            <a:spAutoFit/>
          </a:bodyPr>
          <a:lstStyle/>
          <a:p>
            <a:r>
              <a:rPr lang="sr-Latn-RS" sz="2400" i="1">
                <a:solidFill>
                  <a:schemeClr val="bg1"/>
                </a:solidFill>
              </a:rPr>
              <a:t>h</a:t>
            </a:r>
            <a:r>
              <a:rPr lang="sr-Latn-RS" sz="2400" baseline="-25000">
                <a:solidFill>
                  <a:schemeClr val="bg1"/>
                </a:solidFill>
              </a:rPr>
              <a:t>12</a:t>
            </a:r>
            <a:r>
              <a:rPr lang="sr-Latn-RS" sz="2400" i="1">
                <a:solidFill>
                  <a:schemeClr val="bg1"/>
                </a:solidFill>
              </a:rPr>
              <a:t> = </a:t>
            </a:r>
            <a:r>
              <a:rPr lang="sr-Latn-RS" sz="2400" i="1">
                <a:solidFill>
                  <a:schemeClr val="bg1"/>
                </a:solidFill>
                <a:latin typeface="Arial" pitchFamily="34" charset="0"/>
                <a:cs typeface="Arial" pitchFamily="34" charset="0"/>
              </a:rPr>
              <a:t>q</a:t>
            </a:r>
            <a:r>
              <a:rPr lang="en-US" sz="2400" baseline="-25000">
                <a:solidFill>
                  <a:schemeClr val="bg1"/>
                </a:solidFill>
              </a:rPr>
              <a:t>12</a:t>
            </a:r>
            <a:endParaRPr lang="sr-Latn-RS" sz="2400" i="1">
              <a:solidFill>
                <a:schemeClr val="bg1"/>
              </a:solidFill>
            </a:endParaRPr>
          </a:p>
        </p:txBody>
      </p:sp>
      <p:sp>
        <p:nvSpPr>
          <p:cNvPr id="162" name="TextBox 161"/>
          <p:cNvSpPr txBox="1">
            <a:spLocks noChangeArrowheads="1"/>
          </p:cNvSpPr>
          <p:nvPr/>
        </p:nvSpPr>
        <p:spPr bwMode="auto">
          <a:xfrm>
            <a:off x="1828800" y="2522692"/>
            <a:ext cx="2971800" cy="535531"/>
          </a:xfrm>
          <a:prstGeom prst="rect">
            <a:avLst/>
          </a:prstGeom>
          <a:noFill/>
          <a:ln w="9525">
            <a:noFill/>
            <a:miter lim="800000"/>
            <a:headEnd/>
            <a:tailEnd/>
          </a:ln>
        </p:spPr>
        <p:txBody>
          <a:bodyPr wrap="square">
            <a:spAutoFit/>
          </a:bodyPr>
          <a:lstStyle/>
          <a:p>
            <a:r>
              <a:rPr lang="sr-Latn-RS" sz="2400" i="1">
                <a:solidFill>
                  <a:schemeClr val="bg1"/>
                </a:solidFill>
                <a:latin typeface="Arial" pitchFamily="34" charset="0"/>
                <a:cs typeface="Arial" pitchFamily="34" charset="0"/>
              </a:rPr>
              <a:t>q</a:t>
            </a:r>
            <a:r>
              <a:rPr lang="en-US" sz="2400" baseline="-25000">
                <a:solidFill>
                  <a:schemeClr val="bg1"/>
                </a:solidFill>
              </a:rPr>
              <a:t>12</a:t>
            </a:r>
            <a:r>
              <a:rPr lang="sr-Latn-RS" sz="2400">
                <a:solidFill>
                  <a:schemeClr val="bg1"/>
                </a:solidFill>
              </a:rPr>
              <a:t> = </a:t>
            </a:r>
            <a:r>
              <a:rPr lang="sr-Latn-RS" sz="2400" i="1">
                <a:solidFill>
                  <a:schemeClr val="bg1"/>
                </a:solidFill>
              </a:rPr>
              <a:t>c</a:t>
            </a:r>
            <a:r>
              <a:rPr lang="en-US" sz="2400" i="1" baseline="-25000">
                <a:solidFill>
                  <a:schemeClr val="bg1"/>
                </a:solidFill>
              </a:rPr>
              <a:t>p</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sp>
        <p:nvSpPr>
          <p:cNvPr id="61" name="Text Box 15"/>
          <p:cNvSpPr txBox="1">
            <a:spLocks noChangeArrowheads="1"/>
          </p:cNvSpPr>
          <p:nvPr/>
        </p:nvSpPr>
        <p:spPr bwMode="auto">
          <a:xfrm>
            <a:off x="2263747" y="861802"/>
            <a:ext cx="325437" cy="45720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0</a:t>
            </a:r>
            <a:endParaRPr lang="en-US">
              <a:solidFill>
                <a:schemeClr val="bg1"/>
              </a:solidFill>
            </a:endParaRPr>
          </a:p>
        </p:txBody>
      </p:sp>
      <p:sp>
        <p:nvSpPr>
          <p:cNvPr id="47" name="TextBox 46"/>
          <p:cNvSpPr txBox="1">
            <a:spLocks noChangeArrowheads="1"/>
          </p:cNvSpPr>
          <p:nvPr/>
        </p:nvSpPr>
        <p:spPr bwMode="auto">
          <a:xfrm>
            <a:off x="304800" y="4646069"/>
            <a:ext cx="2819400" cy="535531"/>
          </a:xfrm>
          <a:prstGeom prst="rect">
            <a:avLst/>
          </a:prstGeom>
          <a:noFill/>
          <a:ln w="9525">
            <a:noFill/>
            <a:miter lim="800000"/>
            <a:headEnd/>
            <a:tailEnd/>
          </a:ln>
        </p:spPr>
        <p:txBody>
          <a:bodyPr wrap="square">
            <a:spAutoFit/>
          </a:bodyPr>
          <a:lstStyle/>
          <a:p>
            <a:r>
              <a:rPr lang="sr-Latn-RS" sz="2400" i="1">
                <a:solidFill>
                  <a:schemeClr val="bg1"/>
                </a:solidFill>
              </a:rPr>
              <a:t>h</a:t>
            </a:r>
            <a:r>
              <a:rPr lang="sr-Latn-RS" sz="2400" baseline="-25000">
                <a:solidFill>
                  <a:schemeClr val="bg1"/>
                </a:solidFill>
              </a:rPr>
              <a:t>12</a:t>
            </a:r>
            <a:r>
              <a:rPr lang="sr-Latn-RS" sz="2400" i="1">
                <a:solidFill>
                  <a:schemeClr val="bg1"/>
                </a:solidFill>
              </a:rPr>
              <a:t> = c</a:t>
            </a:r>
            <a:r>
              <a:rPr lang="en-US" sz="2400" i="1" baseline="-25000">
                <a:solidFill>
                  <a:schemeClr val="bg1"/>
                </a:solidFill>
              </a:rPr>
              <a:t>p</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cxnSp>
        <p:nvCxnSpPr>
          <p:cNvPr id="48" name="Straight Arrow Connector 47"/>
          <p:cNvCxnSpPr/>
          <p:nvPr/>
        </p:nvCxnSpPr>
        <p:spPr bwMode="auto">
          <a:xfrm>
            <a:off x="902677" y="3810000"/>
            <a:ext cx="0" cy="91440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horizontal)">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grpSp>
        <p:nvGrpSpPr>
          <p:cNvPr id="169" name="Group 168"/>
          <p:cNvGrpSpPr/>
          <p:nvPr/>
        </p:nvGrpSpPr>
        <p:grpSpPr>
          <a:xfrm>
            <a:off x="5182748" y="3638057"/>
            <a:ext cx="3383820" cy="2450893"/>
            <a:chOff x="5455380" y="3638057"/>
            <a:chExt cx="3383820" cy="2450893"/>
          </a:xfrm>
        </p:grpSpPr>
        <p:sp>
          <p:nvSpPr>
            <p:cNvPr id="125" name="Freeform 124"/>
            <p:cNvSpPr/>
            <p:nvPr/>
          </p:nvSpPr>
          <p:spPr bwMode="auto">
            <a:xfrm rot="18325349">
              <a:off x="5880365" y="4415297"/>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8" name="Straight Arrow Connector 57"/>
            <p:cNvCxnSpPr/>
            <p:nvPr/>
          </p:nvCxnSpPr>
          <p:spPr bwMode="auto">
            <a:xfrm flipV="1">
              <a:off x="5813520" y="38029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67" name="Text Box 15"/>
            <p:cNvSpPr txBox="1">
              <a:spLocks noChangeArrowheads="1"/>
            </p:cNvSpPr>
            <p:nvPr/>
          </p:nvSpPr>
          <p:spPr bwMode="auto">
            <a:xfrm>
              <a:off x="5455380" y="3746039"/>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T</a:t>
              </a:r>
            </a:p>
          </p:txBody>
        </p:sp>
        <p:cxnSp>
          <p:nvCxnSpPr>
            <p:cNvPr id="68" name="Straight Arrow Connector 67"/>
            <p:cNvCxnSpPr/>
            <p:nvPr/>
          </p:nvCxnSpPr>
          <p:spPr bwMode="auto">
            <a:xfrm flipV="1">
              <a:off x="5810980" y="6073140"/>
              <a:ext cx="2586260" cy="6290"/>
            </a:xfrm>
            <a:prstGeom prst="straightConnector1">
              <a:avLst/>
            </a:prstGeom>
            <a:noFill/>
            <a:ln w="19050" cap="flat" cmpd="sng" algn="ctr">
              <a:solidFill>
                <a:schemeClr val="bg1"/>
              </a:solidFill>
              <a:prstDash val="solid"/>
              <a:round/>
              <a:headEnd type="none" w="med" len="med"/>
              <a:tailEnd type="triangle"/>
            </a:ln>
            <a:effectLst/>
          </p:spPr>
        </p:cxnSp>
        <p:sp>
          <p:nvSpPr>
            <p:cNvPr id="69" name="Text Box 15"/>
            <p:cNvSpPr txBox="1">
              <a:spLocks noChangeArrowheads="1"/>
            </p:cNvSpPr>
            <p:nvPr/>
          </p:nvSpPr>
          <p:spPr bwMode="auto">
            <a:xfrm>
              <a:off x="8077200" y="5680382"/>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s</a:t>
              </a:r>
            </a:p>
          </p:txBody>
        </p:sp>
        <p:sp>
          <p:nvSpPr>
            <p:cNvPr id="77" name="Oval 76"/>
            <p:cNvSpPr/>
            <p:nvPr/>
          </p:nvSpPr>
          <p:spPr bwMode="auto">
            <a:xfrm rot="2628319">
              <a:off x="7054727" y="507425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8" name="Oval 77"/>
            <p:cNvSpPr/>
            <p:nvPr/>
          </p:nvSpPr>
          <p:spPr bwMode="auto">
            <a:xfrm rot="2628319">
              <a:off x="7553836" y="466404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9" name="Oval 78"/>
            <p:cNvSpPr/>
            <p:nvPr/>
          </p:nvSpPr>
          <p:spPr bwMode="auto">
            <a:xfrm rot="2628319">
              <a:off x="6485131" y="534921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0" name="TextBox 79"/>
            <p:cNvSpPr txBox="1">
              <a:spLocks noChangeArrowheads="1"/>
            </p:cNvSpPr>
            <p:nvPr/>
          </p:nvSpPr>
          <p:spPr bwMode="auto">
            <a:xfrm>
              <a:off x="6913880" y="514544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81" name="TextBox 80"/>
            <p:cNvSpPr txBox="1">
              <a:spLocks noChangeArrowheads="1"/>
            </p:cNvSpPr>
            <p:nvPr/>
          </p:nvSpPr>
          <p:spPr bwMode="auto">
            <a:xfrm>
              <a:off x="7574280" y="451612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82" name="TextBox 81"/>
            <p:cNvSpPr txBox="1">
              <a:spLocks noChangeArrowheads="1"/>
            </p:cNvSpPr>
            <p:nvPr/>
          </p:nvSpPr>
          <p:spPr bwMode="auto">
            <a:xfrm>
              <a:off x="6191250" y="509651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83" name="TextBox 82"/>
            <p:cNvSpPr txBox="1"/>
            <p:nvPr/>
          </p:nvSpPr>
          <p:spPr>
            <a:xfrm>
              <a:off x="6729153" y="399288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86" name="Straight Arrow Connector 85"/>
            <p:cNvCxnSpPr/>
            <p:nvPr/>
          </p:nvCxnSpPr>
          <p:spPr bwMode="auto">
            <a:xfrm>
              <a:off x="7124700" y="4427220"/>
              <a:ext cx="472440" cy="601980"/>
            </a:xfrm>
            <a:prstGeom prst="straightConnector1">
              <a:avLst/>
            </a:prstGeom>
            <a:noFill/>
            <a:ln w="41275" cap="flat" cmpd="dbl" algn="ctr">
              <a:solidFill>
                <a:srgbClr val="C00000"/>
              </a:solidFill>
              <a:prstDash val="solid"/>
              <a:round/>
              <a:headEnd type="none" w="med" len="med"/>
              <a:tailEnd type="triangle"/>
            </a:ln>
            <a:effectLst/>
          </p:spPr>
        </p:cxnSp>
        <p:cxnSp>
          <p:nvCxnSpPr>
            <p:cNvPr id="113" name="Straight Arrow Connector 112"/>
            <p:cNvCxnSpPr/>
            <p:nvPr/>
          </p:nvCxnSpPr>
          <p:spPr bwMode="auto">
            <a:xfrm flipH="1" flipV="1">
              <a:off x="6675120" y="5295900"/>
              <a:ext cx="464820" cy="6019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18" name="TextBox 117"/>
            <p:cNvSpPr txBox="1"/>
            <p:nvPr/>
          </p:nvSpPr>
          <p:spPr>
            <a:xfrm>
              <a:off x="7056120" y="55245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26" name="Text Box 15"/>
            <p:cNvSpPr txBox="1">
              <a:spLocks noChangeArrowheads="1"/>
            </p:cNvSpPr>
            <p:nvPr/>
          </p:nvSpPr>
          <p:spPr bwMode="auto">
            <a:xfrm>
              <a:off x="7772400" y="3831580"/>
              <a:ext cx="1066800" cy="369332"/>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en-US" sz="1800" i="1">
                  <a:solidFill>
                    <a:srgbClr val="000099"/>
                  </a:solidFill>
                </a:rPr>
                <a:t>p</a:t>
              </a:r>
              <a:r>
                <a:rPr lang="sr-Latn-RS" sz="1800">
                  <a:solidFill>
                    <a:srgbClr val="000099"/>
                  </a:solidFill>
                </a:rPr>
                <a:t>=const.</a:t>
              </a:r>
              <a:endParaRPr lang="en-US" sz="1800">
                <a:solidFill>
                  <a:srgbClr val="000099"/>
                </a:solidFill>
              </a:endParaRPr>
            </a:p>
          </p:txBody>
        </p:sp>
      </p:grpSp>
      <p:grpSp>
        <p:nvGrpSpPr>
          <p:cNvPr id="128" name="Group 127"/>
          <p:cNvGrpSpPr/>
          <p:nvPr/>
        </p:nvGrpSpPr>
        <p:grpSpPr>
          <a:xfrm>
            <a:off x="1524000" y="2819400"/>
            <a:ext cx="2296327" cy="977468"/>
            <a:chOff x="1828800" y="4851283"/>
            <a:chExt cx="2296327" cy="977468"/>
          </a:xfrm>
        </p:grpSpPr>
        <p:sp>
          <p:nvSpPr>
            <p:cNvPr id="129" name="TextBox 128"/>
            <p:cNvSpPr txBox="1">
              <a:spLocks noChangeArrowheads="1"/>
            </p:cNvSpPr>
            <p:nvPr/>
          </p:nvSpPr>
          <p:spPr bwMode="auto">
            <a:xfrm>
              <a:off x="1828800" y="5105400"/>
              <a:ext cx="2286000" cy="535531"/>
            </a:xfrm>
            <a:prstGeom prst="rect">
              <a:avLst/>
            </a:prstGeom>
            <a:noFill/>
            <a:ln w="9525">
              <a:noFill/>
              <a:miter lim="800000"/>
              <a:headEnd/>
              <a:tailEnd/>
            </a:ln>
          </p:spPr>
          <p:txBody>
            <a:bodyPr wrap="square">
              <a:spAutoFit/>
            </a:bodyPr>
            <a:lstStyle/>
            <a:p>
              <a:r>
                <a:rPr lang="sr-Latn-RS" sz="2400" i="1">
                  <a:solidFill>
                    <a:schemeClr val="bg1"/>
                  </a:solidFill>
                </a:rPr>
                <a:t>s</a:t>
              </a:r>
              <a:r>
                <a:rPr lang="sr-Latn-RS" sz="2400" baseline="-25000">
                  <a:solidFill>
                    <a:schemeClr val="bg1"/>
                  </a:solidFill>
                </a:rPr>
                <a:t>2</a:t>
              </a:r>
              <a:r>
                <a:rPr lang="sr-Latn-RS" sz="2400" i="1">
                  <a:solidFill>
                    <a:schemeClr val="bg1"/>
                  </a:solidFill>
                </a:rPr>
                <a:t>-s</a:t>
              </a:r>
              <a:r>
                <a:rPr lang="sr-Latn-RS" sz="2400" baseline="-25000">
                  <a:solidFill>
                    <a:schemeClr val="bg1"/>
                  </a:solidFill>
                </a:rPr>
                <a:t>1</a:t>
              </a:r>
              <a:r>
                <a:rPr lang="sr-Latn-RS" sz="2400" i="1">
                  <a:solidFill>
                    <a:schemeClr val="bg1"/>
                  </a:solidFill>
                </a:rPr>
                <a:t>=</a:t>
              </a:r>
              <a:r>
                <a:rPr lang="en-US" sz="2400" i="1">
                  <a:solidFill>
                    <a:schemeClr val="bg1"/>
                  </a:solidFill>
                </a:rPr>
                <a:t> </a:t>
              </a:r>
              <a:r>
                <a:rPr lang="sr-Latn-RS" sz="2400" i="1">
                  <a:solidFill>
                    <a:schemeClr val="bg1"/>
                  </a:solidFill>
                </a:rPr>
                <a:t>c</a:t>
              </a:r>
              <a:r>
                <a:rPr lang="sr-Latn-RS" sz="2400" i="1" baseline="-25000">
                  <a:solidFill>
                    <a:schemeClr val="bg1"/>
                  </a:solidFill>
                </a:rPr>
                <a:t>p</a:t>
              </a:r>
              <a:r>
                <a:rPr lang="sr-Latn-RS" sz="2400" i="1">
                  <a:solidFill>
                    <a:schemeClr val="bg1"/>
                  </a:solidFill>
                </a:rPr>
                <a:t> ln              </a:t>
              </a:r>
            </a:p>
          </p:txBody>
        </p:sp>
        <p:cxnSp>
          <p:nvCxnSpPr>
            <p:cNvPr id="130" name="Straight Connector 129"/>
            <p:cNvCxnSpPr/>
            <p:nvPr/>
          </p:nvCxnSpPr>
          <p:spPr bwMode="auto">
            <a:xfrm>
              <a:off x="3429058" y="5384683"/>
              <a:ext cx="548640" cy="0"/>
            </a:xfrm>
            <a:prstGeom prst="line">
              <a:avLst/>
            </a:prstGeom>
            <a:noFill/>
            <a:ln w="25400" cap="flat" cmpd="sng" algn="ctr">
              <a:solidFill>
                <a:srgbClr val="000099"/>
              </a:solidFill>
              <a:prstDash val="solid"/>
              <a:round/>
              <a:headEnd type="none" w="med" len="med"/>
              <a:tailEnd type="none" w="med" len="med"/>
            </a:ln>
            <a:effectLst/>
          </p:spPr>
        </p:cxnSp>
        <p:sp>
          <p:nvSpPr>
            <p:cNvPr id="131" name="TextBox 130"/>
            <p:cNvSpPr txBox="1">
              <a:spLocks noChangeArrowheads="1"/>
            </p:cNvSpPr>
            <p:nvPr/>
          </p:nvSpPr>
          <p:spPr bwMode="auto">
            <a:xfrm>
              <a:off x="3352800" y="4851283"/>
              <a:ext cx="762000" cy="494751"/>
            </a:xfrm>
            <a:prstGeom prst="rect">
              <a:avLst/>
            </a:prstGeom>
            <a:noFill/>
            <a:ln w="9525">
              <a:noFill/>
              <a:miter lim="800000"/>
              <a:headEnd/>
              <a:tailEnd/>
            </a:ln>
          </p:spPr>
          <p:txBody>
            <a:bodyPr wrap="square">
              <a:spAutoFit/>
            </a:bodyPr>
            <a:lstStyle/>
            <a:p>
              <a:pPr algn="ctr"/>
              <a:r>
                <a:rPr lang="sr-Latn-RS" sz="2400" i="1">
                  <a:solidFill>
                    <a:schemeClr val="bg1"/>
                  </a:solidFill>
                  <a:latin typeface="Arial" pitchFamily="34" charset="0"/>
                  <a:cs typeface="Arial" pitchFamily="34" charset="0"/>
                  <a:sym typeface="Symbol"/>
                </a:rPr>
                <a:t>T</a:t>
              </a:r>
              <a:r>
                <a:rPr lang="sr-Latn-RS" sz="2400" baseline="-25000">
                  <a:solidFill>
                    <a:schemeClr val="bg1"/>
                  </a:solidFill>
                  <a:latin typeface="Arial" pitchFamily="34" charset="0"/>
                  <a:cs typeface="Arial" pitchFamily="34" charset="0"/>
                  <a:sym typeface="Symbol"/>
                </a:rPr>
                <a:t>2</a:t>
              </a:r>
              <a:endParaRPr lang="sr-Latn-RS" sz="2400" baseline="-25000">
                <a:solidFill>
                  <a:schemeClr val="bg1"/>
                </a:solidFill>
                <a:latin typeface="Arial" pitchFamily="34" charset="0"/>
                <a:cs typeface="Arial" pitchFamily="34" charset="0"/>
              </a:endParaRPr>
            </a:p>
          </p:txBody>
        </p:sp>
        <p:sp>
          <p:nvSpPr>
            <p:cNvPr id="132" name="TextBox 131"/>
            <p:cNvSpPr txBox="1">
              <a:spLocks noChangeArrowheads="1"/>
            </p:cNvSpPr>
            <p:nvPr/>
          </p:nvSpPr>
          <p:spPr bwMode="auto">
            <a:xfrm>
              <a:off x="3363127" y="5334000"/>
              <a:ext cx="762000" cy="494751"/>
            </a:xfrm>
            <a:prstGeom prst="rect">
              <a:avLst/>
            </a:prstGeom>
            <a:noFill/>
            <a:ln w="9525">
              <a:noFill/>
              <a:miter lim="800000"/>
              <a:headEnd/>
              <a:tailEnd/>
            </a:ln>
          </p:spPr>
          <p:txBody>
            <a:bodyPr wrap="square">
              <a:spAutoFit/>
            </a:bodyPr>
            <a:lstStyle/>
            <a:p>
              <a:pPr algn="ctr"/>
              <a:r>
                <a:rPr lang="sr-Latn-RS" sz="2400" i="1">
                  <a:solidFill>
                    <a:schemeClr val="bg1"/>
                  </a:solidFill>
                  <a:latin typeface="Arial" pitchFamily="34" charset="0"/>
                  <a:cs typeface="Arial" pitchFamily="34" charset="0"/>
                  <a:sym typeface="Symbol"/>
                </a:rPr>
                <a:t>T</a:t>
              </a:r>
              <a:r>
                <a:rPr lang="sr-Latn-RS" sz="2400" baseline="-25000">
                  <a:solidFill>
                    <a:schemeClr val="bg1"/>
                  </a:solidFill>
                  <a:latin typeface="Arial" pitchFamily="34" charset="0"/>
                  <a:cs typeface="Arial" pitchFamily="34" charset="0"/>
                  <a:sym typeface="Symbol"/>
                </a:rPr>
                <a:t>1</a:t>
              </a:r>
              <a:endParaRPr lang="sr-Latn-RS" sz="2400" baseline="-25000">
                <a:solidFill>
                  <a:schemeClr val="bg1"/>
                </a:solidFill>
                <a:latin typeface="Arial" pitchFamily="34" charset="0"/>
                <a:cs typeface="Arial" pitchFamily="34" charset="0"/>
              </a:endParaRPr>
            </a:p>
          </p:txBody>
        </p:sp>
      </p:grpSp>
      <p:grpSp>
        <p:nvGrpSpPr>
          <p:cNvPr id="168" name="Group 167"/>
          <p:cNvGrpSpPr/>
          <p:nvPr/>
        </p:nvGrpSpPr>
        <p:grpSpPr>
          <a:xfrm>
            <a:off x="5181600" y="1095216"/>
            <a:ext cx="3798336" cy="2257584"/>
            <a:chOff x="5454232" y="1095216"/>
            <a:chExt cx="3798336" cy="2257584"/>
          </a:xfrm>
        </p:grpSpPr>
        <p:sp>
          <p:nvSpPr>
            <p:cNvPr id="134" name="Arc 133"/>
            <p:cNvSpPr/>
            <p:nvPr/>
          </p:nvSpPr>
          <p:spPr bwMode="auto">
            <a:xfrm rot="11017828">
              <a:off x="6966568" y="1343424"/>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37" name="Arc 136"/>
            <p:cNvSpPr/>
            <p:nvPr/>
          </p:nvSpPr>
          <p:spPr bwMode="auto">
            <a:xfrm rot="11521545">
              <a:off x="5892382" y="150582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41" name="Straight Arrow Connector 140"/>
            <p:cNvCxnSpPr/>
            <p:nvPr/>
          </p:nvCxnSpPr>
          <p:spPr bwMode="auto">
            <a:xfrm flipH="1" flipV="1">
              <a:off x="5808562" y="1121017"/>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2" name="Straight Arrow Connector 141"/>
            <p:cNvCxnSpPr/>
            <p:nvPr/>
          </p:nvCxnSpPr>
          <p:spPr bwMode="auto">
            <a:xfrm>
              <a:off x="5804752" y="3316208"/>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43" name="Text Box 15"/>
            <p:cNvSpPr txBox="1">
              <a:spLocks noChangeArrowheads="1"/>
            </p:cNvSpPr>
            <p:nvPr/>
          </p:nvSpPr>
          <p:spPr bwMode="auto">
            <a:xfrm>
              <a:off x="5454232" y="1095216"/>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44" name="Text Box 15"/>
            <p:cNvSpPr txBox="1">
              <a:spLocks noChangeArrowheads="1"/>
            </p:cNvSpPr>
            <p:nvPr/>
          </p:nvSpPr>
          <p:spPr bwMode="auto">
            <a:xfrm>
              <a:off x="7859612" y="2983468"/>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45" name="TextBox 144"/>
            <p:cNvSpPr txBox="1">
              <a:spLocks noChangeArrowheads="1"/>
            </p:cNvSpPr>
            <p:nvPr/>
          </p:nvSpPr>
          <p:spPr bwMode="auto">
            <a:xfrm>
              <a:off x="6664542" y="2052603"/>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46" name="TextBox 145"/>
            <p:cNvSpPr txBox="1">
              <a:spLocks noChangeArrowheads="1"/>
            </p:cNvSpPr>
            <p:nvPr/>
          </p:nvSpPr>
          <p:spPr bwMode="auto">
            <a:xfrm>
              <a:off x="7320986" y="2056647"/>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47" name="Arc 146"/>
            <p:cNvSpPr/>
            <p:nvPr/>
          </p:nvSpPr>
          <p:spPr bwMode="auto">
            <a:xfrm rot="11248650">
              <a:off x="6299818" y="1366283"/>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8" name="TextBox 147"/>
            <p:cNvSpPr txBox="1">
              <a:spLocks noChangeArrowheads="1"/>
            </p:cNvSpPr>
            <p:nvPr/>
          </p:nvSpPr>
          <p:spPr bwMode="auto">
            <a:xfrm>
              <a:off x="5968582" y="2321167"/>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49" name="Straight Connector 148"/>
            <p:cNvCxnSpPr/>
            <p:nvPr/>
          </p:nvCxnSpPr>
          <p:spPr bwMode="auto">
            <a:xfrm rot="16200000" flipV="1">
              <a:off x="6542060" y="2133207"/>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50" name="Oval 149"/>
            <p:cNvSpPr/>
            <p:nvPr/>
          </p:nvSpPr>
          <p:spPr bwMode="auto">
            <a:xfrm rot="18828319">
              <a:off x="6823822" y="2368153"/>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51" name="Straight Connector 150"/>
            <p:cNvCxnSpPr/>
            <p:nvPr/>
          </p:nvCxnSpPr>
          <p:spPr bwMode="auto">
            <a:xfrm rot="16200000" flipV="1">
              <a:off x="7171980" y="2133207"/>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52" name="Oval 151"/>
            <p:cNvSpPr/>
            <p:nvPr/>
          </p:nvSpPr>
          <p:spPr bwMode="auto">
            <a:xfrm rot="18828319">
              <a:off x="6196520" y="236678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3" name="TextBox 152"/>
            <p:cNvSpPr txBox="1"/>
            <p:nvPr/>
          </p:nvSpPr>
          <p:spPr>
            <a:xfrm>
              <a:off x="7306585" y="1635367"/>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54" name="Straight Arrow Connector 153"/>
            <p:cNvCxnSpPr/>
            <p:nvPr/>
          </p:nvCxnSpPr>
          <p:spPr bwMode="auto">
            <a:xfrm flipH="1">
              <a:off x="7008712" y="1985887"/>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55" name="Straight Arrow Connector 154"/>
            <p:cNvCxnSpPr/>
            <p:nvPr/>
          </p:nvCxnSpPr>
          <p:spPr bwMode="auto">
            <a:xfrm flipV="1">
              <a:off x="6300052" y="2321167"/>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56" name="TextBox 155"/>
            <p:cNvSpPr txBox="1"/>
            <p:nvPr/>
          </p:nvSpPr>
          <p:spPr>
            <a:xfrm>
              <a:off x="5987632" y="2603107"/>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57" name="TextBox 156"/>
            <p:cNvSpPr txBox="1"/>
            <p:nvPr/>
          </p:nvSpPr>
          <p:spPr>
            <a:xfrm>
              <a:off x="6806782" y="1532497"/>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158" name="TextBox 157"/>
            <p:cNvSpPr txBox="1"/>
            <p:nvPr/>
          </p:nvSpPr>
          <p:spPr>
            <a:xfrm>
              <a:off x="6239092" y="1650607"/>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159" name="TextBox 158"/>
            <p:cNvSpPr txBox="1"/>
            <p:nvPr/>
          </p:nvSpPr>
          <p:spPr>
            <a:xfrm>
              <a:off x="5800942" y="1612507"/>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160" name="Oval 159"/>
            <p:cNvSpPr/>
            <p:nvPr/>
          </p:nvSpPr>
          <p:spPr bwMode="auto">
            <a:xfrm rot="18828319">
              <a:off x="7446200" y="237186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73719" cy="92333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d</a:t>
            </a:r>
            <a:r>
              <a:rPr lang="sr-Latn-RS" i="1">
                <a:solidFill>
                  <a:schemeClr val="bg1"/>
                </a:solidFill>
              </a:rPr>
              <a:t>T</a:t>
            </a:r>
            <a:r>
              <a:rPr lang="sr-Latn-CS">
                <a:solidFill>
                  <a:schemeClr val="bg1"/>
                </a:solidFill>
              </a:rPr>
              <a:t>=0</a:t>
            </a:r>
          </a:p>
          <a:p>
            <a:pPr>
              <a:tabLst>
                <a:tab pos="409575" algn="l"/>
              </a:tabLst>
            </a:pPr>
            <a:r>
              <a:rPr lang="sr-Latn-RS" i="1">
                <a:solidFill>
                  <a:schemeClr val="bg1"/>
                </a:solidFill>
              </a:rPr>
              <a:t>T</a:t>
            </a:r>
            <a:r>
              <a:rPr lang="sr-Latn-CS">
                <a:solidFill>
                  <a:schemeClr val="bg1"/>
                </a:solidFill>
              </a:rPr>
              <a:t>=const.</a:t>
            </a:r>
            <a:endParaRPr lang="en-US">
              <a:solidFill>
                <a:schemeClr val="bg1"/>
              </a:solidFill>
            </a:endParaRPr>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a:solidFill>
                  <a:schemeClr val="bg1"/>
                </a:solidFill>
              </a:rPr>
              <a:t>q&gt;0</a:t>
            </a: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a:solidFill>
                  <a:schemeClr val="bg1"/>
                </a:solidFill>
              </a:rPr>
              <a:t>q&lt;0</a:t>
            </a:r>
          </a:p>
        </p:txBody>
      </p:sp>
      <p:grpSp>
        <p:nvGrpSpPr>
          <p:cNvPr id="57" name="Group 56"/>
          <p:cNvGrpSpPr/>
          <p:nvPr/>
        </p:nvGrpSpPr>
        <p:grpSpPr>
          <a:xfrm>
            <a:off x="5181600" y="1197209"/>
            <a:ext cx="3160468" cy="3755791"/>
            <a:chOff x="5181600" y="1197209"/>
            <a:chExt cx="3160468" cy="3755791"/>
          </a:xfrm>
        </p:grpSpPr>
        <p:sp>
          <p:nvSpPr>
            <p:cNvPr id="69" name="Rectangle 68"/>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 name="TextBox 12"/>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8" name="Straight Arrow Connector 17"/>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22" name="TextBox 21"/>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23" name="TextBox 22"/>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41" name="Arc 40"/>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4" name="TextBox 5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43" name="Oval 42"/>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1" name="Oval 50"/>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1" name="TextBox 70"/>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2" name="Straight Arrow Connector 71"/>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8" name="TextBox 77"/>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53" name="Oval 52"/>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7" name="Rectangle 66"/>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74" name="Straight Connector 7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49" name="WordArt 6"/>
          <p:cNvSpPr>
            <a:spLocks noChangeArrowheads="1" noChangeShapeType="1" noTextEdit="1"/>
          </p:cNvSpPr>
          <p:nvPr/>
        </p:nvSpPr>
        <p:spPr bwMode="auto">
          <a:xfrm>
            <a:off x="284163" y="923925"/>
            <a:ext cx="3756025" cy="7588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Izotermski proces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 name="Group 7"/>
          <p:cNvGrpSpPr/>
          <p:nvPr/>
        </p:nvGrpSpPr>
        <p:grpSpPr>
          <a:xfrm>
            <a:off x="5181600" y="1197209"/>
            <a:ext cx="3160468" cy="3755791"/>
            <a:chOff x="5181600" y="1197209"/>
            <a:chExt cx="3160468" cy="3755791"/>
          </a:xfrm>
        </p:grpSpPr>
        <p:sp>
          <p:nvSpPr>
            <p:cNvPr id="9" name="Rectangle 8"/>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0" name="Group 17"/>
            <p:cNvGrpSpPr/>
            <p:nvPr/>
          </p:nvGrpSpPr>
          <p:grpSpPr>
            <a:xfrm>
              <a:off x="5440680" y="3810000"/>
              <a:ext cx="2295525" cy="1143000"/>
              <a:chOff x="4032885" y="3415665"/>
              <a:chExt cx="2295525" cy="1143000"/>
            </a:xfrm>
            <a:solidFill>
              <a:schemeClr val="tx1">
                <a:lumMod val="65000"/>
              </a:schemeClr>
            </a:solidFill>
          </p:grpSpPr>
          <p:sp>
            <p:nvSpPr>
              <p:cNvPr id="33" name="Rectangle 32"/>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4" name="Rectangle 33"/>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5" name="Rectangle 34"/>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11" name="Group 43"/>
            <p:cNvGrpSpPr/>
            <p:nvPr/>
          </p:nvGrpSpPr>
          <p:grpSpPr>
            <a:xfrm>
              <a:off x="6583680" y="3920489"/>
              <a:ext cx="1524000" cy="923544"/>
              <a:chOff x="6330315" y="3920489"/>
              <a:chExt cx="1524000" cy="923544"/>
            </a:xfrm>
          </p:grpSpPr>
          <p:sp>
            <p:nvSpPr>
              <p:cNvPr id="31" name="Rectangle 3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2" name="Rectangle 3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2" name="TextBox 11"/>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3" name="Straight Arrow Connector 12"/>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 name="Straight Arrow Connector 13"/>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5"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6"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7" name="TextBox 16"/>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8" name="TextBox 17"/>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9" name="Arc 18"/>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0" name="TextBox 19"/>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21" name="Oval 20"/>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2" name="Oval 21"/>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TextBox 22"/>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24" name="Straight Arrow Connector 23"/>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5" name="Straight Arrow Connector 24"/>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6" name="TextBox 25"/>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27" name="TextBox 26"/>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28" name="Oval 27"/>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9" name="Rectangle 28"/>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30" name="Straight Connector 29"/>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6" name="Text Box 27"/>
          <p:cNvSpPr txBox="1">
            <a:spLocks noChangeArrowheads="1"/>
          </p:cNvSpPr>
          <p:nvPr/>
        </p:nvSpPr>
        <p:spPr bwMode="auto">
          <a:xfrm rot="2870812">
            <a:off x="2387875" y="2305384"/>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r>
              <a:rPr lang="en-US">
                <a:solidFill>
                  <a:schemeClr val="bg1"/>
                </a:solidFill>
              </a:rPr>
              <a:t>:</a:t>
            </a:r>
          </a:p>
        </p:txBody>
      </p:sp>
      <p:sp>
        <p:nvSpPr>
          <p:cNvPr id="37"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i="1">
                <a:solidFill>
                  <a:schemeClr val="bg1"/>
                </a:solidFill>
                <a:sym typeface="Symbol"/>
              </a:rPr>
              <a:t></a:t>
            </a:r>
            <a:r>
              <a:rPr lang="en-US" sz="2400" i="1">
                <a:solidFill>
                  <a:schemeClr val="bg1"/>
                </a:solidFill>
              </a:rPr>
              <a:t>v=R</a:t>
            </a:r>
            <a:r>
              <a:rPr lang="en-US" sz="2400" i="1">
                <a:solidFill>
                  <a:schemeClr val="bg1"/>
                </a:solidFill>
                <a:sym typeface="Symbol"/>
              </a:rPr>
              <a:t></a:t>
            </a:r>
            <a:r>
              <a:rPr lang="en-US" sz="2400" i="1">
                <a:solidFill>
                  <a:schemeClr val="bg1"/>
                </a:solidFill>
              </a:rPr>
              <a:t>T</a:t>
            </a:r>
          </a:p>
        </p:txBody>
      </p:sp>
      <p:cxnSp>
        <p:nvCxnSpPr>
          <p:cNvPr id="43" name="Straight Arrow Connector 42"/>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4"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p</a:t>
            </a:r>
            <a:r>
              <a:rPr lang="en-US" sz="2400" baseline="-25000">
                <a:solidFill>
                  <a:schemeClr val="bg1"/>
                </a:solidFill>
              </a:rPr>
              <a:t>1</a:t>
            </a:r>
          </a:p>
          <a:p>
            <a:pPr algn="ctr">
              <a:spcBef>
                <a:spcPts val="0"/>
              </a:spcBef>
              <a:tabLst>
                <a:tab pos="409575" algn="l"/>
              </a:tabLst>
            </a:pPr>
            <a:r>
              <a:rPr lang="en-US" sz="2400" i="1">
                <a:solidFill>
                  <a:schemeClr val="bg1"/>
                </a:solidFill>
              </a:rPr>
              <a:t>p</a:t>
            </a:r>
            <a:r>
              <a:rPr lang="en-US" sz="2400" baseline="-25000">
                <a:solidFill>
                  <a:schemeClr val="bg1"/>
                </a:solidFill>
              </a:rPr>
              <a:t>2</a:t>
            </a:r>
            <a:endParaRPr lang="en-US" sz="2400" i="1">
              <a:solidFill>
                <a:schemeClr val="bg1"/>
              </a:solidFill>
            </a:endParaRPr>
          </a:p>
        </p:txBody>
      </p:sp>
      <p:cxnSp>
        <p:nvCxnSpPr>
          <p:cNvPr id="45" name="Straight Connector 44"/>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46" name="Text Box 27"/>
          <p:cNvSpPr txBox="1">
            <a:spLocks noChangeArrowheads="1"/>
          </p:cNvSpPr>
          <p:nvPr/>
        </p:nvSpPr>
        <p:spPr bwMode="auto">
          <a:xfrm>
            <a:off x="914400" y="3862651"/>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v</a:t>
            </a:r>
            <a:r>
              <a:rPr lang="en-US" sz="2400" baseline="-25000">
                <a:solidFill>
                  <a:schemeClr val="bg1"/>
                </a:solidFill>
              </a:rPr>
              <a:t>2</a:t>
            </a:r>
            <a:r>
              <a:rPr lang="en-US" sz="2400" i="1">
                <a:solidFill>
                  <a:schemeClr val="bg1"/>
                </a:solidFill>
              </a:rPr>
              <a:t> v</a:t>
            </a:r>
            <a:r>
              <a:rPr lang="en-US" sz="2400" baseline="-25000">
                <a:solidFill>
                  <a:schemeClr val="bg1"/>
                </a:solidFill>
              </a:rPr>
              <a:t>1</a:t>
            </a:r>
            <a:endParaRPr lang="en-US" sz="2400" i="1">
              <a:solidFill>
                <a:schemeClr val="bg1"/>
              </a:solidFill>
            </a:endParaRPr>
          </a:p>
        </p:txBody>
      </p:sp>
      <p:sp>
        <p:nvSpPr>
          <p:cNvPr id="47" name="Text Box 27"/>
          <p:cNvSpPr txBox="1">
            <a:spLocks noChangeArrowheads="1"/>
          </p:cNvSpPr>
          <p:nvPr/>
        </p:nvSpPr>
        <p:spPr bwMode="auto">
          <a:xfrm>
            <a:off x="731520" y="4106491"/>
            <a:ext cx="10210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a:solidFill>
                  <a:schemeClr val="bg1"/>
                </a:solidFill>
              </a:rPr>
              <a:t>=       </a:t>
            </a:r>
          </a:p>
        </p:txBody>
      </p:sp>
      <p:cxnSp>
        <p:nvCxnSpPr>
          <p:cNvPr id="48" name="Straight Connector 47"/>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49" name="Straight Arrow Connector 48"/>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50" name="Text Box 27"/>
          <p:cNvSpPr txBox="1">
            <a:spLocks noChangeArrowheads="1"/>
          </p:cNvSpPr>
          <p:nvPr/>
        </p:nvSpPr>
        <p:spPr bwMode="auto">
          <a:xfrm>
            <a:off x="287866" y="2756448"/>
            <a:ext cx="3903134"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baseline="-25000">
                <a:solidFill>
                  <a:schemeClr val="bg1"/>
                </a:solidFill>
              </a:rPr>
              <a:t>1</a:t>
            </a:r>
            <a:r>
              <a:rPr lang="en-US" sz="2400" i="1">
                <a:solidFill>
                  <a:schemeClr val="bg1"/>
                </a:solidFill>
              </a:rPr>
              <a:t>v</a:t>
            </a:r>
            <a:r>
              <a:rPr lang="en-US" sz="2400" baseline="-25000">
                <a:solidFill>
                  <a:schemeClr val="bg1"/>
                </a:solidFill>
              </a:rPr>
              <a:t>1</a:t>
            </a:r>
            <a:r>
              <a:rPr lang="en-US" sz="2400" i="1">
                <a:solidFill>
                  <a:schemeClr val="bg1"/>
                </a:solidFill>
              </a:rPr>
              <a:t>=p</a:t>
            </a:r>
            <a:r>
              <a:rPr lang="en-US" sz="2400" baseline="-25000">
                <a:solidFill>
                  <a:schemeClr val="bg1"/>
                </a:solidFill>
              </a:rPr>
              <a:t>2</a:t>
            </a:r>
            <a:r>
              <a:rPr lang="en-US" sz="2400" i="1">
                <a:solidFill>
                  <a:schemeClr val="bg1"/>
                </a:solidFill>
              </a:rPr>
              <a:t>v</a:t>
            </a:r>
            <a:r>
              <a:rPr lang="en-US" sz="2400" baseline="-25000">
                <a:solidFill>
                  <a:schemeClr val="bg1"/>
                </a:solidFill>
              </a:rPr>
              <a:t>2 </a:t>
            </a:r>
            <a:r>
              <a:rPr lang="en-US" sz="2400" i="1">
                <a:solidFill>
                  <a:schemeClr val="bg1"/>
                </a:solidFill>
              </a:rPr>
              <a:t>=const.</a:t>
            </a:r>
          </a:p>
        </p:txBody>
      </p:sp>
      <p:sp>
        <p:nvSpPr>
          <p:cNvPr id="52" name="Text Box 15"/>
          <p:cNvSpPr txBox="1">
            <a:spLocks noChangeArrowheads="1"/>
          </p:cNvSpPr>
          <p:nvPr/>
        </p:nvSpPr>
        <p:spPr bwMode="auto">
          <a:xfrm>
            <a:off x="1583267" y="4614333"/>
            <a:ext cx="2436886" cy="427746"/>
          </a:xfrm>
          <a:prstGeom prst="rect">
            <a:avLst/>
          </a:prstGeom>
          <a:noFill/>
          <a:ln w="9525" algn="ctr">
            <a:noFill/>
            <a:miter lim="800000"/>
            <a:headEnd/>
            <a:tailEnd/>
          </a:ln>
          <a:effectLst/>
        </p:spPr>
        <p:txBody>
          <a:bodyPr wrap="none">
            <a:spAutoFit/>
          </a:bodyPr>
          <a:lstStyle/>
          <a:p>
            <a:pPr>
              <a:tabLst>
                <a:tab pos="409575" algn="l"/>
              </a:tabLst>
            </a:pPr>
            <a:r>
              <a:rPr lang="sr-Latn-CS" i="1">
                <a:solidFill>
                  <a:schemeClr val="bg1"/>
                </a:solidFill>
              </a:rPr>
              <a:t>Bojl-Mariotov zakon</a:t>
            </a:r>
            <a:endParaRPr lang="en-US" i="1">
              <a:solidFill>
                <a:schemeClr val="bg1"/>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 y="1257849"/>
            <a:ext cx="2590800" cy="535531"/>
          </a:xfrm>
          <a:prstGeom prst="rect">
            <a:avLst/>
          </a:prstGeom>
          <a:noFill/>
          <a:ln w="9525">
            <a:noFill/>
            <a:miter lim="800000"/>
            <a:headEnd/>
            <a:tailEnd/>
          </a:ln>
        </p:spPr>
        <p:txBody>
          <a:bodyPr wrap="square">
            <a:spAutoFit/>
          </a:bodyPr>
          <a:lstStyle/>
          <a:p>
            <a:r>
              <a:rPr lang="en-US" sz="2400" i="1">
                <a:solidFill>
                  <a:schemeClr val="bg1"/>
                </a:solidFill>
              </a:rPr>
              <a:t>u</a:t>
            </a:r>
            <a:r>
              <a:rPr lang="sr-Latn-RS" sz="2400" baseline="-25000">
                <a:solidFill>
                  <a:schemeClr val="bg1"/>
                </a:solidFill>
              </a:rPr>
              <a:t>12</a:t>
            </a:r>
            <a:r>
              <a:rPr lang="sr-Latn-RS" sz="2400" i="1">
                <a:solidFill>
                  <a:schemeClr val="bg1"/>
                </a:solidFill>
              </a:rPr>
              <a:t> = c</a:t>
            </a:r>
            <a:r>
              <a:rPr lang="en-US" sz="2400" i="1" baseline="-25000">
                <a:solidFill>
                  <a:schemeClr val="bg1"/>
                </a:solidFill>
              </a:rPr>
              <a:t>v</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grpSp>
        <p:nvGrpSpPr>
          <p:cNvPr id="3" name="Group 2"/>
          <p:cNvGrpSpPr/>
          <p:nvPr/>
        </p:nvGrpSpPr>
        <p:grpSpPr>
          <a:xfrm>
            <a:off x="5181600" y="1197209"/>
            <a:ext cx="3160468" cy="3755791"/>
            <a:chOff x="5181600" y="1197209"/>
            <a:chExt cx="3160468" cy="3755791"/>
          </a:xfrm>
        </p:grpSpPr>
        <p:sp>
          <p:nvSpPr>
            <p:cNvPr id="4" name="Rectangle 3"/>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5" name="Group 17"/>
            <p:cNvGrpSpPr/>
            <p:nvPr/>
          </p:nvGrpSpPr>
          <p:grpSpPr>
            <a:xfrm>
              <a:off x="5440680" y="3810000"/>
              <a:ext cx="2295525" cy="1143000"/>
              <a:chOff x="4032885" y="3415665"/>
              <a:chExt cx="2295525" cy="1143000"/>
            </a:xfrm>
            <a:solidFill>
              <a:schemeClr val="tx1">
                <a:lumMod val="65000"/>
              </a:schemeClr>
            </a:solidFill>
          </p:grpSpPr>
          <p:sp>
            <p:nvSpPr>
              <p:cNvPr id="28" name="Rectangle 27"/>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9" name="Rectangle 28"/>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0" name="Rectangle 29"/>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6" name="Group 43"/>
            <p:cNvGrpSpPr/>
            <p:nvPr/>
          </p:nvGrpSpPr>
          <p:grpSpPr>
            <a:xfrm>
              <a:off x="6583680" y="3920489"/>
              <a:ext cx="1524000" cy="923544"/>
              <a:chOff x="6330315" y="3920489"/>
              <a:chExt cx="1524000" cy="923544"/>
            </a:xfrm>
          </p:grpSpPr>
          <p:sp>
            <p:nvSpPr>
              <p:cNvPr id="26" name="Rectangle 25"/>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7" name="Rectangle 26"/>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7" name="TextBox 6"/>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8" name="Straight Arrow Connector 7"/>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9" name="Straight Arrow Connector 8"/>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0"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1"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2" name="TextBox 11"/>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3" name="TextBox 12"/>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4" name="Arc 13"/>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TextBox 14"/>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16" name="Oval 15"/>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7" name="Oval 16"/>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8" name="TextBox 17"/>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9" name="Straight Arrow Connector 18"/>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0" name="Straight Arrow Connector 19"/>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1" name="TextBox 20"/>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22" name="TextBox 21"/>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23" name="Oval 22"/>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4" name="Rectangle 23"/>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25" name="Straight Connector 24"/>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5" name="TextBox 34"/>
          <p:cNvSpPr txBox="1">
            <a:spLocks noChangeArrowheads="1"/>
          </p:cNvSpPr>
          <p:nvPr/>
        </p:nvSpPr>
        <p:spPr bwMode="auto">
          <a:xfrm>
            <a:off x="228600" y="2286000"/>
            <a:ext cx="2819400" cy="535531"/>
          </a:xfrm>
          <a:prstGeom prst="rect">
            <a:avLst/>
          </a:prstGeom>
          <a:noFill/>
          <a:ln w="9525">
            <a:noFill/>
            <a:miter lim="800000"/>
            <a:headEnd/>
            <a:tailEnd/>
          </a:ln>
        </p:spPr>
        <p:txBody>
          <a:bodyPr wrap="square">
            <a:spAutoFit/>
          </a:bodyPr>
          <a:lstStyle/>
          <a:p>
            <a:r>
              <a:rPr lang="sr-Latn-RS" sz="2400" i="1">
                <a:solidFill>
                  <a:schemeClr val="bg1"/>
                </a:solidFill>
              </a:rPr>
              <a:t>h</a:t>
            </a:r>
            <a:r>
              <a:rPr lang="sr-Latn-RS" sz="2400" baseline="-25000">
                <a:solidFill>
                  <a:schemeClr val="bg1"/>
                </a:solidFill>
              </a:rPr>
              <a:t>12</a:t>
            </a:r>
            <a:r>
              <a:rPr lang="sr-Latn-RS" sz="2400" i="1">
                <a:solidFill>
                  <a:schemeClr val="bg1"/>
                </a:solidFill>
              </a:rPr>
              <a:t> = c</a:t>
            </a:r>
            <a:r>
              <a:rPr lang="en-US" sz="2400" i="1" baseline="-25000">
                <a:solidFill>
                  <a:schemeClr val="bg1"/>
                </a:solidFill>
              </a:rPr>
              <a:t>p</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sp>
        <p:nvSpPr>
          <p:cNvPr id="36" name="TextBox 35"/>
          <p:cNvSpPr txBox="1">
            <a:spLocks noChangeArrowheads="1"/>
          </p:cNvSpPr>
          <p:nvPr/>
        </p:nvSpPr>
        <p:spPr bwMode="auto">
          <a:xfrm>
            <a:off x="990600" y="3696249"/>
            <a:ext cx="1371600" cy="535531"/>
          </a:xfrm>
          <a:prstGeom prst="rect">
            <a:avLst/>
          </a:prstGeom>
          <a:noFill/>
          <a:ln w="9525">
            <a:noFill/>
            <a:miter lim="800000"/>
            <a:headEnd/>
            <a:tailEnd/>
          </a:ln>
        </p:spPr>
        <p:txBody>
          <a:bodyPr wrap="square">
            <a:spAutoFit/>
          </a:bodyPr>
          <a:lstStyle/>
          <a:p>
            <a:r>
              <a:rPr lang="en-US" sz="2400" i="1">
                <a:solidFill>
                  <a:schemeClr val="bg1"/>
                </a:solidFill>
              </a:rPr>
              <a:t>du</a:t>
            </a:r>
            <a:r>
              <a:rPr lang="sr-Latn-RS" sz="2400">
                <a:solidFill>
                  <a:schemeClr val="bg1"/>
                </a:solidFill>
              </a:rPr>
              <a:t> </a:t>
            </a:r>
            <a:r>
              <a:rPr lang="en-US" sz="2400">
                <a:solidFill>
                  <a:schemeClr val="bg1"/>
                </a:solidFill>
              </a:rPr>
              <a:t>= 0</a:t>
            </a:r>
          </a:p>
        </p:txBody>
      </p:sp>
      <p:sp>
        <p:nvSpPr>
          <p:cNvPr id="37" name="Text Box 13"/>
          <p:cNvSpPr txBox="1">
            <a:spLocks noChangeArrowheads="1"/>
          </p:cNvSpPr>
          <p:nvPr/>
        </p:nvSpPr>
        <p:spPr bwMode="auto">
          <a:xfrm rot="19612189">
            <a:off x="1744272" y="4129810"/>
            <a:ext cx="3200400" cy="1200329"/>
          </a:xfrm>
          <a:prstGeom prst="rect">
            <a:avLst/>
          </a:prstGeom>
          <a:noFill/>
          <a:ln w="9525" algn="ctr">
            <a:noFill/>
            <a:miter lim="800000"/>
            <a:headEnd/>
            <a:tailEnd/>
          </a:ln>
          <a:effectLst/>
        </p:spPr>
        <p:txBody>
          <a:bodyPr wrap="square">
            <a:spAutoFit/>
          </a:bodyPr>
          <a:lstStyle/>
          <a:p>
            <a:pPr algn="ctr">
              <a:tabLst>
                <a:tab pos="409575" algn="l"/>
              </a:tabLst>
            </a:pPr>
            <a:r>
              <a:rPr lang="sr-Latn-CS">
                <a:solidFill>
                  <a:schemeClr val="bg1"/>
                </a:solidFill>
              </a:rPr>
              <a:t>konstantne vrednosti unutrašnje energije i entalpije</a:t>
            </a:r>
            <a:endParaRPr lang="en-US">
              <a:solidFill>
                <a:schemeClr val="bg1"/>
              </a:solidFill>
            </a:endParaRPr>
          </a:p>
        </p:txBody>
      </p:sp>
      <p:sp>
        <p:nvSpPr>
          <p:cNvPr id="38" name="TextBox 37"/>
          <p:cNvSpPr txBox="1">
            <a:spLocks noChangeArrowheads="1"/>
          </p:cNvSpPr>
          <p:nvPr/>
        </p:nvSpPr>
        <p:spPr bwMode="auto">
          <a:xfrm>
            <a:off x="990600" y="4191001"/>
            <a:ext cx="1295400" cy="535531"/>
          </a:xfrm>
          <a:prstGeom prst="rect">
            <a:avLst/>
          </a:prstGeom>
          <a:noFill/>
          <a:ln w="9525">
            <a:noFill/>
            <a:miter lim="800000"/>
            <a:headEnd/>
            <a:tailEnd/>
          </a:ln>
        </p:spPr>
        <p:txBody>
          <a:bodyPr wrap="square">
            <a:spAutoFit/>
          </a:bodyPr>
          <a:lstStyle/>
          <a:p>
            <a:r>
              <a:rPr lang="en-US" sz="2400" i="1">
                <a:solidFill>
                  <a:schemeClr val="bg1"/>
                </a:solidFill>
              </a:rPr>
              <a:t>dh</a:t>
            </a:r>
            <a:r>
              <a:rPr lang="sr-Latn-RS" sz="2400" i="1">
                <a:solidFill>
                  <a:schemeClr val="bg1"/>
                </a:solidFill>
              </a:rPr>
              <a:t> = </a:t>
            </a:r>
            <a:r>
              <a:rPr lang="en-US" sz="2400">
                <a:solidFill>
                  <a:schemeClr val="bg1"/>
                </a:solidFill>
              </a:rPr>
              <a:t>0</a:t>
            </a:r>
            <a:endParaRPr lang="sr-Latn-RS" sz="24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 name="Group 8"/>
          <p:cNvGrpSpPr/>
          <p:nvPr/>
        </p:nvGrpSpPr>
        <p:grpSpPr>
          <a:xfrm>
            <a:off x="5181600" y="1197209"/>
            <a:ext cx="3160468" cy="3755791"/>
            <a:chOff x="5181600" y="1197209"/>
            <a:chExt cx="3160468" cy="3755791"/>
          </a:xfrm>
        </p:grpSpPr>
        <p:sp>
          <p:nvSpPr>
            <p:cNvPr id="10" name="Rectangle 9"/>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1" name="Group 17"/>
            <p:cNvGrpSpPr/>
            <p:nvPr/>
          </p:nvGrpSpPr>
          <p:grpSpPr>
            <a:xfrm>
              <a:off x="5440680" y="3810000"/>
              <a:ext cx="2295525" cy="1143000"/>
              <a:chOff x="4032885" y="3415665"/>
              <a:chExt cx="2295525" cy="1143000"/>
            </a:xfrm>
            <a:solidFill>
              <a:schemeClr val="tx1">
                <a:lumMod val="65000"/>
              </a:schemeClr>
            </a:solidFill>
          </p:grpSpPr>
          <p:sp>
            <p:nvSpPr>
              <p:cNvPr id="34" name="Rectangle 3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5" name="Rectangle 3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6" name="Rectangle 3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12" name="Group 43"/>
            <p:cNvGrpSpPr/>
            <p:nvPr/>
          </p:nvGrpSpPr>
          <p:grpSpPr>
            <a:xfrm>
              <a:off x="6583680" y="3920489"/>
              <a:ext cx="1524000" cy="923544"/>
              <a:chOff x="6330315" y="3920489"/>
              <a:chExt cx="1524000" cy="923544"/>
            </a:xfrm>
          </p:grpSpPr>
          <p:sp>
            <p:nvSpPr>
              <p:cNvPr id="32" name="Rectangle 31"/>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3" name="Rectangle 32"/>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 name="TextBox 12"/>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4" name="Straight Arrow Connector 13"/>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5" name="Straight Arrow Connector 14"/>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6"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7"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8" name="TextBox 17"/>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9" name="TextBox 18"/>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20" name="Arc 19"/>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1" name="TextBox 20"/>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22" name="Oval 21"/>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Oval 22"/>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4" name="TextBox 23"/>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25" name="Straight Arrow Connector 24"/>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26" name="Straight Arrow Connector 25"/>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7" name="TextBox 26"/>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28" name="TextBox 27"/>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29" name="Oval 28"/>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0" name="Rectangle 29"/>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31" name="Straight Connector 30"/>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7" name="TextBox 36"/>
          <p:cNvSpPr txBox="1">
            <a:spLocks noChangeArrowheads="1"/>
          </p:cNvSpPr>
          <p:nvPr/>
        </p:nvSpPr>
        <p:spPr bwMode="auto">
          <a:xfrm>
            <a:off x="304800" y="685800"/>
            <a:ext cx="1981200" cy="535531"/>
          </a:xfrm>
          <a:prstGeom prst="rect">
            <a:avLst/>
          </a:prstGeom>
          <a:noFill/>
          <a:ln w="9525">
            <a:noFill/>
            <a:miter lim="800000"/>
            <a:headEnd/>
            <a:tailEnd/>
          </a:ln>
        </p:spPr>
        <p:txBody>
          <a:bodyPr wrap="square">
            <a:spAutoFit/>
          </a:bodyPr>
          <a:lstStyle/>
          <a:p>
            <a:r>
              <a:rPr lang="sr-Latn-RS" sz="2400" i="1">
                <a:solidFill>
                  <a:schemeClr val="bg1"/>
                </a:solidFill>
              </a:rPr>
              <a:t>dq = du + d</a:t>
            </a:r>
            <a:r>
              <a:rPr lang="en-US" sz="2400" i="1">
                <a:solidFill>
                  <a:schemeClr val="bg1"/>
                </a:solidFill>
                <a:latin typeface="Times New Roman" pitchFamily="18" charset="0"/>
                <a:cs typeface="Times New Roman" pitchFamily="18" charset="0"/>
              </a:rPr>
              <a:t>l</a:t>
            </a:r>
            <a:endParaRPr lang="sr-Latn-RS" sz="2400" i="1">
              <a:solidFill>
                <a:schemeClr val="bg1"/>
              </a:solidFill>
              <a:latin typeface="Times New Roman" pitchFamily="18" charset="0"/>
              <a:cs typeface="Times New Roman" pitchFamily="18" charset="0"/>
            </a:endParaRPr>
          </a:p>
        </p:txBody>
      </p:sp>
      <p:cxnSp>
        <p:nvCxnSpPr>
          <p:cNvPr id="38" name="Straight Arrow Connector 37"/>
          <p:cNvCxnSpPr/>
          <p:nvPr/>
        </p:nvCxnSpPr>
        <p:spPr bwMode="auto">
          <a:xfrm>
            <a:off x="901048" y="1187304"/>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2" name="Text Box 27"/>
          <p:cNvSpPr txBox="1">
            <a:spLocks noChangeArrowheads="1"/>
          </p:cNvSpPr>
          <p:nvPr/>
        </p:nvSpPr>
        <p:spPr bwMode="auto">
          <a:xfrm>
            <a:off x="1752600" y="1176862"/>
            <a:ext cx="1219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sym typeface="Symbol"/>
              </a:rPr>
              <a:t>d</a:t>
            </a:r>
            <a:r>
              <a:rPr lang="sr-Latn-RS" sz="2400" i="1">
                <a:solidFill>
                  <a:schemeClr val="bg1"/>
                </a:solidFill>
              </a:rPr>
              <a:t>u </a:t>
            </a:r>
            <a:r>
              <a:rPr lang="en-US" sz="2400" i="1">
                <a:solidFill>
                  <a:schemeClr val="bg1"/>
                </a:solidFill>
              </a:rPr>
              <a:t>=</a:t>
            </a:r>
            <a:r>
              <a:rPr lang="sr-Latn-RS" sz="2400" i="1">
                <a:solidFill>
                  <a:schemeClr val="bg1"/>
                </a:solidFill>
              </a:rPr>
              <a:t> </a:t>
            </a:r>
            <a:r>
              <a:rPr lang="en-US" sz="2400">
                <a:solidFill>
                  <a:schemeClr val="bg1"/>
                </a:solidFill>
              </a:rPr>
              <a:t>0</a:t>
            </a:r>
          </a:p>
        </p:txBody>
      </p:sp>
      <p:cxnSp>
        <p:nvCxnSpPr>
          <p:cNvPr id="44" name="Straight Arrow Connector 43"/>
          <p:cNvCxnSpPr/>
          <p:nvPr/>
        </p:nvCxnSpPr>
        <p:spPr bwMode="auto">
          <a:xfrm rot="5400000">
            <a:off x="1356360" y="111148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55" name="TextBox 54"/>
          <p:cNvSpPr txBox="1">
            <a:spLocks noChangeArrowheads="1"/>
          </p:cNvSpPr>
          <p:nvPr/>
        </p:nvSpPr>
        <p:spPr bwMode="auto">
          <a:xfrm>
            <a:off x="304800" y="1820330"/>
            <a:ext cx="1447800" cy="535531"/>
          </a:xfrm>
          <a:prstGeom prst="rect">
            <a:avLst/>
          </a:prstGeom>
          <a:noFill/>
          <a:ln w="9525">
            <a:noFill/>
            <a:miter lim="800000"/>
            <a:headEnd/>
            <a:tailEnd/>
          </a:ln>
        </p:spPr>
        <p:txBody>
          <a:bodyPr wrap="square">
            <a:spAutoFit/>
          </a:bodyPr>
          <a:lstStyle/>
          <a:p>
            <a:r>
              <a:rPr lang="sr-Latn-RS" sz="2400" i="1">
                <a:solidFill>
                  <a:schemeClr val="bg1"/>
                </a:solidFill>
              </a:rPr>
              <a:t>dq = d</a:t>
            </a:r>
            <a:r>
              <a:rPr lang="en-US" sz="2400" i="1">
                <a:solidFill>
                  <a:schemeClr val="bg1"/>
                </a:solidFill>
                <a:latin typeface="Times New Roman" pitchFamily="18" charset="0"/>
                <a:cs typeface="Times New Roman" pitchFamily="18" charset="0"/>
              </a:rPr>
              <a:t>l</a:t>
            </a:r>
            <a:endParaRPr lang="sr-Latn-RS" sz="2400" i="1">
              <a:solidFill>
                <a:schemeClr val="bg1"/>
              </a:solidFill>
              <a:latin typeface="Times New Roman" pitchFamily="18" charset="0"/>
              <a:cs typeface="Times New Roman" pitchFamily="18" charset="0"/>
            </a:endParaRPr>
          </a:p>
        </p:txBody>
      </p:sp>
      <p:sp>
        <p:nvSpPr>
          <p:cNvPr id="58" name="TextBox 57"/>
          <p:cNvSpPr txBox="1">
            <a:spLocks noChangeArrowheads="1"/>
          </p:cNvSpPr>
          <p:nvPr/>
        </p:nvSpPr>
        <p:spPr bwMode="auto">
          <a:xfrm>
            <a:off x="381000" y="2743200"/>
            <a:ext cx="1752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 </a:t>
            </a:r>
            <a:r>
              <a:rPr lang="en-US" sz="2400">
                <a:solidFill>
                  <a:schemeClr val="bg1"/>
                </a:solidFill>
              </a:rPr>
              <a:t> </a:t>
            </a:r>
            <a:r>
              <a:rPr lang="en-US" sz="2400" i="1">
                <a:solidFill>
                  <a:schemeClr val="bg1"/>
                </a:solidFill>
              </a:rPr>
              <a:t>p</a:t>
            </a:r>
            <a:r>
              <a:rPr lang="sr-Latn-RS" sz="2400" i="1">
                <a:solidFill>
                  <a:schemeClr val="bg1"/>
                </a:solidFill>
              </a:rPr>
              <a:t>d</a:t>
            </a:r>
            <a:r>
              <a:rPr lang="en-US" sz="2400" i="1">
                <a:solidFill>
                  <a:schemeClr val="bg1"/>
                </a:solidFill>
              </a:rPr>
              <a:t>v</a:t>
            </a:r>
            <a:endParaRPr lang="sr-Latn-RS" sz="2400" i="1">
              <a:solidFill>
                <a:schemeClr val="bg1"/>
              </a:solidFill>
            </a:endParaRPr>
          </a:p>
        </p:txBody>
      </p:sp>
      <p:sp>
        <p:nvSpPr>
          <p:cNvPr id="59" name="Rectangle 58"/>
          <p:cNvSpPr/>
          <p:nvPr/>
        </p:nvSpPr>
        <p:spPr>
          <a:xfrm>
            <a:off x="977994" y="263706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60" name="TextBox 59"/>
          <p:cNvSpPr txBox="1">
            <a:spLocks noChangeArrowheads="1"/>
          </p:cNvSpPr>
          <p:nvPr/>
        </p:nvSpPr>
        <p:spPr bwMode="auto">
          <a:xfrm>
            <a:off x="937260" y="32060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61" name="TextBox 60"/>
          <p:cNvSpPr txBox="1">
            <a:spLocks noChangeArrowheads="1"/>
          </p:cNvSpPr>
          <p:nvPr/>
        </p:nvSpPr>
        <p:spPr bwMode="auto">
          <a:xfrm>
            <a:off x="998220" y="251460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62" name="Straight Arrow Connector 61"/>
          <p:cNvCxnSpPr/>
          <p:nvPr/>
        </p:nvCxnSpPr>
        <p:spPr bwMode="auto">
          <a:xfrm>
            <a:off x="944880" y="326898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9" name="Text Box 27"/>
          <p:cNvSpPr txBox="1">
            <a:spLocks noChangeArrowheads="1"/>
          </p:cNvSpPr>
          <p:nvPr/>
        </p:nvSpPr>
        <p:spPr bwMode="auto">
          <a:xfrm>
            <a:off x="1822028" y="3316831"/>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71" name="Straight Arrow Connector 70"/>
          <p:cNvCxnSpPr/>
          <p:nvPr/>
        </p:nvCxnSpPr>
        <p:spPr bwMode="auto">
          <a:xfrm rot="5400000">
            <a:off x="1418167" y="326349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81000" y="4348920"/>
            <a:ext cx="42672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 </a:t>
            </a:r>
            <a:r>
              <a:rPr lang="en-US" sz="2400">
                <a:solidFill>
                  <a:schemeClr val="bg1"/>
                </a:solidFill>
              </a:rPr>
              <a:t> </a:t>
            </a:r>
            <a:r>
              <a:rPr lang="en-US" sz="2400" i="1">
                <a:solidFill>
                  <a:schemeClr val="bg1"/>
                </a:solidFill>
              </a:rPr>
              <a:t>        </a:t>
            </a:r>
            <a:r>
              <a:rPr lang="sr-Latn-RS" sz="2400" i="1">
                <a:solidFill>
                  <a:schemeClr val="bg1"/>
                </a:solidFill>
              </a:rPr>
              <a:t>d</a:t>
            </a:r>
            <a:r>
              <a:rPr lang="en-US" sz="2400" i="1">
                <a:solidFill>
                  <a:schemeClr val="bg1"/>
                </a:solidFill>
              </a:rPr>
              <a:t>v = RT ln       =</a:t>
            </a:r>
            <a:r>
              <a:rPr lang="en-US" sz="2400" i="1">
                <a:solidFill>
                  <a:schemeClr val="bg1"/>
                </a:solidFill>
                <a:latin typeface="Arial" pitchFamily="34" charset="0"/>
                <a:cs typeface="Arial" pitchFamily="34" charset="0"/>
              </a:rPr>
              <a:t> q</a:t>
            </a:r>
            <a:r>
              <a:rPr lang="en-US" sz="2400" baseline="-25000">
                <a:solidFill>
                  <a:schemeClr val="bg1"/>
                </a:solidFill>
                <a:latin typeface="Arial" pitchFamily="34" charset="0"/>
                <a:cs typeface="Arial" pitchFamily="34" charset="0"/>
              </a:rPr>
              <a:t>12</a:t>
            </a:r>
            <a:endParaRPr lang="sr-Latn-RS" sz="2400" i="1">
              <a:solidFill>
                <a:schemeClr val="bg1"/>
              </a:solidFill>
            </a:endParaRPr>
          </a:p>
        </p:txBody>
      </p:sp>
      <p:sp>
        <p:nvSpPr>
          <p:cNvPr id="74" name="Rectangle 73"/>
          <p:cNvSpPr/>
          <p:nvPr/>
        </p:nvSpPr>
        <p:spPr>
          <a:xfrm>
            <a:off x="977994" y="424278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75" name="TextBox 74"/>
          <p:cNvSpPr txBox="1">
            <a:spLocks noChangeArrowheads="1"/>
          </p:cNvSpPr>
          <p:nvPr/>
        </p:nvSpPr>
        <p:spPr bwMode="auto">
          <a:xfrm>
            <a:off x="937260" y="481179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76" name="TextBox 75"/>
          <p:cNvSpPr txBox="1">
            <a:spLocks noChangeArrowheads="1"/>
          </p:cNvSpPr>
          <p:nvPr/>
        </p:nvSpPr>
        <p:spPr bwMode="auto">
          <a:xfrm>
            <a:off x="998220" y="412032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sp>
        <p:nvSpPr>
          <p:cNvPr id="77" name="Text Box 27"/>
          <p:cNvSpPr txBox="1">
            <a:spLocks noChangeArrowheads="1"/>
          </p:cNvSpPr>
          <p:nvPr/>
        </p:nvSpPr>
        <p:spPr bwMode="auto">
          <a:xfrm>
            <a:off x="1075264" y="422486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a:t>
            </a:r>
            <a:r>
              <a:rPr lang="en-US" sz="2400" i="1">
                <a:solidFill>
                  <a:schemeClr val="bg1"/>
                </a:solidFill>
                <a:sym typeface="Symbol"/>
              </a:rPr>
              <a:t> </a:t>
            </a:r>
            <a:r>
              <a:rPr lang="en-US" sz="2400" i="1">
                <a:solidFill>
                  <a:schemeClr val="bg1"/>
                </a:solidFill>
              </a:rPr>
              <a:t>T</a:t>
            </a:r>
          </a:p>
          <a:p>
            <a:pPr algn="ctr">
              <a:lnSpc>
                <a:spcPct val="100000"/>
              </a:lnSpc>
              <a:spcBef>
                <a:spcPts val="0"/>
              </a:spcBef>
              <a:tabLst>
                <a:tab pos="409575" algn="l"/>
              </a:tabLst>
            </a:pPr>
            <a:r>
              <a:rPr lang="en-US" sz="2400" i="1">
                <a:solidFill>
                  <a:schemeClr val="bg1"/>
                </a:solidFill>
              </a:rPr>
              <a:t>v</a:t>
            </a:r>
          </a:p>
        </p:txBody>
      </p:sp>
      <p:cxnSp>
        <p:nvCxnSpPr>
          <p:cNvPr id="78" name="Straight Arrow Connector 77"/>
          <p:cNvCxnSpPr/>
          <p:nvPr/>
        </p:nvCxnSpPr>
        <p:spPr bwMode="auto">
          <a:xfrm rot="5400000">
            <a:off x="1535852" y="4373880"/>
            <a:ext cx="0" cy="548640"/>
          </a:xfrm>
          <a:prstGeom prst="straightConnector1">
            <a:avLst/>
          </a:prstGeom>
          <a:noFill/>
          <a:ln w="28575"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3073392" y="422486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v</a:t>
            </a:r>
            <a:r>
              <a:rPr lang="en-US" sz="2400" baseline="-25000">
                <a:solidFill>
                  <a:schemeClr val="bg1"/>
                </a:solidFill>
              </a:rPr>
              <a:t>2</a:t>
            </a:r>
          </a:p>
          <a:p>
            <a:pPr algn="ctr">
              <a:lnSpc>
                <a:spcPct val="100000"/>
              </a:lnSpc>
              <a:spcBef>
                <a:spcPts val="0"/>
              </a:spcBef>
              <a:tabLst>
                <a:tab pos="409575" algn="l"/>
              </a:tabLst>
            </a:pPr>
            <a:r>
              <a:rPr lang="en-US" sz="2400" i="1">
                <a:solidFill>
                  <a:schemeClr val="bg1"/>
                </a:solidFill>
              </a:rPr>
              <a:t>v</a:t>
            </a:r>
            <a:r>
              <a:rPr lang="en-US" sz="2400" baseline="-25000">
                <a:solidFill>
                  <a:schemeClr val="bg1"/>
                </a:solidFill>
              </a:rPr>
              <a:t>1</a:t>
            </a:r>
          </a:p>
        </p:txBody>
      </p:sp>
      <p:cxnSp>
        <p:nvCxnSpPr>
          <p:cNvPr id="81" name="Straight Arrow Connector 80"/>
          <p:cNvCxnSpPr/>
          <p:nvPr/>
        </p:nvCxnSpPr>
        <p:spPr bwMode="auto">
          <a:xfrm rot="5400000">
            <a:off x="3545832" y="4436534"/>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Box 81"/>
          <p:cNvSpPr txBox="1">
            <a:spLocks noChangeArrowheads="1"/>
          </p:cNvSpPr>
          <p:nvPr/>
        </p:nvSpPr>
        <p:spPr bwMode="auto">
          <a:xfrm>
            <a:off x="2404568" y="1803399"/>
            <a:ext cx="1752600"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q</a:t>
            </a:r>
            <a:r>
              <a:rPr lang="en-US" sz="2400" baseline="-25000">
                <a:solidFill>
                  <a:schemeClr val="bg1"/>
                </a:solidFill>
                <a:latin typeface="Arial" pitchFamily="34" charset="0"/>
                <a:cs typeface="Arial" pitchFamily="34" charset="0"/>
              </a:rPr>
              <a:t>12</a:t>
            </a:r>
            <a:r>
              <a:rPr lang="en-US" sz="2400" i="1">
                <a:solidFill>
                  <a:schemeClr val="bg1"/>
                </a:solidFill>
                <a:latin typeface="Arial" pitchFamily="34" charset="0"/>
                <a:cs typeface="Arial" pitchFamily="34" charset="0"/>
              </a:rPr>
              <a:t> = </a:t>
            </a:r>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endParaRPr lang="sr-Latn-RS" sz="2400" i="1">
              <a:solidFill>
                <a:schemeClr val="bg1"/>
              </a:solidFill>
            </a:endParaRPr>
          </a:p>
        </p:txBody>
      </p:sp>
      <p:cxnSp>
        <p:nvCxnSpPr>
          <p:cNvPr id="83" name="Straight Arrow Connector 82"/>
          <p:cNvCxnSpPr/>
          <p:nvPr/>
        </p:nvCxnSpPr>
        <p:spPr bwMode="auto">
          <a:xfrm rot="5400000">
            <a:off x="1906693" y="1746489"/>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84" name="Text Box 27"/>
          <p:cNvSpPr txBox="1">
            <a:spLocks noChangeArrowheads="1"/>
          </p:cNvSpPr>
          <p:nvPr/>
        </p:nvSpPr>
        <p:spPr bwMode="auto">
          <a:xfrm>
            <a:off x="1828800" y="5029200"/>
            <a:ext cx="1752600" cy="424732"/>
          </a:xfrm>
          <a:prstGeom prst="rect">
            <a:avLst/>
          </a:prstGeom>
          <a:noFill/>
          <a:ln w="9525" algn="ctr">
            <a:noFill/>
            <a:miter lim="800000"/>
            <a:headEnd/>
            <a:tailEnd/>
          </a:ln>
          <a:effectLst/>
        </p:spPr>
        <p:txBody>
          <a:bodyPr wrap="square">
            <a:spAutoFit/>
          </a:bodyPr>
          <a:lstStyle/>
          <a:p>
            <a:pPr>
              <a:tabLst>
                <a:tab pos="409575" algn="l"/>
              </a:tabLst>
            </a:pPr>
            <a:r>
              <a:rPr lang="en-US" sz="1800" i="1">
                <a:solidFill>
                  <a:schemeClr val="bg1"/>
                </a:solidFill>
              </a:rPr>
              <a:t>R</a:t>
            </a:r>
            <a:r>
              <a:rPr lang="en-US" sz="1800" i="1">
                <a:solidFill>
                  <a:schemeClr val="bg1"/>
                </a:solidFill>
                <a:sym typeface="Symbol"/>
              </a:rPr>
              <a:t> </a:t>
            </a:r>
            <a:r>
              <a:rPr lang="en-US" sz="1800" i="1">
                <a:solidFill>
                  <a:schemeClr val="bg1"/>
                </a:solidFill>
              </a:rPr>
              <a:t>T = p</a:t>
            </a:r>
            <a:r>
              <a:rPr lang="en-US" sz="1800" baseline="-25000">
                <a:solidFill>
                  <a:schemeClr val="bg1"/>
                </a:solidFill>
              </a:rPr>
              <a:t>1</a:t>
            </a:r>
            <a:r>
              <a:rPr lang="en-US" sz="1800" i="1">
                <a:solidFill>
                  <a:schemeClr val="bg1"/>
                </a:solidFill>
              </a:rPr>
              <a:t> v</a:t>
            </a:r>
            <a:r>
              <a:rPr lang="en-US" sz="1800" baseline="-25000">
                <a:solidFill>
                  <a:schemeClr val="bg1"/>
                </a:solidFill>
              </a:rPr>
              <a:t>1</a:t>
            </a:r>
          </a:p>
        </p:txBody>
      </p:sp>
      <p:sp>
        <p:nvSpPr>
          <p:cNvPr id="85" name="Text Box 27"/>
          <p:cNvSpPr txBox="1">
            <a:spLocks noChangeArrowheads="1"/>
          </p:cNvSpPr>
          <p:nvPr/>
        </p:nvSpPr>
        <p:spPr bwMode="auto">
          <a:xfrm>
            <a:off x="1828800" y="5486400"/>
            <a:ext cx="1828800" cy="424732"/>
          </a:xfrm>
          <a:prstGeom prst="rect">
            <a:avLst/>
          </a:prstGeom>
          <a:noFill/>
          <a:ln w="9525" algn="ctr">
            <a:noFill/>
            <a:miter lim="800000"/>
            <a:headEnd/>
            <a:tailEnd/>
          </a:ln>
          <a:effectLst/>
        </p:spPr>
        <p:txBody>
          <a:bodyPr wrap="square">
            <a:spAutoFit/>
          </a:bodyPr>
          <a:lstStyle/>
          <a:p>
            <a:pPr>
              <a:tabLst>
                <a:tab pos="409575" algn="l"/>
              </a:tabLst>
            </a:pPr>
            <a:r>
              <a:rPr lang="en-US" sz="1800" i="1">
                <a:solidFill>
                  <a:schemeClr val="bg1"/>
                </a:solidFill>
              </a:rPr>
              <a:t>R</a:t>
            </a:r>
            <a:r>
              <a:rPr lang="en-US" sz="1800" i="1">
                <a:solidFill>
                  <a:schemeClr val="bg1"/>
                </a:solidFill>
                <a:sym typeface="Symbol"/>
              </a:rPr>
              <a:t> </a:t>
            </a:r>
            <a:r>
              <a:rPr lang="en-US" sz="1800" i="1">
                <a:solidFill>
                  <a:schemeClr val="bg1"/>
                </a:solidFill>
              </a:rPr>
              <a:t>T = p</a:t>
            </a:r>
            <a:r>
              <a:rPr lang="en-US" sz="1800" baseline="-25000">
                <a:solidFill>
                  <a:schemeClr val="bg1"/>
                </a:solidFill>
              </a:rPr>
              <a:t>2</a:t>
            </a:r>
            <a:r>
              <a:rPr lang="en-US" sz="1800" i="1">
                <a:solidFill>
                  <a:schemeClr val="bg1"/>
                </a:solidFill>
              </a:rPr>
              <a:t> v</a:t>
            </a:r>
            <a:r>
              <a:rPr lang="en-US" sz="1800" baseline="-25000">
                <a:solidFill>
                  <a:schemeClr val="bg1"/>
                </a:solidFill>
              </a:rPr>
              <a:t>2</a:t>
            </a:r>
          </a:p>
        </p:txBody>
      </p:sp>
      <p:sp>
        <p:nvSpPr>
          <p:cNvPr id="86" name="Text Box 27"/>
          <p:cNvSpPr txBox="1">
            <a:spLocks noChangeArrowheads="1"/>
          </p:cNvSpPr>
          <p:nvPr/>
        </p:nvSpPr>
        <p:spPr bwMode="auto">
          <a:xfrm>
            <a:off x="3352800" y="5029200"/>
            <a:ext cx="1752600" cy="424732"/>
          </a:xfrm>
          <a:prstGeom prst="rect">
            <a:avLst/>
          </a:prstGeom>
          <a:noFill/>
          <a:ln w="9525" algn="ctr">
            <a:noFill/>
            <a:miter lim="800000"/>
            <a:headEnd/>
            <a:tailEnd/>
          </a:ln>
          <a:effectLst/>
        </p:spPr>
        <p:txBody>
          <a:bodyPr wrap="square">
            <a:spAutoFit/>
          </a:bodyPr>
          <a:lstStyle/>
          <a:p>
            <a:pPr>
              <a:tabLst>
                <a:tab pos="409575" algn="l"/>
              </a:tabLst>
            </a:pPr>
            <a:r>
              <a:rPr lang="en-US" sz="1800" i="1">
                <a:solidFill>
                  <a:schemeClr val="bg1"/>
                </a:solidFill>
              </a:rPr>
              <a:t>p</a:t>
            </a:r>
            <a:r>
              <a:rPr lang="en-US" sz="1800" baseline="-25000">
                <a:solidFill>
                  <a:schemeClr val="bg1"/>
                </a:solidFill>
              </a:rPr>
              <a:t>1</a:t>
            </a:r>
            <a:r>
              <a:rPr lang="en-US" sz="1800" i="1">
                <a:solidFill>
                  <a:schemeClr val="bg1"/>
                </a:solidFill>
              </a:rPr>
              <a:t> v</a:t>
            </a:r>
            <a:r>
              <a:rPr lang="en-US" sz="1800" baseline="-25000">
                <a:solidFill>
                  <a:schemeClr val="bg1"/>
                </a:solidFill>
              </a:rPr>
              <a:t>1 </a:t>
            </a:r>
            <a:r>
              <a:rPr lang="en-US" sz="1800" i="1">
                <a:solidFill>
                  <a:schemeClr val="bg1"/>
                </a:solidFill>
              </a:rPr>
              <a:t>= p</a:t>
            </a:r>
            <a:r>
              <a:rPr lang="en-US" sz="1800" baseline="-25000">
                <a:solidFill>
                  <a:schemeClr val="bg1"/>
                </a:solidFill>
              </a:rPr>
              <a:t>2</a:t>
            </a:r>
            <a:r>
              <a:rPr lang="en-US" sz="1800" i="1">
                <a:solidFill>
                  <a:schemeClr val="bg1"/>
                </a:solidFill>
              </a:rPr>
              <a:t> v</a:t>
            </a:r>
            <a:r>
              <a:rPr lang="en-US" sz="1800" baseline="-25000">
                <a:solidFill>
                  <a:schemeClr val="bg1"/>
                </a:solidFill>
              </a:rPr>
              <a:t>2</a:t>
            </a:r>
          </a:p>
        </p:txBody>
      </p:sp>
      <p:sp>
        <p:nvSpPr>
          <p:cNvPr id="87" name="Text Box 27"/>
          <p:cNvSpPr txBox="1">
            <a:spLocks noChangeArrowheads="1"/>
          </p:cNvSpPr>
          <p:nvPr/>
        </p:nvSpPr>
        <p:spPr bwMode="auto">
          <a:xfrm>
            <a:off x="3352800" y="5444062"/>
            <a:ext cx="533400" cy="646331"/>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a:solidFill>
                  <a:schemeClr val="bg1"/>
                </a:solidFill>
              </a:rPr>
              <a:t>v</a:t>
            </a:r>
            <a:r>
              <a:rPr lang="en-US" sz="1800" baseline="-25000">
                <a:solidFill>
                  <a:schemeClr val="bg1"/>
                </a:solidFill>
              </a:rPr>
              <a:t>2</a:t>
            </a:r>
          </a:p>
          <a:p>
            <a:pPr>
              <a:lnSpc>
                <a:spcPct val="100000"/>
              </a:lnSpc>
              <a:spcBef>
                <a:spcPts val="0"/>
              </a:spcBef>
              <a:tabLst>
                <a:tab pos="409575" algn="l"/>
              </a:tabLst>
            </a:pPr>
            <a:r>
              <a:rPr lang="en-US" sz="1800" i="1">
                <a:solidFill>
                  <a:schemeClr val="bg1"/>
                </a:solidFill>
              </a:rPr>
              <a:t>v</a:t>
            </a:r>
            <a:r>
              <a:rPr lang="en-US" sz="1800" baseline="-25000">
                <a:solidFill>
                  <a:schemeClr val="bg1"/>
                </a:solidFill>
              </a:rPr>
              <a:t>1</a:t>
            </a:r>
          </a:p>
        </p:txBody>
      </p:sp>
      <p:sp>
        <p:nvSpPr>
          <p:cNvPr id="88" name="Text Box 27"/>
          <p:cNvSpPr txBox="1">
            <a:spLocks noChangeArrowheads="1"/>
          </p:cNvSpPr>
          <p:nvPr/>
        </p:nvSpPr>
        <p:spPr bwMode="auto">
          <a:xfrm>
            <a:off x="3965785" y="5444062"/>
            <a:ext cx="533400" cy="646331"/>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a:solidFill>
                  <a:schemeClr val="bg1"/>
                </a:solidFill>
              </a:rPr>
              <a:t>p</a:t>
            </a:r>
            <a:r>
              <a:rPr lang="en-US" sz="1800" baseline="-25000">
                <a:solidFill>
                  <a:schemeClr val="bg1"/>
                </a:solidFill>
              </a:rPr>
              <a:t>1</a:t>
            </a:r>
          </a:p>
          <a:p>
            <a:pPr>
              <a:lnSpc>
                <a:spcPct val="100000"/>
              </a:lnSpc>
              <a:spcBef>
                <a:spcPts val="0"/>
              </a:spcBef>
              <a:tabLst>
                <a:tab pos="409575" algn="l"/>
              </a:tabLst>
            </a:pPr>
            <a:r>
              <a:rPr lang="en-US" sz="1800" i="1">
                <a:solidFill>
                  <a:schemeClr val="bg1"/>
                </a:solidFill>
              </a:rPr>
              <a:t>p</a:t>
            </a:r>
            <a:r>
              <a:rPr lang="en-US" sz="1800" baseline="-25000">
                <a:solidFill>
                  <a:schemeClr val="bg1"/>
                </a:solidFill>
              </a:rPr>
              <a:t>2</a:t>
            </a:r>
          </a:p>
        </p:txBody>
      </p:sp>
      <p:sp>
        <p:nvSpPr>
          <p:cNvPr id="89" name="Text Box 27"/>
          <p:cNvSpPr txBox="1">
            <a:spLocks noChangeArrowheads="1"/>
          </p:cNvSpPr>
          <p:nvPr/>
        </p:nvSpPr>
        <p:spPr bwMode="auto">
          <a:xfrm>
            <a:off x="3657600" y="5616597"/>
            <a:ext cx="533400" cy="369332"/>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1800" i="1">
                <a:solidFill>
                  <a:schemeClr val="bg1"/>
                </a:solidFill>
              </a:rPr>
              <a:t>=</a:t>
            </a:r>
            <a:endParaRPr lang="en-US" sz="1800" baseline="-25000">
              <a:solidFill>
                <a:schemeClr val="bg1"/>
              </a:solidFill>
            </a:endParaRPr>
          </a:p>
        </p:txBody>
      </p:sp>
      <p:cxnSp>
        <p:nvCxnSpPr>
          <p:cNvPr id="90" name="Straight Arrow Connector 89"/>
          <p:cNvCxnSpPr/>
          <p:nvPr/>
        </p:nvCxnSpPr>
        <p:spPr bwMode="auto">
          <a:xfrm rot="5400000">
            <a:off x="3566160" y="5662501"/>
            <a:ext cx="0" cy="274320"/>
          </a:xfrm>
          <a:prstGeom prst="straightConnector1">
            <a:avLst/>
          </a:prstGeom>
          <a:noFill/>
          <a:ln w="28575" cap="flat" cmpd="sng" algn="ctr">
            <a:solidFill>
              <a:schemeClr val="bg1"/>
            </a:solidFill>
            <a:prstDash val="solid"/>
            <a:round/>
            <a:headEnd type="none" w="med" len="med"/>
            <a:tailEnd type="none" w="med" len="med"/>
          </a:ln>
          <a:effectLst/>
        </p:spPr>
      </p:cxnSp>
      <p:cxnSp>
        <p:nvCxnSpPr>
          <p:cNvPr id="91" name="Straight Arrow Connector 90"/>
          <p:cNvCxnSpPr/>
          <p:nvPr/>
        </p:nvCxnSpPr>
        <p:spPr bwMode="auto">
          <a:xfrm rot="5400000">
            <a:off x="4150359" y="5662501"/>
            <a:ext cx="0" cy="27432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linds(horizontal)">
                                      <p:cBhvr>
                                        <p:cTn id="7" dur="500"/>
                                        <p:tgtEl>
                                          <p:spTgt spid="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blinds(horizontal)">
                                      <p:cBhvr>
                                        <p:cTn id="10" dur="500"/>
                                        <p:tgtEl>
                                          <p:spTgt spid="60"/>
                                        </p:tgtEl>
                                      </p:cBhvr>
                                    </p:animEffect>
                                  </p:childTnLst>
                                </p:cTn>
                              </p:par>
                              <p:par>
                                <p:cTn id="11" presetID="3" presetClass="entr" presetSubtype="1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blinds(horizontal)">
                                      <p:cBhvr>
                                        <p:cTn id="13" dur="500"/>
                                        <p:tgtEl>
                                          <p:spTgt spid="6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blinds(horizontal)">
                                      <p:cBhvr>
                                        <p:cTn id="16" dur="500"/>
                                        <p:tgtEl>
                                          <p:spTgt spid="69"/>
                                        </p:tgtEl>
                                      </p:cBhvr>
                                    </p:animEffect>
                                  </p:childTnLst>
                                </p:cTn>
                              </p:par>
                              <p:par>
                                <p:cTn id="17" presetID="3" presetClass="entr" presetSubtype="10"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blinds(horizontal)">
                                      <p:cBhvr>
                                        <p:cTn id="19" dur="500"/>
                                        <p:tgtEl>
                                          <p:spTgt spid="7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blinds(horizontal)">
                                      <p:cBhvr>
                                        <p:cTn id="22" dur="500"/>
                                        <p:tgtEl>
                                          <p:spTgt spid="7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blinds(horizontal)">
                                      <p:cBhvr>
                                        <p:cTn id="25" dur="500"/>
                                        <p:tgtEl>
                                          <p:spTgt spid="7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5"/>
                                        </p:tgtEl>
                                        <p:attrNameLst>
                                          <p:attrName>style.visibility</p:attrName>
                                        </p:attrNameLst>
                                      </p:cBhvr>
                                      <p:to>
                                        <p:strVal val="visible"/>
                                      </p:to>
                                    </p:set>
                                    <p:animEffect transition="in" filter="blinds(horizontal)">
                                      <p:cBhvr>
                                        <p:cTn id="28" dur="500"/>
                                        <p:tgtEl>
                                          <p:spTgt spid="7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blinds(horizontal)">
                                      <p:cBhvr>
                                        <p:cTn id="31" dur="500"/>
                                        <p:tgtEl>
                                          <p:spTgt spid="7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blinds(horizontal)">
                                      <p:cBhvr>
                                        <p:cTn id="34" dur="500"/>
                                        <p:tgtEl>
                                          <p:spTgt spid="77"/>
                                        </p:tgtEl>
                                      </p:cBhvr>
                                    </p:animEffect>
                                  </p:childTnLst>
                                </p:cTn>
                              </p:par>
                              <p:par>
                                <p:cTn id="35" presetID="3" presetClass="entr" presetSubtype="10" fill="hold" nodeType="with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blinds(horizontal)">
                                      <p:cBhvr>
                                        <p:cTn id="37" dur="500"/>
                                        <p:tgtEl>
                                          <p:spTgt spid="7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blinds(horizontal)">
                                      <p:cBhvr>
                                        <p:cTn id="40" dur="500"/>
                                        <p:tgtEl>
                                          <p:spTgt spid="80"/>
                                        </p:tgtEl>
                                      </p:cBhvr>
                                    </p:animEffect>
                                  </p:childTnLst>
                                </p:cTn>
                              </p:par>
                              <p:par>
                                <p:cTn id="41" presetID="3" presetClass="entr" presetSubtype="10" fill="hold" nodeType="with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blinds(horizontal)">
                                      <p:cBhvr>
                                        <p:cTn id="43" dur="500"/>
                                        <p:tgtEl>
                                          <p:spTgt spid="81"/>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4"/>
                                        </p:tgtEl>
                                        <p:attrNameLst>
                                          <p:attrName>style.visibility</p:attrName>
                                        </p:attrNameLst>
                                      </p:cBhvr>
                                      <p:to>
                                        <p:strVal val="visible"/>
                                      </p:to>
                                    </p:set>
                                    <p:animEffect transition="in" filter="blinds(horizontal)">
                                      <p:cBhvr>
                                        <p:cTn id="46" dur="500"/>
                                        <p:tgtEl>
                                          <p:spTgt spid="8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blinds(horizontal)">
                                      <p:cBhvr>
                                        <p:cTn id="49" dur="500"/>
                                        <p:tgtEl>
                                          <p:spTgt spid="8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86"/>
                                        </p:tgtEl>
                                        <p:attrNameLst>
                                          <p:attrName>style.visibility</p:attrName>
                                        </p:attrNameLst>
                                      </p:cBhvr>
                                      <p:to>
                                        <p:strVal val="visible"/>
                                      </p:to>
                                    </p:set>
                                    <p:animEffect transition="in" filter="blinds(horizontal)">
                                      <p:cBhvr>
                                        <p:cTn id="52" dur="500"/>
                                        <p:tgtEl>
                                          <p:spTgt spid="8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blinds(horizontal)">
                                      <p:cBhvr>
                                        <p:cTn id="55" dur="500"/>
                                        <p:tgtEl>
                                          <p:spTgt spid="8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88"/>
                                        </p:tgtEl>
                                        <p:attrNameLst>
                                          <p:attrName>style.visibility</p:attrName>
                                        </p:attrNameLst>
                                      </p:cBhvr>
                                      <p:to>
                                        <p:strVal val="visible"/>
                                      </p:to>
                                    </p:set>
                                    <p:animEffect transition="in" filter="blinds(horizontal)">
                                      <p:cBhvr>
                                        <p:cTn id="58" dur="500"/>
                                        <p:tgtEl>
                                          <p:spTgt spid="8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89"/>
                                        </p:tgtEl>
                                        <p:attrNameLst>
                                          <p:attrName>style.visibility</p:attrName>
                                        </p:attrNameLst>
                                      </p:cBhvr>
                                      <p:to>
                                        <p:strVal val="visible"/>
                                      </p:to>
                                    </p:set>
                                    <p:animEffect transition="in" filter="blinds(horizontal)">
                                      <p:cBhvr>
                                        <p:cTn id="61" dur="500"/>
                                        <p:tgtEl>
                                          <p:spTgt spid="89"/>
                                        </p:tgtEl>
                                      </p:cBhvr>
                                    </p:animEffect>
                                  </p:childTnLst>
                                </p:cTn>
                              </p:par>
                              <p:par>
                                <p:cTn id="62" presetID="3" presetClass="entr" presetSubtype="10" fill="hold" nodeType="with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blinds(horizontal)">
                                      <p:cBhvr>
                                        <p:cTn id="64" dur="500"/>
                                        <p:tgtEl>
                                          <p:spTgt spid="90"/>
                                        </p:tgtEl>
                                      </p:cBhvr>
                                    </p:animEffect>
                                  </p:childTnLst>
                                </p:cTn>
                              </p:par>
                              <p:par>
                                <p:cTn id="65" presetID="3" presetClass="entr" presetSubtype="10" fill="hold" nodeType="withEffect">
                                  <p:stCondLst>
                                    <p:cond delay="0"/>
                                  </p:stCondLst>
                                  <p:childTnLst>
                                    <p:set>
                                      <p:cBhvr>
                                        <p:cTn id="66" dur="1" fill="hold">
                                          <p:stCondLst>
                                            <p:cond delay="0"/>
                                          </p:stCondLst>
                                        </p:cTn>
                                        <p:tgtEl>
                                          <p:spTgt spid="91"/>
                                        </p:tgtEl>
                                        <p:attrNameLst>
                                          <p:attrName>style.visibility</p:attrName>
                                        </p:attrNameLst>
                                      </p:cBhvr>
                                      <p:to>
                                        <p:strVal val="visible"/>
                                      </p:to>
                                    </p:set>
                                    <p:animEffect transition="in" filter="blinds(horizontal)">
                                      <p:cBhvr>
                                        <p:cTn id="67" dur="500"/>
                                        <p:tgtEl>
                                          <p:spTgt spid="91"/>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blinds(horizontal)">
                                      <p:cBhvr>
                                        <p:cTn id="70" dur="500"/>
                                        <p:tgtEl>
                                          <p:spTgt spid="61"/>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blinds(horizontal)">
                                      <p:cBhvr>
                                        <p:cTn id="7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9" grpId="0"/>
      <p:bldP spid="73" grpId="0"/>
      <p:bldP spid="74" grpId="0"/>
      <p:bldP spid="75" grpId="0"/>
      <p:bldP spid="76" grpId="0"/>
      <p:bldP spid="77" grpId="0"/>
      <p:bldP spid="80" grpId="0"/>
      <p:bldP spid="84" grpId="0"/>
      <p:bldP spid="85" grpId="0"/>
      <p:bldP spid="86" grpId="0"/>
      <p:bldP spid="87" grpId="0"/>
      <p:bldP spid="88" grpId="0"/>
      <p:bldP spid="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81600" y="1197209"/>
            <a:ext cx="3160468" cy="3755791"/>
            <a:chOff x="5181600" y="1197209"/>
            <a:chExt cx="3160468" cy="3755791"/>
          </a:xfrm>
        </p:grpSpPr>
        <p:sp>
          <p:nvSpPr>
            <p:cNvPr id="3" name="Rectangle 2"/>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27" name="Rectangle 2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8" name="Rectangle 2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9" name="Rectangle 2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25" name="Rectangle 2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6" name="Rectangle 2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6" name="TextBox 5"/>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7" name="Straight Arrow Connector 6"/>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8" name="Straight Arrow Connector 7"/>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9"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0"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1" name="TextBox 10"/>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2" name="TextBox 11"/>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3" name="Arc 12"/>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 name="TextBox 1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15" name="Oval 14"/>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Oval 15"/>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7" name="TextBox 16"/>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8" name="Straight Arrow Connector 17"/>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9" name="Straight Arrow Connector 18"/>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0" name="TextBox 19"/>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21" name="TextBox 20"/>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22" name="Oval 2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Rectangle 22"/>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24" name="Straight Connector 2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1" name="TextBox 30"/>
          <p:cNvSpPr txBox="1">
            <a:spLocks noChangeArrowheads="1"/>
          </p:cNvSpPr>
          <p:nvPr/>
        </p:nvSpPr>
        <p:spPr bwMode="auto">
          <a:xfrm>
            <a:off x="304800" y="914400"/>
            <a:ext cx="2133600" cy="496483"/>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t12</a:t>
            </a:r>
            <a:r>
              <a:rPr lang="sr-Latn-RS" sz="2400">
                <a:solidFill>
                  <a:schemeClr val="bg1"/>
                </a:solidFill>
              </a:rPr>
              <a:t> =</a:t>
            </a:r>
            <a:r>
              <a:rPr lang="en-US" sz="2400">
                <a:solidFill>
                  <a:schemeClr val="bg1"/>
                </a:solidFill>
              </a:rPr>
              <a:t>- </a:t>
            </a:r>
            <a:r>
              <a:rPr lang="en-US" sz="2400" i="1">
                <a:solidFill>
                  <a:schemeClr val="bg1"/>
                </a:solidFill>
              </a:rPr>
              <a:t>vdp</a:t>
            </a:r>
            <a:endParaRPr lang="sr-Latn-RS" sz="2400" i="1">
              <a:solidFill>
                <a:schemeClr val="bg1"/>
              </a:solidFill>
            </a:endParaRPr>
          </a:p>
        </p:txBody>
      </p:sp>
      <p:sp>
        <p:nvSpPr>
          <p:cNvPr id="32" name="Rectangle 31"/>
          <p:cNvSpPr/>
          <p:nvPr/>
        </p:nvSpPr>
        <p:spPr>
          <a:xfrm>
            <a:off x="1003398" y="80826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33" name="TextBox 32"/>
          <p:cNvSpPr txBox="1">
            <a:spLocks noChangeArrowheads="1"/>
          </p:cNvSpPr>
          <p:nvPr/>
        </p:nvSpPr>
        <p:spPr bwMode="auto">
          <a:xfrm>
            <a:off x="1023624" y="68580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sp>
        <p:nvSpPr>
          <p:cNvPr id="34" name="TextBox 33"/>
          <p:cNvSpPr txBox="1">
            <a:spLocks noChangeArrowheads="1"/>
          </p:cNvSpPr>
          <p:nvPr/>
        </p:nvSpPr>
        <p:spPr bwMode="auto">
          <a:xfrm>
            <a:off x="947415" y="131506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cxnSp>
        <p:nvCxnSpPr>
          <p:cNvPr id="39" name="Straight Arrow Connector 38"/>
          <p:cNvCxnSpPr/>
          <p:nvPr/>
        </p:nvCxnSpPr>
        <p:spPr bwMode="auto">
          <a:xfrm>
            <a:off x="94488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0" name="Text Box 27"/>
          <p:cNvSpPr txBox="1">
            <a:spLocks noChangeArrowheads="1"/>
          </p:cNvSpPr>
          <p:nvPr/>
        </p:nvSpPr>
        <p:spPr bwMode="auto">
          <a:xfrm>
            <a:off x="1822028" y="1571851"/>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41" name="Straight Arrow Connector 40"/>
          <p:cNvCxnSpPr/>
          <p:nvPr/>
        </p:nvCxnSpPr>
        <p:spPr bwMode="auto">
          <a:xfrm rot="5400000">
            <a:off x="1418167" y="151851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42" name="TextBox 41"/>
          <p:cNvSpPr txBox="1">
            <a:spLocks noChangeArrowheads="1"/>
          </p:cNvSpPr>
          <p:nvPr/>
        </p:nvSpPr>
        <p:spPr bwMode="auto">
          <a:xfrm>
            <a:off x="313260" y="2286000"/>
            <a:ext cx="4563539"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t12</a:t>
            </a:r>
            <a:r>
              <a:rPr lang="sr-Latn-RS" sz="2400">
                <a:solidFill>
                  <a:schemeClr val="bg1"/>
                </a:solidFill>
              </a:rPr>
              <a:t> =</a:t>
            </a:r>
            <a:r>
              <a:rPr lang="en-US" sz="2400">
                <a:solidFill>
                  <a:schemeClr val="bg1"/>
                </a:solidFill>
              </a:rPr>
              <a:t> -  </a:t>
            </a:r>
            <a:r>
              <a:rPr lang="sr-Latn-RS" sz="2400">
                <a:solidFill>
                  <a:schemeClr val="bg1"/>
                </a:solidFill>
              </a:rPr>
              <a:t> </a:t>
            </a:r>
            <a:r>
              <a:rPr lang="en-US" sz="2400">
                <a:solidFill>
                  <a:schemeClr val="bg1"/>
                </a:solidFill>
              </a:rPr>
              <a:t> </a:t>
            </a:r>
            <a:r>
              <a:rPr lang="en-US" sz="2400" i="1">
                <a:solidFill>
                  <a:schemeClr val="bg1"/>
                </a:solidFill>
              </a:rPr>
              <a:t>      </a:t>
            </a:r>
            <a:r>
              <a:rPr lang="sr-Latn-RS" sz="2400" i="1">
                <a:solidFill>
                  <a:schemeClr val="bg1"/>
                </a:solidFill>
              </a:rPr>
              <a:t>d</a:t>
            </a:r>
            <a:r>
              <a:rPr lang="en-US" sz="2400" i="1">
                <a:solidFill>
                  <a:schemeClr val="bg1"/>
                </a:solidFill>
              </a:rPr>
              <a:t>p = RT ln       = </a:t>
            </a:r>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endParaRPr lang="sr-Latn-RS" sz="2400" i="1">
              <a:solidFill>
                <a:schemeClr val="bg1"/>
              </a:solidFill>
            </a:endParaRPr>
          </a:p>
        </p:txBody>
      </p:sp>
      <p:sp>
        <p:nvSpPr>
          <p:cNvPr id="43" name="Rectangle 42"/>
          <p:cNvSpPr/>
          <p:nvPr/>
        </p:nvSpPr>
        <p:spPr>
          <a:xfrm>
            <a:off x="1155801" y="217986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44" name="TextBox 43"/>
          <p:cNvSpPr txBox="1">
            <a:spLocks noChangeArrowheads="1"/>
          </p:cNvSpPr>
          <p:nvPr/>
        </p:nvSpPr>
        <p:spPr bwMode="auto">
          <a:xfrm>
            <a:off x="1115067" y="27488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45" name="TextBox 44"/>
          <p:cNvSpPr txBox="1">
            <a:spLocks noChangeArrowheads="1"/>
          </p:cNvSpPr>
          <p:nvPr/>
        </p:nvSpPr>
        <p:spPr bwMode="auto">
          <a:xfrm>
            <a:off x="1176027" y="205740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sp>
        <p:nvSpPr>
          <p:cNvPr id="46" name="Text Box 27"/>
          <p:cNvSpPr txBox="1">
            <a:spLocks noChangeArrowheads="1"/>
          </p:cNvSpPr>
          <p:nvPr/>
        </p:nvSpPr>
        <p:spPr bwMode="auto">
          <a:xfrm>
            <a:off x="1253071" y="216194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a:t>
            </a:r>
            <a:r>
              <a:rPr lang="en-US" sz="2400" i="1">
                <a:solidFill>
                  <a:schemeClr val="bg1"/>
                </a:solidFill>
                <a:sym typeface="Symbol"/>
              </a:rPr>
              <a:t> </a:t>
            </a:r>
            <a:r>
              <a:rPr lang="en-US" sz="2400" i="1">
                <a:solidFill>
                  <a:schemeClr val="bg1"/>
                </a:solidFill>
              </a:rPr>
              <a:t>T</a:t>
            </a:r>
          </a:p>
          <a:p>
            <a:pPr algn="ctr">
              <a:lnSpc>
                <a:spcPct val="100000"/>
              </a:lnSpc>
              <a:spcBef>
                <a:spcPts val="0"/>
              </a:spcBef>
              <a:tabLst>
                <a:tab pos="409575" algn="l"/>
              </a:tabLst>
            </a:pPr>
            <a:r>
              <a:rPr lang="en-US" sz="2400" i="1">
                <a:solidFill>
                  <a:schemeClr val="bg1"/>
                </a:solidFill>
              </a:rPr>
              <a:t>p</a:t>
            </a:r>
          </a:p>
        </p:txBody>
      </p:sp>
      <p:cxnSp>
        <p:nvCxnSpPr>
          <p:cNvPr id="47" name="Straight Arrow Connector 46"/>
          <p:cNvCxnSpPr/>
          <p:nvPr/>
        </p:nvCxnSpPr>
        <p:spPr bwMode="auto">
          <a:xfrm rot="5400000">
            <a:off x="1713659" y="2310960"/>
            <a:ext cx="0" cy="548640"/>
          </a:xfrm>
          <a:prstGeom prst="straightConnector1">
            <a:avLst/>
          </a:prstGeom>
          <a:noFill/>
          <a:ln w="28575" cap="flat" cmpd="sng" algn="ctr">
            <a:solidFill>
              <a:schemeClr val="bg1"/>
            </a:solidFill>
            <a:prstDash val="solid"/>
            <a:round/>
            <a:headEnd type="none" w="med" len="med"/>
            <a:tailEnd type="none" w="med" len="med"/>
          </a:ln>
          <a:effectLst/>
        </p:spPr>
      </p:cxnSp>
      <p:sp>
        <p:nvSpPr>
          <p:cNvPr id="48" name="Text Box 27"/>
          <p:cNvSpPr txBox="1">
            <a:spLocks noChangeArrowheads="1"/>
          </p:cNvSpPr>
          <p:nvPr/>
        </p:nvSpPr>
        <p:spPr bwMode="auto">
          <a:xfrm>
            <a:off x="3251199" y="2161945"/>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p</a:t>
            </a:r>
            <a:r>
              <a:rPr lang="en-US" sz="2400" baseline="-25000">
                <a:solidFill>
                  <a:schemeClr val="bg1"/>
                </a:solidFill>
              </a:rPr>
              <a:t>1</a:t>
            </a:r>
          </a:p>
          <a:p>
            <a:pPr algn="ctr">
              <a:lnSpc>
                <a:spcPct val="100000"/>
              </a:lnSpc>
              <a:spcBef>
                <a:spcPts val="0"/>
              </a:spcBef>
              <a:tabLst>
                <a:tab pos="409575" algn="l"/>
              </a:tabLst>
            </a:pPr>
            <a:r>
              <a:rPr lang="en-US" sz="2400" i="1">
                <a:solidFill>
                  <a:schemeClr val="bg1"/>
                </a:solidFill>
              </a:rPr>
              <a:t>p</a:t>
            </a:r>
            <a:r>
              <a:rPr lang="en-US" sz="2400" baseline="-25000">
                <a:solidFill>
                  <a:schemeClr val="bg1"/>
                </a:solidFill>
              </a:rPr>
              <a:t>2</a:t>
            </a:r>
          </a:p>
        </p:txBody>
      </p:sp>
      <p:cxnSp>
        <p:nvCxnSpPr>
          <p:cNvPr id="49" name="Straight Arrow Connector 48"/>
          <p:cNvCxnSpPr/>
          <p:nvPr/>
        </p:nvCxnSpPr>
        <p:spPr bwMode="auto">
          <a:xfrm rot="5400000">
            <a:off x="3723639" y="2373614"/>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181600" y="1197209"/>
            <a:ext cx="3160468" cy="3755791"/>
            <a:chOff x="5181600" y="1197209"/>
            <a:chExt cx="3160468" cy="3755791"/>
          </a:xfrm>
        </p:grpSpPr>
        <p:sp>
          <p:nvSpPr>
            <p:cNvPr id="3" name="Rectangle 2"/>
            <p:cNvSpPr/>
            <p:nvPr/>
          </p:nvSpPr>
          <p:spPr bwMode="auto">
            <a:xfrm>
              <a:off x="611451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4" name="Group 17"/>
            <p:cNvGrpSpPr/>
            <p:nvPr/>
          </p:nvGrpSpPr>
          <p:grpSpPr>
            <a:xfrm>
              <a:off x="5440680" y="3810000"/>
              <a:ext cx="2295525" cy="1143000"/>
              <a:chOff x="4032885" y="3415665"/>
              <a:chExt cx="2295525" cy="1143000"/>
            </a:xfrm>
            <a:solidFill>
              <a:schemeClr val="tx1">
                <a:lumMod val="65000"/>
              </a:schemeClr>
            </a:solidFill>
          </p:grpSpPr>
          <p:sp>
            <p:nvSpPr>
              <p:cNvPr id="27" name="Rectangle 2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8" name="Rectangle 2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9" name="Rectangle 2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5" name="Group 43"/>
            <p:cNvGrpSpPr/>
            <p:nvPr/>
          </p:nvGrpSpPr>
          <p:grpSpPr>
            <a:xfrm>
              <a:off x="6583680" y="3920489"/>
              <a:ext cx="1524000" cy="923544"/>
              <a:chOff x="6330315" y="3920489"/>
              <a:chExt cx="1524000" cy="923544"/>
            </a:xfrm>
          </p:grpSpPr>
          <p:sp>
            <p:nvSpPr>
              <p:cNvPr id="25" name="Rectangle 2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6" name="Rectangle 2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6" name="TextBox 5"/>
            <p:cNvSpPr txBox="1"/>
            <p:nvPr/>
          </p:nvSpPr>
          <p:spPr>
            <a:xfrm rot="19432346">
              <a:off x="558286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7" name="Straight Arrow Connector 6"/>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8" name="Straight Arrow Connector 7"/>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9"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0"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1" name="TextBox 10"/>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2" name="TextBox 11"/>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3" name="Arc 12"/>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 name="TextBox 13"/>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15" name="Oval 14"/>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Oval 15"/>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7" name="TextBox 16"/>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8" name="Straight Arrow Connector 17"/>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9" name="Straight Arrow Connector 18"/>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20" name="TextBox 19"/>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21" name="TextBox 20"/>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22" name="Oval 2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Rectangle 22"/>
            <p:cNvSpPr/>
            <p:nvPr/>
          </p:nvSpPr>
          <p:spPr bwMode="auto">
            <a:xfrm>
              <a:off x="7120342"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24" name="Straight Connector 23"/>
            <p:cNvCxnSpPr/>
            <p:nvPr/>
          </p:nvCxnSpPr>
          <p:spPr bwMode="auto">
            <a:xfrm rot="16200000" flipV="1">
              <a:off x="806774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sp>
        <p:nvSpPr>
          <p:cNvPr id="31" name="Text Box 12"/>
          <p:cNvSpPr txBox="1">
            <a:spLocks noChangeArrowheads="1"/>
          </p:cNvSpPr>
          <p:nvPr/>
        </p:nvSpPr>
        <p:spPr bwMode="auto">
          <a:xfrm rot="19964706">
            <a:off x="2109096" y="3731568"/>
            <a:ext cx="2178802" cy="889411"/>
          </a:xfrm>
          <a:prstGeom prst="rect">
            <a:avLst/>
          </a:prstGeom>
          <a:noFill/>
          <a:ln w="9525" algn="ctr">
            <a:noFill/>
            <a:miter lim="800000"/>
            <a:headEnd/>
            <a:tailEnd/>
          </a:ln>
          <a:effectLst/>
        </p:spPr>
        <p:txBody>
          <a:bodyPr wrap="none">
            <a:spAutoFit/>
          </a:bodyPr>
          <a:lstStyle/>
          <a:p>
            <a:pPr algn="ctr">
              <a:tabLst>
                <a:tab pos="409575" algn="l"/>
              </a:tabLst>
            </a:pPr>
            <a:r>
              <a:rPr lang="en-US">
                <a:solidFill>
                  <a:schemeClr val="bg1"/>
                </a:solidFill>
              </a:rPr>
              <a:t>Specifi</a:t>
            </a:r>
            <a:r>
              <a:rPr lang="sr-Latn-CS">
                <a:solidFill>
                  <a:schemeClr val="bg1"/>
                </a:solidFill>
              </a:rPr>
              <a:t>č</a:t>
            </a:r>
            <a:r>
              <a:rPr lang="en-US">
                <a:solidFill>
                  <a:schemeClr val="bg1"/>
                </a:solidFill>
              </a:rPr>
              <a:t>ni</a:t>
            </a:r>
          </a:p>
          <a:p>
            <a:pPr algn="ctr">
              <a:tabLst>
                <a:tab pos="409575" algn="l"/>
              </a:tabLst>
            </a:pPr>
            <a:r>
              <a:rPr lang="en-US">
                <a:solidFill>
                  <a:schemeClr val="bg1"/>
                </a:solidFill>
              </a:rPr>
              <a:t>toplotni kapacitet:</a:t>
            </a:r>
          </a:p>
        </p:txBody>
      </p:sp>
      <p:sp>
        <p:nvSpPr>
          <p:cNvPr id="32" name="TextBox 31"/>
          <p:cNvSpPr txBox="1">
            <a:spLocks noChangeArrowheads="1"/>
          </p:cNvSpPr>
          <p:nvPr/>
        </p:nvSpPr>
        <p:spPr bwMode="auto">
          <a:xfrm>
            <a:off x="313260" y="3205920"/>
            <a:ext cx="4563539"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c</a:t>
            </a:r>
            <a:r>
              <a:rPr lang="en-US" sz="2400" i="1" baseline="-25000">
                <a:solidFill>
                  <a:schemeClr val="bg1"/>
                </a:solidFill>
                <a:latin typeface="Arial" pitchFamily="34" charset="0"/>
                <a:cs typeface="Arial" pitchFamily="34" charset="0"/>
              </a:rPr>
              <a:t>t</a:t>
            </a:r>
            <a:r>
              <a:rPr lang="sr-Latn-RS" sz="2400">
                <a:solidFill>
                  <a:schemeClr val="bg1"/>
                </a:solidFill>
              </a:rPr>
              <a:t> =</a:t>
            </a:r>
            <a:r>
              <a:rPr lang="en-US" sz="2400">
                <a:solidFill>
                  <a:schemeClr val="bg1"/>
                </a:solidFill>
              </a:rPr>
              <a:t>       =       = </a:t>
            </a:r>
            <a:r>
              <a:rPr lang="en-US" sz="2400">
                <a:solidFill>
                  <a:schemeClr val="bg1"/>
                </a:solidFill>
                <a:sym typeface="Symbol"/>
              </a:rPr>
              <a:t> </a:t>
            </a:r>
            <a:r>
              <a:rPr lang="en-US" sz="2400">
                <a:solidFill>
                  <a:schemeClr val="bg1"/>
                </a:solidFill>
              </a:rPr>
              <a:t>   </a:t>
            </a:r>
            <a:endParaRPr lang="sr-Latn-RS" sz="2400" i="1">
              <a:solidFill>
                <a:schemeClr val="bg1"/>
              </a:solidFill>
            </a:endParaRPr>
          </a:p>
        </p:txBody>
      </p:sp>
      <p:sp>
        <p:nvSpPr>
          <p:cNvPr id="38" name="Text Box 27"/>
          <p:cNvSpPr txBox="1">
            <a:spLocks noChangeArrowheads="1"/>
          </p:cNvSpPr>
          <p:nvPr/>
        </p:nvSpPr>
        <p:spPr bwMode="auto">
          <a:xfrm>
            <a:off x="685800" y="3031063"/>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dq</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dT</a:t>
            </a:r>
            <a:endParaRPr lang="en-US" sz="2400" baseline="-25000">
              <a:solidFill>
                <a:schemeClr val="bg1"/>
              </a:solidFill>
            </a:endParaRPr>
          </a:p>
        </p:txBody>
      </p:sp>
      <p:cxnSp>
        <p:nvCxnSpPr>
          <p:cNvPr id="39" name="Straight Arrow Connector 38"/>
          <p:cNvCxnSpPr/>
          <p:nvPr/>
        </p:nvCxnSpPr>
        <p:spPr bwMode="auto">
          <a:xfrm rot="5400000">
            <a:off x="1158240" y="324273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40" name="Text Box 27"/>
          <p:cNvSpPr txBox="1">
            <a:spLocks noChangeArrowheads="1"/>
          </p:cNvSpPr>
          <p:nvPr/>
        </p:nvSpPr>
        <p:spPr bwMode="auto">
          <a:xfrm>
            <a:off x="1430866" y="3031066"/>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dq</a:t>
            </a:r>
            <a:endParaRPr lang="en-US" sz="2400" baseline="-25000">
              <a:solidFill>
                <a:schemeClr val="bg1"/>
              </a:solidFill>
            </a:endParaRPr>
          </a:p>
          <a:p>
            <a:pPr algn="ctr">
              <a:lnSpc>
                <a:spcPct val="100000"/>
              </a:lnSpc>
              <a:spcBef>
                <a:spcPts val="0"/>
              </a:spcBef>
              <a:tabLst>
                <a:tab pos="409575" algn="l"/>
              </a:tabLst>
            </a:pPr>
            <a:r>
              <a:rPr lang="en-US" sz="2400">
                <a:solidFill>
                  <a:schemeClr val="bg1"/>
                </a:solidFill>
              </a:rPr>
              <a:t>0</a:t>
            </a:r>
            <a:endParaRPr lang="en-US" sz="2400" baseline="-25000">
              <a:solidFill>
                <a:schemeClr val="bg1"/>
              </a:solidFill>
            </a:endParaRPr>
          </a:p>
        </p:txBody>
      </p:sp>
      <p:cxnSp>
        <p:nvCxnSpPr>
          <p:cNvPr id="41" name="Straight Arrow Connector 40"/>
          <p:cNvCxnSpPr/>
          <p:nvPr/>
        </p:nvCxnSpPr>
        <p:spPr bwMode="auto">
          <a:xfrm rot="5400000">
            <a:off x="1903306" y="3242735"/>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cxnSp>
        <p:nvCxnSpPr>
          <p:cNvPr id="141" name="Straight Arrow Connector 140"/>
          <p:cNvCxnSpPr/>
          <p:nvPr/>
        </p:nvCxnSpPr>
        <p:spPr bwMode="auto">
          <a:xfrm flipH="1" flipV="1">
            <a:off x="918210" y="3519809"/>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42" name="Straight Arrow Connector 141"/>
          <p:cNvCxnSpPr/>
          <p:nvPr/>
        </p:nvCxnSpPr>
        <p:spPr bwMode="auto">
          <a:xfrm>
            <a:off x="914400" y="5715000"/>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43" name="Text Box 15"/>
          <p:cNvSpPr txBox="1">
            <a:spLocks noChangeArrowheads="1"/>
          </p:cNvSpPr>
          <p:nvPr/>
        </p:nvSpPr>
        <p:spPr bwMode="auto">
          <a:xfrm>
            <a:off x="563880" y="3494008"/>
            <a:ext cx="325730"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T</a:t>
            </a:r>
          </a:p>
        </p:txBody>
      </p:sp>
      <p:sp>
        <p:nvSpPr>
          <p:cNvPr id="144" name="Text Box 15"/>
          <p:cNvSpPr txBox="1">
            <a:spLocks noChangeArrowheads="1"/>
          </p:cNvSpPr>
          <p:nvPr/>
        </p:nvSpPr>
        <p:spPr bwMode="auto">
          <a:xfrm>
            <a:off x="2969260" y="5382260"/>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s</a:t>
            </a:r>
          </a:p>
        </p:txBody>
      </p:sp>
      <p:sp>
        <p:nvSpPr>
          <p:cNvPr id="146" name="TextBox 145"/>
          <p:cNvSpPr txBox="1">
            <a:spLocks noChangeArrowheads="1"/>
          </p:cNvSpPr>
          <p:nvPr/>
        </p:nvSpPr>
        <p:spPr bwMode="auto">
          <a:xfrm>
            <a:off x="2430634" y="4455439"/>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48" name="TextBox 147"/>
          <p:cNvSpPr txBox="1">
            <a:spLocks noChangeArrowheads="1"/>
          </p:cNvSpPr>
          <p:nvPr/>
        </p:nvSpPr>
        <p:spPr bwMode="auto">
          <a:xfrm>
            <a:off x="1078230" y="4719959"/>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49" name="Straight Connector 148"/>
          <p:cNvCxnSpPr/>
          <p:nvPr/>
        </p:nvCxnSpPr>
        <p:spPr bwMode="auto">
          <a:xfrm rot="16200000" flipV="1">
            <a:off x="1651708" y="4531999"/>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50" name="Oval 149"/>
          <p:cNvSpPr/>
          <p:nvPr/>
        </p:nvSpPr>
        <p:spPr bwMode="auto">
          <a:xfrm rot="18828319">
            <a:off x="1933470" y="4766945"/>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51" name="Straight Connector 150"/>
          <p:cNvCxnSpPr/>
          <p:nvPr/>
        </p:nvCxnSpPr>
        <p:spPr bwMode="auto">
          <a:xfrm rot="16200000" flipV="1">
            <a:off x="2281628" y="4531999"/>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52" name="Oval 151"/>
          <p:cNvSpPr/>
          <p:nvPr/>
        </p:nvSpPr>
        <p:spPr bwMode="auto">
          <a:xfrm rot="18828319">
            <a:off x="1306168" y="476557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3" name="TextBox 152"/>
          <p:cNvSpPr txBox="1"/>
          <p:nvPr/>
        </p:nvSpPr>
        <p:spPr>
          <a:xfrm>
            <a:off x="2416233" y="4034159"/>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54" name="Straight Arrow Connector 153"/>
          <p:cNvCxnSpPr/>
          <p:nvPr/>
        </p:nvCxnSpPr>
        <p:spPr bwMode="auto">
          <a:xfrm flipH="1">
            <a:off x="2118360" y="4384679"/>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55" name="Straight Arrow Connector 154"/>
          <p:cNvCxnSpPr/>
          <p:nvPr/>
        </p:nvCxnSpPr>
        <p:spPr bwMode="auto">
          <a:xfrm flipV="1">
            <a:off x="1409700" y="4719959"/>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56" name="TextBox 155"/>
          <p:cNvSpPr txBox="1"/>
          <p:nvPr/>
        </p:nvSpPr>
        <p:spPr>
          <a:xfrm>
            <a:off x="1097280" y="5001899"/>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60" name="Oval 159"/>
          <p:cNvSpPr/>
          <p:nvPr/>
        </p:nvSpPr>
        <p:spPr bwMode="auto">
          <a:xfrm rot="18828319">
            <a:off x="2555848" y="477065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3" name="Straight Arrow Connector 52"/>
          <p:cNvCxnSpPr/>
          <p:nvPr/>
        </p:nvCxnSpPr>
        <p:spPr bwMode="auto">
          <a:xfrm flipH="1" flipV="1">
            <a:off x="553593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4" name="Straight Arrow Connector 53"/>
          <p:cNvCxnSpPr/>
          <p:nvPr/>
        </p:nvCxnSpPr>
        <p:spPr bwMode="auto">
          <a:xfrm>
            <a:off x="553212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5" name="Text Box 15"/>
          <p:cNvSpPr txBox="1">
            <a:spLocks noChangeArrowheads="1"/>
          </p:cNvSpPr>
          <p:nvPr/>
        </p:nvSpPr>
        <p:spPr bwMode="auto">
          <a:xfrm>
            <a:off x="518160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56" name="Text Box 15"/>
          <p:cNvSpPr txBox="1">
            <a:spLocks noChangeArrowheads="1"/>
          </p:cNvSpPr>
          <p:nvPr/>
        </p:nvSpPr>
        <p:spPr bwMode="auto">
          <a:xfrm>
            <a:off x="758698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57" name="TextBox 56"/>
          <p:cNvSpPr txBox="1">
            <a:spLocks noChangeArrowheads="1"/>
          </p:cNvSpPr>
          <p:nvPr/>
        </p:nvSpPr>
        <p:spPr bwMode="auto">
          <a:xfrm>
            <a:off x="639191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59" name="TextBox 58"/>
          <p:cNvSpPr txBox="1">
            <a:spLocks noChangeArrowheads="1"/>
          </p:cNvSpPr>
          <p:nvPr/>
        </p:nvSpPr>
        <p:spPr bwMode="auto">
          <a:xfrm>
            <a:off x="6841669" y="2596253"/>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60" name="Arc 59"/>
          <p:cNvSpPr/>
          <p:nvPr/>
        </p:nvSpPr>
        <p:spPr bwMode="auto">
          <a:xfrm rot="11248650">
            <a:off x="6027186" y="1468276"/>
            <a:ext cx="2286000" cy="1188720"/>
          </a:xfrm>
          <a:prstGeom prst="arc">
            <a:avLst/>
          </a:pr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1" name="TextBox 60"/>
          <p:cNvSpPr txBox="1">
            <a:spLocks noChangeArrowheads="1"/>
          </p:cNvSpPr>
          <p:nvPr/>
        </p:nvSpPr>
        <p:spPr bwMode="auto">
          <a:xfrm>
            <a:off x="5750380" y="1926768"/>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62" name="Oval 61"/>
          <p:cNvSpPr/>
          <p:nvPr/>
        </p:nvSpPr>
        <p:spPr bwMode="auto">
          <a:xfrm rot="18828319">
            <a:off x="655119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3" name="Oval 62"/>
          <p:cNvSpPr/>
          <p:nvPr/>
        </p:nvSpPr>
        <p:spPr bwMode="auto">
          <a:xfrm rot="18828319">
            <a:off x="6034939" y="2072539"/>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4" name="TextBox 63"/>
          <p:cNvSpPr txBox="1"/>
          <p:nvPr/>
        </p:nvSpPr>
        <p:spPr>
          <a:xfrm>
            <a:off x="703395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65" name="Straight Arrow Connector 64"/>
          <p:cNvCxnSpPr/>
          <p:nvPr/>
        </p:nvCxnSpPr>
        <p:spPr bwMode="auto">
          <a:xfrm flipH="1">
            <a:off x="673608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66" name="Straight Arrow Connector 65"/>
          <p:cNvCxnSpPr/>
          <p:nvPr/>
        </p:nvCxnSpPr>
        <p:spPr bwMode="auto">
          <a:xfrm flipV="1">
            <a:off x="602742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0" name="TextBox 69"/>
          <p:cNvSpPr txBox="1"/>
          <p:nvPr/>
        </p:nvSpPr>
        <p:spPr>
          <a:xfrm>
            <a:off x="571500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1" name="TextBox 70"/>
          <p:cNvSpPr txBox="1"/>
          <p:nvPr/>
        </p:nvSpPr>
        <p:spPr>
          <a:xfrm>
            <a:off x="5830385" y="1638301"/>
            <a:ext cx="309700" cy="360612"/>
          </a:xfrm>
          <a:prstGeom prst="rect">
            <a:avLst/>
          </a:prstGeom>
          <a:noFill/>
        </p:spPr>
        <p:txBody>
          <a:bodyPr wrap="none" rtlCol="0">
            <a:spAutoFit/>
          </a:bodyPr>
          <a:lstStyle/>
          <a:p>
            <a:r>
              <a:rPr lang="en-US" sz="1600">
                <a:solidFill>
                  <a:schemeClr val="bg1"/>
                </a:solidFill>
              </a:rPr>
              <a:t>T</a:t>
            </a:r>
          </a:p>
        </p:txBody>
      </p:sp>
      <p:sp>
        <p:nvSpPr>
          <p:cNvPr id="72" name="Oval 71"/>
          <p:cNvSpPr/>
          <p:nvPr/>
        </p:nvSpPr>
        <p:spPr bwMode="auto">
          <a:xfrm rot="18828319">
            <a:off x="6992882" y="260049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198" name="WordArt 6"/>
          <p:cNvSpPr>
            <a:spLocks noChangeArrowheads="1" noChangeShapeType="1" noTextEdit="1"/>
          </p:cNvSpPr>
          <p:nvPr/>
        </p:nvSpPr>
        <p:spPr bwMode="auto">
          <a:xfrm>
            <a:off x="284163" y="923925"/>
            <a:ext cx="3128962" cy="6477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Izohorski proces</a:t>
            </a:r>
          </a:p>
        </p:txBody>
      </p:sp>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35062" cy="91440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d</a:t>
            </a:r>
            <a:r>
              <a:rPr lang="sr-Latn-CS" i="1">
                <a:solidFill>
                  <a:schemeClr val="bg1"/>
                </a:solidFill>
              </a:rPr>
              <a:t>v</a:t>
            </a:r>
            <a:r>
              <a:rPr lang="sr-Latn-CS">
                <a:solidFill>
                  <a:schemeClr val="bg1"/>
                </a:solidFill>
              </a:rPr>
              <a:t>=0</a:t>
            </a:r>
          </a:p>
          <a:p>
            <a:pPr>
              <a:tabLst>
                <a:tab pos="409575" algn="l"/>
              </a:tabLst>
            </a:pPr>
            <a:r>
              <a:rPr lang="sr-Latn-CS" i="1">
                <a:solidFill>
                  <a:schemeClr val="bg1"/>
                </a:solidFill>
              </a:rPr>
              <a:t>v</a:t>
            </a:r>
            <a:r>
              <a:rPr lang="sr-Latn-CS">
                <a:solidFill>
                  <a:schemeClr val="bg1"/>
                </a:solidFill>
              </a:rPr>
              <a:t>=const.</a:t>
            </a:r>
            <a:endParaRPr lang="en-US">
              <a:solidFill>
                <a:schemeClr val="bg1"/>
              </a:solidFill>
            </a:endParaRPr>
          </a:p>
        </p:txBody>
      </p:sp>
      <p:grpSp>
        <p:nvGrpSpPr>
          <p:cNvPr id="10"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44"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 name="TextBox 12"/>
          <p:cNvSpPr txBox="1"/>
          <p:nvPr/>
        </p:nvSpPr>
        <p:spPr>
          <a:xfrm rot="19432346">
            <a:off x="6009582" y="4102085"/>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22" name="TextBox 21"/>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23" name="TextBox 22"/>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41" name="Arc 4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0" name="Straight Connector 49"/>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2" name="Straight Connector 51"/>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4" name="TextBox 53"/>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56" name="Arc 5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1" name="Oval 50"/>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7" name="Arc 56"/>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3" name="Oval 52"/>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9" name="Line 17"/>
          <p:cNvSpPr>
            <a:spLocks noChangeShapeType="1"/>
          </p:cNvSpPr>
          <p:nvPr/>
        </p:nvSpPr>
        <p:spPr bwMode="auto">
          <a:xfrm>
            <a:off x="6943090" y="4780599"/>
            <a:ext cx="234950" cy="797242"/>
          </a:xfrm>
          <a:prstGeom prst="line">
            <a:avLst/>
          </a:prstGeom>
          <a:noFill/>
          <a:ln w="19050">
            <a:solidFill>
              <a:schemeClr val="accent4">
                <a:lumMod val="75000"/>
              </a:schemeClr>
            </a:solidFill>
            <a:round/>
            <a:headEnd/>
            <a:tailEnd type="triangle" w="med" len="med"/>
          </a:ln>
          <a:effectLst/>
        </p:spPr>
        <p:txBody>
          <a:bodyPr wrap="square">
            <a:spAutoFit/>
          </a:bodyPr>
          <a:lstStyle/>
          <a:p>
            <a:endParaRPr lang="en-US"/>
          </a:p>
        </p:txBody>
      </p:sp>
      <p:sp>
        <p:nvSpPr>
          <p:cNvPr id="60" name="Text Box 18"/>
          <p:cNvSpPr txBox="1">
            <a:spLocks noChangeArrowheads="1"/>
          </p:cNvSpPr>
          <p:nvPr/>
        </p:nvSpPr>
        <p:spPr bwMode="auto">
          <a:xfrm>
            <a:off x="6934200" y="5486400"/>
            <a:ext cx="1962397" cy="584775"/>
          </a:xfrm>
          <a:prstGeom prst="rect">
            <a:avLst/>
          </a:prstGeom>
          <a:noFill/>
          <a:ln w="9525" algn="ctr">
            <a:noFill/>
            <a:miter lim="800000"/>
            <a:headEnd/>
            <a:tailEnd/>
          </a:ln>
          <a:effectLst/>
        </p:spPr>
        <p:txBody>
          <a:bodyPr wrap="none">
            <a:spAutoFit/>
          </a:bodyPr>
          <a:lstStyle/>
          <a:p>
            <a:pPr>
              <a:lnSpc>
                <a:spcPct val="100000"/>
              </a:lnSpc>
              <a:spcBef>
                <a:spcPts val="0"/>
              </a:spcBef>
              <a:tabLst>
                <a:tab pos="409575" algn="l"/>
              </a:tabLst>
            </a:pPr>
            <a:r>
              <a:rPr lang="sr-Latn-CS" sz="1600" i="1"/>
              <a:t>cilindar sa</a:t>
            </a:r>
            <a:endParaRPr lang="en-US" sz="1600" i="1"/>
          </a:p>
          <a:p>
            <a:pPr>
              <a:lnSpc>
                <a:spcPct val="100000"/>
              </a:lnSpc>
              <a:spcBef>
                <a:spcPts val="0"/>
              </a:spcBef>
              <a:tabLst>
                <a:tab pos="409575" algn="l"/>
              </a:tabLst>
            </a:pPr>
            <a:r>
              <a:rPr lang="sr-Latn-CS" sz="1600" i="1"/>
              <a:t>nepokretnim klipom</a:t>
            </a:r>
            <a:endParaRPr lang="en-US" sz="1600" i="1"/>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a:solidFill>
                  <a:schemeClr val="bg1"/>
                </a:solidFill>
              </a:rPr>
              <a:t>q&gt;0</a:t>
            </a: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a:solidFill>
                  <a:schemeClr val="bg1"/>
                </a:solidFill>
              </a:rPr>
              <a:t>q&lt;0</a:t>
            </a:r>
          </a:p>
        </p:txBody>
      </p:sp>
      <p:sp>
        <p:nvSpPr>
          <p:cNvPr id="71" name="TextBox 70"/>
          <p:cNvSpPr txBox="1"/>
          <p:nvPr/>
        </p:nvSpPr>
        <p:spPr>
          <a:xfrm>
            <a:off x="7666413" y="131064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2" name="Straight Arrow Connector 71"/>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7" name="TextBox 76"/>
          <p:cNvSpPr txBox="1"/>
          <p:nvPr/>
        </p:nvSpPr>
        <p:spPr>
          <a:xfrm>
            <a:off x="6172200" y="106680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79" name="TextBox 78"/>
          <p:cNvSpPr txBox="1"/>
          <p:nvPr/>
        </p:nvSpPr>
        <p:spPr>
          <a:xfrm>
            <a:off x="6012180" y="24384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20" name="Text Box 8"/>
          <p:cNvSpPr txBox="1">
            <a:spLocks noChangeArrowheads="1"/>
          </p:cNvSpPr>
          <p:nvPr/>
        </p:nvSpPr>
        <p:spPr bwMode="auto">
          <a:xfrm>
            <a:off x="1371600" y="2140803"/>
            <a:ext cx="6781800" cy="830997"/>
          </a:xfrm>
          <a:prstGeom prst="rect">
            <a:avLst/>
          </a:prstGeom>
          <a:noFill/>
          <a:ln w="9525" algn="ctr">
            <a:noFill/>
            <a:miter lim="800000"/>
            <a:headEnd/>
            <a:tailEnd/>
          </a:ln>
          <a:effectLst/>
        </p:spPr>
        <p:txBody>
          <a:bodyPr wrap="square">
            <a:spAutoFit/>
          </a:bodyPr>
          <a:lstStyle/>
          <a:p>
            <a:pPr>
              <a:tabLst>
                <a:tab pos="409575" algn="l"/>
              </a:tabLst>
            </a:pPr>
            <a:r>
              <a:rPr lang="sr-Latn-CS">
                <a:solidFill>
                  <a:srgbClr val="000066"/>
                </a:solidFill>
              </a:rPr>
              <a:t>Adijabatski proces: termodinamički proces se odvija bez razmene toplote između radnog tela i okolne sredine</a:t>
            </a:r>
            <a:endParaRPr lang="en-US">
              <a:solidFill>
                <a:srgbClr val="000066"/>
              </a:solidFill>
            </a:endParaRPr>
          </a:p>
        </p:txBody>
      </p:sp>
      <p:sp>
        <p:nvSpPr>
          <p:cNvPr id="269324" name="Text Box 12"/>
          <p:cNvSpPr txBox="1">
            <a:spLocks noChangeArrowheads="1"/>
          </p:cNvSpPr>
          <p:nvPr/>
        </p:nvSpPr>
        <p:spPr bwMode="auto">
          <a:xfrm>
            <a:off x="186268" y="3505200"/>
            <a:ext cx="8515350" cy="2751522"/>
          </a:xfrm>
          <a:prstGeom prst="rect">
            <a:avLst/>
          </a:prstGeom>
          <a:noFill/>
          <a:ln w="9525" algn="ctr">
            <a:noFill/>
            <a:miter lim="800000"/>
            <a:headEnd/>
            <a:tailEnd/>
          </a:ln>
          <a:effectLst/>
        </p:spPr>
        <p:txBody>
          <a:bodyPr>
            <a:spAutoFit/>
          </a:bodyPr>
          <a:lstStyle/>
          <a:p>
            <a:pPr>
              <a:tabLst>
                <a:tab pos="409575" algn="l"/>
              </a:tabLst>
            </a:pPr>
            <a:r>
              <a:rPr lang="sr-Latn-CS" sz="1800">
                <a:solidFill>
                  <a:srgbClr val="000066"/>
                </a:solidFill>
              </a:rPr>
              <a:t>Uslov </a:t>
            </a:r>
            <a:r>
              <a:rPr lang="sr-Latn-CS" sz="1800" i="1">
                <a:solidFill>
                  <a:srgbClr val="000066"/>
                </a:solidFill>
              </a:rPr>
              <a:t>q</a:t>
            </a:r>
            <a:r>
              <a:rPr lang="sr-Latn-CS" sz="1800">
                <a:solidFill>
                  <a:srgbClr val="000066"/>
                </a:solidFill>
              </a:rPr>
              <a:t>=0 za adijabatski proces je neophodan, ali istovremeno nije i dovoljan. </a:t>
            </a:r>
            <a:r>
              <a:rPr lang="sr-Latn-CS" sz="1800" i="1">
                <a:solidFill>
                  <a:srgbClr val="000066"/>
                </a:solidFill>
              </a:rPr>
              <a:t>Primer</a:t>
            </a:r>
            <a:r>
              <a:rPr lang="sr-Latn-CS" sz="1800">
                <a:solidFill>
                  <a:srgbClr val="000066"/>
                </a:solidFill>
              </a:rPr>
              <a:t>: U cilindru motora unutr. sag. u početku sabijanja radnog tela temperatura zidova cilindra je veća od temperature radnog tela, pa se toplota prostire od zidova cilindra prema gasu. Sabijanjem gasa povećava se njegova temperatura koja prelazi vrednost temperature zidova cilindra, a što za posledicu ima promenu smera toplotnog protoka. Moguće je da se desi da su jednake vrednosti količine toplote koje telo primi i količine toplote koju telo preda okolini (</a:t>
            </a:r>
            <a:r>
              <a:rPr lang="sr-Latn-CS" sz="1800" i="1">
                <a:solidFill>
                  <a:srgbClr val="000066"/>
                </a:solidFill>
              </a:rPr>
              <a:t>q</a:t>
            </a:r>
            <a:r>
              <a:rPr lang="sr-Latn-CS" sz="1800">
                <a:solidFill>
                  <a:srgbClr val="000066"/>
                </a:solidFill>
              </a:rPr>
              <a:t>=0). Ipak, to ne znači da je proces adijabatski jer je </a:t>
            </a:r>
            <a:r>
              <a:rPr lang="sr-Latn-CS" sz="1800" i="1">
                <a:solidFill>
                  <a:srgbClr val="000066"/>
                </a:solidFill>
              </a:rPr>
              <a:t>dq</a:t>
            </a:r>
            <a:r>
              <a:rPr lang="sr-Latn-CS" sz="1800">
                <a:solidFill>
                  <a:srgbClr val="000066"/>
                </a:solidFill>
              </a:rPr>
              <a:t> ≠ 0:</a:t>
            </a:r>
            <a:endParaRPr lang="en-US" sz="1800">
              <a:solidFill>
                <a:srgbClr val="000066"/>
              </a:solidFill>
            </a:endParaRPr>
          </a:p>
        </p:txBody>
      </p:sp>
      <p:sp>
        <p:nvSpPr>
          <p:cNvPr id="8" name="WordArt 6"/>
          <p:cNvSpPr>
            <a:spLocks noChangeArrowheads="1" noChangeShapeType="1" noTextEdit="1"/>
          </p:cNvSpPr>
          <p:nvPr/>
        </p:nvSpPr>
        <p:spPr bwMode="auto">
          <a:xfrm>
            <a:off x="284163" y="923925"/>
            <a:ext cx="4211637" cy="7588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Adijabatski proces</a:t>
            </a:r>
          </a:p>
        </p:txBody>
      </p:sp>
      <p:sp>
        <p:nvSpPr>
          <p:cNvPr id="9" name="Text Box 27"/>
          <p:cNvSpPr txBox="1">
            <a:spLocks noChangeArrowheads="1"/>
          </p:cNvSpPr>
          <p:nvPr/>
        </p:nvSpPr>
        <p:spPr bwMode="auto">
          <a:xfrm>
            <a:off x="228600" y="2055269"/>
            <a:ext cx="1066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a:t>
            </a:r>
            <a:r>
              <a:rPr lang="en-US" sz="2400" i="1">
                <a:solidFill>
                  <a:schemeClr val="bg1"/>
                </a:solidFill>
              </a:rPr>
              <a:t>=</a:t>
            </a:r>
            <a:r>
              <a:rPr lang="sr-Latn-RS" sz="2400">
                <a:solidFill>
                  <a:schemeClr val="bg1"/>
                </a:solidFill>
              </a:rPr>
              <a:t>0</a:t>
            </a:r>
            <a:endParaRPr lang="en-US" sz="2400">
              <a:solidFill>
                <a:schemeClr val="bg1"/>
              </a:solidFill>
            </a:endParaRPr>
          </a:p>
        </p:txBody>
      </p:sp>
      <p:sp>
        <p:nvSpPr>
          <p:cNvPr id="10" name="Text Box 27"/>
          <p:cNvSpPr txBox="1">
            <a:spLocks noChangeArrowheads="1"/>
          </p:cNvSpPr>
          <p:nvPr/>
        </p:nvSpPr>
        <p:spPr bwMode="auto">
          <a:xfrm>
            <a:off x="228600" y="2512469"/>
            <a:ext cx="1066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q</a:t>
            </a:r>
            <a:r>
              <a:rPr lang="en-US" sz="2400" i="1">
                <a:solidFill>
                  <a:schemeClr val="bg1"/>
                </a:solidFill>
              </a:rPr>
              <a:t>=</a:t>
            </a:r>
            <a:r>
              <a:rPr lang="sr-Latn-RS" sz="2400">
                <a:solidFill>
                  <a:schemeClr val="bg1"/>
                </a:solidFill>
              </a:rPr>
              <a:t>0</a:t>
            </a:r>
            <a:endParaRPr lang="en-US" sz="2400">
              <a:solidFill>
                <a:schemeClr val="bg1"/>
              </a:solidFill>
            </a:endParaRPr>
          </a:p>
        </p:txBody>
      </p:sp>
      <p:sp>
        <p:nvSpPr>
          <p:cNvPr id="11" name="Right Brace 10"/>
          <p:cNvSpPr/>
          <p:nvPr/>
        </p:nvSpPr>
        <p:spPr bwMode="auto">
          <a:xfrm>
            <a:off x="1066800" y="2099735"/>
            <a:ext cx="152400" cy="914400"/>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2" name="Text Box 27"/>
          <p:cNvSpPr txBox="1">
            <a:spLocks noChangeArrowheads="1"/>
          </p:cNvSpPr>
          <p:nvPr/>
        </p:nvSpPr>
        <p:spPr bwMode="auto">
          <a:xfrm rot="2597894">
            <a:off x="6937230" y="1249608"/>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r>
              <a:rPr lang="en-US">
                <a:solidFill>
                  <a:schemeClr val="bg1"/>
                </a:solidFill>
              </a:rPr>
              <a:t>:</a:t>
            </a:r>
          </a:p>
        </p:txBody>
      </p:sp>
      <p:sp>
        <p:nvSpPr>
          <p:cNvPr id="44" name="Text Box 27"/>
          <p:cNvSpPr txBox="1">
            <a:spLocks noChangeArrowheads="1"/>
          </p:cNvSpPr>
          <p:nvPr/>
        </p:nvSpPr>
        <p:spPr bwMode="auto">
          <a:xfrm>
            <a:off x="304800" y="685800"/>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du + p dv = </a:t>
            </a:r>
            <a:r>
              <a:rPr lang="sr-Latn-RS" sz="2400">
                <a:solidFill>
                  <a:schemeClr val="bg1"/>
                </a:solidFill>
              </a:rPr>
              <a:t>0</a:t>
            </a:r>
            <a:endParaRPr lang="en-US" sz="2400" i="1">
              <a:solidFill>
                <a:schemeClr val="bg1"/>
              </a:solidFill>
            </a:endParaRPr>
          </a:p>
        </p:txBody>
      </p:sp>
      <p:sp>
        <p:nvSpPr>
          <p:cNvPr id="47" name="Text Box 27"/>
          <p:cNvSpPr txBox="1">
            <a:spLocks noChangeArrowheads="1"/>
          </p:cNvSpPr>
          <p:nvPr/>
        </p:nvSpPr>
        <p:spPr bwMode="auto">
          <a:xfrm>
            <a:off x="304800" y="1140869"/>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dh – v dp = </a:t>
            </a:r>
            <a:r>
              <a:rPr lang="sr-Latn-RS" sz="2400">
                <a:solidFill>
                  <a:schemeClr val="bg1"/>
                </a:solidFill>
              </a:rPr>
              <a:t>0</a:t>
            </a:r>
            <a:endParaRPr lang="en-US" sz="2400" i="1">
              <a:solidFill>
                <a:schemeClr val="bg1"/>
              </a:solidFill>
            </a:endParaRPr>
          </a:p>
        </p:txBody>
      </p:sp>
      <p:cxnSp>
        <p:nvCxnSpPr>
          <p:cNvPr id="50" name="Straight Connector 49"/>
          <p:cNvCxnSpPr/>
          <p:nvPr/>
        </p:nvCxnSpPr>
        <p:spPr bwMode="auto">
          <a:xfrm flipV="1">
            <a:off x="304800" y="1710268"/>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52" name="Text Box 27"/>
          <p:cNvSpPr txBox="1">
            <a:spLocks noChangeArrowheads="1"/>
          </p:cNvSpPr>
          <p:nvPr/>
        </p:nvSpPr>
        <p:spPr bwMode="auto">
          <a:xfrm>
            <a:off x="1447800" y="1828800"/>
            <a:ext cx="38100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c</a:t>
            </a:r>
            <a:r>
              <a:rPr lang="sr-Latn-RS" sz="2400" i="1" baseline="-25000">
                <a:solidFill>
                  <a:schemeClr val="bg1"/>
                </a:solidFill>
              </a:rPr>
              <a:t>v </a:t>
            </a:r>
            <a:r>
              <a:rPr lang="sr-Latn-RS" sz="2400" i="1">
                <a:solidFill>
                  <a:schemeClr val="bg1"/>
                </a:solidFill>
              </a:rPr>
              <a:t>dT + p dv = </a:t>
            </a:r>
            <a:r>
              <a:rPr lang="sr-Latn-RS" sz="2400">
                <a:solidFill>
                  <a:schemeClr val="bg1"/>
                </a:solidFill>
              </a:rPr>
              <a:t>0</a:t>
            </a:r>
            <a:endParaRPr lang="en-US" sz="2400">
              <a:solidFill>
                <a:schemeClr val="bg1"/>
              </a:solidFill>
            </a:endParaRPr>
          </a:p>
        </p:txBody>
      </p:sp>
      <p:sp>
        <p:nvSpPr>
          <p:cNvPr id="55" name="Text Box 27"/>
          <p:cNvSpPr txBox="1">
            <a:spLocks noChangeArrowheads="1"/>
          </p:cNvSpPr>
          <p:nvPr/>
        </p:nvSpPr>
        <p:spPr bwMode="auto">
          <a:xfrm>
            <a:off x="1447800" y="2283869"/>
            <a:ext cx="3886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c</a:t>
            </a:r>
            <a:r>
              <a:rPr lang="sr-Latn-RS" sz="2400" i="1" baseline="-25000">
                <a:solidFill>
                  <a:schemeClr val="bg1"/>
                </a:solidFill>
              </a:rPr>
              <a:t>p </a:t>
            </a:r>
            <a:r>
              <a:rPr lang="sr-Latn-RS" sz="2400" i="1">
                <a:solidFill>
                  <a:schemeClr val="bg1"/>
                </a:solidFill>
              </a:rPr>
              <a:t>dT – v dp = </a:t>
            </a:r>
            <a:r>
              <a:rPr lang="sr-Latn-RS" sz="2400">
                <a:solidFill>
                  <a:schemeClr val="bg1"/>
                </a:solidFill>
              </a:rPr>
              <a:t>0</a:t>
            </a:r>
            <a:endParaRPr lang="en-US" sz="2400" i="1">
              <a:solidFill>
                <a:schemeClr val="bg1"/>
              </a:solidFill>
            </a:endParaRPr>
          </a:p>
        </p:txBody>
      </p:sp>
      <p:sp>
        <p:nvSpPr>
          <p:cNvPr id="56" name="TextBox 55"/>
          <p:cNvSpPr txBox="1"/>
          <p:nvPr/>
        </p:nvSpPr>
        <p:spPr>
          <a:xfrm>
            <a:off x="3386665" y="897469"/>
            <a:ext cx="3200400" cy="584775"/>
          </a:xfrm>
          <a:prstGeom prst="rect">
            <a:avLst/>
          </a:prstGeom>
          <a:noFill/>
        </p:spPr>
        <p:txBody>
          <a:bodyPr wrap="square" rtlCol="0">
            <a:spAutoFit/>
          </a:bodyPr>
          <a:lstStyle/>
          <a:p>
            <a:pPr>
              <a:lnSpc>
                <a:spcPct val="100000"/>
              </a:lnSpc>
              <a:spcBef>
                <a:spcPts val="0"/>
              </a:spcBef>
            </a:pPr>
            <a:r>
              <a:rPr lang="sr-Latn-RS" sz="1600" i="1">
                <a:solidFill>
                  <a:srgbClr val="000066"/>
                </a:solidFill>
              </a:rPr>
              <a:t>prvi zakon termodinamike u diferencijalnom obliku</a:t>
            </a:r>
            <a:endParaRPr lang="en-US" sz="1600" i="1">
              <a:solidFill>
                <a:srgbClr val="000066"/>
              </a:solidFill>
            </a:endParaRPr>
          </a:p>
        </p:txBody>
      </p:sp>
      <p:sp>
        <p:nvSpPr>
          <p:cNvPr id="57" name="Text Box 27"/>
          <p:cNvSpPr txBox="1">
            <a:spLocks noChangeArrowheads="1"/>
          </p:cNvSpPr>
          <p:nvPr/>
        </p:nvSpPr>
        <p:spPr bwMode="auto">
          <a:xfrm>
            <a:off x="304800" y="2997204"/>
            <a:ext cx="2286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v </a:t>
            </a:r>
            <a:r>
              <a:rPr lang="sr-Latn-RS" sz="2400" i="1">
                <a:solidFill>
                  <a:schemeClr val="bg1"/>
                </a:solidFill>
              </a:rPr>
              <a:t>dT = – p dv</a:t>
            </a:r>
            <a:endParaRPr lang="en-US" sz="2400">
              <a:solidFill>
                <a:schemeClr val="bg1"/>
              </a:solidFill>
            </a:endParaRPr>
          </a:p>
        </p:txBody>
      </p:sp>
      <p:sp>
        <p:nvSpPr>
          <p:cNvPr id="58" name="Text Box 27"/>
          <p:cNvSpPr txBox="1">
            <a:spLocks noChangeArrowheads="1"/>
          </p:cNvSpPr>
          <p:nvPr/>
        </p:nvSpPr>
        <p:spPr bwMode="auto">
          <a:xfrm>
            <a:off x="304800" y="3452273"/>
            <a:ext cx="2209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p </a:t>
            </a:r>
            <a:r>
              <a:rPr lang="sr-Latn-RS" sz="2400" i="1">
                <a:solidFill>
                  <a:schemeClr val="bg1"/>
                </a:solidFill>
              </a:rPr>
              <a:t>dT = v dp</a:t>
            </a:r>
            <a:endParaRPr lang="en-US" sz="2400" i="1">
              <a:solidFill>
                <a:schemeClr val="bg1"/>
              </a:solidFill>
            </a:endParaRPr>
          </a:p>
        </p:txBody>
      </p:sp>
      <p:sp>
        <p:nvSpPr>
          <p:cNvPr id="60" name="Line 10"/>
          <p:cNvSpPr>
            <a:spLocks noChangeShapeType="1"/>
          </p:cNvSpPr>
          <p:nvPr/>
        </p:nvSpPr>
        <p:spPr bwMode="auto">
          <a:xfrm flipH="1">
            <a:off x="2151062" y="3139545"/>
            <a:ext cx="455613" cy="758825"/>
          </a:xfrm>
          <a:prstGeom prst="line">
            <a:avLst/>
          </a:prstGeom>
          <a:noFill/>
          <a:ln w="19050">
            <a:solidFill>
              <a:schemeClr val="bg1"/>
            </a:solidFill>
            <a:round/>
            <a:headEnd/>
            <a:tailEnd/>
          </a:ln>
          <a:effectLst/>
        </p:spPr>
        <p:txBody>
          <a:bodyPr>
            <a:spAutoFit/>
          </a:bodyPr>
          <a:lstStyle/>
          <a:p>
            <a:endParaRPr lang="en-US"/>
          </a:p>
        </p:txBody>
      </p:sp>
      <p:sp>
        <p:nvSpPr>
          <p:cNvPr id="68" name="Text Box 11"/>
          <p:cNvSpPr txBox="1">
            <a:spLocks noChangeArrowheads="1"/>
          </p:cNvSpPr>
          <p:nvPr/>
        </p:nvSpPr>
        <p:spPr bwMode="auto">
          <a:xfrm>
            <a:off x="2438400" y="3252258"/>
            <a:ext cx="268287" cy="457200"/>
          </a:xfrm>
          <a:prstGeom prst="rect">
            <a:avLst/>
          </a:prstGeom>
          <a:noFill/>
          <a:ln w="9525" algn="ctr">
            <a:noFill/>
            <a:miter lim="800000"/>
            <a:headEnd/>
            <a:tailEnd/>
          </a:ln>
          <a:effectLst/>
        </p:spPr>
        <p:txBody>
          <a:bodyPr wrap="none">
            <a:spAutoFit/>
          </a:bodyPr>
          <a:lstStyle/>
          <a:p>
            <a:pPr>
              <a:tabLst>
                <a:tab pos="409575" algn="l"/>
              </a:tabLst>
            </a:pPr>
            <a:r>
              <a:rPr lang="en-US" b="1"/>
              <a:t>:</a:t>
            </a:r>
          </a:p>
        </p:txBody>
      </p:sp>
      <p:cxnSp>
        <p:nvCxnSpPr>
          <p:cNvPr id="70" name="Straight Connector 69"/>
          <p:cNvCxnSpPr/>
          <p:nvPr/>
        </p:nvCxnSpPr>
        <p:spPr bwMode="auto">
          <a:xfrm flipV="1">
            <a:off x="304800" y="28956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22097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a:t>
            </a:r>
            <a:r>
              <a:rPr lang="en-US" sz="2400" i="1">
                <a:solidFill>
                  <a:schemeClr val="bg1"/>
                </a:solidFill>
              </a:rPr>
              <a:t>p</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dv</a:t>
            </a:r>
            <a:endParaRPr lang="en-US" sz="2400" baseline="-25000">
              <a:solidFill>
                <a:schemeClr val="bg1"/>
              </a:solidFill>
            </a:endParaRPr>
          </a:p>
        </p:txBody>
      </p:sp>
      <p:cxnSp>
        <p:nvCxnSpPr>
          <p:cNvPr id="81" name="Straight Arrow Connector 80"/>
          <p:cNvCxnSpPr/>
          <p:nvPr/>
        </p:nvCxnSpPr>
        <p:spPr bwMode="auto">
          <a:xfrm rot="5400000">
            <a:off x="25298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 Box 27"/>
          <p:cNvSpPr txBox="1">
            <a:spLocks noChangeArrowheads="1"/>
          </p:cNvSpPr>
          <p:nvPr/>
        </p:nvSpPr>
        <p:spPr bwMode="auto">
          <a:xfrm>
            <a:off x="1735666"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v</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p</a:t>
            </a:r>
            <a:endParaRPr lang="en-US" sz="2400" baseline="-25000">
              <a:solidFill>
                <a:schemeClr val="bg1"/>
              </a:solidFill>
            </a:endParaRPr>
          </a:p>
        </p:txBody>
      </p:sp>
      <p:cxnSp>
        <p:nvCxnSpPr>
          <p:cNvPr id="83" name="Straight Arrow Connector 82"/>
          <p:cNvCxnSpPr/>
          <p:nvPr/>
        </p:nvCxnSpPr>
        <p:spPr bwMode="auto">
          <a:xfrm rot="5400000">
            <a:off x="2033690" y="4455592"/>
            <a:ext cx="0" cy="365760"/>
          </a:xfrm>
          <a:prstGeom prst="straightConnector1">
            <a:avLst/>
          </a:prstGeom>
          <a:noFill/>
          <a:ln w="28575" cap="flat" cmpd="sng" algn="ctr">
            <a:solidFill>
              <a:schemeClr val="bg1"/>
            </a:solidFill>
            <a:prstDash val="solid"/>
            <a:round/>
            <a:headEnd type="none" w="med" len="med"/>
            <a:tailEnd type="none" w="med" len="med"/>
          </a:ln>
          <a:effectLst/>
        </p:spPr>
      </p:cxnSp>
      <p:sp>
        <p:nvSpPr>
          <p:cNvPr id="84" name="Text Box 27"/>
          <p:cNvSpPr txBox="1">
            <a:spLocks noChangeArrowheads="1"/>
          </p:cNvSpPr>
          <p:nvPr/>
        </p:nvSpPr>
        <p:spPr bwMode="auto">
          <a:xfrm>
            <a:off x="30479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c</a:t>
            </a:r>
            <a:r>
              <a:rPr lang="sr-Latn-RS" sz="2400" i="1" baseline="-25000">
                <a:solidFill>
                  <a:schemeClr val="bg1"/>
                </a:solidFill>
              </a:rPr>
              <a:t>p</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c</a:t>
            </a:r>
            <a:r>
              <a:rPr lang="sr-Latn-RS" sz="2400" i="1" baseline="-25000">
                <a:solidFill>
                  <a:schemeClr val="bg1"/>
                </a:solidFill>
              </a:rPr>
              <a:t>v</a:t>
            </a:r>
            <a:endParaRPr lang="en-US" sz="2400" baseline="-25000">
              <a:solidFill>
                <a:schemeClr val="bg1"/>
              </a:solidFill>
            </a:endParaRPr>
          </a:p>
        </p:txBody>
      </p:sp>
      <p:cxnSp>
        <p:nvCxnSpPr>
          <p:cNvPr id="85" name="Straight Arrow Connector 84"/>
          <p:cNvCxnSpPr/>
          <p:nvPr/>
        </p:nvCxnSpPr>
        <p:spPr bwMode="auto">
          <a:xfrm rot="5400000">
            <a:off x="33680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6" name="Text Box 27"/>
          <p:cNvSpPr txBox="1">
            <a:spLocks noChangeArrowheads="1"/>
          </p:cNvSpPr>
          <p:nvPr/>
        </p:nvSpPr>
        <p:spPr bwMode="auto">
          <a:xfrm>
            <a:off x="1524000" y="4350603"/>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        = </a:t>
            </a:r>
            <a:r>
              <a:rPr lang="sr-Latn-RS" sz="2400" i="1">
                <a:solidFill>
                  <a:schemeClr val="bg1"/>
                </a:solidFill>
                <a:sym typeface="Symbol"/>
              </a:rPr>
              <a:t></a:t>
            </a:r>
            <a:endParaRPr lang="sr-Latn-RS" sz="2400" i="1">
              <a:solidFill>
                <a:schemeClr val="bg1"/>
              </a:solidFill>
            </a:endParaRPr>
          </a:p>
        </p:txBody>
      </p:sp>
      <p:cxnSp>
        <p:nvCxnSpPr>
          <p:cNvPr id="88" name="Straight Connector 87"/>
          <p:cNvCxnSpPr/>
          <p:nvPr/>
        </p:nvCxnSpPr>
        <p:spPr bwMode="auto">
          <a:xfrm flipV="1">
            <a:off x="304800" y="41148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9" name="Text Box 27"/>
          <p:cNvSpPr txBox="1">
            <a:spLocks noChangeArrowheads="1"/>
          </p:cNvSpPr>
          <p:nvPr/>
        </p:nvSpPr>
        <p:spPr bwMode="auto">
          <a:xfrm>
            <a:off x="4876800" y="4436531"/>
            <a:ext cx="2667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a:t>
            </a:r>
            <a:r>
              <a:rPr lang="sr-Latn-RS" sz="1800" i="1">
                <a:solidFill>
                  <a:schemeClr val="bg1"/>
                </a:solidFill>
              </a:rPr>
              <a:t> – eksponent adijabate</a:t>
            </a:r>
          </a:p>
        </p:txBody>
      </p:sp>
      <p:sp>
        <p:nvSpPr>
          <p:cNvPr id="95" name="Text Box 27"/>
          <p:cNvSpPr txBox="1">
            <a:spLocks noChangeArrowheads="1"/>
          </p:cNvSpPr>
          <p:nvPr/>
        </p:nvSpPr>
        <p:spPr bwMode="auto">
          <a:xfrm>
            <a:off x="762000"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a:t>
            </a:r>
            <a:r>
              <a:rPr lang="en-US" sz="2400" i="1">
                <a:solidFill>
                  <a:schemeClr val="bg1"/>
                </a:solidFill>
              </a:rPr>
              <a:t>p</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p</a:t>
            </a:r>
            <a:endParaRPr lang="en-US" sz="2400" baseline="-25000">
              <a:solidFill>
                <a:schemeClr val="bg1"/>
              </a:solidFill>
            </a:endParaRPr>
          </a:p>
        </p:txBody>
      </p:sp>
      <p:cxnSp>
        <p:nvCxnSpPr>
          <p:cNvPr id="96" name="Straight Arrow Connector 95"/>
          <p:cNvCxnSpPr/>
          <p:nvPr/>
        </p:nvCxnSpPr>
        <p:spPr bwMode="auto">
          <a:xfrm rot="5400000">
            <a:off x="1082040"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1" name="Text Box 27"/>
          <p:cNvSpPr txBox="1">
            <a:spLocks noChangeArrowheads="1"/>
          </p:cNvSpPr>
          <p:nvPr/>
        </p:nvSpPr>
        <p:spPr bwMode="auto">
          <a:xfrm>
            <a:off x="1295400" y="54102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a:t>
            </a:r>
            <a:r>
              <a:rPr lang="sr-Latn-RS" sz="2400" i="1">
                <a:solidFill>
                  <a:schemeClr val="bg1"/>
                </a:solidFill>
                <a:sym typeface="Symbol"/>
              </a:rPr>
              <a:t>        = </a:t>
            </a:r>
            <a:r>
              <a:rPr lang="sr-Latn-RS" sz="2400">
                <a:solidFill>
                  <a:schemeClr val="bg1"/>
                </a:solidFill>
                <a:sym typeface="Symbol"/>
              </a:rPr>
              <a:t>0</a:t>
            </a:r>
          </a:p>
        </p:txBody>
      </p:sp>
      <p:sp>
        <p:nvSpPr>
          <p:cNvPr id="103" name="Text Box 27"/>
          <p:cNvSpPr txBox="1">
            <a:spLocks noChangeArrowheads="1"/>
          </p:cNvSpPr>
          <p:nvPr/>
        </p:nvSpPr>
        <p:spPr bwMode="auto">
          <a:xfrm>
            <a:off x="1837276"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dv</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v</a:t>
            </a:r>
            <a:endParaRPr lang="en-US" sz="2400" baseline="-25000">
              <a:solidFill>
                <a:schemeClr val="bg1"/>
              </a:solidFill>
            </a:endParaRPr>
          </a:p>
        </p:txBody>
      </p:sp>
      <p:cxnSp>
        <p:nvCxnSpPr>
          <p:cNvPr id="104" name="Straight Arrow Connector 103"/>
          <p:cNvCxnSpPr/>
          <p:nvPr/>
        </p:nvCxnSpPr>
        <p:spPr bwMode="auto">
          <a:xfrm rot="5400000">
            <a:off x="2157316"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7" name="Text Box 27"/>
          <p:cNvSpPr txBox="1">
            <a:spLocks noChangeArrowheads="1"/>
          </p:cNvSpPr>
          <p:nvPr/>
        </p:nvSpPr>
        <p:spPr bwMode="auto">
          <a:xfrm>
            <a:off x="3581400" y="5410197"/>
            <a:ext cx="2438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lnp + </a:t>
            </a:r>
            <a:r>
              <a:rPr lang="sr-Latn-RS" sz="2400" i="1">
                <a:solidFill>
                  <a:schemeClr val="bg1"/>
                </a:solidFill>
                <a:sym typeface="Symbol"/>
              </a:rPr>
              <a:t></a:t>
            </a:r>
            <a:r>
              <a:rPr lang="sr-Latn-RS" sz="2400" i="1">
                <a:solidFill>
                  <a:schemeClr val="bg1"/>
                </a:solidFill>
              </a:rPr>
              <a:t> lnv = lnC</a:t>
            </a:r>
            <a:endParaRPr lang="en-US" sz="2400">
              <a:solidFill>
                <a:schemeClr val="bg1"/>
              </a:solidFill>
            </a:endParaRPr>
          </a:p>
        </p:txBody>
      </p:sp>
      <p:sp>
        <p:nvSpPr>
          <p:cNvPr id="108" name="Text Box 27"/>
          <p:cNvSpPr txBox="1">
            <a:spLocks noChangeArrowheads="1"/>
          </p:cNvSpPr>
          <p:nvPr/>
        </p:nvSpPr>
        <p:spPr bwMode="auto">
          <a:xfrm>
            <a:off x="6460057" y="5359398"/>
            <a:ext cx="2438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a:solidFill>
                  <a:schemeClr val="bg1"/>
                </a:solidFill>
              </a:rPr>
              <a:t>p v  = const.</a:t>
            </a:r>
            <a:endParaRPr lang="en-US" sz="3200">
              <a:solidFill>
                <a:schemeClr val="bg1"/>
              </a:solidFill>
            </a:endParaRPr>
          </a:p>
        </p:txBody>
      </p:sp>
      <p:sp>
        <p:nvSpPr>
          <p:cNvPr id="109" name="Text Box 27"/>
          <p:cNvSpPr txBox="1">
            <a:spLocks noChangeArrowheads="1"/>
          </p:cNvSpPr>
          <p:nvPr/>
        </p:nvSpPr>
        <p:spPr bwMode="auto">
          <a:xfrm>
            <a:off x="7061208" y="5266255"/>
            <a:ext cx="533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baseline="30000">
                <a:solidFill>
                  <a:schemeClr val="bg1"/>
                </a:solidFill>
                <a:sym typeface="Symbol"/>
              </a:rPr>
              <a:t></a:t>
            </a:r>
            <a:endParaRPr lang="en-US" sz="3200">
              <a:solidFill>
                <a:schemeClr val="bg1"/>
              </a:solidFill>
            </a:endParaRPr>
          </a:p>
        </p:txBody>
      </p:sp>
      <p:cxnSp>
        <p:nvCxnSpPr>
          <p:cNvPr id="110" name="Straight Arrow Connector 109"/>
          <p:cNvCxnSpPr/>
          <p:nvPr/>
        </p:nvCxnSpPr>
        <p:spPr bwMode="auto">
          <a:xfrm rot="5400000">
            <a:off x="3304536" y="5411484"/>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1" name="Straight Arrow Connector 110"/>
          <p:cNvCxnSpPr/>
          <p:nvPr/>
        </p:nvCxnSpPr>
        <p:spPr bwMode="auto">
          <a:xfrm rot="5400000">
            <a:off x="6217920" y="5415279"/>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2" name="Straight Arrow Connector 111"/>
          <p:cNvCxnSpPr/>
          <p:nvPr/>
        </p:nvCxnSpPr>
        <p:spPr bwMode="auto">
          <a:xfrm flipV="1">
            <a:off x="2565400" y="4983071"/>
            <a:ext cx="380149" cy="350929"/>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14" name="Text Box 27"/>
          <p:cNvSpPr txBox="1">
            <a:spLocks noChangeArrowheads="1"/>
          </p:cNvSpPr>
          <p:nvPr/>
        </p:nvSpPr>
        <p:spPr bwMode="auto">
          <a:xfrm>
            <a:off x="5130795" y="5926666"/>
            <a:ext cx="1143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rPr>
              <a:t>C=const.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rot="1904034">
            <a:off x="7118060" y="1459095"/>
            <a:ext cx="1685077" cy="424732"/>
          </a:xfrm>
          <a:prstGeom prst="rect">
            <a:avLst/>
          </a:prstGeom>
          <a:noFill/>
          <a:ln w="9525" algn="ctr">
            <a:noFill/>
            <a:miter lim="800000"/>
            <a:headEnd/>
            <a:tailEnd/>
          </a:ln>
        </p:spPr>
        <p:txBody>
          <a:bodyPr wrap="none">
            <a:spAutoFit/>
          </a:bodyPr>
          <a:lstStyle/>
          <a:p>
            <a:pPr>
              <a:tabLst>
                <a:tab pos="409575" algn="l"/>
              </a:tabLst>
            </a:pPr>
            <a:r>
              <a:rPr lang="en-US" sz="1800" i="1">
                <a:solidFill>
                  <a:schemeClr val="bg1"/>
                </a:solidFill>
              </a:rPr>
              <a:t>Karnoov ciklus</a:t>
            </a:r>
          </a:p>
        </p:txBody>
      </p:sp>
      <p:cxnSp>
        <p:nvCxnSpPr>
          <p:cNvPr id="4" name="Straight Arrow Connector 3"/>
          <p:cNvCxnSpPr/>
          <p:nvPr/>
        </p:nvCxnSpPr>
        <p:spPr bwMode="auto">
          <a:xfrm flipV="1">
            <a:off x="5915660" y="10597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5" name="Text Box 15"/>
          <p:cNvSpPr txBox="1">
            <a:spLocks noChangeArrowheads="1"/>
          </p:cNvSpPr>
          <p:nvPr/>
        </p:nvSpPr>
        <p:spPr bwMode="auto">
          <a:xfrm>
            <a:off x="5557520" y="100283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sp>
        <p:nvSpPr>
          <p:cNvPr id="6" name="Freeform 5"/>
          <p:cNvSpPr/>
          <p:nvPr/>
        </p:nvSpPr>
        <p:spPr bwMode="auto">
          <a:xfrm>
            <a:off x="6192520" y="1504890"/>
            <a:ext cx="830157" cy="1212850"/>
          </a:xfrm>
          <a:custGeom>
            <a:avLst/>
            <a:gdLst>
              <a:gd name="connsiteX0" fmla="*/ 0 w 830157"/>
              <a:gd name="connsiteY0" fmla="*/ 0 h 1212850"/>
              <a:gd name="connsiteX1" fmla="*/ 254000 w 830157"/>
              <a:gd name="connsiteY1" fmla="*/ 685800 h 1212850"/>
              <a:gd name="connsiteX2" fmla="*/ 746760 w 830157"/>
              <a:gd name="connsiteY2" fmla="*/ 1137920 h 1212850"/>
              <a:gd name="connsiteX3" fmla="*/ 754380 w 830157"/>
              <a:gd name="connsiteY3" fmla="*/ 1135380 h 1212850"/>
            </a:gdLst>
            <a:ahLst/>
            <a:cxnLst>
              <a:cxn ang="0">
                <a:pos x="connsiteX0" y="connsiteY0"/>
              </a:cxn>
              <a:cxn ang="0">
                <a:pos x="connsiteX1" y="connsiteY1"/>
              </a:cxn>
              <a:cxn ang="0">
                <a:pos x="connsiteX2" y="connsiteY2"/>
              </a:cxn>
              <a:cxn ang="0">
                <a:pos x="connsiteX3" y="connsiteY3"/>
              </a:cxn>
            </a:cxnLst>
            <a:rect l="l" t="t" r="r" b="b"/>
            <a:pathLst>
              <a:path w="830157" h="1212850">
                <a:moveTo>
                  <a:pt x="0" y="0"/>
                </a:moveTo>
                <a:cubicBezTo>
                  <a:pt x="64770" y="248073"/>
                  <a:pt x="129540" y="496147"/>
                  <a:pt x="254000" y="685800"/>
                </a:cubicBezTo>
                <a:cubicBezTo>
                  <a:pt x="378460" y="875453"/>
                  <a:pt x="663363" y="1062990"/>
                  <a:pt x="746760" y="1137920"/>
                </a:cubicBezTo>
                <a:cubicBezTo>
                  <a:pt x="830157" y="1212850"/>
                  <a:pt x="736177" y="1119717"/>
                  <a:pt x="754380" y="11353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 name="Freeform 6"/>
          <p:cNvSpPr/>
          <p:nvPr/>
        </p:nvSpPr>
        <p:spPr bwMode="auto">
          <a:xfrm>
            <a:off x="6941820" y="2640270"/>
            <a:ext cx="1529080" cy="36322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 name="Freeform 7"/>
          <p:cNvSpPr/>
          <p:nvPr/>
        </p:nvSpPr>
        <p:spPr bwMode="auto">
          <a:xfrm>
            <a:off x="6197600" y="150489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9" name="Freeform 8"/>
          <p:cNvSpPr/>
          <p:nvPr/>
        </p:nvSpPr>
        <p:spPr bwMode="auto">
          <a:xfrm>
            <a:off x="7472680" y="2096710"/>
            <a:ext cx="998220" cy="906780"/>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1" name="Oval 10"/>
          <p:cNvSpPr/>
          <p:nvPr/>
        </p:nvSpPr>
        <p:spPr bwMode="auto">
          <a:xfrm rot="2628319">
            <a:off x="6147984" y="14603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 name="Oval 11"/>
          <p:cNvSpPr/>
          <p:nvPr/>
        </p:nvSpPr>
        <p:spPr bwMode="auto">
          <a:xfrm rot="2628319">
            <a:off x="6894743" y="259315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3" name="Oval 12"/>
          <p:cNvSpPr/>
          <p:nvPr/>
        </p:nvSpPr>
        <p:spPr bwMode="auto">
          <a:xfrm rot="2628319">
            <a:off x="7428143" y="20445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 name="Oval 13"/>
          <p:cNvSpPr/>
          <p:nvPr/>
        </p:nvSpPr>
        <p:spPr bwMode="auto">
          <a:xfrm rot="2628319">
            <a:off x="8418743" y="296145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5" name="Straight Arrow Connector 14"/>
          <p:cNvCxnSpPr/>
          <p:nvPr/>
        </p:nvCxnSpPr>
        <p:spPr bwMode="auto">
          <a:xfrm flipV="1">
            <a:off x="5913120" y="3333690"/>
            <a:ext cx="2926080" cy="2540"/>
          </a:xfrm>
          <a:prstGeom prst="straightConnector1">
            <a:avLst/>
          </a:prstGeom>
          <a:noFill/>
          <a:ln w="19050" cap="flat" cmpd="sng" algn="ctr">
            <a:solidFill>
              <a:schemeClr val="bg1"/>
            </a:solidFill>
            <a:prstDash val="solid"/>
            <a:round/>
            <a:headEnd type="none" w="med" len="med"/>
            <a:tailEnd type="triangle"/>
          </a:ln>
          <a:effectLst/>
        </p:spPr>
      </p:cxnSp>
      <p:sp>
        <p:nvSpPr>
          <p:cNvPr id="16" name="Text Box 15"/>
          <p:cNvSpPr txBox="1">
            <a:spLocks noChangeArrowheads="1"/>
          </p:cNvSpPr>
          <p:nvPr/>
        </p:nvSpPr>
        <p:spPr bwMode="auto">
          <a:xfrm>
            <a:off x="8483600" y="333369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sp>
        <p:nvSpPr>
          <p:cNvPr id="17" name="Text Box 15"/>
          <p:cNvSpPr txBox="1">
            <a:spLocks noChangeArrowheads="1"/>
          </p:cNvSpPr>
          <p:nvPr/>
        </p:nvSpPr>
        <p:spPr bwMode="auto">
          <a:xfrm>
            <a:off x="6045200" y="11238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a:solidFill>
                  <a:srgbClr val="000099"/>
                </a:solidFill>
              </a:rPr>
              <a:t>1</a:t>
            </a:r>
          </a:p>
        </p:txBody>
      </p:sp>
      <p:sp>
        <p:nvSpPr>
          <p:cNvPr id="18" name="Text Box 15"/>
          <p:cNvSpPr txBox="1">
            <a:spLocks noChangeArrowheads="1"/>
          </p:cNvSpPr>
          <p:nvPr/>
        </p:nvSpPr>
        <p:spPr bwMode="auto">
          <a:xfrm>
            <a:off x="7355840" y="171063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a:solidFill>
                  <a:srgbClr val="000099"/>
                </a:solidFill>
              </a:rPr>
              <a:t>2</a:t>
            </a:r>
          </a:p>
        </p:txBody>
      </p:sp>
      <p:sp>
        <p:nvSpPr>
          <p:cNvPr id="19" name="Text Box 15"/>
          <p:cNvSpPr txBox="1">
            <a:spLocks noChangeArrowheads="1"/>
          </p:cNvSpPr>
          <p:nvPr/>
        </p:nvSpPr>
        <p:spPr bwMode="auto">
          <a:xfrm>
            <a:off x="8498840" y="28383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a:solidFill>
                  <a:srgbClr val="000099"/>
                </a:solidFill>
              </a:rPr>
              <a:t>3</a:t>
            </a:r>
          </a:p>
        </p:txBody>
      </p:sp>
      <p:sp>
        <p:nvSpPr>
          <p:cNvPr id="20" name="Text Box 15"/>
          <p:cNvSpPr txBox="1">
            <a:spLocks noChangeArrowheads="1"/>
          </p:cNvSpPr>
          <p:nvPr/>
        </p:nvSpPr>
        <p:spPr bwMode="auto">
          <a:xfrm>
            <a:off x="6776720" y="2647890"/>
            <a:ext cx="298479"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en-US" sz="1600">
                <a:solidFill>
                  <a:srgbClr val="000099"/>
                </a:solidFill>
              </a:rPr>
              <a:t>4</a:t>
            </a:r>
          </a:p>
        </p:txBody>
      </p:sp>
      <p:sp>
        <p:nvSpPr>
          <p:cNvPr id="21" name="Text Box 15"/>
          <p:cNvSpPr txBox="1">
            <a:spLocks noChangeArrowheads="1"/>
          </p:cNvSpPr>
          <p:nvPr/>
        </p:nvSpPr>
        <p:spPr bwMode="auto">
          <a:xfrm rot="1384411">
            <a:off x="6213742" y="1586270"/>
            <a:ext cx="1394460"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baseline="-25000">
                <a:solidFill>
                  <a:srgbClr val="000099"/>
                </a:solidFill>
              </a:rPr>
              <a:t>1</a:t>
            </a:r>
            <a:r>
              <a:rPr lang="en-US" sz="1400">
                <a:solidFill>
                  <a:srgbClr val="000099"/>
                </a:solidFill>
              </a:rPr>
              <a:t>=</a:t>
            </a:r>
            <a:r>
              <a:rPr lang="en-US" sz="1400" i="1">
                <a:solidFill>
                  <a:srgbClr val="000099"/>
                </a:solidFill>
              </a:rPr>
              <a:t>T</a:t>
            </a:r>
            <a:r>
              <a:rPr lang="en-US" sz="1400" baseline="-25000">
                <a:solidFill>
                  <a:srgbClr val="000099"/>
                </a:solidFill>
              </a:rPr>
              <a:t>2</a:t>
            </a:r>
            <a:r>
              <a:rPr lang="en-US" sz="1400">
                <a:solidFill>
                  <a:srgbClr val="000099"/>
                </a:solidFill>
              </a:rPr>
              <a:t>=const.</a:t>
            </a:r>
            <a:endParaRPr lang="en-US" sz="1400" baseline="-25000">
              <a:solidFill>
                <a:srgbClr val="000099"/>
              </a:solidFill>
            </a:endParaRPr>
          </a:p>
        </p:txBody>
      </p:sp>
      <p:sp>
        <p:nvSpPr>
          <p:cNvPr id="22" name="Text Box 15"/>
          <p:cNvSpPr txBox="1">
            <a:spLocks noChangeArrowheads="1"/>
          </p:cNvSpPr>
          <p:nvPr/>
        </p:nvSpPr>
        <p:spPr bwMode="auto">
          <a:xfrm rot="647450">
            <a:off x="6964134" y="2908832"/>
            <a:ext cx="1394460"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baseline="-25000">
                <a:solidFill>
                  <a:srgbClr val="000099"/>
                </a:solidFill>
              </a:rPr>
              <a:t>3</a:t>
            </a:r>
            <a:r>
              <a:rPr lang="en-US" sz="1400">
                <a:solidFill>
                  <a:srgbClr val="000099"/>
                </a:solidFill>
              </a:rPr>
              <a:t>=</a:t>
            </a:r>
            <a:r>
              <a:rPr lang="en-US" sz="1400" i="1">
                <a:solidFill>
                  <a:srgbClr val="000099"/>
                </a:solidFill>
              </a:rPr>
              <a:t>T</a:t>
            </a:r>
            <a:r>
              <a:rPr lang="en-US" sz="1400" baseline="-25000">
                <a:solidFill>
                  <a:srgbClr val="000099"/>
                </a:solidFill>
              </a:rPr>
              <a:t>4</a:t>
            </a:r>
            <a:r>
              <a:rPr lang="en-US" sz="1400">
                <a:solidFill>
                  <a:srgbClr val="000099"/>
                </a:solidFill>
              </a:rPr>
              <a:t>=const.</a:t>
            </a:r>
            <a:endParaRPr lang="en-US" sz="1400" baseline="-25000">
              <a:solidFill>
                <a:srgbClr val="000099"/>
              </a:solidFill>
            </a:endParaRPr>
          </a:p>
        </p:txBody>
      </p:sp>
      <p:sp>
        <p:nvSpPr>
          <p:cNvPr id="23" name="Text Box 15"/>
          <p:cNvSpPr txBox="1">
            <a:spLocks noChangeArrowheads="1"/>
          </p:cNvSpPr>
          <p:nvPr/>
        </p:nvSpPr>
        <p:spPr bwMode="auto">
          <a:xfrm rot="2934792">
            <a:off x="7572675" y="2261776"/>
            <a:ext cx="65890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dq</a:t>
            </a:r>
            <a:r>
              <a:rPr lang="en-US" sz="1400">
                <a:solidFill>
                  <a:srgbClr val="000099"/>
                </a:solidFill>
              </a:rPr>
              <a:t>=</a:t>
            </a:r>
            <a:r>
              <a:rPr lang="en-US" sz="1400" i="1">
                <a:solidFill>
                  <a:srgbClr val="000099"/>
                </a:solidFill>
              </a:rPr>
              <a:t>0</a:t>
            </a:r>
            <a:endParaRPr lang="en-US" sz="1400" baseline="-25000">
              <a:solidFill>
                <a:srgbClr val="000099"/>
              </a:solidFill>
            </a:endParaRPr>
          </a:p>
        </p:txBody>
      </p:sp>
      <p:sp>
        <p:nvSpPr>
          <p:cNvPr id="24" name="Text Box 15"/>
          <p:cNvSpPr txBox="1">
            <a:spLocks noChangeArrowheads="1"/>
          </p:cNvSpPr>
          <p:nvPr/>
        </p:nvSpPr>
        <p:spPr bwMode="auto">
          <a:xfrm rot="2934792">
            <a:off x="6048252" y="2157652"/>
            <a:ext cx="65890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dq</a:t>
            </a:r>
            <a:r>
              <a:rPr lang="en-US" sz="1400">
                <a:solidFill>
                  <a:srgbClr val="000099"/>
                </a:solidFill>
              </a:rPr>
              <a:t>=</a:t>
            </a:r>
            <a:r>
              <a:rPr lang="en-US" sz="1400" i="1">
                <a:solidFill>
                  <a:srgbClr val="000099"/>
                </a:solidFill>
              </a:rPr>
              <a:t>0</a:t>
            </a:r>
            <a:endParaRPr lang="en-US" sz="1400" baseline="-25000">
              <a:solidFill>
                <a:srgbClr val="000099"/>
              </a:solidFill>
            </a:endParaRPr>
          </a:p>
        </p:txBody>
      </p:sp>
      <p:cxnSp>
        <p:nvCxnSpPr>
          <p:cNvPr id="30" name="Straight Arrow Connector 29"/>
          <p:cNvCxnSpPr/>
          <p:nvPr/>
        </p:nvCxnSpPr>
        <p:spPr bwMode="auto">
          <a:xfrm flipV="1">
            <a:off x="1221740" y="11550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31" name="Text Box 15"/>
          <p:cNvSpPr txBox="1">
            <a:spLocks noChangeArrowheads="1"/>
          </p:cNvSpPr>
          <p:nvPr/>
        </p:nvSpPr>
        <p:spPr bwMode="auto">
          <a:xfrm>
            <a:off x="863600" y="10981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sp>
        <p:nvSpPr>
          <p:cNvPr id="34" name="Freeform 33"/>
          <p:cNvSpPr/>
          <p:nvPr/>
        </p:nvSpPr>
        <p:spPr bwMode="auto">
          <a:xfrm>
            <a:off x="1676400" y="1774061"/>
            <a:ext cx="1920240" cy="955421"/>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5" name="Freeform 34"/>
          <p:cNvSpPr/>
          <p:nvPr/>
        </p:nvSpPr>
        <p:spPr bwMode="auto">
          <a:xfrm>
            <a:off x="1971041" y="16086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7" name="Oval 36"/>
          <p:cNvSpPr/>
          <p:nvPr/>
        </p:nvSpPr>
        <p:spPr bwMode="auto">
          <a:xfrm rot="2628319">
            <a:off x="2586864" y="24916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41" name="Straight Arrow Connector 40"/>
          <p:cNvCxnSpPr/>
          <p:nvPr/>
        </p:nvCxnSpPr>
        <p:spPr bwMode="auto">
          <a:xfrm flipV="1">
            <a:off x="1219200" y="34290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42" name="Text Box 15"/>
          <p:cNvSpPr txBox="1">
            <a:spLocks noChangeArrowheads="1"/>
          </p:cNvSpPr>
          <p:nvPr/>
        </p:nvSpPr>
        <p:spPr bwMode="auto">
          <a:xfrm>
            <a:off x="4259094" y="34290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sp>
        <p:nvSpPr>
          <p:cNvPr id="52" name="Text Box 15"/>
          <p:cNvSpPr txBox="1">
            <a:spLocks noChangeArrowheads="1"/>
          </p:cNvSpPr>
          <p:nvPr/>
        </p:nvSpPr>
        <p:spPr bwMode="auto">
          <a:xfrm rot="444224">
            <a:off x="3444707" y="260752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a:solidFill>
                  <a:srgbClr val="000099"/>
                </a:solidFill>
              </a:rPr>
              <a:t>=const.</a:t>
            </a:r>
            <a:endParaRPr lang="en-US" sz="1400" baseline="-25000">
              <a:solidFill>
                <a:srgbClr val="000099"/>
              </a:solidFill>
            </a:endParaRPr>
          </a:p>
        </p:txBody>
      </p:sp>
      <p:grpSp>
        <p:nvGrpSpPr>
          <p:cNvPr id="57" name="Group 56"/>
          <p:cNvGrpSpPr/>
          <p:nvPr/>
        </p:nvGrpSpPr>
        <p:grpSpPr>
          <a:xfrm>
            <a:off x="3406140" y="2857500"/>
            <a:ext cx="1236143" cy="383048"/>
            <a:chOff x="6460057" y="5327215"/>
            <a:chExt cx="1236143" cy="383048"/>
          </a:xfrm>
        </p:grpSpPr>
        <p:sp>
          <p:nvSpPr>
            <p:cNvPr id="54" name="Text Box 27"/>
            <p:cNvSpPr txBox="1">
              <a:spLocks noChangeArrowheads="1"/>
            </p:cNvSpPr>
            <p:nvPr/>
          </p:nvSpPr>
          <p:spPr bwMode="auto">
            <a:xfrm>
              <a:off x="6460057" y="5359398"/>
              <a:ext cx="1236143" cy="350865"/>
            </a:xfrm>
            <a:prstGeom prst="rect">
              <a:avLst/>
            </a:prstGeom>
            <a:noFill/>
            <a:ln w="9525" algn="ctr">
              <a:noFill/>
              <a:miter lim="800000"/>
              <a:headEnd/>
              <a:tailEnd/>
            </a:ln>
            <a:effectLst/>
          </p:spPr>
          <p:txBody>
            <a:bodyPr wrap="square">
              <a:spAutoFit/>
            </a:bodyPr>
            <a:lstStyle/>
            <a:p>
              <a:pPr>
                <a:tabLst>
                  <a:tab pos="409575" algn="l"/>
                </a:tabLst>
              </a:pPr>
              <a:r>
                <a:rPr lang="sr-Latn-RS" sz="1400" i="1">
                  <a:solidFill>
                    <a:schemeClr val="bg1"/>
                  </a:solidFill>
                </a:rPr>
                <a:t>p v  = const.</a:t>
              </a:r>
              <a:endParaRPr lang="en-US" sz="1400">
                <a:solidFill>
                  <a:schemeClr val="bg1"/>
                </a:solidFill>
              </a:endParaRPr>
            </a:p>
          </p:txBody>
        </p:sp>
        <p:sp>
          <p:nvSpPr>
            <p:cNvPr id="55" name="Text Box 27"/>
            <p:cNvSpPr txBox="1">
              <a:spLocks noChangeArrowheads="1"/>
            </p:cNvSpPr>
            <p:nvPr/>
          </p:nvSpPr>
          <p:spPr bwMode="auto">
            <a:xfrm>
              <a:off x="6710688" y="5327215"/>
              <a:ext cx="330192" cy="350865"/>
            </a:xfrm>
            <a:prstGeom prst="rect">
              <a:avLst/>
            </a:prstGeom>
            <a:noFill/>
            <a:ln w="9525" algn="ctr">
              <a:noFill/>
              <a:miter lim="800000"/>
              <a:headEnd/>
              <a:tailEnd/>
            </a:ln>
            <a:effectLst/>
          </p:spPr>
          <p:txBody>
            <a:bodyPr wrap="square">
              <a:spAutoFit/>
            </a:bodyPr>
            <a:lstStyle/>
            <a:p>
              <a:pPr>
                <a:tabLst>
                  <a:tab pos="409575" algn="l"/>
                </a:tabLst>
              </a:pPr>
              <a:r>
                <a:rPr lang="sr-Latn-RS" sz="1400" i="1" baseline="30000">
                  <a:solidFill>
                    <a:schemeClr val="bg1"/>
                  </a:solidFill>
                  <a:sym typeface="Symbol"/>
                </a:rPr>
                <a:t></a:t>
              </a:r>
              <a:endParaRPr lang="en-US" sz="1400">
                <a:solidFill>
                  <a:schemeClr val="bg1"/>
                </a:solidFill>
              </a:endParaRPr>
            </a:p>
          </p:txBody>
        </p:sp>
      </p:grpSp>
      <p:cxnSp>
        <p:nvCxnSpPr>
          <p:cNvPr id="58" name="Straight Arrow Connector 57"/>
          <p:cNvCxnSpPr/>
          <p:nvPr/>
        </p:nvCxnSpPr>
        <p:spPr bwMode="auto">
          <a:xfrm flipV="1">
            <a:off x="840740" y="38982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59" name="Text Box 15"/>
          <p:cNvSpPr txBox="1">
            <a:spLocks noChangeArrowheads="1"/>
          </p:cNvSpPr>
          <p:nvPr/>
        </p:nvSpPr>
        <p:spPr bwMode="auto">
          <a:xfrm>
            <a:off x="482600" y="38413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cxnSp>
        <p:nvCxnSpPr>
          <p:cNvPr id="60" name="Straight Arrow Connector 59"/>
          <p:cNvCxnSpPr/>
          <p:nvPr/>
        </p:nvCxnSpPr>
        <p:spPr bwMode="auto">
          <a:xfrm flipV="1">
            <a:off x="838200" y="61722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61" name="Text Box 15"/>
          <p:cNvSpPr txBox="1">
            <a:spLocks noChangeArrowheads="1"/>
          </p:cNvSpPr>
          <p:nvPr/>
        </p:nvSpPr>
        <p:spPr bwMode="auto">
          <a:xfrm>
            <a:off x="3810000" y="57150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sp>
        <p:nvSpPr>
          <p:cNvPr id="62" name="Freeform 61"/>
          <p:cNvSpPr/>
          <p:nvPr/>
        </p:nvSpPr>
        <p:spPr bwMode="auto">
          <a:xfrm>
            <a:off x="2362200" y="4648200"/>
            <a:ext cx="998220" cy="906780"/>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68" name="Straight Connector 67"/>
          <p:cNvCxnSpPr/>
          <p:nvPr/>
        </p:nvCxnSpPr>
        <p:spPr bwMode="auto">
          <a:xfrm flipH="1" flipV="1">
            <a:off x="1450340" y="5560312"/>
            <a:ext cx="1874520" cy="0"/>
          </a:xfrm>
          <a:prstGeom prst="line">
            <a:avLst/>
          </a:prstGeom>
          <a:noFill/>
          <a:ln w="19050" cap="flat" cmpd="sng" algn="ctr">
            <a:solidFill>
              <a:srgbClr val="000066"/>
            </a:solidFill>
            <a:prstDash val="solid"/>
            <a:round/>
            <a:headEnd type="none" w="med" len="med"/>
            <a:tailEnd type="none" w="med" len="med"/>
          </a:ln>
          <a:effectLst/>
        </p:spPr>
      </p:cxnSp>
      <p:sp>
        <p:nvSpPr>
          <p:cNvPr id="64" name="Oval 63"/>
          <p:cNvSpPr/>
          <p:nvPr/>
        </p:nvSpPr>
        <p:spPr bwMode="auto">
          <a:xfrm rot="2628319">
            <a:off x="3308263" y="551294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74" name="Group 73"/>
          <p:cNvGrpSpPr/>
          <p:nvPr/>
        </p:nvGrpSpPr>
        <p:grpSpPr>
          <a:xfrm>
            <a:off x="2819400" y="4953000"/>
            <a:ext cx="1236143" cy="383048"/>
            <a:chOff x="6460057" y="5327215"/>
            <a:chExt cx="1236143" cy="383048"/>
          </a:xfrm>
        </p:grpSpPr>
        <p:sp>
          <p:nvSpPr>
            <p:cNvPr id="75" name="Text Box 27"/>
            <p:cNvSpPr txBox="1">
              <a:spLocks noChangeArrowheads="1"/>
            </p:cNvSpPr>
            <p:nvPr/>
          </p:nvSpPr>
          <p:spPr bwMode="auto">
            <a:xfrm>
              <a:off x="6460057" y="5359398"/>
              <a:ext cx="1236143" cy="350865"/>
            </a:xfrm>
            <a:prstGeom prst="rect">
              <a:avLst/>
            </a:prstGeom>
            <a:noFill/>
            <a:ln w="9525" algn="ctr">
              <a:noFill/>
              <a:miter lim="800000"/>
              <a:headEnd/>
              <a:tailEnd/>
            </a:ln>
            <a:effectLst/>
          </p:spPr>
          <p:txBody>
            <a:bodyPr wrap="square">
              <a:spAutoFit/>
            </a:bodyPr>
            <a:lstStyle/>
            <a:p>
              <a:pPr>
                <a:tabLst>
                  <a:tab pos="409575" algn="l"/>
                </a:tabLst>
              </a:pPr>
              <a:r>
                <a:rPr lang="sr-Latn-RS" sz="1400" i="1">
                  <a:solidFill>
                    <a:schemeClr val="bg1"/>
                  </a:solidFill>
                </a:rPr>
                <a:t>p v  = const.</a:t>
              </a:r>
              <a:endParaRPr lang="en-US" sz="1400">
                <a:solidFill>
                  <a:schemeClr val="bg1"/>
                </a:solidFill>
              </a:endParaRPr>
            </a:p>
          </p:txBody>
        </p:sp>
        <p:sp>
          <p:nvSpPr>
            <p:cNvPr id="76" name="Text Box 27"/>
            <p:cNvSpPr txBox="1">
              <a:spLocks noChangeArrowheads="1"/>
            </p:cNvSpPr>
            <p:nvPr/>
          </p:nvSpPr>
          <p:spPr bwMode="auto">
            <a:xfrm>
              <a:off x="6710688" y="5327215"/>
              <a:ext cx="330192" cy="350865"/>
            </a:xfrm>
            <a:prstGeom prst="rect">
              <a:avLst/>
            </a:prstGeom>
            <a:noFill/>
            <a:ln w="9525" algn="ctr">
              <a:noFill/>
              <a:miter lim="800000"/>
              <a:headEnd/>
              <a:tailEnd/>
            </a:ln>
            <a:effectLst/>
          </p:spPr>
          <p:txBody>
            <a:bodyPr wrap="square">
              <a:spAutoFit/>
            </a:bodyPr>
            <a:lstStyle/>
            <a:p>
              <a:pPr>
                <a:tabLst>
                  <a:tab pos="409575" algn="l"/>
                </a:tabLst>
              </a:pPr>
              <a:r>
                <a:rPr lang="sr-Latn-RS" sz="1400" i="1" baseline="30000">
                  <a:solidFill>
                    <a:schemeClr val="bg1"/>
                  </a:solidFill>
                  <a:sym typeface="Symbol"/>
                </a:rPr>
                <a:t></a:t>
              </a:r>
              <a:endParaRPr lang="en-US" sz="1400">
                <a:solidFill>
                  <a:schemeClr val="bg1"/>
                </a:solidFill>
              </a:endParaRPr>
            </a:p>
          </p:txBody>
        </p:sp>
      </p:grpSp>
      <p:sp>
        <p:nvSpPr>
          <p:cNvPr id="77" name="Freeform 76"/>
          <p:cNvSpPr/>
          <p:nvPr/>
        </p:nvSpPr>
        <p:spPr bwMode="auto">
          <a:xfrm>
            <a:off x="1869440" y="424047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9" name="Freeform 78"/>
          <p:cNvSpPr/>
          <p:nvPr/>
        </p:nvSpPr>
        <p:spPr bwMode="auto">
          <a:xfrm rot="448353">
            <a:off x="1013460" y="432816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0" name="Freeform 79"/>
          <p:cNvSpPr/>
          <p:nvPr/>
        </p:nvSpPr>
        <p:spPr bwMode="auto">
          <a:xfrm rot="448353">
            <a:off x="853440" y="5120640"/>
            <a:ext cx="1280160" cy="591820"/>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66" name="Straight Connector 65"/>
          <p:cNvCxnSpPr>
            <a:stCxn id="63" idx="5"/>
          </p:cNvCxnSpPr>
          <p:nvPr/>
        </p:nvCxnSpPr>
        <p:spPr bwMode="auto">
          <a:xfrm flipH="1" flipV="1">
            <a:off x="1447800" y="4648200"/>
            <a:ext cx="916536" cy="0"/>
          </a:xfrm>
          <a:prstGeom prst="line">
            <a:avLst/>
          </a:prstGeom>
          <a:noFill/>
          <a:ln w="19050" cap="flat" cmpd="sng" algn="ctr">
            <a:solidFill>
              <a:srgbClr val="000066"/>
            </a:solidFill>
            <a:prstDash val="solid"/>
            <a:round/>
            <a:headEnd type="none" w="med" len="med"/>
            <a:tailEnd type="none" w="med" len="med"/>
          </a:ln>
          <a:effectLst/>
        </p:spPr>
      </p:cxnSp>
      <p:sp>
        <p:nvSpPr>
          <p:cNvPr id="63" name="Oval 62"/>
          <p:cNvSpPr/>
          <p:nvPr/>
        </p:nvSpPr>
        <p:spPr bwMode="auto">
          <a:xfrm rot="2628319">
            <a:off x="2317663" y="459600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70" name="Straight Connector 69"/>
          <p:cNvCxnSpPr/>
          <p:nvPr/>
        </p:nvCxnSpPr>
        <p:spPr bwMode="auto">
          <a:xfrm flipH="1" flipV="1">
            <a:off x="1419860" y="4650740"/>
            <a:ext cx="0" cy="906780"/>
          </a:xfrm>
          <a:prstGeom prst="line">
            <a:avLst/>
          </a:prstGeom>
          <a:noFill/>
          <a:ln w="19050" cap="flat" cmpd="sng" algn="ctr">
            <a:solidFill>
              <a:srgbClr val="000066"/>
            </a:solidFill>
            <a:prstDash val="solid"/>
            <a:round/>
            <a:headEnd type="none" w="med" len="med"/>
            <a:tailEnd type="none" w="med" len="med"/>
          </a:ln>
          <a:effectLst/>
        </p:spPr>
      </p:cxnSp>
      <p:sp>
        <p:nvSpPr>
          <p:cNvPr id="67" name="Oval 66"/>
          <p:cNvSpPr/>
          <p:nvPr/>
        </p:nvSpPr>
        <p:spPr bwMode="auto">
          <a:xfrm rot="2628319">
            <a:off x="1372744" y="460108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9" name="Oval 68"/>
          <p:cNvSpPr/>
          <p:nvPr/>
        </p:nvSpPr>
        <p:spPr bwMode="auto">
          <a:xfrm rot="2628319">
            <a:off x="1375284" y="5513196"/>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82" name="Text Box 15"/>
          <p:cNvSpPr txBox="1">
            <a:spLocks noChangeArrowheads="1"/>
          </p:cNvSpPr>
          <p:nvPr/>
        </p:nvSpPr>
        <p:spPr bwMode="auto">
          <a:xfrm rot="444224">
            <a:off x="1692107" y="403246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a:solidFill>
                  <a:srgbClr val="000099"/>
                </a:solidFill>
              </a:rPr>
              <a:t>=const.</a:t>
            </a:r>
            <a:endParaRPr lang="en-US" sz="1400" baseline="-25000">
              <a:solidFill>
                <a:srgbClr val="000099"/>
              </a:solidFill>
            </a:endParaRPr>
          </a:p>
        </p:txBody>
      </p:sp>
      <p:sp>
        <p:nvSpPr>
          <p:cNvPr id="83" name="Text Box 15"/>
          <p:cNvSpPr txBox="1">
            <a:spLocks noChangeArrowheads="1"/>
          </p:cNvSpPr>
          <p:nvPr/>
        </p:nvSpPr>
        <p:spPr bwMode="auto">
          <a:xfrm rot="444224">
            <a:off x="960587" y="4101045"/>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a:solidFill>
                  <a:srgbClr val="000099"/>
                </a:solidFill>
              </a:rPr>
              <a:t>=const.</a:t>
            </a:r>
            <a:endParaRPr lang="en-US" sz="1400" baseline="-25000">
              <a:solidFill>
                <a:srgbClr val="000099"/>
              </a:solidFill>
            </a:endParaRPr>
          </a:p>
        </p:txBody>
      </p:sp>
      <p:sp>
        <p:nvSpPr>
          <p:cNvPr id="84" name="Text Box 15"/>
          <p:cNvSpPr txBox="1">
            <a:spLocks noChangeArrowheads="1"/>
          </p:cNvSpPr>
          <p:nvPr/>
        </p:nvSpPr>
        <p:spPr bwMode="auto">
          <a:xfrm rot="444224">
            <a:off x="1463506" y="5716486"/>
            <a:ext cx="989118" cy="307777"/>
          </a:xfrm>
          <a:prstGeom prst="rect">
            <a:avLst/>
          </a:prstGeom>
          <a:noFill/>
          <a:ln w="9525" algn="ctr">
            <a:noFill/>
            <a:miter lim="800000"/>
            <a:headEnd/>
            <a:tailEnd/>
          </a:ln>
        </p:spPr>
        <p:txBody>
          <a:bodyPr wrap="square">
            <a:spAutoFit/>
          </a:bodyPr>
          <a:lstStyle/>
          <a:p>
            <a:pPr algn="ctr">
              <a:lnSpc>
                <a:spcPct val="100000"/>
              </a:lnSpc>
              <a:spcBef>
                <a:spcPts val="0"/>
              </a:spcBef>
              <a:tabLst>
                <a:tab pos="409575" algn="l"/>
              </a:tabLst>
            </a:pPr>
            <a:r>
              <a:rPr lang="en-US" sz="1400" i="1">
                <a:solidFill>
                  <a:srgbClr val="000099"/>
                </a:solidFill>
              </a:rPr>
              <a:t>T</a:t>
            </a:r>
            <a:r>
              <a:rPr lang="en-US" sz="1400">
                <a:solidFill>
                  <a:srgbClr val="000099"/>
                </a:solidFill>
              </a:rPr>
              <a:t>=const.</a:t>
            </a:r>
            <a:endParaRPr lang="en-US" sz="1400" baseline="-25000">
              <a:solidFill>
                <a:srgbClr val="00009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endParaRPr lang="en-US">
              <a:solidFill>
                <a:schemeClr val="bg1"/>
              </a:solidFill>
            </a:endParaRPr>
          </a:p>
          <a:p>
            <a:pPr algn="ctr">
              <a:lnSpc>
                <a:spcPct val="100000"/>
              </a:lnSpc>
              <a:spcBef>
                <a:spcPts val="0"/>
              </a:spcBef>
              <a:tabLst>
                <a:tab pos="409575" algn="l"/>
              </a:tabLst>
            </a:pPr>
            <a:r>
              <a:rPr lang="en-US">
                <a:solidFill>
                  <a:schemeClr val="bg1"/>
                </a:solidFill>
              </a:rPr>
              <a:t>(druge formulacije):</a:t>
            </a: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  </a:t>
            </a:r>
            <a:r>
              <a:rPr lang="sr-Latn-RS" sz="2400" i="1">
                <a:solidFill>
                  <a:schemeClr val="bg1"/>
                </a:solidFill>
              </a:rPr>
              <a:t>=</a:t>
            </a:r>
            <a:r>
              <a:rPr lang="en-US" sz="2400" i="1">
                <a:solidFill>
                  <a:schemeClr val="bg1"/>
                </a:solidFill>
              </a:rPr>
              <a:t> C</a:t>
            </a:r>
          </a:p>
        </p:txBody>
      </p:sp>
      <p:sp>
        <p:nvSpPr>
          <p:cNvPr id="4" name="Text Box 27"/>
          <p:cNvSpPr txBox="1">
            <a:spLocks noChangeArrowheads="1"/>
          </p:cNvSpPr>
          <p:nvPr/>
        </p:nvSpPr>
        <p:spPr bwMode="auto">
          <a:xfrm>
            <a:off x="3177540" y="148590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a:t>
            </a:r>
            <a:endParaRPr lang="en-US" sz="2400">
              <a:solidFill>
                <a:schemeClr val="bg1"/>
              </a:solidFill>
            </a:endParaRPr>
          </a:p>
        </p:txBody>
      </p:sp>
      <p:cxnSp>
        <p:nvCxnSpPr>
          <p:cNvPr id="5" name="Straight Arrow Connector 4"/>
          <p:cNvCxnSpPr/>
          <p:nvPr/>
        </p:nvCxnSpPr>
        <p:spPr bwMode="auto">
          <a:xfrm>
            <a:off x="3383280" y="204216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2743200" y="243626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a:t>
            </a:r>
            <a:r>
              <a:rPr lang="sr-Latn-RS" sz="2400" i="1">
                <a:solidFill>
                  <a:schemeClr val="bg1"/>
                </a:solidFill>
              </a:rPr>
              <a:t>=</a:t>
            </a:r>
            <a:r>
              <a:rPr lang="en-US" sz="2400" i="1">
                <a:solidFill>
                  <a:schemeClr val="bg1"/>
                </a:solidFill>
              </a:rPr>
              <a:t> C v</a:t>
            </a:r>
          </a:p>
        </p:txBody>
      </p:sp>
      <p:sp>
        <p:nvSpPr>
          <p:cNvPr id="10"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en-US" sz="2400" i="1" baseline="30000">
                <a:solidFill>
                  <a:schemeClr val="bg1"/>
                </a:solidFill>
                <a:sym typeface="Symbol"/>
              </a:rPr>
              <a:t>–</a:t>
            </a:r>
            <a:r>
              <a:rPr lang="sr-Latn-RS" sz="2400" i="1" baseline="30000">
                <a:solidFill>
                  <a:schemeClr val="bg1"/>
                </a:solidFill>
                <a:sym typeface="Symbol"/>
              </a:rPr>
              <a:t></a:t>
            </a:r>
            <a:endParaRPr lang="en-US" sz="2400">
              <a:solidFill>
                <a:schemeClr val="bg1"/>
              </a:solidFill>
            </a:endParaRPr>
          </a:p>
        </p:txBody>
      </p:sp>
      <p:cxnSp>
        <p:nvCxnSpPr>
          <p:cNvPr id="11" name="Straight Arrow Connector 10"/>
          <p:cNvCxnSpPr/>
          <p:nvPr/>
        </p:nvCxnSpPr>
        <p:spPr bwMode="auto">
          <a:xfrm>
            <a:off x="944032" y="2065020"/>
            <a:ext cx="0" cy="10972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13" name="Straight Arrow Connector 12"/>
          <p:cNvCxnSpPr/>
          <p:nvPr/>
        </p:nvCxnSpPr>
        <p:spPr bwMode="auto">
          <a:xfrm rot="5400000">
            <a:off x="1844040" y="2059531"/>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4" name="Text Box 27"/>
          <p:cNvSpPr txBox="1">
            <a:spLocks noChangeArrowheads="1"/>
          </p:cNvSpPr>
          <p:nvPr/>
        </p:nvSpPr>
        <p:spPr bwMode="auto">
          <a:xfrm>
            <a:off x="304800" y="328208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C v     = R T</a:t>
            </a:r>
          </a:p>
        </p:txBody>
      </p:sp>
      <p:sp>
        <p:nvSpPr>
          <p:cNvPr id="15" name="Text Box 27"/>
          <p:cNvSpPr txBox="1">
            <a:spLocks noChangeArrowheads="1"/>
          </p:cNvSpPr>
          <p:nvPr/>
        </p:nvSpPr>
        <p:spPr bwMode="auto">
          <a:xfrm>
            <a:off x="762000" y="3223260"/>
            <a:ext cx="533400" cy="350865"/>
          </a:xfrm>
          <a:prstGeom prst="rect">
            <a:avLst/>
          </a:prstGeom>
          <a:noFill/>
          <a:ln w="9525" algn="ctr">
            <a:noFill/>
            <a:miter lim="800000"/>
            <a:headEnd/>
            <a:tailEnd/>
          </a:ln>
          <a:effectLst/>
        </p:spPr>
        <p:txBody>
          <a:bodyPr wrap="square">
            <a:spAutoFit/>
          </a:bodyPr>
          <a:lstStyle/>
          <a:p>
            <a:pPr>
              <a:tabLst>
                <a:tab pos="409575" algn="l"/>
              </a:tabLst>
            </a:pPr>
            <a:r>
              <a:rPr lang="en-US" sz="1400">
                <a:solidFill>
                  <a:schemeClr val="bg1"/>
                </a:solidFill>
                <a:sym typeface="Symbol"/>
              </a:rPr>
              <a:t>1</a:t>
            </a:r>
            <a:r>
              <a:rPr lang="en-US" sz="1400" i="1">
                <a:solidFill>
                  <a:schemeClr val="bg1"/>
                </a:solidFill>
                <a:sym typeface="Symbol"/>
              </a:rPr>
              <a:t>–</a:t>
            </a:r>
            <a:r>
              <a:rPr lang="sr-Latn-RS" sz="1400" i="1">
                <a:solidFill>
                  <a:schemeClr val="bg1"/>
                </a:solidFill>
                <a:sym typeface="Symbol"/>
              </a:rPr>
              <a:t></a:t>
            </a:r>
            <a:endParaRPr lang="en-US" sz="1400">
              <a:solidFill>
                <a:schemeClr val="bg1"/>
              </a:solidFill>
            </a:endParaRPr>
          </a:p>
        </p:txBody>
      </p:sp>
      <p:sp>
        <p:nvSpPr>
          <p:cNvPr id="16" name="Text Box 27"/>
          <p:cNvSpPr txBox="1">
            <a:spLocks noChangeArrowheads="1"/>
          </p:cNvSpPr>
          <p:nvPr/>
        </p:nvSpPr>
        <p:spPr bwMode="auto">
          <a:xfrm>
            <a:off x="304800" y="4265069"/>
            <a:ext cx="28956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T v     =       = C</a:t>
            </a:r>
            <a:r>
              <a:rPr lang="en-US" sz="2400" baseline="-25000">
                <a:solidFill>
                  <a:schemeClr val="bg1"/>
                </a:solidFill>
              </a:rPr>
              <a:t>2</a:t>
            </a:r>
          </a:p>
        </p:txBody>
      </p:sp>
      <p:sp>
        <p:nvSpPr>
          <p:cNvPr id="18" name="Text Box 27"/>
          <p:cNvSpPr txBox="1">
            <a:spLocks noChangeArrowheads="1"/>
          </p:cNvSpPr>
          <p:nvPr/>
        </p:nvSpPr>
        <p:spPr bwMode="auto">
          <a:xfrm>
            <a:off x="1379214" y="409152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C</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R</a:t>
            </a:r>
            <a:endParaRPr lang="en-US" sz="2400" baseline="-25000">
              <a:solidFill>
                <a:schemeClr val="bg1"/>
              </a:solidFill>
            </a:endParaRPr>
          </a:p>
        </p:txBody>
      </p:sp>
      <p:cxnSp>
        <p:nvCxnSpPr>
          <p:cNvPr id="19" name="Straight Arrow Connector 18"/>
          <p:cNvCxnSpPr/>
          <p:nvPr/>
        </p:nvCxnSpPr>
        <p:spPr bwMode="auto">
          <a:xfrm rot="5400000">
            <a:off x="1699254" y="430319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304800" y="5202746"/>
            <a:ext cx="2895600" cy="683264"/>
          </a:xfrm>
          <a:prstGeom prst="rect">
            <a:avLst/>
          </a:prstGeom>
          <a:noFill/>
          <a:ln w="9525" algn="ctr">
            <a:noFill/>
            <a:miter lim="800000"/>
            <a:headEnd/>
            <a:tailEnd/>
          </a:ln>
          <a:effectLst/>
        </p:spPr>
        <p:txBody>
          <a:bodyPr wrap="square">
            <a:spAutoFit/>
          </a:bodyPr>
          <a:lstStyle/>
          <a:p>
            <a:pPr>
              <a:tabLst>
                <a:tab pos="409575" algn="l"/>
              </a:tabLst>
            </a:pPr>
            <a:r>
              <a:rPr lang="en-US" sz="3200" i="1">
                <a:solidFill>
                  <a:schemeClr val="bg1"/>
                </a:solidFill>
              </a:rPr>
              <a:t>T v     = const.</a:t>
            </a:r>
            <a:endParaRPr lang="en-US" sz="3200" baseline="-25000">
              <a:solidFill>
                <a:schemeClr val="bg1"/>
              </a:solidFill>
            </a:endParaRPr>
          </a:p>
        </p:txBody>
      </p:sp>
      <p:sp>
        <p:nvSpPr>
          <p:cNvPr id="24" name="Text Box 27"/>
          <p:cNvSpPr txBox="1">
            <a:spLocks noChangeArrowheads="1"/>
          </p:cNvSpPr>
          <p:nvPr/>
        </p:nvSpPr>
        <p:spPr bwMode="auto">
          <a:xfrm>
            <a:off x="746760" y="4266855"/>
            <a:ext cx="533400" cy="350865"/>
          </a:xfrm>
          <a:prstGeom prst="rect">
            <a:avLst/>
          </a:prstGeom>
          <a:noFill/>
          <a:ln w="9525" algn="ctr">
            <a:noFill/>
            <a:miter lim="800000"/>
            <a:headEnd/>
            <a:tailEnd/>
          </a:ln>
          <a:effectLst/>
        </p:spPr>
        <p:txBody>
          <a:bodyPr wrap="square">
            <a:spAutoFit/>
          </a:bodyPr>
          <a:lstStyle/>
          <a:p>
            <a:pPr>
              <a:tabLst>
                <a:tab pos="409575" algn="l"/>
              </a:tabLst>
            </a:pPr>
            <a:r>
              <a:rPr lang="sr-Latn-RS" sz="1400" i="1">
                <a:solidFill>
                  <a:schemeClr val="bg1"/>
                </a:solidFill>
                <a:sym typeface="Symbol"/>
              </a:rPr>
              <a:t></a:t>
            </a:r>
            <a:r>
              <a:rPr lang="en-US" sz="1400" i="1">
                <a:solidFill>
                  <a:schemeClr val="bg1"/>
                </a:solidFill>
                <a:sym typeface="Symbol"/>
              </a:rPr>
              <a:t>–</a:t>
            </a:r>
            <a:r>
              <a:rPr lang="en-US" sz="1400">
                <a:solidFill>
                  <a:schemeClr val="bg1"/>
                </a:solidFill>
                <a:sym typeface="Symbol"/>
              </a:rPr>
              <a:t>1</a:t>
            </a:r>
            <a:endParaRPr lang="en-US" sz="1400">
              <a:solidFill>
                <a:schemeClr val="bg1"/>
              </a:solidFill>
            </a:endParaRPr>
          </a:p>
        </p:txBody>
      </p:sp>
      <p:sp>
        <p:nvSpPr>
          <p:cNvPr id="25" name="Text Box 27"/>
          <p:cNvSpPr txBox="1">
            <a:spLocks noChangeArrowheads="1"/>
          </p:cNvSpPr>
          <p:nvPr/>
        </p:nvSpPr>
        <p:spPr bwMode="auto">
          <a:xfrm>
            <a:off x="876300" y="5211735"/>
            <a:ext cx="7010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a:t>
            </a:r>
            <a:r>
              <a:rPr lang="sr-Latn-RS" sz="1800">
                <a:solidFill>
                  <a:schemeClr val="bg1"/>
                </a:solidFill>
                <a:sym typeface="Symbol"/>
              </a:rPr>
              <a:t> –</a:t>
            </a:r>
            <a:r>
              <a:rPr lang="en-US" sz="1800">
                <a:solidFill>
                  <a:schemeClr val="bg1"/>
                </a:solidFill>
                <a:sym typeface="Symbol"/>
              </a:rPr>
              <a:t>1</a:t>
            </a:r>
            <a:endParaRPr lang="en-US" sz="180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endParaRPr lang="en-US">
              <a:solidFill>
                <a:schemeClr val="bg1"/>
              </a:solidFill>
            </a:endParaRPr>
          </a:p>
          <a:p>
            <a:pPr algn="ctr">
              <a:lnSpc>
                <a:spcPct val="100000"/>
              </a:lnSpc>
              <a:spcBef>
                <a:spcPts val="0"/>
              </a:spcBef>
              <a:tabLst>
                <a:tab pos="409575" algn="l"/>
              </a:tabLst>
            </a:pPr>
            <a:r>
              <a:rPr lang="en-US">
                <a:solidFill>
                  <a:schemeClr val="bg1"/>
                </a:solidFill>
              </a:rPr>
              <a:t>(druge formulacije):</a:t>
            </a: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  </a:t>
            </a:r>
            <a:r>
              <a:rPr lang="sr-Latn-RS" sz="2400" i="1">
                <a:solidFill>
                  <a:schemeClr val="bg1"/>
                </a:solidFill>
              </a:rPr>
              <a:t>=</a:t>
            </a:r>
            <a:r>
              <a:rPr lang="en-US" sz="2400" i="1">
                <a:solidFill>
                  <a:schemeClr val="bg1"/>
                </a:solidFill>
              </a:rPr>
              <a:t> C</a:t>
            </a:r>
          </a:p>
        </p:txBody>
      </p:sp>
      <p:sp>
        <p:nvSpPr>
          <p:cNvPr id="4" name="Text Box 27"/>
          <p:cNvSpPr txBox="1">
            <a:spLocks noChangeArrowheads="1"/>
          </p:cNvSpPr>
          <p:nvPr/>
        </p:nvSpPr>
        <p:spPr bwMode="auto">
          <a:xfrm>
            <a:off x="3177540" y="148590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a:t>
            </a:r>
            <a:endParaRPr lang="en-US" sz="2400">
              <a:solidFill>
                <a:schemeClr val="bg1"/>
              </a:solidFill>
            </a:endParaRPr>
          </a:p>
        </p:txBody>
      </p:sp>
      <p:cxnSp>
        <p:nvCxnSpPr>
          <p:cNvPr id="5" name="Straight Arrow Connector 4"/>
          <p:cNvCxnSpPr/>
          <p:nvPr/>
        </p:nvCxnSpPr>
        <p:spPr bwMode="auto">
          <a:xfrm>
            <a:off x="3383280" y="2042160"/>
            <a:ext cx="0" cy="3657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 name="Straight Arrow Connector 10"/>
          <p:cNvCxnSpPr/>
          <p:nvPr/>
        </p:nvCxnSpPr>
        <p:spPr bwMode="auto">
          <a:xfrm>
            <a:off x="944032" y="206502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13" name="Straight Arrow Connector 12"/>
          <p:cNvCxnSpPr/>
          <p:nvPr/>
        </p:nvCxnSpPr>
        <p:spPr bwMode="auto">
          <a:xfrm rot="5400000">
            <a:off x="2087880" y="2392680"/>
            <a:ext cx="0" cy="100584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6" name="Text Box 27"/>
          <p:cNvSpPr txBox="1">
            <a:spLocks noChangeArrowheads="1"/>
          </p:cNvSpPr>
          <p:nvPr/>
        </p:nvSpPr>
        <p:spPr bwMode="auto">
          <a:xfrm>
            <a:off x="388620" y="2628900"/>
            <a:ext cx="128778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v =      </a:t>
            </a:r>
            <a:endParaRPr lang="en-US" sz="2400" baseline="-25000">
              <a:solidFill>
                <a:schemeClr val="bg1"/>
              </a:solidFill>
            </a:endParaRPr>
          </a:p>
        </p:txBody>
      </p:sp>
      <p:sp>
        <p:nvSpPr>
          <p:cNvPr id="18" name="Text Box 27"/>
          <p:cNvSpPr txBox="1">
            <a:spLocks noChangeArrowheads="1"/>
          </p:cNvSpPr>
          <p:nvPr/>
        </p:nvSpPr>
        <p:spPr bwMode="auto">
          <a:xfrm>
            <a:off x="845814" y="2455354"/>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RT</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p</a:t>
            </a:r>
            <a:endParaRPr lang="en-US" sz="2400" baseline="-25000">
              <a:solidFill>
                <a:schemeClr val="bg1"/>
              </a:solidFill>
            </a:endParaRPr>
          </a:p>
        </p:txBody>
      </p:sp>
      <p:cxnSp>
        <p:nvCxnSpPr>
          <p:cNvPr id="19" name="Straight Arrow Connector 18"/>
          <p:cNvCxnSpPr/>
          <p:nvPr/>
        </p:nvCxnSpPr>
        <p:spPr bwMode="auto">
          <a:xfrm rot="5400000">
            <a:off x="1165854" y="266702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2743200" y="4884420"/>
            <a:ext cx="3657600" cy="683264"/>
          </a:xfrm>
          <a:prstGeom prst="rect">
            <a:avLst/>
          </a:prstGeom>
          <a:noFill/>
          <a:ln w="9525" algn="ctr">
            <a:noFill/>
            <a:miter lim="800000"/>
            <a:headEnd/>
            <a:tailEnd/>
          </a:ln>
          <a:effectLst/>
        </p:spPr>
        <p:txBody>
          <a:bodyPr wrap="square">
            <a:spAutoFit/>
          </a:bodyPr>
          <a:lstStyle/>
          <a:p>
            <a:pPr>
              <a:tabLst>
                <a:tab pos="409575" algn="l"/>
              </a:tabLst>
            </a:pPr>
            <a:r>
              <a:rPr lang="en-US" sz="3200" i="1">
                <a:solidFill>
                  <a:schemeClr val="bg1"/>
                </a:solidFill>
              </a:rPr>
              <a:t>p     T   = const.</a:t>
            </a:r>
            <a:endParaRPr lang="en-US" sz="3200" baseline="-25000">
              <a:solidFill>
                <a:schemeClr val="bg1"/>
              </a:solidFill>
            </a:endParaRPr>
          </a:p>
        </p:txBody>
      </p:sp>
      <p:sp>
        <p:nvSpPr>
          <p:cNvPr id="25" name="Text Box 27"/>
          <p:cNvSpPr txBox="1">
            <a:spLocks noChangeArrowheads="1"/>
          </p:cNvSpPr>
          <p:nvPr/>
        </p:nvSpPr>
        <p:spPr bwMode="auto">
          <a:xfrm>
            <a:off x="2987040" y="4862929"/>
            <a:ext cx="701040" cy="424732"/>
          </a:xfrm>
          <a:prstGeom prst="rect">
            <a:avLst/>
          </a:prstGeom>
          <a:noFill/>
          <a:ln w="9525" algn="ctr">
            <a:noFill/>
            <a:miter lim="800000"/>
            <a:headEnd/>
            <a:tailEnd/>
          </a:ln>
          <a:effectLst/>
        </p:spPr>
        <p:txBody>
          <a:bodyPr wrap="square">
            <a:spAutoFit/>
          </a:bodyPr>
          <a:lstStyle/>
          <a:p>
            <a:pPr>
              <a:tabLst>
                <a:tab pos="409575" algn="l"/>
              </a:tabLst>
            </a:pPr>
            <a:r>
              <a:rPr lang="en-US" sz="1800">
                <a:solidFill>
                  <a:schemeClr val="bg1"/>
                </a:solidFill>
                <a:sym typeface="Symbol"/>
              </a:rPr>
              <a:t>1 </a:t>
            </a:r>
            <a:r>
              <a:rPr lang="en-US" sz="1800" i="1">
                <a:solidFill>
                  <a:schemeClr val="bg1"/>
                </a:solidFill>
                <a:sym typeface="Symbol"/>
              </a:rPr>
              <a:t>–</a:t>
            </a:r>
            <a:r>
              <a:rPr lang="sr-Latn-RS" sz="1800" i="1">
                <a:solidFill>
                  <a:schemeClr val="bg1"/>
                </a:solidFill>
                <a:sym typeface="Symbol"/>
              </a:rPr>
              <a:t></a:t>
            </a:r>
            <a:endParaRPr lang="en-US" sz="1800">
              <a:solidFill>
                <a:schemeClr val="bg1"/>
              </a:solidFill>
            </a:endParaRPr>
          </a:p>
        </p:txBody>
      </p:sp>
      <p:sp>
        <p:nvSpPr>
          <p:cNvPr id="22" name="Text Box 27"/>
          <p:cNvSpPr txBox="1">
            <a:spLocks noChangeArrowheads="1"/>
          </p:cNvSpPr>
          <p:nvPr/>
        </p:nvSpPr>
        <p:spPr bwMode="auto">
          <a:xfrm>
            <a:off x="3131820" y="245364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RT</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p</a:t>
            </a:r>
            <a:endParaRPr lang="en-US" sz="2400" baseline="-25000">
              <a:solidFill>
                <a:schemeClr val="bg1"/>
              </a:solidFill>
            </a:endParaRPr>
          </a:p>
        </p:txBody>
      </p:sp>
      <p:cxnSp>
        <p:nvCxnSpPr>
          <p:cNvPr id="23" name="Straight Arrow Connector 22"/>
          <p:cNvCxnSpPr/>
          <p:nvPr/>
        </p:nvCxnSpPr>
        <p:spPr bwMode="auto">
          <a:xfrm rot="5400000">
            <a:off x="3451860" y="266530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6" name="Text Box 27"/>
          <p:cNvSpPr txBox="1">
            <a:spLocks noChangeArrowheads="1"/>
          </p:cNvSpPr>
          <p:nvPr/>
        </p:nvSpPr>
        <p:spPr bwMode="auto">
          <a:xfrm>
            <a:off x="2720340" y="2468880"/>
            <a:ext cx="1935480" cy="757130"/>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a:t>
            </a:r>
            <a:r>
              <a:rPr lang="en-US" sz="3600">
                <a:solidFill>
                  <a:schemeClr val="bg1"/>
                </a:solidFill>
              </a:rPr>
              <a:t>(</a:t>
            </a:r>
            <a:r>
              <a:rPr lang="en-US" sz="2400">
                <a:solidFill>
                  <a:schemeClr val="bg1"/>
                </a:solidFill>
              </a:rPr>
              <a:t>      </a:t>
            </a:r>
            <a:r>
              <a:rPr lang="en-US" sz="3600">
                <a:solidFill>
                  <a:schemeClr val="bg1"/>
                </a:solidFill>
              </a:rPr>
              <a:t>)</a:t>
            </a:r>
            <a:r>
              <a:rPr lang="en-US" sz="2400" i="1">
                <a:solidFill>
                  <a:schemeClr val="bg1"/>
                </a:solidFill>
              </a:rPr>
              <a:t> </a:t>
            </a:r>
            <a:r>
              <a:rPr lang="sr-Latn-RS" sz="2400" i="1">
                <a:solidFill>
                  <a:schemeClr val="bg1"/>
                </a:solidFill>
              </a:rPr>
              <a:t>=</a:t>
            </a:r>
            <a:r>
              <a:rPr lang="en-US" sz="2400" i="1">
                <a:solidFill>
                  <a:schemeClr val="bg1"/>
                </a:solidFill>
              </a:rPr>
              <a:t> C</a:t>
            </a:r>
          </a:p>
        </p:txBody>
      </p:sp>
      <p:sp>
        <p:nvSpPr>
          <p:cNvPr id="27" name="Text Box 27"/>
          <p:cNvSpPr txBox="1">
            <a:spLocks noChangeArrowheads="1"/>
          </p:cNvSpPr>
          <p:nvPr/>
        </p:nvSpPr>
        <p:spPr bwMode="auto">
          <a:xfrm>
            <a:off x="3764280" y="237744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a:t>
            </a:r>
            <a:endParaRPr lang="en-US" sz="2400">
              <a:solidFill>
                <a:schemeClr val="bg1"/>
              </a:solidFill>
            </a:endParaRPr>
          </a:p>
        </p:txBody>
      </p:sp>
      <p:sp>
        <p:nvSpPr>
          <p:cNvPr id="29" name="Text Box 27"/>
          <p:cNvSpPr txBox="1">
            <a:spLocks noChangeArrowheads="1"/>
          </p:cNvSpPr>
          <p:nvPr/>
        </p:nvSpPr>
        <p:spPr bwMode="auto">
          <a:xfrm>
            <a:off x="2743200" y="3655469"/>
            <a:ext cx="29718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T  </a:t>
            </a:r>
            <a:r>
              <a:rPr lang="sr-Latn-RS" sz="2400" i="1">
                <a:solidFill>
                  <a:schemeClr val="bg1"/>
                </a:solidFill>
              </a:rPr>
              <a:t>=</a:t>
            </a:r>
            <a:r>
              <a:rPr lang="en-US" sz="2400" i="1">
                <a:solidFill>
                  <a:schemeClr val="bg1"/>
                </a:solidFill>
              </a:rPr>
              <a:t>       = C</a:t>
            </a:r>
            <a:r>
              <a:rPr lang="en-US" sz="2400" baseline="-25000">
                <a:solidFill>
                  <a:schemeClr val="bg1"/>
                </a:solidFill>
              </a:rPr>
              <a:t>3</a:t>
            </a:r>
          </a:p>
        </p:txBody>
      </p:sp>
      <p:sp>
        <p:nvSpPr>
          <p:cNvPr id="30" name="Text Box 27"/>
          <p:cNvSpPr txBox="1">
            <a:spLocks noChangeArrowheads="1"/>
          </p:cNvSpPr>
          <p:nvPr/>
        </p:nvSpPr>
        <p:spPr bwMode="auto">
          <a:xfrm>
            <a:off x="2872740" y="3581400"/>
            <a:ext cx="601980" cy="535531"/>
          </a:xfrm>
          <a:prstGeom prst="rect">
            <a:avLst/>
          </a:prstGeom>
          <a:noFill/>
          <a:ln w="9525" algn="ctr">
            <a:noFill/>
            <a:miter lim="800000"/>
            <a:headEnd/>
            <a:tailEnd/>
          </a:ln>
          <a:effectLst/>
        </p:spPr>
        <p:txBody>
          <a:bodyPr wrap="square">
            <a:spAutoFit/>
          </a:bodyPr>
          <a:lstStyle/>
          <a:p>
            <a:pPr>
              <a:tabLst>
                <a:tab pos="409575" algn="l"/>
              </a:tabLst>
            </a:pPr>
            <a:r>
              <a:rPr lang="en-US" sz="2400" baseline="30000">
                <a:solidFill>
                  <a:schemeClr val="bg1"/>
                </a:solidFill>
                <a:sym typeface="Symbol"/>
              </a:rPr>
              <a:t>1–</a:t>
            </a:r>
            <a:r>
              <a:rPr lang="sr-Latn-RS" sz="2400" i="1" baseline="30000">
                <a:solidFill>
                  <a:schemeClr val="bg1"/>
                </a:solidFill>
                <a:sym typeface="Symbol"/>
              </a:rPr>
              <a:t></a:t>
            </a:r>
            <a:endParaRPr lang="en-US" sz="2400">
              <a:solidFill>
                <a:schemeClr val="bg1"/>
              </a:solidFill>
            </a:endParaRPr>
          </a:p>
        </p:txBody>
      </p:sp>
      <p:sp>
        <p:nvSpPr>
          <p:cNvPr id="31" name="Text Box 27"/>
          <p:cNvSpPr txBox="1">
            <a:spLocks noChangeArrowheads="1"/>
          </p:cNvSpPr>
          <p:nvPr/>
        </p:nvSpPr>
        <p:spPr bwMode="auto">
          <a:xfrm>
            <a:off x="3543300" y="355854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a:t>
            </a:r>
            <a:endParaRPr lang="en-US" sz="2400">
              <a:solidFill>
                <a:schemeClr val="bg1"/>
              </a:solidFill>
            </a:endParaRPr>
          </a:p>
        </p:txBody>
      </p:sp>
      <p:sp>
        <p:nvSpPr>
          <p:cNvPr id="32" name="Text Box 27"/>
          <p:cNvSpPr txBox="1">
            <a:spLocks noChangeArrowheads="1"/>
          </p:cNvSpPr>
          <p:nvPr/>
        </p:nvSpPr>
        <p:spPr bwMode="auto">
          <a:xfrm>
            <a:off x="3916680" y="351282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C</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R</a:t>
            </a:r>
            <a:endParaRPr lang="en-US" sz="2400" baseline="-25000">
              <a:solidFill>
                <a:schemeClr val="bg1"/>
              </a:solidFill>
            </a:endParaRPr>
          </a:p>
        </p:txBody>
      </p:sp>
      <p:cxnSp>
        <p:nvCxnSpPr>
          <p:cNvPr id="33" name="Straight Arrow Connector 32"/>
          <p:cNvCxnSpPr/>
          <p:nvPr/>
        </p:nvCxnSpPr>
        <p:spPr bwMode="auto">
          <a:xfrm rot="5400000">
            <a:off x="4236720" y="370162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34" name="Text Box 27"/>
          <p:cNvSpPr txBox="1">
            <a:spLocks noChangeArrowheads="1"/>
          </p:cNvSpPr>
          <p:nvPr/>
        </p:nvSpPr>
        <p:spPr bwMode="auto">
          <a:xfrm>
            <a:off x="4236720" y="3779520"/>
            <a:ext cx="533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a:t>
            </a:r>
            <a:endParaRPr lang="en-US" sz="2400">
              <a:solidFill>
                <a:schemeClr val="bg1"/>
              </a:solidFill>
            </a:endParaRPr>
          </a:p>
        </p:txBody>
      </p:sp>
      <p:sp>
        <p:nvSpPr>
          <p:cNvPr id="35" name="Text Box 27"/>
          <p:cNvSpPr txBox="1">
            <a:spLocks noChangeArrowheads="1"/>
          </p:cNvSpPr>
          <p:nvPr/>
        </p:nvSpPr>
        <p:spPr bwMode="auto">
          <a:xfrm>
            <a:off x="3848100" y="4855654"/>
            <a:ext cx="4724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a:t>
            </a:r>
            <a:endParaRPr lang="en-US" sz="180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41" name="Line 9"/>
          <p:cNvSpPr>
            <a:spLocks noChangeShapeType="1"/>
          </p:cNvSpPr>
          <p:nvPr/>
        </p:nvSpPr>
        <p:spPr bwMode="auto">
          <a:xfrm flipV="1">
            <a:off x="2743200" y="4038600"/>
            <a:ext cx="609600" cy="381000"/>
          </a:xfrm>
          <a:prstGeom prst="line">
            <a:avLst/>
          </a:prstGeom>
          <a:noFill/>
          <a:ln w="9525">
            <a:solidFill>
              <a:schemeClr val="bg1"/>
            </a:solidFill>
            <a:round/>
            <a:headEnd/>
            <a:tailEnd/>
          </a:ln>
          <a:effectLst/>
        </p:spPr>
        <p:txBody>
          <a:bodyPr wrap="square">
            <a:spAutoFit/>
          </a:bodyPr>
          <a:lstStyle/>
          <a:p>
            <a:endParaRPr lang="en-US"/>
          </a:p>
        </p:txBody>
      </p:sp>
      <p:sp>
        <p:nvSpPr>
          <p:cNvPr id="274442" name="Text Box 10"/>
          <p:cNvSpPr txBox="1">
            <a:spLocks noChangeArrowheads="1"/>
          </p:cNvSpPr>
          <p:nvPr/>
        </p:nvSpPr>
        <p:spPr bwMode="auto">
          <a:xfrm>
            <a:off x="3289412" y="3819440"/>
            <a:ext cx="2053767" cy="387798"/>
          </a:xfrm>
          <a:prstGeom prst="rect">
            <a:avLst/>
          </a:prstGeom>
          <a:noFill/>
          <a:ln w="9525" algn="ctr">
            <a:noFill/>
            <a:miter lim="800000"/>
            <a:headEnd/>
            <a:tailEnd/>
          </a:ln>
          <a:effectLst/>
        </p:spPr>
        <p:txBody>
          <a:bodyPr wrap="none">
            <a:spAutoFit/>
          </a:bodyPr>
          <a:lstStyle/>
          <a:p>
            <a:pPr>
              <a:tabLst>
                <a:tab pos="409575" algn="l"/>
              </a:tabLst>
            </a:pPr>
            <a:r>
              <a:rPr lang="sr-Latn-CS" sz="1600">
                <a:solidFill>
                  <a:schemeClr val="bg1"/>
                </a:solidFill>
              </a:rPr>
              <a:t>ne zavisi od procesa</a:t>
            </a:r>
            <a:endParaRPr lang="en-US" sz="1600">
              <a:solidFill>
                <a:schemeClr val="bg1"/>
              </a:solidFill>
            </a:endParaRPr>
          </a:p>
        </p:txBody>
      </p:sp>
      <p:sp>
        <p:nvSpPr>
          <p:cNvPr id="7" name="TextBox 6"/>
          <p:cNvSpPr txBox="1">
            <a:spLocks noChangeArrowheads="1"/>
          </p:cNvSpPr>
          <p:nvPr/>
        </p:nvSpPr>
        <p:spPr bwMode="auto">
          <a:xfrm>
            <a:off x="304800" y="685800"/>
            <a:ext cx="1981200" cy="535531"/>
          </a:xfrm>
          <a:prstGeom prst="rect">
            <a:avLst/>
          </a:prstGeom>
          <a:noFill/>
          <a:ln w="9525">
            <a:noFill/>
            <a:miter lim="800000"/>
            <a:headEnd/>
            <a:tailEnd/>
          </a:ln>
        </p:spPr>
        <p:txBody>
          <a:bodyPr wrap="square">
            <a:spAutoFit/>
          </a:bodyPr>
          <a:lstStyle/>
          <a:p>
            <a:r>
              <a:rPr lang="sr-Latn-RS" sz="2400" i="1">
                <a:solidFill>
                  <a:schemeClr val="bg1"/>
                </a:solidFill>
              </a:rPr>
              <a:t>dq = du + d</a:t>
            </a:r>
            <a:r>
              <a:rPr lang="en-US" sz="2400" i="1">
                <a:solidFill>
                  <a:schemeClr val="bg1"/>
                </a:solidFill>
                <a:latin typeface="Times New Roman" pitchFamily="18" charset="0"/>
                <a:cs typeface="Times New Roman" pitchFamily="18" charset="0"/>
              </a:rPr>
              <a:t>l</a:t>
            </a:r>
            <a:endParaRPr lang="sr-Latn-RS" sz="2400" i="1">
              <a:solidFill>
                <a:schemeClr val="bg1"/>
              </a:solidFill>
              <a:latin typeface="Times New Roman" pitchFamily="18" charset="0"/>
              <a:cs typeface="Times New Roman" pitchFamily="18" charset="0"/>
            </a:endParaRPr>
          </a:p>
        </p:txBody>
      </p:sp>
      <p:cxnSp>
        <p:nvCxnSpPr>
          <p:cNvPr id="8" name="Straight Arrow Connector 7"/>
          <p:cNvCxnSpPr/>
          <p:nvPr/>
        </p:nvCxnSpPr>
        <p:spPr bwMode="auto">
          <a:xfrm>
            <a:off x="901048" y="1187304"/>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1752600" y="1176862"/>
            <a:ext cx="1219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sym typeface="Symbol"/>
              </a:rPr>
              <a:t>d</a:t>
            </a:r>
            <a:r>
              <a:rPr lang="en-US" sz="2400" i="1">
                <a:solidFill>
                  <a:schemeClr val="bg1"/>
                </a:solidFill>
                <a:sym typeface="Symbol"/>
              </a:rPr>
              <a:t>q</a:t>
            </a:r>
            <a:r>
              <a:rPr lang="sr-Latn-RS" sz="2400" i="1">
                <a:solidFill>
                  <a:schemeClr val="bg1"/>
                </a:solidFill>
              </a:rPr>
              <a:t> </a:t>
            </a:r>
            <a:r>
              <a:rPr lang="en-US" sz="2400" i="1">
                <a:solidFill>
                  <a:schemeClr val="bg1"/>
                </a:solidFill>
              </a:rPr>
              <a:t>=</a:t>
            </a:r>
            <a:r>
              <a:rPr lang="sr-Latn-RS" sz="2400" i="1">
                <a:solidFill>
                  <a:schemeClr val="bg1"/>
                </a:solidFill>
              </a:rPr>
              <a:t> </a:t>
            </a:r>
            <a:r>
              <a:rPr lang="en-US" sz="2400">
                <a:solidFill>
                  <a:schemeClr val="bg1"/>
                </a:solidFill>
              </a:rPr>
              <a:t>0</a:t>
            </a:r>
          </a:p>
        </p:txBody>
      </p:sp>
      <p:cxnSp>
        <p:nvCxnSpPr>
          <p:cNvPr id="10" name="Straight Arrow Connector 9"/>
          <p:cNvCxnSpPr/>
          <p:nvPr/>
        </p:nvCxnSpPr>
        <p:spPr bwMode="auto">
          <a:xfrm rot="5400000">
            <a:off x="1356360" y="111148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 name="TextBox 10"/>
          <p:cNvSpPr txBox="1">
            <a:spLocks noChangeArrowheads="1"/>
          </p:cNvSpPr>
          <p:nvPr/>
        </p:nvSpPr>
        <p:spPr bwMode="auto">
          <a:xfrm>
            <a:off x="304800" y="1784968"/>
            <a:ext cx="1981200" cy="535531"/>
          </a:xfrm>
          <a:prstGeom prst="rect">
            <a:avLst/>
          </a:prstGeom>
          <a:noFill/>
          <a:ln w="9525">
            <a:noFill/>
            <a:miter lim="800000"/>
            <a:headEnd/>
            <a:tailEnd/>
          </a:ln>
        </p:spPr>
        <p:txBody>
          <a:bodyPr wrap="square">
            <a:spAutoFit/>
          </a:bodyPr>
          <a:lstStyle/>
          <a:p>
            <a:r>
              <a:rPr lang="sr-Latn-RS" sz="2400" i="1">
                <a:solidFill>
                  <a:schemeClr val="bg1"/>
                </a:solidFill>
              </a:rPr>
              <a:t>d</a:t>
            </a:r>
            <a:r>
              <a:rPr lang="en-US" sz="2400" i="1">
                <a:solidFill>
                  <a:schemeClr val="bg1"/>
                </a:solidFill>
                <a:latin typeface="Times New Roman" pitchFamily="18" charset="0"/>
                <a:cs typeface="Times New Roman" pitchFamily="18" charset="0"/>
              </a:rPr>
              <a:t>l</a:t>
            </a:r>
            <a:r>
              <a:rPr lang="sr-Latn-RS" sz="2400" i="1">
                <a:solidFill>
                  <a:schemeClr val="bg1"/>
                </a:solidFill>
              </a:rPr>
              <a:t> =</a:t>
            </a:r>
            <a:r>
              <a:rPr lang="en-US" sz="2400" i="1">
                <a:solidFill>
                  <a:schemeClr val="bg1"/>
                </a:solidFill>
              </a:rPr>
              <a:t> -</a:t>
            </a:r>
            <a:r>
              <a:rPr lang="sr-Latn-RS" sz="2400" i="1">
                <a:solidFill>
                  <a:schemeClr val="bg1"/>
                </a:solidFill>
              </a:rPr>
              <a:t> du</a:t>
            </a:r>
            <a:endParaRPr lang="sr-Latn-RS" sz="2400" i="1">
              <a:solidFill>
                <a:schemeClr val="bg1"/>
              </a:solidFill>
              <a:latin typeface="Times New Roman" pitchFamily="18" charset="0"/>
              <a:cs typeface="Times New Roman" pitchFamily="18" charset="0"/>
            </a:endParaRPr>
          </a:p>
        </p:txBody>
      </p:sp>
      <p:sp>
        <p:nvSpPr>
          <p:cNvPr id="12" name="TextBox 11"/>
          <p:cNvSpPr txBox="1">
            <a:spLocks noChangeArrowheads="1"/>
          </p:cNvSpPr>
          <p:nvPr/>
        </p:nvSpPr>
        <p:spPr bwMode="auto">
          <a:xfrm>
            <a:off x="381000" y="2796472"/>
            <a:ext cx="1752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 </a:t>
            </a:r>
            <a:r>
              <a:rPr lang="sr-Latn-RS" sz="2400">
                <a:solidFill>
                  <a:schemeClr val="bg1"/>
                </a:solidFill>
              </a:rPr>
              <a:t> </a:t>
            </a:r>
            <a:r>
              <a:rPr lang="sr-Latn-RS" sz="2400" i="1">
                <a:solidFill>
                  <a:schemeClr val="bg1"/>
                </a:solidFill>
              </a:rPr>
              <a:t>d</a:t>
            </a:r>
            <a:r>
              <a:rPr lang="en-US" sz="2400" i="1">
                <a:solidFill>
                  <a:schemeClr val="bg1"/>
                </a:solidFill>
              </a:rPr>
              <a:t>u</a:t>
            </a:r>
            <a:endParaRPr lang="sr-Latn-RS" sz="2400" i="1">
              <a:solidFill>
                <a:schemeClr val="bg1"/>
              </a:solidFill>
            </a:endParaRPr>
          </a:p>
        </p:txBody>
      </p:sp>
      <p:sp>
        <p:nvSpPr>
          <p:cNvPr id="13" name="Rectangle 12"/>
          <p:cNvSpPr/>
          <p:nvPr/>
        </p:nvSpPr>
        <p:spPr>
          <a:xfrm>
            <a:off x="1220754" y="2690332"/>
            <a:ext cx="439544" cy="694934"/>
          </a:xfrm>
          <a:prstGeom prst="rect">
            <a:avLst/>
          </a:prstGeom>
        </p:spPr>
        <p:txBody>
          <a:bodyPr wrap="none">
            <a:spAutoFit/>
          </a:bodyPr>
          <a:lstStyle/>
          <a:p>
            <a:r>
              <a:rPr lang="sr-Latn-RS" sz="3600">
                <a:solidFill>
                  <a:schemeClr val="bg1"/>
                </a:solidFill>
                <a:sym typeface="Symbol"/>
              </a:rPr>
              <a:t></a:t>
            </a:r>
            <a:r>
              <a:rPr lang="en-US" sz="3600">
                <a:solidFill>
                  <a:schemeClr val="bg1"/>
                </a:solidFill>
                <a:sym typeface="Symbol"/>
              </a:rPr>
              <a:t> </a:t>
            </a:r>
            <a:endParaRPr lang="en-US" sz="3600"/>
          </a:p>
        </p:txBody>
      </p:sp>
      <p:sp>
        <p:nvSpPr>
          <p:cNvPr id="14" name="TextBox 13"/>
          <p:cNvSpPr txBox="1">
            <a:spLocks noChangeArrowheads="1"/>
          </p:cNvSpPr>
          <p:nvPr/>
        </p:nvSpPr>
        <p:spPr bwMode="auto">
          <a:xfrm>
            <a:off x="1180020" y="3259345"/>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15" name="TextBox 14"/>
          <p:cNvSpPr txBox="1">
            <a:spLocks noChangeArrowheads="1"/>
          </p:cNvSpPr>
          <p:nvPr/>
        </p:nvSpPr>
        <p:spPr bwMode="auto">
          <a:xfrm>
            <a:off x="1240980" y="2567872"/>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16" name="Straight Arrow Connector 15"/>
          <p:cNvCxnSpPr/>
          <p:nvPr/>
        </p:nvCxnSpPr>
        <p:spPr bwMode="auto">
          <a:xfrm>
            <a:off x="898216" y="2255520"/>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7" name="Straight Arrow Connector 16"/>
          <p:cNvCxnSpPr/>
          <p:nvPr/>
        </p:nvCxnSpPr>
        <p:spPr bwMode="auto">
          <a:xfrm>
            <a:off x="898216" y="324612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8" name="TextBox 17"/>
          <p:cNvSpPr txBox="1">
            <a:spLocks noChangeArrowheads="1"/>
          </p:cNvSpPr>
          <p:nvPr/>
        </p:nvSpPr>
        <p:spPr bwMode="auto">
          <a:xfrm>
            <a:off x="381000" y="3807869"/>
            <a:ext cx="25908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a:t>
            </a:r>
            <a:r>
              <a:rPr lang="en-US" sz="2400" i="1">
                <a:solidFill>
                  <a:schemeClr val="bg1"/>
                </a:solidFill>
              </a:rPr>
              <a:t>u</a:t>
            </a:r>
            <a:r>
              <a:rPr lang="en-US" sz="2400" baseline="-25000">
                <a:solidFill>
                  <a:schemeClr val="bg1"/>
                </a:solidFill>
              </a:rPr>
              <a:t>1</a:t>
            </a:r>
            <a:r>
              <a:rPr lang="en-US" sz="2400">
                <a:solidFill>
                  <a:schemeClr val="bg1"/>
                </a:solidFill>
              </a:rPr>
              <a:t> – </a:t>
            </a:r>
            <a:r>
              <a:rPr lang="en-US" sz="2400" i="1">
                <a:solidFill>
                  <a:schemeClr val="bg1"/>
                </a:solidFill>
              </a:rPr>
              <a:t>u</a:t>
            </a:r>
            <a:r>
              <a:rPr lang="en-US" sz="2400" baseline="-25000">
                <a:solidFill>
                  <a:schemeClr val="bg1"/>
                </a:solidFill>
              </a:rPr>
              <a:t>2</a:t>
            </a:r>
            <a:endParaRPr lang="sr-Latn-RS" sz="2400" baseline="-25000">
              <a:solidFill>
                <a:schemeClr val="bg1"/>
              </a:solidFill>
            </a:endParaRPr>
          </a:p>
        </p:txBody>
      </p:sp>
      <p:sp>
        <p:nvSpPr>
          <p:cNvPr id="19" name="TextBox 18"/>
          <p:cNvSpPr txBox="1">
            <a:spLocks noChangeArrowheads="1"/>
          </p:cNvSpPr>
          <p:nvPr/>
        </p:nvSpPr>
        <p:spPr bwMode="auto">
          <a:xfrm>
            <a:off x="1846332" y="4308336"/>
            <a:ext cx="3200400" cy="535531"/>
          </a:xfrm>
          <a:prstGeom prst="rect">
            <a:avLst/>
          </a:prstGeom>
          <a:noFill/>
          <a:ln w="9525">
            <a:noFill/>
            <a:miter lim="800000"/>
            <a:headEnd/>
            <a:tailEnd/>
          </a:ln>
        </p:spPr>
        <p:txBody>
          <a:bodyPr wrap="square">
            <a:spAutoFit/>
          </a:bodyPr>
          <a:lstStyle/>
          <a:p>
            <a:r>
              <a:rPr lang="en-US" sz="2400" i="1">
                <a:solidFill>
                  <a:schemeClr val="bg1"/>
                </a:solidFill>
              </a:rPr>
              <a:t>u</a:t>
            </a:r>
            <a:r>
              <a:rPr lang="en-US" sz="2400" baseline="-25000">
                <a:solidFill>
                  <a:schemeClr val="bg1"/>
                </a:solidFill>
              </a:rPr>
              <a:t>2</a:t>
            </a:r>
            <a:r>
              <a:rPr lang="en-US" sz="2400" i="1">
                <a:solidFill>
                  <a:schemeClr val="bg1"/>
                </a:solidFill>
              </a:rPr>
              <a:t> – u</a:t>
            </a:r>
            <a:r>
              <a:rPr lang="sr-Latn-RS" sz="2400" baseline="-25000">
                <a:solidFill>
                  <a:schemeClr val="bg1"/>
                </a:solidFill>
              </a:rPr>
              <a:t>1</a:t>
            </a:r>
            <a:r>
              <a:rPr lang="sr-Latn-RS" sz="2400" i="1">
                <a:solidFill>
                  <a:schemeClr val="bg1"/>
                </a:solidFill>
              </a:rPr>
              <a:t> = c</a:t>
            </a:r>
            <a:r>
              <a:rPr lang="en-US" sz="2400" i="1" baseline="-25000">
                <a:solidFill>
                  <a:schemeClr val="bg1"/>
                </a:solidFill>
              </a:rPr>
              <a:t>v</a:t>
            </a:r>
            <a:r>
              <a:rPr lang="sr-Latn-RS" sz="2400" i="1" baseline="-25000">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cxnSp>
        <p:nvCxnSpPr>
          <p:cNvPr id="20" name="Straight Arrow Connector 19"/>
          <p:cNvCxnSpPr/>
          <p:nvPr/>
        </p:nvCxnSpPr>
        <p:spPr bwMode="auto">
          <a:xfrm>
            <a:off x="898216" y="4312920"/>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21" name="Straight Arrow Connector 20"/>
          <p:cNvCxnSpPr/>
          <p:nvPr/>
        </p:nvCxnSpPr>
        <p:spPr bwMode="auto">
          <a:xfrm rot="5400000">
            <a:off x="1353528" y="4237105"/>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22" name="TextBox 21"/>
          <p:cNvSpPr txBox="1">
            <a:spLocks noChangeArrowheads="1"/>
          </p:cNvSpPr>
          <p:nvPr/>
        </p:nvSpPr>
        <p:spPr bwMode="auto">
          <a:xfrm>
            <a:off x="381000" y="4950869"/>
            <a:ext cx="2590800" cy="496483"/>
          </a:xfrm>
          <a:prstGeom prst="rect">
            <a:avLst/>
          </a:prstGeom>
          <a:noFill/>
          <a:ln w="9525">
            <a:noFill/>
            <a:miter lim="800000"/>
            <a:headEnd/>
            <a:tailEnd/>
          </a:ln>
        </p:spPr>
        <p:txBody>
          <a:bodyPr wrap="square">
            <a:spAutoFit/>
          </a:bodyPr>
          <a:lstStyle/>
          <a:p>
            <a:r>
              <a:rPr lang="en-US" sz="2400" b="1" i="1">
                <a:solidFill>
                  <a:schemeClr val="bg1"/>
                </a:solidFill>
                <a:latin typeface="Times New Roman" pitchFamily="18" charset="0"/>
                <a:cs typeface="Times New Roman" pitchFamily="18" charset="0"/>
              </a:rPr>
              <a:t>l</a:t>
            </a:r>
            <a:r>
              <a:rPr lang="en-US" sz="2400" b="1" baseline="-25000">
                <a:solidFill>
                  <a:schemeClr val="bg1"/>
                </a:solidFill>
              </a:rPr>
              <a:t>12</a:t>
            </a:r>
            <a:r>
              <a:rPr lang="sr-Latn-RS" sz="2400" b="1">
                <a:solidFill>
                  <a:schemeClr val="bg1"/>
                </a:solidFill>
              </a:rPr>
              <a:t> =</a:t>
            </a:r>
            <a:r>
              <a:rPr lang="en-US" sz="2400" b="1">
                <a:solidFill>
                  <a:schemeClr val="bg1"/>
                </a:solidFill>
              </a:rPr>
              <a:t> </a:t>
            </a:r>
            <a:r>
              <a:rPr lang="sr-Latn-RS" sz="2400" b="1" i="1">
                <a:solidFill>
                  <a:schemeClr val="bg1"/>
                </a:solidFill>
              </a:rPr>
              <a:t>c</a:t>
            </a:r>
            <a:r>
              <a:rPr lang="en-US" sz="2400" b="1" i="1" baseline="-25000">
                <a:solidFill>
                  <a:schemeClr val="bg1"/>
                </a:solidFill>
              </a:rPr>
              <a:t>v</a:t>
            </a:r>
            <a:r>
              <a:rPr lang="sr-Latn-RS" sz="2400" b="1" i="1" baseline="-25000">
                <a:solidFill>
                  <a:schemeClr val="bg1"/>
                </a:solidFill>
              </a:rPr>
              <a:t> </a:t>
            </a:r>
            <a:r>
              <a:rPr lang="sr-Latn-RS" sz="2400" b="1" i="1">
                <a:solidFill>
                  <a:schemeClr val="bg1"/>
                </a:solidFill>
              </a:rPr>
              <a:t>(T</a:t>
            </a:r>
            <a:r>
              <a:rPr lang="en-US" sz="2400" b="1" baseline="-25000">
                <a:solidFill>
                  <a:schemeClr val="bg1"/>
                </a:solidFill>
              </a:rPr>
              <a:t>1</a:t>
            </a:r>
            <a:r>
              <a:rPr lang="sr-Latn-RS" sz="2400" b="1" i="1">
                <a:solidFill>
                  <a:schemeClr val="bg1"/>
                </a:solidFill>
              </a:rPr>
              <a:t> – T</a:t>
            </a:r>
            <a:r>
              <a:rPr lang="en-US" sz="2400" b="1" baseline="-25000">
                <a:solidFill>
                  <a:schemeClr val="bg1"/>
                </a:solidFill>
              </a:rPr>
              <a:t>2</a:t>
            </a:r>
            <a:r>
              <a:rPr lang="sr-Latn-RS" sz="2400" b="1" i="1">
                <a:solidFill>
                  <a:schemeClr val="bg1"/>
                </a:solidFill>
              </a:rPr>
              <a: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64" name="Rectangle 8"/>
          <p:cNvSpPr>
            <a:spLocks noChangeArrowheads="1"/>
          </p:cNvSpPr>
          <p:nvPr/>
        </p:nvSpPr>
        <p:spPr bwMode="auto">
          <a:xfrm>
            <a:off x="0" y="3233738"/>
            <a:ext cx="9144000" cy="0"/>
          </a:xfrm>
          <a:prstGeom prst="rect">
            <a:avLst/>
          </a:prstGeom>
          <a:noFill/>
          <a:ln w="9525" algn="ctr">
            <a:noFill/>
            <a:miter lim="800000"/>
            <a:headEnd/>
            <a:tailEnd/>
          </a:ln>
          <a:effectLst/>
        </p:spPr>
        <p:txBody>
          <a:bodyPr wrap="none" anchor="ctr">
            <a:spAutoFit/>
          </a:bodyPr>
          <a:lstStyle/>
          <a:p>
            <a:endParaRPr lang="en-US"/>
          </a:p>
        </p:txBody>
      </p:sp>
      <p:cxnSp>
        <p:nvCxnSpPr>
          <p:cNvPr id="13" name="Straight Arrow Connector 12"/>
          <p:cNvCxnSpPr/>
          <p:nvPr/>
        </p:nvCxnSpPr>
        <p:spPr bwMode="auto">
          <a:xfrm>
            <a:off x="6449354" y="1691910"/>
            <a:ext cx="0" cy="12801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4" name="Straight Arrow Connector 13"/>
          <p:cNvCxnSpPr/>
          <p:nvPr/>
        </p:nvCxnSpPr>
        <p:spPr bwMode="auto">
          <a:xfrm rot="5400000">
            <a:off x="5947243" y="1989020"/>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5" name="TextBox 14"/>
          <p:cNvSpPr txBox="1">
            <a:spLocks noChangeArrowheads="1"/>
          </p:cNvSpPr>
          <p:nvPr/>
        </p:nvSpPr>
        <p:spPr bwMode="auto">
          <a:xfrm>
            <a:off x="2194292" y="1469205"/>
            <a:ext cx="2590800" cy="535531"/>
          </a:xfrm>
          <a:prstGeom prst="rect">
            <a:avLst/>
          </a:prstGeom>
          <a:noFill/>
          <a:ln w="9525">
            <a:noFill/>
            <a:miter lim="800000"/>
            <a:headEnd/>
            <a:tailEnd/>
          </a:ln>
        </p:spPr>
        <p:txBody>
          <a:bodyPr wrap="square">
            <a:spAutoFit/>
          </a:bodyPr>
          <a:lstStyle/>
          <a:p>
            <a:r>
              <a:rPr lang="sr-Latn-RS" sz="2400" i="1">
                <a:solidFill>
                  <a:schemeClr val="bg1"/>
                </a:solidFill>
              </a:rPr>
              <a:t>c</a:t>
            </a:r>
            <a:r>
              <a:rPr lang="sr-Latn-RS" sz="2400" i="1" baseline="-25000">
                <a:solidFill>
                  <a:schemeClr val="bg1"/>
                </a:solidFill>
              </a:rPr>
              <a:t>p</a:t>
            </a:r>
            <a:r>
              <a:rPr lang="en-US" sz="2400">
                <a:solidFill>
                  <a:schemeClr val="bg1"/>
                </a:solidFill>
              </a:rPr>
              <a:t> </a:t>
            </a:r>
            <a:r>
              <a:rPr lang="sr-Latn-RS" sz="2400">
                <a:solidFill>
                  <a:schemeClr val="bg1"/>
                </a:solidFill>
              </a:rPr>
              <a:t>– </a:t>
            </a:r>
            <a:r>
              <a:rPr lang="sr-Latn-RS" sz="2400" i="1">
                <a:solidFill>
                  <a:schemeClr val="bg1"/>
                </a:solidFill>
              </a:rPr>
              <a:t>c</a:t>
            </a:r>
            <a:r>
              <a:rPr lang="en-US" sz="2400" i="1" baseline="-25000">
                <a:solidFill>
                  <a:schemeClr val="bg1"/>
                </a:solidFill>
              </a:rPr>
              <a:t>v</a:t>
            </a:r>
            <a:r>
              <a:rPr lang="sr-Latn-RS" sz="2400" i="1" baseline="-25000">
                <a:solidFill>
                  <a:schemeClr val="bg1"/>
                </a:solidFill>
              </a:rPr>
              <a:t> </a:t>
            </a:r>
            <a:r>
              <a:rPr lang="sr-Latn-RS" sz="2400" i="1">
                <a:solidFill>
                  <a:schemeClr val="bg1"/>
                </a:solidFill>
              </a:rPr>
              <a:t>= R</a:t>
            </a:r>
          </a:p>
        </p:txBody>
      </p:sp>
      <p:sp>
        <p:nvSpPr>
          <p:cNvPr id="16" name="Text Box 27"/>
          <p:cNvSpPr txBox="1">
            <a:spLocks noChangeArrowheads="1"/>
          </p:cNvSpPr>
          <p:nvPr/>
        </p:nvSpPr>
        <p:spPr bwMode="auto">
          <a:xfrm rot="18717087">
            <a:off x="248377" y="1006522"/>
            <a:ext cx="2144168"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b="1" i="1">
                <a:solidFill>
                  <a:schemeClr val="bg1"/>
                </a:solidFill>
                <a:latin typeface="Times New Roman" pitchFamily="18" charset="0"/>
                <a:cs typeface="Times New Roman" pitchFamily="18" charset="0"/>
              </a:rPr>
              <a:t>l</a:t>
            </a:r>
            <a:r>
              <a:rPr lang="en-US" b="1" baseline="-25000">
                <a:solidFill>
                  <a:schemeClr val="bg1"/>
                </a:solidFill>
              </a:rPr>
              <a:t>12</a:t>
            </a:r>
            <a:r>
              <a:rPr lang="sr-Latn-RS">
                <a:solidFill>
                  <a:schemeClr val="bg1"/>
                </a:solidFill>
              </a:rPr>
              <a:t> ...</a:t>
            </a:r>
          </a:p>
          <a:p>
            <a:pPr algn="ctr">
              <a:lnSpc>
                <a:spcPct val="100000"/>
              </a:lnSpc>
              <a:spcBef>
                <a:spcPts val="0"/>
              </a:spcBef>
              <a:tabLst>
                <a:tab pos="409575" algn="l"/>
              </a:tabLst>
            </a:pPr>
            <a:r>
              <a:rPr lang="en-US">
                <a:solidFill>
                  <a:schemeClr val="bg1"/>
                </a:solidFill>
              </a:rPr>
              <a:t>mo</a:t>
            </a:r>
            <a:r>
              <a:rPr lang="sr-Latn-RS">
                <a:solidFill>
                  <a:schemeClr val="bg1"/>
                </a:solidFill>
              </a:rPr>
              <a:t>že se izarziti i na drugi način</a:t>
            </a:r>
            <a:endParaRPr lang="en-US">
              <a:solidFill>
                <a:schemeClr val="bg1"/>
              </a:solidFill>
            </a:endParaRPr>
          </a:p>
        </p:txBody>
      </p:sp>
      <p:sp>
        <p:nvSpPr>
          <p:cNvPr id="17" name="TextBox 16"/>
          <p:cNvSpPr txBox="1">
            <a:spLocks noChangeArrowheads="1"/>
          </p:cNvSpPr>
          <p:nvPr/>
        </p:nvSpPr>
        <p:spPr bwMode="auto">
          <a:xfrm>
            <a:off x="5861332" y="1248196"/>
            <a:ext cx="23622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a:t>
            </a:r>
            <a:r>
              <a:rPr lang="sr-Latn-RS" sz="2400" i="1">
                <a:solidFill>
                  <a:schemeClr val="bg1"/>
                </a:solidFill>
              </a:rPr>
              <a:t>c</a:t>
            </a:r>
            <a:r>
              <a:rPr lang="en-US" sz="2400" i="1" baseline="-25000">
                <a:solidFill>
                  <a:schemeClr val="bg1"/>
                </a:solidFill>
              </a:rPr>
              <a:t>v</a:t>
            </a:r>
            <a:r>
              <a:rPr lang="sr-Latn-RS" sz="2400" i="1" baseline="-25000">
                <a:solidFill>
                  <a:schemeClr val="bg1"/>
                </a:solidFill>
              </a:rPr>
              <a:t> </a:t>
            </a:r>
            <a:r>
              <a:rPr lang="sr-Latn-RS" sz="2400" i="1">
                <a:solidFill>
                  <a:schemeClr val="bg1"/>
                </a:solidFill>
              </a:rPr>
              <a:t>(T</a:t>
            </a:r>
            <a:r>
              <a:rPr lang="en-US" sz="2400" baseline="-25000">
                <a:solidFill>
                  <a:schemeClr val="bg1"/>
                </a:solidFill>
              </a:rPr>
              <a:t>1</a:t>
            </a:r>
            <a:r>
              <a:rPr lang="sr-Latn-RS" sz="2400" i="1">
                <a:solidFill>
                  <a:schemeClr val="bg1"/>
                </a:solidFill>
              </a:rPr>
              <a:t> – T</a:t>
            </a:r>
            <a:r>
              <a:rPr lang="en-US" sz="2400" baseline="-25000">
                <a:solidFill>
                  <a:schemeClr val="bg1"/>
                </a:solidFill>
              </a:rPr>
              <a:t>2</a:t>
            </a:r>
            <a:r>
              <a:rPr lang="sr-Latn-RS" sz="2400" i="1">
                <a:solidFill>
                  <a:schemeClr val="bg1"/>
                </a:solidFill>
              </a:rPr>
              <a:t>)</a:t>
            </a:r>
          </a:p>
        </p:txBody>
      </p:sp>
      <p:sp>
        <p:nvSpPr>
          <p:cNvPr id="18" name="Text Box 27"/>
          <p:cNvSpPr txBox="1">
            <a:spLocks noChangeArrowheads="1"/>
          </p:cNvSpPr>
          <p:nvPr/>
        </p:nvSpPr>
        <p:spPr bwMode="auto">
          <a:xfrm>
            <a:off x="2186200" y="2077628"/>
            <a:ext cx="6096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a:solidFill>
                  <a:schemeClr val="bg1"/>
                </a:solidFill>
              </a:rPr>
              <a:t>c</a:t>
            </a:r>
            <a:r>
              <a:rPr lang="sr-Latn-RS" sz="2400" i="1" baseline="-25000">
                <a:solidFill>
                  <a:schemeClr val="bg1"/>
                </a:solidFill>
              </a:rPr>
              <a:t>p</a:t>
            </a:r>
            <a:endParaRPr lang="en-US" sz="2400" baseline="-25000">
              <a:solidFill>
                <a:schemeClr val="bg1"/>
              </a:solidFill>
            </a:endParaRPr>
          </a:p>
          <a:p>
            <a:pPr algn="ctr">
              <a:spcBef>
                <a:spcPts val="0"/>
              </a:spcBef>
              <a:tabLst>
                <a:tab pos="409575" algn="l"/>
              </a:tabLst>
            </a:pPr>
            <a:r>
              <a:rPr lang="sr-Latn-RS" sz="2400" i="1">
                <a:solidFill>
                  <a:schemeClr val="bg1"/>
                </a:solidFill>
              </a:rPr>
              <a:t>c</a:t>
            </a:r>
            <a:r>
              <a:rPr lang="sr-Latn-RS" sz="2400" i="1" baseline="-25000">
                <a:solidFill>
                  <a:schemeClr val="bg1"/>
                </a:solidFill>
              </a:rPr>
              <a:t>v</a:t>
            </a:r>
            <a:endParaRPr lang="en-US" sz="2400" baseline="-25000">
              <a:solidFill>
                <a:schemeClr val="bg1"/>
              </a:solidFill>
            </a:endParaRPr>
          </a:p>
        </p:txBody>
      </p:sp>
      <p:cxnSp>
        <p:nvCxnSpPr>
          <p:cNvPr id="19" name="Straight Arrow Connector 18"/>
          <p:cNvCxnSpPr/>
          <p:nvPr/>
        </p:nvCxnSpPr>
        <p:spPr bwMode="auto">
          <a:xfrm rot="5400000">
            <a:off x="2506240" y="2387817"/>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2683860" y="2346688"/>
            <a:ext cx="762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a:t>
            </a:r>
            <a:r>
              <a:rPr lang="sr-Latn-RS" sz="2400" i="1">
                <a:solidFill>
                  <a:schemeClr val="bg1"/>
                </a:solidFill>
                <a:sym typeface="Symbol"/>
              </a:rPr>
              <a:t></a:t>
            </a:r>
            <a:endParaRPr lang="sr-Latn-RS" sz="2400" i="1">
              <a:solidFill>
                <a:schemeClr val="bg1"/>
              </a:solidFill>
            </a:endParaRPr>
          </a:p>
        </p:txBody>
      </p:sp>
      <p:sp>
        <p:nvSpPr>
          <p:cNvPr id="24" name="Right Brace 23"/>
          <p:cNvSpPr/>
          <p:nvPr/>
        </p:nvSpPr>
        <p:spPr bwMode="auto">
          <a:xfrm>
            <a:off x="3794492" y="1584688"/>
            <a:ext cx="152400" cy="1463040"/>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8" name="Text Box 27"/>
          <p:cNvSpPr txBox="1">
            <a:spLocks noChangeArrowheads="1"/>
          </p:cNvSpPr>
          <p:nvPr/>
        </p:nvSpPr>
        <p:spPr bwMode="auto">
          <a:xfrm>
            <a:off x="4632692" y="1813288"/>
            <a:ext cx="99532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a:solidFill>
                  <a:schemeClr val="bg1"/>
                </a:solidFill>
              </a:rPr>
              <a:t>R</a:t>
            </a:r>
            <a:endParaRPr lang="en-US" sz="2400" baseline="-25000">
              <a:solidFill>
                <a:schemeClr val="bg1"/>
              </a:solidFill>
            </a:endParaRPr>
          </a:p>
          <a:p>
            <a:pPr algn="ctr">
              <a:spcBef>
                <a:spcPts val="0"/>
              </a:spcBef>
              <a:tabLst>
                <a:tab pos="409575" algn="l"/>
              </a:tabLst>
            </a:pPr>
            <a:r>
              <a:rPr lang="sr-Latn-RS" sz="2400" i="1">
                <a:solidFill>
                  <a:schemeClr val="bg1"/>
                </a:solidFill>
                <a:sym typeface="Symbol"/>
              </a:rPr>
              <a:t></a:t>
            </a:r>
            <a:r>
              <a:rPr lang="sr-Latn-RS" sz="2400" i="1">
                <a:solidFill>
                  <a:schemeClr val="bg1"/>
                </a:solidFill>
              </a:rPr>
              <a:t> – </a:t>
            </a:r>
            <a:r>
              <a:rPr lang="sr-Latn-RS" sz="2400">
                <a:solidFill>
                  <a:schemeClr val="bg1"/>
                </a:solidFill>
              </a:rPr>
              <a:t>1</a:t>
            </a:r>
            <a:endParaRPr lang="en-US" sz="2400" baseline="-25000">
              <a:solidFill>
                <a:schemeClr val="bg1"/>
              </a:solidFill>
            </a:endParaRPr>
          </a:p>
        </p:txBody>
      </p:sp>
      <p:cxnSp>
        <p:nvCxnSpPr>
          <p:cNvPr id="29" name="Straight Arrow Connector 28"/>
          <p:cNvCxnSpPr/>
          <p:nvPr/>
        </p:nvCxnSpPr>
        <p:spPr bwMode="auto">
          <a:xfrm rot="5400000">
            <a:off x="5135072" y="2032037"/>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0" name="Text Box 27"/>
          <p:cNvSpPr txBox="1">
            <a:spLocks noChangeArrowheads="1"/>
          </p:cNvSpPr>
          <p:nvPr/>
        </p:nvSpPr>
        <p:spPr bwMode="auto">
          <a:xfrm>
            <a:off x="4133688" y="2082348"/>
            <a:ext cx="7620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v</a:t>
            </a:r>
            <a:r>
              <a:rPr lang="sr-Latn-RS" sz="2400" i="1">
                <a:solidFill>
                  <a:schemeClr val="bg1"/>
                </a:solidFill>
              </a:rPr>
              <a:t> =</a:t>
            </a:r>
          </a:p>
        </p:txBody>
      </p:sp>
      <p:sp>
        <p:nvSpPr>
          <p:cNvPr id="31" name="Text Box 27"/>
          <p:cNvSpPr txBox="1">
            <a:spLocks noChangeArrowheads="1"/>
          </p:cNvSpPr>
          <p:nvPr/>
        </p:nvSpPr>
        <p:spPr bwMode="auto">
          <a:xfrm>
            <a:off x="6412940" y="2914215"/>
            <a:ext cx="99532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a:solidFill>
                  <a:schemeClr val="bg1"/>
                </a:solidFill>
              </a:rPr>
              <a:t>R</a:t>
            </a:r>
            <a:endParaRPr lang="en-US" sz="2400" baseline="-25000">
              <a:solidFill>
                <a:schemeClr val="bg1"/>
              </a:solidFill>
            </a:endParaRPr>
          </a:p>
          <a:p>
            <a:pPr algn="ctr">
              <a:spcBef>
                <a:spcPts val="0"/>
              </a:spcBef>
              <a:tabLst>
                <a:tab pos="409575" algn="l"/>
              </a:tabLst>
            </a:pPr>
            <a:r>
              <a:rPr lang="sr-Latn-RS" sz="2400" i="1">
                <a:solidFill>
                  <a:schemeClr val="bg1"/>
                </a:solidFill>
                <a:sym typeface="Symbol"/>
              </a:rPr>
              <a:t></a:t>
            </a:r>
            <a:r>
              <a:rPr lang="sr-Latn-RS" sz="2400" i="1">
                <a:solidFill>
                  <a:schemeClr val="bg1"/>
                </a:solidFill>
              </a:rPr>
              <a:t> – </a:t>
            </a:r>
            <a:r>
              <a:rPr lang="sr-Latn-RS" sz="2400">
                <a:solidFill>
                  <a:schemeClr val="bg1"/>
                </a:solidFill>
              </a:rPr>
              <a:t>1</a:t>
            </a:r>
            <a:endParaRPr lang="en-US" sz="2400" baseline="-25000">
              <a:solidFill>
                <a:schemeClr val="bg1"/>
              </a:solidFill>
            </a:endParaRPr>
          </a:p>
        </p:txBody>
      </p:sp>
      <p:cxnSp>
        <p:nvCxnSpPr>
          <p:cNvPr id="32" name="Straight Arrow Connector 31"/>
          <p:cNvCxnSpPr/>
          <p:nvPr/>
        </p:nvCxnSpPr>
        <p:spPr bwMode="auto">
          <a:xfrm rot="5400000">
            <a:off x="6915320" y="3132964"/>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3" name="TextBox 32"/>
          <p:cNvSpPr txBox="1">
            <a:spLocks noChangeArrowheads="1"/>
          </p:cNvSpPr>
          <p:nvPr/>
        </p:nvSpPr>
        <p:spPr bwMode="auto">
          <a:xfrm>
            <a:off x="5884260" y="3187481"/>
            <a:ext cx="27432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         </a:t>
            </a:r>
            <a:r>
              <a:rPr lang="sr-Latn-RS" sz="2400" i="1">
                <a:solidFill>
                  <a:schemeClr val="bg1"/>
                </a:solidFill>
              </a:rPr>
              <a:t>(T</a:t>
            </a:r>
            <a:r>
              <a:rPr lang="en-US" sz="2400" baseline="-25000">
                <a:solidFill>
                  <a:schemeClr val="bg1"/>
                </a:solidFill>
              </a:rPr>
              <a:t>1</a:t>
            </a:r>
            <a:r>
              <a:rPr lang="sr-Latn-RS" sz="2400" i="1">
                <a:solidFill>
                  <a:schemeClr val="bg1"/>
                </a:solidFill>
              </a:rPr>
              <a:t> – T</a:t>
            </a:r>
            <a:r>
              <a:rPr lang="en-US" sz="2400" baseline="-25000">
                <a:solidFill>
                  <a:schemeClr val="bg1"/>
                </a:solidFill>
              </a:rPr>
              <a:t>2</a:t>
            </a:r>
            <a:r>
              <a:rPr lang="sr-Latn-RS" sz="2400" i="1">
                <a:solidFill>
                  <a:schemeClr val="bg1"/>
                </a:solidFill>
              </a:rPr>
              <a:t>)</a:t>
            </a:r>
          </a:p>
        </p:txBody>
      </p:sp>
      <p:cxnSp>
        <p:nvCxnSpPr>
          <p:cNvPr id="34" name="Straight Arrow Connector 33"/>
          <p:cNvCxnSpPr/>
          <p:nvPr/>
        </p:nvCxnSpPr>
        <p:spPr bwMode="auto">
          <a:xfrm>
            <a:off x="6445308" y="3901440"/>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5" name="TextBox 34"/>
          <p:cNvSpPr txBox="1">
            <a:spLocks noChangeArrowheads="1"/>
          </p:cNvSpPr>
          <p:nvPr/>
        </p:nvSpPr>
        <p:spPr bwMode="auto">
          <a:xfrm>
            <a:off x="4238204" y="3974540"/>
            <a:ext cx="1676400" cy="535531"/>
          </a:xfrm>
          <a:prstGeom prst="rect">
            <a:avLst/>
          </a:prstGeom>
          <a:noFill/>
          <a:ln w="9525">
            <a:noFill/>
            <a:miter lim="800000"/>
            <a:headEnd/>
            <a:tailEnd/>
          </a:ln>
        </p:spPr>
        <p:txBody>
          <a:bodyPr wrap="square">
            <a:spAutoFit/>
          </a:bodyPr>
          <a:lstStyle/>
          <a:p>
            <a:r>
              <a:rPr lang="sr-Latn-RS" sz="2400" i="1">
                <a:solidFill>
                  <a:schemeClr val="bg1"/>
                </a:solidFill>
              </a:rPr>
              <a:t>p v = R T</a:t>
            </a:r>
          </a:p>
        </p:txBody>
      </p:sp>
      <p:cxnSp>
        <p:nvCxnSpPr>
          <p:cNvPr id="36" name="Straight Arrow Connector 35"/>
          <p:cNvCxnSpPr/>
          <p:nvPr/>
        </p:nvCxnSpPr>
        <p:spPr bwMode="auto">
          <a:xfrm rot="5400000">
            <a:off x="6013328" y="3901440"/>
            <a:ext cx="0" cy="73152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37" name="Text Box 27"/>
          <p:cNvSpPr txBox="1">
            <a:spLocks noChangeArrowheads="1"/>
          </p:cNvSpPr>
          <p:nvPr/>
        </p:nvSpPr>
        <p:spPr bwMode="auto">
          <a:xfrm>
            <a:off x="6024524" y="4486091"/>
            <a:ext cx="995320" cy="937244"/>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b="1">
                <a:solidFill>
                  <a:schemeClr val="bg1"/>
                </a:solidFill>
              </a:rPr>
              <a:t>1</a:t>
            </a:r>
            <a:endParaRPr lang="en-US" sz="2400" b="1" baseline="-25000">
              <a:solidFill>
                <a:schemeClr val="bg1"/>
              </a:solidFill>
            </a:endParaRPr>
          </a:p>
          <a:p>
            <a:pPr algn="ctr">
              <a:spcBef>
                <a:spcPts val="0"/>
              </a:spcBef>
              <a:tabLst>
                <a:tab pos="409575" algn="l"/>
              </a:tabLst>
            </a:pPr>
            <a:r>
              <a:rPr lang="sr-Latn-RS" sz="2400" b="1" i="1">
                <a:solidFill>
                  <a:schemeClr val="bg1"/>
                </a:solidFill>
                <a:sym typeface="Symbol"/>
              </a:rPr>
              <a:t></a:t>
            </a:r>
            <a:r>
              <a:rPr lang="sr-Latn-RS" sz="2400" b="1" i="1">
                <a:solidFill>
                  <a:schemeClr val="bg1"/>
                </a:solidFill>
              </a:rPr>
              <a:t> – </a:t>
            </a:r>
            <a:r>
              <a:rPr lang="sr-Latn-RS" sz="2400" b="1">
                <a:solidFill>
                  <a:schemeClr val="bg1"/>
                </a:solidFill>
              </a:rPr>
              <a:t>1</a:t>
            </a:r>
            <a:endParaRPr lang="en-US" sz="2400" b="1" baseline="-25000">
              <a:solidFill>
                <a:schemeClr val="bg1"/>
              </a:solidFill>
            </a:endParaRPr>
          </a:p>
        </p:txBody>
      </p:sp>
      <p:cxnSp>
        <p:nvCxnSpPr>
          <p:cNvPr id="38" name="Straight Arrow Connector 37"/>
          <p:cNvCxnSpPr/>
          <p:nvPr/>
        </p:nvCxnSpPr>
        <p:spPr bwMode="auto">
          <a:xfrm rot="5400000">
            <a:off x="6526904" y="4704840"/>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39" name="TextBox 38"/>
          <p:cNvSpPr txBox="1">
            <a:spLocks noChangeArrowheads="1"/>
          </p:cNvSpPr>
          <p:nvPr/>
        </p:nvSpPr>
        <p:spPr bwMode="auto">
          <a:xfrm>
            <a:off x="5486400" y="4759357"/>
            <a:ext cx="3276600" cy="535531"/>
          </a:xfrm>
          <a:prstGeom prst="rect">
            <a:avLst/>
          </a:prstGeom>
          <a:noFill/>
          <a:ln w="9525">
            <a:noFill/>
            <a:miter lim="800000"/>
            <a:headEnd/>
            <a:tailEnd/>
          </a:ln>
        </p:spPr>
        <p:txBody>
          <a:bodyPr wrap="square">
            <a:spAutoFit/>
          </a:bodyPr>
          <a:lstStyle/>
          <a:p>
            <a:r>
              <a:rPr lang="en-US" sz="2400" b="1" i="1">
                <a:solidFill>
                  <a:schemeClr val="bg1"/>
                </a:solidFill>
                <a:latin typeface="Times New Roman" pitchFamily="18" charset="0"/>
                <a:cs typeface="Times New Roman" pitchFamily="18" charset="0"/>
              </a:rPr>
              <a:t>l</a:t>
            </a:r>
            <a:r>
              <a:rPr lang="en-US" sz="2400" b="1" baseline="-25000">
                <a:solidFill>
                  <a:schemeClr val="bg1"/>
                </a:solidFill>
              </a:rPr>
              <a:t>12</a:t>
            </a:r>
            <a:r>
              <a:rPr lang="sr-Latn-RS" sz="2400" b="1">
                <a:solidFill>
                  <a:schemeClr val="bg1"/>
                </a:solidFill>
              </a:rPr>
              <a:t> =         </a:t>
            </a:r>
            <a:r>
              <a:rPr lang="sr-Latn-RS" sz="2400" b="1" i="1">
                <a:solidFill>
                  <a:schemeClr val="bg1"/>
                </a:solidFill>
              </a:rPr>
              <a:t>(p</a:t>
            </a:r>
            <a:r>
              <a:rPr lang="sr-Latn-RS" sz="2400" b="1" baseline="-25000">
                <a:solidFill>
                  <a:schemeClr val="bg1"/>
                </a:solidFill>
              </a:rPr>
              <a:t>1</a:t>
            </a:r>
            <a:r>
              <a:rPr lang="sr-Latn-RS" sz="2400" b="1" i="1">
                <a:solidFill>
                  <a:schemeClr val="bg1"/>
                </a:solidFill>
              </a:rPr>
              <a:t>v</a:t>
            </a:r>
            <a:r>
              <a:rPr lang="en-US" sz="2400" b="1" baseline="-25000">
                <a:solidFill>
                  <a:schemeClr val="bg1"/>
                </a:solidFill>
              </a:rPr>
              <a:t>1</a:t>
            </a:r>
            <a:r>
              <a:rPr lang="sr-Latn-RS" sz="2400" b="1" i="1">
                <a:solidFill>
                  <a:schemeClr val="bg1"/>
                </a:solidFill>
              </a:rPr>
              <a:t> – p</a:t>
            </a:r>
            <a:r>
              <a:rPr lang="sr-Latn-RS" sz="2400" b="1" baseline="-25000">
                <a:solidFill>
                  <a:schemeClr val="bg1"/>
                </a:solidFill>
              </a:rPr>
              <a:t>2</a:t>
            </a:r>
            <a:r>
              <a:rPr lang="sr-Latn-RS" sz="2400" b="1" i="1">
                <a:solidFill>
                  <a:schemeClr val="bg1"/>
                </a:solidFill>
              </a:rPr>
              <a:t>v</a:t>
            </a:r>
            <a:r>
              <a:rPr lang="sr-Latn-RS" sz="2400" b="1" baseline="-25000">
                <a:solidFill>
                  <a:schemeClr val="bg1"/>
                </a:solidFill>
              </a:rPr>
              <a:t>2</a:t>
            </a:r>
            <a:r>
              <a:rPr lang="sr-Latn-RS" sz="2400" b="1" i="1">
                <a:solidFill>
                  <a:schemeClr val="bg1"/>
                </a:solidFill>
              </a:rPr>
              <a: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bwMode="auto">
          <a:xfrm flipV="1">
            <a:off x="6403340" y="1188720"/>
            <a:ext cx="2540" cy="2023740"/>
          </a:xfrm>
          <a:prstGeom prst="straightConnector1">
            <a:avLst/>
          </a:prstGeom>
          <a:noFill/>
          <a:ln w="19050" cap="flat" cmpd="sng" algn="ctr">
            <a:solidFill>
              <a:schemeClr val="bg1"/>
            </a:solidFill>
            <a:prstDash val="solid"/>
            <a:round/>
            <a:headEnd type="none" w="med" len="med"/>
            <a:tailEnd type="triangle"/>
          </a:ln>
          <a:effectLst/>
        </p:spPr>
      </p:cxnSp>
      <p:sp>
        <p:nvSpPr>
          <p:cNvPr id="3" name="Text Box 15"/>
          <p:cNvSpPr txBox="1">
            <a:spLocks noChangeArrowheads="1"/>
          </p:cNvSpPr>
          <p:nvPr/>
        </p:nvSpPr>
        <p:spPr bwMode="auto">
          <a:xfrm>
            <a:off x="6045200" y="105750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sp>
        <p:nvSpPr>
          <p:cNvPr id="5" name="Freeform 4"/>
          <p:cNvSpPr/>
          <p:nvPr/>
        </p:nvSpPr>
        <p:spPr bwMode="auto">
          <a:xfrm>
            <a:off x="6934200" y="13800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7" name="Straight Arrow Connector 6"/>
          <p:cNvCxnSpPr/>
          <p:nvPr/>
        </p:nvCxnSpPr>
        <p:spPr bwMode="auto">
          <a:xfrm flipV="1">
            <a:off x="6400800" y="3200400"/>
            <a:ext cx="2270760" cy="2540"/>
          </a:xfrm>
          <a:prstGeom prst="straightConnector1">
            <a:avLst/>
          </a:prstGeom>
          <a:noFill/>
          <a:ln w="19050" cap="flat" cmpd="sng" algn="ctr">
            <a:solidFill>
              <a:schemeClr val="bg1"/>
            </a:solidFill>
            <a:prstDash val="solid"/>
            <a:round/>
            <a:headEnd type="none" w="med" len="med"/>
            <a:tailEnd type="triangle"/>
          </a:ln>
          <a:effectLst/>
        </p:spPr>
      </p:cxnSp>
      <p:sp>
        <p:nvSpPr>
          <p:cNvPr id="8" name="Text Box 15"/>
          <p:cNvSpPr txBox="1">
            <a:spLocks noChangeArrowheads="1"/>
          </p:cNvSpPr>
          <p:nvPr/>
        </p:nvSpPr>
        <p:spPr bwMode="auto">
          <a:xfrm>
            <a:off x="8321040" y="3160884"/>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cxnSp>
        <p:nvCxnSpPr>
          <p:cNvPr id="15" name="Straight Arrow Connector 14"/>
          <p:cNvCxnSpPr/>
          <p:nvPr/>
        </p:nvCxnSpPr>
        <p:spPr bwMode="auto">
          <a:xfrm flipV="1">
            <a:off x="7258050" y="1989450"/>
            <a:ext cx="2540" cy="120904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7" name="Straight Arrow Connector 16"/>
          <p:cNvCxnSpPr/>
          <p:nvPr/>
        </p:nvCxnSpPr>
        <p:spPr bwMode="auto">
          <a:xfrm flipV="1">
            <a:off x="7922895" y="2586990"/>
            <a:ext cx="635" cy="61531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9" name="Straight Arrow Connector 18"/>
          <p:cNvCxnSpPr/>
          <p:nvPr/>
        </p:nvCxnSpPr>
        <p:spPr bwMode="auto">
          <a:xfrm>
            <a:off x="6406515" y="1943100"/>
            <a:ext cx="822960" cy="1906"/>
          </a:xfrm>
          <a:prstGeom prst="straightConnector1">
            <a:avLst/>
          </a:prstGeom>
          <a:noFill/>
          <a:ln w="12700" cap="flat" cmpd="sng" algn="ctr">
            <a:solidFill>
              <a:srgbClr val="C00000"/>
            </a:solidFill>
            <a:prstDash val="solid"/>
            <a:round/>
            <a:headEnd type="none" w="med" len="med"/>
            <a:tailEnd type="none" w="med" len="med"/>
          </a:ln>
          <a:effectLst/>
        </p:spPr>
      </p:cxnSp>
      <p:cxnSp>
        <p:nvCxnSpPr>
          <p:cNvPr id="21" name="Straight Arrow Connector 20"/>
          <p:cNvCxnSpPr/>
          <p:nvPr/>
        </p:nvCxnSpPr>
        <p:spPr bwMode="auto">
          <a:xfrm>
            <a:off x="6400800" y="2554605"/>
            <a:ext cx="1554480" cy="1906"/>
          </a:xfrm>
          <a:prstGeom prst="straightConnector1">
            <a:avLst/>
          </a:prstGeom>
          <a:noFill/>
          <a:ln w="12700" cap="flat" cmpd="sng" algn="ctr">
            <a:solidFill>
              <a:srgbClr val="C00000"/>
            </a:solidFill>
            <a:prstDash val="solid"/>
            <a:round/>
            <a:headEnd type="none" w="med" len="med"/>
            <a:tailEnd type="none" w="med" len="med"/>
          </a:ln>
          <a:effectLst/>
        </p:spPr>
      </p:cxnSp>
      <p:sp>
        <p:nvSpPr>
          <p:cNvPr id="14" name="Oval 13"/>
          <p:cNvSpPr/>
          <p:nvPr/>
        </p:nvSpPr>
        <p:spPr bwMode="auto">
          <a:xfrm rot="2628319">
            <a:off x="7877684" y="2499235"/>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2" name="Text Box 15"/>
          <p:cNvSpPr txBox="1">
            <a:spLocks noChangeArrowheads="1"/>
          </p:cNvSpPr>
          <p:nvPr/>
        </p:nvSpPr>
        <p:spPr bwMode="auto">
          <a:xfrm>
            <a:off x="7246620" y="168402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a:solidFill>
                  <a:srgbClr val="000099"/>
                </a:solidFill>
              </a:rPr>
              <a:t>1</a:t>
            </a:r>
            <a:endParaRPr lang="en-US" sz="1600">
              <a:solidFill>
                <a:srgbClr val="000099"/>
              </a:solidFill>
            </a:endParaRPr>
          </a:p>
        </p:txBody>
      </p:sp>
      <p:sp>
        <p:nvSpPr>
          <p:cNvPr id="23" name="Text Box 15"/>
          <p:cNvSpPr txBox="1">
            <a:spLocks noChangeArrowheads="1"/>
          </p:cNvSpPr>
          <p:nvPr/>
        </p:nvSpPr>
        <p:spPr bwMode="auto">
          <a:xfrm>
            <a:off x="7886700" y="224028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a:solidFill>
                  <a:srgbClr val="000099"/>
                </a:solidFill>
              </a:rPr>
              <a:t>2</a:t>
            </a:r>
            <a:endParaRPr lang="en-US" sz="1600">
              <a:solidFill>
                <a:srgbClr val="000099"/>
              </a:solidFill>
            </a:endParaRPr>
          </a:p>
        </p:txBody>
      </p:sp>
      <p:cxnSp>
        <p:nvCxnSpPr>
          <p:cNvPr id="24" name="Straight Arrow Connector 23"/>
          <p:cNvCxnSpPr/>
          <p:nvPr/>
        </p:nvCxnSpPr>
        <p:spPr bwMode="auto">
          <a:xfrm>
            <a:off x="6428648" y="194705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6" name="Straight Arrow Connector 25"/>
          <p:cNvCxnSpPr/>
          <p:nvPr/>
        </p:nvCxnSpPr>
        <p:spPr bwMode="auto">
          <a:xfrm>
            <a:off x="6581048" y="194324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7" name="Straight Arrow Connector 26"/>
          <p:cNvCxnSpPr/>
          <p:nvPr/>
        </p:nvCxnSpPr>
        <p:spPr bwMode="auto">
          <a:xfrm>
            <a:off x="6744878"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8" name="Straight Arrow Connector 27"/>
          <p:cNvCxnSpPr/>
          <p:nvPr/>
        </p:nvCxnSpPr>
        <p:spPr bwMode="auto">
          <a:xfrm>
            <a:off x="6897278"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9" name="Straight Arrow Connector 28"/>
          <p:cNvCxnSpPr/>
          <p:nvPr/>
        </p:nvCxnSpPr>
        <p:spPr bwMode="auto">
          <a:xfrm>
            <a:off x="7051583"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0" name="Straight Arrow Connector 29"/>
          <p:cNvCxnSpPr/>
          <p:nvPr/>
        </p:nvCxnSpPr>
        <p:spPr bwMode="auto">
          <a:xfrm>
            <a:off x="7203983"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sp>
        <p:nvSpPr>
          <p:cNvPr id="6" name="Oval 5"/>
          <p:cNvSpPr/>
          <p:nvPr/>
        </p:nvSpPr>
        <p:spPr bwMode="auto">
          <a:xfrm rot="2628319">
            <a:off x="7218554" y="1895349"/>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31" name="Straight Arrow Connector 30"/>
          <p:cNvCxnSpPr/>
          <p:nvPr/>
        </p:nvCxnSpPr>
        <p:spPr bwMode="auto">
          <a:xfrm>
            <a:off x="6400800" y="2084218"/>
            <a:ext cx="470535" cy="47229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3" name="Straight Arrow Connector 32"/>
          <p:cNvCxnSpPr/>
          <p:nvPr/>
        </p:nvCxnSpPr>
        <p:spPr bwMode="auto">
          <a:xfrm>
            <a:off x="6404610" y="2261383"/>
            <a:ext cx="302895" cy="29322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6" name="Straight Arrow Connector 35"/>
          <p:cNvCxnSpPr/>
          <p:nvPr/>
        </p:nvCxnSpPr>
        <p:spPr bwMode="auto">
          <a:xfrm>
            <a:off x="6402705" y="2425213"/>
            <a:ext cx="131445" cy="13129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8" name="Straight Arrow Connector 37"/>
          <p:cNvCxnSpPr/>
          <p:nvPr/>
        </p:nvCxnSpPr>
        <p:spPr bwMode="auto">
          <a:xfrm rot="2700000" flipV="1">
            <a:off x="7561076" y="2433887"/>
            <a:ext cx="635" cy="84124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39" name="Straight Arrow Connector 38"/>
          <p:cNvCxnSpPr/>
          <p:nvPr/>
        </p:nvCxnSpPr>
        <p:spPr bwMode="auto">
          <a:xfrm flipV="1">
            <a:off x="7397093" y="2672715"/>
            <a:ext cx="529612" cy="528177"/>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1" name="Straight Arrow Connector 40"/>
          <p:cNvCxnSpPr/>
          <p:nvPr/>
        </p:nvCxnSpPr>
        <p:spPr bwMode="auto">
          <a:xfrm flipV="1">
            <a:off x="7597118" y="2874645"/>
            <a:ext cx="323872" cy="32243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3" name="Straight Arrow Connector 42"/>
          <p:cNvCxnSpPr/>
          <p:nvPr/>
        </p:nvCxnSpPr>
        <p:spPr bwMode="auto">
          <a:xfrm flipV="1">
            <a:off x="7778093" y="3057525"/>
            <a:ext cx="144802" cy="14336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5" name="Straight Arrow Connector 44"/>
          <p:cNvCxnSpPr/>
          <p:nvPr/>
        </p:nvCxnSpPr>
        <p:spPr bwMode="auto">
          <a:xfrm flipV="1">
            <a:off x="7258050" y="2455545"/>
            <a:ext cx="525780" cy="521970"/>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7" name="Straight Arrow Connector 46"/>
          <p:cNvCxnSpPr/>
          <p:nvPr/>
        </p:nvCxnSpPr>
        <p:spPr bwMode="auto">
          <a:xfrm flipV="1">
            <a:off x="7259955" y="2385060"/>
            <a:ext cx="424815" cy="413385"/>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2" name="Straight Arrow Connector 51"/>
          <p:cNvCxnSpPr/>
          <p:nvPr/>
        </p:nvCxnSpPr>
        <p:spPr bwMode="auto">
          <a:xfrm flipV="1">
            <a:off x="7263765" y="2301240"/>
            <a:ext cx="325755" cy="32194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4" name="Straight Arrow Connector 53"/>
          <p:cNvCxnSpPr/>
          <p:nvPr/>
        </p:nvCxnSpPr>
        <p:spPr bwMode="auto">
          <a:xfrm flipV="1">
            <a:off x="7259955" y="2219325"/>
            <a:ext cx="238125" cy="23050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6" name="Straight Arrow Connector 55"/>
          <p:cNvCxnSpPr/>
          <p:nvPr/>
        </p:nvCxnSpPr>
        <p:spPr bwMode="auto">
          <a:xfrm flipV="1">
            <a:off x="7254240" y="2141220"/>
            <a:ext cx="171450" cy="163831"/>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8" name="Straight Arrow Connector 57"/>
          <p:cNvCxnSpPr/>
          <p:nvPr/>
        </p:nvCxnSpPr>
        <p:spPr bwMode="auto">
          <a:xfrm flipV="1">
            <a:off x="7263765" y="2059305"/>
            <a:ext cx="99060" cy="91442"/>
          </a:xfrm>
          <a:prstGeom prst="straightConnector1">
            <a:avLst/>
          </a:prstGeom>
          <a:noFill/>
          <a:ln w="6350" cap="flat" cmpd="sng" algn="ctr">
            <a:solidFill>
              <a:schemeClr val="bg1"/>
            </a:solidFill>
            <a:prstDash val="solid"/>
            <a:round/>
            <a:headEnd type="none" w="med" len="med"/>
            <a:tailEnd type="none" w="med" len="med"/>
          </a:ln>
          <a:effectLst/>
        </p:spPr>
      </p:cxnSp>
      <p:sp>
        <p:nvSpPr>
          <p:cNvPr id="60" name="TextBox 59"/>
          <p:cNvSpPr txBox="1">
            <a:spLocks noChangeArrowheads="1"/>
          </p:cNvSpPr>
          <p:nvPr/>
        </p:nvSpPr>
        <p:spPr bwMode="auto">
          <a:xfrm>
            <a:off x="7306084" y="2580172"/>
            <a:ext cx="691868"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endParaRPr lang="sr-Latn-RS" sz="2400" i="1">
              <a:solidFill>
                <a:schemeClr val="bg1"/>
              </a:solidFill>
            </a:endParaRPr>
          </a:p>
        </p:txBody>
      </p:sp>
      <p:sp>
        <p:nvSpPr>
          <p:cNvPr id="61" name="TextBox 60"/>
          <p:cNvSpPr txBox="1">
            <a:spLocks noChangeArrowheads="1"/>
          </p:cNvSpPr>
          <p:nvPr/>
        </p:nvSpPr>
        <p:spPr bwMode="auto">
          <a:xfrm>
            <a:off x="6513576" y="1984248"/>
            <a:ext cx="691868" cy="496483"/>
          </a:xfrm>
          <a:prstGeom prst="rect">
            <a:avLst/>
          </a:prstGeom>
          <a:noFill/>
          <a:ln w="9525">
            <a:noFill/>
            <a:miter lim="800000"/>
            <a:headEnd/>
            <a:tailEnd/>
          </a:ln>
        </p:spPr>
        <p:txBody>
          <a:bodyPr wrap="square">
            <a:spAutoFit/>
          </a:bodyPr>
          <a:lstStyle/>
          <a:p>
            <a:r>
              <a:rPr lang="en-US" sz="2400" i="1">
                <a:solidFill>
                  <a:srgbClr val="C00000"/>
                </a:solidFill>
                <a:latin typeface="Times New Roman" pitchFamily="18" charset="0"/>
                <a:cs typeface="Times New Roman" pitchFamily="18" charset="0"/>
              </a:rPr>
              <a:t>l</a:t>
            </a:r>
            <a:r>
              <a:rPr lang="sr-Latn-RS" sz="2400" i="1" baseline="-25000">
                <a:solidFill>
                  <a:srgbClr val="C00000"/>
                </a:solidFill>
              </a:rPr>
              <a:t>t</a:t>
            </a:r>
            <a:r>
              <a:rPr lang="sr-Latn-RS" sz="2400" baseline="-25000">
                <a:solidFill>
                  <a:srgbClr val="C00000"/>
                </a:solidFill>
              </a:rPr>
              <a:t>1</a:t>
            </a:r>
            <a:r>
              <a:rPr lang="en-US" sz="2400" baseline="-25000">
                <a:solidFill>
                  <a:srgbClr val="C00000"/>
                </a:solidFill>
              </a:rPr>
              <a:t>2</a:t>
            </a:r>
            <a:endParaRPr lang="sr-Latn-RS" sz="2400" i="1">
              <a:solidFill>
                <a:srgbClr val="C00000"/>
              </a:solidFill>
            </a:endParaRPr>
          </a:p>
        </p:txBody>
      </p:sp>
      <p:cxnSp>
        <p:nvCxnSpPr>
          <p:cNvPr id="65" name="Straight Arrow Connector 64"/>
          <p:cNvCxnSpPr/>
          <p:nvPr/>
        </p:nvCxnSpPr>
        <p:spPr bwMode="auto">
          <a:xfrm>
            <a:off x="990600" y="2651760"/>
            <a:ext cx="0" cy="10058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66" name="Straight Arrow Connector 65"/>
          <p:cNvCxnSpPr/>
          <p:nvPr/>
        </p:nvCxnSpPr>
        <p:spPr bwMode="auto">
          <a:xfrm rot="5400000">
            <a:off x="1574847" y="272038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7" name="Text Box 27"/>
          <p:cNvSpPr txBox="1">
            <a:spLocks noChangeArrowheads="1"/>
          </p:cNvSpPr>
          <p:nvPr/>
        </p:nvSpPr>
        <p:spPr bwMode="auto">
          <a:xfrm>
            <a:off x="2584735" y="2540335"/>
            <a:ext cx="995320" cy="937244"/>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a:solidFill>
                  <a:schemeClr val="bg1"/>
                </a:solidFill>
              </a:rPr>
              <a:t>1</a:t>
            </a:r>
            <a:endParaRPr lang="en-US" sz="2400" baseline="-25000">
              <a:solidFill>
                <a:schemeClr val="bg1"/>
              </a:solidFill>
            </a:endParaRPr>
          </a:p>
          <a:p>
            <a:pPr algn="ctr">
              <a:spcBef>
                <a:spcPts val="0"/>
              </a:spcBef>
              <a:tabLst>
                <a:tab pos="409575" algn="l"/>
              </a:tabLst>
            </a:pPr>
            <a:r>
              <a:rPr lang="sr-Latn-RS" sz="2400" i="1">
                <a:solidFill>
                  <a:schemeClr val="bg1"/>
                </a:solidFill>
                <a:sym typeface="Symbol"/>
              </a:rPr>
              <a:t></a:t>
            </a:r>
            <a:r>
              <a:rPr lang="sr-Latn-RS" sz="2400" i="1">
                <a:solidFill>
                  <a:schemeClr val="bg1"/>
                </a:solidFill>
              </a:rPr>
              <a:t> – </a:t>
            </a:r>
            <a:r>
              <a:rPr lang="sr-Latn-RS" sz="2400">
                <a:solidFill>
                  <a:schemeClr val="bg1"/>
                </a:solidFill>
              </a:rPr>
              <a:t>1</a:t>
            </a:r>
            <a:endParaRPr lang="en-US" sz="2400" baseline="-25000">
              <a:solidFill>
                <a:schemeClr val="bg1"/>
              </a:solidFill>
            </a:endParaRPr>
          </a:p>
        </p:txBody>
      </p:sp>
      <p:cxnSp>
        <p:nvCxnSpPr>
          <p:cNvPr id="68" name="Straight Arrow Connector 67"/>
          <p:cNvCxnSpPr/>
          <p:nvPr/>
        </p:nvCxnSpPr>
        <p:spPr bwMode="auto">
          <a:xfrm rot="5400000">
            <a:off x="3087115" y="2759084"/>
            <a:ext cx="0" cy="640080"/>
          </a:xfrm>
          <a:prstGeom prst="straightConnector1">
            <a:avLst/>
          </a:prstGeom>
          <a:noFill/>
          <a:ln w="28575" cap="flat" cmpd="sng" algn="ctr">
            <a:solidFill>
              <a:schemeClr val="bg1"/>
            </a:solidFill>
            <a:prstDash val="solid"/>
            <a:round/>
            <a:headEnd type="none" w="med" len="med"/>
            <a:tailEnd type="none" w="med" len="med"/>
          </a:ln>
          <a:effectLst/>
        </p:spPr>
      </p:cxnSp>
      <p:sp>
        <p:nvSpPr>
          <p:cNvPr id="69" name="TextBox 68"/>
          <p:cNvSpPr txBox="1">
            <a:spLocks noChangeArrowheads="1"/>
          </p:cNvSpPr>
          <p:nvPr/>
        </p:nvSpPr>
        <p:spPr bwMode="auto">
          <a:xfrm>
            <a:off x="2046611" y="2813601"/>
            <a:ext cx="3276600" cy="496483"/>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         </a:t>
            </a:r>
            <a:r>
              <a:rPr lang="sr-Latn-RS" sz="2400" i="1">
                <a:solidFill>
                  <a:schemeClr val="bg1"/>
                </a:solidFill>
              </a:rPr>
              <a:t>(p</a:t>
            </a:r>
            <a:r>
              <a:rPr lang="sr-Latn-RS" sz="2400" baseline="-25000">
                <a:solidFill>
                  <a:schemeClr val="bg1"/>
                </a:solidFill>
              </a:rPr>
              <a:t>1</a:t>
            </a:r>
            <a:r>
              <a:rPr lang="sr-Latn-RS" sz="2400" i="1">
                <a:solidFill>
                  <a:schemeClr val="bg1"/>
                </a:solidFill>
              </a:rPr>
              <a:t>v</a:t>
            </a:r>
            <a:r>
              <a:rPr lang="en-US" sz="2400" baseline="-25000">
                <a:solidFill>
                  <a:schemeClr val="bg1"/>
                </a:solidFill>
              </a:rPr>
              <a:t>1</a:t>
            </a:r>
            <a:r>
              <a:rPr lang="sr-Latn-RS" sz="2400" i="1">
                <a:solidFill>
                  <a:schemeClr val="bg1"/>
                </a:solidFill>
              </a:rPr>
              <a:t> – p</a:t>
            </a:r>
            <a:r>
              <a:rPr lang="sr-Latn-RS" sz="2400" baseline="-25000">
                <a:solidFill>
                  <a:schemeClr val="bg1"/>
                </a:solidFill>
              </a:rPr>
              <a:t>2</a:t>
            </a:r>
            <a:r>
              <a:rPr lang="sr-Latn-RS" sz="2400" i="1">
                <a:solidFill>
                  <a:schemeClr val="bg1"/>
                </a:solidFill>
              </a:rPr>
              <a:t>v</a:t>
            </a:r>
            <a:r>
              <a:rPr lang="sr-Latn-RS" sz="2400" baseline="-25000">
                <a:solidFill>
                  <a:schemeClr val="bg1"/>
                </a:solidFill>
              </a:rPr>
              <a:t>2</a:t>
            </a:r>
            <a:r>
              <a:rPr lang="sr-Latn-RS" sz="2400" i="1">
                <a:solidFill>
                  <a:schemeClr val="bg1"/>
                </a:solidFill>
              </a:rPr>
              <a:t>)</a:t>
            </a:r>
          </a:p>
        </p:txBody>
      </p:sp>
      <p:sp>
        <p:nvSpPr>
          <p:cNvPr id="70" name="TextBox 69"/>
          <p:cNvSpPr txBox="1">
            <a:spLocks noChangeArrowheads="1"/>
          </p:cNvSpPr>
          <p:nvPr/>
        </p:nvSpPr>
        <p:spPr bwMode="auto">
          <a:xfrm>
            <a:off x="343912" y="3618488"/>
            <a:ext cx="3008888"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a:t>
            </a:r>
            <a:r>
              <a:rPr lang="sr-Latn-RS" sz="2400" i="1">
                <a:solidFill>
                  <a:schemeClr val="bg1"/>
                </a:solidFill>
                <a:sym typeface="Symbol"/>
              </a:rPr>
              <a:t></a:t>
            </a:r>
            <a:r>
              <a:rPr lang="sr-Latn-RS" sz="2400" i="1">
                <a:solidFill>
                  <a:schemeClr val="bg1"/>
                </a:solidFill>
              </a:rPr>
              <a:t> – </a:t>
            </a:r>
            <a:r>
              <a:rPr lang="sr-Latn-RS" sz="2400">
                <a:solidFill>
                  <a:schemeClr val="bg1"/>
                </a:solidFill>
              </a:rPr>
              <a:t>1</a:t>
            </a:r>
            <a:r>
              <a:rPr lang="sr-Latn-RS" sz="2400" i="1">
                <a:solidFill>
                  <a:schemeClr val="bg1"/>
                </a:solidFill>
              </a:rPr>
              <a:t>)</a:t>
            </a:r>
            <a:r>
              <a:rPr lang="sr-Latn-RS" sz="2400">
                <a:solidFill>
                  <a:schemeClr val="bg1"/>
                </a:solidFill>
              </a:rPr>
              <a:t>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a:t>
            </a:r>
          </a:p>
        </p:txBody>
      </p:sp>
      <p:sp>
        <p:nvSpPr>
          <p:cNvPr id="71" name="TextBox 70"/>
          <p:cNvSpPr txBox="1">
            <a:spLocks noChangeArrowheads="1"/>
          </p:cNvSpPr>
          <p:nvPr/>
        </p:nvSpPr>
        <p:spPr bwMode="auto">
          <a:xfrm>
            <a:off x="304800" y="1143000"/>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p</a:t>
            </a:r>
            <a:r>
              <a:rPr lang="sr-Latn-RS" sz="2400" baseline="-25000">
                <a:solidFill>
                  <a:schemeClr val="bg1"/>
                </a:solidFill>
              </a:rPr>
              <a:t>1</a:t>
            </a:r>
            <a:r>
              <a:rPr lang="sr-Latn-RS" sz="2400" i="1">
                <a:solidFill>
                  <a:schemeClr val="bg1"/>
                </a:solidFill>
              </a:rPr>
              <a:t>v</a:t>
            </a:r>
            <a:r>
              <a:rPr lang="en-US" sz="2400" baseline="-25000">
                <a:solidFill>
                  <a:schemeClr val="bg1"/>
                </a:solidFill>
              </a:rPr>
              <a:t>1</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 p</a:t>
            </a:r>
            <a:r>
              <a:rPr lang="sr-Latn-RS" sz="2400" baseline="-25000">
                <a:solidFill>
                  <a:schemeClr val="bg1"/>
                </a:solidFill>
              </a:rPr>
              <a:t>2</a:t>
            </a:r>
            <a:r>
              <a:rPr lang="sr-Latn-RS" sz="2400" i="1">
                <a:solidFill>
                  <a:schemeClr val="bg1"/>
                </a:solidFill>
              </a:rPr>
              <a:t>v</a:t>
            </a:r>
            <a:r>
              <a:rPr lang="sr-Latn-RS" sz="2400" baseline="-25000">
                <a:solidFill>
                  <a:schemeClr val="bg1"/>
                </a:solidFill>
              </a:rPr>
              <a:t>2</a:t>
            </a:r>
            <a:endParaRPr lang="sr-Latn-RS" sz="2400" i="1">
              <a:solidFill>
                <a:schemeClr val="bg1"/>
              </a:solidFill>
            </a:endParaRPr>
          </a:p>
        </p:txBody>
      </p:sp>
      <p:cxnSp>
        <p:nvCxnSpPr>
          <p:cNvPr id="72" name="Straight Arrow Connector 71"/>
          <p:cNvCxnSpPr/>
          <p:nvPr/>
        </p:nvCxnSpPr>
        <p:spPr bwMode="auto">
          <a:xfrm>
            <a:off x="990600" y="160020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04800" y="1981200"/>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(p</a:t>
            </a:r>
            <a:r>
              <a:rPr lang="sr-Latn-RS" sz="2400" baseline="-25000">
                <a:solidFill>
                  <a:schemeClr val="bg1"/>
                </a:solidFill>
              </a:rPr>
              <a:t>1</a:t>
            </a:r>
            <a:r>
              <a:rPr lang="sr-Latn-RS" sz="2400" i="1">
                <a:solidFill>
                  <a:schemeClr val="bg1"/>
                </a:solidFill>
              </a:rPr>
              <a:t>v</a:t>
            </a:r>
            <a:r>
              <a:rPr lang="en-US" sz="2400" baseline="-25000">
                <a:solidFill>
                  <a:schemeClr val="bg1"/>
                </a:solidFill>
              </a:rPr>
              <a:t>1</a:t>
            </a:r>
            <a:r>
              <a:rPr lang="sr-Latn-RS" sz="2400" baseline="-25000">
                <a:solidFill>
                  <a:schemeClr val="bg1"/>
                </a:solidFill>
              </a:rPr>
              <a:t> </a:t>
            </a:r>
            <a:r>
              <a:rPr lang="sr-Latn-RS" sz="2400" i="1">
                <a:solidFill>
                  <a:schemeClr val="bg1"/>
                </a:solidFill>
              </a:rPr>
              <a:t>– p</a:t>
            </a:r>
            <a:r>
              <a:rPr lang="sr-Latn-RS" sz="2400" baseline="-25000">
                <a:solidFill>
                  <a:schemeClr val="bg1"/>
                </a:solidFill>
              </a:rPr>
              <a:t>2</a:t>
            </a:r>
            <a:r>
              <a:rPr lang="sr-Latn-RS" sz="2400" i="1">
                <a:solidFill>
                  <a:schemeClr val="bg1"/>
                </a:solidFill>
              </a:rPr>
              <a:t>v</a:t>
            </a:r>
            <a:r>
              <a:rPr lang="sr-Latn-RS" sz="2400" baseline="-25000">
                <a:solidFill>
                  <a:schemeClr val="bg1"/>
                </a:solidFill>
              </a:rPr>
              <a:t>2</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endParaRPr lang="sr-Latn-RS" sz="2400" i="1">
              <a:solidFill>
                <a:schemeClr val="bg1"/>
              </a:solidFill>
            </a:endParaRPr>
          </a:p>
        </p:txBody>
      </p:sp>
      <p:cxnSp>
        <p:nvCxnSpPr>
          <p:cNvPr id="74" name="Straight Arrow Connector 73"/>
          <p:cNvCxnSpPr/>
          <p:nvPr/>
        </p:nvCxnSpPr>
        <p:spPr bwMode="auto">
          <a:xfrm>
            <a:off x="990600" y="4096188"/>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53352" y="4661008"/>
            <a:ext cx="1932648" cy="535531"/>
          </a:xfrm>
          <a:prstGeom prst="rect">
            <a:avLst/>
          </a:prstGeom>
          <a:noFill/>
          <a:ln w="9525">
            <a:noFill/>
            <a:miter lim="800000"/>
            <a:headEnd/>
            <a:tailEnd/>
          </a:ln>
        </p:spPr>
        <p:txBody>
          <a:bodyPr wrap="square">
            <a:spAutoFit/>
          </a:bodyPr>
          <a:lstStyle/>
          <a:p>
            <a:r>
              <a:rPr lang="en-US" sz="2400" b="1" i="1">
                <a:solidFill>
                  <a:schemeClr val="bg1"/>
                </a:solidFill>
                <a:latin typeface="Times New Roman" pitchFamily="18" charset="0"/>
                <a:cs typeface="Times New Roman" pitchFamily="18" charset="0"/>
              </a:rPr>
              <a:t>l</a:t>
            </a:r>
            <a:r>
              <a:rPr lang="sr-Latn-RS" sz="2400" b="1" i="1" baseline="-25000">
                <a:solidFill>
                  <a:schemeClr val="bg1"/>
                </a:solidFill>
              </a:rPr>
              <a:t>t</a:t>
            </a:r>
            <a:r>
              <a:rPr lang="sr-Latn-RS" sz="2400" b="1" baseline="-25000">
                <a:solidFill>
                  <a:schemeClr val="bg1"/>
                </a:solidFill>
              </a:rPr>
              <a:t>1</a:t>
            </a:r>
            <a:r>
              <a:rPr lang="en-US" sz="2400" b="1" baseline="-25000">
                <a:solidFill>
                  <a:schemeClr val="bg1"/>
                </a:solidFill>
              </a:rPr>
              <a:t>2</a:t>
            </a:r>
            <a:r>
              <a:rPr lang="sr-Latn-RS" sz="2400" b="1">
                <a:solidFill>
                  <a:schemeClr val="bg1"/>
                </a:solidFill>
              </a:rPr>
              <a:t> = </a:t>
            </a:r>
            <a:r>
              <a:rPr lang="sr-Latn-RS" sz="2400" b="1" i="1">
                <a:solidFill>
                  <a:schemeClr val="bg1"/>
                </a:solidFill>
                <a:sym typeface="Symbol"/>
              </a:rPr>
              <a:t></a:t>
            </a:r>
            <a:r>
              <a:rPr lang="sr-Latn-RS" sz="2400" b="1" i="1">
                <a:solidFill>
                  <a:schemeClr val="bg1"/>
                </a:solidFill>
              </a:rPr>
              <a:t> </a:t>
            </a:r>
            <a:r>
              <a:rPr lang="en-US" sz="2400" b="1" i="1">
                <a:solidFill>
                  <a:schemeClr val="bg1"/>
                </a:solidFill>
                <a:latin typeface="Times New Roman" pitchFamily="18" charset="0"/>
                <a:cs typeface="Times New Roman" pitchFamily="18" charset="0"/>
              </a:rPr>
              <a:t>l</a:t>
            </a:r>
            <a:r>
              <a:rPr lang="sr-Latn-RS" sz="2400" b="1" baseline="-25000">
                <a:solidFill>
                  <a:schemeClr val="bg1"/>
                </a:solidFill>
              </a:rPr>
              <a:t>1</a:t>
            </a:r>
            <a:r>
              <a:rPr lang="en-US" sz="2400" b="1" baseline="-25000">
                <a:solidFill>
                  <a:schemeClr val="bg1"/>
                </a:solidFill>
              </a:rPr>
              <a:t>2</a:t>
            </a:r>
            <a:endParaRPr lang="sr-Latn-RS" sz="2400" b="1" i="1">
              <a:solidFill>
                <a:schemeClr val="bg1"/>
              </a:solidFill>
            </a:endParaRPr>
          </a:p>
        </p:txBody>
      </p:sp>
      <p:sp>
        <p:nvSpPr>
          <p:cNvPr id="76" name="TextBox 75"/>
          <p:cNvSpPr txBox="1">
            <a:spLocks noChangeArrowheads="1"/>
          </p:cNvSpPr>
          <p:nvPr/>
        </p:nvSpPr>
        <p:spPr bwMode="auto">
          <a:xfrm>
            <a:off x="5410200" y="5486400"/>
            <a:ext cx="3048000"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c</a:t>
            </a:r>
            <a:r>
              <a:rPr lang="sr-Latn-RS" sz="2400" i="1" baseline="-25000">
                <a:solidFill>
                  <a:schemeClr val="bg1"/>
                </a:solidFill>
                <a:latin typeface="Arial" pitchFamily="34" charset="0"/>
                <a:cs typeface="Arial" pitchFamily="34" charset="0"/>
              </a:rPr>
              <a:t>a</a:t>
            </a:r>
            <a:r>
              <a:rPr lang="sr-Latn-RS" sz="2400">
                <a:solidFill>
                  <a:schemeClr val="bg1"/>
                </a:solidFill>
              </a:rPr>
              <a:t> =</a:t>
            </a:r>
            <a:r>
              <a:rPr lang="en-US" sz="2400">
                <a:solidFill>
                  <a:schemeClr val="bg1"/>
                </a:solidFill>
              </a:rPr>
              <a:t>       =       = </a:t>
            </a:r>
            <a:r>
              <a:rPr lang="sr-Latn-RS" sz="2400">
                <a:solidFill>
                  <a:schemeClr val="bg1"/>
                </a:solidFill>
              </a:rPr>
              <a:t>0</a:t>
            </a:r>
            <a:r>
              <a:rPr lang="en-US" sz="2400">
                <a:solidFill>
                  <a:schemeClr val="bg1"/>
                </a:solidFill>
              </a:rPr>
              <a:t>  </a:t>
            </a:r>
            <a:endParaRPr lang="sr-Latn-RS" sz="2400" i="1">
              <a:solidFill>
                <a:schemeClr val="bg1"/>
              </a:solidFill>
            </a:endParaRPr>
          </a:p>
        </p:txBody>
      </p:sp>
      <p:sp>
        <p:nvSpPr>
          <p:cNvPr id="77" name="Text Box 27"/>
          <p:cNvSpPr txBox="1">
            <a:spLocks noChangeArrowheads="1"/>
          </p:cNvSpPr>
          <p:nvPr/>
        </p:nvSpPr>
        <p:spPr bwMode="auto">
          <a:xfrm>
            <a:off x="5839383" y="5311543"/>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dq</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dT</a:t>
            </a:r>
            <a:endParaRPr lang="en-US" sz="2400" baseline="-25000">
              <a:solidFill>
                <a:schemeClr val="bg1"/>
              </a:solidFill>
            </a:endParaRPr>
          </a:p>
        </p:txBody>
      </p:sp>
      <p:cxnSp>
        <p:nvCxnSpPr>
          <p:cNvPr id="78" name="Straight Arrow Connector 77"/>
          <p:cNvCxnSpPr/>
          <p:nvPr/>
        </p:nvCxnSpPr>
        <p:spPr bwMode="auto">
          <a:xfrm rot="5400000">
            <a:off x="6311823" y="552321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79" name="Text Box 27"/>
          <p:cNvSpPr txBox="1">
            <a:spLocks noChangeArrowheads="1"/>
          </p:cNvSpPr>
          <p:nvPr/>
        </p:nvSpPr>
        <p:spPr bwMode="auto">
          <a:xfrm>
            <a:off x="6608725" y="5311546"/>
            <a:ext cx="9144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a:solidFill>
                  <a:schemeClr val="bg1"/>
                </a:solidFill>
              </a:rPr>
              <a:t>0</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dT</a:t>
            </a:r>
            <a:endParaRPr lang="en-US" sz="2400" i="1" baseline="-25000">
              <a:solidFill>
                <a:schemeClr val="bg1"/>
              </a:solidFill>
            </a:endParaRPr>
          </a:p>
        </p:txBody>
      </p:sp>
      <p:cxnSp>
        <p:nvCxnSpPr>
          <p:cNvPr id="80" name="Straight Arrow Connector 79"/>
          <p:cNvCxnSpPr/>
          <p:nvPr/>
        </p:nvCxnSpPr>
        <p:spPr bwMode="auto">
          <a:xfrm rot="5400000">
            <a:off x="7081165" y="5523215"/>
            <a:ext cx="0" cy="457200"/>
          </a:xfrm>
          <a:prstGeom prst="straightConnector1">
            <a:avLst/>
          </a:prstGeom>
          <a:noFill/>
          <a:ln w="28575" cap="flat" cmpd="sng" algn="ctr">
            <a:solidFill>
              <a:schemeClr val="bg1"/>
            </a:solidFill>
            <a:prstDash val="solid"/>
            <a:round/>
            <a:headEnd type="none" w="med" len="med"/>
            <a:tailEnd type="none" w="med" len="med"/>
          </a:ln>
          <a:effectLst/>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4" name="WordArt 6"/>
          <p:cNvSpPr>
            <a:spLocks noChangeArrowheads="1" noChangeShapeType="1" noTextEdit="1"/>
          </p:cNvSpPr>
          <p:nvPr/>
        </p:nvSpPr>
        <p:spPr bwMode="auto">
          <a:xfrm>
            <a:off x="284163" y="923925"/>
            <a:ext cx="4440237" cy="835025"/>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Politropski proces</a:t>
            </a:r>
          </a:p>
        </p:txBody>
      </p:sp>
      <p:sp>
        <p:nvSpPr>
          <p:cNvPr id="5" name="Text Box 11"/>
          <p:cNvSpPr txBox="1">
            <a:spLocks noChangeArrowheads="1"/>
          </p:cNvSpPr>
          <p:nvPr/>
        </p:nvSpPr>
        <p:spPr bwMode="auto">
          <a:xfrm>
            <a:off x="228600" y="2293203"/>
            <a:ext cx="8591550" cy="461665"/>
          </a:xfrm>
          <a:prstGeom prst="rect">
            <a:avLst/>
          </a:prstGeom>
          <a:noFill/>
          <a:ln w="9525" algn="ctr">
            <a:noFill/>
            <a:miter lim="800000"/>
            <a:headEnd/>
            <a:tailEnd/>
          </a:ln>
          <a:effectLst/>
        </p:spPr>
        <p:txBody>
          <a:bodyPr>
            <a:spAutoFit/>
          </a:bodyPr>
          <a:lstStyle/>
          <a:p>
            <a:pPr>
              <a:tabLst>
                <a:tab pos="409575" algn="l"/>
              </a:tabLst>
            </a:pPr>
            <a:r>
              <a:rPr lang="sr-Cyrl-CS">
                <a:solidFill>
                  <a:schemeClr val="bg1"/>
                </a:solidFill>
              </a:rPr>
              <a:t>Politropski</a:t>
            </a:r>
            <a:r>
              <a:rPr lang="sr-Latn-RS">
                <a:solidFill>
                  <a:schemeClr val="bg1"/>
                </a:solidFill>
              </a:rPr>
              <a:t> </a:t>
            </a:r>
            <a:r>
              <a:rPr lang="sr-Cyrl-CS">
                <a:solidFill>
                  <a:schemeClr val="bg1"/>
                </a:solidFill>
              </a:rPr>
              <a:t>proces – </a:t>
            </a:r>
            <a:r>
              <a:rPr lang="sr-Latn-RS" i="1">
                <a:solidFill>
                  <a:schemeClr val="bg1"/>
                </a:solidFill>
              </a:rPr>
              <a:t>opšti</a:t>
            </a:r>
            <a:r>
              <a:rPr lang="sr-Latn-RS">
                <a:solidFill>
                  <a:schemeClr val="bg1"/>
                </a:solidFill>
              </a:rPr>
              <a:t> proces.</a:t>
            </a:r>
            <a:endParaRPr lang="en-US">
              <a:solidFill>
                <a:schemeClr val="bg1"/>
              </a:solidFill>
            </a:endParaRPr>
          </a:p>
        </p:txBody>
      </p:sp>
      <p:sp>
        <p:nvSpPr>
          <p:cNvPr id="6" name="Text Box 11"/>
          <p:cNvSpPr txBox="1">
            <a:spLocks noChangeArrowheads="1"/>
          </p:cNvSpPr>
          <p:nvPr/>
        </p:nvSpPr>
        <p:spPr bwMode="auto">
          <a:xfrm>
            <a:off x="228600" y="2826603"/>
            <a:ext cx="8591550" cy="830997"/>
          </a:xfrm>
          <a:prstGeom prst="rect">
            <a:avLst/>
          </a:prstGeom>
          <a:noFill/>
          <a:ln w="9525" algn="ctr">
            <a:noFill/>
            <a:miter lim="800000"/>
            <a:headEnd/>
            <a:tailEnd/>
          </a:ln>
          <a:effectLst/>
        </p:spPr>
        <p:txBody>
          <a:bodyPr>
            <a:spAutoFit/>
          </a:bodyPr>
          <a:lstStyle/>
          <a:p>
            <a:pPr>
              <a:tabLst>
                <a:tab pos="409575" algn="l"/>
              </a:tabLst>
            </a:pPr>
            <a:r>
              <a:rPr lang="sr-Cyrl-CS">
                <a:solidFill>
                  <a:schemeClr val="bg1"/>
                </a:solidFill>
              </a:rPr>
              <a:t>Politropski</a:t>
            </a:r>
            <a:r>
              <a:rPr lang="sr-Latn-RS">
                <a:solidFill>
                  <a:schemeClr val="bg1"/>
                </a:solidFill>
              </a:rPr>
              <a:t> </a:t>
            </a:r>
            <a:r>
              <a:rPr lang="sr-Cyrl-CS">
                <a:solidFill>
                  <a:schemeClr val="bg1"/>
                </a:solidFill>
              </a:rPr>
              <a:t>proces – specifičn</a:t>
            </a:r>
            <a:r>
              <a:rPr lang="sr-Latn-CS">
                <a:solidFill>
                  <a:schemeClr val="bg1"/>
                </a:solidFill>
              </a:rPr>
              <a:t>i </a:t>
            </a:r>
            <a:r>
              <a:rPr lang="sr-Cyrl-CS">
                <a:solidFill>
                  <a:schemeClr val="bg1"/>
                </a:solidFill>
              </a:rPr>
              <a:t>toplot</a:t>
            </a:r>
            <a:r>
              <a:rPr lang="sr-Latn-CS">
                <a:solidFill>
                  <a:schemeClr val="bg1"/>
                </a:solidFill>
              </a:rPr>
              <a:t>ni kapacitet (</a:t>
            </a:r>
            <a:r>
              <a:rPr lang="sr-Latn-CS" i="1">
                <a:solidFill>
                  <a:schemeClr val="bg1"/>
                </a:solidFill>
              </a:rPr>
              <a:t>c</a:t>
            </a:r>
            <a:r>
              <a:rPr lang="sr-Latn-CS" i="1" baseline="-25000">
                <a:solidFill>
                  <a:schemeClr val="bg1"/>
                </a:solidFill>
              </a:rPr>
              <a:t>n</a:t>
            </a:r>
            <a:r>
              <a:rPr lang="sr-Latn-CS">
                <a:solidFill>
                  <a:schemeClr val="bg1"/>
                </a:solidFill>
              </a:rPr>
              <a:t>) </a:t>
            </a:r>
            <a:r>
              <a:rPr lang="sr-Cyrl-CS">
                <a:solidFill>
                  <a:schemeClr val="bg1"/>
                </a:solidFill>
              </a:rPr>
              <a:t>ima proizvoljnu</a:t>
            </a:r>
            <a:r>
              <a:rPr lang="sr-Latn-RS">
                <a:solidFill>
                  <a:schemeClr val="bg1"/>
                </a:solidFill>
              </a:rPr>
              <a:t> / </a:t>
            </a:r>
            <a:r>
              <a:rPr lang="sr-Cyrl-CS">
                <a:solidFill>
                  <a:schemeClr val="bg1"/>
                </a:solidFill>
              </a:rPr>
              <a:t> konstantnu vrednost</a:t>
            </a:r>
            <a:r>
              <a:rPr lang="sr-Latn-RS">
                <a:solidFill>
                  <a:schemeClr val="bg1"/>
                </a:solidFill>
              </a:rPr>
              <a:t>.</a:t>
            </a:r>
            <a:endParaRPr lang="en-US">
              <a:solidFill>
                <a:schemeClr val="bg1"/>
              </a:solidFill>
            </a:endParaRPr>
          </a:p>
        </p:txBody>
      </p:sp>
      <p:sp>
        <p:nvSpPr>
          <p:cNvPr id="12" name="TextBox 11"/>
          <p:cNvSpPr txBox="1">
            <a:spLocks noChangeArrowheads="1"/>
          </p:cNvSpPr>
          <p:nvPr/>
        </p:nvSpPr>
        <p:spPr bwMode="auto">
          <a:xfrm>
            <a:off x="1447800" y="3886200"/>
            <a:ext cx="6324600" cy="2197525"/>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c</a:t>
            </a:r>
            <a:r>
              <a:rPr lang="sr-Latn-RS" sz="2400" i="1" baseline="-25000">
                <a:solidFill>
                  <a:schemeClr val="bg1"/>
                </a:solidFill>
                <a:latin typeface="Arial" pitchFamily="34" charset="0"/>
                <a:cs typeface="Arial" pitchFamily="34" charset="0"/>
              </a:rPr>
              <a:t>n</a:t>
            </a:r>
            <a:r>
              <a:rPr lang="sr-Latn-RS" sz="2400" i="1">
                <a:solidFill>
                  <a:schemeClr val="bg1"/>
                </a:solidFill>
              </a:rPr>
              <a:t> =</a:t>
            </a:r>
            <a:r>
              <a:rPr lang="en-US" sz="2400" i="1">
                <a:solidFill>
                  <a:schemeClr val="bg1"/>
                </a:solidFill>
              </a:rPr>
              <a:t> </a:t>
            </a:r>
            <a:r>
              <a:rPr lang="sr-Latn-RS" sz="2400" i="1">
                <a:solidFill>
                  <a:schemeClr val="bg1"/>
                </a:solidFill>
              </a:rPr>
              <a:t>c</a:t>
            </a:r>
            <a:r>
              <a:rPr lang="sr-Latn-RS" sz="2400" i="1" baseline="-25000">
                <a:solidFill>
                  <a:schemeClr val="bg1"/>
                </a:solidFill>
              </a:rPr>
              <a:t>v</a:t>
            </a:r>
            <a:r>
              <a:rPr lang="en-US" sz="2400">
                <a:solidFill>
                  <a:schemeClr val="bg1"/>
                </a:solidFill>
              </a:rPr>
              <a:t> </a:t>
            </a:r>
            <a:r>
              <a:rPr lang="sr-Latn-RS" sz="2400">
                <a:solidFill>
                  <a:schemeClr val="bg1"/>
                </a:solidFill>
              </a:rPr>
              <a:t>	</a:t>
            </a:r>
            <a:r>
              <a:rPr lang="sr-Latn-RS">
                <a:solidFill>
                  <a:schemeClr val="bg1"/>
                </a:solidFill>
              </a:rPr>
              <a:t>–	 izohorski proces</a:t>
            </a:r>
          </a:p>
          <a:p>
            <a:r>
              <a:rPr lang="en-US" sz="2400" i="1">
                <a:solidFill>
                  <a:schemeClr val="bg1"/>
                </a:solidFill>
                <a:latin typeface="Arial" pitchFamily="34" charset="0"/>
                <a:cs typeface="Arial" pitchFamily="34" charset="0"/>
              </a:rPr>
              <a:t>c</a:t>
            </a:r>
            <a:r>
              <a:rPr lang="sr-Latn-RS" sz="2400" i="1" baseline="-25000">
                <a:solidFill>
                  <a:schemeClr val="bg1"/>
                </a:solidFill>
                <a:latin typeface="Arial" pitchFamily="34" charset="0"/>
                <a:cs typeface="Arial" pitchFamily="34" charset="0"/>
              </a:rPr>
              <a:t>n</a:t>
            </a:r>
            <a:r>
              <a:rPr lang="sr-Latn-RS" sz="2400" i="1">
                <a:solidFill>
                  <a:schemeClr val="bg1"/>
                </a:solidFill>
              </a:rPr>
              <a:t> =</a:t>
            </a:r>
            <a:r>
              <a:rPr lang="en-US" sz="2400" i="1">
                <a:solidFill>
                  <a:schemeClr val="bg1"/>
                </a:solidFill>
              </a:rPr>
              <a:t> </a:t>
            </a:r>
            <a:r>
              <a:rPr lang="sr-Latn-RS" sz="2400" i="1">
                <a:solidFill>
                  <a:schemeClr val="bg1"/>
                </a:solidFill>
              </a:rPr>
              <a:t>c</a:t>
            </a:r>
            <a:r>
              <a:rPr lang="sr-Latn-RS" sz="2400" i="1" baseline="-25000">
                <a:solidFill>
                  <a:schemeClr val="bg1"/>
                </a:solidFill>
              </a:rPr>
              <a:t>p</a:t>
            </a:r>
            <a:r>
              <a:rPr lang="en-US" sz="2400">
                <a:solidFill>
                  <a:schemeClr val="bg1"/>
                </a:solidFill>
              </a:rPr>
              <a:t> </a:t>
            </a:r>
            <a:r>
              <a:rPr lang="sr-Latn-RS" sz="2400">
                <a:solidFill>
                  <a:schemeClr val="bg1"/>
                </a:solidFill>
              </a:rPr>
              <a:t>	</a:t>
            </a:r>
            <a:r>
              <a:rPr lang="sr-Latn-RS">
                <a:solidFill>
                  <a:schemeClr val="bg1"/>
                </a:solidFill>
              </a:rPr>
              <a:t>–	 izobarski proces</a:t>
            </a:r>
          </a:p>
          <a:p>
            <a:r>
              <a:rPr lang="en-US" sz="2400" i="1">
                <a:solidFill>
                  <a:schemeClr val="bg1"/>
                </a:solidFill>
                <a:latin typeface="Arial" pitchFamily="34" charset="0"/>
                <a:cs typeface="Arial" pitchFamily="34" charset="0"/>
              </a:rPr>
              <a:t>c</a:t>
            </a:r>
            <a:r>
              <a:rPr lang="sr-Latn-RS" sz="2400" i="1" baseline="-25000">
                <a:solidFill>
                  <a:schemeClr val="bg1"/>
                </a:solidFill>
                <a:latin typeface="Arial" pitchFamily="34" charset="0"/>
                <a:cs typeface="Arial" pitchFamily="34" charset="0"/>
              </a:rPr>
              <a:t>n</a:t>
            </a:r>
            <a:r>
              <a:rPr lang="sr-Latn-RS" sz="2400" i="1">
                <a:solidFill>
                  <a:schemeClr val="bg1"/>
                </a:solidFill>
              </a:rPr>
              <a:t> =</a:t>
            </a:r>
            <a:r>
              <a:rPr lang="en-US" sz="2400" i="1">
                <a:solidFill>
                  <a:schemeClr val="bg1"/>
                </a:solidFill>
              </a:rPr>
              <a:t> </a:t>
            </a:r>
            <a:r>
              <a:rPr lang="en-US" sz="2400">
                <a:solidFill>
                  <a:schemeClr val="bg1"/>
                </a:solidFill>
                <a:sym typeface="Symbol"/>
              </a:rPr>
              <a:t></a:t>
            </a:r>
            <a:r>
              <a:rPr lang="sr-Latn-RS" sz="2400" i="1">
                <a:solidFill>
                  <a:schemeClr val="bg1"/>
                </a:solidFill>
              </a:rPr>
              <a:t> 	</a:t>
            </a:r>
            <a:r>
              <a:rPr lang="sr-Latn-RS">
                <a:solidFill>
                  <a:schemeClr val="bg1"/>
                </a:solidFill>
              </a:rPr>
              <a:t>–	 izotermski proces</a:t>
            </a:r>
          </a:p>
          <a:p>
            <a:r>
              <a:rPr lang="en-US" sz="2400" i="1">
                <a:solidFill>
                  <a:schemeClr val="bg1"/>
                </a:solidFill>
                <a:latin typeface="Arial" pitchFamily="34" charset="0"/>
                <a:cs typeface="Arial" pitchFamily="34" charset="0"/>
              </a:rPr>
              <a:t>c</a:t>
            </a:r>
            <a:r>
              <a:rPr lang="sr-Latn-RS" sz="2400" i="1" baseline="-25000">
                <a:solidFill>
                  <a:schemeClr val="bg1"/>
                </a:solidFill>
                <a:latin typeface="Arial" pitchFamily="34" charset="0"/>
                <a:cs typeface="Arial" pitchFamily="34" charset="0"/>
              </a:rPr>
              <a:t>n</a:t>
            </a:r>
            <a:r>
              <a:rPr lang="sr-Latn-RS" sz="2400" i="1">
                <a:solidFill>
                  <a:schemeClr val="bg1"/>
                </a:solidFill>
              </a:rPr>
              <a:t> =</a:t>
            </a:r>
            <a:r>
              <a:rPr lang="en-US" sz="2400" i="1">
                <a:solidFill>
                  <a:schemeClr val="bg1"/>
                </a:solidFill>
              </a:rPr>
              <a:t> </a:t>
            </a:r>
            <a:r>
              <a:rPr lang="sr-Latn-RS" sz="2400">
                <a:solidFill>
                  <a:schemeClr val="bg1"/>
                </a:solidFill>
              </a:rPr>
              <a:t>0</a:t>
            </a:r>
            <a:r>
              <a:rPr lang="en-US" sz="2400">
                <a:solidFill>
                  <a:schemeClr val="bg1"/>
                </a:solidFill>
              </a:rPr>
              <a:t> </a:t>
            </a:r>
            <a:r>
              <a:rPr lang="sr-Latn-RS" sz="2400">
                <a:solidFill>
                  <a:schemeClr val="bg1"/>
                </a:solidFill>
              </a:rPr>
              <a:t>		</a:t>
            </a:r>
            <a:r>
              <a:rPr lang="sr-Latn-RS">
                <a:solidFill>
                  <a:schemeClr val="bg1"/>
                </a:solidFill>
              </a:rPr>
              <a:t>–	 adijabatski proces</a:t>
            </a:r>
            <a:endParaRPr lang="sr-Latn-RS" i="1">
              <a:solidFill>
                <a:schemeClr val="bg1"/>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2" name="Text Box 27"/>
          <p:cNvSpPr txBox="1">
            <a:spLocks noChangeArrowheads="1"/>
          </p:cNvSpPr>
          <p:nvPr/>
        </p:nvSpPr>
        <p:spPr bwMode="auto">
          <a:xfrm rot="2597894">
            <a:off x="6937230" y="1249608"/>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r>
              <a:rPr lang="en-US">
                <a:solidFill>
                  <a:schemeClr val="bg1"/>
                </a:solidFill>
              </a:rPr>
              <a:t>:</a:t>
            </a:r>
          </a:p>
        </p:txBody>
      </p:sp>
      <p:sp>
        <p:nvSpPr>
          <p:cNvPr id="44" name="Text Box 27"/>
          <p:cNvSpPr txBox="1">
            <a:spLocks noChangeArrowheads="1"/>
          </p:cNvSpPr>
          <p:nvPr/>
        </p:nvSpPr>
        <p:spPr bwMode="auto">
          <a:xfrm>
            <a:off x="304800" y="685800"/>
            <a:ext cx="32766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du + p dv = c</a:t>
            </a:r>
            <a:r>
              <a:rPr lang="sr-Latn-RS" sz="2400" i="1" baseline="-25000">
                <a:solidFill>
                  <a:schemeClr val="bg1"/>
                </a:solidFill>
              </a:rPr>
              <a:t>n</a:t>
            </a:r>
            <a:r>
              <a:rPr lang="sr-Latn-RS" sz="2400" i="1">
                <a:solidFill>
                  <a:schemeClr val="bg1"/>
                </a:solidFill>
              </a:rPr>
              <a:t> dT</a:t>
            </a:r>
            <a:endParaRPr lang="en-US" sz="2400" i="1">
              <a:solidFill>
                <a:schemeClr val="bg1"/>
              </a:solidFill>
            </a:endParaRPr>
          </a:p>
        </p:txBody>
      </p:sp>
      <p:sp>
        <p:nvSpPr>
          <p:cNvPr id="47" name="Text Box 27"/>
          <p:cNvSpPr txBox="1">
            <a:spLocks noChangeArrowheads="1"/>
          </p:cNvSpPr>
          <p:nvPr/>
        </p:nvSpPr>
        <p:spPr bwMode="auto">
          <a:xfrm>
            <a:off x="304800" y="1140869"/>
            <a:ext cx="32766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dq = dh – v dp = c</a:t>
            </a:r>
            <a:r>
              <a:rPr lang="sr-Latn-RS" sz="2400" i="1" baseline="-25000">
                <a:solidFill>
                  <a:schemeClr val="bg1"/>
                </a:solidFill>
              </a:rPr>
              <a:t>n</a:t>
            </a:r>
            <a:r>
              <a:rPr lang="sr-Latn-RS" sz="2400" i="1">
                <a:solidFill>
                  <a:schemeClr val="bg1"/>
                </a:solidFill>
              </a:rPr>
              <a:t> dT</a:t>
            </a:r>
            <a:endParaRPr lang="en-US" sz="2400" i="1">
              <a:solidFill>
                <a:schemeClr val="bg1"/>
              </a:solidFill>
            </a:endParaRPr>
          </a:p>
        </p:txBody>
      </p:sp>
      <p:cxnSp>
        <p:nvCxnSpPr>
          <p:cNvPr id="50" name="Straight Connector 49"/>
          <p:cNvCxnSpPr/>
          <p:nvPr/>
        </p:nvCxnSpPr>
        <p:spPr bwMode="auto">
          <a:xfrm flipV="1">
            <a:off x="304800" y="1710268"/>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52" name="Text Box 27"/>
          <p:cNvSpPr txBox="1">
            <a:spLocks noChangeArrowheads="1"/>
          </p:cNvSpPr>
          <p:nvPr/>
        </p:nvSpPr>
        <p:spPr bwMode="auto">
          <a:xfrm>
            <a:off x="1447800" y="1828800"/>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dT = c</a:t>
            </a:r>
            <a:r>
              <a:rPr lang="sr-Latn-RS" sz="2400" i="1" baseline="-25000">
                <a:solidFill>
                  <a:schemeClr val="bg1"/>
                </a:solidFill>
              </a:rPr>
              <a:t>v </a:t>
            </a:r>
            <a:r>
              <a:rPr lang="sr-Latn-RS" sz="2400" i="1">
                <a:solidFill>
                  <a:schemeClr val="bg1"/>
                </a:solidFill>
              </a:rPr>
              <a:t>dT + p dv</a:t>
            </a:r>
            <a:endParaRPr lang="en-US" sz="2400">
              <a:solidFill>
                <a:schemeClr val="bg1"/>
              </a:solidFill>
            </a:endParaRPr>
          </a:p>
        </p:txBody>
      </p:sp>
      <p:sp>
        <p:nvSpPr>
          <p:cNvPr id="55" name="Text Box 27"/>
          <p:cNvSpPr txBox="1">
            <a:spLocks noChangeArrowheads="1"/>
          </p:cNvSpPr>
          <p:nvPr/>
        </p:nvSpPr>
        <p:spPr bwMode="auto">
          <a:xfrm>
            <a:off x="1447800" y="2283869"/>
            <a:ext cx="3886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dT = c</a:t>
            </a:r>
            <a:r>
              <a:rPr lang="sr-Latn-RS" sz="2400" i="1" baseline="-25000">
                <a:solidFill>
                  <a:schemeClr val="bg1"/>
                </a:solidFill>
              </a:rPr>
              <a:t>p </a:t>
            </a:r>
            <a:r>
              <a:rPr lang="sr-Latn-RS" sz="2400" i="1">
                <a:solidFill>
                  <a:schemeClr val="bg1"/>
                </a:solidFill>
              </a:rPr>
              <a:t>dT – v dp</a:t>
            </a:r>
            <a:endParaRPr lang="en-US" sz="2400" i="1">
              <a:solidFill>
                <a:schemeClr val="bg1"/>
              </a:solidFill>
            </a:endParaRPr>
          </a:p>
        </p:txBody>
      </p:sp>
      <p:sp>
        <p:nvSpPr>
          <p:cNvPr id="56" name="TextBox 55"/>
          <p:cNvSpPr txBox="1"/>
          <p:nvPr/>
        </p:nvSpPr>
        <p:spPr>
          <a:xfrm>
            <a:off x="4148665" y="897469"/>
            <a:ext cx="2785535" cy="584775"/>
          </a:xfrm>
          <a:prstGeom prst="rect">
            <a:avLst/>
          </a:prstGeom>
          <a:noFill/>
        </p:spPr>
        <p:txBody>
          <a:bodyPr wrap="square" rtlCol="0">
            <a:spAutoFit/>
          </a:bodyPr>
          <a:lstStyle/>
          <a:p>
            <a:pPr>
              <a:lnSpc>
                <a:spcPct val="100000"/>
              </a:lnSpc>
              <a:spcBef>
                <a:spcPts val="0"/>
              </a:spcBef>
            </a:pPr>
            <a:r>
              <a:rPr lang="sr-Latn-RS" sz="1600" i="1">
                <a:solidFill>
                  <a:srgbClr val="000066"/>
                </a:solidFill>
              </a:rPr>
              <a:t>prvi zakon termodinamike u diferencijalnom obliku</a:t>
            </a:r>
            <a:endParaRPr lang="en-US" sz="1600" i="1">
              <a:solidFill>
                <a:srgbClr val="000066"/>
              </a:solidFill>
            </a:endParaRPr>
          </a:p>
        </p:txBody>
      </p:sp>
      <p:sp>
        <p:nvSpPr>
          <p:cNvPr id="57" name="Text Box 27"/>
          <p:cNvSpPr txBox="1">
            <a:spLocks noChangeArrowheads="1"/>
          </p:cNvSpPr>
          <p:nvPr/>
        </p:nvSpPr>
        <p:spPr bwMode="auto">
          <a:xfrm>
            <a:off x="304800" y="2997204"/>
            <a:ext cx="3200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r>
              <a:rPr lang="sr-Latn-RS" sz="2400" i="1">
                <a:solidFill>
                  <a:schemeClr val="bg1"/>
                </a:solidFill>
              </a:rPr>
              <a:t>)</a:t>
            </a:r>
            <a:r>
              <a:rPr lang="sr-Latn-RS" sz="2400" i="1" baseline="-25000">
                <a:solidFill>
                  <a:schemeClr val="bg1"/>
                </a:solidFill>
              </a:rPr>
              <a:t> </a:t>
            </a:r>
            <a:r>
              <a:rPr lang="sr-Latn-RS" sz="2400" i="1">
                <a:solidFill>
                  <a:schemeClr val="bg1"/>
                </a:solidFill>
              </a:rPr>
              <a:t>dT = p dv</a:t>
            </a:r>
            <a:endParaRPr lang="en-US" sz="2400">
              <a:solidFill>
                <a:schemeClr val="bg1"/>
              </a:solidFill>
            </a:endParaRPr>
          </a:p>
        </p:txBody>
      </p:sp>
      <p:sp>
        <p:nvSpPr>
          <p:cNvPr id="58" name="Text Box 27"/>
          <p:cNvSpPr txBox="1">
            <a:spLocks noChangeArrowheads="1"/>
          </p:cNvSpPr>
          <p:nvPr/>
        </p:nvSpPr>
        <p:spPr bwMode="auto">
          <a:xfrm>
            <a:off x="304800" y="3452273"/>
            <a:ext cx="33528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p</a:t>
            </a:r>
            <a:r>
              <a:rPr lang="sr-Latn-RS" sz="2400" i="1">
                <a:solidFill>
                  <a:schemeClr val="bg1"/>
                </a:solidFill>
              </a:rPr>
              <a:t>) dT = – v dp</a:t>
            </a:r>
            <a:endParaRPr lang="en-US" sz="2400" i="1">
              <a:solidFill>
                <a:schemeClr val="bg1"/>
              </a:solidFill>
            </a:endParaRPr>
          </a:p>
        </p:txBody>
      </p:sp>
      <p:sp>
        <p:nvSpPr>
          <p:cNvPr id="60" name="Line 10"/>
          <p:cNvSpPr>
            <a:spLocks noChangeShapeType="1"/>
          </p:cNvSpPr>
          <p:nvPr/>
        </p:nvSpPr>
        <p:spPr bwMode="auto">
          <a:xfrm flipH="1">
            <a:off x="3168059" y="3139545"/>
            <a:ext cx="455613" cy="758825"/>
          </a:xfrm>
          <a:prstGeom prst="line">
            <a:avLst/>
          </a:prstGeom>
          <a:noFill/>
          <a:ln w="19050">
            <a:solidFill>
              <a:schemeClr val="bg1"/>
            </a:solidFill>
            <a:round/>
            <a:headEnd/>
            <a:tailEnd/>
          </a:ln>
          <a:effectLst/>
        </p:spPr>
        <p:txBody>
          <a:bodyPr>
            <a:spAutoFit/>
          </a:bodyPr>
          <a:lstStyle/>
          <a:p>
            <a:endParaRPr lang="en-US"/>
          </a:p>
        </p:txBody>
      </p:sp>
      <p:sp>
        <p:nvSpPr>
          <p:cNvPr id="68" name="Text Box 11"/>
          <p:cNvSpPr txBox="1">
            <a:spLocks noChangeArrowheads="1"/>
          </p:cNvSpPr>
          <p:nvPr/>
        </p:nvSpPr>
        <p:spPr bwMode="auto">
          <a:xfrm>
            <a:off x="3455397" y="3252258"/>
            <a:ext cx="268287" cy="457200"/>
          </a:xfrm>
          <a:prstGeom prst="rect">
            <a:avLst/>
          </a:prstGeom>
          <a:noFill/>
          <a:ln w="9525" algn="ctr">
            <a:noFill/>
            <a:miter lim="800000"/>
            <a:headEnd/>
            <a:tailEnd/>
          </a:ln>
          <a:effectLst/>
        </p:spPr>
        <p:txBody>
          <a:bodyPr wrap="none">
            <a:spAutoFit/>
          </a:bodyPr>
          <a:lstStyle/>
          <a:p>
            <a:pPr>
              <a:tabLst>
                <a:tab pos="409575" algn="l"/>
              </a:tabLst>
            </a:pPr>
            <a:r>
              <a:rPr lang="en-US" b="1"/>
              <a:t>:</a:t>
            </a:r>
          </a:p>
        </p:txBody>
      </p:sp>
      <p:cxnSp>
        <p:nvCxnSpPr>
          <p:cNvPr id="70" name="Straight Connector 69"/>
          <p:cNvCxnSpPr/>
          <p:nvPr/>
        </p:nvCxnSpPr>
        <p:spPr bwMode="auto">
          <a:xfrm flipV="1">
            <a:off x="304800" y="28956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0" name="Text Box 27"/>
          <p:cNvSpPr txBox="1">
            <a:spLocks noChangeArrowheads="1"/>
          </p:cNvSpPr>
          <p:nvPr/>
        </p:nvSpPr>
        <p:spPr bwMode="auto">
          <a:xfrm>
            <a:off x="2209794"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a:t>
            </a:r>
            <a:r>
              <a:rPr lang="en-US" sz="2400" i="1">
                <a:solidFill>
                  <a:schemeClr val="bg1"/>
                </a:solidFill>
              </a:rPr>
              <a:t>p</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dv</a:t>
            </a:r>
            <a:endParaRPr lang="en-US" sz="2400" baseline="-25000">
              <a:solidFill>
                <a:schemeClr val="bg1"/>
              </a:solidFill>
            </a:endParaRPr>
          </a:p>
        </p:txBody>
      </p:sp>
      <p:cxnSp>
        <p:nvCxnSpPr>
          <p:cNvPr id="81" name="Straight Arrow Connector 80"/>
          <p:cNvCxnSpPr/>
          <p:nvPr/>
        </p:nvCxnSpPr>
        <p:spPr bwMode="auto">
          <a:xfrm rot="5400000">
            <a:off x="2529834" y="440987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82" name="Text Box 27"/>
          <p:cNvSpPr txBox="1">
            <a:spLocks noChangeArrowheads="1"/>
          </p:cNvSpPr>
          <p:nvPr/>
        </p:nvSpPr>
        <p:spPr bwMode="auto">
          <a:xfrm>
            <a:off x="1735666" y="419820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v</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p</a:t>
            </a:r>
            <a:endParaRPr lang="en-US" sz="2400" baseline="-25000">
              <a:solidFill>
                <a:schemeClr val="bg1"/>
              </a:solidFill>
            </a:endParaRPr>
          </a:p>
        </p:txBody>
      </p:sp>
      <p:cxnSp>
        <p:nvCxnSpPr>
          <p:cNvPr id="83" name="Straight Arrow Connector 82"/>
          <p:cNvCxnSpPr/>
          <p:nvPr/>
        </p:nvCxnSpPr>
        <p:spPr bwMode="auto">
          <a:xfrm rot="5400000">
            <a:off x="2033690" y="4455592"/>
            <a:ext cx="0" cy="365760"/>
          </a:xfrm>
          <a:prstGeom prst="straightConnector1">
            <a:avLst/>
          </a:prstGeom>
          <a:noFill/>
          <a:ln w="28575" cap="flat" cmpd="sng" algn="ctr">
            <a:solidFill>
              <a:schemeClr val="bg1"/>
            </a:solidFill>
            <a:prstDash val="solid"/>
            <a:round/>
            <a:headEnd type="none" w="med" len="med"/>
            <a:tailEnd type="none" w="med" len="med"/>
          </a:ln>
          <a:effectLst/>
        </p:spPr>
      </p:cxnSp>
      <p:cxnSp>
        <p:nvCxnSpPr>
          <p:cNvPr id="85" name="Straight Arrow Connector 84"/>
          <p:cNvCxnSpPr/>
          <p:nvPr/>
        </p:nvCxnSpPr>
        <p:spPr bwMode="auto">
          <a:xfrm rot="5400000">
            <a:off x="3579234" y="4135552"/>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86" name="Text Box 27"/>
          <p:cNvSpPr txBox="1">
            <a:spLocks noChangeArrowheads="1"/>
          </p:cNvSpPr>
          <p:nvPr/>
        </p:nvSpPr>
        <p:spPr bwMode="auto">
          <a:xfrm>
            <a:off x="1524000" y="4350603"/>
            <a:ext cx="3810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             = n</a:t>
            </a:r>
          </a:p>
        </p:txBody>
      </p:sp>
      <p:cxnSp>
        <p:nvCxnSpPr>
          <p:cNvPr id="88" name="Straight Connector 87"/>
          <p:cNvCxnSpPr/>
          <p:nvPr/>
        </p:nvCxnSpPr>
        <p:spPr bwMode="auto">
          <a:xfrm flipV="1">
            <a:off x="304800" y="4114800"/>
            <a:ext cx="4572000" cy="0"/>
          </a:xfrm>
          <a:prstGeom prst="line">
            <a:avLst/>
          </a:prstGeom>
          <a:noFill/>
          <a:ln w="19050" cap="flat" cmpd="sng" algn="ctr">
            <a:solidFill>
              <a:schemeClr val="bg1"/>
            </a:solidFill>
            <a:prstDash val="solid"/>
            <a:round/>
            <a:headEnd type="none" w="med" len="med"/>
            <a:tailEnd type="none" w="med" len="med"/>
          </a:ln>
          <a:effectLst/>
        </p:spPr>
      </p:cxnSp>
      <p:sp>
        <p:nvSpPr>
          <p:cNvPr id="89" name="Text Box 27"/>
          <p:cNvSpPr txBox="1">
            <a:spLocks noChangeArrowheads="1"/>
          </p:cNvSpPr>
          <p:nvPr/>
        </p:nvSpPr>
        <p:spPr bwMode="auto">
          <a:xfrm>
            <a:off x="4876800" y="4436531"/>
            <a:ext cx="2667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n</a:t>
            </a:r>
            <a:r>
              <a:rPr lang="sr-Latn-RS" sz="1800" i="1">
                <a:solidFill>
                  <a:schemeClr val="bg1"/>
                </a:solidFill>
              </a:rPr>
              <a:t> – eksponent politrope</a:t>
            </a:r>
          </a:p>
        </p:txBody>
      </p:sp>
      <p:sp>
        <p:nvSpPr>
          <p:cNvPr id="95" name="Text Box 27"/>
          <p:cNvSpPr txBox="1">
            <a:spLocks noChangeArrowheads="1"/>
          </p:cNvSpPr>
          <p:nvPr/>
        </p:nvSpPr>
        <p:spPr bwMode="auto">
          <a:xfrm>
            <a:off x="762000"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a:t>
            </a:r>
            <a:r>
              <a:rPr lang="en-US" sz="2400" i="1">
                <a:solidFill>
                  <a:schemeClr val="bg1"/>
                </a:solidFill>
              </a:rPr>
              <a:t>p</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p</a:t>
            </a:r>
            <a:endParaRPr lang="en-US" sz="2400" baseline="-25000">
              <a:solidFill>
                <a:schemeClr val="bg1"/>
              </a:solidFill>
            </a:endParaRPr>
          </a:p>
        </p:txBody>
      </p:sp>
      <p:cxnSp>
        <p:nvCxnSpPr>
          <p:cNvPr id="96" name="Straight Arrow Connector 95"/>
          <p:cNvCxnSpPr/>
          <p:nvPr/>
        </p:nvCxnSpPr>
        <p:spPr bwMode="auto">
          <a:xfrm rot="5400000">
            <a:off x="1082040"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1" name="Text Box 27"/>
          <p:cNvSpPr txBox="1">
            <a:spLocks noChangeArrowheads="1"/>
          </p:cNvSpPr>
          <p:nvPr/>
        </p:nvSpPr>
        <p:spPr bwMode="auto">
          <a:xfrm>
            <a:off x="1295400" y="54102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n</a:t>
            </a:r>
            <a:r>
              <a:rPr lang="sr-Latn-RS" sz="2400" i="1">
                <a:solidFill>
                  <a:schemeClr val="bg1"/>
                </a:solidFill>
                <a:sym typeface="Symbol"/>
              </a:rPr>
              <a:t>        = </a:t>
            </a:r>
            <a:r>
              <a:rPr lang="sr-Latn-RS" sz="2400">
                <a:solidFill>
                  <a:schemeClr val="bg1"/>
                </a:solidFill>
                <a:sym typeface="Symbol"/>
              </a:rPr>
              <a:t>0</a:t>
            </a:r>
          </a:p>
        </p:txBody>
      </p:sp>
      <p:sp>
        <p:nvSpPr>
          <p:cNvPr id="103" name="Text Box 27"/>
          <p:cNvSpPr txBox="1">
            <a:spLocks noChangeArrowheads="1"/>
          </p:cNvSpPr>
          <p:nvPr/>
        </p:nvSpPr>
        <p:spPr bwMode="auto">
          <a:xfrm>
            <a:off x="1837276" y="525780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RS" sz="2400" i="1">
                <a:solidFill>
                  <a:schemeClr val="bg1"/>
                </a:solidFill>
              </a:rPr>
              <a:t>dv</a:t>
            </a:r>
            <a:endParaRPr lang="en-US" sz="2400" baseline="-25000">
              <a:solidFill>
                <a:schemeClr val="bg1"/>
              </a:solidFill>
            </a:endParaRPr>
          </a:p>
          <a:p>
            <a:pPr algn="ctr">
              <a:lnSpc>
                <a:spcPct val="100000"/>
              </a:lnSpc>
              <a:spcBef>
                <a:spcPts val="0"/>
              </a:spcBef>
              <a:tabLst>
                <a:tab pos="409575" algn="l"/>
              </a:tabLst>
            </a:pPr>
            <a:r>
              <a:rPr lang="sr-Latn-RS" sz="2400" i="1">
                <a:solidFill>
                  <a:schemeClr val="bg1"/>
                </a:solidFill>
              </a:rPr>
              <a:t>v</a:t>
            </a:r>
            <a:endParaRPr lang="en-US" sz="2400" baseline="-25000">
              <a:solidFill>
                <a:schemeClr val="bg1"/>
              </a:solidFill>
            </a:endParaRPr>
          </a:p>
        </p:txBody>
      </p:sp>
      <p:cxnSp>
        <p:nvCxnSpPr>
          <p:cNvPr id="104" name="Straight Arrow Connector 103"/>
          <p:cNvCxnSpPr/>
          <p:nvPr/>
        </p:nvCxnSpPr>
        <p:spPr bwMode="auto">
          <a:xfrm rot="5400000">
            <a:off x="2157316" y="546946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107" name="Text Box 27"/>
          <p:cNvSpPr txBox="1">
            <a:spLocks noChangeArrowheads="1"/>
          </p:cNvSpPr>
          <p:nvPr/>
        </p:nvSpPr>
        <p:spPr bwMode="auto">
          <a:xfrm>
            <a:off x="3581400" y="5410197"/>
            <a:ext cx="24384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lnp + n lnv = lnC</a:t>
            </a:r>
            <a:endParaRPr lang="en-US" sz="2400">
              <a:solidFill>
                <a:schemeClr val="bg1"/>
              </a:solidFill>
            </a:endParaRPr>
          </a:p>
        </p:txBody>
      </p:sp>
      <p:sp>
        <p:nvSpPr>
          <p:cNvPr id="108" name="Text Box 27"/>
          <p:cNvSpPr txBox="1">
            <a:spLocks noChangeArrowheads="1"/>
          </p:cNvSpPr>
          <p:nvPr/>
        </p:nvSpPr>
        <p:spPr bwMode="auto">
          <a:xfrm>
            <a:off x="6460057" y="5359398"/>
            <a:ext cx="2438400" cy="683264"/>
          </a:xfrm>
          <a:prstGeom prst="rect">
            <a:avLst/>
          </a:prstGeom>
          <a:noFill/>
          <a:ln w="9525" algn="ctr">
            <a:noFill/>
            <a:miter lim="800000"/>
            <a:headEnd/>
            <a:tailEnd/>
          </a:ln>
          <a:effectLst/>
        </p:spPr>
        <p:txBody>
          <a:bodyPr wrap="square">
            <a:spAutoFit/>
          </a:bodyPr>
          <a:lstStyle/>
          <a:p>
            <a:pPr>
              <a:tabLst>
                <a:tab pos="409575" algn="l"/>
              </a:tabLst>
            </a:pPr>
            <a:r>
              <a:rPr lang="sr-Latn-RS" sz="3200" i="1">
                <a:solidFill>
                  <a:schemeClr val="bg1"/>
                </a:solidFill>
              </a:rPr>
              <a:t>p v  = const.</a:t>
            </a:r>
            <a:endParaRPr lang="en-US" sz="3200">
              <a:solidFill>
                <a:schemeClr val="bg1"/>
              </a:solidFill>
            </a:endParaRPr>
          </a:p>
        </p:txBody>
      </p:sp>
      <p:sp>
        <p:nvSpPr>
          <p:cNvPr id="109" name="Text Box 27"/>
          <p:cNvSpPr txBox="1">
            <a:spLocks noChangeArrowheads="1"/>
          </p:cNvSpPr>
          <p:nvPr/>
        </p:nvSpPr>
        <p:spPr bwMode="auto">
          <a:xfrm>
            <a:off x="7061208" y="5266255"/>
            <a:ext cx="533400" cy="628955"/>
          </a:xfrm>
          <a:prstGeom prst="rect">
            <a:avLst/>
          </a:prstGeom>
          <a:noFill/>
          <a:ln w="9525" algn="ctr">
            <a:noFill/>
            <a:miter lim="800000"/>
            <a:headEnd/>
            <a:tailEnd/>
          </a:ln>
          <a:effectLst/>
        </p:spPr>
        <p:txBody>
          <a:bodyPr wrap="square">
            <a:spAutoFit/>
          </a:bodyPr>
          <a:lstStyle/>
          <a:p>
            <a:pPr>
              <a:tabLst>
                <a:tab pos="409575" algn="l"/>
              </a:tabLst>
            </a:pPr>
            <a:r>
              <a:rPr lang="sr-Latn-RS" sz="3200" i="1" baseline="30000">
                <a:solidFill>
                  <a:schemeClr val="bg1"/>
                </a:solidFill>
                <a:sym typeface="Symbol"/>
              </a:rPr>
              <a:t>n</a:t>
            </a:r>
            <a:endParaRPr lang="en-US" sz="3200">
              <a:solidFill>
                <a:schemeClr val="bg1"/>
              </a:solidFill>
            </a:endParaRPr>
          </a:p>
        </p:txBody>
      </p:sp>
      <p:cxnSp>
        <p:nvCxnSpPr>
          <p:cNvPr id="110" name="Straight Arrow Connector 109"/>
          <p:cNvCxnSpPr/>
          <p:nvPr/>
        </p:nvCxnSpPr>
        <p:spPr bwMode="auto">
          <a:xfrm rot="5400000">
            <a:off x="3304536" y="5411484"/>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1" name="Straight Arrow Connector 110"/>
          <p:cNvCxnSpPr/>
          <p:nvPr/>
        </p:nvCxnSpPr>
        <p:spPr bwMode="auto">
          <a:xfrm rot="5400000">
            <a:off x="6217920" y="5415279"/>
            <a:ext cx="0" cy="54864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112" name="Straight Arrow Connector 111"/>
          <p:cNvCxnSpPr/>
          <p:nvPr/>
        </p:nvCxnSpPr>
        <p:spPr bwMode="auto">
          <a:xfrm flipV="1">
            <a:off x="2565400" y="4983071"/>
            <a:ext cx="380149" cy="350929"/>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14" name="Text Box 27"/>
          <p:cNvSpPr txBox="1">
            <a:spLocks noChangeArrowheads="1"/>
          </p:cNvSpPr>
          <p:nvPr/>
        </p:nvSpPr>
        <p:spPr bwMode="auto">
          <a:xfrm>
            <a:off x="5130795" y="5926666"/>
            <a:ext cx="114300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rPr>
              <a:t>C=const.</a:t>
            </a:r>
          </a:p>
        </p:txBody>
      </p:sp>
      <p:sp>
        <p:nvSpPr>
          <p:cNvPr id="41" name="Text Box 27"/>
          <p:cNvSpPr txBox="1">
            <a:spLocks noChangeArrowheads="1"/>
          </p:cNvSpPr>
          <p:nvPr/>
        </p:nvSpPr>
        <p:spPr bwMode="auto">
          <a:xfrm>
            <a:off x="3048000" y="4120761"/>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p</a:t>
            </a:r>
            <a:endParaRPr lang="en-US" sz="2400" i="1">
              <a:solidFill>
                <a:schemeClr val="bg1"/>
              </a:solidFill>
            </a:endParaRPr>
          </a:p>
        </p:txBody>
      </p:sp>
      <p:sp>
        <p:nvSpPr>
          <p:cNvPr id="43" name="Text Box 27"/>
          <p:cNvSpPr txBox="1">
            <a:spLocks noChangeArrowheads="1"/>
          </p:cNvSpPr>
          <p:nvPr/>
        </p:nvSpPr>
        <p:spPr bwMode="auto">
          <a:xfrm>
            <a:off x="3048000" y="4534129"/>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endParaRPr lang="en-US" sz="2400" i="1">
              <a:solidFill>
                <a:schemeClr val="bg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grpSp>
        <p:nvGrpSpPr>
          <p:cNvPr id="2"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3"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 name="TextBox 12"/>
          <p:cNvSpPr txBox="1"/>
          <p:nvPr/>
        </p:nvSpPr>
        <p:spPr>
          <a:xfrm rot="19432346">
            <a:off x="6009582" y="4102085"/>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22" name="TextBox 21"/>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23" name="TextBox 22"/>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41" name="Arc 4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0" name="Straight Connector 49"/>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2" name="Straight Connector 51"/>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4" name="TextBox 53"/>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56" name="Arc 5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1" name="Oval 50"/>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7" name="Arc 56"/>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3" name="Oval 52"/>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9" name="Line 17"/>
          <p:cNvSpPr>
            <a:spLocks noChangeShapeType="1"/>
          </p:cNvSpPr>
          <p:nvPr/>
        </p:nvSpPr>
        <p:spPr bwMode="auto">
          <a:xfrm>
            <a:off x="6943090" y="4780599"/>
            <a:ext cx="234950" cy="797242"/>
          </a:xfrm>
          <a:prstGeom prst="line">
            <a:avLst/>
          </a:prstGeom>
          <a:noFill/>
          <a:ln w="19050">
            <a:solidFill>
              <a:schemeClr val="accent4">
                <a:lumMod val="75000"/>
              </a:schemeClr>
            </a:solidFill>
            <a:round/>
            <a:headEnd/>
            <a:tailEnd type="triangle" w="med" len="med"/>
          </a:ln>
          <a:effectLst/>
        </p:spPr>
        <p:txBody>
          <a:bodyPr wrap="square">
            <a:spAutoFit/>
          </a:bodyPr>
          <a:lstStyle/>
          <a:p>
            <a:endParaRPr lang="en-US"/>
          </a:p>
        </p:txBody>
      </p:sp>
      <p:sp>
        <p:nvSpPr>
          <p:cNvPr id="60" name="Text Box 18"/>
          <p:cNvSpPr txBox="1">
            <a:spLocks noChangeArrowheads="1"/>
          </p:cNvSpPr>
          <p:nvPr/>
        </p:nvSpPr>
        <p:spPr bwMode="auto">
          <a:xfrm>
            <a:off x="6934200" y="5486400"/>
            <a:ext cx="1962397" cy="584775"/>
          </a:xfrm>
          <a:prstGeom prst="rect">
            <a:avLst/>
          </a:prstGeom>
          <a:noFill/>
          <a:ln w="9525" algn="ctr">
            <a:noFill/>
            <a:miter lim="800000"/>
            <a:headEnd/>
            <a:tailEnd/>
          </a:ln>
          <a:effectLst/>
        </p:spPr>
        <p:txBody>
          <a:bodyPr wrap="none">
            <a:spAutoFit/>
          </a:bodyPr>
          <a:lstStyle/>
          <a:p>
            <a:pPr>
              <a:lnSpc>
                <a:spcPct val="100000"/>
              </a:lnSpc>
              <a:spcBef>
                <a:spcPts val="0"/>
              </a:spcBef>
              <a:tabLst>
                <a:tab pos="409575" algn="l"/>
              </a:tabLst>
            </a:pPr>
            <a:r>
              <a:rPr lang="sr-Latn-CS" sz="1600" i="1"/>
              <a:t>cilindar sa</a:t>
            </a:r>
            <a:endParaRPr lang="en-US" sz="1600" i="1"/>
          </a:p>
          <a:p>
            <a:pPr>
              <a:lnSpc>
                <a:spcPct val="100000"/>
              </a:lnSpc>
              <a:spcBef>
                <a:spcPts val="0"/>
              </a:spcBef>
              <a:tabLst>
                <a:tab pos="409575" algn="l"/>
              </a:tabLst>
            </a:pPr>
            <a:r>
              <a:rPr lang="sr-Latn-CS" sz="1600" i="1"/>
              <a:t>nepokretnim klipom</a:t>
            </a:r>
            <a:endParaRPr lang="en-US" sz="1600" i="1"/>
          </a:p>
        </p:txBody>
      </p:sp>
      <p:sp>
        <p:nvSpPr>
          <p:cNvPr id="71" name="TextBox 70"/>
          <p:cNvSpPr txBox="1"/>
          <p:nvPr/>
        </p:nvSpPr>
        <p:spPr>
          <a:xfrm>
            <a:off x="7666413" y="131064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2" name="Straight Arrow Connector 71"/>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7" name="TextBox 76"/>
          <p:cNvSpPr txBox="1"/>
          <p:nvPr/>
        </p:nvSpPr>
        <p:spPr>
          <a:xfrm>
            <a:off x="6172200" y="106680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79" name="TextBox 78"/>
          <p:cNvSpPr txBox="1"/>
          <p:nvPr/>
        </p:nvSpPr>
        <p:spPr>
          <a:xfrm>
            <a:off x="6012180" y="24384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44" name="Text Box 27"/>
          <p:cNvSpPr txBox="1">
            <a:spLocks noChangeArrowheads="1"/>
          </p:cNvSpPr>
          <p:nvPr/>
        </p:nvSpPr>
        <p:spPr bwMode="auto">
          <a:xfrm rot="2870812">
            <a:off x="2860315" y="2189597"/>
            <a:ext cx="2040632"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izohorskog</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r>
              <a:rPr lang="en-US">
                <a:solidFill>
                  <a:schemeClr val="bg1"/>
                </a:solidFill>
              </a:rPr>
              <a:t>:</a:t>
            </a:r>
          </a:p>
        </p:txBody>
      </p:sp>
      <p:sp>
        <p:nvSpPr>
          <p:cNvPr id="48"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i="1">
                <a:solidFill>
                  <a:schemeClr val="bg1"/>
                </a:solidFill>
                <a:sym typeface="Symbol"/>
              </a:rPr>
              <a:t></a:t>
            </a:r>
            <a:r>
              <a:rPr lang="en-US" sz="2400" i="1">
                <a:solidFill>
                  <a:schemeClr val="bg1"/>
                </a:solidFill>
              </a:rPr>
              <a:t>v=R</a:t>
            </a:r>
            <a:r>
              <a:rPr lang="en-US" sz="2400" i="1">
                <a:solidFill>
                  <a:schemeClr val="bg1"/>
                </a:solidFill>
                <a:sym typeface="Symbol"/>
              </a:rPr>
              <a:t></a:t>
            </a:r>
            <a:r>
              <a:rPr lang="en-US" sz="2400" i="1">
                <a:solidFill>
                  <a:schemeClr val="bg1"/>
                </a:solidFill>
              </a:rPr>
              <a:t>T</a:t>
            </a:r>
          </a:p>
        </p:txBody>
      </p:sp>
      <p:sp>
        <p:nvSpPr>
          <p:cNvPr id="49" name="Text Box 27"/>
          <p:cNvSpPr txBox="1">
            <a:spLocks noChangeArrowheads="1"/>
          </p:cNvSpPr>
          <p:nvPr/>
        </p:nvSpPr>
        <p:spPr bwMode="auto">
          <a:xfrm>
            <a:off x="152400" y="2687729"/>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p</a:t>
            </a:r>
          </a:p>
          <a:p>
            <a:pPr algn="ctr">
              <a:spcBef>
                <a:spcPts val="0"/>
              </a:spcBef>
              <a:tabLst>
                <a:tab pos="409575" algn="l"/>
              </a:tabLst>
            </a:pPr>
            <a:r>
              <a:rPr lang="en-US" sz="2400" i="1">
                <a:solidFill>
                  <a:schemeClr val="bg1"/>
                </a:solidFill>
                <a:sym typeface="Symbol"/>
              </a:rPr>
              <a:t>T</a:t>
            </a:r>
            <a:endParaRPr lang="en-US" sz="2400" i="1">
              <a:solidFill>
                <a:schemeClr val="bg1"/>
              </a:solidFill>
            </a:endParaRPr>
          </a:p>
        </p:txBody>
      </p:sp>
      <p:cxnSp>
        <p:nvCxnSpPr>
          <p:cNvPr id="58" name="Straight Connector 57"/>
          <p:cNvCxnSpPr/>
          <p:nvPr/>
        </p:nvCxnSpPr>
        <p:spPr bwMode="auto">
          <a:xfrm flipH="1">
            <a:off x="312420" y="3162300"/>
            <a:ext cx="457200" cy="0"/>
          </a:xfrm>
          <a:prstGeom prst="line">
            <a:avLst/>
          </a:prstGeom>
          <a:noFill/>
          <a:ln w="19050"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914400" y="2689860"/>
            <a:ext cx="7620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R</a:t>
            </a:r>
          </a:p>
          <a:p>
            <a:pPr algn="ctr">
              <a:spcBef>
                <a:spcPts val="0"/>
              </a:spcBef>
              <a:tabLst>
                <a:tab pos="409575" algn="l"/>
              </a:tabLst>
            </a:pPr>
            <a:r>
              <a:rPr lang="en-US" sz="2400" i="1">
                <a:solidFill>
                  <a:schemeClr val="bg1"/>
                </a:solidFill>
              </a:rPr>
              <a:t>v</a:t>
            </a:r>
          </a:p>
        </p:txBody>
      </p:sp>
      <p:sp>
        <p:nvSpPr>
          <p:cNvPr id="68" name="Text Box 27"/>
          <p:cNvSpPr txBox="1">
            <a:spLocks noChangeArrowheads="1"/>
          </p:cNvSpPr>
          <p:nvPr/>
        </p:nvSpPr>
        <p:spPr bwMode="auto">
          <a:xfrm>
            <a:off x="731520" y="2933700"/>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a:solidFill>
                  <a:schemeClr val="bg1"/>
                </a:solidFill>
              </a:rPr>
              <a:t>=       = const.</a:t>
            </a:r>
          </a:p>
        </p:txBody>
      </p:sp>
      <p:cxnSp>
        <p:nvCxnSpPr>
          <p:cNvPr id="69" name="Straight Connector 68"/>
          <p:cNvCxnSpPr/>
          <p:nvPr/>
        </p:nvCxnSpPr>
        <p:spPr bwMode="auto">
          <a:xfrm flipH="1">
            <a:off x="1066800" y="3162300"/>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74" name="Straight Arrow Connector 73"/>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6"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p</a:t>
            </a:r>
            <a:r>
              <a:rPr lang="en-US" sz="2400" baseline="-25000">
                <a:solidFill>
                  <a:schemeClr val="bg1"/>
                </a:solidFill>
              </a:rPr>
              <a:t>2</a:t>
            </a:r>
          </a:p>
          <a:p>
            <a:pPr algn="ctr">
              <a:spcBef>
                <a:spcPts val="0"/>
              </a:spcBef>
              <a:tabLst>
                <a:tab pos="409575" algn="l"/>
              </a:tabLst>
            </a:pPr>
            <a:r>
              <a:rPr lang="en-US" sz="2400" i="1">
                <a:solidFill>
                  <a:schemeClr val="bg1"/>
                </a:solidFill>
              </a:rPr>
              <a:t>p</a:t>
            </a:r>
            <a:r>
              <a:rPr lang="en-US" sz="2400" baseline="-25000">
                <a:solidFill>
                  <a:schemeClr val="bg1"/>
                </a:solidFill>
              </a:rPr>
              <a:t>1</a:t>
            </a:r>
            <a:endParaRPr lang="en-US" sz="2400" i="1">
              <a:solidFill>
                <a:schemeClr val="bg1"/>
              </a:solidFill>
            </a:endParaRPr>
          </a:p>
        </p:txBody>
      </p:sp>
      <p:cxnSp>
        <p:nvCxnSpPr>
          <p:cNvPr id="80" name="Straight Connector 79"/>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1" name="Text Box 27"/>
          <p:cNvSpPr txBox="1">
            <a:spLocks noChangeArrowheads="1"/>
          </p:cNvSpPr>
          <p:nvPr/>
        </p:nvSpPr>
        <p:spPr bwMode="auto">
          <a:xfrm>
            <a:off x="914400" y="3862651"/>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T</a:t>
            </a:r>
            <a:r>
              <a:rPr lang="en-US" sz="2400" baseline="-25000">
                <a:solidFill>
                  <a:schemeClr val="bg1"/>
                </a:solidFill>
              </a:rPr>
              <a:t>2</a:t>
            </a:r>
            <a:r>
              <a:rPr lang="en-US" sz="2400" i="1">
                <a:solidFill>
                  <a:schemeClr val="bg1"/>
                </a:solidFill>
              </a:rPr>
              <a:t> T</a:t>
            </a:r>
            <a:r>
              <a:rPr lang="en-US" sz="2400" baseline="-25000">
                <a:solidFill>
                  <a:schemeClr val="bg1"/>
                </a:solidFill>
              </a:rPr>
              <a:t>1</a:t>
            </a:r>
            <a:endParaRPr lang="en-US" sz="2400" i="1">
              <a:solidFill>
                <a:schemeClr val="bg1"/>
              </a:solidFill>
            </a:endParaRPr>
          </a:p>
        </p:txBody>
      </p:sp>
      <p:sp>
        <p:nvSpPr>
          <p:cNvPr id="82" name="Text Box 27"/>
          <p:cNvSpPr txBox="1">
            <a:spLocks noChangeArrowheads="1"/>
          </p:cNvSpPr>
          <p:nvPr/>
        </p:nvSpPr>
        <p:spPr bwMode="auto">
          <a:xfrm>
            <a:off x="731520" y="4106491"/>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a:solidFill>
                  <a:schemeClr val="bg1"/>
                </a:solidFill>
              </a:rPr>
              <a:t>=       = const.</a:t>
            </a:r>
          </a:p>
        </p:txBody>
      </p:sp>
      <p:cxnSp>
        <p:nvCxnSpPr>
          <p:cNvPr id="83" name="Straight Connector 82"/>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5" name="Text Box 29"/>
          <p:cNvSpPr txBox="1">
            <a:spLocks noChangeArrowheads="1"/>
          </p:cNvSpPr>
          <p:nvPr/>
        </p:nvSpPr>
        <p:spPr bwMode="auto">
          <a:xfrm>
            <a:off x="1538287" y="4724400"/>
            <a:ext cx="3643313" cy="394210"/>
          </a:xfrm>
          <a:prstGeom prst="rect">
            <a:avLst/>
          </a:prstGeom>
          <a:noFill/>
          <a:ln w="9525" algn="ctr">
            <a:noFill/>
            <a:miter lim="800000"/>
            <a:headEnd/>
            <a:tailEnd/>
          </a:ln>
          <a:effectLst/>
        </p:spPr>
        <p:txBody>
          <a:bodyPr>
            <a:spAutoFit/>
          </a:bodyPr>
          <a:lstStyle/>
          <a:p>
            <a:pPr>
              <a:spcBef>
                <a:spcPct val="0"/>
              </a:spcBef>
              <a:tabLst>
                <a:tab pos="409575" algn="l"/>
              </a:tabLst>
            </a:pPr>
            <a:r>
              <a:rPr lang="sr-Latn-CS" sz="1800" i="1">
                <a:solidFill>
                  <a:schemeClr val="bg1"/>
                </a:solidFill>
              </a:rPr>
              <a:t>Šarlov zakon</a:t>
            </a:r>
            <a:endParaRPr lang="en-US" sz="1800">
              <a:solidFill>
                <a:schemeClr val="bg1"/>
              </a:solidFill>
            </a:endParaRPr>
          </a:p>
        </p:txBody>
      </p:sp>
      <p:cxnSp>
        <p:nvCxnSpPr>
          <p:cNvPr id="86" name="Straight Arrow Connector 85"/>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endParaRPr lang="en-US">
              <a:solidFill>
                <a:schemeClr val="bg1"/>
              </a:solidFill>
            </a:endParaRPr>
          </a:p>
          <a:p>
            <a:pPr algn="ctr">
              <a:lnSpc>
                <a:spcPct val="100000"/>
              </a:lnSpc>
              <a:spcBef>
                <a:spcPts val="0"/>
              </a:spcBef>
              <a:tabLst>
                <a:tab pos="409575" algn="l"/>
              </a:tabLst>
            </a:pPr>
            <a:r>
              <a:rPr lang="en-US">
                <a:solidFill>
                  <a:schemeClr val="bg1"/>
                </a:solidFill>
              </a:rPr>
              <a:t>(druge formulacije):</a:t>
            </a: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  </a:t>
            </a:r>
            <a:r>
              <a:rPr lang="sr-Latn-RS" sz="2400" i="1">
                <a:solidFill>
                  <a:schemeClr val="bg1"/>
                </a:solidFill>
              </a:rPr>
              <a:t>=</a:t>
            </a:r>
            <a:r>
              <a:rPr lang="en-US" sz="2400" i="1">
                <a:solidFill>
                  <a:schemeClr val="bg1"/>
                </a:solidFill>
              </a:rPr>
              <a:t> C</a:t>
            </a:r>
          </a:p>
        </p:txBody>
      </p:sp>
      <p:sp>
        <p:nvSpPr>
          <p:cNvPr id="4" name="Text Box 27"/>
          <p:cNvSpPr txBox="1">
            <a:spLocks noChangeArrowheads="1"/>
          </p:cNvSpPr>
          <p:nvPr/>
        </p:nvSpPr>
        <p:spPr bwMode="auto">
          <a:xfrm>
            <a:off x="3177540" y="148590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n</a:t>
            </a:r>
            <a:endParaRPr lang="en-US" sz="2400">
              <a:solidFill>
                <a:schemeClr val="bg1"/>
              </a:solidFill>
            </a:endParaRPr>
          </a:p>
        </p:txBody>
      </p:sp>
      <p:cxnSp>
        <p:nvCxnSpPr>
          <p:cNvPr id="5" name="Straight Arrow Connector 4"/>
          <p:cNvCxnSpPr/>
          <p:nvPr/>
        </p:nvCxnSpPr>
        <p:spPr bwMode="auto">
          <a:xfrm>
            <a:off x="3383280" y="204216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9" name="Text Box 27"/>
          <p:cNvSpPr txBox="1">
            <a:spLocks noChangeArrowheads="1"/>
          </p:cNvSpPr>
          <p:nvPr/>
        </p:nvSpPr>
        <p:spPr bwMode="auto">
          <a:xfrm>
            <a:off x="2743200" y="243626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a:t>
            </a:r>
            <a:r>
              <a:rPr lang="sr-Latn-RS" sz="2400" i="1">
                <a:solidFill>
                  <a:schemeClr val="bg1"/>
                </a:solidFill>
              </a:rPr>
              <a:t>=</a:t>
            </a:r>
            <a:r>
              <a:rPr lang="en-US" sz="2400" i="1">
                <a:solidFill>
                  <a:schemeClr val="bg1"/>
                </a:solidFill>
              </a:rPr>
              <a:t> C v</a:t>
            </a:r>
          </a:p>
        </p:txBody>
      </p:sp>
      <p:sp>
        <p:nvSpPr>
          <p:cNvPr id="10"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en-US" sz="2400" i="1" baseline="30000">
                <a:solidFill>
                  <a:schemeClr val="bg1"/>
                </a:solidFill>
                <a:sym typeface="Symbol"/>
              </a:rPr>
              <a:t>–</a:t>
            </a:r>
            <a:r>
              <a:rPr lang="sr-Latn-RS" sz="2400" i="1" baseline="30000">
                <a:solidFill>
                  <a:schemeClr val="bg1"/>
                </a:solidFill>
                <a:sym typeface="Symbol"/>
              </a:rPr>
              <a:t>n</a:t>
            </a:r>
            <a:endParaRPr lang="en-US" sz="2400">
              <a:solidFill>
                <a:schemeClr val="bg1"/>
              </a:solidFill>
            </a:endParaRPr>
          </a:p>
        </p:txBody>
      </p:sp>
      <p:cxnSp>
        <p:nvCxnSpPr>
          <p:cNvPr id="11" name="Straight Arrow Connector 10"/>
          <p:cNvCxnSpPr/>
          <p:nvPr/>
        </p:nvCxnSpPr>
        <p:spPr bwMode="auto">
          <a:xfrm>
            <a:off x="944032" y="2065020"/>
            <a:ext cx="0" cy="10972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13" name="Straight Arrow Connector 12"/>
          <p:cNvCxnSpPr/>
          <p:nvPr/>
        </p:nvCxnSpPr>
        <p:spPr bwMode="auto">
          <a:xfrm rot="5400000">
            <a:off x="1844040" y="2059531"/>
            <a:ext cx="0" cy="13716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4" name="Text Box 27"/>
          <p:cNvSpPr txBox="1">
            <a:spLocks noChangeArrowheads="1"/>
          </p:cNvSpPr>
          <p:nvPr/>
        </p:nvSpPr>
        <p:spPr bwMode="auto">
          <a:xfrm>
            <a:off x="304800" y="328208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C v     = R T</a:t>
            </a:r>
          </a:p>
        </p:txBody>
      </p:sp>
      <p:sp>
        <p:nvSpPr>
          <p:cNvPr id="15" name="Text Box 27"/>
          <p:cNvSpPr txBox="1">
            <a:spLocks noChangeArrowheads="1"/>
          </p:cNvSpPr>
          <p:nvPr/>
        </p:nvSpPr>
        <p:spPr bwMode="auto">
          <a:xfrm>
            <a:off x="762000" y="3223260"/>
            <a:ext cx="533400" cy="327077"/>
          </a:xfrm>
          <a:prstGeom prst="rect">
            <a:avLst/>
          </a:prstGeom>
          <a:noFill/>
          <a:ln w="9525" algn="ctr">
            <a:noFill/>
            <a:miter lim="800000"/>
            <a:headEnd/>
            <a:tailEnd/>
          </a:ln>
          <a:effectLst/>
        </p:spPr>
        <p:txBody>
          <a:bodyPr wrap="square">
            <a:spAutoFit/>
          </a:bodyPr>
          <a:lstStyle/>
          <a:p>
            <a:pPr>
              <a:tabLst>
                <a:tab pos="409575" algn="l"/>
              </a:tabLst>
            </a:pPr>
            <a:r>
              <a:rPr lang="en-US" sz="1400">
                <a:solidFill>
                  <a:schemeClr val="bg1"/>
                </a:solidFill>
                <a:sym typeface="Symbol"/>
              </a:rPr>
              <a:t>1</a:t>
            </a:r>
            <a:r>
              <a:rPr lang="en-US" sz="1400" i="1">
                <a:solidFill>
                  <a:schemeClr val="bg1"/>
                </a:solidFill>
                <a:sym typeface="Symbol"/>
              </a:rPr>
              <a:t>–</a:t>
            </a:r>
            <a:r>
              <a:rPr lang="sr-Latn-RS" sz="1400" i="1">
                <a:solidFill>
                  <a:schemeClr val="bg1"/>
                </a:solidFill>
                <a:sym typeface="Symbol"/>
              </a:rPr>
              <a:t>n</a:t>
            </a:r>
            <a:endParaRPr lang="en-US" sz="1400">
              <a:solidFill>
                <a:schemeClr val="bg1"/>
              </a:solidFill>
            </a:endParaRPr>
          </a:p>
        </p:txBody>
      </p:sp>
      <p:sp>
        <p:nvSpPr>
          <p:cNvPr id="16" name="Text Box 27"/>
          <p:cNvSpPr txBox="1">
            <a:spLocks noChangeArrowheads="1"/>
          </p:cNvSpPr>
          <p:nvPr/>
        </p:nvSpPr>
        <p:spPr bwMode="auto">
          <a:xfrm>
            <a:off x="304800" y="4265069"/>
            <a:ext cx="28956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T v     =       = C</a:t>
            </a:r>
            <a:r>
              <a:rPr lang="en-US" sz="2400" baseline="-25000">
                <a:solidFill>
                  <a:schemeClr val="bg1"/>
                </a:solidFill>
              </a:rPr>
              <a:t>2</a:t>
            </a:r>
          </a:p>
        </p:txBody>
      </p:sp>
      <p:sp>
        <p:nvSpPr>
          <p:cNvPr id="18" name="Text Box 27"/>
          <p:cNvSpPr txBox="1">
            <a:spLocks noChangeArrowheads="1"/>
          </p:cNvSpPr>
          <p:nvPr/>
        </p:nvSpPr>
        <p:spPr bwMode="auto">
          <a:xfrm>
            <a:off x="1379214" y="4091523"/>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C</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R</a:t>
            </a:r>
            <a:endParaRPr lang="en-US" sz="2400" baseline="-25000">
              <a:solidFill>
                <a:schemeClr val="bg1"/>
              </a:solidFill>
            </a:endParaRPr>
          </a:p>
        </p:txBody>
      </p:sp>
      <p:cxnSp>
        <p:nvCxnSpPr>
          <p:cNvPr id="19" name="Straight Arrow Connector 18"/>
          <p:cNvCxnSpPr/>
          <p:nvPr/>
        </p:nvCxnSpPr>
        <p:spPr bwMode="auto">
          <a:xfrm rot="5400000">
            <a:off x="1699254" y="4303192"/>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0" name="Text Box 27"/>
          <p:cNvSpPr txBox="1">
            <a:spLocks noChangeArrowheads="1"/>
          </p:cNvSpPr>
          <p:nvPr/>
        </p:nvSpPr>
        <p:spPr bwMode="auto">
          <a:xfrm>
            <a:off x="304800" y="5202746"/>
            <a:ext cx="2895600" cy="683264"/>
          </a:xfrm>
          <a:prstGeom prst="rect">
            <a:avLst/>
          </a:prstGeom>
          <a:noFill/>
          <a:ln w="9525" algn="ctr">
            <a:noFill/>
            <a:miter lim="800000"/>
            <a:headEnd/>
            <a:tailEnd/>
          </a:ln>
          <a:effectLst/>
        </p:spPr>
        <p:txBody>
          <a:bodyPr wrap="square">
            <a:spAutoFit/>
          </a:bodyPr>
          <a:lstStyle/>
          <a:p>
            <a:pPr>
              <a:tabLst>
                <a:tab pos="409575" algn="l"/>
              </a:tabLst>
            </a:pPr>
            <a:r>
              <a:rPr lang="en-US" sz="3200" i="1">
                <a:solidFill>
                  <a:schemeClr val="bg1"/>
                </a:solidFill>
              </a:rPr>
              <a:t>T v     = const.</a:t>
            </a:r>
            <a:endParaRPr lang="en-US" sz="3200" baseline="-25000">
              <a:solidFill>
                <a:schemeClr val="bg1"/>
              </a:solidFill>
            </a:endParaRPr>
          </a:p>
        </p:txBody>
      </p:sp>
      <p:sp>
        <p:nvSpPr>
          <p:cNvPr id="24" name="Text Box 27"/>
          <p:cNvSpPr txBox="1">
            <a:spLocks noChangeArrowheads="1"/>
          </p:cNvSpPr>
          <p:nvPr/>
        </p:nvSpPr>
        <p:spPr bwMode="auto">
          <a:xfrm>
            <a:off x="746760" y="4266855"/>
            <a:ext cx="533400" cy="327077"/>
          </a:xfrm>
          <a:prstGeom prst="rect">
            <a:avLst/>
          </a:prstGeom>
          <a:noFill/>
          <a:ln w="9525" algn="ctr">
            <a:noFill/>
            <a:miter lim="800000"/>
            <a:headEnd/>
            <a:tailEnd/>
          </a:ln>
          <a:effectLst/>
        </p:spPr>
        <p:txBody>
          <a:bodyPr wrap="square">
            <a:spAutoFit/>
          </a:bodyPr>
          <a:lstStyle/>
          <a:p>
            <a:pPr>
              <a:tabLst>
                <a:tab pos="409575" algn="l"/>
              </a:tabLst>
            </a:pPr>
            <a:r>
              <a:rPr lang="sr-Latn-RS" sz="1400" i="1">
                <a:solidFill>
                  <a:schemeClr val="bg1"/>
                </a:solidFill>
                <a:sym typeface="Symbol"/>
              </a:rPr>
              <a:t>n</a:t>
            </a:r>
            <a:r>
              <a:rPr lang="en-US" sz="1400" i="1">
                <a:solidFill>
                  <a:schemeClr val="bg1"/>
                </a:solidFill>
                <a:sym typeface="Symbol"/>
              </a:rPr>
              <a:t>–</a:t>
            </a:r>
            <a:r>
              <a:rPr lang="en-US" sz="1400">
                <a:solidFill>
                  <a:schemeClr val="bg1"/>
                </a:solidFill>
                <a:sym typeface="Symbol"/>
              </a:rPr>
              <a:t>1</a:t>
            </a:r>
            <a:endParaRPr lang="en-US" sz="1400">
              <a:solidFill>
                <a:schemeClr val="bg1"/>
              </a:solidFill>
            </a:endParaRPr>
          </a:p>
        </p:txBody>
      </p:sp>
      <p:sp>
        <p:nvSpPr>
          <p:cNvPr id="25" name="Text Box 27"/>
          <p:cNvSpPr txBox="1">
            <a:spLocks noChangeArrowheads="1"/>
          </p:cNvSpPr>
          <p:nvPr/>
        </p:nvSpPr>
        <p:spPr bwMode="auto">
          <a:xfrm>
            <a:off x="876300" y="5211735"/>
            <a:ext cx="701040" cy="424732"/>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n</a:t>
            </a:r>
            <a:r>
              <a:rPr lang="sr-Latn-RS" sz="1800">
                <a:solidFill>
                  <a:schemeClr val="bg1"/>
                </a:solidFill>
                <a:sym typeface="Symbol"/>
              </a:rPr>
              <a:t> –</a:t>
            </a:r>
            <a:r>
              <a:rPr lang="en-US" sz="1800">
                <a:solidFill>
                  <a:schemeClr val="bg1"/>
                </a:solidFill>
                <a:sym typeface="Symbol"/>
              </a:rPr>
              <a:t>1</a:t>
            </a:r>
            <a:endParaRPr lang="en-US" sz="180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p:cNvSpPr txBox="1">
            <a:spLocks noChangeArrowheads="1"/>
          </p:cNvSpPr>
          <p:nvPr/>
        </p:nvSpPr>
        <p:spPr bwMode="auto">
          <a:xfrm rot="2597894">
            <a:off x="6560912" y="1312571"/>
            <a:ext cx="2502203" cy="1015663"/>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endParaRPr lang="en-US">
              <a:solidFill>
                <a:schemeClr val="bg1"/>
              </a:solidFill>
            </a:endParaRPr>
          </a:p>
          <a:p>
            <a:pPr algn="ctr">
              <a:lnSpc>
                <a:spcPct val="100000"/>
              </a:lnSpc>
              <a:spcBef>
                <a:spcPts val="0"/>
              </a:spcBef>
              <a:tabLst>
                <a:tab pos="409575" algn="l"/>
              </a:tabLst>
            </a:pPr>
            <a:r>
              <a:rPr lang="en-US">
                <a:solidFill>
                  <a:schemeClr val="bg1"/>
                </a:solidFill>
              </a:rPr>
              <a:t>(druge formulacije):</a:t>
            </a:r>
          </a:p>
        </p:txBody>
      </p:sp>
      <p:sp>
        <p:nvSpPr>
          <p:cNvPr id="3" name="Text Box 27"/>
          <p:cNvSpPr txBox="1">
            <a:spLocks noChangeArrowheads="1"/>
          </p:cNvSpPr>
          <p:nvPr/>
        </p:nvSpPr>
        <p:spPr bwMode="auto">
          <a:xfrm>
            <a:off x="2743200" y="1544729"/>
            <a:ext cx="22860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  </a:t>
            </a:r>
            <a:r>
              <a:rPr lang="sr-Latn-RS" sz="2400" i="1">
                <a:solidFill>
                  <a:schemeClr val="bg1"/>
                </a:solidFill>
              </a:rPr>
              <a:t>=</a:t>
            </a:r>
            <a:r>
              <a:rPr lang="en-US" sz="2400" i="1">
                <a:solidFill>
                  <a:schemeClr val="bg1"/>
                </a:solidFill>
              </a:rPr>
              <a:t> C</a:t>
            </a:r>
          </a:p>
        </p:txBody>
      </p:sp>
      <p:sp>
        <p:nvSpPr>
          <p:cNvPr id="4" name="Text Box 27"/>
          <p:cNvSpPr txBox="1">
            <a:spLocks noChangeArrowheads="1"/>
          </p:cNvSpPr>
          <p:nvPr/>
        </p:nvSpPr>
        <p:spPr bwMode="auto">
          <a:xfrm>
            <a:off x="3177540" y="148590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n</a:t>
            </a:r>
            <a:endParaRPr lang="en-US" sz="2400">
              <a:solidFill>
                <a:schemeClr val="bg1"/>
              </a:solidFill>
            </a:endParaRPr>
          </a:p>
        </p:txBody>
      </p:sp>
      <p:cxnSp>
        <p:nvCxnSpPr>
          <p:cNvPr id="5" name="Straight Arrow Connector 4"/>
          <p:cNvCxnSpPr/>
          <p:nvPr/>
        </p:nvCxnSpPr>
        <p:spPr bwMode="auto">
          <a:xfrm>
            <a:off x="3383280" y="2042160"/>
            <a:ext cx="0" cy="36576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 name="Straight Arrow Connector 10"/>
          <p:cNvCxnSpPr/>
          <p:nvPr/>
        </p:nvCxnSpPr>
        <p:spPr bwMode="auto">
          <a:xfrm>
            <a:off x="944032" y="206502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2" name="Text Box 27"/>
          <p:cNvSpPr txBox="1">
            <a:spLocks noChangeArrowheads="1"/>
          </p:cNvSpPr>
          <p:nvPr/>
        </p:nvSpPr>
        <p:spPr bwMode="auto">
          <a:xfrm>
            <a:off x="381000" y="15240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13" name="Straight Arrow Connector 12"/>
          <p:cNvCxnSpPr/>
          <p:nvPr/>
        </p:nvCxnSpPr>
        <p:spPr bwMode="auto">
          <a:xfrm rot="5400000">
            <a:off x="2087880" y="2392680"/>
            <a:ext cx="0" cy="100584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16" name="Text Box 27"/>
          <p:cNvSpPr txBox="1">
            <a:spLocks noChangeArrowheads="1"/>
          </p:cNvSpPr>
          <p:nvPr/>
        </p:nvSpPr>
        <p:spPr bwMode="auto">
          <a:xfrm>
            <a:off x="388620" y="2628900"/>
            <a:ext cx="128778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v =      </a:t>
            </a:r>
            <a:endParaRPr lang="en-US" sz="2400" baseline="-25000">
              <a:solidFill>
                <a:schemeClr val="bg1"/>
              </a:solidFill>
            </a:endParaRPr>
          </a:p>
        </p:txBody>
      </p:sp>
      <p:sp>
        <p:nvSpPr>
          <p:cNvPr id="18" name="Text Box 27"/>
          <p:cNvSpPr txBox="1">
            <a:spLocks noChangeArrowheads="1"/>
          </p:cNvSpPr>
          <p:nvPr/>
        </p:nvSpPr>
        <p:spPr bwMode="auto">
          <a:xfrm>
            <a:off x="845814" y="2455354"/>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RT</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p</a:t>
            </a:r>
            <a:endParaRPr lang="en-US" sz="2400" baseline="-25000">
              <a:solidFill>
                <a:schemeClr val="bg1"/>
              </a:solidFill>
            </a:endParaRPr>
          </a:p>
        </p:txBody>
      </p:sp>
      <p:cxnSp>
        <p:nvCxnSpPr>
          <p:cNvPr id="19" name="Straight Arrow Connector 18"/>
          <p:cNvCxnSpPr/>
          <p:nvPr/>
        </p:nvCxnSpPr>
        <p:spPr bwMode="auto">
          <a:xfrm rot="5400000">
            <a:off x="1165854" y="266702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2" name="Text Box 27"/>
          <p:cNvSpPr txBox="1">
            <a:spLocks noChangeArrowheads="1"/>
          </p:cNvSpPr>
          <p:nvPr/>
        </p:nvSpPr>
        <p:spPr bwMode="auto">
          <a:xfrm>
            <a:off x="3131820" y="245364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RT</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p</a:t>
            </a:r>
            <a:endParaRPr lang="en-US" sz="2400" baseline="-25000">
              <a:solidFill>
                <a:schemeClr val="bg1"/>
              </a:solidFill>
            </a:endParaRPr>
          </a:p>
        </p:txBody>
      </p:sp>
      <p:cxnSp>
        <p:nvCxnSpPr>
          <p:cNvPr id="23" name="Straight Arrow Connector 22"/>
          <p:cNvCxnSpPr/>
          <p:nvPr/>
        </p:nvCxnSpPr>
        <p:spPr bwMode="auto">
          <a:xfrm rot="5400000">
            <a:off x="3451860" y="266530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26" name="Text Box 27"/>
          <p:cNvSpPr txBox="1">
            <a:spLocks noChangeArrowheads="1"/>
          </p:cNvSpPr>
          <p:nvPr/>
        </p:nvSpPr>
        <p:spPr bwMode="auto">
          <a:xfrm>
            <a:off x="2720340" y="2468880"/>
            <a:ext cx="1935480" cy="757130"/>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a:t>
            </a:r>
            <a:r>
              <a:rPr lang="en-US" sz="3600">
                <a:solidFill>
                  <a:schemeClr val="bg1"/>
                </a:solidFill>
              </a:rPr>
              <a:t>(</a:t>
            </a:r>
            <a:r>
              <a:rPr lang="en-US" sz="2400">
                <a:solidFill>
                  <a:schemeClr val="bg1"/>
                </a:solidFill>
              </a:rPr>
              <a:t>      </a:t>
            </a:r>
            <a:r>
              <a:rPr lang="en-US" sz="3600">
                <a:solidFill>
                  <a:schemeClr val="bg1"/>
                </a:solidFill>
              </a:rPr>
              <a:t>)</a:t>
            </a:r>
            <a:r>
              <a:rPr lang="en-US" sz="2400" i="1">
                <a:solidFill>
                  <a:schemeClr val="bg1"/>
                </a:solidFill>
              </a:rPr>
              <a:t> </a:t>
            </a:r>
            <a:r>
              <a:rPr lang="sr-Latn-RS" sz="2400" i="1">
                <a:solidFill>
                  <a:schemeClr val="bg1"/>
                </a:solidFill>
              </a:rPr>
              <a:t>=</a:t>
            </a:r>
            <a:r>
              <a:rPr lang="en-US" sz="2400" i="1">
                <a:solidFill>
                  <a:schemeClr val="bg1"/>
                </a:solidFill>
              </a:rPr>
              <a:t> C</a:t>
            </a:r>
          </a:p>
        </p:txBody>
      </p:sp>
      <p:sp>
        <p:nvSpPr>
          <p:cNvPr id="27" name="Text Box 27"/>
          <p:cNvSpPr txBox="1">
            <a:spLocks noChangeArrowheads="1"/>
          </p:cNvSpPr>
          <p:nvPr/>
        </p:nvSpPr>
        <p:spPr bwMode="auto">
          <a:xfrm>
            <a:off x="3764280" y="237744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n</a:t>
            </a:r>
            <a:endParaRPr lang="en-US" sz="2400">
              <a:solidFill>
                <a:schemeClr val="bg1"/>
              </a:solidFill>
            </a:endParaRPr>
          </a:p>
        </p:txBody>
      </p:sp>
      <p:sp>
        <p:nvSpPr>
          <p:cNvPr id="29" name="Text Box 27"/>
          <p:cNvSpPr txBox="1">
            <a:spLocks noChangeArrowheads="1"/>
          </p:cNvSpPr>
          <p:nvPr/>
        </p:nvSpPr>
        <p:spPr bwMode="auto">
          <a:xfrm>
            <a:off x="2743200" y="3655469"/>
            <a:ext cx="29718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T  </a:t>
            </a:r>
            <a:r>
              <a:rPr lang="sr-Latn-RS" sz="2400" i="1">
                <a:solidFill>
                  <a:schemeClr val="bg1"/>
                </a:solidFill>
              </a:rPr>
              <a:t>=</a:t>
            </a:r>
            <a:r>
              <a:rPr lang="en-US" sz="2400" i="1">
                <a:solidFill>
                  <a:schemeClr val="bg1"/>
                </a:solidFill>
              </a:rPr>
              <a:t>       = C</a:t>
            </a:r>
            <a:r>
              <a:rPr lang="en-US" sz="2400" baseline="-25000">
                <a:solidFill>
                  <a:schemeClr val="bg1"/>
                </a:solidFill>
              </a:rPr>
              <a:t>3</a:t>
            </a:r>
          </a:p>
        </p:txBody>
      </p:sp>
      <p:sp>
        <p:nvSpPr>
          <p:cNvPr id="30" name="Text Box 27"/>
          <p:cNvSpPr txBox="1">
            <a:spLocks noChangeArrowheads="1"/>
          </p:cNvSpPr>
          <p:nvPr/>
        </p:nvSpPr>
        <p:spPr bwMode="auto">
          <a:xfrm>
            <a:off x="2872740" y="3581400"/>
            <a:ext cx="601980" cy="494751"/>
          </a:xfrm>
          <a:prstGeom prst="rect">
            <a:avLst/>
          </a:prstGeom>
          <a:noFill/>
          <a:ln w="9525" algn="ctr">
            <a:noFill/>
            <a:miter lim="800000"/>
            <a:headEnd/>
            <a:tailEnd/>
          </a:ln>
          <a:effectLst/>
        </p:spPr>
        <p:txBody>
          <a:bodyPr wrap="square">
            <a:spAutoFit/>
          </a:bodyPr>
          <a:lstStyle/>
          <a:p>
            <a:pPr>
              <a:tabLst>
                <a:tab pos="409575" algn="l"/>
              </a:tabLst>
            </a:pPr>
            <a:r>
              <a:rPr lang="en-US" sz="2400" baseline="30000">
                <a:solidFill>
                  <a:schemeClr val="bg1"/>
                </a:solidFill>
                <a:sym typeface="Symbol"/>
              </a:rPr>
              <a:t>1–</a:t>
            </a:r>
            <a:r>
              <a:rPr lang="sr-Latn-RS" sz="2400" i="1" baseline="30000">
                <a:solidFill>
                  <a:schemeClr val="bg1"/>
                </a:solidFill>
                <a:sym typeface="Symbol"/>
              </a:rPr>
              <a:t>n</a:t>
            </a:r>
            <a:endParaRPr lang="en-US" sz="2400" i="1">
              <a:solidFill>
                <a:schemeClr val="bg1"/>
              </a:solidFill>
            </a:endParaRPr>
          </a:p>
        </p:txBody>
      </p:sp>
      <p:sp>
        <p:nvSpPr>
          <p:cNvPr id="31" name="Text Box 27"/>
          <p:cNvSpPr txBox="1">
            <a:spLocks noChangeArrowheads="1"/>
          </p:cNvSpPr>
          <p:nvPr/>
        </p:nvSpPr>
        <p:spPr bwMode="auto">
          <a:xfrm>
            <a:off x="3543300" y="355854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n</a:t>
            </a:r>
            <a:endParaRPr lang="en-US" sz="2400">
              <a:solidFill>
                <a:schemeClr val="bg1"/>
              </a:solidFill>
            </a:endParaRPr>
          </a:p>
        </p:txBody>
      </p:sp>
      <p:sp>
        <p:nvSpPr>
          <p:cNvPr id="32" name="Text Box 27"/>
          <p:cNvSpPr txBox="1">
            <a:spLocks noChangeArrowheads="1"/>
          </p:cNvSpPr>
          <p:nvPr/>
        </p:nvSpPr>
        <p:spPr bwMode="auto">
          <a:xfrm>
            <a:off x="3916680" y="3512820"/>
            <a:ext cx="609600" cy="830997"/>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en-US" sz="2400" i="1">
                <a:solidFill>
                  <a:schemeClr val="bg1"/>
                </a:solidFill>
              </a:rPr>
              <a:t>C</a:t>
            </a:r>
            <a:endParaRPr lang="en-US" sz="2400" baseline="-25000">
              <a:solidFill>
                <a:schemeClr val="bg1"/>
              </a:solidFill>
            </a:endParaRPr>
          </a:p>
          <a:p>
            <a:pPr algn="ctr">
              <a:lnSpc>
                <a:spcPct val="100000"/>
              </a:lnSpc>
              <a:spcBef>
                <a:spcPts val="0"/>
              </a:spcBef>
              <a:tabLst>
                <a:tab pos="409575" algn="l"/>
              </a:tabLst>
            </a:pPr>
            <a:r>
              <a:rPr lang="en-US" sz="2400" i="1">
                <a:solidFill>
                  <a:schemeClr val="bg1"/>
                </a:solidFill>
              </a:rPr>
              <a:t>R</a:t>
            </a:r>
            <a:endParaRPr lang="en-US" sz="2400" baseline="-25000">
              <a:solidFill>
                <a:schemeClr val="bg1"/>
              </a:solidFill>
            </a:endParaRPr>
          </a:p>
        </p:txBody>
      </p:sp>
      <p:cxnSp>
        <p:nvCxnSpPr>
          <p:cNvPr id="33" name="Straight Arrow Connector 32"/>
          <p:cNvCxnSpPr/>
          <p:nvPr/>
        </p:nvCxnSpPr>
        <p:spPr bwMode="auto">
          <a:xfrm rot="5400000">
            <a:off x="4236720" y="3701629"/>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34" name="Text Box 27"/>
          <p:cNvSpPr txBox="1">
            <a:spLocks noChangeArrowheads="1"/>
          </p:cNvSpPr>
          <p:nvPr/>
        </p:nvSpPr>
        <p:spPr bwMode="auto">
          <a:xfrm>
            <a:off x="4236720" y="3779520"/>
            <a:ext cx="533400" cy="494751"/>
          </a:xfrm>
          <a:prstGeom prst="rect">
            <a:avLst/>
          </a:prstGeom>
          <a:noFill/>
          <a:ln w="9525" algn="ctr">
            <a:noFill/>
            <a:miter lim="800000"/>
            <a:headEnd/>
            <a:tailEnd/>
          </a:ln>
          <a:effectLst/>
        </p:spPr>
        <p:txBody>
          <a:bodyPr wrap="square">
            <a:spAutoFit/>
          </a:bodyPr>
          <a:lstStyle/>
          <a:p>
            <a:pPr>
              <a:tabLst>
                <a:tab pos="409575" algn="l"/>
              </a:tabLst>
            </a:pPr>
            <a:r>
              <a:rPr lang="sr-Latn-RS" sz="2400" i="1" baseline="30000">
                <a:solidFill>
                  <a:schemeClr val="bg1"/>
                </a:solidFill>
                <a:sym typeface="Symbol"/>
              </a:rPr>
              <a:t>n</a:t>
            </a:r>
            <a:endParaRPr lang="en-US" sz="2400">
              <a:solidFill>
                <a:schemeClr val="bg1"/>
              </a:solidFill>
            </a:endParaRPr>
          </a:p>
        </p:txBody>
      </p:sp>
      <p:sp>
        <p:nvSpPr>
          <p:cNvPr id="28" name="Text Box 27"/>
          <p:cNvSpPr txBox="1">
            <a:spLocks noChangeArrowheads="1"/>
          </p:cNvSpPr>
          <p:nvPr/>
        </p:nvSpPr>
        <p:spPr bwMode="auto">
          <a:xfrm>
            <a:off x="2743200" y="4556328"/>
            <a:ext cx="3657600" cy="683264"/>
          </a:xfrm>
          <a:prstGeom prst="rect">
            <a:avLst/>
          </a:prstGeom>
          <a:noFill/>
          <a:ln w="9525" algn="ctr">
            <a:noFill/>
            <a:miter lim="800000"/>
            <a:headEnd/>
            <a:tailEnd/>
          </a:ln>
          <a:effectLst/>
        </p:spPr>
        <p:txBody>
          <a:bodyPr wrap="square">
            <a:spAutoFit/>
          </a:bodyPr>
          <a:lstStyle/>
          <a:p>
            <a:pPr>
              <a:tabLst>
                <a:tab pos="409575" algn="l"/>
              </a:tabLst>
            </a:pPr>
            <a:r>
              <a:rPr lang="en-US" sz="3200" i="1">
                <a:solidFill>
                  <a:schemeClr val="bg1"/>
                </a:solidFill>
              </a:rPr>
              <a:t>p     T   = const.</a:t>
            </a:r>
            <a:endParaRPr lang="en-US" sz="3200" baseline="-25000">
              <a:solidFill>
                <a:schemeClr val="bg1"/>
              </a:solidFill>
            </a:endParaRPr>
          </a:p>
        </p:txBody>
      </p:sp>
      <p:sp>
        <p:nvSpPr>
          <p:cNvPr id="36" name="Text Box 27"/>
          <p:cNvSpPr txBox="1">
            <a:spLocks noChangeArrowheads="1"/>
          </p:cNvSpPr>
          <p:nvPr/>
        </p:nvSpPr>
        <p:spPr bwMode="auto">
          <a:xfrm>
            <a:off x="2987040" y="4534837"/>
            <a:ext cx="701040" cy="394210"/>
          </a:xfrm>
          <a:prstGeom prst="rect">
            <a:avLst/>
          </a:prstGeom>
          <a:noFill/>
          <a:ln w="9525" algn="ctr">
            <a:noFill/>
            <a:miter lim="800000"/>
            <a:headEnd/>
            <a:tailEnd/>
          </a:ln>
          <a:effectLst/>
        </p:spPr>
        <p:txBody>
          <a:bodyPr wrap="square">
            <a:spAutoFit/>
          </a:bodyPr>
          <a:lstStyle/>
          <a:p>
            <a:pPr>
              <a:tabLst>
                <a:tab pos="409575" algn="l"/>
              </a:tabLst>
            </a:pPr>
            <a:r>
              <a:rPr lang="en-US" sz="1800">
                <a:solidFill>
                  <a:schemeClr val="bg1"/>
                </a:solidFill>
                <a:sym typeface="Symbol"/>
              </a:rPr>
              <a:t>1 </a:t>
            </a:r>
            <a:r>
              <a:rPr lang="en-US" sz="1800" i="1">
                <a:solidFill>
                  <a:schemeClr val="bg1"/>
                </a:solidFill>
                <a:sym typeface="Symbol"/>
              </a:rPr>
              <a:t>–</a:t>
            </a:r>
            <a:r>
              <a:rPr lang="sr-Latn-RS" sz="1800" i="1">
                <a:solidFill>
                  <a:schemeClr val="bg1"/>
                </a:solidFill>
                <a:sym typeface="Symbol"/>
              </a:rPr>
              <a:t> n</a:t>
            </a:r>
            <a:endParaRPr lang="en-US" sz="1800">
              <a:solidFill>
                <a:schemeClr val="bg1"/>
              </a:solidFill>
            </a:endParaRPr>
          </a:p>
        </p:txBody>
      </p:sp>
      <p:sp>
        <p:nvSpPr>
          <p:cNvPr id="37" name="Text Box 27"/>
          <p:cNvSpPr txBox="1">
            <a:spLocks noChangeArrowheads="1"/>
          </p:cNvSpPr>
          <p:nvPr/>
        </p:nvSpPr>
        <p:spPr bwMode="auto">
          <a:xfrm>
            <a:off x="3848100" y="4527562"/>
            <a:ext cx="472440" cy="393698"/>
          </a:xfrm>
          <a:prstGeom prst="rect">
            <a:avLst/>
          </a:prstGeom>
          <a:noFill/>
          <a:ln w="9525" algn="ctr">
            <a:noFill/>
            <a:miter lim="800000"/>
            <a:headEnd/>
            <a:tailEnd/>
          </a:ln>
          <a:effectLst/>
        </p:spPr>
        <p:txBody>
          <a:bodyPr wrap="square">
            <a:spAutoFit/>
          </a:bodyPr>
          <a:lstStyle/>
          <a:p>
            <a:pPr>
              <a:tabLst>
                <a:tab pos="409575" algn="l"/>
              </a:tabLst>
            </a:pPr>
            <a:r>
              <a:rPr lang="sr-Latn-RS" sz="1800" i="1">
                <a:solidFill>
                  <a:schemeClr val="bg1"/>
                </a:solidFill>
                <a:sym typeface="Symbol"/>
              </a:rPr>
              <a:t>n</a:t>
            </a:r>
            <a:endParaRPr lang="en-US" sz="180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6324600" y="2286000"/>
            <a:ext cx="2438400"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q</a:t>
            </a:r>
            <a:r>
              <a:rPr lang="en-US" sz="2400" baseline="-25000">
                <a:solidFill>
                  <a:schemeClr val="bg1"/>
                </a:solidFill>
                <a:latin typeface="Arial" pitchFamily="34" charset="0"/>
                <a:cs typeface="Arial" pitchFamily="34" charset="0"/>
              </a:rPr>
              <a:t>12</a:t>
            </a:r>
            <a:r>
              <a:rPr lang="en-US" sz="2400" i="1">
                <a:solidFill>
                  <a:schemeClr val="bg1"/>
                </a:solidFill>
                <a:latin typeface="Arial" pitchFamily="34" charset="0"/>
                <a:cs typeface="Arial" pitchFamily="34" charset="0"/>
              </a:rPr>
              <a:t> =</a:t>
            </a:r>
            <a:r>
              <a:rPr lang="sr-Latn-RS" sz="2400" i="1">
                <a:solidFill>
                  <a:schemeClr val="bg1"/>
                </a:solidFill>
                <a:latin typeface="Arial" pitchFamily="34" charset="0"/>
                <a:cs typeface="Arial" pitchFamily="34" charset="0"/>
              </a:rPr>
              <a:t> c</a:t>
            </a:r>
            <a:r>
              <a:rPr lang="sr-Latn-RS" sz="2400" i="1" baseline="-25000">
                <a:solidFill>
                  <a:schemeClr val="bg1"/>
                </a:solidFill>
                <a:latin typeface="Arial" pitchFamily="34" charset="0"/>
                <a:cs typeface="Arial" pitchFamily="34" charset="0"/>
              </a:rPr>
              <a:t>n</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a:t>
            </a:r>
            <a:endParaRPr lang="sr-Latn-RS" sz="2400" i="1">
              <a:solidFill>
                <a:schemeClr val="bg1"/>
              </a:solidFill>
            </a:endParaRPr>
          </a:p>
        </p:txBody>
      </p:sp>
      <p:cxnSp>
        <p:nvCxnSpPr>
          <p:cNvPr id="15" name="Straight Arrow Connector 14"/>
          <p:cNvCxnSpPr/>
          <p:nvPr/>
        </p:nvCxnSpPr>
        <p:spPr bwMode="auto">
          <a:xfrm rot="5400000">
            <a:off x="1445634" y="130894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16" name="Text Box 27"/>
          <p:cNvSpPr txBox="1">
            <a:spLocks noChangeArrowheads="1"/>
          </p:cNvSpPr>
          <p:nvPr/>
        </p:nvSpPr>
        <p:spPr bwMode="auto">
          <a:xfrm>
            <a:off x="381000" y="1524000"/>
            <a:ext cx="1905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n = </a:t>
            </a:r>
          </a:p>
        </p:txBody>
      </p:sp>
      <p:sp>
        <p:nvSpPr>
          <p:cNvPr id="17" name="Text Box 27"/>
          <p:cNvSpPr txBox="1">
            <a:spLocks noChangeArrowheads="1"/>
          </p:cNvSpPr>
          <p:nvPr/>
        </p:nvSpPr>
        <p:spPr bwMode="auto">
          <a:xfrm>
            <a:off x="914400" y="1294158"/>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p</a:t>
            </a:r>
            <a:endParaRPr lang="en-US" sz="2400" i="1">
              <a:solidFill>
                <a:schemeClr val="bg1"/>
              </a:solidFill>
            </a:endParaRPr>
          </a:p>
        </p:txBody>
      </p:sp>
      <p:sp>
        <p:nvSpPr>
          <p:cNvPr id="18" name="Text Box 27"/>
          <p:cNvSpPr txBox="1">
            <a:spLocks noChangeArrowheads="1"/>
          </p:cNvSpPr>
          <p:nvPr/>
        </p:nvSpPr>
        <p:spPr bwMode="auto">
          <a:xfrm>
            <a:off x="914400" y="1707526"/>
            <a:ext cx="1143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endParaRPr lang="en-US" sz="2400" i="1">
              <a:solidFill>
                <a:schemeClr val="bg1"/>
              </a:solidFill>
            </a:endParaRPr>
          </a:p>
        </p:txBody>
      </p:sp>
      <p:sp>
        <p:nvSpPr>
          <p:cNvPr id="19" name="Text Box 27"/>
          <p:cNvSpPr txBox="1">
            <a:spLocks noChangeArrowheads="1"/>
          </p:cNvSpPr>
          <p:nvPr/>
        </p:nvSpPr>
        <p:spPr bwMode="auto">
          <a:xfrm>
            <a:off x="2782312" y="1524000"/>
            <a:ext cx="31242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p</a:t>
            </a:r>
            <a:r>
              <a:rPr lang="sr-Latn-RS" sz="2400" i="1">
                <a:solidFill>
                  <a:schemeClr val="bg1"/>
                </a:solidFill>
              </a:rPr>
              <a:t>) = n (c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r>
              <a:rPr lang="sr-Latn-RS" sz="2400" i="1">
                <a:solidFill>
                  <a:schemeClr val="bg1"/>
                </a:solidFill>
              </a:rPr>
              <a:t>)</a:t>
            </a:r>
          </a:p>
        </p:txBody>
      </p:sp>
      <p:sp>
        <p:nvSpPr>
          <p:cNvPr id="20" name="Text Box 27"/>
          <p:cNvSpPr txBox="1">
            <a:spLocks noChangeArrowheads="1"/>
          </p:cNvSpPr>
          <p:nvPr/>
        </p:nvSpPr>
        <p:spPr bwMode="auto">
          <a:xfrm>
            <a:off x="2809960" y="1983896"/>
            <a:ext cx="3401352"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a:t>
            </a:r>
            <a:r>
              <a:rPr lang="sr-Latn-RS" sz="2400" i="1">
                <a:solidFill>
                  <a:schemeClr val="bg1"/>
                </a:solidFill>
                <a:sym typeface="Symbol"/>
              </a:rPr>
              <a:t></a:t>
            </a:r>
            <a:r>
              <a:rPr lang="sr-Latn-RS" sz="2400" i="1">
                <a:solidFill>
                  <a:schemeClr val="bg1"/>
                </a:solidFill>
              </a:rPr>
              <a:t> c</a:t>
            </a:r>
            <a:r>
              <a:rPr lang="sr-Latn-RS" sz="2400" i="1" baseline="-25000">
                <a:solidFill>
                  <a:schemeClr val="bg1"/>
                </a:solidFill>
              </a:rPr>
              <a:t>v</a:t>
            </a:r>
            <a:r>
              <a:rPr lang="sr-Latn-RS" sz="2400" i="1">
                <a:solidFill>
                  <a:schemeClr val="bg1"/>
                </a:solidFill>
              </a:rPr>
              <a:t>) = n (c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r>
              <a:rPr lang="sr-Latn-RS" sz="2400" i="1">
                <a:solidFill>
                  <a:schemeClr val="bg1"/>
                </a:solidFill>
              </a:rPr>
              <a:t>)</a:t>
            </a:r>
          </a:p>
        </p:txBody>
      </p:sp>
      <p:cxnSp>
        <p:nvCxnSpPr>
          <p:cNvPr id="21" name="Straight Arrow Connector 20"/>
          <p:cNvCxnSpPr/>
          <p:nvPr/>
        </p:nvCxnSpPr>
        <p:spPr bwMode="auto">
          <a:xfrm rot="5400000">
            <a:off x="2414395" y="1491227"/>
            <a:ext cx="0" cy="64008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22" name="Straight Arrow Connector 21"/>
          <p:cNvCxnSpPr/>
          <p:nvPr/>
        </p:nvCxnSpPr>
        <p:spPr bwMode="auto">
          <a:xfrm rot="5400000">
            <a:off x="4028342" y="252814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23" name="Text Box 27"/>
          <p:cNvSpPr txBox="1">
            <a:spLocks noChangeArrowheads="1"/>
          </p:cNvSpPr>
          <p:nvPr/>
        </p:nvSpPr>
        <p:spPr bwMode="auto">
          <a:xfrm>
            <a:off x="2882788" y="2743200"/>
            <a:ext cx="2715552"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c</a:t>
            </a:r>
            <a:r>
              <a:rPr lang="sr-Latn-RS" sz="2400" i="1" baseline="-25000">
                <a:solidFill>
                  <a:schemeClr val="bg1"/>
                </a:solidFill>
              </a:rPr>
              <a:t>n</a:t>
            </a:r>
            <a:r>
              <a:rPr lang="sr-Latn-RS" sz="2400" i="1">
                <a:solidFill>
                  <a:schemeClr val="bg1"/>
                </a:solidFill>
              </a:rPr>
              <a:t> =             c</a:t>
            </a:r>
            <a:r>
              <a:rPr lang="sr-Latn-RS" sz="2400" i="1" baseline="-25000">
                <a:solidFill>
                  <a:schemeClr val="bg1"/>
                </a:solidFill>
              </a:rPr>
              <a:t>v</a:t>
            </a:r>
            <a:endParaRPr lang="sr-Latn-RS" sz="2400" i="1">
              <a:solidFill>
                <a:schemeClr val="bg1"/>
              </a:solidFill>
            </a:endParaRPr>
          </a:p>
        </p:txBody>
      </p:sp>
      <p:sp>
        <p:nvSpPr>
          <p:cNvPr id="24" name="Text Box 27"/>
          <p:cNvSpPr txBox="1">
            <a:spLocks noChangeArrowheads="1"/>
          </p:cNvSpPr>
          <p:nvPr/>
        </p:nvSpPr>
        <p:spPr bwMode="auto">
          <a:xfrm>
            <a:off x="3497108" y="2513358"/>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i="1">
                <a:solidFill>
                  <a:schemeClr val="bg1"/>
                </a:solidFill>
                <a:sym typeface="Symbol"/>
              </a:rPr>
              <a:t></a:t>
            </a:r>
            <a:endParaRPr lang="en-US" sz="2400" i="1">
              <a:solidFill>
                <a:schemeClr val="bg1"/>
              </a:solidFill>
            </a:endParaRPr>
          </a:p>
        </p:txBody>
      </p:sp>
      <p:sp>
        <p:nvSpPr>
          <p:cNvPr id="26" name="Text Box 27"/>
          <p:cNvSpPr txBox="1">
            <a:spLocks noChangeArrowheads="1"/>
          </p:cNvSpPr>
          <p:nvPr/>
        </p:nvSpPr>
        <p:spPr bwMode="auto">
          <a:xfrm>
            <a:off x="3497108" y="295696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cxnSp>
        <p:nvCxnSpPr>
          <p:cNvPr id="27" name="Straight Arrow Connector 26"/>
          <p:cNvCxnSpPr/>
          <p:nvPr/>
        </p:nvCxnSpPr>
        <p:spPr bwMode="auto">
          <a:xfrm>
            <a:off x="6989630" y="2806857"/>
            <a:ext cx="0" cy="64008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28" name="Straight Arrow Connector 27"/>
          <p:cNvCxnSpPr/>
          <p:nvPr/>
        </p:nvCxnSpPr>
        <p:spPr bwMode="auto">
          <a:xfrm rot="5400000">
            <a:off x="5913120" y="2188760"/>
            <a:ext cx="0" cy="1737360"/>
          </a:xfrm>
          <a:prstGeom prst="straightConnector1">
            <a:avLst/>
          </a:prstGeom>
          <a:noFill/>
          <a:ln w="12700" cap="flat" cmpd="sng" algn="ctr">
            <a:solidFill>
              <a:schemeClr val="bg1"/>
            </a:solidFill>
            <a:prstDash val="solid"/>
            <a:round/>
            <a:headEnd type="triangle" w="med" len="med"/>
            <a:tailEnd type="none" w="med" len="med"/>
          </a:ln>
          <a:effectLst/>
        </p:spPr>
      </p:cxnSp>
      <p:sp>
        <p:nvSpPr>
          <p:cNvPr id="29" name="TextBox 28"/>
          <p:cNvSpPr txBox="1">
            <a:spLocks noChangeArrowheads="1"/>
          </p:cNvSpPr>
          <p:nvPr/>
        </p:nvSpPr>
        <p:spPr bwMode="auto">
          <a:xfrm>
            <a:off x="5228128" y="3752008"/>
            <a:ext cx="3581400"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q</a:t>
            </a:r>
            <a:r>
              <a:rPr lang="en-US" sz="2400" baseline="-25000">
                <a:solidFill>
                  <a:schemeClr val="bg1"/>
                </a:solidFill>
                <a:latin typeface="Arial" pitchFamily="34" charset="0"/>
                <a:cs typeface="Arial" pitchFamily="34" charset="0"/>
              </a:rPr>
              <a:t>12</a:t>
            </a:r>
            <a:r>
              <a:rPr lang="en-US" sz="2400" i="1">
                <a:solidFill>
                  <a:schemeClr val="bg1"/>
                </a:solidFill>
                <a:latin typeface="Arial" pitchFamily="34" charset="0"/>
                <a:cs typeface="Arial" pitchFamily="34" charset="0"/>
              </a:rPr>
              <a:t> =</a:t>
            </a:r>
            <a:r>
              <a:rPr lang="sr-Latn-RS" sz="2400" i="1">
                <a:solidFill>
                  <a:schemeClr val="bg1"/>
                </a:solidFill>
                <a:latin typeface="Arial" pitchFamily="34" charset="0"/>
                <a:cs typeface="Arial" pitchFamily="34" charset="0"/>
              </a:rPr>
              <a:t>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a:t>
            </a:r>
            <a:endParaRPr lang="sr-Latn-RS" sz="2400" i="1">
              <a:solidFill>
                <a:schemeClr val="bg1"/>
              </a:solidFill>
            </a:endParaRPr>
          </a:p>
        </p:txBody>
      </p:sp>
      <p:cxnSp>
        <p:nvCxnSpPr>
          <p:cNvPr id="30" name="Straight Arrow Connector 29"/>
          <p:cNvCxnSpPr/>
          <p:nvPr/>
        </p:nvCxnSpPr>
        <p:spPr bwMode="auto">
          <a:xfrm rot="5400000">
            <a:off x="6920569" y="3532237"/>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1" name="Text Box 27"/>
          <p:cNvSpPr txBox="1">
            <a:spLocks noChangeArrowheads="1"/>
          </p:cNvSpPr>
          <p:nvPr/>
        </p:nvSpPr>
        <p:spPr bwMode="auto">
          <a:xfrm>
            <a:off x="6389335" y="3517446"/>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i="1">
                <a:solidFill>
                  <a:schemeClr val="bg1"/>
                </a:solidFill>
                <a:sym typeface="Symbol"/>
              </a:rPr>
              <a:t></a:t>
            </a:r>
            <a:endParaRPr lang="en-US" sz="2400" i="1">
              <a:solidFill>
                <a:schemeClr val="bg1"/>
              </a:solidFill>
            </a:endParaRPr>
          </a:p>
        </p:txBody>
      </p:sp>
      <p:sp>
        <p:nvSpPr>
          <p:cNvPr id="32" name="Text Box 27"/>
          <p:cNvSpPr txBox="1">
            <a:spLocks noChangeArrowheads="1"/>
          </p:cNvSpPr>
          <p:nvPr/>
        </p:nvSpPr>
        <p:spPr bwMode="auto">
          <a:xfrm>
            <a:off x="6389335" y="3961051"/>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30" name="Straight Arrow Connector 29"/>
          <p:cNvCxnSpPr/>
          <p:nvPr/>
        </p:nvCxnSpPr>
        <p:spPr bwMode="auto">
          <a:xfrm rot="5400000">
            <a:off x="1823936" y="2344059"/>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1" name="Text Box 27"/>
          <p:cNvSpPr txBox="1">
            <a:spLocks noChangeArrowheads="1"/>
          </p:cNvSpPr>
          <p:nvPr/>
        </p:nvSpPr>
        <p:spPr bwMode="auto">
          <a:xfrm>
            <a:off x="1292702" y="2329268"/>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i="1">
                <a:solidFill>
                  <a:schemeClr val="bg1"/>
                </a:solidFill>
                <a:sym typeface="Symbol"/>
              </a:rPr>
              <a:t></a:t>
            </a:r>
            <a:endParaRPr lang="en-US" sz="2400" i="1">
              <a:solidFill>
                <a:schemeClr val="bg1"/>
              </a:solidFill>
            </a:endParaRPr>
          </a:p>
        </p:txBody>
      </p:sp>
      <p:sp>
        <p:nvSpPr>
          <p:cNvPr id="32" name="Text Box 27"/>
          <p:cNvSpPr txBox="1">
            <a:spLocks noChangeArrowheads="1"/>
          </p:cNvSpPr>
          <p:nvPr/>
        </p:nvSpPr>
        <p:spPr bwMode="auto">
          <a:xfrm>
            <a:off x="1292702" y="277287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
        <p:nvSpPr>
          <p:cNvPr id="25" name="TextBox 24"/>
          <p:cNvSpPr txBox="1">
            <a:spLocks noChangeArrowheads="1"/>
          </p:cNvSpPr>
          <p:nvPr/>
        </p:nvSpPr>
        <p:spPr bwMode="auto">
          <a:xfrm>
            <a:off x="228600" y="838200"/>
            <a:ext cx="3581400" cy="535531"/>
          </a:xfrm>
          <a:prstGeom prst="rect">
            <a:avLst/>
          </a:prstGeom>
          <a:noFill/>
          <a:ln w="9525">
            <a:noFill/>
            <a:miter lim="800000"/>
            <a:headEnd/>
            <a:tailEnd/>
          </a:ln>
        </p:spPr>
        <p:txBody>
          <a:bodyPr wrap="square">
            <a:spAutoFit/>
          </a:bodyPr>
          <a:lstStyle/>
          <a:p>
            <a:r>
              <a:rPr lang="en-US" sz="2400" i="1">
                <a:solidFill>
                  <a:schemeClr val="bg1"/>
                </a:solidFill>
                <a:latin typeface="Arial" pitchFamily="34" charset="0"/>
                <a:cs typeface="Arial" pitchFamily="34" charset="0"/>
              </a:rPr>
              <a:t>q</a:t>
            </a:r>
            <a:r>
              <a:rPr lang="en-US" sz="2400" baseline="-25000">
                <a:solidFill>
                  <a:schemeClr val="bg1"/>
                </a:solidFill>
                <a:latin typeface="Arial" pitchFamily="34" charset="0"/>
                <a:cs typeface="Arial" pitchFamily="34" charset="0"/>
              </a:rPr>
              <a:t>12</a:t>
            </a:r>
            <a:r>
              <a:rPr lang="en-US" sz="2400" i="1">
                <a:solidFill>
                  <a:schemeClr val="bg1"/>
                </a:solidFill>
                <a:latin typeface="Arial" pitchFamily="34" charset="0"/>
                <a:cs typeface="Arial" pitchFamily="34" charset="0"/>
              </a:rPr>
              <a:t> =</a:t>
            </a:r>
            <a:r>
              <a:rPr lang="sr-Latn-RS" sz="2400" i="1">
                <a:solidFill>
                  <a:schemeClr val="bg1"/>
                </a:solidFill>
                <a:latin typeface="Arial" pitchFamily="34" charset="0"/>
                <a:cs typeface="Arial" pitchFamily="34" charset="0"/>
              </a:rPr>
              <a:t> u</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u</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a:t>
            </a:r>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a:t>
            </a:r>
            <a:endParaRPr lang="sr-Latn-RS" sz="2400" i="1">
              <a:solidFill>
                <a:schemeClr val="bg1"/>
              </a:solidFill>
            </a:endParaRPr>
          </a:p>
        </p:txBody>
      </p:sp>
      <p:sp>
        <p:nvSpPr>
          <p:cNvPr id="33" name="TextBox 32"/>
          <p:cNvSpPr txBox="1">
            <a:spLocks noChangeArrowheads="1"/>
          </p:cNvSpPr>
          <p:nvPr/>
        </p:nvSpPr>
        <p:spPr bwMode="auto">
          <a:xfrm>
            <a:off x="228600" y="1664765"/>
            <a:ext cx="3581400" cy="496483"/>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a:t>
            </a:r>
            <a:r>
              <a:rPr lang="en-US" sz="2400" i="1">
                <a:solidFill>
                  <a:schemeClr val="bg1"/>
                </a:solidFill>
                <a:latin typeface="Arial" pitchFamily="34" charset="0"/>
                <a:cs typeface="Arial" pitchFamily="34" charset="0"/>
              </a:rPr>
              <a:t>q</a:t>
            </a:r>
            <a:r>
              <a:rPr lang="en-US" sz="2400" baseline="-25000">
                <a:solidFill>
                  <a:schemeClr val="bg1"/>
                </a:solidFill>
                <a:latin typeface="Arial" pitchFamily="34" charset="0"/>
                <a:cs typeface="Arial" pitchFamily="34" charset="0"/>
              </a:rPr>
              <a:t>12</a:t>
            </a:r>
            <a:r>
              <a:rPr lang="en-US" sz="2400" i="1">
                <a:solidFill>
                  <a:schemeClr val="bg1"/>
                </a:solidFill>
                <a:latin typeface="Arial" pitchFamily="34" charset="0"/>
                <a:cs typeface="Arial" pitchFamily="34" charset="0"/>
              </a:rPr>
              <a:t> </a:t>
            </a:r>
            <a:r>
              <a:rPr lang="sr-Latn-RS" sz="2400" i="1">
                <a:solidFill>
                  <a:schemeClr val="bg1"/>
                </a:solidFill>
                <a:latin typeface="Arial" pitchFamily="34" charset="0"/>
                <a:cs typeface="Arial" pitchFamily="34" charset="0"/>
              </a:rPr>
              <a:t>– (u</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u</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a:t>
            </a:r>
            <a:endParaRPr lang="sr-Latn-RS" sz="2400" i="1" baseline="-25000">
              <a:solidFill>
                <a:schemeClr val="bg1"/>
              </a:solidFill>
            </a:endParaRPr>
          </a:p>
        </p:txBody>
      </p:sp>
      <p:cxnSp>
        <p:nvCxnSpPr>
          <p:cNvPr id="34" name="Straight Arrow Connector 33"/>
          <p:cNvCxnSpPr/>
          <p:nvPr/>
        </p:nvCxnSpPr>
        <p:spPr bwMode="auto">
          <a:xfrm>
            <a:off x="903572" y="1314956"/>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35" name="Straight Arrow Connector 34"/>
          <p:cNvCxnSpPr/>
          <p:nvPr/>
        </p:nvCxnSpPr>
        <p:spPr bwMode="auto">
          <a:xfrm>
            <a:off x="906308" y="2148976"/>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6" name="TextBox 35"/>
          <p:cNvSpPr txBox="1">
            <a:spLocks noChangeArrowheads="1"/>
          </p:cNvSpPr>
          <p:nvPr/>
        </p:nvSpPr>
        <p:spPr bwMode="auto">
          <a:xfrm>
            <a:off x="228600" y="2531289"/>
            <a:ext cx="5410200" cy="535531"/>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a:t>
            </a:r>
            <a:endParaRPr lang="sr-Latn-RS" sz="2400" i="1" baseline="-25000">
              <a:solidFill>
                <a:schemeClr val="bg1"/>
              </a:solidFill>
            </a:endParaRPr>
          </a:p>
        </p:txBody>
      </p:sp>
      <p:cxnSp>
        <p:nvCxnSpPr>
          <p:cNvPr id="37" name="Straight Arrow Connector 36"/>
          <p:cNvCxnSpPr/>
          <p:nvPr/>
        </p:nvCxnSpPr>
        <p:spPr bwMode="auto">
          <a:xfrm>
            <a:off x="906308" y="3035188"/>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38" name="Straight Arrow Connector 37"/>
          <p:cNvCxnSpPr/>
          <p:nvPr/>
        </p:nvCxnSpPr>
        <p:spPr bwMode="auto">
          <a:xfrm rot="5400000">
            <a:off x="1945316" y="3306227"/>
            <a:ext cx="0" cy="1005840"/>
          </a:xfrm>
          <a:prstGeom prst="straightConnector1">
            <a:avLst/>
          </a:prstGeom>
          <a:noFill/>
          <a:ln w="28575" cap="flat" cmpd="sng" algn="ctr">
            <a:solidFill>
              <a:schemeClr val="bg1"/>
            </a:solidFill>
            <a:prstDash val="solid"/>
            <a:round/>
            <a:headEnd type="none" w="med" len="med"/>
            <a:tailEnd type="none" w="med" len="med"/>
          </a:ln>
          <a:effectLst/>
        </p:spPr>
      </p:cxnSp>
      <p:sp>
        <p:nvSpPr>
          <p:cNvPr id="39" name="Text Box 27"/>
          <p:cNvSpPr txBox="1">
            <a:spLocks noChangeArrowheads="1"/>
          </p:cNvSpPr>
          <p:nvPr/>
        </p:nvSpPr>
        <p:spPr bwMode="auto">
          <a:xfrm>
            <a:off x="1414082" y="3291436"/>
            <a:ext cx="99060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i="1">
                <a:solidFill>
                  <a:schemeClr val="bg1"/>
                </a:solidFill>
                <a:sym typeface="Symbol"/>
              </a:rPr>
              <a:t></a:t>
            </a:r>
            <a:endParaRPr lang="en-US" sz="2400" i="1">
              <a:solidFill>
                <a:schemeClr val="bg1"/>
              </a:solidFill>
            </a:endParaRPr>
          </a:p>
        </p:txBody>
      </p:sp>
      <p:sp>
        <p:nvSpPr>
          <p:cNvPr id="40" name="Text Box 27"/>
          <p:cNvSpPr txBox="1">
            <a:spLocks noChangeArrowheads="1"/>
          </p:cNvSpPr>
          <p:nvPr/>
        </p:nvSpPr>
        <p:spPr bwMode="auto">
          <a:xfrm>
            <a:off x="1414082" y="3735041"/>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
        <p:nvSpPr>
          <p:cNvPr id="41" name="TextBox 40"/>
          <p:cNvSpPr txBox="1">
            <a:spLocks noChangeArrowheads="1"/>
          </p:cNvSpPr>
          <p:nvPr/>
        </p:nvSpPr>
        <p:spPr bwMode="auto">
          <a:xfrm>
            <a:off x="228600" y="3493457"/>
            <a:ext cx="6248400" cy="535531"/>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             – </a:t>
            </a:r>
            <a:r>
              <a:rPr lang="sr-Latn-RS" sz="24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a:t>
            </a:r>
            <a:endParaRPr lang="sr-Latn-RS" sz="2400" i="1" baseline="-25000">
              <a:solidFill>
                <a:schemeClr val="bg1"/>
              </a:solidFill>
            </a:endParaRPr>
          </a:p>
        </p:txBody>
      </p:sp>
      <p:cxnSp>
        <p:nvCxnSpPr>
          <p:cNvPr id="42" name="Straight Arrow Connector 41"/>
          <p:cNvCxnSpPr/>
          <p:nvPr/>
        </p:nvCxnSpPr>
        <p:spPr bwMode="auto">
          <a:xfrm>
            <a:off x="906308" y="3954528"/>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3" name="Straight Arrow Connector 42"/>
          <p:cNvCxnSpPr/>
          <p:nvPr/>
        </p:nvCxnSpPr>
        <p:spPr bwMode="auto">
          <a:xfrm rot="5400000">
            <a:off x="2350332" y="3690059"/>
            <a:ext cx="0" cy="2011680"/>
          </a:xfrm>
          <a:prstGeom prst="straightConnector1">
            <a:avLst/>
          </a:prstGeom>
          <a:noFill/>
          <a:ln w="28575" cap="flat" cmpd="sng" algn="ctr">
            <a:solidFill>
              <a:schemeClr val="bg1"/>
            </a:solidFill>
            <a:prstDash val="solid"/>
            <a:round/>
            <a:headEnd type="none" w="med" len="med"/>
            <a:tailEnd type="none" w="med" len="med"/>
          </a:ln>
          <a:effectLst/>
        </p:spPr>
      </p:cxnSp>
      <p:sp>
        <p:nvSpPr>
          <p:cNvPr id="44" name="Text Box 27"/>
          <p:cNvSpPr txBox="1">
            <a:spLocks noChangeArrowheads="1"/>
          </p:cNvSpPr>
          <p:nvPr/>
        </p:nvSpPr>
        <p:spPr bwMode="auto">
          <a:xfrm>
            <a:off x="1227966" y="4178188"/>
            <a:ext cx="2319718"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i="1">
                <a:solidFill>
                  <a:schemeClr val="bg1"/>
                </a:solidFill>
                <a:sym typeface="Symbol"/>
              </a:rPr>
              <a:t> – (</a:t>
            </a:r>
            <a:r>
              <a:rPr lang="sr-Latn-RS" sz="2400" i="1">
                <a:solidFill>
                  <a:schemeClr val="bg1"/>
                </a:solidFill>
              </a:rPr>
              <a:t>n – </a:t>
            </a:r>
            <a:r>
              <a:rPr lang="sr-Latn-RS" sz="2400">
                <a:solidFill>
                  <a:schemeClr val="bg1"/>
                </a:solidFill>
              </a:rPr>
              <a:t>1</a:t>
            </a:r>
            <a:r>
              <a:rPr lang="sr-Latn-RS" sz="2400" i="1">
                <a:solidFill>
                  <a:schemeClr val="bg1"/>
                </a:solidFill>
                <a:sym typeface="Symbol"/>
              </a:rPr>
              <a:t>)</a:t>
            </a:r>
            <a:endParaRPr lang="en-US" sz="2400" i="1">
              <a:solidFill>
                <a:schemeClr val="bg1"/>
              </a:solidFill>
            </a:endParaRPr>
          </a:p>
        </p:txBody>
      </p:sp>
      <p:sp>
        <p:nvSpPr>
          <p:cNvPr id="45" name="Text Box 27"/>
          <p:cNvSpPr txBox="1">
            <a:spLocks noChangeArrowheads="1"/>
          </p:cNvSpPr>
          <p:nvPr/>
        </p:nvSpPr>
        <p:spPr bwMode="auto">
          <a:xfrm>
            <a:off x="1832172" y="4621793"/>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
        <p:nvSpPr>
          <p:cNvPr id="46" name="TextBox 45"/>
          <p:cNvSpPr txBox="1">
            <a:spLocks noChangeArrowheads="1"/>
          </p:cNvSpPr>
          <p:nvPr/>
        </p:nvSpPr>
        <p:spPr bwMode="auto">
          <a:xfrm>
            <a:off x="228600" y="4380209"/>
            <a:ext cx="6248400" cy="535531"/>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a:t>
            </a:r>
            <a:endParaRPr lang="sr-Latn-RS" sz="2400" i="1" baseline="-25000">
              <a:solidFill>
                <a:schemeClr val="bg1"/>
              </a:solidFill>
            </a:endParaRPr>
          </a:p>
        </p:txBody>
      </p:sp>
      <p:cxnSp>
        <p:nvCxnSpPr>
          <p:cNvPr id="47" name="Straight Arrow Connector 46"/>
          <p:cNvCxnSpPr/>
          <p:nvPr/>
        </p:nvCxnSpPr>
        <p:spPr bwMode="auto">
          <a:xfrm>
            <a:off x="906308" y="4921172"/>
            <a:ext cx="0" cy="4572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8" name="Straight Arrow Connector 47"/>
          <p:cNvCxnSpPr/>
          <p:nvPr/>
        </p:nvCxnSpPr>
        <p:spPr bwMode="auto">
          <a:xfrm rot="5400000">
            <a:off x="1728324" y="5156791"/>
            <a:ext cx="0" cy="914400"/>
          </a:xfrm>
          <a:prstGeom prst="straightConnector1">
            <a:avLst/>
          </a:prstGeom>
          <a:noFill/>
          <a:ln w="28575" cap="flat" cmpd="sng" algn="ctr">
            <a:solidFill>
              <a:schemeClr val="bg1"/>
            </a:solidFill>
            <a:prstDash val="solid"/>
            <a:round/>
            <a:headEnd type="none" w="med" len="med"/>
            <a:tailEnd type="none" w="med" len="med"/>
          </a:ln>
          <a:effectLst/>
        </p:spPr>
      </p:cxnSp>
      <p:sp>
        <p:nvSpPr>
          <p:cNvPr id="49" name="Text Box 27"/>
          <p:cNvSpPr txBox="1">
            <a:spLocks noChangeArrowheads="1"/>
          </p:cNvSpPr>
          <p:nvPr/>
        </p:nvSpPr>
        <p:spPr bwMode="auto">
          <a:xfrm>
            <a:off x="1194930" y="5096280"/>
            <a:ext cx="1091070" cy="53553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sym typeface="Symbol"/>
              </a:rPr>
              <a:t> – </a:t>
            </a:r>
            <a:r>
              <a:rPr lang="sr-Latn-RS" sz="2400">
                <a:solidFill>
                  <a:schemeClr val="bg1"/>
                </a:solidFill>
              </a:rPr>
              <a:t>1</a:t>
            </a:r>
            <a:endParaRPr lang="en-US" sz="2400" i="1">
              <a:solidFill>
                <a:schemeClr val="bg1"/>
              </a:solidFill>
            </a:endParaRPr>
          </a:p>
        </p:txBody>
      </p:sp>
      <p:sp>
        <p:nvSpPr>
          <p:cNvPr id="50" name="Text Box 27"/>
          <p:cNvSpPr txBox="1">
            <a:spLocks noChangeArrowheads="1"/>
          </p:cNvSpPr>
          <p:nvPr/>
        </p:nvSpPr>
        <p:spPr bwMode="auto">
          <a:xfrm>
            <a:off x="1184812" y="5539885"/>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
        <p:nvSpPr>
          <p:cNvPr id="51" name="TextBox 50"/>
          <p:cNvSpPr txBox="1">
            <a:spLocks noChangeArrowheads="1"/>
          </p:cNvSpPr>
          <p:nvPr/>
        </p:nvSpPr>
        <p:spPr bwMode="auto">
          <a:xfrm>
            <a:off x="228600" y="5298301"/>
            <a:ext cx="3352800" cy="535531"/>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c</a:t>
            </a:r>
            <a:r>
              <a:rPr lang="sr-Latn-RS" sz="2400" i="1" baseline="-25000">
                <a:solidFill>
                  <a:schemeClr val="bg1"/>
                </a:solidFill>
                <a:latin typeface="Arial" pitchFamily="34" charset="0"/>
                <a:cs typeface="Arial" pitchFamily="34" charset="0"/>
              </a:rPr>
              <a:t>v</a:t>
            </a:r>
            <a:r>
              <a:rPr lang="sr-Latn-RS" sz="2400" i="1">
                <a:solidFill>
                  <a:schemeClr val="bg1"/>
                </a:solidFill>
                <a:latin typeface="Arial" pitchFamily="34" charset="0"/>
                <a:cs typeface="Arial" pitchFamily="34" charset="0"/>
              </a:rPr>
              <a:t>             (T</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 – T</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a:t>
            </a:r>
            <a:endParaRPr lang="sr-Latn-RS" sz="2400" i="1" baseline="-25000">
              <a:solidFill>
                <a:schemeClr val="bg1"/>
              </a:solidFill>
            </a:endParaRPr>
          </a:p>
        </p:txBody>
      </p:sp>
      <p:sp>
        <p:nvSpPr>
          <p:cNvPr id="56" name="TextBox 55"/>
          <p:cNvSpPr txBox="1">
            <a:spLocks noChangeArrowheads="1"/>
          </p:cNvSpPr>
          <p:nvPr/>
        </p:nvSpPr>
        <p:spPr bwMode="auto">
          <a:xfrm>
            <a:off x="4634040" y="5810756"/>
            <a:ext cx="1752600" cy="535531"/>
          </a:xfrm>
          <a:prstGeom prst="rect">
            <a:avLst/>
          </a:prstGeom>
          <a:noFill/>
          <a:ln w="9525">
            <a:noFill/>
            <a:miter lim="800000"/>
            <a:headEnd/>
            <a:tailEnd/>
          </a:ln>
        </p:spPr>
        <p:txBody>
          <a:bodyPr wrap="square">
            <a:spAutoFit/>
          </a:bodyPr>
          <a:lstStyle/>
          <a:p>
            <a:r>
              <a:rPr lang="sr-Latn-RS" sz="2400" i="1">
                <a:solidFill>
                  <a:schemeClr val="bg1"/>
                </a:solidFill>
              </a:rPr>
              <a:t>c</a:t>
            </a:r>
            <a:r>
              <a:rPr lang="sr-Latn-RS" sz="2400" i="1" baseline="-25000">
                <a:solidFill>
                  <a:schemeClr val="bg1"/>
                </a:solidFill>
              </a:rPr>
              <a:t>p</a:t>
            </a:r>
            <a:r>
              <a:rPr lang="en-US" sz="2400">
                <a:solidFill>
                  <a:schemeClr val="bg1"/>
                </a:solidFill>
              </a:rPr>
              <a:t> </a:t>
            </a:r>
            <a:r>
              <a:rPr lang="sr-Latn-RS" sz="2400">
                <a:solidFill>
                  <a:schemeClr val="bg1"/>
                </a:solidFill>
              </a:rPr>
              <a:t>– </a:t>
            </a:r>
            <a:r>
              <a:rPr lang="sr-Latn-RS" sz="2400" i="1">
                <a:solidFill>
                  <a:schemeClr val="bg1"/>
                </a:solidFill>
              </a:rPr>
              <a:t>c</a:t>
            </a:r>
            <a:r>
              <a:rPr lang="en-US" sz="2400" i="1" baseline="-25000">
                <a:solidFill>
                  <a:schemeClr val="bg1"/>
                </a:solidFill>
              </a:rPr>
              <a:t>v</a:t>
            </a:r>
            <a:r>
              <a:rPr lang="sr-Latn-RS" sz="2400" i="1" baseline="-25000">
                <a:solidFill>
                  <a:schemeClr val="bg1"/>
                </a:solidFill>
              </a:rPr>
              <a:t> </a:t>
            </a:r>
            <a:r>
              <a:rPr lang="sr-Latn-RS" sz="2400" i="1">
                <a:solidFill>
                  <a:schemeClr val="bg1"/>
                </a:solidFill>
              </a:rPr>
              <a:t>= R</a:t>
            </a:r>
          </a:p>
        </p:txBody>
      </p:sp>
      <p:sp>
        <p:nvSpPr>
          <p:cNvPr id="57" name="Text Box 27"/>
          <p:cNvSpPr txBox="1">
            <a:spLocks noChangeArrowheads="1"/>
          </p:cNvSpPr>
          <p:nvPr/>
        </p:nvSpPr>
        <p:spPr bwMode="auto">
          <a:xfrm>
            <a:off x="3418888" y="5502584"/>
            <a:ext cx="609600" cy="93794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sr-Latn-RS" sz="2400" i="1">
                <a:solidFill>
                  <a:schemeClr val="bg1"/>
                </a:solidFill>
              </a:rPr>
              <a:t>c</a:t>
            </a:r>
            <a:r>
              <a:rPr lang="sr-Latn-RS" sz="2400" i="1" baseline="-25000">
                <a:solidFill>
                  <a:schemeClr val="bg1"/>
                </a:solidFill>
              </a:rPr>
              <a:t>p</a:t>
            </a:r>
            <a:endParaRPr lang="en-US" sz="2400" baseline="-25000">
              <a:solidFill>
                <a:schemeClr val="bg1"/>
              </a:solidFill>
            </a:endParaRPr>
          </a:p>
          <a:p>
            <a:pPr algn="ctr">
              <a:spcBef>
                <a:spcPts val="0"/>
              </a:spcBef>
              <a:tabLst>
                <a:tab pos="409575" algn="l"/>
              </a:tabLst>
            </a:pPr>
            <a:r>
              <a:rPr lang="sr-Latn-RS" sz="2400" i="1">
                <a:solidFill>
                  <a:schemeClr val="bg1"/>
                </a:solidFill>
              </a:rPr>
              <a:t>c</a:t>
            </a:r>
            <a:r>
              <a:rPr lang="sr-Latn-RS" sz="2400" i="1" baseline="-25000">
                <a:solidFill>
                  <a:schemeClr val="bg1"/>
                </a:solidFill>
              </a:rPr>
              <a:t>v</a:t>
            </a:r>
            <a:endParaRPr lang="en-US" sz="2400" baseline="-25000">
              <a:solidFill>
                <a:schemeClr val="bg1"/>
              </a:solidFill>
            </a:endParaRPr>
          </a:p>
        </p:txBody>
      </p:sp>
      <p:cxnSp>
        <p:nvCxnSpPr>
          <p:cNvPr id="58" name="Straight Arrow Connector 57"/>
          <p:cNvCxnSpPr/>
          <p:nvPr/>
        </p:nvCxnSpPr>
        <p:spPr bwMode="auto">
          <a:xfrm rot="5400000">
            <a:off x="3738928" y="5812773"/>
            <a:ext cx="0" cy="457200"/>
          </a:xfrm>
          <a:prstGeom prst="straightConnector1">
            <a:avLst/>
          </a:prstGeom>
          <a:noFill/>
          <a:ln w="28575" cap="flat" cmpd="sng" algn="ctr">
            <a:solidFill>
              <a:schemeClr val="bg1"/>
            </a:solidFill>
            <a:prstDash val="solid"/>
            <a:round/>
            <a:headEnd type="none" w="med" len="med"/>
            <a:tailEnd type="none" w="med" len="med"/>
          </a:ln>
          <a:effectLst/>
        </p:spPr>
      </p:cxnSp>
      <p:sp>
        <p:nvSpPr>
          <p:cNvPr id="59" name="Text Box 27"/>
          <p:cNvSpPr txBox="1">
            <a:spLocks noChangeArrowheads="1"/>
          </p:cNvSpPr>
          <p:nvPr/>
        </p:nvSpPr>
        <p:spPr bwMode="auto">
          <a:xfrm>
            <a:off x="3916548" y="5771644"/>
            <a:ext cx="762000" cy="535531"/>
          </a:xfrm>
          <a:prstGeom prst="rect">
            <a:avLst/>
          </a:prstGeom>
          <a:noFill/>
          <a:ln w="9525" algn="ctr">
            <a:noFill/>
            <a:miter lim="800000"/>
            <a:headEnd/>
            <a:tailEnd/>
          </a:ln>
          <a:effectLst/>
        </p:spPr>
        <p:txBody>
          <a:bodyPr wrap="square">
            <a:spAutoFit/>
          </a:bodyPr>
          <a:lstStyle/>
          <a:p>
            <a:pPr>
              <a:tabLst>
                <a:tab pos="409575" algn="l"/>
              </a:tabLst>
            </a:pPr>
            <a:r>
              <a:rPr lang="sr-Latn-RS" sz="2400" i="1">
                <a:solidFill>
                  <a:schemeClr val="bg1"/>
                </a:solidFill>
              </a:rPr>
              <a:t>= </a:t>
            </a:r>
            <a:r>
              <a:rPr lang="sr-Latn-RS" sz="2400" i="1">
                <a:solidFill>
                  <a:schemeClr val="bg1"/>
                </a:solidFill>
                <a:sym typeface="Symbol"/>
              </a:rPr>
              <a:t></a:t>
            </a:r>
            <a:endParaRPr lang="sr-Latn-RS" sz="2400" i="1">
              <a:solidFill>
                <a:schemeClr val="bg1"/>
              </a:solidFill>
            </a:endParaRPr>
          </a:p>
        </p:txBody>
      </p:sp>
      <p:cxnSp>
        <p:nvCxnSpPr>
          <p:cNvPr id="60" name="Straight Arrow Connector 59"/>
          <p:cNvCxnSpPr/>
          <p:nvPr/>
        </p:nvCxnSpPr>
        <p:spPr bwMode="auto">
          <a:xfrm rot="5400000">
            <a:off x="7160644" y="5255783"/>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1" name="Text Box 27"/>
          <p:cNvSpPr txBox="1">
            <a:spLocks noChangeArrowheads="1"/>
          </p:cNvSpPr>
          <p:nvPr/>
        </p:nvSpPr>
        <p:spPr bwMode="auto">
          <a:xfrm>
            <a:off x="6826314" y="5149552"/>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a:solidFill>
                  <a:schemeClr val="bg1"/>
                </a:solidFill>
                <a:sym typeface="Symbol"/>
              </a:rPr>
              <a:t>R</a:t>
            </a:r>
            <a:endParaRPr lang="en-US" sz="2400" b="1" i="1">
              <a:solidFill>
                <a:schemeClr val="bg1"/>
              </a:solidFill>
            </a:endParaRPr>
          </a:p>
        </p:txBody>
      </p:sp>
      <p:sp>
        <p:nvSpPr>
          <p:cNvPr id="62" name="Text Box 27"/>
          <p:cNvSpPr txBox="1">
            <a:spLocks noChangeArrowheads="1"/>
          </p:cNvSpPr>
          <p:nvPr/>
        </p:nvSpPr>
        <p:spPr bwMode="auto">
          <a:xfrm>
            <a:off x="6684700" y="5593157"/>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a:solidFill>
                  <a:schemeClr val="bg1"/>
                </a:solidFill>
              </a:rPr>
              <a:t>n – </a:t>
            </a:r>
            <a:r>
              <a:rPr lang="sr-Latn-RS" sz="2400" b="1">
                <a:solidFill>
                  <a:schemeClr val="bg1"/>
                </a:solidFill>
              </a:rPr>
              <a:t>1</a:t>
            </a:r>
            <a:endParaRPr lang="en-US" sz="2400" b="1">
              <a:solidFill>
                <a:schemeClr val="bg1"/>
              </a:solidFill>
            </a:endParaRPr>
          </a:p>
        </p:txBody>
      </p:sp>
      <p:sp>
        <p:nvSpPr>
          <p:cNvPr id="63" name="TextBox 62"/>
          <p:cNvSpPr txBox="1">
            <a:spLocks noChangeArrowheads="1"/>
          </p:cNvSpPr>
          <p:nvPr/>
        </p:nvSpPr>
        <p:spPr bwMode="auto">
          <a:xfrm>
            <a:off x="6019800" y="5351573"/>
            <a:ext cx="2971800" cy="535531"/>
          </a:xfrm>
          <a:prstGeom prst="rect">
            <a:avLst/>
          </a:prstGeom>
          <a:noFill/>
          <a:ln w="9525">
            <a:noFill/>
            <a:miter lim="800000"/>
            <a:headEnd/>
            <a:tailEnd/>
          </a:ln>
        </p:spPr>
        <p:txBody>
          <a:bodyPr wrap="square">
            <a:spAutoFit/>
          </a:bodyPr>
          <a:lstStyle/>
          <a:p>
            <a:r>
              <a:rPr lang="sr-Latn-RS" sz="2400" b="1" i="1">
                <a:solidFill>
                  <a:schemeClr val="bg1"/>
                </a:solidFill>
                <a:latin typeface="Times New Roman" pitchFamily="18" charset="0"/>
                <a:cs typeface="Times New Roman" pitchFamily="18" charset="0"/>
              </a:rPr>
              <a:t>l</a:t>
            </a:r>
            <a:r>
              <a:rPr lang="sr-Latn-RS" sz="2400" b="1" baseline="-25000">
                <a:solidFill>
                  <a:schemeClr val="bg1"/>
                </a:solidFill>
                <a:latin typeface="Arial" pitchFamily="34" charset="0"/>
                <a:cs typeface="Arial" pitchFamily="34" charset="0"/>
              </a:rPr>
              <a:t>12</a:t>
            </a:r>
            <a:r>
              <a:rPr lang="sr-Latn-RS" sz="2400" b="1" i="1">
                <a:solidFill>
                  <a:schemeClr val="bg1"/>
                </a:solidFill>
                <a:latin typeface="Arial" pitchFamily="34" charset="0"/>
                <a:cs typeface="Arial" pitchFamily="34" charset="0"/>
              </a:rPr>
              <a:t> =            (T</a:t>
            </a:r>
            <a:r>
              <a:rPr lang="sr-Latn-RS" sz="2400" b="1" baseline="-25000">
                <a:solidFill>
                  <a:schemeClr val="bg1"/>
                </a:solidFill>
                <a:latin typeface="Arial" pitchFamily="34" charset="0"/>
                <a:cs typeface="Arial" pitchFamily="34" charset="0"/>
              </a:rPr>
              <a:t>1</a:t>
            </a:r>
            <a:r>
              <a:rPr lang="sr-Latn-RS" sz="2400" b="1" i="1">
                <a:solidFill>
                  <a:schemeClr val="bg1"/>
                </a:solidFill>
                <a:latin typeface="Arial" pitchFamily="34" charset="0"/>
                <a:cs typeface="Arial" pitchFamily="34" charset="0"/>
              </a:rPr>
              <a:t> – T</a:t>
            </a:r>
            <a:r>
              <a:rPr lang="sr-Latn-RS" sz="2400" b="1" baseline="-25000">
                <a:solidFill>
                  <a:schemeClr val="bg1"/>
                </a:solidFill>
                <a:latin typeface="Arial" pitchFamily="34" charset="0"/>
                <a:cs typeface="Arial" pitchFamily="34" charset="0"/>
              </a:rPr>
              <a:t>2</a:t>
            </a:r>
            <a:r>
              <a:rPr lang="sr-Latn-RS" sz="2400" b="1" i="1">
                <a:solidFill>
                  <a:schemeClr val="bg1"/>
                </a:solidFill>
                <a:latin typeface="Arial" pitchFamily="34" charset="0"/>
                <a:cs typeface="Arial" pitchFamily="34" charset="0"/>
              </a:rPr>
              <a:t>)         </a:t>
            </a:r>
            <a:endParaRPr lang="sr-Latn-RS" sz="2400" b="1" i="1" baseline="-25000">
              <a:solidFill>
                <a:schemeClr val="bg1"/>
              </a:solidFill>
            </a:endParaRPr>
          </a:p>
        </p:txBody>
      </p:sp>
      <p:cxnSp>
        <p:nvCxnSpPr>
          <p:cNvPr id="64" name="Straight Arrow Connector 63"/>
          <p:cNvCxnSpPr/>
          <p:nvPr/>
        </p:nvCxnSpPr>
        <p:spPr bwMode="auto">
          <a:xfrm rot="5400000">
            <a:off x="4785360" y="4374688"/>
            <a:ext cx="0" cy="246888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65" name="Straight Arrow Connector 64"/>
          <p:cNvCxnSpPr/>
          <p:nvPr/>
        </p:nvCxnSpPr>
        <p:spPr bwMode="auto">
          <a:xfrm>
            <a:off x="7391400" y="4267200"/>
            <a:ext cx="0" cy="914400"/>
          </a:xfrm>
          <a:prstGeom prst="straightConnector1">
            <a:avLst/>
          </a:prstGeom>
          <a:noFill/>
          <a:ln w="12700" cap="flat" cmpd="sng" algn="ctr">
            <a:solidFill>
              <a:schemeClr val="bg1"/>
            </a:solidFill>
            <a:prstDash val="solid"/>
            <a:round/>
            <a:headEnd type="triangle" w="med" len="med"/>
            <a:tailEnd type="none" w="med" len="med"/>
          </a:ln>
          <a:effectLst/>
        </p:spPr>
      </p:cxnSp>
      <p:cxnSp>
        <p:nvCxnSpPr>
          <p:cNvPr id="66" name="Straight Arrow Connector 65"/>
          <p:cNvCxnSpPr/>
          <p:nvPr/>
        </p:nvCxnSpPr>
        <p:spPr bwMode="auto">
          <a:xfrm rot="5400000">
            <a:off x="6627244" y="3459031"/>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6292914" y="3352800"/>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a:solidFill>
                  <a:schemeClr val="bg1"/>
                </a:solidFill>
                <a:sym typeface="Symbol"/>
              </a:rPr>
              <a:t>1</a:t>
            </a:r>
            <a:endParaRPr lang="en-US" sz="2400" b="1">
              <a:solidFill>
                <a:schemeClr val="bg1"/>
              </a:solidFill>
            </a:endParaRPr>
          </a:p>
        </p:txBody>
      </p:sp>
      <p:sp>
        <p:nvSpPr>
          <p:cNvPr id="68" name="Text Box 27"/>
          <p:cNvSpPr txBox="1">
            <a:spLocks noChangeArrowheads="1"/>
          </p:cNvSpPr>
          <p:nvPr/>
        </p:nvSpPr>
        <p:spPr bwMode="auto">
          <a:xfrm>
            <a:off x="6151300" y="3796405"/>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b="1" i="1">
                <a:solidFill>
                  <a:schemeClr val="bg1"/>
                </a:solidFill>
              </a:rPr>
              <a:t>n – </a:t>
            </a:r>
            <a:r>
              <a:rPr lang="sr-Latn-RS" sz="2400" b="1">
                <a:solidFill>
                  <a:schemeClr val="bg1"/>
                </a:solidFill>
              </a:rPr>
              <a:t>1</a:t>
            </a:r>
            <a:endParaRPr lang="en-US" sz="2400" b="1">
              <a:solidFill>
                <a:schemeClr val="bg1"/>
              </a:solidFill>
            </a:endParaRPr>
          </a:p>
        </p:txBody>
      </p:sp>
      <p:sp>
        <p:nvSpPr>
          <p:cNvPr id="69" name="TextBox 68"/>
          <p:cNvSpPr txBox="1">
            <a:spLocks noChangeArrowheads="1"/>
          </p:cNvSpPr>
          <p:nvPr/>
        </p:nvSpPr>
        <p:spPr bwMode="auto">
          <a:xfrm>
            <a:off x="5486400" y="3581400"/>
            <a:ext cx="3505200" cy="535531"/>
          </a:xfrm>
          <a:prstGeom prst="rect">
            <a:avLst/>
          </a:prstGeom>
          <a:noFill/>
          <a:ln w="9525">
            <a:noFill/>
            <a:miter lim="800000"/>
            <a:headEnd/>
            <a:tailEnd/>
          </a:ln>
        </p:spPr>
        <p:txBody>
          <a:bodyPr wrap="square">
            <a:spAutoFit/>
          </a:bodyPr>
          <a:lstStyle/>
          <a:p>
            <a:r>
              <a:rPr lang="sr-Latn-RS" sz="2400" b="1" i="1">
                <a:solidFill>
                  <a:schemeClr val="bg1"/>
                </a:solidFill>
                <a:latin typeface="Times New Roman" pitchFamily="18" charset="0"/>
                <a:cs typeface="Times New Roman" pitchFamily="18" charset="0"/>
              </a:rPr>
              <a:t>l</a:t>
            </a:r>
            <a:r>
              <a:rPr lang="sr-Latn-RS" sz="2400" b="1" baseline="-25000">
                <a:solidFill>
                  <a:schemeClr val="bg1"/>
                </a:solidFill>
                <a:latin typeface="Arial" pitchFamily="34" charset="0"/>
                <a:cs typeface="Arial" pitchFamily="34" charset="0"/>
              </a:rPr>
              <a:t>12</a:t>
            </a:r>
            <a:r>
              <a:rPr lang="sr-Latn-RS" sz="2400" b="1" i="1">
                <a:solidFill>
                  <a:schemeClr val="bg1"/>
                </a:solidFill>
                <a:latin typeface="Arial" pitchFamily="34" charset="0"/>
                <a:cs typeface="Arial" pitchFamily="34" charset="0"/>
              </a:rPr>
              <a:t> =           (p</a:t>
            </a:r>
            <a:r>
              <a:rPr lang="sr-Latn-RS" sz="2400" b="1" baseline="-25000">
                <a:solidFill>
                  <a:schemeClr val="bg1"/>
                </a:solidFill>
                <a:latin typeface="Arial" pitchFamily="34" charset="0"/>
                <a:cs typeface="Arial" pitchFamily="34" charset="0"/>
              </a:rPr>
              <a:t>1</a:t>
            </a:r>
            <a:r>
              <a:rPr lang="sr-Latn-RS" sz="2400" b="1" i="1">
                <a:solidFill>
                  <a:schemeClr val="bg1"/>
                </a:solidFill>
                <a:latin typeface="Arial" pitchFamily="34" charset="0"/>
                <a:cs typeface="Arial" pitchFamily="34" charset="0"/>
              </a:rPr>
              <a:t>v</a:t>
            </a:r>
            <a:r>
              <a:rPr lang="sr-Latn-RS" sz="2400" b="1" i="1" baseline="-25000">
                <a:solidFill>
                  <a:schemeClr val="bg1"/>
                </a:solidFill>
                <a:latin typeface="Arial" pitchFamily="34" charset="0"/>
                <a:cs typeface="Arial" pitchFamily="34" charset="0"/>
              </a:rPr>
              <a:t>1 </a:t>
            </a:r>
            <a:r>
              <a:rPr lang="sr-Latn-RS" sz="2400" b="1" i="1">
                <a:solidFill>
                  <a:schemeClr val="bg1"/>
                </a:solidFill>
                <a:latin typeface="Arial" pitchFamily="34" charset="0"/>
                <a:cs typeface="Arial" pitchFamily="34" charset="0"/>
              </a:rPr>
              <a:t>–  p</a:t>
            </a:r>
            <a:r>
              <a:rPr lang="sr-Latn-RS" sz="2400" b="1" baseline="-25000">
                <a:solidFill>
                  <a:schemeClr val="bg1"/>
                </a:solidFill>
                <a:latin typeface="Arial" pitchFamily="34" charset="0"/>
                <a:cs typeface="Arial" pitchFamily="34" charset="0"/>
              </a:rPr>
              <a:t>2</a:t>
            </a:r>
            <a:r>
              <a:rPr lang="sr-Latn-RS" sz="2400" b="1" i="1">
                <a:solidFill>
                  <a:schemeClr val="bg1"/>
                </a:solidFill>
                <a:latin typeface="Arial" pitchFamily="34" charset="0"/>
                <a:cs typeface="Arial" pitchFamily="34" charset="0"/>
              </a:rPr>
              <a:t>v</a:t>
            </a:r>
            <a:r>
              <a:rPr lang="sr-Latn-RS" sz="2400" b="1" i="1" baseline="-25000">
                <a:solidFill>
                  <a:schemeClr val="bg1"/>
                </a:solidFill>
                <a:latin typeface="Arial" pitchFamily="34" charset="0"/>
                <a:cs typeface="Arial" pitchFamily="34" charset="0"/>
              </a:rPr>
              <a:t>2</a:t>
            </a:r>
            <a:r>
              <a:rPr lang="sr-Latn-RS" sz="2400" b="1" i="1">
                <a:solidFill>
                  <a:schemeClr val="bg1"/>
                </a:solidFill>
                <a:latin typeface="Arial" pitchFamily="34" charset="0"/>
                <a:cs typeface="Arial" pitchFamily="34" charset="0"/>
              </a:rPr>
              <a:t>)         </a:t>
            </a:r>
            <a:endParaRPr lang="sr-Latn-RS" sz="2400" b="1" i="1" baseline="-25000">
              <a:solidFill>
                <a:schemeClr val="bg1"/>
              </a:solidFill>
            </a:endParaRPr>
          </a:p>
        </p:txBody>
      </p:sp>
      <p:sp>
        <p:nvSpPr>
          <p:cNvPr id="70" name="Text Box 27"/>
          <p:cNvSpPr txBox="1">
            <a:spLocks noChangeArrowheads="1"/>
          </p:cNvSpPr>
          <p:nvPr/>
        </p:nvSpPr>
        <p:spPr bwMode="auto">
          <a:xfrm>
            <a:off x="5410200" y="4495800"/>
            <a:ext cx="1600200" cy="53553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 v=R</a:t>
            </a:r>
            <a:r>
              <a:rPr lang="en-US" sz="2400" i="1">
                <a:solidFill>
                  <a:schemeClr val="bg1"/>
                </a:solidFill>
                <a:sym typeface="Symbol"/>
              </a:rPr>
              <a:t> </a:t>
            </a:r>
            <a:r>
              <a:rPr lang="en-US" sz="2400" i="1">
                <a:solidFill>
                  <a:schemeClr val="bg1"/>
                </a:solidFill>
              </a:rPr>
              <a:t>T</a:t>
            </a:r>
          </a:p>
        </p:txBody>
      </p:sp>
      <p:cxnSp>
        <p:nvCxnSpPr>
          <p:cNvPr id="71" name="Straight Arrow Connector 70"/>
          <p:cNvCxnSpPr/>
          <p:nvPr/>
        </p:nvCxnSpPr>
        <p:spPr bwMode="auto">
          <a:xfrm rot="5400000">
            <a:off x="6964142" y="4452912"/>
            <a:ext cx="0" cy="640080"/>
          </a:xfrm>
          <a:prstGeom prst="straightConnector1">
            <a:avLst/>
          </a:prstGeom>
          <a:noFill/>
          <a:ln w="12700" cap="flat" cmpd="sng" algn="ctr">
            <a:solidFill>
              <a:schemeClr val="bg1"/>
            </a:solidFill>
            <a:prstDash val="solid"/>
            <a:round/>
            <a:headEnd type="triangle" w="med" len="med"/>
            <a:tailEnd type="none" w="med" len="med"/>
          </a:ln>
          <a:effectLst/>
        </p:spPr>
      </p:cxn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bwMode="auto">
          <a:xfrm flipV="1">
            <a:off x="6403340" y="1188720"/>
            <a:ext cx="2540" cy="2023740"/>
          </a:xfrm>
          <a:prstGeom prst="straightConnector1">
            <a:avLst/>
          </a:prstGeom>
          <a:noFill/>
          <a:ln w="19050" cap="flat" cmpd="sng" algn="ctr">
            <a:solidFill>
              <a:schemeClr val="bg1"/>
            </a:solidFill>
            <a:prstDash val="solid"/>
            <a:round/>
            <a:headEnd type="none" w="med" len="med"/>
            <a:tailEnd type="triangle"/>
          </a:ln>
          <a:effectLst/>
        </p:spPr>
      </p:cxnSp>
      <p:sp>
        <p:nvSpPr>
          <p:cNvPr id="3" name="Text Box 15"/>
          <p:cNvSpPr txBox="1">
            <a:spLocks noChangeArrowheads="1"/>
          </p:cNvSpPr>
          <p:nvPr/>
        </p:nvSpPr>
        <p:spPr bwMode="auto">
          <a:xfrm>
            <a:off x="6045200" y="105750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sp>
        <p:nvSpPr>
          <p:cNvPr id="5" name="Freeform 4"/>
          <p:cNvSpPr/>
          <p:nvPr/>
        </p:nvSpPr>
        <p:spPr bwMode="auto">
          <a:xfrm>
            <a:off x="6934200" y="13800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7" name="Straight Arrow Connector 6"/>
          <p:cNvCxnSpPr/>
          <p:nvPr/>
        </p:nvCxnSpPr>
        <p:spPr bwMode="auto">
          <a:xfrm flipV="1">
            <a:off x="6400800" y="3200400"/>
            <a:ext cx="2270760" cy="2540"/>
          </a:xfrm>
          <a:prstGeom prst="straightConnector1">
            <a:avLst/>
          </a:prstGeom>
          <a:noFill/>
          <a:ln w="19050" cap="flat" cmpd="sng" algn="ctr">
            <a:solidFill>
              <a:schemeClr val="bg1"/>
            </a:solidFill>
            <a:prstDash val="solid"/>
            <a:round/>
            <a:headEnd type="none" w="med" len="med"/>
            <a:tailEnd type="triangle"/>
          </a:ln>
          <a:effectLst/>
        </p:spPr>
      </p:cxnSp>
      <p:sp>
        <p:nvSpPr>
          <p:cNvPr id="8" name="Text Box 15"/>
          <p:cNvSpPr txBox="1">
            <a:spLocks noChangeArrowheads="1"/>
          </p:cNvSpPr>
          <p:nvPr/>
        </p:nvSpPr>
        <p:spPr bwMode="auto">
          <a:xfrm>
            <a:off x="8321040" y="3160884"/>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cxnSp>
        <p:nvCxnSpPr>
          <p:cNvPr id="15" name="Straight Arrow Connector 14"/>
          <p:cNvCxnSpPr/>
          <p:nvPr/>
        </p:nvCxnSpPr>
        <p:spPr bwMode="auto">
          <a:xfrm flipV="1">
            <a:off x="7258050" y="1989450"/>
            <a:ext cx="2540" cy="120904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7" name="Straight Arrow Connector 16"/>
          <p:cNvCxnSpPr/>
          <p:nvPr/>
        </p:nvCxnSpPr>
        <p:spPr bwMode="auto">
          <a:xfrm flipV="1">
            <a:off x="7922895" y="2586990"/>
            <a:ext cx="635" cy="615315"/>
          </a:xfrm>
          <a:prstGeom prst="straightConnector1">
            <a:avLst/>
          </a:prstGeom>
          <a:noFill/>
          <a:ln w="12700" cap="flat" cmpd="sng" algn="ctr">
            <a:solidFill>
              <a:schemeClr val="bg1"/>
            </a:solidFill>
            <a:prstDash val="solid"/>
            <a:round/>
            <a:headEnd type="none" w="med" len="med"/>
            <a:tailEnd type="none" w="med" len="med"/>
          </a:ln>
          <a:effectLst/>
        </p:spPr>
      </p:cxnSp>
      <p:cxnSp>
        <p:nvCxnSpPr>
          <p:cNvPr id="19" name="Straight Arrow Connector 18"/>
          <p:cNvCxnSpPr/>
          <p:nvPr/>
        </p:nvCxnSpPr>
        <p:spPr bwMode="auto">
          <a:xfrm>
            <a:off x="6406515" y="1943100"/>
            <a:ext cx="822960" cy="1906"/>
          </a:xfrm>
          <a:prstGeom prst="straightConnector1">
            <a:avLst/>
          </a:prstGeom>
          <a:noFill/>
          <a:ln w="12700" cap="flat" cmpd="sng" algn="ctr">
            <a:solidFill>
              <a:srgbClr val="C00000"/>
            </a:solidFill>
            <a:prstDash val="solid"/>
            <a:round/>
            <a:headEnd type="none" w="med" len="med"/>
            <a:tailEnd type="none" w="med" len="med"/>
          </a:ln>
          <a:effectLst/>
        </p:spPr>
      </p:cxnSp>
      <p:cxnSp>
        <p:nvCxnSpPr>
          <p:cNvPr id="21" name="Straight Arrow Connector 20"/>
          <p:cNvCxnSpPr/>
          <p:nvPr/>
        </p:nvCxnSpPr>
        <p:spPr bwMode="auto">
          <a:xfrm>
            <a:off x="6400800" y="2554605"/>
            <a:ext cx="1554480" cy="1906"/>
          </a:xfrm>
          <a:prstGeom prst="straightConnector1">
            <a:avLst/>
          </a:prstGeom>
          <a:noFill/>
          <a:ln w="12700" cap="flat" cmpd="sng" algn="ctr">
            <a:solidFill>
              <a:srgbClr val="C00000"/>
            </a:solidFill>
            <a:prstDash val="solid"/>
            <a:round/>
            <a:headEnd type="none" w="med" len="med"/>
            <a:tailEnd type="none" w="med" len="med"/>
          </a:ln>
          <a:effectLst/>
        </p:spPr>
      </p:cxnSp>
      <p:sp>
        <p:nvSpPr>
          <p:cNvPr id="14" name="Oval 13"/>
          <p:cNvSpPr/>
          <p:nvPr/>
        </p:nvSpPr>
        <p:spPr bwMode="auto">
          <a:xfrm rot="2628319">
            <a:off x="7877684" y="2499235"/>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2" name="Text Box 15"/>
          <p:cNvSpPr txBox="1">
            <a:spLocks noChangeArrowheads="1"/>
          </p:cNvSpPr>
          <p:nvPr/>
        </p:nvSpPr>
        <p:spPr bwMode="auto">
          <a:xfrm>
            <a:off x="7246620" y="168402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a:solidFill>
                  <a:srgbClr val="000099"/>
                </a:solidFill>
              </a:rPr>
              <a:t>1</a:t>
            </a:r>
            <a:endParaRPr lang="en-US" sz="1600">
              <a:solidFill>
                <a:srgbClr val="000099"/>
              </a:solidFill>
            </a:endParaRPr>
          </a:p>
        </p:txBody>
      </p:sp>
      <p:sp>
        <p:nvSpPr>
          <p:cNvPr id="23" name="Text Box 15"/>
          <p:cNvSpPr txBox="1">
            <a:spLocks noChangeArrowheads="1"/>
          </p:cNvSpPr>
          <p:nvPr/>
        </p:nvSpPr>
        <p:spPr bwMode="auto">
          <a:xfrm>
            <a:off x="7886700" y="2240280"/>
            <a:ext cx="298480" cy="338554"/>
          </a:xfrm>
          <a:prstGeom prst="rect">
            <a:avLst/>
          </a:prstGeom>
          <a:noFill/>
          <a:ln w="9525" algn="ctr">
            <a:noFill/>
            <a:miter lim="800000"/>
            <a:headEnd/>
            <a:tailEnd/>
          </a:ln>
        </p:spPr>
        <p:txBody>
          <a:bodyPr wrap="none">
            <a:spAutoFit/>
          </a:bodyPr>
          <a:lstStyle/>
          <a:p>
            <a:pPr algn="ctr">
              <a:lnSpc>
                <a:spcPct val="100000"/>
              </a:lnSpc>
              <a:spcBef>
                <a:spcPts val="0"/>
              </a:spcBef>
              <a:tabLst>
                <a:tab pos="409575" algn="l"/>
              </a:tabLst>
            </a:pPr>
            <a:r>
              <a:rPr lang="sr-Latn-RS" sz="1600">
                <a:solidFill>
                  <a:srgbClr val="000099"/>
                </a:solidFill>
              </a:rPr>
              <a:t>2</a:t>
            </a:r>
            <a:endParaRPr lang="en-US" sz="1600">
              <a:solidFill>
                <a:srgbClr val="000099"/>
              </a:solidFill>
            </a:endParaRPr>
          </a:p>
        </p:txBody>
      </p:sp>
      <p:cxnSp>
        <p:nvCxnSpPr>
          <p:cNvPr id="24" name="Straight Arrow Connector 23"/>
          <p:cNvCxnSpPr/>
          <p:nvPr/>
        </p:nvCxnSpPr>
        <p:spPr bwMode="auto">
          <a:xfrm>
            <a:off x="6428648" y="194705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6" name="Straight Arrow Connector 25"/>
          <p:cNvCxnSpPr/>
          <p:nvPr/>
        </p:nvCxnSpPr>
        <p:spPr bwMode="auto">
          <a:xfrm>
            <a:off x="6581048" y="1943248"/>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7" name="Straight Arrow Connector 26"/>
          <p:cNvCxnSpPr/>
          <p:nvPr/>
        </p:nvCxnSpPr>
        <p:spPr bwMode="auto">
          <a:xfrm>
            <a:off x="6744878"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8" name="Straight Arrow Connector 27"/>
          <p:cNvCxnSpPr/>
          <p:nvPr/>
        </p:nvCxnSpPr>
        <p:spPr bwMode="auto">
          <a:xfrm>
            <a:off x="6897278"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29" name="Straight Arrow Connector 28"/>
          <p:cNvCxnSpPr/>
          <p:nvPr/>
        </p:nvCxnSpPr>
        <p:spPr bwMode="auto">
          <a:xfrm>
            <a:off x="7051583" y="1946910"/>
            <a:ext cx="604612" cy="60754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0" name="Straight Arrow Connector 29"/>
          <p:cNvCxnSpPr/>
          <p:nvPr/>
        </p:nvCxnSpPr>
        <p:spPr bwMode="auto">
          <a:xfrm>
            <a:off x="7203983" y="1943100"/>
            <a:ext cx="604612" cy="607547"/>
          </a:xfrm>
          <a:prstGeom prst="straightConnector1">
            <a:avLst/>
          </a:prstGeom>
          <a:noFill/>
          <a:ln w="6350" cap="flat" cmpd="sng" algn="ctr">
            <a:solidFill>
              <a:srgbClr val="C00000"/>
            </a:solidFill>
            <a:prstDash val="solid"/>
            <a:round/>
            <a:headEnd type="none" w="med" len="med"/>
            <a:tailEnd type="none" w="med" len="med"/>
          </a:ln>
          <a:effectLst/>
        </p:spPr>
      </p:cxnSp>
      <p:sp>
        <p:nvSpPr>
          <p:cNvPr id="6" name="Oval 5"/>
          <p:cNvSpPr/>
          <p:nvPr/>
        </p:nvSpPr>
        <p:spPr bwMode="auto">
          <a:xfrm rot="2628319">
            <a:off x="7218554" y="1895349"/>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31" name="Straight Arrow Connector 30"/>
          <p:cNvCxnSpPr/>
          <p:nvPr/>
        </p:nvCxnSpPr>
        <p:spPr bwMode="auto">
          <a:xfrm>
            <a:off x="6400800" y="2084218"/>
            <a:ext cx="470535" cy="47229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3" name="Straight Arrow Connector 32"/>
          <p:cNvCxnSpPr/>
          <p:nvPr/>
        </p:nvCxnSpPr>
        <p:spPr bwMode="auto">
          <a:xfrm>
            <a:off x="6404610" y="2261383"/>
            <a:ext cx="302895" cy="293222"/>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6" name="Straight Arrow Connector 35"/>
          <p:cNvCxnSpPr/>
          <p:nvPr/>
        </p:nvCxnSpPr>
        <p:spPr bwMode="auto">
          <a:xfrm>
            <a:off x="6402705" y="2425213"/>
            <a:ext cx="131445" cy="131297"/>
          </a:xfrm>
          <a:prstGeom prst="straightConnector1">
            <a:avLst/>
          </a:prstGeom>
          <a:noFill/>
          <a:ln w="6350" cap="flat" cmpd="sng" algn="ctr">
            <a:solidFill>
              <a:srgbClr val="C00000"/>
            </a:solidFill>
            <a:prstDash val="solid"/>
            <a:round/>
            <a:headEnd type="none" w="med" len="med"/>
            <a:tailEnd type="none" w="med" len="med"/>
          </a:ln>
          <a:effectLst/>
        </p:spPr>
      </p:cxnSp>
      <p:cxnSp>
        <p:nvCxnSpPr>
          <p:cNvPr id="38" name="Straight Arrow Connector 37"/>
          <p:cNvCxnSpPr/>
          <p:nvPr/>
        </p:nvCxnSpPr>
        <p:spPr bwMode="auto">
          <a:xfrm rot="2700000" flipV="1">
            <a:off x="7561076" y="2433887"/>
            <a:ext cx="635" cy="84124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39" name="Straight Arrow Connector 38"/>
          <p:cNvCxnSpPr/>
          <p:nvPr/>
        </p:nvCxnSpPr>
        <p:spPr bwMode="auto">
          <a:xfrm flipV="1">
            <a:off x="7397093" y="2672715"/>
            <a:ext cx="529612" cy="528177"/>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1" name="Straight Arrow Connector 40"/>
          <p:cNvCxnSpPr/>
          <p:nvPr/>
        </p:nvCxnSpPr>
        <p:spPr bwMode="auto">
          <a:xfrm flipV="1">
            <a:off x="7597118" y="2874645"/>
            <a:ext cx="323872" cy="32243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3" name="Straight Arrow Connector 42"/>
          <p:cNvCxnSpPr/>
          <p:nvPr/>
        </p:nvCxnSpPr>
        <p:spPr bwMode="auto">
          <a:xfrm flipV="1">
            <a:off x="7778093" y="3057525"/>
            <a:ext cx="144802" cy="143368"/>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5" name="Straight Arrow Connector 44"/>
          <p:cNvCxnSpPr/>
          <p:nvPr/>
        </p:nvCxnSpPr>
        <p:spPr bwMode="auto">
          <a:xfrm flipV="1">
            <a:off x="7258050" y="2455545"/>
            <a:ext cx="525780" cy="521970"/>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47" name="Straight Arrow Connector 46"/>
          <p:cNvCxnSpPr/>
          <p:nvPr/>
        </p:nvCxnSpPr>
        <p:spPr bwMode="auto">
          <a:xfrm flipV="1">
            <a:off x="7259955" y="2385060"/>
            <a:ext cx="424815" cy="413385"/>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2" name="Straight Arrow Connector 51"/>
          <p:cNvCxnSpPr/>
          <p:nvPr/>
        </p:nvCxnSpPr>
        <p:spPr bwMode="auto">
          <a:xfrm flipV="1">
            <a:off x="7263765" y="2301240"/>
            <a:ext cx="325755" cy="32194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4" name="Straight Arrow Connector 53"/>
          <p:cNvCxnSpPr/>
          <p:nvPr/>
        </p:nvCxnSpPr>
        <p:spPr bwMode="auto">
          <a:xfrm flipV="1">
            <a:off x="7259955" y="2219325"/>
            <a:ext cx="238125" cy="230506"/>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6" name="Straight Arrow Connector 55"/>
          <p:cNvCxnSpPr/>
          <p:nvPr/>
        </p:nvCxnSpPr>
        <p:spPr bwMode="auto">
          <a:xfrm flipV="1">
            <a:off x="7254240" y="2141220"/>
            <a:ext cx="171450" cy="163831"/>
          </a:xfrm>
          <a:prstGeom prst="straightConnector1">
            <a:avLst/>
          </a:prstGeom>
          <a:noFill/>
          <a:ln w="6350" cap="flat" cmpd="sng" algn="ctr">
            <a:solidFill>
              <a:schemeClr val="bg1"/>
            </a:solidFill>
            <a:prstDash val="solid"/>
            <a:round/>
            <a:headEnd type="none" w="med" len="med"/>
            <a:tailEnd type="none" w="med" len="med"/>
          </a:ln>
          <a:effectLst/>
        </p:spPr>
      </p:cxnSp>
      <p:cxnSp>
        <p:nvCxnSpPr>
          <p:cNvPr id="58" name="Straight Arrow Connector 57"/>
          <p:cNvCxnSpPr/>
          <p:nvPr/>
        </p:nvCxnSpPr>
        <p:spPr bwMode="auto">
          <a:xfrm flipV="1">
            <a:off x="7263765" y="2059305"/>
            <a:ext cx="99060" cy="91442"/>
          </a:xfrm>
          <a:prstGeom prst="straightConnector1">
            <a:avLst/>
          </a:prstGeom>
          <a:noFill/>
          <a:ln w="6350" cap="flat" cmpd="sng" algn="ctr">
            <a:solidFill>
              <a:schemeClr val="bg1"/>
            </a:solidFill>
            <a:prstDash val="solid"/>
            <a:round/>
            <a:headEnd type="none" w="med" len="med"/>
            <a:tailEnd type="none" w="med" len="med"/>
          </a:ln>
          <a:effectLst/>
        </p:spPr>
      </p:cxnSp>
      <p:sp>
        <p:nvSpPr>
          <p:cNvPr id="60" name="TextBox 59"/>
          <p:cNvSpPr txBox="1">
            <a:spLocks noChangeArrowheads="1"/>
          </p:cNvSpPr>
          <p:nvPr/>
        </p:nvSpPr>
        <p:spPr bwMode="auto">
          <a:xfrm>
            <a:off x="7306084" y="2580172"/>
            <a:ext cx="691868"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endParaRPr lang="sr-Latn-RS" sz="2400" i="1">
              <a:solidFill>
                <a:schemeClr val="bg1"/>
              </a:solidFill>
            </a:endParaRPr>
          </a:p>
        </p:txBody>
      </p:sp>
      <p:sp>
        <p:nvSpPr>
          <p:cNvPr id="61" name="TextBox 60"/>
          <p:cNvSpPr txBox="1">
            <a:spLocks noChangeArrowheads="1"/>
          </p:cNvSpPr>
          <p:nvPr/>
        </p:nvSpPr>
        <p:spPr bwMode="auto">
          <a:xfrm>
            <a:off x="6513576" y="1984248"/>
            <a:ext cx="691868" cy="496483"/>
          </a:xfrm>
          <a:prstGeom prst="rect">
            <a:avLst/>
          </a:prstGeom>
          <a:noFill/>
          <a:ln w="9525">
            <a:noFill/>
            <a:miter lim="800000"/>
            <a:headEnd/>
            <a:tailEnd/>
          </a:ln>
        </p:spPr>
        <p:txBody>
          <a:bodyPr wrap="square">
            <a:spAutoFit/>
          </a:bodyPr>
          <a:lstStyle/>
          <a:p>
            <a:r>
              <a:rPr lang="en-US" sz="2400" i="1">
                <a:solidFill>
                  <a:srgbClr val="C00000"/>
                </a:solidFill>
                <a:latin typeface="Times New Roman" pitchFamily="18" charset="0"/>
                <a:cs typeface="Times New Roman" pitchFamily="18" charset="0"/>
              </a:rPr>
              <a:t>l</a:t>
            </a:r>
            <a:r>
              <a:rPr lang="sr-Latn-RS" sz="2400" i="1" baseline="-25000">
                <a:solidFill>
                  <a:srgbClr val="C00000"/>
                </a:solidFill>
              </a:rPr>
              <a:t>t</a:t>
            </a:r>
            <a:r>
              <a:rPr lang="sr-Latn-RS" sz="2400" baseline="-25000">
                <a:solidFill>
                  <a:srgbClr val="C00000"/>
                </a:solidFill>
              </a:rPr>
              <a:t>1</a:t>
            </a:r>
            <a:r>
              <a:rPr lang="en-US" sz="2400" baseline="-25000">
                <a:solidFill>
                  <a:srgbClr val="C00000"/>
                </a:solidFill>
              </a:rPr>
              <a:t>2</a:t>
            </a:r>
            <a:endParaRPr lang="sr-Latn-RS" sz="2400" i="1">
              <a:solidFill>
                <a:srgbClr val="C00000"/>
              </a:solidFill>
            </a:endParaRPr>
          </a:p>
        </p:txBody>
      </p:sp>
      <p:cxnSp>
        <p:nvCxnSpPr>
          <p:cNvPr id="65" name="Straight Arrow Connector 64"/>
          <p:cNvCxnSpPr/>
          <p:nvPr/>
        </p:nvCxnSpPr>
        <p:spPr bwMode="auto">
          <a:xfrm>
            <a:off x="990600" y="2651760"/>
            <a:ext cx="0" cy="10058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66" name="Straight Arrow Connector 65"/>
          <p:cNvCxnSpPr/>
          <p:nvPr/>
        </p:nvCxnSpPr>
        <p:spPr bwMode="auto">
          <a:xfrm rot="5400000">
            <a:off x="1574847" y="2720381"/>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0" name="TextBox 69"/>
          <p:cNvSpPr txBox="1">
            <a:spLocks noChangeArrowheads="1"/>
          </p:cNvSpPr>
          <p:nvPr/>
        </p:nvSpPr>
        <p:spPr bwMode="auto">
          <a:xfrm>
            <a:off x="343912" y="3618488"/>
            <a:ext cx="3008888"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(n – </a:t>
            </a:r>
            <a:r>
              <a:rPr lang="sr-Latn-RS" sz="2400">
                <a:solidFill>
                  <a:schemeClr val="bg1"/>
                </a:solidFill>
              </a:rPr>
              <a:t>1</a:t>
            </a:r>
            <a:r>
              <a:rPr lang="sr-Latn-RS" sz="2400" i="1">
                <a:solidFill>
                  <a:schemeClr val="bg1"/>
                </a:solidFill>
              </a:rPr>
              <a:t>)</a:t>
            </a:r>
            <a:r>
              <a:rPr lang="sr-Latn-RS" sz="2400">
                <a:solidFill>
                  <a:schemeClr val="bg1"/>
                </a:solidFill>
              </a:rPr>
              <a:t>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a:t>
            </a:r>
          </a:p>
        </p:txBody>
      </p:sp>
      <p:sp>
        <p:nvSpPr>
          <p:cNvPr id="71" name="TextBox 70"/>
          <p:cNvSpPr txBox="1">
            <a:spLocks noChangeArrowheads="1"/>
          </p:cNvSpPr>
          <p:nvPr/>
        </p:nvSpPr>
        <p:spPr bwMode="auto">
          <a:xfrm>
            <a:off x="304800" y="1143000"/>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p</a:t>
            </a:r>
            <a:r>
              <a:rPr lang="sr-Latn-RS" sz="2400" baseline="-25000">
                <a:solidFill>
                  <a:schemeClr val="bg1"/>
                </a:solidFill>
              </a:rPr>
              <a:t>1</a:t>
            </a:r>
            <a:r>
              <a:rPr lang="sr-Latn-RS" sz="2400" i="1">
                <a:solidFill>
                  <a:schemeClr val="bg1"/>
                </a:solidFill>
              </a:rPr>
              <a:t>v</a:t>
            </a:r>
            <a:r>
              <a:rPr lang="en-US" sz="2400" baseline="-25000">
                <a:solidFill>
                  <a:schemeClr val="bg1"/>
                </a:solidFill>
              </a:rPr>
              <a:t>1</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r>
              <a:rPr lang="sr-Latn-RS" sz="2400" i="1">
                <a:solidFill>
                  <a:schemeClr val="bg1"/>
                </a:solidFill>
              </a:rPr>
              <a:t> – p</a:t>
            </a:r>
            <a:r>
              <a:rPr lang="sr-Latn-RS" sz="2400" baseline="-25000">
                <a:solidFill>
                  <a:schemeClr val="bg1"/>
                </a:solidFill>
              </a:rPr>
              <a:t>2</a:t>
            </a:r>
            <a:r>
              <a:rPr lang="sr-Latn-RS" sz="2400" i="1">
                <a:solidFill>
                  <a:schemeClr val="bg1"/>
                </a:solidFill>
              </a:rPr>
              <a:t>v</a:t>
            </a:r>
            <a:r>
              <a:rPr lang="sr-Latn-RS" sz="2400" baseline="-25000">
                <a:solidFill>
                  <a:schemeClr val="bg1"/>
                </a:solidFill>
              </a:rPr>
              <a:t>2</a:t>
            </a:r>
            <a:endParaRPr lang="sr-Latn-RS" sz="2400" i="1">
              <a:solidFill>
                <a:schemeClr val="bg1"/>
              </a:solidFill>
            </a:endParaRPr>
          </a:p>
        </p:txBody>
      </p:sp>
      <p:cxnSp>
        <p:nvCxnSpPr>
          <p:cNvPr id="72" name="Straight Arrow Connector 71"/>
          <p:cNvCxnSpPr/>
          <p:nvPr/>
        </p:nvCxnSpPr>
        <p:spPr bwMode="auto">
          <a:xfrm>
            <a:off x="990600" y="1600200"/>
            <a:ext cx="0" cy="4572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3" name="TextBox 72"/>
          <p:cNvSpPr txBox="1">
            <a:spLocks noChangeArrowheads="1"/>
          </p:cNvSpPr>
          <p:nvPr/>
        </p:nvSpPr>
        <p:spPr bwMode="auto">
          <a:xfrm>
            <a:off x="304800" y="1981200"/>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 </a:t>
            </a:r>
            <a:r>
              <a:rPr lang="sr-Latn-RS" sz="2400" i="1">
                <a:solidFill>
                  <a:schemeClr val="bg1"/>
                </a:solidFill>
              </a:rPr>
              <a:t>(p</a:t>
            </a:r>
            <a:r>
              <a:rPr lang="sr-Latn-RS" sz="2400" baseline="-25000">
                <a:solidFill>
                  <a:schemeClr val="bg1"/>
                </a:solidFill>
              </a:rPr>
              <a:t>1</a:t>
            </a:r>
            <a:r>
              <a:rPr lang="sr-Latn-RS" sz="2400" i="1">
                <a:solidFill>
                  <a:schemeClr val="bg1"/>
                </a:solidFill>
              </a:rPr>
              <a:t>v</a:t>
            </a:r>
            <a:r>
              <a:rPr lang="en-US" sz="2400" baseline="-25000">
                <a:solidFill>
                  <a:schemeClr val="bg1"/>
                </a:solidFill>
              </a:rPr>
              <a:t>1</a:t>
            </a:r>
            <a:r>
              <a:rPr lang="sr-Latn-RS" sz="2400" baseline="-25000">
                <a:solidFill>
                  <a:schemeClr val="bg1"/>
                </a:solidFill>
              </a:rPr>
              <a:t> </a:t>
            </a:r>
            <a:r>
              <a:rPr lang="sr-Latn-RS" sz="2400" i="1">
                <a:solidFill>
                  <a:schemeClr val="bg1"/>
                </a:solidFill>
              </a:rPr>
              <a:t>– p</a:t>
            </a:r>
            <a:r>
              <a:rPr lang="sr-Latn-RS" sz="2400" baseline="-25000">
                <a:solidFill>
                  <a:schemeClr val="bg1"/>
                </a:solidFill>
              </a:rPr>
              <a:t>2</a:t>
            </a:r>
            <a:r>
              <a:rPr lang="sr-Latn-RS" sz="2400" i="1">
                <a:solidFill>
                  <a:schemeClr val="bg1"/>
                </a:solidFill>
              </a:rPr>
              <a:t>v</a:t>
            </a:r>
            <a:r>
              <a:rPr lang="sr-Latn-RS" sz="2400" baseline="-25000">
                <a:solidFill>
                  <a:schemeClr val="bg1"/>
                </a:solidFill>
              </a:rPr>
              <a:t>2</a:t>
            </a:r>
            <a:r>
              <a:rPr lang="sr-Latn-RS" sz="2400" i="1">
                <a:solidFill>
                  <a:schemeClr val="bg1"/>
                </a:solidFill>
              </a:rPr>
              <a:t>) + </a:t>
            </a:r>
            <a:r>
              <a:rPr lang="en-US" sz="2400" i="1">
                <a:solidFill>
                  <a:schemeClr val="bg1"/>
                </a:solidFill>
                <a:latin typeface="Times New Roman" pitchFamily="18" charset="0"/>
                <a:cs typeface="Times New Roman" pitchFamily="18" charset="0"/>
              </a:rPr>
              <a:t>l</a:t>
            </a:r>
            <a:r>
              <a:rPr lang="sr-Latn-RS" sz="2400" baseline="-25000">
                <a:solidFill>
                  <a:schemeClr val="bg1"/>
                </a:solidFill>
              </a:rPr>
              <a:t>1</a:t>
            </a:r>
            <a:r>
              <a:rPr lang="en-US" sz="2400" baseline="-25000">
                <a:solidFill>
                  <a:schemeClr val="bg1"/>
                </a:solidFill>
              </a:rPr>
              <a:t>2</a:t>
            </a:r>
            <a:endParaRPr lang="sr-Latn-RS" sz="2400" i="1">
              <a:solidFill>
                <a:schemeClr val="bg1"/>
              </a:solidFill>
            </a:endParaRPr>
          </a:p>
        </p:txBody>
      </p:sp>
      <p:cxnSp>
        <p:nvCxnSpPr>
          <p:cNvPr id="74" name="Straight Arrow Connector 73"/>
          <p:cNvCxnSpPr/>
          <p:nvPr/>
        </p:nvCxnSpPr>
        <p:spPr bwMode="auto">
          <a:xfrm>
            <a:off x="990600" y="4096188"/>
            <a:ext cx="0" cy="64008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53352" y="4661008"/>
            <a:ext cx="1932648" cy="535531"/>
          </a:xfrm>
          <a:prstGeom prst="rect">
            <a:avLst/>
          </a:prstGeom>
          <a:noFill/>
          <a:ln w="9525">
            <a:noFill/>
            <a:miter lim="800000"/>
            <a:headEnd/>
            <a:tailEnd/>
          </a:ln>
        </p:spPr>
        <p:txBody>
          <a:bodyPr wrap="square">
            <a:spAutoFit/>
          </a:bodyPr>
          <a:lstStyle/>
          <a:p>
            <a:r>
              <a:rPr lang="en-US" sz="2400" b="1" i="1">
                <a:solidFill>
                  <a:schemeClr val="bg1"/>
                </a:solidFill>
                <a:latin typeface="Times New Roman" pitchFamily="18" charset="0"/>
                <a:cs typeface="Times New Roman" pitchFamily="18" charset="0"/>
              </a:rPr>
              <a:t>l</a:t>
            </a:r>
            <a:r>
              <a:rPr lang="sr-Latn-RS" sz="2400" b="1" i="1" baseline="-25000">
                <a:solidFill>
                  <a:schemeClr val="bg1"/>
                </a:solidFill>
              </a:rPr>
              <a:t>t</a:t>
            </a:r>
            <a:r>
              <a:rPr lang="sr-Latn-RS" sz="2400" b="1" baseline="-25000">
                <a:solidFill>
                  <a:schemeClr val="bg1"/>
                </a:solidFill>
              </a:rPr>
              <a:t>1</a:t>
            </a:r>
            <a:r>
              <a:rPr lang="en-US" sz="2400" b="1" baseline="-25000">
                <a:solidFill>
                  <a:schemeClr val="bg1"/>
                </a:solidFill>
              </a:rPr>
              <a:t>2</a:t>
            </a:r>
            <a:r>
              <a:rPr lang="sr-Latn-RS" sz="2400" b="1">
                <a:solidFill>
                  <a:schemeClr val="bg1"/>
                </a:solidFill>
              </a:rPr>
              <a:t> = </a:t>
            </a:r>
            <a:r>
              <a:rPr lang="sr-Latn-RS" sz="2400" b="1" i="1">
                <a:solidFill>
                  <a:schemeClr val="bg1"/>
                </a:solidFill>
              </a:rPr>
              <a:t>n </a:t>
            </a:r>
            <a:r>
              <a:rPr lang="en-US" sz="2400" b="1" i="1">
                <a:solidFill>
                  <a:schemeClr val="bg1"/>
                </a:solidFill>
                <a:latin typeface="Times New Roman" pitchFamily="18" charset="0"/>
                <a:cs typeface="Times New Roman" pitchFamily="18" charset="0"/>
              </a:rPr>
              <a:t>l</a:t>
            </a:r>
            <a:r>
              <a:rPr lang="sr-Latn-RS" sz="2400" b="1" baseline="-25000">
                <a:solidFill>
                  <a:schemeClr val="bg1"/>
                </a:solidFill>
              </a:rPr>
              <a:t>1</a:t>
            </a:r>
            <a:r>
              <a:rPr lang="en-US" sz="2400" b="1" baseline="-25000">
                <a:solidFill>
                  <a:schemeClr val="bg1"/>
                </a:solidFill>
              </a:rPr>
              <a:t>2</a:t>
            </a:r>
            <a:endParaRPr lang="sr-Latn-RS" sz="2400" b="1" i="1">
              <a:solidFill>
                <a:schemeClr val="bg1"/>
              </a:solidFill>
            </a:endParaRPr>
          </a:p>
        </p:txBody>
      </p:sp>
      <p:cxnSp>
        <p:nvCxnSpPr>
          <p:cNvPr id="62" name="Straight Arrow Connector 61"/>
          <p:cNvCxnSpPr/>
          <p:nvPr/>
        </p:nvCxnSpPr>
        <p:spPr bwMode="auto">
          <a:xfrm rot="5400000">
            <a:off x="3140925" y="2677476"/>
            <a:ext cx="0" cy="822960"/>
          </a:xfrm>
          <a:prstGeom prst="straightConnector1">
            <a:avLst/>
          </a:prstGeom>
          <a:noFill/>
          <a:ln w="28575" cap="flat" cmpd="sng" algn="ctr">
            <a:solidFill>
              <a:schemeClr val="bg1"/>
            </a:solidFill>
            <a:prstDash val="solid"/>
            <a:round/>
            <a:headEnd type="none" w="med" len="med"/>
            <a:tailEnd type="none" w="med" len="med"/>
          </a:ln>
          <a:effectLst/>
        </p:spPr>
      </p:cxnSp>
      <p:sp>
        <p:nvSpPr>
          <p:cNvPr id="63" name="Text Box 27"/>
          <p:cNvSpPr txBox="1">
            <a:spLocks noChangeArrowheads="1"/>
          </p:cNvSpPr>
          <p:nvPr/>
        </p:nvSpPr>
        <p:spPr bwMode="auto">
          <a:xfrm>
            <a:off x="2806595" y="2571245"/>
            <a:ext cx="63387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a:solidFill>
                  <a:schemeClr val="bg1"/>
                </a:solidFill>
                <a:sym typeface="Symbol"/>
              </a:rPr>
              <a:t>1</a:t>
            </a:r>
            <a:endParaRPr lang="en-US" sz="2400">
              <a:solidFill>
                <a:schemeClr val="bg1"/>
              </a:solidFill>
            </a:endParaRPr>
          </a:p>
        </p:txBody>
      </p:sp>
      <p:sp>
        <p:nvSpPr>
          <p:cNvPr id="64" name="Text Box 27"/>
          <p:cNvSpPr txBox="1">
            <a:spLocks noChangeArrowheads="1"/>
          </p:cNvSpPr>
          <p:nvPr/>
        </p:nvSpPr>
        <p:spPr bwMode="auto">
          <a:xfrm>
            <a:off x="2664981" y="3014850"/>
            <a:ext cx="990600" cy="494751"/>
          </a:xfrm>
          <a:prstGeom prst="rect">
            <a:avLst/>
          </a:prstGeom>
          <a:noFill/>
          <a:ln w="9525" algn="ctr">
            <a:noFill/>
            <a:miter lim="800000"/>
            <a:headEnd/>
            <a:tailEnd/>
          </a:ln>
          <a:effectLst/>
        </p:spPr>
        <p:txBody>
          <a:bodyPr wrap="square">
            <a:spAutoFit/>
          </a:bodyPr>
          <a:lstStyle/>
          <a:p>
            <a:pPr algn="ctr">
              <a:tabLst>
                <a:tab pos="409575" algn="l"/>
              </a:tabLst>
            </a:pPr>
            <a:r>
              <a:rPr lang="sr-Latn-RS" sz="2400" i="1">
                <a:solidFill>
                  <a:schemeClr val="bg1"/>
                </a:solidFill>
              </a:rPr>
              <a:t>n – </a:t>
            </a:r>
            <a:r>
              <a:rPr lang="sr-Latn-RS" sz="2400">
                <a:solidFill>
                  <a:schemeClr val="bg1"/>
                </a:solidFill>
              </a:rPr>
              <a:t>1</a:t>
            </a:r>
            <a:endParaRPr lang="en-US" sz="2400">
              <a:solidFill>
                <a:schemeClr val="bg1"/>
              </a:solidFill>
            </a:endParaRPr>
          </a:p>
        </p:txBody>
      </p:sp>
      <p:sp>
        <p:nvSpPr>
          <p:cNvPr id="81" name="TextBox 80"/>
          <p:cNvSpPr txBox="1">
            <a:spLocks noChangeArrowheads="1"/>
          </p:cNvSpPr>
          <p:nvPr/>
        </p:nvSpPr>
        <p:spPr bwMode="auto">
          <a:xfrm>
            <a:off x="2000081" y="2799845"/>
            <a:ext cx="3505200" cy="496483"/>
          </a:xfrm>
          <a:prstGeom prst="rect">
            <a:avLst/>
          </a:prstGeom>
          <a:noFill/>
          <a:ln w="9525">
            <a:noFill/>
            <a:miter lim="800000"/>
            <a:headEnd/>
            <a:tailEnd/>
          </a:ln>
        </p:spPr>
        <p:txBody>
          <a:bodyPr wrap="square">
            <a:spAutoFit/>
          </a:bodyPr>
          <a:lstStyle/>
          <a:p>
            <a:r>
              <a:rPr lang="sr-Latn-RS" sz="2400" i="1">
                <a:solidFill>
                  <a:schemeClr val="bg1"/>
                </a:solidFill>
                <a:latin typeface="Times New Roman" pitchFamily="18" charset="0"/>
                <a:cs typeface="Times New Roman" pitchFamily="18" charset="0"/>
              </a:rPr>
              <a:t>l</a:t>
            </a:r>
            <a:r>
              <a:rPr lang="sr-Latn-RS" sz="2400" baseline="-25000">
                <a:solidFill>
                  <a:schemeClr val="bg1"/>
                </a:solidFill>
                <a:latin typeface="Arial" pitchFamily="34" charset="0"/>
                <a:cs typeface="Arial" pitchFamily="34" charset="0"/>
              </a:rPr>
              <a:t>12</a:t>
            </a:r>
            <a:r>
              <a:rPr lang="sr-Latn-RS" sz="2400" i="1">
                <a:solidFill>
                  <a:schemeClr val="bg1"/>
                </a:solidFill>
                <a:latin typeface="Arial" pitchFamily="34" charset="0"/>
                <a:cs typeface="Arial" pitchFamily="34" charset="0"/>
              </a:rPr>
              <a:t> =           (p</a:t>
            </a:r>
            <a:r>
              <a:rPr lang="sr-Latn-RS" sz="2400" baseline="-25000">
                <a:solidFill>
                  <a:schemeClr val="bg1"/>
                </a:solidFill>
                <a:latin typeface="Arial" pitchFamily="34" charset="0"/>
                <a:cs typeface="Arial" pitchFamily="34" charset="0"/>
              </a:rPr>
              <a:t>1</a:t>
            </a:r>
            <a:r>
              <a:rPr lang="sr-Latn-RS" sz="2400" i="1">
                <a:solidFill>
                  <a:schemeClr val="bg1"/>
                </a:solidFill>
                <a:latin typeface="Arial" pitchFamily="34" charset="0"/>
                <a:cs typeface="Arial" pitchFamily="34" charset="0"/>
              </a:rPr>
              <a:t>v</a:t>
            </a:r>
            <a:r>
              <a:rPr lang="sr-Latn-RS" sz="2400" i="1" baseline="-25000">
                <a:solidFill>
                  <a:schemeClr val="bg1"/>
                </a:solidFill>
                <a:latin typeface="Arial" pitchFamily="34" charset="0"/>
                <a:cs typeface="Arial" pitchFamily="34" charset="0"/>
              </a:rPr>
              <a:t>1 </a:t>
            </a:r>
            <a:r>
              <a:rPr lang="sr-Latn-RS" sz="2400" i="1">
                <a:solidFill>
                  <a:schemeClr val="bg1"/>
                </a:solidFill>
                <a:latin typeface="Arial" pitchFamily="34" charset="0"/>
                <a:cs typeface="Arial" pitchFamily="34" charset="0"/>
              </a:rPr>
              <a:t>–  p</a:t>
            </a:r>
            <a:r>
              <a:rPr lang="sr-Latn-RS" sz="2400"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v</a:t>
            </a:r>
            <a:r>
              <a:rPr lang="sr-Latn-RS" sz="2400" i="1" baseline="-25000">
                <a:solidFill>
                  <a:schemeClr val="bg1"/>
                </a:solidFill>
                <a:latin typeface="Arial" pitchFamily="34" charset="0"/>
                <a:cs typeface="Arial" pitchFamily="34" charset="0"/>
              </a:rPr>
              <a:t>2</a:t>
            </a:r>
            <a:r>
              <a:rPr lang="sr-Latn-RS" sz="2400" i="1">
                <a:solidFill>
                  <a:schemeClr val="bg1"/>
                </a:solidFill>
                <a:latin typeface="Arial" pitchFamily="34" charset="0"/>
                <a:cs typeface="Arial" pitchFamily="34" charset="0"/>
              </a:rPr>
              <a:t>)         </a:t>
            </a:r>
            <a:endParaRPr lang="sr-Latn-RS" sz="2400" i="1" baseline="-2500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p:cNvCxnSpPr/>
          <p:nvPr/>
        </p:nvCxnSpPr>
        <p:spPr bwMode="auto">
          <a:xfrm flipV="1">
            <a:off x="688340" y="138366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31" name="Text Box 15"/>
          <p:cNvSpPr txBox="1">
            <a:spLocks noChangeArrowheads="1"/>
          </p:cNvSpPr>
          <p:nvPr/>
        </p:nvSpPr>
        <p:spPr bwMode="auto">
          <a:xfrm>
            <a:off x="330200" y="1326749"/>
            <a:ext cx="327334"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p</a:t>
            </a:r>
            <a:endParaRPr lang="en-US" i="1">
              <a:solidFill>
                <a:srgbClr val="000099"/>
              </a:solidFill>
            </a:endParaRPr>
          </a:p>
        </p:txBody>
      </p:sp>
      <p:sp>
        <p:nvSpPr>
          <p:cNvPr id="34" name="Freeform 33"/>
          <p:cNvSpPr/>
          <p:nvPr/>
        </p:nvSpPr>
        <p:spPr bwMode="auto">
          <a:xfrm>
            <a:off x="1143000" y="2002661"/>
            <a:ext cx="1920240" cy="955421"/>
          </a:xfrm>
          <a:custGeom>
            <a:avLst/>
            <a:gdLst>
              <a:gd name="connsiteX0" fmla="*/ 0 w 1280160"/>
              <a:gd name="connsiteY0" fmla="*/ 0 h 591820"/>
              <a:gd name="connsiteX1" fmla="*/ 584200 w 1280160"/>
              <a:gd name="connsiteY1" fmla="*/ 449580 h 591820"/>
              <a:gd name="connsiteX2" fmla="*/ 1280160 w 1280160"/>
              <a:gd name="connsiteY2" fmla="*/ 591820 h 591820"/>
            </a:gdLst>
            <a:ahLst/>
            <a:cxnLst>
              <a:cxn ang="0">
                <a:pos x="connsiteX0" y="connsiteY0"/>
              </a:cxn>
              <a:cxn ang="0">
                <a:pos x="connsiteX1" y="connsiteY1"/>
              </a:cxn>
              <a:cxn ang="0">
                <a:pos x="connsiteX2" y="connsiteY2"/>
              </a:cxn>
            </a:cxnLst>
            <a:rect l="l" t="t" r="r" b="b"/>
            <a:pathLst>
              <a:path w="1280160" h="591820">
                <a:moveTo>
                  <a:pt x="0" y="0"/>
                </a:moveTo>
                <a:cubicBezTo>
                  <a:pt x="185420" y="175471"/>
                  <a:pt x="370840" y="350943"/>
                  <a:pt x="584200" y="449580"/>
                </a:cubicBezTo>
                <a:cubicBezTo>
                  <a:pt x="797560" y="548217"/>
                  <a:pt x="1038860" y="570018"/>
                  <a:pt x="1280160" y="591820"/>
                </a:cubicBezTo>
              </a:path>
            </a:pathLst>
          </a:custGeom>
          <a:noFill/>
          <a:ln w="19050" cap="flat" cmpd="sng" algn="ctr">
            <a:solidFill>
              <a:srgbClr val="000066"/>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5" name="Freeform 34"/>
          <p:cNvSpPr/>
          <p:nvPr/>
        </p:nvSpPr>
        <p:spPr bwMode="auto">
          <a:xfrm>
            <a:off x="1437641" y="1837273"/>
            <a:ext cx="1497330" cy="1463886"/>
          </a:xfrm>
          <a:custGeom>
            <a:avLst/>
            <a:gdLst>
              <a:gd name="connsiteX0" fmla="*/ 0 w 998220"/>
              <a:gd name="connsiteY0" fmla="*/ 0 h 906780"/>
              <a:gd name="connsiteX1" fmla="*/ 393700 w 998220"/>
              <a:gd name="connsiteY1" fmla="*/ 538480 h 906780"/>
              <a:gd name="connsiteX2" fmla="*/ 998220 w 998220"/>
              <a:gd name="connsiteY2" fmla="*/ 906780 h 906780"/>
            </a:gdLst>
            <a:ahLst/>
            <a:cxnLst>
              <a:cxn ang="0">
                <a:pos x="connsiteX0" y="connsiteY0"/>
              </a:cxn>
              <a:cxn ang="0">
                <a:pos x="connsiteX1" y="connsiteY1"/>
              </a:cxn>
              <a:cxn ang="0">
                <a:pos x="connsiteX2" y="connsiteY2"/>
              </a:cxn>
            </a:cxnLst>
            <a:rect l="l" t="t" r="r" b="b"/>
            <a:pathLst>
              <a:path w="998220" h="906780">
                <a:moveTo>
                  <a:pt x="0" y="0"/>
                </a:moveTo>
                <a:cubicBezTo>
                  <a:pt x="113665" y="193675"/>
                  <a:pt x="227330" y="387350"/>
                  <a:pt x="393700" y="538480"/>
                </a:cubicBezTo>
                <a:cubicBezTo>
                  <a:pt x="560070" y="689610"/>
                  <a:pt x="998220" y="906780"/>
                  <a:pt x="998220" y="906780"/>
                </a:cubicBezTo>
              </a:path>
            </a:pathLst>
          </a:custGeom>
          <a:noFill/>
          <a:ln w="190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41" name="Straight Arrow Connector 40"/>
          <p:cNvCxnSpPr/>
          <p:nvPr/>
        </p:nvCxnSpPr>
        <p:spPr bwMode="auto">
          <a:xfrm flipV="1">
            <a:off x="685800" y="3657600"/>
            <a:ext cx="3383280" cy="2540"/>
          </a:xfrm>
          <a:prstGeom prst="straightConnector1">
            <a:avLst/>
          </a:prstGeom>
          <a:noFill/>
          <a:ln w="19050" cap="flat" cmpd="sng" algn="ctr">
            <a:solidFill>
              <a:schemeClr val="bg1"/>
            </a:solidFill>
            <a:prstDash val="solid"/>
            <a:round/>
            <a:headEnd type="none" w="med" len="med"/>
            <a:tailEnd type="triangle"/>
          </a:ln>
          <a:effectLst/>
        </p:spPr>
      </p:cxnSp>
      <p:sp>
        <p:nvSpPr>
          <p:cNvPr id="42" name="Text Box 15"/>
          <p:cNvSpPr txBox="1">
            <a:spLocks noChangeArrowheads="1"/>
          </p:cNvSpPr>
          <p:nvPr/>
        </p:nvSpPr>
        <p:spPr bwMode="auto">
          <a:xfrm>
            <a:off x="3725694" y="3657600"/>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i="1">
                <a:solidFill>
                  <a:srgbClr val="000099"/>
                </a:solidFill>
              </a:rPr>
              <a:t>v</a:t>
            </a:r>
            <a:endParaRPr lang="en-US" i="1">
              <a:solidFill>
                <a:srgbClr val="000099"/>
              </a:solidFill>
            </a:endParaRPr>
          </a:p>
        </p:txBody>
      </p:sp>
      <p:sp>
        <p:nvSpPr>
          <p:cNvPr id="52" name="Text Box 15"/>
          <p:cNvSpPr txBox="1">
            <a:spLocks noChangeArrowheads="1"/>
          </p:cNvSpPr>
          <p:nvPr/>
        </p:nvSpPr>
        <p:spPr bwMode="auto">
          <a:xfrm>
            <a:off x="3009127" y="277651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1</a:t>
            </a:r>
            <a:endParaRPr lang="en-US" sz="1400" baseline="-25000">
              <a:solidFill>
                <a:srgbClr val="000099"/>
              </a:solidFill>
            </a:endParaRPr>
          </a:p>
        </p:txBody>
      </p:sp>
      <p:sp>
        <p:nvSpPr>
          <p:cNvPr id="57" name="Text Box 15"/>
          <p:cNvSpPr txBox="1">
            <a:spLocks noChangeArrowheads="1"/>
          </p:cNvSpPr>
          <p:nvPr/>
        </p:nvSpPr>
        <p:spPr bwMode="auto">
          <a:xfrm>
            <a:off x="2895600" y="3152243"/>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i="1">
                <a:solidFill>
                  <a:srgbClr val="000099"/>
                </a:solidFill>
                <a:sym typeface="Symbol"/>
              </a:rPr>
              <a:t></a:t>
            </a:r>
            <a:endParaRPr lang="en-US" sz="1400" i="1" baseline="-25000">
              <a:solidFill>
                <a:srgbClr val="000099"/>
              </a:solidFill>
            </a:endParaRPr>
          </a:p>
        </p:txBody>
      </p:sp>
      <p:cxnSp>
        <p:nvCxnSpPr>
          <p:cNvPr id="65" name="Straight Arrow Connector 64"/>
          <p:cNvCxnSpPr/>
          <p:nvPr/>
        </p:nvCxnSpPr>
        <p:spPr bwMode="auto">
          <a:xfrm flipV="1">
            <a:off x="2101232" y="1850376"/>
            <a:ext cx="0" cy="1645920"/>
          </a:xfrm>
          <a:prstGeom prst="straightConnector1">
            <a:avLst/>
          </a:prstGeom>
          <a:noFill/>
          <a:ln w="19050" cap="flat" cmpd="sng" algn="ctr">
            <a:solidFill>
              <a:srgbClr val="C00000"/>
            </a:solidFill>
            <a:prstDash val="dash"/>
            <a:round/>
            <a:headEnd type="none" w="med" len="med"/>
            <a:tailEnd type="none" w="med" len="med"/>
          </a:ln>
          <a:effectLst/>
        </p:spPr>
      </p:cxnSp>
      <p:sp>
        <p:nvSpPr>
          <p:cNvPr id="71" name="Text Box 15"/>
          <p:cNvSpPr txBox="1">
            <a:spLocks noChangeArrowheads="1"/>
          </p:cNvSpPr>
          <p:nvPr/>
        </p:nvSpPr>
        <p:spPr bwMode="auto">
          <a:xfrm>
            <a:off x="2133600" y="17526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 </a:t>
            </a:r>
            <a:r>
              <a:rPr lang="sr-Latn-RS" sz="1400">
                <a:solidFill>
                  <a:srgbClr val="000099"/>
                </a:solidFill>
                <a:sym typeface="Symbol"/>
              </a:rPr>
              <a:t></a:t>
            </a:r>
            <a:endParaRPr lang="en-US" sz="1400" baseline="-25000">
              <a:solidFill>
                <a:srgbClr val="000099"/>
              </a:solidFill>
            </a:endParaRPr>
          </a:p>
        </p:txBody>
      </p:sp>
      <p:cxnSp>
        <p:nvCxnSpPr>
          <p:cNvPr id="72" name="Straight Arrow Connector 71"/>
          <p:cNvCxnSpPr/>
          <p:nvPr/>
        </p:nvCxnSpPr>
        <p:spPr bwMode="auto">
          <a:xfrm>
            <a:off x="1143000" y="2764104"/>
            <a:ext cx="2103120" cy="0"/>
          </a:xfrm>
          <a:prstGeom prst="straightConnector1">
            <a:avLst/>
          </a:prstGeom>
          <a:noFill/>
          <a:ln w="19050" cap="flat" cmpd="sng" algn="ctr">
            <a:solidFill>
              <a:schemeClr val="bg1"/>
            </a:solidFill>
            <a:prstDash val="lgDashDotDot"/>
            <a:round/>
            <a:headEnd type="none" w="med" len="med"/>
            <a:tailEnd type="none" w="med" len="med"/>
          </a:ln>
          <a:effectLst/>
        </p:spPr>
      </p:cxnSp>
      <p:sp>
        <p:nvSpPr>
          <p:cNvPr id="37" name="Oval 36"/>
          <p:cNvSpPr/>
          <p:nvPr/>
        </p:nvSpPr>
        <p:spPr bwMode="auto">
          <a:xfrm rot="2628319">
            <a:off x="2053464" y="2720214"/>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4" name="Text Box 15"/>
          <p:cNvSpPr txBox="1">
            <a:spLocks noChangeArrowheads="1"/>
          </p:cNvSpPr>
          <p:nvPr/>
        </p:nvSpPr>
        <p:spPr bwMode="auto">
          <a:xfrm>
            <a:off x="2819400" y="2482232"/>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0</a:t>
            </a:r>
            <a:endParaRPr lang="en-US" sz="1400" baseline="-25000">
              <a:solidFill>
                <a:srgbClr val="000099"/>
              </a:solidFill>
            </a:endParaRPr>
          </a:p>
        </p:txBody>
      </p:sp>
      <p:cxnSp>
        <p:nvCxnSpPr>
          <p:cNvPr id="85" name="Straight Arrow Connector 84"/>
          <p:cNvCxnSpPr/>
          <p:nvPr/>
        </p:nvCxnSpPr>
        <p:spPr bwMode="auto">
          <a:xfrm flipV="1">
            <a:off x="5006340" y="3162649"/>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86" name="Text Box 15"/>
          <p:cNvSpPr txBox="1">
            <a:spLocks noChangeArrowheads="1"/>
          </p:cNvSpPr>
          <p:nvPr/>
        </p:nvSpPr>
        <p:spPr bwMode="auto">
          <a:xfrm>
            <a:off x="4648200" y="3105738"/>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T</a:t>
            </a:r>
          </a:p>
        </p:txBody>
      </p:sp>
      <p:sp>
        <p:nvSpPr>
          <p:cNvPr id="87" name="Freeform 86"/>
          <p:cNvSpPr/>
          <p:nvPr/>
        </p:nvSpPr>
        <p:spPr bwMode="auto">
          <a:xfrm rot="18325349">
            <a:off x="5098458" y="3825240"/>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000066"/>
            </a:solidFill>
            <a:prstDash val="lgDashDot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88" name="Straight Arrow Connector 87"/>
          <p:cNvCxnSpPr/>
          <p:nvPr/>
        </p:nvCxnSpPr>
        <p:spPr bwMode="auto">
          <a:xfrm flipV="1">
            <a:off x="5003800" y="5436589"/>
            <a:ext cx="2926080" cy="2540"/>
          </a:xfrm>
          <a:prstGeom prst="straightConnector1">
            <a:avLst/>
          </a:prstGeom>
          <a:noFill/>
          <a:ln w="19050" cap="flat" cmpd="sng" algn="ctr">
            <a:solidFill>
              <a:schemeClr val="bg1"/>
            </a:solidFill>
            <a:prstDash val="solid"/>
            <a:round/>
            <a:headEnd type="none" w="med" len="med"/>
            <a:tailEnd type="triangle"/>
          </a:ln>
          <a:effectLst/>
        </p:spPr>
      </p:cxnSp>
      <p:sp>
        <p:nvSpPr>
          <p:cNvPr id="89" name="Text Box 15"/>
          <p:cNvSpPr txBox="1">
            <a:spLocks noChangeArrowheads="1"/>
          </p:cNvSpPr>
          <p:nvPr/>
        </p:nvSpPr>
        <p:spPr bwMode="auto">
          <a:xfrm>
            <a:off x="7574280" y="5436589"/>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s</a:t>
            </a:r>
          </a:p>
        </p:txBody>
      </p:sp>
      <p:sp>
        <p:nvSpPr>
          <p:cNvPr id="90" name="Freeform 89"/>
          <p:cNvSpPr/>
          <p:nvPr/>
        </p:nvSpPr>
        <p:spPr bwMode="auto">
          <a:xfrm rot="17763230">
            <a:off x="5042131" y="3866710"/>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94" name="Text Box 15"/>
          <p:cNvSpPr txBox="1">
            <a:spLocks noChangeArrowheads="1"/>
          </p:cNvSpPr>
          <p:nvPr/>
        </p:nvSpPr>
        <p:spPr bwMode="auto">
          <a:xfrm>
            <a:off x="6477000" y="31242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 </a:t>
            </a:r>
            <a:r>
              <a:rPr lang="sr-Latn-RS" sz="1400">
                <a:solidFill>
                  <a:srgbClr val="000099"/>
                </a:solidFill>
                <a:sym typeface="Symbol"/>
              </a:rPr>
              <a:t></a:t>
            </a:r>
            <a:endParaRPr lang="en-US" sz="1400" baseline="-25000">
              <a:solidFill>
                <a:srgbClr val="000099"/>
              </a:solidFill>
            </a:endParaRPr>
          </a:p>
        </p:txBody>
      </p:sp>
      <p:sp>
        <p:nvSpPr>
          <p:cNvPr id="95" name="Text Box 15"/>
          <p:cNvSpPr txBox="1">
            <a:spLocks noChangeArrowheads="1"/>
          </p:cNvSpPr>
          <p:nvPr/>
        </p:nvSpPr>
        <p:spPr bwMode="auto">
          <a:xfrm>
            <a:off x="7276088" y="34290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0</a:t>
            </a:r>
            <a:endParaRPr lang="en-US" sz="1400" baseline="-25000">
              <a:solidFill>
                <a:srgbClr val="000099"/>
              </a:solidFill>
            </a:endParaRPr>
          </a:p>
        </p:txBody>
      </p:sp>
      <p:sp>
        <p:nvSpPr>
          <p:cNvPr id="96" name="Text Box 15"/>
          <p:cNvSpPr txBox="1">
            <a:spLocks noChangeArrowheads="1"/>
          </p:cNvSpPr>
          <p:nvPr/>
        </p:nvSpPr>
        <p:spPr bwMode="auto">
          <a:xfrm>
            <a:off x="5928764" y="350520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i="1">
                <a:solidFill>
                  <a:srgbClr val="000099"/>
                </a:solidFill>
                <a:sym typeface="Symbol"/>
              </a:rPr>
              <a:t></a:t>
            </a:r>
            <a:endParaRPr lang="en-US" sz="1400" i="1" baseline="-25000">
              <a:solidFill>
                <a:srgbClr val="000099"/>
              </a:solidFill>
            </a:endParaRPr>
          </a:p>
        </p:txBody>
      </p:sp>
      <p:cxnSp>
        <p:nvCxnSpPr>
          <p:cNvPr id="97" name="Straight Arrow Connector 96"/>
          <p:cNvCxnSpPr/>
          <p:nvPr/>
        </p:nvCxnSpPr>
        <p:spPr bwMode="auto">
          <a:xfrm flipV="1">
            <a:off x="6416984" y="3503849"/>
            <a:ext cx="0" cy="1645920"/>
          </a:xfrm>
          <a:prstGeom prst="straightConnector1">
            <a:avLst/>
          </a:prstGeom>
          <a:noFill/>
          <a:ln w="19050" cap="flat" cmpd="sng" algn="ctr">
            <a:solidFill>
              <a:srgbClr val="00B050"/>
            </a:solidFill>
            <a:prstDash val="solid"/>
            <a:round/>
            <a:headEnd type="none" w="med" len="med"/>
            <a:tailEnd type="none" w="med" len="med"/>
          </a:ln>
          <a:effectLst/>
        </p:spPr>
      </p:cxnSp>
      <p:cxnSp>
        <p:nvCxnSpPr>
          <p:cNvPr id="98" name="Straight Arrow Connector 97"/>
          <p:cNvCxnSpPr/>
          <p:nvPr/>
        </p:nvCxnSpPr>
        <p:spPr bwMode="auto">
          <a:xfrm>
            <a:off x="5420989" y="4471523"/>
            <a:ext cx="2103120" cy="0"/>
          </a:xfrm>
          <a:prstGeom prst="straightConnector1">
            <a:avLst/>
          </a:prstGeom>
          <a:noFill/>
          <a:ln w="19050" cap="flat" cmpd="sng" algn="ctr">
            <a:solidFill>
              <a:schemeClr val="bg1"/>
            </a:solidFill>
            <a:prstDash val="lgDash"/>
            <a:round/>
            <a:headEnd type="none" w="med" len="med"/>
            <a:tailEnd type="none" w="med" len="med"/>
          </a:ln>
          <a:effectLst/>
        </p:spPr>
      </p:cxnSp>
      <p:sp>
        <p:nvSpPr>
          <p:cNvPr id="99" name="Text Box 15"/>
          <p:cNvSpPr txBox="1">
            <a:spLocks noChangeArrowheads="1"/>
          </p:cNvSpPr>
          <p:nvPr/>
        </p:nvSpPr>
        <p:spPr bwMode="auto">
          <a:xfrm>
            <a:off x="7066607" y="4219590"/>
            <a:ext cx="817412" cy="307777"/>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RS" sz="1400" i="1">
                <a:solidFill>
                  <a:srgbClr val="000099"/>
                </a:solidFill>
              </a:rPr>
              <a:t>n</a:t>
            </a:r>
            <a:r>
              <a:rPr lang="en-US" sz="1400">
                <a:solidFill>
                  <a:srgbClr val="000099"/>
                </a:solidFill>
              </a:rPr>
              <a:t>=</a:t>
            </a:r>
            <a:r>
              <a:rPr lang="sr-Latn-RS" sz="1400">
                <a:solidFill>
                  <a:srgbClr val="000099"/>
                </a:solidFill>
              </a:rPr>
              <a:t>1</a:t>
            </a:r>
            <a:endParaRPr lang="en-US" sz="1400" baseline="-25000">
              <a:solidFill>
                <a:srgbClr val="000099"/>
              </a:solidFill>
            </a:endParaRPr>
          </a:p>
        </p:txBody>
      </p:sp>
      <p:sp>
        <p:nvSpPr>
          <p:cNvPr id="91" name="Oval 90"/>
          <p:cNvSpPr/>
          <p:nvPr/>
        </p:nvSpPr>
        <p:spPr bwMode="auto">
          <a:xfrm rot="2628319">
            <a:off x="6363844" y="4420063"/>
            <a:ext cx="91440" cy="91440"/>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9"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2" name="Text Box 27"/>
          <p:cNvSpPr txBox="1">
            <a:spLocks noChangeArrowheads="1"/>
          </p:cNvSpPr>
          <p:nvPr/>
        </p:nvSpPr>
        <p:spPr bwMode="auto">
          <a:xfrm>
            <a:off x="274320" y="1066800"/>
            <a:ext cx="3688079" cy="49475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dq=du+pdv</a:t>
            </a:r>
          </a:p>
        </p:txBody>
      </p:sp>
      <p:cxnSp>
        <p:nvCxnSpPr>
          <p:cNvPr id="23" name="Straight Arrow Connector 22"/>
          <p:cNvCxnSpPr/>
          <p:nvPr/>
        </p:nvCxnSpPr>
        <p:spPr bwMode="auto">
          <a:xfrm>
            <a:off x="91440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24" name="Text Box 28"/>
          <p:cNvSpPr txBox="1">
            <a:spLocks noChangeArrowheads="1"/>
          </p:cNvSpPr>
          <p:nvPr/>
        </p:nvSpPr>
        <p:spPr bwMode="auto">
          <a:xfrm>
            <a:off x="1066800" y="1676400"/>
            <a:ext cx="747320" cy="461665"/>
          </a:xfrm>
          <a:prstGeom prst="rect">
            <a:avLst/>
          </a:prstGeom>
          <a:noFill/>
          <a:ln w="9525" algn="ctr">
            <a:noFill/>
            <a:miter lim="800000"/>
            <a:headEnd/>
            <a:tailEnd/>
          </a:ln>
          <a:effectLst/>
        </p:spPr>
        <p:txBody>
          <a:bodyPr wrap="none">
            <a:spAutoFit/>
          </a:bodyPr>
          <a:lstStyle/>
          <a:p>
            <a:pPr>
              <a:tabLst>
                <a:tab pos="409575" algn="l"/>
              </a:tabLst>
            </a:pPr>
            <a:r>
              <a:rPr lang="sr-Latn-CS" i="1">
                <a:solidFill>
                  <a:schemeClr val="bg1"/>
                </a:solidFill>
              </a:rPr>
              <a:t>dv</a:t>
            </a:r>
            <a:r>
              <a:rPr lang="sr-Latn-CS">
                <a:solidFill>
                  <a:schemeClr val="bg1"/>
                </a:solidFill>
              </a:rPr>
              <a:t>=0</a:t>
            </a:r>
          </a:p>
        </p:txBody>
      </p:sp>
      <p:sp>
        <p:nvSpPr>
          <p:cNvPr id="25" name="Text Box 27"/>
          <p:cNvSpPr txBox="1">
            <a:spLocks noChangeArrowheads="1"/>
          </p:cNvSpPr>
          <p:nvPr/>
        </p:nvSpPr>
        <p:spPr bwMode="auto">
          <a:xfrm>
            <a:off x="274321" y="2247900"/>
            <a:ext cx="3688079" cy="494751"/>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dq=du</a:t>
            </a:r>
          </a:p>
        </p:txBody>
      </p:sp>
      <p:sp>
        <p:nvSpPr>
          <p:cNvPr id="26" name="TextBox 25"/>
          <p:cNvSpPr txBox="1">
            <a:spLocks noChangeArrowheads="1"/>
          </p:cNvSpPr>
          <p:nvPr/>
        </p:nvSpPr>
        <p:spPr bwMode="auto">
          <a:xfrm>
            <a:off x="228600" y="3429000"/>
            <a:ext cx="3048000" cy="494751"/>
          </a:xfrm>
          <a:prstGeom prst="rect">
            <a:avLst/>
          </a:prstGeom>
          <a:noFill/>
          <a:ln w="9525">
            <a:noFill/>
            <a:miter lim="800000"/>
            <a:headEnd/>
            <a:tailEnd/>
          </a:ln>
        </p:spPr>
        <p:txBody>
          <a:bodyPr wrap="square">
            <a:spAutoFit/>
          </a:bodyPr>
          <a:lstStyle/>
          <a:p>
            <a:r>
              <a:rPr lang="en-US" sz="2400" i="1">
                <a:solidFill>
                  <a:schemeClr val="bg1"/>
                </a:solidFill>
              </a:rPr>
              <a:t>q</a:t>
            </a:r>
            <a:r>
              <a:rPr lang="en-US" sz="2400" baseline="-25000">
                <a:solidFill>
                  <a:schemeClr val="bg1"/>
                </a:solidFill>
              </a:rPr>
              <a:t>12</a:t>
            </a:r>
            <a:r>
              <a:rPr lang="sr-Latn-RS" sz="2400">
                <a:solidFill>
                  <a:schemeClr val="bg1"/>
                </a:solidFill>
              </a:rPr>
              <a:t> =  </a:t>
            </a:r>
            <a:r>
              <a:rPr lang="sr-Latn-RS" sz="2400" i="1">
                <a:solidFill>
                  <a:schemeClr val="bg1"/>
                </a:solidFill>
              </a:rPr>
              <a:t>d</a:t>
            </a:r>
            <a:r>
              <a:rPr lang="en-US" sz="2400" i="1">
                <a:solidFill>
                  <a:schemeClr val="bg1"/>
                </a:solidFill>
              </a:rPr>
              <a:t>u = u</a:t>
            </a:r>
            <a:r>
              <a:rPr lang="en-US" sz="2400" baseline="-25000">
                <a:solidFill>
                  <a:schemeClr val="bg1"/>
                </a:solidFill>
              </a:rPr>
              <a:t>2</a:t>
            </a:r>
            <a:r>
              <a:rPr lang="en-US" sz="2400" i="1">
                <a:solidFill>
                  <a:schemeClr val="bg1"/>
                </a:solidFill>
              </a:rPr>
              <a:t> – u</a:t>
            </a:r>
            <a:r>
              <a:rPr lang="en-US" sz="2400" baseline="-25000">
                <a:solidFill>
                  <a:schemeClr val="bg1"/>
                </a:solidFill>
              </a:rPr>
              <a:t>1</a:t>
            </a:r>
            <a:endParaRPr lang="sr-Latn-RS" sz="2400" baseline="-25000">
              <a:solidFill>
                <a:schemeClr val="bg1"/>
              </a:solidFill>
            </a:endParaRPr>
          </a:p>
        </p:txBody>
      </p:sp>
      <p:sp>
        <p:nvSpPr>
          <p:cNvPr id="27" name="Rectangle 26"/>
          <p:cNvSpPr/>
          <p:nvPr/>
        </p:nvSpPr>
        <p:spPr>
          <a:xfrm>
            <a:off x="872006" y="3328533"/>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28" name="TextBox 27"/>
          <p:cNvSpPr txBox="1">
            <a:spLocks noChangeArrowheads="1"/>
          </p:cNvSpPr>
          <p:nvPr/>
        </p:nvSpPr>
        <p:spPr bwMode="auto">
          <a:xfrm>
            <a:off x="822960" y="38918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29" name="TextBox 28"/>
          <p:cNvSpPr txBox="1">
            <a:spLocks noChangeArrowheads="1"/>
          </p:cNvSpPr>
          <p:nvPr/>
        </p:nvSpPr>
        <p:spPr bwMode="auto">
          <a:xfrm>
            <a:off x="892232" y="32060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30" name="Straight Arrow Connector 29"/>
          <p:cNvCxnSpPr/>
          <p:nvPr/>
        </p:nvCxnSpPr>
        <p:spPr bwMode="auto">
          <a:xfrm>
            <a:off x="914400" y="276606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31" name="TextBox 30"/>
          <p:cNvSpPr txBox="1">
            <a:spLocks noChangeArrowheads="1"/>
          </p:cNvSpPr>
          <p:nvPr/>
        </p:nvSpPr>
        <p:spPr bwMode="auto">
          <a:xfrm>
            <a:off x="228600" y="4732569"/>
            <a:ext cx="3048000" cy="494751"/>
          </a:xfrm>
          <a:prstGeom prst="rect">
            <a:avLst/>
          </a:prstGeom>
          <a:noFill/>
          <a:ln w="9525">
            <a:noFill/>
            <a:miter lim="800000"/>
            <a:headEnd/>
            <a:tailEnd/>
          </a:ln>
        </p:spPr>
        <p:txBody>
          <a:bodyPr wrap="square">
            <a:spAutoFit/>
          </a:bodyPr>
          <a:lstStyle/>
          <a:p>
            <a:r>
              <a:rPr lang="en-US" sz="2400" i="1">
                <a:solidFill>
                  <a:schemeClr val="bg1"/>
                </a:solidFill>
              </a:rPr>
              <a:t>q</a:t>
            </a:r>
            <a:r>
              <a:rPr lang="en-US" sz="2400" baseline="-25000">
                <a:solidFill>
                  <a:schemeClr val="bg1"/>
                </a:solidFill>
              </a:rPr>
              <a:t>12</a:t>
            </a:r>
            <a:r>
              <a:rPr lang="sr-Latn-RS" sz="2400">
                <a:solidFill>
                  <a:schemeClr val="bg1"/>
                </a:solidFill>
              </a:rPr>
              <a:t> </a:t>
            </a:r>
            <a:r>
              <a:rPr lang="en-US" sz="2400">
                <a:solidFill>
                  <a:schemeClr val="bg1"/>
                </a:solidFill>
              </a:rPr>
              <a:t>=</a:t>
            </a:r>
            <a:r>
              <a:rPr lang="en-US" sz="2400" i="1">
                <a:solidFill>
                  <a:schemeClr val="bg1"/>
                </a:solidFill>
              </a:rPr>
              <a:t>c</a:t>
            </a:r>
            <a:r>
              <a:rPr lang="en-US" sz="2400" i="1" baseline="-25000">
                <a:solidFill>
                  <a:schemeClr val="bg1"/>
                </a:solidFill>
              </a:rPr>
              <a:t>v</a:t>
            </a:r>
            <a:r>
              <a:rPr lang="en-US" sz="2400">
                <a:solidFill>
                  <a:schemeClr val="bg1"/>
                </a:solidFill>
              </a:rPr>
              <a:t>(</a:t>
            </a:r>
            <a:r>
              <a:rPr lang="en-US" sz="2400" i="1">
                <a:solidFill>
                  <a:schemeClr val="bg1"/>
                </a:solidFill>
              </a:rPr>
              <a:t>T</a:t>
            </a:r>
            <a:r>
              <a:rPr lang="en-US" sz="2400" baseline="-25000">
                <a:solidFill>
                  <a:schemeClr val="bg1"/>
                </a:solidFill>
              </a:rPr>
              <a:t>2</a:t>
            </a:r>
            <a:r>
              <a:rPr lang="en-US" sz="2400" i="1">
                <a:solidFill>
                  <a:schemeClr val="bg1"/>
                </a:solidFill>
              </a:rPr>
              <a:t> – T</a:t>
            </a:r>
            <a:r>
              <a:rPr lang="en-US" sz="2400" baseline="-25000">
                <a:solidFill>
                  <a:schemeClr val="bg1"/>
                </a:solidFill>
              </a:rPr>
              <a:t>1</a:t>
            </a:r>
            <a:r>
              <a:rPr lang="en-US" sz="2400">
                <a:solidFill>
                  <a:schemeClr val="bg1"/>
                </a:solidFill>
              </a:rPr>
              <a:t>)</a:t>
            </a:r>
            <a:endParaRPr lang="sr-Latn-RS" sz="2400" baseline="-25000">
              <a:solidFill>
                <a:schemeClr val="bg1"/>
              </a:solidFill>
            </a:endParaRPr>
          </a:p>
        </p:txBody>
      </p:sp>
      <p:cxnSp>
        <p:nvCxnSpPr>
          <p:cNvPr id="32" name="Straight Arrow Connector 31"/>
          <p:cNvCxnSpPr/>
          <p:nvPr/>
        </p:nvCxnSpPr>
        <p:spPr bwMode="auto">
          <a:xfrm>
            <a:off x="914400" y="4175760"/>
            <a:ext cx="0" cy="54864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55" name="Straight Arrow Connector 54"/>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6" name="Straight Arrow Connector 55"/>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7"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58"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59" name="TextBox 58"/>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60" name="TextBox 59"/>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61" name="Arc 60"/>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62" name="Straight Connector 61"/>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63" name="Oval 62"/>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64" name="Straight Connector 63"/>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65" name="TextBox 64"/>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66" name="Arc 65"/>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7" name="Oval 66"/>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8" name="Arc 67"/>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9" name="Oval 68"/>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2" name="TextBox 71"/>
          <p:cNvSpPr txBox="1"/>
          <p:nvPr/>
        </p:nvSpPr>
        <p:spPr>
          <a:xfrm>
            <a:off x="7666413" y="131064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3" name="Straight Arrow Connector 72"/>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4" name="Straight Arrow Connector 73"/>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7696200" y="215646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6" name="TextBox 75"/>
          <p:cNvSpPr txBox="1"/>
          <p:nvPr/>
        </p:nvSpPr>
        <p:spPr>
          <a:xfrm>
            <a:off x="6172200" y="106680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77" name="TextBox 76"/>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78" name="TextBox 77"/>
          <p:cNvSpPr txBox="1"/>
          <p:nvPr/>
        </p:nvSpPr>
        <p:spPr>
          <a:xfrm>
            <a:off x="6012180" y="24384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9"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33" name="TextBox 32"/>
          <p:cNvSpPr txBox="1">
            <a:spLocks noChangeArrowheads="1"/>
          </p:cNvSpPr>
          <p:nvPr/>
        </p:nvSpPr>
        <p:spPr bwMode="auto">
          <a:xfrm>
            <a:off x="304800" y="1066800"/>
            <a:ext cx="24384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i="1" baseline="-25000">
                <a:solidFill>
                  <a:schemeClr val="bg1"/>
                </a:solidFill>
              </a:rPr>
              <a:t>t</a:t>
            </a:r>
            <a:r>
              <a:rPr lang="en-US" sz="2400" baseline="-25000">
                <a:solidFill>
                  <a:schemeClr val="bg1"/>
                </a:solidFill>
              </a:rPr>
              <a:t>12</a:t>
            </a:r>
            <a:r>
              <a:rPr lang="sr-Latn-RS" sz="2400">
                <a:solidFill>
                  <a:schemeClr val="bg1"/>
                </a:solidFill>
              </a:rPr>
              <a:t> =</a:t>
            </a:r>
            <a:r>
              <a:rPr lang="en-US" sz="2400">
                <a:solidFill>
                  <a:schemeClr val="bg1"/>
                </a:solidFill>
              </a:rPr>
              <a:t>-</a:t>
            </a:r>
            <a:r>
              <a:rPr lang="sr-Latn-RS" sz="2400">
                <a:solidFill>
                  <a:schemeClr val="bg1"/>
                </a:solidFill>
              </a:rPr>
              <a:t>  </a:t>
            </a:r>
            <a:r>
              <a:rPr lang="en-US" sz="2400">
                <a:solidFill>
                  <a:schemeClr val="bg1"/>
                </a:solidFill>
              </a:rPr>
              <a:t> </a:t>
            </a:r>
            <a:r>
              <a:rPr lang="en-US" sz="2400" i="1">
                <a:solidFill>
                  <a:schemeClr val="bg1"/>
                </a:solidFill>
              </a:rPr>
              <a:t>v</a:t>
            </a:r>
            <a:r>
              <a:rPr lang="sr-Latn-RS" sz="2400">
                <a:solidFill>
                  <a:schemeClr val="bg1"/>
                </a:solidFill>
              </a:rPr>
              <a:t>d</a:t>
            </a:r>
            <a:r>
              <a:rPr lang="en-US" sz="2400" i="1">
                <a:solidFill>
                  <a:schemeClr val="bg1"/>
                </a:solidFill>
              </a:rPr>
              <a:t>p</a:t>
            </a:r>
            <a:endParaRPr lang="sr-Latn-RS" sz="2400" i="1">
              <a:solidFill>
                <a:schemeClr val="bg1"/>
              </a:solidFill>
            </a:endParaRPr>
          </a:p>
        </p:txBody>
      </p:sp>
      <p:sp>
        <p:nvSpPr>
          <p:cNvPr id="34" name="Rectangle 33"/>
          <p:cNvSpPr/>
          <p:nvPr/>
        </p:nvSpPr>
        <p:spPr>
          <a:xfrm>
            <a:off x="1131086" y="966333"/>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35" name="TextBox 34"/>
          <p:cNvSpPr txBox="1">
            <a:spLocks noChangeArrowheads="1"/>
          </p:cNvSpPr>
          <p:nvPr/>
        </p:nvSpPr>
        <p:spPr bwMode="auto">
          <a:xfrm>
            <a:off x="1082040" y="15296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36" name="TextBox 35"/>
          <p:cNvSpPr txBox="1">
            <a:spLocks noChangeArrowheads="1"/>
          </p:cNvSpPr>
          <p:nvPr/>
        </p:nvSpPr>
        <p:spPr bwMode="auto">
          <a:xfrm>
            <a:off x="1151312" y="8438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sp>
        <p:nvSpPr>
          <p:cNvPr id="37" name="TextBox 36"/>
          <p:cNvSpPr txBox="1">
            <a:spLocks noChangeArrowheads="1"/>
          </p:cNvSpPr>
          <p:nvPr/>
        </p:nvSpPr>
        <p:spPr bwMode="auto">
          <a:xfrm>
            <a:off x="304800" y="2169600"/>
            <a:ext cx="24384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i="1" baseline="-25000">
                <a:solidFill>
                  <a:schemeClr val="bg1"/>
                </a:solidFill>
              </a:rPr>
              <a:t>t</a:t>
            </a:r>
            <a:r>
              <a:rPr lang="en-US" sz="2400" baseline="-25000">
                <a:solidFill>
                  <a:schemeClr val="bg1"/>
                </a:solidFill>
              </a:rPr>
              <a:t>12</a:t>
            </a:r>
            <a:r>
              <a:rPr lang="sr-Latn-RS" sz="2400">
                <a:solidFill>
                  <a:schemeClr val="bg1"/>
                </a:solidFill>
              </a:rPr>
              <a:t> =</a:t>
            </a:r>
            <a:r>
              <a:rPr lang="en-US" sz="2400">
                <a:solidFill>
                  <a:schemeClr val="bg1"/>
                </a:solidFill>
              </a:rPr>
              <a:t>-</a:t>
            </a:r>
            <a:r>
              <a:rPr lang="en-US" sz="2400" i="1">
                <a:solidFill>
                  <a:schemeClr val="bg1"/>
                </a:solidFill>
              </a:rPr>
              <a:t>v   </a:t>
            </a:r>
            <a:r>
              <a:rPr lang="sr-Latn-RS" sz="2400">
                <a:solidFill>
                  <a:schemeClr val="bg1"/>
                </a:solidFill>
              </a:rPr>
              <a:t>d</a:t>
            </a:r>
            <a:r>
              <a:rPr lang="en-US" sz="2400" i="1">
                <a:solidFill>
                  <a:schemeClr val="bg1"/>
                </a:solidFill>
              </a:rPr>
              <a:t>p</a:t>
            </a:r>
            <a:endParaRPr lang="sr-Latn-RS" sz="2400" i="1">
              <a:solidFill>
                <a:schemeClr val="bg1"/>
              </a:solidFill>
            </a:endParaRPr>
          </a:p>
        </p:txBody>
      </p:sp>
      <p:sp>
        <p:nvSpPr>
          <p:cNvPr id="38" name="Rectangle 37"/>
          <p:cNvSpPr/>
          <p:nvPr/>
        </p:nvSpPr>
        <p:spPr>
          <a:xfrm>
            <a:off x="1237766" y="2069133"/>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39" name="TextBox 38"/>
          <p:cNvSpPr txBox="1">
            <a:spLocks noChangeArrowheads="1"/>
          </p:cNvSpPr>
          <p:nvPr/>
        </p:nvSpPr>
        <p:spPr bwMode="auto">
          <a:xfrm>
            <a:off x="1188720" y="26324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40" name="TextBox 39"/>
          <p:cNvSpPr txBox="1">
            <a:spLocks noChangeArrowheads="1"/>
          </p:cNvSpPr>
          <p:nvPr/>
        </p:nvSpPr>
        <p:spPr bwMode="auto">
          <a:xfrm>
            <a:off x="1257992" y="19466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sp>
        <p:nvSpPr>
          <p:cNvPr id="41" name="TextBox 40"/>
          <p:cNvSpPr txBox="1">
            <a:spLocks noChangeArrowheads="1"/>
          </p:cNvSpPr>
          <p:nvPr/>
        </p:nvSpPr>
        <p:spPr bwMode="auto">
          <a:xfrm>
            <a:off x="304800" y="3434520"/>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i="1" baseline="-25000">
                <a:solidFill>
                  <a:schemeClr val="bg1"/>
                </a:solidFill>
              </a:rPr>
              <a:t>t</a:t>
            </a:r>
            <a:r>
              <a:rPr lang="en-US" sz="2400" baseline="-25000">
                <a:solidFill>
                  <a:schemeClr val="bg1"/>
                </a:solidFill>
              </a:rPr>
              <a:t>12</a:t>
            </a:r>
            <a:r>
              <a:rPr lang="sr-Latn-RS" sz="2400">
                <a:solidFill>
                  <a:schemeClr val="bg1"/>
                </a:solidFill>
              </a:rPr>
              <a:t> =</a:t>
            </a:r>
            <a:r>
              <a:rPr lang="en-US" sz="2400">
                <a:solidFill>
                  <a:schemeClr val="bg1"/>
                </a:solidFill>
              </a:rPr>
              <a:t>-</a:t>
            </a:r>
            <a:r>
              <a:rPr lang="en-US" sz="2400" i="1">
                <a:solidFill>
                  <a:schemeClr val="bg1"/>
                </a:solidFill>
              </a:rPr>
              <a:t>v </a:t>
            </a:r>
            <a:r>
              <a:rPr lang="en-US" sz="2400">
                <a:solidFill>
                  <a:schemeClr val="bg1"/>
                </a:solidFill>
              </a:rPr>
              <a:t>(</a:t>
            </a:r>
            <a:r>
              <a:rPr lang="en-US" sz="2400" i="1">
                <a:solidFill>
                  <a:schemeClr val="bg1"/>
                </a:solidFill>
              </a:rPr>
              <a:t>p</a:t>
            </a:r>
            <a:r>
              <a:rPr lang="en-US" sz="2400" baseline="-25000">
                <a:solidFill>
                  <a:schemeClr val="bg1"/>
                </a:solidFill>
              </a:rPr>
              <a:t>2</a:t>
            </a:r>
            <a:r>
              <a:rPr lang="en-US" sz="2400" i="1">
                <a:solidFill>
                  <a:schemeClr val="bg1"/>
                </a:solidFill>
              </a:rPr>
              <a:t> – p</a:t>
            </a:r>
            <a:r>
              <a:rPr lang="en-US" sz="2400" baseline="-25000">
                <a:solidFill>
                  <a:schemeClr val="bg1"/>
                </a:solidFill>
              </a:rPr>
              <a:t>1</a:t>
            </a:r>
            <a:r>
              <a:rPr lang="en-US" sz="2400">
                <a:solidFill>
                  <a:schemeClr val="bg1"/>
                </a:solidFill>
              </a:rPr>
              <a:t>)</a:t>
            </a:r>
            <a:endParaRPr lang="sr-Latn-RS" sz="2400" i="1">
              <a:solidFill>
                <a:schemeClr val="bg1"/>
              </a:solidFill>
            </a:endParaRPr>
          </a:p>
        </p:txBody>
      </p:sp>
      <p:cxnSp>
        <p:nvCxnSpPr>
          <p:cNvPr id="45" name="Straight Arrow Connector 44"/>
          <p:cNvCxnSpPr/>
          <p:nvPr/>
        </p:nvCxnSpPr>
        <p:spPr bwMode="auto">
          <a:xfrm>
            <a:off x="937260" y="1524000"/>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46" name="Straight Arrow Connector 45"/>
          <p:cNvCxnSpPr/>
          <p:nvPr/>
        </p:nvCxnSpPr>
        <p:spPr bwMode="auto">
          <a:xfrm>
            <a:off x="937260" y="2743200"/>
            <a:ext cx="0" cy="73152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52" name="Straight Arrow Connector 51"/>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53" name="Straight Arrow Connector 5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54"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5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56" name="TextBox 55"/>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57" name="TextBox 56"/>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58" name="Arc 57"/>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9" name="Straight Connector 58"/>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60" name="Oval 59"/>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61" name="Straight Connector 60"/>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62" name="TextBox 61"/>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63" name="Arc 62"/>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4" name="Oval 63"/>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5" name="Arc 64"/>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6" name="Oval 65"/>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9" name="TextBox 68"/>
          <p:cNvSpPr txBox="1"/>
          <p:nvPr/>
        </p:nvSpPr>
        <p:spPr>
          <a:xfrm>
            <a:off x="7666413" y="131064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0" name="Straight Arrow Connector 69"/>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71" name="Straight Arrow Connector 70"/>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2" name="TextBox 71"/>
          <p:cNvSpPr txBox="1"/>
          <p:nvPr/>
        </p:nvSpPr>
        <p:spPr>
          <a:xfrm>
            <a:off x="7696200" y="215646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3" name="TextBox 72"/>
          <p:cNvSpPr txBox="1"/>
          <p:nvPr/>
        </p:nvSpPr>
        <p:spPr>
          <a:xfrm>
            <a:off x="6172200" y="106680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74" name="TextBox 73"/>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75" name="TextBox 74"/>
          <p:cNvSpPr txBox="1"/>
          <p:nvPr/>
        </p:nvSpPr>
        <p:spPr>
          <a:xfrm>
            <a:off x="6012180" y="24384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44" name="TextBox 43"/>
          <p:cNvSpPr txBox="1">
            <a:spLocks noChangeArrowheads="1"/>
          </p:cNvSpPr>
          <p:nvPr/>
        </p:nvSpPr>
        <p:spPr bwMode="auto">
          <a:xfrm>
            <a:off x="3429000" y="1066800"/>
            <a:ext cx="1371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0</a:t>
            </a:r>
            <a:endParaRPr lang="sr-Latn-RS" sz="2400" i="1">
              <a:solidFill>
                <a:schemeClr val="bg1"/>
              </a:solidFill>
            </a:endParaRPr>
          </a:p>
        </p:txBody>
      </p:sp>
      <p:sp>
        <p:nvSpPr>
          <p:cNvPr id="42" name="TextBox 41"/>
          <p:cNvSpPr txBox="1">
            <a:spLocks noChangeArrowheads="1"/>
          </p:cNvSpPr>
          <p:nvPr/>
        </p:nvSpPr>
        <p:spPr bwMode="auto">
          <a:xfrm>
            <a:off x="304800" y="4646069"/>
            <a:ext cx="3276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i="1" baseline="-25000">
                <a:solidFill>
                  <a:schemeClr val="bg1"/>
                </a:solidFill>
              </a:rPr>
              <a:t>t</a:t>
            </a:r>
            <a:r>
              <a:rPr lang="en-US" sz="2400" baseline="-25000">
                <a:solidFill>
                  <a:schemeClr val="bg1"/>
                </a:solidFill>
              </a:rPr>
              <a:t>12</a:t>
            </a:r>
            <a:r>
              <a:rPr lang="sr-Latn-RS" sz="2400">
                <a:solidFill>
                  <a:schemeClr val="bg1"/>
                </a:solidFill>
              </a:rPr>
              <a:t> =</a:t>
            </a:r>
            <a:r>
              <a:rPr lang="en-US" sz="2400" i="1">
                <a:solidFill>
                  <a:schemeClr val="bg1"/>
                </a:solidFill>
              </a:rPr>
              <a:t>v </a:t>
            </a:r>
            <a:r>
              <a:rPr lang="en-US" sz="2400">
                <a:solidFill>
                  <a:schemeClr val="bg1"/>
                </a:solidFill>
              </a:rPr>
              <a:t>(</a:t>
            </a:r>
            <a:r>
              <a:rPr lang="en-US" sz="2400" i="1">
                <a:solidFill>
                  <a:schemeClr val="bg1"/>
                </a:solidFill>
              </a:rPr>
              <a:t>p</a:t>
            </a:r>
            <a:r>
              <a:rPr lang="en-US" sz="2400" baseline="-25000">
                <a:solidFill>
                  <a:schemeClr val="bg1"/>
                </a:solidFill>
              </a:rPr>
              <a:t>1</a:t>
            </a:r>
            <a:r>
              <a:rPr lang="en-US" sz="2400" i="1">
                <a:solidFill>
                  <a:schemeClr val="bg1"/>
                </a:solidFill>
              </a:rPr>
              <a:t> – p</a:t>
            </a:r>
            <a:r>
              <a:rPr lang="en-US" sz="2400" baseline="-25000">
                <a:solidFill>
                  <a:schemeClr val="bg1"/>
                </a:solidFill>
              </a:rPr>
              <a:t>2</a:t>
            </a:r>
            <a:r>
              <a:rPr lang="en-US" sz="2400">
                <a:solidFill>
                  <a:schemeClr val="bg1"/>
                </a:solidFill>
              </a:rPr>
              <a:t>)</a:t>
            </a:r>
            <a:endParaRPr lang="sr-Latn-RS" sz="2400" i="1">
              <a:solidFill>
                <a:schemeClr val="bg1"/>
              </a:solidFill>
            </a:endParaRPr>
          </a:p>
        </p:txBody>
      </p:sp>
      <p:cxnSp>
        <p:nvCxnSpPr>
          <p:cNvPr id="43" name="Straight Arrow Connector 42"/>
          <p:cNvCxnSpPr/>
          <p:nvPr/>
        </p:nvCxnSpPr>
        <p:spPr bwMode="auto">
          <a:xfrm>
            <a:off x="937260" y="3954749"/>
            <a:ext cx="0" cy="731520"/>
          </a:xfrm>
          <a:prstGeom prst="straightConnector1">
            <a:avLst/>
          </a:prstGeom>
          <a:noFill/>
          <a:ln w="12700" cap="flat" cmpd="sng" algn="ctr">
            <a:solidFill>
              <a:schemeClr val="bg1"/>
            </a:solidFill>
            <a:prstDash val="solid"/>
            <a:round/>
            <a:headEnd type="none" w="med" len="med"/>
            <a:tailEnd type="triangle" w="med" len="med"/>
          </a:ln>
          <a:effectLst/>
        </p:spPr>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bwMode="auto">
          <a:xfrm flipV="1">
            <a:off x="5813520" y="3802950"/>
            <a:ext cx="0" cy="2286000"/>
          </a:xfrm>
          <a:prstGeom prst="straightConnector1">
            <a:avLst/>
          </a:prstGeom>
          <a:noFill/>
          <a:ln w="19050" cap="flat" cmpd="sng" algn="ctr">
            <a:solidFill>
              <a:schemeClr val="bg1"/>
            </a:solidFill>
            <a:prstDash val="solid"/>
            <a:round/>
            <a:headEnd type="none" w="med" len="med"/>
            <a:tailEnd type="triangle"/>
          </a:ln>
          <a:effectLst/>
        </p:spPr>
      </p:cxnSp>
      <p:sp>
        <p:nvSpPr>
          <p:cNvPr id="4" name="Text Box 15"/>
          <p:cNvSpPr txBox="1">
            <a:spLocks noChangeArrowheads="1"/>
          </p:cNvSpPr>
          <p:nvPr/>
        </p:nvSpPr>
        <p:spPr bwMode="auto">
          <a:xfrm>
            <a:off x="5455380" y="3746039"/>
            <a:ext cx="341760"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T</a:t>
            </a:r>
          </a:p>
        </p:txBody>
      </p:sp>
      <p:cxnSp>
        <p:nvCxnSpPr>
          <p:cNvPr id="6" name="Straight Arrow Connector 5"/>
          <p:cNvCxnSpPr/>
          <p:nvPr/>
        </p:nvCxnSpPr>
        <p:spPr bwMode="auto">
          <a:xfrm flipV="1">
            <a:off x="5810980" y="6073140"/>
            <a:ext cx="2586260" cy="6290"/>
          </a:xfrm>
          <a:prstGeom prst="straightConnector1">
            <a:avLst/>
          </a:prstGeom>
          <a:noFill/>
          <a:ln w="19050" cap="flat" cmpd="sng" algn="ctr">
            <a:solidFill>
              <a:schemeClr val="bg1"/>
            </a:solidFill>
            <a:prstDash val="solid"/>
            <a:round/>
            <a:headEnd type="none" w="med" len="med"/>
            <a:tailEnd type="triangle"/>
          </a:ln>
          <a:effectLst/>
        </p:spPr>
      </p:cxnSp>
      <p:sp>
        <p:nvSpPr>
          <p:cNvPr id="7" name="Text Box 15"/>
          <p:cNvSpPr txBox="1">
            <a:spLocks noChangeArrowheads="1"/>
          </p:cNvSpPr>
          <p:nvPr/>
        </p:nvSpPr>
        <p:spPr bwMode="auto">
          <a:xfrm>
            <a:off x="8077200" y="5680382"/>
            <a:ext cx="312906" cy="400110"/>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i="1">
                <a:solidFill>
                  <a:srgbClr val="000099"/>
                </a:solidFill>
              </a:rPr>
              <a:t>s</a:t>
            </a:r>
          </a:p>
        </p:txBody>
      </p:sp>
      <p:sp>
        <p:nvSpPr>
          <p:cNvPr id="8" name="Freeform 7"/>
          <p:cNvSpPr/>
          <p:nvPr/>
        </p:nvSpPr>
        <p:spPr bwMode="auto">
          <a:xfrm rot="17763230">
            <a:off x="5727931" y="4507011"/>
            <a:ext cx="2377440" cy="822960"/>
          </a:xfrm>
          <a:custGeom>
            <a:avLst/>
            <a:gdLst>
              <a:gd name="connsiteX0" fmla="*/ 0 w 1529080"/>
              <a:gd name="connsiteY0" fmla="*/ 0 h 363220"/>
              <a:gd name="connsiteX1" fmla="*/ 736600 w 1529080"/>
              <a:gd name="connsiteY1" fmla="*/ 294640 h 363220"/>
              <a:gd name="connsiteX2" fmla="*/ 1529080 w 1529080"/>
              <a:gd name="connsiteY2" fmla="*/ 363220 h 363220"/>
            </a:gdLst>
            <a:ahLst/>
            <a:cxnLst>
              <a:cxn ang="0">
                <a:pos x="connsiteX0" y="connsiteY0"/>
              </a:cxn>
              <a:cxn ang="0">
                <a:pos x="connsiteX1" y="connsiteY1"/>
              </a:cxn>
              <a:cxn ang="0">
                <a:pos x="connsiteX2" y="connsiteY2"/>
              </a:cxn>
            </a:cxnLst>
            <a:rect l="l" t="t" r="r" b="b"/>
            <a:pathLst>
              <a:path w="1529080" h="363220">
                <a:moveTo>
                  <a:pt x="0" y="0"/>
                </a:moveTo>
                <a:cubicBezTo>
                  <a:pt x="240876" y="117051"/>
                  <a:pt x="481753" y="234103"/>
                  <a:pt x="736600" y="294640"/>
                </a:cubicBezTo>
                <a:cubicBezTo>
                  <a:pt x="991447" y="355177"/>
                  <a:pt x="1529080" y="363220"/>
                  <a:pt x="1529080" y="363220"/>
                </a:cubicBezTo>
              </a:path>
            </a:pathLst>
          </a:custGeom>
          <a:noFill/>
          <a:ln w="19050" cap="flat" cmpd="sng" algn="ctr">
            <a:solidFill>
              <a:srgbClr val="C0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0" name="Text Box 15"/>
          <p:cNvSpPr txBox="1">
            <a:spLocks noChangeArrowheads="1"/>
          </p:cNvSpPr>
          <p:nvPr/>
        </p:nvSpPr>
        <p:spPr bwMode="auto">
          <a:xfrm>
            <a:off x="7772400" y="3810000"/>
            <a:ext cx="1170444" cy="369332"/>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en-US" sz="1800" i="1">
                <a:solidFill>
                  <a:srgbClr val="C00000"/>
                </a:solidFill>
              </a:rPr>
              <a:t>v</a:t>
            </a:r>
            <a:r>
              <a:rPr lang="sr-Latn-RS" sz="1800">
                <a:solidFill>
                  <a:srgbClr val="C00000"/>
                </a:solidFill>
              </a:rPr>
              <a:t>=const.</a:t>
            </a:r>
            <a:endParaRPr lang="en-US" sz="1800">
              <a:solidFill>
                <a:srgbClr val="C00000"/>
              </a:solidFill>
            </a:endParaRPr>
          </a:p>
        </p:txBody>
      </p:sp>
      <p:grpSp>
        <p:nvGrpSpPr>
          <p:cNvPr id="12" name="Group 11"/>
          <p:cNvGrpSpPr/>
          <p:nvPr/>
        </p:nvGrpSpPr>
        <p:grpSpPr>
          <a:xfrm>
            <a:off x="1981200" y="3048000"/>
            <a:ext cx="2393373" cy="977468"/>
            <a:chOff x="304800" y="1879483"/>
            <a:chExt cx="2393373" cy="977468"/>
          </a:xfrm>
        </p:grpSpPr>
        <p:sp>
          <p:nvSpPr>
            <p:cNvPr id="13" name="TextBox 12"/>
            <p:cNvSpPr txBox="1">
              <a:spLocks noChangeArrowheads="1"/>
            </p:cNvSpPr>
            <p:nvPr/>
          </p:nvSpPr>
          <p:spPr bwMode="auto">
            <a:xfrm>
              <a:off x="304800" y="2133600"/>
              <a:ext cx="2209800" cy="535531"/>
            </a:xfrm>
            <a:prstGeom prst="rect">
              <a:avLst/>
            </a:prstGeom>
            <a:noFill/>
            <a:ln w="9525">
              <a:noFill/>
              <a:miter lim="800000"/>
              <a:headEnd/>
              <a:tailEnd/>
            </a:ln>
          </p:spPr>
          <p:txBody>
            <a:bodyPr wrap="square">
              <a:spAutoFit/>
            </a:bodyPr>
            <a:lstStyle/>
            <a:p>
              <a:r>
                <a:rPr lang="sr-Latn-RS" sz="2400" i="1">
                  <a:solidFill>
                    <a:schemeClr val="bg1"/>
                  </a:solidFill>
                </a:rPr>
                <a:t>s</a:t>
              </a:r>
              <a:r>
                <a:rPr lang="sr-Latn-RS" sz="2400" baseline="-25000">
                  <a:solidFill>
                    <a:schemeClr val="bg1"/>
                  </a:solidFill>
                </a:rPr>
                <a:t>2</a:t>
              </a:r>
              <a:r>
                <a:rPr lang="sr-Latn-RS" sz="2400" i="1">
                  <a:solidFill>
                    <a:schemeClr val="bg1"/>
                  </a:solidFill>
                </a:rPr>
                <a:t>-s</a:t>
              </a:r>
              <a:r>
                <a:rPr lang="sr-Latn-RS" sz="2400" baseline="-25000">
                  <a:solidFill>
                    <a:schemeClr val="bg1"/>
                  </a:solidFill>
                </a:rPr>
                <a:t>1</a:t>
              </a:r>
              <a:r>
                <a:rPr lang="sr-Latn-RS" sz="2400" i="1">
                  <a:solidFill>
                    <a:schemeClr val="bg1"/>
                  </a:solidFill>
                </a:rPr>
                <a:t>=</a:t>
              </a:r>
              <a:r>
                <a:rPr lang="en-US" sz="2400" i="1">
                  <a:solidFill>
                    <a:schemeClr val="bg1"/>
                  </a:solidFill>
                </a:rPr>
                <a:t> </a:t>
              </a:r>
              <a:r>
                <a:rPr lang="sr-Latn-RS" sz="2400" i="1">
                  <a:solidFill>
                    <a:schemeClr val="bg1"/>
                  </a:solidFill>
                </a:rPr>
                <a:t>c</a:t>
              </a:r>
              <a:r>
                <a:rPr lang="sr-Latn-RS" sz="2400" i="1" baseline="-25000">
                  <a:solidFill>
                    <a:schemeClr val="bg1"/>
                  </a:solidFill>
                </a:rPr>
                <a:t>v</a:t>
              </a:r>
              <a:r>
                <a:rPr lang="sr-Latn-RS" sz="2400" i="1">
                  <a:solidFill>
                    <a:schemeClr val="bg1"/>
                  </a:solidFill>
                </a:rPr>
                <a:t>  ln              </a:t>
              </a:r>
            </a:p>
          </p:txBody>
        </p:sp>
        <p:cxnSp>
          <p:nvCxnSpPr>
            <p:cNvPr id="14" name="Straight Connector 13"/>
            <p:cNvCxnSpPr/>
            <p:nvPr/>
          </p:nvCxnSpPr>
          <p:spPr bwMode="auto">
            <a:xfrm>
              <a:off x="2002104" y="2412883"/>
              <a:ext cx="548640" cy="0"/>
            </a:xfrm>
            <a:prstGeom prst="line">
              <a:avLst/>
            </a:prstGeom>
            <a:noFill/>
            <a:ln w="25400" cap="flat" cmpd="sng" algn="ctr">
              <a:solidFill>
                <a:srgbClr val="000099"/>
              </a:solidFill>
              <a:prstDash val="solid"/>
              <a:round/>
              <a:headEnd type="none" w="med" len="med"/>
              <a:tailEnd type="none" w="med" len="med"/>
            </a:ln>
            <a:effectLst/>
          </p:spPr>
        </p:cxnSp>
        <p:sp>
          <p:nvSpPr>
            <p:cNvPr id="15" name="TextBox 14"/>
            <p:cNvSpPr txBox="1">
              <a:spLocks noChangeArrowheads="1"/>
            </p:cNvSpPr>
            <p:nvPr/>
          </p:nvSpPr>
          <p:spPr bwMode="auto">
            <a:xfrm>
              <a:off x="1925846" y="1879483"/>
              <a:ext cx="762000" cy="494751"/>
            </a:xfrm>
            <a:prstGeom prst="rect">
              <a:avLst/>
            </a:prstGeom>
            <a:noFill/>
            <a:ln w="9525">
              <a:noFill/>
              <a:miter lim="800000"/>
              <a:headEnd/>
              <a:tailEnd/>
            </a:ln>
          </p:spPr>
          <p:txBody>
            <a:bodyPr wrap="square">
              <a:spAutoFit/>
            </a:bodyPr>
            <a:lstStyle/>
            <a:p>
              <a:pPr algn="ctr"/>
              <a:r>
                <a:rPr lang="sr-Latn-RS" sz="2400" i="1">
                  <a:solidFill>
                    <a:schemeClr val="bg1"/>
                  </a:solidFill>
                  <a:latin typeface="Arial" pitchFamily="34" charset="0"/>
                  <a:cs typeface="Arial" pitchFamily="34" charset="0"/>
                  <a:sym typeface="Symbol"/>
                </a:rPr>
                <a:t>T</a:t>
              </a:r>
              <a:r>
                <a:rPr lang="sr-Latn-RS" sz="2400" baseline="-25000">
                  <a:solidFill>
                    <a:schemeClr val="bg1"/>
                  </a:solidFill>
                  <a:latin typeface="Arial" pitchFamily="34" charset="0"/>
                  <a:cs typeface="Arial" pitchFamily="34" charset="0"/>
                  <a:sym typeface="Symbol"/>
                </a:rPr>
                <a:t>2</a:t>
              </a:r>
              <a:endParaRPr lang="sr-Latn-RS" sz="2400" baseline="-25000">
                <a:solidFill>
                  <a:schemeClr val="bg1"/>
                </a:solidFill>
                <a:latin typeface="Arial" pitchFamily="34" charset="0"/>
                <a:cs typeface="Arial" pitchFamily="34" charset="0"/>
              </a:endParaRPr>
            </a:p>
          </p:txBody>
        </p:sp>
        <p:sp>
          <p:nvSpPr>
            <p:cNvPr id="16" name="TextBox 15"/>
            <p:cNvSpPr txBox="1">
              <a:spLocks noChangeArrowheads="1"/>
            </p:cNvSpPr>
            <p:nvPr/>
          </p:nvSpPr>
          <p:spPr bwMode="auto">
            <a:xfrm>
              <a:off x="1936173" y="2362200"/>
              <a:ext cx="762000" cy="494751"/>
            </a:xfrm>
            <a:prstGeom prst="rect">
              <a:avLst/>
            </a:prstGeom>
            <a:noFill/>
            <a:ln w="9525">
              <a:noFill/>
              <a:miter lim="800000"/>
              <a:headEnd/>
              <a:tailEnd/>
            </a:ln>
          </p:spPr>
          <p:txBody>
            <a:bodyPr wrap="square">
              <a:spAutoFit/>
            </a:bodyPr>
            <a:lstStyle/>
            <a:p>
              <a:pPr algn="ctr"/>
              <a:r>
                <a:rPr lang="sr-Latn-RS" sz="2400" i="1">
                  <a:solidFill>
                    <a:schemeClr val="bg1"/>
                  </a:solidFill>
                  <a:latin typeface="Arial" pitchFamily="34" charset="0"/>
                  <a:cs typeface="Arial" pitchFamily="34" charset="0"/>
                  <a:sym typeface="Symbol"/>
                </a:rPr>
                <a:t>T</a:t>
              </a:r>
              <a:r>
                <a:rPr lang="sr-Latn-RS" sz="2400" baseline="-25000">
                  <a:solidFill>
                    <a:schemeClr val="bg1"/>
                  </a:solidFill>
                  <a:latin typeface="Arial" pitchFamily="34" charset="0"/>
                  <a:cs typeface="Arial" pitchFamily="34" charset="0"/>
                  <a:sym typeface="Symbol"/>
                </a:rPr>
                <a:t>1</a:t>
              </a:r>
              <a:endParaRPr lang="sr-Latn-RS" sz="2400" baseline="-25000">
                <a:solidFill>
                  <a:schemeClr val="bg1"/>
                </a:solidFill>
                <a:latin typeface="Arial" pitchFamily="34" charset="0"/>
                <a:cs typeface="Arial" pitchFamily="34" charset="0"/>
              </a:endParaRPr>
            </a:p>
          </p:txBody>
        </p:sp>
      </p:grpSp>
      <p:cxnSp>
        <p:nvCxnSpPr>
          <p:cNvPr id="17" name="Straight Arrow Connector 16"/>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8" name="Straight Arrow Connector 17"/>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9"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20"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21" name="TextBox 20"/>
          <p:cNvSpPr txBox="1">
            <a:spLocks noChangeArrowheads="1"/>
          </p:cNvSpPr>
          <p:nvPr/>
        </p:nvSpPr>
        <p:spPr bwMode="auto">
          <a:xfrm>
            <a:off x="6791960" y="223460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22" name="TextBox 21"/>
          <p:cNvSpPr txBox="1">
            <a:spLocks noChangeArrowheads="1"/>
          </p:cNvSpPr>
          <p:nvPr/>
        </p:nvSpPr>
        <p:spPr bwMode="auto">
          <a:xfrm>
            <a:off x="6823564" y="16023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23" name="Arc 22"/>
          <p:cNvSpPr/>
          <p:nvPr/>
        </p:nvSpPr>
        <p:spPr bwMode="auto">
          <a:xfrm rot="10800000">
            <a:off x="6366276" y="14301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24" name="Straight Connector 23"/>
          <p:cNvCxnSpPr/>
          <p:nvPr/>
        </p:nvCxnSpPr>
        <p:spPr bwMode="auto">
          <a:xfrm flipV="1">
            <a:off x="6858000" y="19177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25" name="Oval 24"/>
          <p:cNvSpPr/>
          <p:nvPr/>
        </p:nvSpPr>
        <p:spPr bwMode="auto">
          <a:xfrm rot="2628319">
            <a:off x="6824222" y="247378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26" name="Straight Connector 25"/>
          <p:cNvCxnSpPr/>
          <p:nvPr/>
        </p:nvCxnSpPr>
        <p:spPr bwMode="auto">
          <a:xfrm flipV="1">
            <a:off x="6858000" y="254762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27" name="TextBox 26"/>
          <p:cNvSpPr txBox="1">
            <a:spLocks noChangeArrowheads="1"/>
          </p:cNvSpPr>
          <p:nvPr/>
        </p:nvSpPr>
        <p:spPr bwMode="auto">
          <a:xfrm>
            <a:off x="6793230" y="285369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28" name="Arc 27"/>
          <p:cNvSpPr/>
          <p:nvPr/>
        </p:nvSpPr>
        <p:spPr bwMode="auto">
          <a:xfrm rot="10800000">
            <a:off x="6358890" y="80010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9" name="Oval 28"/>
          <p:cNvSpPr/>
          <p:nvPr/>
        </p:nvSpPr>
        <p:spPr bwMode="auto">
          <a:xfrm rot="2628319">
            <a:off x="6825588" y="18464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0" name="Arc 29"/>
          <p:cNvSpPr/>
          <p:nvPr/>
        </p:nvSpPr>
        <p:spPr bwMode="auto">
          <a:xfrm rot="10800000">
            <a:off x="6324600" y="2038350"/>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1" name="Oval 30"/>
          <p:cNvSpPr/>
          <p:nvPr/>
        </p:nvSpPr>
        <p:spPr bwMode="auto">
          <a:xfrm rot="2628319">
            <a:off x="6820508" y="30961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2" name="TextBox 31"/>
          <p:cNvSpPr txBox="1"/>
          <p:nvPr/>
        </p:nvSpPr>
        <p:spPr>
          <a:xfrm>
            <a:off x="7666413" y="131064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33" name="Straight Arrow Connector 32"/>
          <p:cNvCxnSpPr/>
          <p:nvPr/>
        </p:nvCxnSpPr>
        <p:spPr bwMode="auto">
          <a:xfrm flipH="1">
            <a:off x="6934200" y="1676400"/>
            <a:ext cx="838200" cy="533400"/>
          </a:xfrm>
          <a:prstGeom prst="straightConnector1">
            <a:avLst/>
          </a:prstGeom>
          <a:noFill/>
          <a:ln w="41275" cap="flat" cmpd="dbl" algn="ctr">
            <a:solidFill>
              <a:srgbClr val="C00000"/>
            </a:solidFill>
            <a:prstDash val="solid"/>
            <a:round/>
            <a:headEnd type="none" w="med" len="med"/>
            <a:tailEnd type="triangle"/>
          </a:ln>
          <a:effectLst/>
        </p:spPr>
      </p:cxnSp>
      <p:cxnSp>
        <p:nvCxnSpPr>
          <p:cNvPr id="34" name="Straight Arrow Connector 33"/>
          <p:cNvCxnSpPr/>
          <p:nvPr/>
        </p:nvCxnSpPr>
        <p:spPr bwMode="auto">
          <a:xfrm flipH="1">
            <a:off x="6858000" y="2362200"/>
            <a:ext cx="914400" cy="45720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35" name="TextBox 34"/>
          <p:cNvSpPr txBox="1"/>
          <p:nvPr/>
        </p:nvSpPr>
        <p:spPr>
          <a:xfrm>
            <a:off x="7696200" y="215646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36" name="TextBox 35"/>
          <p:cNvSpPr txBox="1"/>
          <p:nvPr/>
        </p:nvSpPr>
        <p:spPr>
          <a:xfrm>
            <a:off x="6172200" y="106680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37" name="TextBox 36"/>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38" name="TextBox 37"/>
          <p:cNvSpPr txBox="1"/>
          <p:nvPr/>
        </p:nvSpPr>
        <p:spPr>
          <a:xfrm>
            <a:off x="6012180" y="24384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39" name="Oval 38"/>
          <p:cNvSpPr/>
          <p:nvPr/>
        </p:nvSpPr>
        <p:spPr bwMode="auto">
          <a:xfrm rot="2628319">
            <a:off x="7054727" y="507425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0" name="Oval 39"/>
          <p:cNvSpPr/>
          <p:nvPr/>
        </p:nvSpPr>
        <p:spPr bwMode="auto">
          <a:xfrm rot="2628319">
            <a:off x="7553836" y="4384647"/>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1" name="Oval 40"/>
          <p:cNvSpPr/>
          <p:nvPr/>
        </p:nvSpPr>
        <p:spPr bwMode="auto">
          <a:xfrm rot="2628319">
            <a:off x="6485131" y="5491452"/>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3" name="TextBox 42"/>
          <p:cNvSpPr txBox="1">
            <a:spLocks noChangeArrowheads="1"/>
          </p:cNvSpPr>
          <p:nvPr/>
        </p:nvSpPr>
        <p:spPr bwMode="auto">
          <a:xfrm>
            <a:off x="6913880" y="514544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44" name="TextBox 43"/>
          <p:cNvSpPr txBox="1">
            <a:spLocks noChangeArrowheads="1"/>
          </p:cNvSpPr>
          <p:nvPr/>
        </p:nvSpPr>
        <p:spPr bwMode="auto">
          <a:xfrm>
            <a:off x="7456024" y="442178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45" name="TextBox 44"/>
          <p:cNvSpPr txBox="1">
            <a:spLocks noChangeArrowheads="1"/>
          </p:cNvSpPr>
          <p:nvPr/>
        </p:nvSpPr>
        <p:spPr bwMode="auto">
          <a:xfrm>
            <a:off x="6191250" y="523875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sp>
        <p:nvSpPr>
          <p:cNvPr id="46" name="TextBox 45"/>
          <p:cNvSpPr txBox="1"/>
          <p:nvPr/>
        </p:nvSpPr>
        <p:spPr>
          <a:xfrm>
            <a:off x="6729153" y="399288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47" name="Straight Arrow Connector 46"/>
          <p:cNvCxnSpPr/>
          <p:nvPr/>
        </p:nvCxnSpPr>
        <p:spPr bwMode="auto">
          <a:xfrm>
            <a:off x="7124700" y="4427220"/>
            <a:ext cx="472440" cy="601980"/>
          </a:xfrm>
          <a:prstGeom prst="straightConnector1">
            <a:avLst/>
          </a:prstGeom>
          <a:noFill/>
          <a:ln w="41275" cap="flat" cmpd="dbl" algn="ctr">
            <a:solidFill>
              <a:srgbClr val="C00000"/>
            </a:solidFill>
            <a:prstDash val="solid"/>
            <a:round/>
            <a:headEnd type="none" w="med" len="med"/>
            <a:tailEnd type="triangle"/>
          </a:ln>
          <a:effectLst/>
        </p:spPr>
      </p:cxnSp>
      <p:cxnSp>
        <p:nvCxnSpPr>
          <p:cNvPr id="50" name="Straight Arrow Connector 49"/>
          <p:cNvCxnSpPr/>
          <p:nvPr/>
        </p:nvCxnSpPr>
        <p:spPr bwMode="auto">
          <a:xfrm flipH="1" flipV="1">
            <a:off x="6675120" y="5295900"/>
            <a:ext cx="464820" cy="6019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52" name="TextBox 51"/>
          <p:cNvSpPr txBox="1"/>
          <p:nvPr/>
        </p:nvSpPr>
        <p:spPr>
          <a:xfrm>
            <a:off x="7056120" y="55245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264220" name="Text Box 28"/>
          <p:cNvSpPr txBox="1">
            <a:spLocks noChangeArrowheads="1"/>
          </p:cNvSpPr>
          <p:nvPr/>
        </p:nvSpPr>
        <p:spPr bwMode="auto">
          <a:xfrm>
            <a:off x="304800" y="1828800"/>
            <a:ext cx="1159292" cy="923330"/>
          </a:xfrm>
          <a:prstGeom prst="rect">
            <a:avLst/>
          </a:prstGeom>
          <a:noFill/>
          <a:ln w="9525" algn="ctr">
            <a:noFill/>
            <a:miter lim="800000"/>
            <a:headEnd/>
            <a:tailEnd/>
          </a:ln>
          <a:effectLst/>
        </p:spPr>
        <p:txBody>
          <a:bodyPr wrap="none">
            <a:spAutoFit/>
          </a:bodyPr>
          <a:lstStyle/>
          <a:p>
            <a:pPr>
              <a:tabLst>
                <a:tab pos="409575" algn="l"/>
              </a:tabLst>
            </a:pPr>
            <a:r>
              <a:rPr lang="sr-Latn-CS">
                <a:solidFill>
                  <a:schemeClr val="bg1"/>
                </a:solidFill>
              </a:rPr>
              <a:t>d</a:t>
            </a:r>
            <a:r>
              <a:rPr lang="en-US" i="1">
                <a:solidFill>
                  <a:schemeClr val="bg1"/>
                </a:solidFill>
              </a:rPr>
              <a:t>p</a:t>
            </a:r>
            <a:r>
              <a:rPr lang="sr-Latn-CS">
                <a:solidFill>
                  <a:schemeClr val="bg1"/>
                </a:solidFill>
              </a:rPr>
              <a:t>=0</a:t>
            </a:r>
          </a:p>
          <a:p>
            <a:pPr>
              <a:tabLst>
                <a:tab pos="409575" algn="l"/>
              </a:tabLst>
            </a:pPr>
            <a:r>
              <a:rPr lang="en-US" i="1">
                <a:solidFill>
                  <a:schemeClr val="bg1"/>
                </a:solidFill>
              </a:rPr>
              <a:t>p</a:t>
            </a:r>
            <a:r>
              <a:rPr lang="sr-Latn-CS">
                <a:solidFill>
                  <a:schemeClr val="bg1"/>
                </a:solidFill>
              </a:rPr>
              <a:t>=const.</a:t>
            </a:r>
            <a:endParaRPr lang="en-US">
              <a:solidFill>
                <a:schemeClr val="bg1"/>
              </a:solidFill>
            </a:endParaRPr>
          </a:p>
        </p:txBody>
      </p:sp>
      <p:sp>
        <p:nvSpPr>
          <p:cNvPr id="61" name="Oval 60"/>
          <p:cNvSpPr/>
          <p:nvPr/>
        </p:nvSpPr>
        <p:spPr bwMode="auto">
          <a:xfrm>
            <a:off x="1476587" y="3559440"/>
            <a:ext cx="2316480" cy="1060456"/>
          </a:xfrm>
          <a:prstGeom prst="ellipse">
            <a:avLst/>
          </a:prstGeom>
          <a:solidFill>
            <a:schemeClr val="accent4">
              <a:lumMod val="75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2" name="TextBox 61"/>
          <p:cNvSpPr txBox="1"/>
          <p:nvPr/>
        </p:nvSpPr>
        <p:spPr>
          <a:xfrm>
            <a:off x="1923226" y="3867090"/>
            <a:ext cx="1425390" cy="400110"/>
          </a:xfrm>
          <a:prstGeom prst="rect">
            <a:avLst/>
          </a:prstGeom>
          <a:noFill/>
        </p:spPr>
        <p:txBody>
          <a:bodyPr wrap="none" rtlCol="0">
            <a:spAutoFit/>
          </a:bodyPr>
          <a:lstStyle/>
          <a:p>
            <a:pPr algn="ctr">
              <a:lnSpc>
                <a:spcPct val="100000"/>
              </a:lnSpc>
              <a:spcBef>
                <a:spcPts val="0"/>
              </a:spcBef>
            </a:pPr>
            <a:r>
              <a:rPr lang="en-US">
                <a:solidFill>
                  <a:schemeClr val="bg1"/>
                </a:solidFill>
              </a:rPr>
              <a:t>Radno telo</a:t>
            </a:r>
            <a:endParaRPr lang="en-US"/>
          </a:p>
        </p:txBody>
      </p:sp>
      <p:sp>
        <p:nvSpPr>
          <p:cNvPr id="63" name="TextBox 62"/>
          <p:cNvSpPr txBox="1"/>
          <p:nvPr/>
        </p:nvSpPr>
        <p:spPr>
          <a:xfrm>
            <a:off x="3581400" y="2819400"/>
            <a:ext cx="687924" cy="383314"/>
          </a:xfrm>
          <a:prstGeom prst="rect">
            <a:avLst/>
          </a:prstGeom>
          <a:noFill/>
        </p:spPr>
        <p:txBody>
          <a:bodyPr wrap="none" rtlCol="0">
            <a:spAutoFit/>
          </a:bodyPr>
          <a:lstStyle/>
          <a:p>
            <a:r>
              <a:rPr lang="en-US" sz="2800" b="1">
                <a:solidFill>
                  <a:schemeClr val="bg1"/>
                </a:solidFill>
              </a:rPr>
              <a:t>q&gt;0</a:t>
            </a:r>
          </a:p>
        </p:txBody>
      </p:sp>
      <p:cxnSp>
        <p:nvCxnSpPr>
          <p:cNvPr id="64" name="Straight Arrow Connector 63"/>
          <p:cNvCxnSpPr/>
          <p:nvPr/>
        </p:nvCxnSpPr>
        <p:spPr bwMode="auto">
          <a:xfrm flipH="1">
            <a:off x="3471333" y="3299524"/>
            <a:ext cx="643467" cy="467848"/>
          </a:xfrm>
          <a:prstGeom prst="straightConnector1">
            <a:avLst/>
          </a:prstGeom>
          <a:noFill/>
          <a:ln w="63500" cap="flat" cmpd="dbl" algn="ctr">
            <a:solidFill>
              <a:srgbClr val="C00000"/>
            </a:solidFill>
            <a:prstDash val="solid"/>
            <a:round/>
            <a:headEnd type="none" w="med" len="med"/>
            <a:tailEnd type="triangle"/>
          </a:ln>
          <a:effectLst/>
        </p:spPr>
      </p:cxnSp>
      <p:cxnSp>
        <p:nvCxnSpPr>
          <p:cNvPr id="65" name="Straight Arrow Connector 64"/>
          <p:cNvCxnSpPr/>
          <p:nvPr/>
        </p:nvCxnSpPr>
        <p:spPr bwMode="auto">
          <a:xfrm flipH="1">
            <a:off x="1219200" y="4495136"/>
            <a:ext cx="643467" cy="467848"/>
          </a:xfrm>
          <a:prstGeom prst="straightConnector1">
            <a:avLst/>
          </a:prstGeom>
          <a:noFill/>
          <a:ln w="63500" cap="flat" cmpd="dbl" algn="ctr">
            <a:solidFill>
              <a:srgbClr val="00B050"/>
            </a:solidFill>
            <a:prstDash val="solid"/>
            <a:round/>
            <a:headEnd type="none" w="med" len="med"/>
            <a:tailEnd type="triangle"/>
          </a:ln>
          <a:effectLst/>
        </p:spPr>
      </p:cxnSp>
      <p:sp>
        <p:nvSpPr>
          <p:cNvPr id="66" name="TextBox 65"/>
          <p:cNvSpPr txBox="1"/>
          <p:nvPr/>
        </p:nvSpPr>
        <p:spPr>
          <a:xfrm>
            <a:off x="1393521" y="4645887"/>
            <a:ext cx="687924" cy="383314"/>
          </a:xfrm>
          <a:prstGeom prst="rect">
            <a:avLst/>
          </a:prstGeom>
          <a:noFill/>
        </p:spPr>
        <p:txBody>
          <a:bodyPr wrap="none" rtlCol="0">
            <a:spAutoFit/>
          </a:bodyPr>
          <a:lstStyle/>
          <a:p>
            <a:r>
              <a:rPr lang="en-US" sz="2800" b="1">
                <a:solidFill>
                  <a:schemeClr val="bg1"/>
                </a:solidFill>
              </a:rPr>
              <a:t>q&lt;0</a:t>
            </a:r>
          </a:p>
        </p:txBody>
      </p:sp>
      <p:sp>
        <p:nvSpPr>
          <p:cNvPr id="44" name="WordArt 6"/>
          <p:cNvSpPr>
            <a:spLocks noChangeArrowheads="1" noChangeShapeType="1" noTextEdit="1"/>
          </p:cNvSpPr>
          <p:nvPr/>
        </p:nvSpPr>
        <p:spPr bwMode="auto">
          <a:xfrm>
            <a:off x="300038" y="990600"/>
            <a:ext cx="3128962" cy="6477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Izobarski proces</a:t>
            </a:r>
          </a:p>
        </p:txBody>
      </p:sp>
      <p:grpSp>
        <p:nvGrpSpPr>
          <p:cNvPr id="80" name="Group 79"/>
          <p:cNvGrpSpPr/>
          <p:nvPr/>
        </p:nvGrpSpPr>
        <p:grpSpPr>
          <a:xfrm>
            <a:off x="5181600" y="1197209"/>
            <a:ext cx="3798336" cy="3755791"/>
            <a:chOff x="5455920" y="1197209"/>
            <a:chExt cx="3798336" cy="3755791"/>
          </a:xfrm>
        </p:grpSpPr>
        <p:sp>
          <p:nvSpPr>
            <p:cNvPr id="48" name="Arc 47"/>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76" name="Group 75"/>
            <p:cNvGrpSpPr/>
            <p:nvPr/>
          </p:nvGrpSpPr>
          <p:grpSpPr>
            <a:xfrm>
              <a:off x="5455920" y="1197209"/>
              <a:ext cx="3160468" cy="3755791"/>
              <a:chOff x="5455920" y="1197209"/>
              <a:chExt cx="3160468" cy="3755791"/>
            </a:xfrm>
          </p:grpSpPr>
          <p:sp>
            <p:nvSpPr>
              <p:cNvPr id="69" name="Rectangle 68"/>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7" name="Arc 46"/>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2" name="Group 17"/>
              <p:cNvGrpSpPr/>
              <p:nvPr/>
            </p:nvGrpSpPr>
            <p:grpSpPr>
              <a:xfrm>
                <a:off x="5715000" y="3810000"/>
                <a:ext cx="2295525" cy="1143000"/>
                <a:chOff x="4032885" y="3415665"/>
                <a:chExt cx="2295525" cy="1143000"/>
              </a:xfrm>
              <a:solidFill>
                <a:schemeClr val="tx1">
                  <a:lumMod val="65000"/>
                </a:schemeClr>
              </a:solidFill>
            </p:grpSpPr>
            <p:sp>
              <p:nvSpPr>
                <p:cNvPr id="14" name="Rectangle 13"/>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Rectangle 14"/>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6" name="Rectangle 15"/>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3" name="Group 43"/>
              <p:cNvGrpSpPr/>
              <p:nvPr/>
            </p:nvGrpSpPr>
            <p:grpSpPr>
              <a:xfrm>
                <a:off x="6858000" y="3920489"/>
                <a:ext cx="1524000" cy="923544"/>
                <a:chOff x="6330315" y="3920489"/>
                <a:chExt cx="1524000" cy="923544"/>
              </a:xfrm>
            </p:grpSpPr>
            <p:sp>
              <p:nvSpPr>
                <p:cNvPr id="11" name="Rectangle 10"/>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 name="Rectangle 11"/>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 name="TextBox 12"/>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8" name="Straight Arrow Connector 17"/>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9" name="Straight Arrow Connector 18"/>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20"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21"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22" name="TextBox 21"/>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23" name="TextBox 22"/>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41" name="Arc 40"/>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54" name="TextBox 53"/>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50" name="Straight Connector 4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43" name="Oval 42"/>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52" name="Straight Connector 5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51" name="Oval 50"/>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71" name="TextBox 70"/>
              <p:cNvSpPr txBox="1"/>
              <p:nvPr/>
            </p:nvSpPr>
            <p:spPr>
              <a:xfrm>
                <a:off x="730827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72" name="Straight Arrow Connector 71"/>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73" name="Straight Arrow Connector 72"/>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75" name="TextBox 74"/>
              <p:cNvSpPr txBox="1"/>
              <p:nvPr/>
            </p:nvSpPr>
            <p:spPr>
              <a:xfrm>
                <a:off x="598932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77" name="TextBox 76"/>
              <p:cNvSpPr txBox="1"/>
              <p:nvPr/>
            </p:nvSpPr>
            <p:spPr>
              <a:xfrm>
                <a:off x="6808470" y="163449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78" name="TextBox 77"/>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79" name="TextBox 78"/>
              <p:cNvSpPr txBox="1"/>
              <p:nvPr/>
            </p:nvSpPr>
            <p:spPr>
              <a:xfrm>
                <a:off x="5802630" y="17145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53" name="Oval 52"/>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67" name="Rectangle 66"/>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74" name="Straight Connector 73"/>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44" name="Text Box 27"/>
          <p:cNvSpPr txBox="1">
            <a:spLocks noChangeArrowheads="1"/>
          </p:cNvSpPr>
          <p:nvPr/>
        </p:nvSpPr>
        <p:spPr bwMode="auto">
          <a:xfrm rot="2870812">
            <a:off x="2387875" y="2305384"/>
            <a:ext cx="2040632" cy="707886"/>
          </a:xfrm>
          <a:prstGeom prst="rect">
            <a:avLst/>
          </a:prstGeom>
          <a:noFill/>
          <a:ln w="9525" algn="ctr">
            <a:noFill/>
            <a:miter lim="800000"/>
            <a:headEnd/>
            <a:tailEnd/>
          </a:ln>
          <a:effectLst/>
        </p:spPr>
        <p:txBody>
          <a:bodyPr wrap="square">
            <a:spAutoFit/>
          </a:bodyPr>
          <a:lstStyle/>
          <a:p>
            <a:pPr algn="ctr">
              <a:lnSpc>
                <a:spcPct val="100000"/>
              </a:lnSpc>
              <a:spcBef>
                <a:spcPts val="0"/>
              </a:spcBef>
              <a:tabLst>
                <a:tab pos="409575" algn="l"/>
              </a:tabLst>
            </a:pPr>
            <a:r>
              <a:rPr lang="sr-Latn-CS">
                <a:solidFill>
                  <a:schemeClr val="bg1"/>
                </a:solidFill>
              </a:rPr>
              <a:t>Jednačina</a:t>
            </a:r>
            <a:endParaRPr lang="en-US">
              <a:solidFill>
                <a:schemeClr val="bg1"/>
              </a:solidFill>
            </a:endParaRPr>
          </a:p>
          <a:p>
            <a:pPr algn="ctr">
              <a:lnSpc>
                <a:spcPct val="100000"/>
              </a:lnSpc>
              <a:spcBef>
                <a:spcPts val="0"/>
              </a:spcBef>
              <a:tabLst>
                <a:tab pos="409575" algn="l"/>
              </a:tabLst>
            </a:pPr>
            <a:r>
              <a:rPr lang="sr-Latn-CS">
                <a:solidFill>
                  <a:schemeClr val="bg1"/>
                </a:solidFill>
              </a:rPr>
              <a:t>procesa</a:t>
            </a:r>
            <a:r>
              <a:rPr lang="en-US">
                <a:solidFill>
                  <a:schemeClr val="bg1"/>
                </a:solidFill>
              </a:rPr>
              <a:t>:</a:t>
            </a:r>
          </a:p>
        </p:txBody>
      </p:sp>
      <p:sp>
        <p:nvSpPr>
          <p:cNvPr id="48" name="Text Box 27"/>
          <p:cNvSpPr txBox="1">
            <a:spLocks noChangeArrowheads="1"/>
          </p:cNvSpPr>
          <p:nvPr/>
        </p:nvSpPr>
        <p:spPr bwMode="auto">
          <a:xfrm>
            <a:off x="274321" y="16764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i="1">
                <a:solidFill>
                  <a:schemeClr val="bg1"/>
                </a:solidFill>
                <a:sym typeface="Symbol"/>
              </a:rPr>
              <a:t></a:t>
            </a:r>
            <a:r>
              <a:rPr lang="en-US" sz="2400" i="1">
                <a:solidFill>
                  <a:schemeClr val="bg1"/>
                </a:solidFill>
              </a:rPr>
              <a:t>v=R</a:t>
            </a:r>
            <a:r>
              <a:rPr lang="en-US" sz="2400" i="1">
                <a:solidFill>
                  <a:schemeClr val="bg1"/>
                </a:solidFill>
                <a:sym typeface="Symbol"/>
              </a:rPr>
              <a:t></a:t>
            </a:r>
            <a:r>
              <a:rPr lang="en-US" sz="2400" i="1">
                <a:solidFill>
                  <a:schemeClr val="bg1"/>
                </a:solidFill>
              </a:rPr>
              <a:t>T</a:t>
            </a:r>
          </a:p>
        </p:txBody>
      </p:sp>
      <p:sp>
        <p:nvSpPr>
          <p:cNvPr id="49" name="Text Box 27"/>
          <p:cNvSpPr txBox="1">
            <a:spLocks noChangeArrowheads="1"/>
          </p:cNvSpPr>
          <p:nvPr/>
        </p:nvSpPr>
        <p:spPr bwMode="auto">
          <a:xfrm>
            <a:off x="152400" y="2687729"/>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v</a:t>
            </a:r>
          </a:p>
          <a:p>
            <a:pPr algn="ctr">
              <a:spcBef>
                <a:spcPts val="0"/>
              </a:spcBef>
              <a:tabLst>
                <a:tab pos="409575" algn="l"/>
              </a:tabLst>
            </a:pPr>
            <a:r>
              <a:rPr lang="en-US" sz="2400" i="1">
                <a:solidFill>
                  <a:schemeClr val="bg1"/>
                </a:solidFill>
                <a:sym typeface="Symbol"/>
              </a:rPr>
              <a:t>T</a:t>
            </a:r>
            <a:endParaRPr lang="en-US" sz="2400" i="1">
              <a:solidFill>
                <a:schemeClr val="bg1"/>
              </a:solidFill>
            </a:endParaRPr>
          </a:p>
        </p:txBody>
      </p:sp>
      <p:cxnSp>
        <p:nvCxnSpPr>
          <p:cNvPr id="58" name="Straight Connector 57"/>
          <p:cNvCxnSpPr/>
          <p:nvPr/>
        </p:nvCxnSpPr>
        <p:spPr bwMode="auto">
          <a:xfrm flipH="1">
            <a:off x="312420" y="3162300"/>
            <a:ext cx="457200" cy="0"/>
          </a:xfrm>
          <a:prstGeom prst="line">
            <a:avLst/>
          </a:prstGeom>
          <a:noFill/>
          <a:ln w="19050" cap="flat" cmpd="sng" algn="ctr">
            <a:solidFill>
              <a:schemeClr val="bg1"/>
            </a:solidFill>
            <a:prstDash val="solid"/>
            <a:round/>
            <a:headEnd type="none" w="med" len="med"/>
            <a:tailEnd type="none" w="med" len="med"/>
          </a:ln>
          <a:effectLst/>
        </p:spPr>
      </p:cxnSp>
      <p:sp>
        <p:nvSpPr>
          <p:cNvPr id="67" name="Text Box 27"/>
          <p:cNvSpPr txBox="1">
            <a:spLocks noChangeArrowheads="1"/>
          </p:cNvSpPr>
          <p:nvPr/>
        </p:nvSpPr>
        <p:spPr bwMode="auto">
          <a:xfrm>
            <a:off x="914400" y="268986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R</a:t>
            </a:r>
          </a:p>
          <a:p>
            <a:pPr algn="ctr">
              <a:spcBef>
                <a:spcPts val="0"/>
              </a:spcBef>
              <a:tabLst>
                <a:tab pos="409575" algn="l"/>
              </a:tabLst>
            </a:pPr>
            <a:r>
              <a:rPr lang="en-US" sz="2400" i="1">
                <a:solidFill>
                  <a:schemeClr val="bg1"/>
                </a:solidFill>
              </a:rPr>
              <a:t>p</a:t>
            </a:r>
          </a:p>
        </p:txBody>
      </p:sp>
      <p:sp>
        <p:nvSpPr>
          <p:cNvPr id="68" name="Text Box 27"/>
          <p:cNvSpPr txBox="1">
            <a:spLocks noChangeArrowheads="1"/>
          </p:cNvSpPr>
          <p:nvPr/>
        </p:nvSpPr>
        <p:spPr bwMode="auto">
          <a:xfrm>
            <a:off x="731520" y="2933700"/>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a:solidFill>
                  <a:schemeClr val="bg1"/>
                </a:solidFill>
              </a:rPr>
              <a:t>=       = const.</a:t>
            </a:r>
          </a:p>
        </p:txBody>
      </p:sp>
      <p:cxnSp>
        <p:nvCxnSpPr>
          <p:cNvPr id="69" name="Straight Connector 68"/>
          <p:cNvCxnSpPr/>
          <p:nvPr/>
        </p:nvCxnSpPr>
        <p:spPr bwMode="auto">
          <a:xfrm flipH="1">
            <a:off x="1066800" y="3162300"/>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74" name="Straight Arrow Connector 73"/>
          <p:cNvCxnSpPr/>
          <p:nvPr/>
        </p:nvCxnSpPr>
        <p:spPr bwMode="auto">
          <a:xfrm>
            <a:off x="914400" y="22098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6" name="Text Box 27"/>
          <p:cNvSpPr txBox="1">
            <a:spLocks noChangeArrowheads="1"/>
          </p:cNvSpPr>
          <p:nvPr/>
        </p:nvSpPr>
        <p:spPr bwMode="auto">
          <a:xfrm>
            <a:off x="152400" y="3860520"/>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v</a:t>
            </a:r>
            <a:r>
              <a:rPr lang="en-US" sz="2400" baseline="-25000">
                <a:solidFill>
                  <a:schemeClr val="bg1"/>
                </a:solidFill>
              </a:rPr>
              <a:t>2</a:t>
            </a:r>
          </a:p>
          <a:p>
            <a:pPr algn="ctr">
              <a:spcBef>
                <a:spcPts val="0"/>
              </a:spcBef>
              <a:tabLst>
                <a:tab pos="409575" algn="l"/>
              </a:tabLst>
            </a:pPr>
            <a:r>
              <a:rPr lang="en-US" sz="2400" i="1">
                <a:solidFill>
                  <a:schemeClr val="bg1"/>
                </a:solidFill>
              </a:rPr>
              <a:t>v</a:t>
            </a:r>
            <a:r>
              <a:rPr lang="en-US" sz="2400" baseline="-25000">
                <a:solidFill>
                  <a:schemeClr val="bg1"/>
                </a:solidFill>
              </a:rPr>
              <a:t>1</a:t>
            </a:r>
            <a:endParaRPr lang="en-US" sz="2400" i="1">
              <a:solidFill>
                <a:schemeClr val="bg1"/>
              </a:solidFill>
            </a:endParaRPr>
          </a:p>
        </p:txBody>
      </p:sp>
      <p:cxnSp>
        <p:nvCxnSpPr>
          <p:cNvPr id="80" name="Straight Connector 79"/>
          <p:cNvCxnSpPr/>
          <p:nvPr/>
        </p:nvCxnSpPr>
        <p:spPr bwMode="auto">
          <a:xfrm flipH="1">
            <a:off x="312420" y="4335091"/>
            <a:ext cx="457200" cy="0"/>
          </a:xfrm>
          <a:prstGeom prst="line">
            <a:avLst/>
          </a:prstGeom>
          <a:noFill/>
          <a:ln w="19050" cap="flat" cmpd="sng" algn="ctr">
            <a:solidFill>
              <a:schemeClr val="bg1"/>
            </a:solidFill>
            <a:prstDash val="solid"/>
            <a:round/>
            <a:headEnd type="none" w="med" len="med"/>
            <a:tailEnd type="none" w="med" len="med"/>
          </a:ln>
          <a:effectLst/>
        </p:spPr>
      </p:cxnSp>
      <p:sp>
        <p:nvSpPr>
          <p:cNvPr id="81" name="Text Box 27"/>
          <p:cNvSpPr txBox="1">
            <a:spLocks noChangeArrowheads="1"/>
          </p:cNvSpPr>
          <p:nvPr/>
        </p:nvSpPr>
        <p:spPr bwMode="auto">
          <a:xfrm>
            <a:off x="914400" y="3862651"/>
            <a:ext cx="762000" cy="978729"/>
          </a:xfrm>
          <a:prstGeom prst="rect">
            <a:avLst/>
          </a:prstGeom>
          <a:noFill/>
          <a:ln w="9525" algn="ctr">
            <a:noFill/>
            <a:miter lim="800000"/>
            <a:headEnd/>
            <a:tailEnd/>
          </a:ln>
          <a:effectLst/>
        </p:spPr>
        <p:txBody>
          <a:bodyPr wrap="square">
            <a:spAutoFit/>
          </a:bodyPr>
          <a:lstStyle/>
          <a:p>
            <a:pPr algn="ctr">
              <a:spcBef>
                <a:spcPts val="0"/>
              </a:spcBef>
              <a:tabLst>
                <a:tab pos="409575" algn="l"/>
              </a:tabLst>
            </a:pPr>
            <a:r>
              <a:rPr lang="en-US" sz="2400" i="1">
                <a:solidFill>
                  <a:schemeClr val="bg1"/>
                </a:solidFill>
              </a:rPr>
              <a:t>T</a:t>
            </a:r>
            <a:r>
              <a:rPr lang="en-US" sz="2400" baseline="-25000">
                <a:solidFill>
                  <a:schemeClr val="bg1"/>
                </a:solidFill>
              </a:rPr>
              <a:t>2</a:t>
            </a:r>
            <a:r>
              <a:rPr lang="en-US" sz="2400" i="1">
                <a:solidFill>
                  <a:schemeClr val="bg1"/>
                </a:solidFill>
              </a:rPr>
              <a:t> T</a:t>
            </a:r>
            <a:r>
              <a:rPr lang="en-US" sz="2400" baseline="-25000">
                <a:solidFill>
                  <a:schemeClr val="bg1"/>
                </a:solidFill>
              </a:rPr>
              <a:t>1</a:t>
            </a:r>
            <a:endParaRPr lang="en-US" sz="2400" i="1">
              <a:solidFill>
                <a:schemeClr val="bg1"/>
              </a:solidFill>
            </a:endParaRPr>
          </a:p>
        </p:txBody>
      </p:sp>
      <p:sp>
        <p:nvSpPr>
          <p:cNvPr id="82" name="Text Box 27"/>
          <p:cNvSpPr txBox="1">
            <a:spLocks noChangeArrowheads="1"/>
          </p:cNvSpPr>
          <p:nvPr/>
        </p:nvSpPr>
        <p:spPr bwMode="auto">
          <a:xfrm>
            <a:off x="731520" y="4106491"/>
            <a:ext cx="2773680" cy="461665"/>
          </a:xfrm>
          <a:prstGeom prst="rect">
            <a:avLst/>
          </a:prstGeom>
          <a:noFill/>
          <a:ln w="9525" algn="ctr">
            <a:noFill/>
            <a:miter lim="800000"/>
            <a:headEnd/>
            <a:tailEnd/>
          </a:ln>
          <a:effectLst/>
        </p:spPr>
        <p:txBody>
          <a:bodyPr wrap="square">
            <a:spAutoFit/>
          </a:bodyPr>
          <a:lstStyle/>
          <a:p>
            <a:pPr>
              <a:lnSpc>
                <a:spcPct val="100000"/>
              </a:lnSpc>
              <a:spcBef>
                <a:spcPts val="0"/>
              </a:spcBef>
              <a:tabLst>
                <a:tab pos="409575" algn="l"/>
              </a:tabLst>
            </a:pPr>
            <a:r>
              <a:rPr lang="en-US" sz="2400" i="1">
                <a:solidFill>
                  <a:schemeClr val="bg1"/>
                </a:solidFill>
              </a:rPr>
              <a:t>=       = const.</a:t>
            </a:r>
          </a:p>
        </p:txBody>
      </p:sp>
      <p:cxnSp>
        <p:nvCxnSpPr>
          <p:cNvPr id="83" name="Straight Connector 82"/>
          <p:cNvCxnSpPr/>
          <p:nvPr/>
        </p:nvCxnSpPr>
        <p:spPr bwMode="auto">
          <a:xfrm flipH="1">
            <a:off x="1066800" y="4335091"/>
            <a:ext cx="457200" cy="0"/>
          </a:xfrm>
          <a:prstGeom prst="line">
            <a:avLst/>
          </a:prstGeom>
          <a:noFill/>
          <a:ln w="19050" cap="flat" cmpd="sng" algn="ctr">
            <a:solidFill>
              <a:schemeClr val="bg1"/>
            </a:solidFill>
            <a:prstDash val="solid"/>
            <a:round/>
            <a:headEnd type="none" w="med" len="med"/>
            <a:tailEnd type="none" w="med" len="med"/>
          </a:ln>
          <a:effectLst/>
        </p:spPr>
      </p:cxnSp>
      <p:cxnSp>
        <p:nvCxnSpPr>
          <p:cNvPr id="86" name="Straight Arrow Connector 85"/>
          <p:cNvCxnSpPr/>
          <p:nvPr/>
        </p:nvCxnSpPr>
        <p:spPr bwMode="auto">
          <a:xfrm>
            <a:off x="914400" y="3543300"/>
            <a:ext cx="0" cy="53340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3" name="Text Box 29"/>
          <p:cNvSpPr txBox="1">
            <a:spLocks noChangeArrowheads="1"/>
          </p:cNvSpPr>
          <p:nvPr/>
        </p:nvSpPr>
        <p:spPr bwMode="auto">
          <a:xfrm>
            <a:off x="1538287" y="4724400"/>
            <a:ext cx="3643313" cy="394210"/>
          </a:xfrm>
          <a:prstGeom prst="rect">
            <a:avLst/>
          </a:prstGeom>
          <a:noFill/>
          <a:ln w="9525" algn="ctr">
            <a:noFill/>
            <a:miter lim="800000"/>
            <a:headEnd/>
            <a:tailEnd/>
          </a:ln>
          <a:effectLst/>
        </p:spPr>
        <p:txBody>
          <a:bodyPr>
            <a:spAutoFit/>
          </a:bodyPr>
          <a:lstStyle/>
          <a:p>
            <a:pPr>
              <a:spcBef>
                <a:spcPct val="0"/>
              </a:spcBef>
              <a:tabLst>
                <a:tab pos="409575" algn="l"/>
              </a:tabLst>
            </a:pPr>
            <a:r>
              <a:rPr lang="en-US" sz="1800" i="1">
                <a:solidFill>
                  <a:schemeClr val="bg1"/>
                </a:solidFill>
              </a:rPr>
              <a:t>Gej-Lisakov</a:t>
            </a:r>
            <a:r>
              <a:rPr lang="sr-Latn-CS" sz="1800" i="1">
                <a:solidFill>
                  <a:schemeClr val="bg1"/>
                </a:solidFill>
              </a:rPr>
              <a:t> zakon</a:t>
            </a:r>
            <a:endParaRPr lang="en-US" sz="1800">
              <a:solidFill>
                <a:schemeClr val="bg1"/>
              </a:solidFill>
            </a:endParaRPr>
          </a:p>
        </p:txBody>
      </p:sp>
      <p:grpSp>
        <p:nvGrpSpPr>
          <p:cNvPr id="114" name="Group 113"/>
          <p:cNvGrpSpPr/>
          <p:nvPr/>
        </p:nvGrpSpPr>
        <p:grpSpPr>
          <a:xfrm>
            <a:off x="5181600" y="1197209"/>
            <a:ext cx="3798336" cy="3755791"/>
            <a:chOff x="5455920" y="1197209"/>
            <a:chExt cx="3798336" cy="3755791"/>
          </a:xfrm>
        </p:grpSpPr>
        <p:sp>
          <p:nvSpPr>
            <p:cNvPr id="115" name="Arc 114"/>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16" name="Group 75"/>
            <p:cNvGrpSpPr/>
            <p:nvPr/>
          </p:nvGrpSpPr>
          <p:grpSpPr>
            <a:xfrm>
              <a:off x="5455920" y="1197209"/>
              <a:ext cx="3160468" cy="3755791"/>
              <a:chOff x="5455920" y="1197209"/>
              <a:chExt cx="3160468" cy="3755791"/>
            </a:xfrm>
          </p:grpSpPr>
          <p:sp>
            <p:nvSpPr>
              <p:cNvPr id="117" name="Rectangle 116"/>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18" name="Arc 117"/>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19" name="Group 17"/>
              <p:cNvGrpSpPr/>
              <p:nvPr/>
            </p:nvGrpSpPr>
            <p:grpSpPr>
              <a:xfrm>
                <a:off x="5715000" y="3810000"/>
                <a:ext cx="2295525" cy="1143000"/>
                <a:chOff x="4032885" y="3415665"/>
                <a:chExt cx="2295525" cy="1143000"/>
              </a:xfrm>
              <a:solidFill>
                <a:schemeClr val="tx1">
                  <a:lumMod val="65000"/>
                </a:schemeClr>
              </a:solidFill>
            </p:grpSpPr>
            <p:sp>
              <p:nvSpPr>
                <p:cNvPr id="146" name="Rectangle 145"/>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7" name="Rectangle 146"/>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8" name="Rectangle 147"/>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120" name="Group 43"/>
              <p:cNvGrpSpPr/>
              <p:nvPr/>
            </p:nvGrpSpPr>
            <p:grpSpPr>
              <a:xfrm>
                <a:off x="6858000" y="3920489"/>
                <a:ext cx="1524000" cy="923544"/>
                <a:chOff x="6330315" y="3920489"/>
                <a:chExt cx="1524000" cy="923544"/>
              </a:xfrm>
            </p:grpSpPr>
            <p:sp>
              <p:nvSpPr>
                <p:cNvPr id="144" name="Rectangle 143"/>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5" name="Rectangle 144"/>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21" name="TextBox 120"/>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22" name="Straight Arrow Connector 121"/>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23" name="Straight Arrow Connector 122"/>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24"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25"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26" name="TextBox 125"/>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27" name="TextBox 126"/>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28" name="Arc 127"/>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9" name="TextBox 128"/>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30" name="Straight Connector 129"/>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31" name="Oval 130"/>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32" name="Straight Connector 131"/>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33" name="Oval 132"/>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34" name="TextBox 133"/>
              <p:cNvSpPr txBox="1"/>
              <p:nvPr/>
            </p:nvSpPr>
            <p:spPr>
              <a:xfrm>
                <a:off x="730827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35" name="Straight Arrow Connector 134"/>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36" name="Straight Arrow Connector 135"/>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37" name="TextBox 136"/>
              <p:cNvSpPr txBox="1"/>
              <p:nvPr/>
            </p:nvSpPr>
            <p:spPr>
              <a:xfrm>
                <a:off x="598932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38" name="TextBox 137"/>
              <p:cNvSpPr txBox="1"/>
              <p:nvPr/>
            </p:nvSpPr>
            <p:spPr>
              <a:xfrm>
                <a:off x="6808470" y="163449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139" name="TextBox 138"/>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140" name="TextBox 139"/>
              <p:cNvSpPr txBox="1"/>
              <p:nvPr/>
            </p:nvSpPr>
            <p:spPr>
              <a:xfrm>
                <a:off x="5802630" y="17145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141" name="Oval 140"/>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2" name="Rectangle 141"/>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43" name="Straight Connector 142"/>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201" name="Rectangle 9"/>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en-US"/>
          </a:p>
        </p:txBody>
      </p:sp>
      <p:sp>
        <p:nvSpPr>
          <p:cNvPr id="57" name="TextBox 56"/>
          <p:cNvSpPr txBox="1">
            <a:spLocks noChangeArrowheads="1"/>
          </p:cNvSpPr>
          <p:nvPr/>
        </p:nvSpPr>
        <p:spPr bwMode="auto">
          <a:xfrm>
            <a:off x="304800" y="1066800"/>
            <a:ext cx="2438400" cy="496483"/>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 </a:t>
            </a:r>
            <a:r>
              <a:rPr lang="en-US" sz="2400">
                <a:solidFill>
                  <a:schemeClr val="bg1"/>
                </a:solidFill>
              </a:rPr>
              <a:t> </a:t>
            </a:r>
            <a:r>
              <a:rPr lang="en-US" sz="2400" i="1">
                <a:solidFill>
                  <a:schemeClr val="bg1"/>
                </a:solidFill>
              </a:rPr>
              <a:t>p</a:t>
            </a:r>
            <a:r>
              <a:rPr lang="sr-Latn-RS" sz="2400" i="1">
                <a:solidFill>
                  <a:schemeClr val="bg1"/>
                </a:solidFill>
              </a:rPr>
              <a:t>d</a:t>
            </a:r>
            <a:r>
              <a:rPr lang="en-US" sz="2400" i="1">
                <a:solidFill>
                  <a:schemeClr val="bg1"/>
                </a:solidFill>
              </a:rPr>
              <a:t>v</a:t>
            </a:r>
            <a:endParaRPr lang="sr-Latn-RS" sz="2400" i="1">
              <a:solidFill>
                <a:schemeClr val="bg1"/>
              </a:solidFill>
            </a:endParaRPr>
          </a:p>
        </p:txBody>
      </p:sp>
      <p:sp>
        <p:nvSpPr>
          <p:cNvPr id="59" name="Rectangle 58"/>
          <p:cNvSpPr/>
          <p:nvPr/>
        </p:nvSpPr>
        <p:spPr>
          <a:xfrm>
            <a:off x="901794" y="96066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60" name="TextBox 59"/>
          <p:cNvSpPr txBox="1">
            <a:spLocks noChangeArrowheads="1"/>
          </p:cNvSpPr>
          <p:nvPr/>
        </p:nvSpPr>
        <p:spPr bwMode="auto">
          <a:xfrm>
            <a:off x="861060" y="152967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61" name="TextBox 60"/>
          <p:cNvSpPr txBox="1">
            <a:spLocks noChangeArrowheads="1"/>
          </p:cNvSpPr>
          <p:nvPr/>
        </p:nvSpPr>
        <p:spPr bwMode="auto">
          <a:xfrm>
            <a:off x="922020" y="83820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62" name="Straight Arrow Connector 61"/>
          <p:cNvCxnSpPr/>
          <p:nvPr/>
        </p:nvCxnSpPr>
        <p:spPr bwMode="auto">
          <a:xfrm>
            <a:off x="868680" y="159258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65" name="TextBox 64"/>
          <p:cNvSpPr txBox="1">
            <a:spLocks noChangeArrowheads="1"/>
          </p:cNvSpPr>
          <p:nvPr/>
        </p:nvSpPr>
        <p:spPr bwMode="auto">
          <a:xfrm>
            <a:off x="304800" y="2062920"/>
            <a:ext cx="24384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a:t>
            </a:r>
            <a:r>
              <a:rPr lang="en-US" sz="2400" i="1">
                <a:solidFill>
                  <a:schemeClr val="bg1"/>
                </a:solidFill>
              </a:rPr>
              <a:t>p   </a:t>
            </a:r>
            <a:r>
              <a:rPr lang="sr-Latn-RS" sz="2400" i="1">
                <a:solidFill>
                  <a:schemeClr val="bg1"/>
                </a:solidFill>
              </a:rPr>
              <a:t>d</a:t>
            </a:r>
            <a:r>
              <a:rPr lang="en-US" sz="2400" i="1">
                <a:solidFill>
                  <a:schemeClr val="bg1"/>
                </a:solidFill>
              </a:rPr>
              <a:t>v</a:t>
            </a:r>
            <a:endParaRPr lang="sr-Latn-RS" sz="2400" i="1">
              <a:solidFill>
                <a:schemeClr val="bg1"/>
              </a:solidFill>
            </a:endParaRPr>
          </a:p>
        </p:txBody>
      </p:sp>
      <p:sp>
        <p:nvSpPr>
          <p:cNvPr id="66" name="Rectangle 65"/>
          <p:cNvSpPr/>
          <p:nvPr/>
        </p:nvSpPr>
        <p:spPr>
          <a:xfrm>
            <a:off x="1176114" y="1956780"/>
            <a:ext cx="311304" cy="757130"/>
          </a:xfrm>
          <a:prstGeom prst="rect">
            <a:avLst/>
          </a:prstGeom>
        </p:spPr>
        <p:txBody>
          <a:bodyPr wrap="none">
            <a:spAutoFit/>
          </a:bodyPr>
          <a:lstStyle/>
          <a:p>
            <a:r>
              <a:rPr lang="sr-Latn-RS" sz="3600">
                <a:solidFill>
                  <a:schemeClr val="bg1"/>
                </a:solidFill>
                <a:sym typeface="Symbol"/>
              </a:rPr>
              <a:t></a:t>
            </a:r>
            <a:endParaRPr lang="en-US" sz="3600"/>
          </a:p>
        </p:txBody>
      </p:sp>
      <p:sp>
        <p:nvSpPr>
          <p:cNvPr id="71" name="TextBox 70"/>
          <p:cNvSpPr txBox="1">
            <a:spLocks noChangeArrowheads="1"/>
          </p:cNvSpPr>
          <p:nvPr/>
        </p:nvSpPr>
        <p:spPr bwMode="auto">
          <a:xfrm>
            <a:off x="1135380" y="2525793"/>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1</a:t>
            </a:r>
            <a:endParaRPr lang="sr-Latn-RS" sz="1200">
              <a:solidFill>
                <a:schemeClr val="bg1"/>
              </a:solidFill>
            </a:endParaRPr>
          </a:p>
        </p:txBody>
      </p:sp>
      <p:sp>
        <p:nvSpPr>
          <p:cNvPr id="72" name="TextBox 71"/>
          <p:cNvSpPr txBox="1">
            <a:spLocks noChangeArrowheads="1"/>
          </p:cNvSpPr>
          <p:nvPr/>
        </p:nvSpPr>
        <p:spPr bwMode="auto">
          <a:xfrm>
            <a:off x="1196340" y="1834320"/>
            <a:ext cx="381000" cy="293607"/>
          </a:xfrm>
          <a:prstGeom prst="rect">
            <a:avLst/>
          </a:prstGeom>
          <a:noFill/>
          <a:ln w="9525">
            <a:noFill/>
            <a:miter lim="800000"/>
            <a:headEnd/>
            <a:tailEnd/>
          </a:ln>
        </p:spPr>
        <p:txBody>
          <a:bodyPr wrap="square">
            <a:spAutoFit/>
          </a:bodyPr>
          <a:lstStyle/>
          <a:p>
            <a:pPr algn="ctr"/>
            <a:r>
              <a:rPr lang="en-US" sz="1200">
                <a:solidFill>
                  <a:schemeClr val="bg1"/>
                </a:solidFill>
              </a:rPr>
              <a:t>2</a:t>
            </a:r>
            <a:endParaRPr lang="sr-Latn-RS" sz="1200">
              <a:solidFill>
                <a:schemeClr val="bg1"/>
              </a:solidFill>
            </a:endParaRPr>
          </a:p>
        </p:txBody>
      </p:sp>
      <p:cxnSp>
        <p:nvCxnSpPr>
          <p:cNvPr id="73" name="Straight Arrow Connector 72"/>
          <p:cNvCxnSpPr/>
          <p:nvPr/>
        </p:nvCxnSpPr>
        <p:spPr bwMode="auto">
          <a:xfrm>
            <a:off x="868680" y="2506980"/>
            <a:ext cx="0" cy="54864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75" name="TextBox 74"/>
          <p:cNvSpPr txBox="1">
            <a:spLocks noChangeArrowheads="1"/>
          </p:cNvSpPr>
          <p:nvPr/>
        </p:nvSpPr>
        <p:spPr bwMode="auto">
          <a:xfrm>
            <a:off x="304800" y="2977320"/>
            <a:ext cx="30480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a:t>
            </a:r>
            <a:r>
              <a:rPr lang="en-US" sz="2400" i="1">
                <a:solidFill>
                  <a:schemeClr val="bg1"/>
                </a:solidFill>
              </a:rPr>
              <a:t>p </a:t>
            </a:r>
            <a:r>
              <a:rPr lang="sr-Latn-RS" sz="2400" i="1">
                <a:solidFill>
                  <a:schemeClr val="bg1"/>
                </a:solidFill>
              </a:rPr>
              <a:t>(v</a:t>
            </a:r>
            <a:r>
              <a:rPr lang="sr-Latn-RS" sz="2400" baseline="-25000">
                <a:solidFill>
                  <a:schemeClr val="bg1"/>
                </a:solidFill>
              </a:rPr>
              <a:t>2</a:t>
            </a:r>
            <a:r>
              <a:rPr lang="sr-Latn-RS" sz="2400" i="1">
                <a:solidFill>
                  <a:schemeClr val="bg1"/>
                </a:solidFill>
              </a:rPr>
              <a:t> – v</a:t>
            </a:r>
            <a:r>
              <a:rPr lang="sr-Latn-RS" sz="2400" baseline="-25000">
                <a:solidFill>
                  <a:schemeClr val="bg1"/>
                </a:solidFill>
              </a:rPr>
              <a:t>1</a:t>
            </a:r>
            <a:r>
              <a:rPr lang="sr-Latn-RS" sz="2400" i="1">
                <a:solidFill>
                  <a:schemeClr val="bg1"/>
                </a:solidFill>
              </a:rPr>
              <a:t>)</a:t>
            </a:r>
          </a:p>
        </p:txBody>
      </p:sp>
      <p:sp>
        <p:nvSpPr>
          <p:cNvPr id="85" name="Text Box 27"/>
          <p:cNvSpPr txBox="1">
            <a:spLocks noChangeArrowheads="1"/>
          </p:cNvSpPr>
          <p:nvPr/>
        </p:nvSpPr>
        <p:spPr bwMode="auto">
          <a:xfrm>
            <a:off x="1813561" y="3543300"/>
            <a:ext cx="1600200" cy="494046"/>
          </a:xfrm>
          <a:prstGeom prst="rect">
            <a:avLst/>
          </a:prstGeom>
          <a:noFill/>
          <a:ln w="9525" algn="ctr">
            <a:noFill/>
            <a:miter lim="800000"/>
            <a:headEnd/>
            <a:tailEnd/>
          </a:ln>
          <a:effectLst/>
        </p:spPr>
        <p:txBody>
          <a:bodyPr wrap="square">
            <a:spAutoFit/>
          </a:bodyPr>
          <a:lstStyle/>
          <a:p>
            <a:pPr>
              <a:tabLst>
                <a:tab pos="409575" algn="l"/>
              </a:tabLst>
            </a:pPr>
            <a:r>
              <a:rPr lang="en-US" sz="2400" i="1">
                <a:solidFill>
                  <a:schemeClr val="bg1"/>
                </a:solidFill>
              </a:rPr>
              <a:t>p</a:t>
            </a:r>
            <a:r>
              <a:rPr lang="en-US" sz="2400" i="1">
                <a:solidFill>
                  <a:schemeClr val="bg1"/>
                </a:solidFill>
                <a:sym typeface="Symbol"/>
              </a:rPr>
              <a:t></a:t>
            </a:r>
            <a:r>
              <a:rPr lang="en-US" sz="2400" i="1">
                <a:solidFill>
                  <a:schemeClr val="bg1"/>
                </a:solidFill>
              </a:rPr>
              <a:t>v=R</a:t>
            </a:r>
            <a:r>
              <a:rPr lang="en-US" sz="2400" i="1">
                <a:solidFill>
                  <a:schemeClr val="bg1"/>
                </a:solidFill>
                <a:sym typeface="Symbol"/>
              </a:rPr>
              <a:t></a:t>
            </a:r>
            <a:r>
              <a:rPr lang="en-US" sz="2400" i="1">
                <a:solidFill>
                  <a:schemeClr val="bg1"/>
                </a:solidFill>
              </a:rPr>
              <a:t>T</a:t>
            </a:r>
          </a:p>
        </p:txBody>
      </p:sp>
      <p:cxnSp>
        <p:nvCxnSpPr>
          <p:cNvPr id="114" name="Straight Arrow Connector 113"/>
          <p:cNvCxnSpPr/>
          <p:nvPr/>
        </p:nvCxnSpPr>
        <p:spPr bwMode="auto">
          <a:xfrm>
            <a:off x="868680" y="3398520"/>
            <a:ext cx="0" cy="914400"/>
          </a:xfrm>
          <a:prstGeom prst="straightConnector1">
            <a:avLst/>
          </a:prstGeom>
          <a:noFill/>
          <a:ln w="12700" cap="flat" cmpd="sng" algn="ctr">
            <a:solidFill>
              <a:schemeClr val="bg1"/>
            </a:solidFill>
            <a:prstDash val="solid"/>
            <a:round/>
            <a:headEnd type="none" w="med" len="med"/>
            <a:tailEnd type="triangle" w="med" len="med"/>
          </a:ln>
          <a:effectLst/>
        </p:spPr>
      </p:cxnSp>
      <p:cxnSp>
        <p:nvCxnSpPr>
          <p:cNvPr id="115" name="Straight Arrow Connector 114"/>
          <p:cNvCxnSpPr/>
          <p:nvPr/>
        </p:nvCxnSpPr>
        <p:spPr bwMode="auto">
          <a:xfrm rot="5400000">
            <a:off x="1409700" y="3489960"/>
            <a:ext cx="0" cy="731520"/>
          </a:xfrm>
          <a:prstGeom prst="straightConnector1">
            <a:avLst/>
          </a:prstGeom>
          <a:noFill/>
          <a:ln w="12700" cap="flat" cmpd="sng" algn="ctr">
            <a:solidFill>
              <a:schemeClr val="bg1"/>
            </a:solidFill>
            <a:prstDash val="solid"/>
            <a:round/>
            <a:headEnd type="none" w="med" len="med"/>
            <a:tailEnd type="triangle" w="med" len="med"/>
          </a:ln>
          <a:effectLst/>
        </p:spPr>
      </p:cxnSp>
      <p:sp>
        <p:nvSpPr>
          <p:cNvPr id="116" name="TextBox 115"/>
          <p:cNvSpPr txBox="1">
            <a:spLocks noChangeArrowheads="1"/>
          </p:cNvSpPr>
          <p:nvPr/>
        </p:nvSpPr>
        <p:spPr bwMode="auto">
          <a:xfrm>
            <a:off x="304800" y="4265069"/>
            <a:ext cx="30480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en-US" sz="2400" baseline="-25000">
                <a:solidFill>
                  <a:schemeClr val="bg1"/>
                </a:solidFill>
              </a:rPr>
              <a:t>12</a:t>
            </a:r>
            <a:r>
              <a:rPr lang="sr-Latn-RS" sz="2400">
                <a:solidFill>
                  <a:schemeClr val="bg1"/>
                </a:solidFill>
              </a:rPr>
              <a:t> =</a:t>
            </a:r>
            <a:r>
              <a:rPr lang="en-US" sz="2400">
                <a:solidFill>
                  <a:schemeClr val="bg1"/>
                </a:solidFill>
              </a:rPr>
              <a:t> </a:t>
            </a:r>
            <a:r>
              <a:rPr lang="sr-Latn-RS" sz="2400" i="1">
                <a:solidFill>
                  <a:schemeClr val="bg1"/>
                </a:solidFill>
              </a:rPr>
              <a:t>R</a:t>
            </a:r>
            <a:r>
              <a:rPr lang="en-US" sz="2400" i="1">
                <a:solidFill>
                  <a:schemeClr val="bg1"/>
                </a:solidFill>
              </a:rPr>
              <a:t> </a:t>
            </a:r>
            <a:r>
              <a:rPr lang="sr-Latn-RS" sz="2400" i="1">
                <a:solidFill>
                  <a:schemeClr val="bg1"/>
                </a:solidFill>
              </a:rPr>
              <a:t>(T</a:t>
            </a:r>
            <a:r>
              <a:rPr lang="sr-Latn-RS" sz="2400" baseline="-25000">
                <a:solidFill>
                  <a:schemeClr val="bg1"/>
                </a:solidFill>
              </a:rPr>
              <a:t>2</a:t>
            </a:r>
            <a:r>
              <a:rPr lang="sr-Latn-RS" sz="2400" i="1">
                <a:solidFill>
                  <a:schemeClr val="bg1"/>
                </a:solidFill>
              </a:rPr>
              <a:t> – T</a:t>
            </a:r>
            <a:r>
              <a:rPr lang="sr-Latn-RS" sz="2400" baseline="-25000">
                <a:solidFill>
                  <a:schemeClr val="bg1"/>
                </a:solidFill>
              </a:rPr>
              <a:t>1</a:t>
            </a:r>
            <a:r>
              <a:rPr lang="sr-Latn-RS" sz="2400" i="1">
                <a:solidFill>
                  <a:schemeClr val="bg1"/>
                </a:solidFill>
              </a:rPr>
              <a:t>)</a:t>
            </a:r>
          </a:p>
        </p:txBody>
      </p:sp>
      <p:sp>
        <p:nvSpPr>
          <p:cNvPr id="117" name="Text Box 8"/>
          <p:cNvSpPr txBox="1">
            <a:spLocks noChangeArrowheads="1"/>
          </p:cNvSpPr>
          <p:nvPr/>
        </p:nvSpPr>
        <p:spPr bwMode="auto">
          <a:xfrm>
            <a:off x="2018960" y="5027176"/>
            <a:ext cx="4229440" cy="1200329"/>
          </a:xfrm>
          <a:prstGeom prst="rect">
            <a:avLst/>
          </a:prstGeom>
          <a:noFill/>
          <a:ln w="9525" algn="ctr">
            <a:noFill/>
            <a:miter lim="800000"/>
            <a:headEnd/>
            <a:tailEnd/>
          </a:ln>
        </p:spPr>
        <p:txBody>
          <a:bodyPr wrap="square">
            <a:spAutoFit/>
          </a:bodyPr>
          <a:lstStyle/>
          <a:p>
            <a:pPr>
              <a:lnSpc>
                <a:spcPct val="100000"/>
              </a:lnSpc>
              <a:spcBef>
                <a:spcPts val="0"/>
              </a:spcBef>
              <a:tabLst>
                <a:tab pos="409575" algn="l"/>
              </a:tabLst>
            </a:pPr>
            <a:r>
              <a:rPr lang="sr-Latn-CS" sz="1800" i="1">
                <a:solidFill>
                  <a:schemeClr val="bg1"/>
                </a:solidFill>
              </a:rPr>
              <a:t>Gasna konstanta po svojoj fizičkoj suštini predstavlja rad koji izvrši 1 kg gasa, </a:t>
            </a:r>
            <a:r>
              <a:rPr lang="en-US" sz="1800" i="1">
                <a:solidFill>
                  <a:schemeClr val="bg1"/>
                </a:solidFill>
              </a:rPr>
              <a:t>pri promeni </a:t>
            </a:r>
            <a:r>
              <a:rPr lang="sr-Latn-CS" sz="1800" i="1">
                <a:solidFill>
                  <a:schemeClr val="bg1"/>
                </a:solidFill>
              </a:rPr>
              <a:t>temperatur</a:t>
            </a:r>
            <a:r>
              <a:rPr lang="en-US" sz="1800" i="1">
                <a:solidFill>
                  <a:schemeClr val="bg1"/>
                </a:solidFill>
              </a:rPr>
              <a:t>e</a:t>
            </a:r>
            <a:r>
              <a:rPr lang="sr-Latn-CS" sz="1800" i="1">
                <a:solidFill>
                  <a:schemeClr val="bg1"/>
                </a:solidFill>
              </a:rPr>
              <a:t> za 1 K pri konstantnom pritisku</a:t>
            </a:r>
            <a:endParaRPr lang="en-US" sz="1800" i="1">
              <a:solidFill>
                <a:schemeClr val="bg1"/>
              </a:solidFill>
            </a:endParaRPr>
          </a:p>
        </p:txBody>
      </p:sp>
      <p:sp>
        <p:nvSpPr>
          <p:cNvPr id="119" name="Text Box 8"/>
          <p:cNvSpPr txBox="1">
            <a:spLocks noChangeArrowheads="1"/>
          </p:cNvSpPr>
          <p:nvPr/>
        </p:nvSpPr>
        <p:spPr bwMode="auto">
          <a:xfrm>
            <a:off x="533400" y="5289306"/>
            <a:ext cx="533400" cy="427746"/>
          </a:xfrm>
          <a:prstGeom prst="rect">
            <a:avLst/>
          </a:prstGeom>
          <a:noFill/>
          <a:ln w="9525" algn="ctr">
            <a:noFill/>
            <a:miter lim="800000"/>
            <a:headEnd/>
            <a:tailEnd/>
          </a:ln>
        </p:spPr>
        <p:txBody>
          <a:bodyPr wrap="square">
            <a:spAutoFit/>
          </a:bodyPr>
          <a:lstStyle/>
          <a:p>
            <a:pPr>
              <a:tabLst>
                <a:tab pos="409575" algn="l"/>
              </a:tabLst>
            </a:pPr>
            <a:r>
              <a:rPr lang="sr-Latn-RS" i="1">
                <a:solidFill>
                  <a:schemeClr val="bg1"/>
                </a:solidFill>
              </a:rPr>
              <a:t>R</a:t>
            </a:r>
            <a:r>
              <a:rPr lang="sr-Latn-RS">
                <a:solidFill>
                  <a:schemeClr val="bg1"/>
                </a:solidFill>
              </a:rPr>
              <a:t>,</a:t>
            </a:r>
            <a:endParaRPr lang="en-US">
              <a:solidFill>
                <a:schemeClr val="bg1"/>
              </a:solidFill>
            </a:endParaRPr>
          </a:p>
        </p:txBody>
      </p:sp>
      <p:sp>
        <p:nvSpPr>
          <p:cNvPr id="120" name="Text Box 8"/>
          <p:cNvSpPr txBox="1">
            <a:spLocks noChangeArrowheads="1"/>
          </p:cNvSpPr>
          <p:nvPr/>
        </p:nvSpPr>
        <p:spPr bwMode="auto">
          <a:xfrm>
            <a:off x="990600" y="5105400"/>
            <a:ext cx="737724" cy="427746"/>
          </a:xfrm>
          <a:prstGeom prst="rect">
            <a:avLst/>
          </a:prstGeom>
          <a:noFill/>
          <a:ln w="9525" algn="ctr">
            <a:noFill/>
            <a:miter lim="800000"/>
            <a:headEnd/>
            <a:tailEnd/>
          </a:ln>
        </p:spPr>
        <p:txBody>
          <a:bodyPr wrap="square">
            <a:spAutoFit/>
          </a:bodyPr>
          <a:lstStyle/>
          <a:p>
            <a:pPr algn="ctr">
              <a:tabLst>
                <a:tab pos="409575" algn="l"/>
              </a:tabLst>
            </a:pPr>
            <a:r>
              <a:rPr lang="sr-Latn-RS">
                <a:solidFill>
                  <a:schemeClr val="bg1"/>
                </a:solidFill>
              </a:rPr>
              <a:t>J</a:t>
            </a:r>
            <a:endParaRPr lang="en-US">
              <a:solidFill>
                <a:schemeClr val="bg1"/>
              </a:solidFill>
            </a:endParaRPr>
          </a:p>
        </p:txBody>
      </p:sp>
      <p:sp>
        <p:nvSpPr>
          <p:cNvPr id="121" name="Text Box 8"/>
          <p:cNvSpPr txBox="1">
            <a:spLocks noChangeArrowheads="1"/>
          </p:cNvSpPr>
          <p:nvPr/>
        </p:nvSpPr>
        <p:spPr bwMode="auto">
          <a:xfrm>
            <a:off x="869220" y="5533146"/>
            <a:ext cx="1066800" cy="427746"/>
          </a:xfrm>
          <a:prstGeom prst="rect">
            <a:avLst/>
          </a:prstGeom>
          <a:noFill/>
          <a:ln w="9525" algn="ctr">
            <a:noFill/>
            <a:miter lim="800000"/>
            <a:headEnd/>
            <a:tailEnd/>
          </a:ln>
        </p:spPr>
        <p:txBody>
          <a:bodyPr wrap="square">
            <a:spAutoFit/>
          </a:bodyPr>
          <a:lstStyle/>
          <a:p>
            <a:pPr algn="ctr">
              <a:tabLst>
                <a:tab pos="409575" algn="l"/>
              </a:tabLst>
            </a:pPr>
            <a:r>
              <a:rPr lang="sr-Latn-RS">
                <a:solidFill>
                  <a:schemeClr val="bg1"/>
                </a:solidFill>
              </a:rPr>
              <a:t>kg  K</a:t>
            </a:r>
            <a:endParaRPr lang="en-US">
              <a:solidFill>
                <a:schemeClr val="bg1"/>
              </a:solidFill>
            </a:endParaRPr>
          </a:p>
        </p:txBody>
      </p:sp>
      <p:cxnSp>
        <p:nvCxnSpPr>
          <p:cNvPr id="122" name="Straight Connector 121"/>
          <p:cNvCxnSpPr/>
          <p:nvPr/>
        </p:nvCxnSpPr>
        <p:spPr bwMode="auto">
          <a:xfrm>
            <a:off x="990600" y="5533146"/>
            <a:ext cx="762000" cy="0"/>
          </a:xfrm>
          <a:prstGeom prst="line">
            <a:avLst/>
          </a:prstGeom>
          <a:noFill/>
          <a:ln w="12700" cap="flat" cmpd="sng" algn="ctr">
            <a:solidFill>
              <a:schemeClr val="bg1"/>
            </a:solidFill>
            <a:prstDash val="solid"/>
            <a:round/>
            <a:headEnd type="none" w="med" len="med"/>
            <a:tailEnd type="none" w="med" len="med"/>
          </a:ln>
          <a:effectLst/>
        </p:spPr>
      </p:cxnSp>
      <p:sp>
        <p:nvSpPr>
          <p:cNvPr id="123" name="Oval 122"/>
          <p:cNvSpPr/>
          <p:nvPr/>
        </p:nvSpPr>
        <p:spPr bwMode="auto">
          <a:xfrm>
            <a:off x="1420368" y="5761746"/>
            <a:ext cx="27432" cy="27432"/>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4" name="TextBox 123"/>
          <p:cNvSpPr txBox="1">
            <a:spLocks noChangeArrowheads="1"/>
          </p:cNvSpPr>
          <p:nvPr/>
        </p:nvSpPr>
        <p:spPr bwMode="auto">
          <a:xfrm>
            <a:off x="3429000" y="1066800"/>
            <a:ext cx="1371600" cy="535531"/>
          </a:xfrm>
          <a:prstGeom prst="rect">
            <a:avLst/>
          </a:prstGeom>
          <a:noFill/>
          <a:ln w="9525">
            <a:noFill/>
            <a:miter lim="800000"/>
            <a:headEnd/>
            <a:tailEnd/>
          </a:ln>
        </p:spPr>
        <p:txBody>
          <a:bodyPr wrap="square">
            <a:spAutoFit/>
          </a:bodyPr>
          <a:lstStyle/>
          <a:p>
            <a:r>
              <a:rPr lang="en-US" sz="2400" i="1">
                <a:solidFill>
                  <a:schemeClr val="bg1"/>
                </a:solidFill>
                <a:latin typeface="Times New Roman" pitchFamily="18" charset="0"/>
                <a:cs typeface="Times New Roman" pitchFamily="18" charset="0"/>
              </a:rPr>
              <a:t>l</a:t>
            </a:r>
            <a:r>
              <a:rPr lang="sr-Latn-RS" sz="2400" i="1" baseline="-25000">
                <a:solidFill>
                  <a:schemeClr val="bg1"/>
                </a:solidFill>
              </a:rPr>
              <a:t>t</a:t>
            </a:r>
            <a:r>
              <a:rPr lang="sr-Latn-RS" sz="2400" baseline="-25000">
                <a:solidFill>
                  <a:schemeClr val="bg1"/>
                </a:solidFill>
              </a:rPr>
              <a:t>1</a:t>
            </a:r>
            <a:r>
              <a:rPr lang="en-US" sz="2400" baseline="-25000">
                <a:solidFill>
                  <a:schemeClr val="bg1"/>
                </a:solidFill>
              </a:rPr>
              <a:t>2</a:t>
            </a:r>
            <a:r>
              <a:rPr lang="sr-Latn-RS" sz="2400">
                <a:solidFill>
                  <a:schemeClr val="bg1"/>
                </a:solidFill>
              </a:rPr>
              <a:t> =</a:t>
            </a:r>
            <a:r>
              <a:rPr lang="en-US" sz="2400">
                <a:solidFill>
                  <a:schemeClr val="bg1"/>
                </a:solidFill>
              </a:rPr>
              <a:t>0</a:t>
            </a:r>
            <a:endParaRPr lang="sr-Latn-RS" sz="2400" i="1">
              <a:solidFill>
                <a:schemeClr val="bg1"/>
              </a:solidFill>
            </a:endParaRPr>
          </a:p>
        </p:txBody>
      </p:sp>
      <p:grpSp>
        <p:nvGrpSpPr>
          <p:cNvPr id="125" name="Group 124"/>
          <p:cNvGrpSpPr/>
          <p:nvPr/>
        </p:nvGrpSpPr>
        <p:grpSpPr>
          <a:xfrm>
            <a:off x="5181600" y="914400"/>
            <a:ext cx="3798336" cy="3755791"/>
            <a:chOff x="5455920" y="1197209"/>
            <a:chExt cx="3798336" cy="3755791"/>
          </a:xfrm>
        </p:grpSpPr>
        <p:sp>
          <p:nvSpPr>
            <p:cNvPr id="126" name="Arc 125"/>
            <p:cNvSpPr/>
            <p:nvPr/>
          </p:nvSpPr>
          <p:spPr bwMode="auto">
            <a:xfrm rot="11017828">
              <a:off x="6968256" y="1445417"/>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27" name="Group 75"/>
            <p:cNvGrpSpPr/>
            <p:nvPr/>
          </p:nvGrpSpPr>
          <p:grpSpPr>
            <a:xfrm>
              <a:off x="5455920" y="1197209"/>
              <a:ext cx="3160468" cy="3755791"/>
              <a:chOff x="5455920" y="1197209"/>
              <a:chExt cx="3160468" cy="3755791"/>
            </a:xfrm>
          </p:grpSpPr>
          <p:sp>
            <p:nvSpPr>
              <p:cNvPr id="128" name="Rectangle 127"/>
              <p:cNvSpPr/>
              <p:nvPr/>
            </p:nvSpPr>
            <p:spPr bwMode="auto">
              <a:xfrm>
                <a:off x="622554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29" name="Arc 128"/>
              <p:cNvSpPr/>
              <p:nvPr/>
            </p:nvSpPr>
            <p:spPr bwMode="auto">
              <a:xfrm rot="11521545">
                <a:off x="5894070" y="1607819"/>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30" name="Group 17"/>
              <p:cNvGrpSpPr/>
              <p:nvPr/>
            </p:nvGrpSpPr>
            <p:grpSpPr>
              <a:xfrm>
                <a:off x="5715000" y="3810000"/>
                <a:ext cx="2295525" cy="1143000"/>
                <a:chOff x="4032885" y="3415665"/>
                <a:chExt cx="2295525" cy="1143000"/>
              </a:xfrm>
              <a:solidFill>
                <a:schemeClr val="tx1">
                  <a:lumMod val="65000"/>
                </a:schemeClr>
              </a:solidFill>
            </p:grpSpPr>
            <p:sp>
              <p:nvSpPr>
                <p:cNvPr id="157" name="Rectangle 156"/>
                <p:cNvSpPr/>
                <p:nvPr/>
              </p:nvSpPr>
              <p:spPr bwMode="auto">
                <a:xfrm>
                  <a:off x="4032885" y="3415665"/>
                  <a:ext cx="91440" cy="114300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8" name="Rectangle 157"/>
                <p:cNvSpPr/>
                <p:nvPr/>
              </p:nvSpPr>
              <p:spPr bwMode="auto">
                <a:xfrm rot="5400000">
                  <a:off x="5181600" y="3413760"/>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9" name="Rectangle 158"/>
                <p:cNvSpPr/>
                <p:nvPr/>
              </p:nvSpPr>
              <p:spPr bwMode="auto">
                <a:xfrm rot="5400000">
                  <a:off x="5185410" y="2364105"/>
                  <a:ext cx="91440" cy="2194560"/>
                </a:xfrm>
                <a:prstGeom prst="rect">
                  <a:avLst/>
                </a:prstGeom>
                <a:grpFill/>
                <a:ln w="19050" cap="flat" cmpd="sng" algn="ctr">
                  <a:solidFill>
                    <a:schemeClr val="tx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grpSp>
            <p:nvGrpSpPr>
              <p:cNvPr id="131" name="Group 43"/>
              <p:cNvGrpSpPr/>
              <p:nvPr/>
            </p:nvGrpSpPr>
            <p:grpSpPr>
              <a:xfrm>
                <a:off x="6858000" y="3920489"/>
                <a:ext cx="1524000" cy="923544"/>
                <a:chOff x="6330315" y="3920489"/>
                <a:chExt cx="1524000" cy="923544"/>
              </a:xfrm>
            </p:grpSpPr>
            <p:sp>
              <p:nvSpPr>
                <p:cNvPr id="155" name="Rectangle 154"/>
                <p:cNvSpPr/>
                <p:nvPr/>
              </p:nvSpPr>
              <p:spPr bwMode="auto">
                <a:xfrm>
                  <a:off x="6330315" y="3920489"/>
                  <a:ext cx="152400" cy="923544"/>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6" name="Rectangle 155"/>
                <p:cNvSpPr/>
                <p:nvPr/>
              </p:nvSpPr>
              <p:spPr bwMode="auto">
                <a:xfrm rot="5400000">
                  <a:off x="7069455" y="3672840"/>
                  <a:ext cx="152400" cy="1417320"/>
                </a:xfrm>
                <a:prstGeom prst="rect">
                  <a:avLst/>
                </a:prstGeom>
                <a:solidFill>
                  <a:schemeClr val="tx1">
                    <a:lumMod val="50000"/>
                  </a:schemeClr>
                </a:solidFill>
                <a:ln w="19050"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sp>
            <p:nvSpPr>
              <p:cNvPr id="132" name="TextBox 131"/>
              <p:cNvSpPr txBox="1"/>
              <p:nvPr/>
            </p:nvSpPr>
            <p:spPr>
              <a:xfrm rot="19432346">
                <a:off x="5857183" y="4109704"/>
                <a:ext cx="635110" cy="461665"/>
              </a:xfrm>
              <a:prstGeom prst="rect">
                <a:avLst/>
              </a:prstGeom>
              <a:noFill/>
            </p:spPr>
            <p:txBody>
              <a:bodyPr wrap="none" rtlCol="0">
                <a:spAutoFit/>
              </a:bodyPr>
              <a:lstStyle/>
              <a:p>
                <a:pPr algn="ctr">
                  <a:lnSpc>
                    <a:spcPct val="100000"/>
                  </a:lnSpc>
                  <a:spcBef>
                    <a:spcPts val="0"/>
                  </a:spcBef>
                </a:pPr>
                <a:r>
                  <a:rPr lang="en-US" sz="1200" i="1">
                    <a:solidFill>
                      <a:schemeClr val="bg1"/>
                    </a:solidFill>
                  </a:rPr>
                  <a:t>Radno</a:t>
                </a:r>
              </a:p>
              <a:p>
                <a:pPr algn="ctr">
                  <a:lnSpc>
                    <a:spcPct val="100000"/>
                  </a:lnSpc>
                  <a:spcBef>
                    <a:spcPts val="0"/>
                  </a:spcBef>
                </a:pPr>
                <a:r>
                  <a:rPr lang="en-US" sz="1200" i="1">
                    <a:solidFill>
                      <a:schemeClr val="bg1"/>
                    </a:solidFill>
                  </a:rPr>
                  <a:t>telo</a:t>
                </a:r>
                <a:endParaRPr lang="en-US" sz="1200" i="1"/>
              </a:p>
            </p:txBody>
          </p:sp>
          <p:cxnSp>
            <p:nvCxnSpPr>
              <p:cNvPr id="133" name="Straight Arrow Connector 132"/>
              <p:cNvCxnSpPr/>
              <p:nvPr/>
            </p:nvCxnSpPr>
            <p:spPr bwMode="auto">
              <a:xfrm flipH="1" flipV="1">
                <a:off x="5810250" y="1223010"/>
                <a:ext cx="3810" cy="2195192"/>
              </a:xfrm>
              <a:prstGeom prst="straightConnector1">
                <a:avLst/>
              </a:prstGeom>
              <a:noFill/>
              <a:ln w="19050" cap="flat" cmpd="sng" algn="ctr">
                <a:solidFill>
                  <a:schemeClr val="bg1"/>
                </a:solidFill>
                <a:prstDash val="solid"/>
                <a:round/>
                <a:headEnd type="none" w="med" len="med"/>
                <a:tailEnd type="triangle"/>
              </a:ln>
              <a:effectLst/>
            </p:spPr>
          </p:cxnSp>
          <p:cxnSp>
            <p:nvCxnSpPr>
              <p:cNvPr id="134" name="Straight Arrow Connector 133"/>
              <p:cNvCxnSpPr/>
              <p:nvPr/>
            </p:nvCxnSpPr>
            <p:spPr bwMode="auto">
              <a:xfrm>
                <a:off x="5806440" y="3418201"/>
                <a:ext cx="2423160" cy="0"/>
              </a:xfrm>
              <a:prstGeom prst="straightConnector1">
                <a:avLst/>
              </a:prstGeom>
              <a:noFill/>
              <a:ln w="19050" cap="flat" cmpd="sng" algn="ctr">
                <a:solidFill>
                  <a:schemeClr val="bg1"/>
                </a:solidFill>
                <a:prstDash val="solid"/>
                <a:round/>
                <a:headEnd type="none" w="med" len="med"/>
                <a:tailEnd type="triangle"/>
              </a:ln>
              <a:effectLst/>
            </p:spPr>
          </p:cxnSp>
          <p:sp>
            <p:nvSpPr>
              <p:cNvPr id="135" name="Text Box 15"/>
              <p:cNvSpPr txBox="1">
                <a:spLocks noChangeArrowheads="1"/>
              </p:cNvSpPr>
              <p:nvPr/>
            </p:nvSpPr>
            <p:spPr bwMode="auto">
              <a:xfrm>
                <a:off x="5455920" y="1197209"/>
                <a:ext cx="312906"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sr-Latn-RS" sz="1800" i="1">
                    <a:solidFill>
                      <a:srgbClr val="000099"/>
                    </a:solidFill>
                  </a:rPr>
                  <a:t>p</a:t>
                </a:r>
                <a:endParaRPr lang="en-US" sz="1800" i="1">
                  <a:solidFill>
                    <a:srgbClr val="000099"/>
                  </a:solidFill>
                </a:endParaRPr>
              </a:p>
            </p:txBody>
          </p:sp>
          <p:sp>
            <p:nvSpPr>
              <p:cNvPr id="136" name="Text Box 15"/>
              <p:cNvSpPr txBox="1">
                <a:spLocks noChangeArrowheads="1"/>
              </p:cNvSpPr>
              <p:nvPr/>
            </p:nvSpPr>
            <p:spPr bwMode="auto">
              <a:xfrm>
                <a:off x="7861300" y="3085461"/>
                <a:ext cx="300082" cy="369332"/>
              </a:xfrm>
              <a:prstGeom prst="rect">
                <a:avLst/>
              </a:prstGeom>
              <a:noFill/>
              <a:ln w="9525" algn="ctr">
                <a:noFill/>
                <a:miter lim="800000"/>
                <a:headEnd/>
                <a:tailEnd/>
              </a:ln>
            </p:spPr>
            <p:txBody>
              <a:bodyPr wrap="none">
                <a:spAutoFit/>
              </a:bodyPr>
              <a:lstStyle/>
              <a:p>
                <a:pPr>
                  <a:lnSpc>
                    <a:spcPct val="100000"/>
                  </a:lnSpc>
                  <a:spcBef>
                    <a:spcPts val="0"/>
                  </a:spcBef>
                  <a:tabLst>
                    <a:tab pos="409575" algn="l"/>
                  </a:tabLst>
                </a:pPr>
                <a:r>
                  <a:rPr lang="en-US" sz="1800" i="1">
                    <a:solidFill>
                      <a:srgbClr val="000099"/>
                    </a:solidFill>
                  </a:rPr>
                  <a:t>v</a:t>
                </a:r>
              </a:p>
            </p:txBody>
          </p:sp>
          <p:sp>
            <p:nvSpPr>
              <p:cNvPr id="137" name="TextBox 136"/>
              <p:cNvSpPr txBox="1">
                <a:spLocks noChangeArrowheads="1"/>
              </p:cNvSpPr>
              <p:nvPr/>
            </p:nvSpPr>
            <p:spPr bwMode="auto">
              <a:xfrm>
                <a:off x="6666230" y="2154596"/>
                <a:ext cx="381000" cy="387798"/>
              </a:xfrm>
              <a:prstGeom prst="rect">
                <a:avLst/>
              </a:prstGeom>
              <a:noFill/>
              <a:ln w="9525">
                <a:noFill/>
                <a:miter lim="800000"/>
                <a:headEnd/>
                <a:tailEnd/>
              </a:ln>
            </p:spPr>
            <p:txBody>
              <a:bodyPr wrap="square">
                <a:spAutoFit/>
              </a:bodyPr>
              <a:lstStyle/>
              <a:p>
                <a:pPr algn="ctr"/>
                <a:r>
                  <a:rPr lang="en-US" sz="1600">
                    <a:solidFill>
                      <a:schemeClr val="bg1"/>
                    </a:solidFill>
                  </a:rPr>
                  <a:t>1</a:t>
                </a:r>
                <a:endParaRPr lang="sr-Latn-RS" sz="1600">
                  <a:solidFill>
                    <a:schemeClr val="bg1"/>
                  </a:solidFill>
                </a:endParaRPr>
              </a:p>
            </p:txBody>
          </p:sp>
          <p:sp>
            <p:nvSpPr>
              <p:cNvPr id="138" name="TextBox 137"/>
              <p:cNvSpPr txBox="1">
                <a:spLocks noChangeArrowheads="1"/>
              </p:cNvSpPr>
              <p:nvPr/>
            </p:nvSpPr>
            <p:spPr bwMode="auto">
              <a:xfrm>
                <a:off x="7322674" y="2158640"/>
                <a:ext cx="381000" cy="360612"/>
              </a:xfrm>
              <a:prstGeom prst="rect">
                <a:avLst/>
              </a:prstGeom>
              <a:noFill/>
              <a:ln w="9525">
                <a:noFill/>
                <a:miter lim="800000"/>
                <a:headEnd/>
                <a:tailEnd/>
              </a:ln>
            </p:spPr>
            <p:txBody>
              <a:bodyPr wrap="square">
                <a:spAutoFit/>
              </a:bodyPr>
              <a:lstStyle/>
              <a:p>
                <a:pPr algn="ctr"/>
                <a:r>
                  <a:rPr lang="sr-Latn-RS" sz="1600">
                    <a:solidFill>
                      <a:schemeClr val="bg1"/>
                    </a:solidFill>
                  </a:rPr>
                  <a:t>2</a:t>
                </a:r>
              </a:p>
            </p:txBody>
          </p:sp>
          <p:sp>
            <p:nvSpPr>
              <p:cNvPr id="139" name="Arc 138"/>
              <p:cNvSpPr/>
              <p:nvPr/>
            </p:nvSpPr>
            <p:spPr bwMode="auto">
              <a:xfrm rot="11248650">
                <a:off x="6301506" y="1468276"/>
                <a:ext cx="2286000" cy="1188720"/>
              </a:xfrm>
              <a:prstGeom prst="arc">
                <a:avLst/>
              </a:prstGeom>
              <a:noFill/>
              <a:ln w="12700" cap="flat" cmpd="sng" algn="ctr">
                <a:solidFill>
                  <a:schemeClr val="bg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0" name="TextBox 139"/>
              <p:cNvSpPr txBox="1">
                <a:spLocks noChangeArrowheads="1"/>
              </p:cNvSpPr>
              <p:nvPr/>
            </p:nvSpPr>
            <p:spPr bwMode="auto">
              <a:xfrm>
                <a:off x="5970270" y="2423160"/>
                <a:ext cx="381000" cy="360612"/>
              </a:xfrm>
              <a:prstGeom prst="rect">
                <a:avLst/>
              </a:prstGeom>
              <a:noFill/>
              <a:ln w="9525">
                <a:noFill/>
                <a:miter lim="800000"/>
                <a:headEnd/>
                <a:tailEnd/>
              </a:ln>
            </p:spPr>
            <p:txBody>
              <a:bodyPr wrap="square">
                <a:spAutoFit/>
              </a:bodyPr>
              <a:lstStyle/>
              <a:p>
                <a:pPr algn="ctr"/>
                <a:r>
                  <a:rPr lang="en-US" sz="1600">
                    <a:solidFill>
                      <a:schemeClr val="bg1"/>
                    </a:solidFill>
                  </a:rPr>
                  <a:t>3</a:t>
                </a:r>
                <a:endParaRPr lang="sr-Latn-RS" sz="1600">
                  <a:solidFill>
                    <a:schemeClr val="bg1"/>
                  </a:solidFill>
                </a:endParaRPr>
              </a:p>
            </p:txBody>
          </p:sp>
          <p:cxnSp>
            <p:nvCxnSpPr>
              <p:cNvPr id="141" name="Straight Connector 140"/>
              <p:cNvCxnSpPr/>
              <p:nvPr/>
            </p:nvCxnSpPr>
            <p:spPr bwMode="auto">
              <a:xfrm rot="16200000" flipV="1">
                <a:off x="6543748" y="2235200"/>
                <a:ext cx="0" cy="548640"/>
              </a:xfrm>
              <a:prstGeom prst="line">
                <a:avLst/>
              </a:prstGeom>
              <a:noFill/>
              <a:ln w="28575" cap="flat" cmpd="sng" algn="ctr">
                <a:solidFill>
                  <a:srgbClr val="000066"/>
                </a:solidFill>
                <a:prstDash val="solid"/>
                <a:round/>
                <a:headEnd type="none" w="med" len="med"/>
                <a:tailEnd type="triangle" w="med" len="med"/>
              </a:ln>
              <a:effectLst/>
            </p:spPr>
          </p:cxnSp>
          <p:sp>
            <p:nvSpPr>
              <p:cNvPr id="142" name="Oval 141"/>
              <p:cNvSpPr/>
              <p:nvPr/>
            </p:nvSpPr>
            <p:spPr bwMode="auto">
              <a:xfrm rot="18828319">
                <a:off x="6825510" y="2470146"/>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43" name="Straight Connector 142"/>
              <p:cNvCxnSpPr/>
              <p:nvPr/>
            </p:nvCxnSpPr>
            <p:spPr bwMode="auto">
              <a:xfrm rot="16200000" flipV="1">
                <a:off x="7173668" y="2235200"/>
                <a:ext cx="0" cy="548640"/>
              </a:xfrm>
              <a:prstGeom prst="line">
                <a:avLst/>
              </a:prstGeom>
              <a:noFill/>
              <a:ln w="28575" cap="flat" cmpd="sng" algn="ctr">
                <a:solidFill>
                  <a:srgbClr val="000066"/>
                </a:solidFill>
                <a:prstDash val="solid"/>
                <a:round/>
                <a:headEnd type="triangle" w="med" len="med"/>
                <a:tailEnd type="none" w="med" len="med"/>
              </a:ln>
              <a:effectLst/>
            </p:spPr>
          </p:cxnSp>
          <p:sp>
            <p:nvSpPr>
              <p:cNvPr id="144" name="Oval 143"/>
              <p:cNvSpPr/>
              <p:nvPr/>
            </p:nvSpPr>
            <p:spPr bwMode="auto">
              <a:xfrm rot="18828319">
                <a:off x="6198208" y="246878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5" name="TextBox 144"/>
              <p:cNvSpPr txBox="1"/>
              <p:nvPr/>
            </p:nvSpPr>
            <p:spPr>
              <a:xfrm>
                <a:off x="7308273" y="1737360"/>
                <a:ext cx="808235"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12</a:t>
                </a:r>
                <a:r>
                  <a:rPr lang="en-US">
                    <a:solidFill>
                      <a:schemeClr val="bg1"/>
                    </a:solidFill>
                  </a:rPr>
                  <a:t>&gt;0</a:t>
                </a:r>
              </a:p>
            </p:txBody>
          </p:sp>
          <p:cxnSp>
            <p:nvCxnSpPr>
              <p:cNvPr id="146" name="Straight Arrow Connector 145"/>
              <p:cNvCxnSpPr/>
              <p:nvPr/>
            </p:nvCxnSpPr>
            <p:spPr bwMode="auto">
              <a:xfrm flipH="1">
                <a:off x="7010400" y="2087880"/>
                <a:ext cx="403860" cy="502920"/>
              </a:xfrm>
              <a:prstGeom prst="straightConnector1">
                <a:avLst/>
              </a:prstGeom>
              <a:noFill/>
              <a:ln w="41275" cap="flat" cmpd="dbl" algn="ctr">
                <a:solidFill>
                  <a:srgbClr val="C00000"/>
                </a:solidFill>
                <a:prstDash val="solid"/>
                <a:round/>
                <a:headEnd type="none" w="med" len="med"/>
                <a:tailEnd type="triangle"/>
              </a:ln>
              <a:effectLst/>
            </p:spPr>
          </p:cxnSp>
          <p:cxnSp>
            <p:nvCxnSpPr>
              <p:cNvPr id="147" name="Straight Arrow Connector 146"/>
              <p:cNvCxnSpPr/>
              <p:nvPr/>
            </p:nvCxnSpPr>
            <p:spPr bwMode="auto">
              <a:xfrm flipV="1">
                <a:off x="6301740" y="2423160"/>
                <a:ext cx="297180" cy="449580"/>
              </a:xfrm>
              <a:prstGeom prst="straightConnector1">
                <a:avLst/>
              </a:prstGeom>
              <a:noFill/>
              <a:ln w="41275" cap="flat" cmpd="dbl" algn="ctr">
                <a:solidFill>
                  <a:srgbClr val="00B050"/>
                </a:solidFill>
                <a:prstDash val="solid"/>
                <a:round/>
                <a:headEnd type="triangle" w="med" len="med"/>
                <a:tailEnd type="none" w="med" len="med"/>
              </a:ln>
              <a:effectLst/>
            </p:spPr>
          </p:cxnSp>
          <p:sp>
            <p:nvSpPr>
              <p:cNvPr id="148" name="TextBox 147"/>
              <p:cNvSpPr txBox="1"/>
              <p:nvPr/>
            </p:nvSpPr>
            <p:spPr>
              <a:xfrm>
                <a:off x="5989320" y="2705100"/>
                <a:ext cx="822661" cy="427746"/>
              </a:xfrm>
              <a:prstGeom prst="rect">
                <a:avLst/>
              </a:prstGeom>
              <a:noFill/>
            </p:spPr>
            <p:txBody>
              <a:bodyPr wrap="none" rtlCol="0">
                <a:spAutoFit/>
              </a:bodyPr>
              <a:lstStyle/>
              <a:p>
                <a:r>
                  <a:rPr lang="en-US">
                    <a:solidFill>
                      <a:schemeClr val="bg1"/>
                    </a:solidFill>
                  </a:rPr>
                  <a:t>q</a:t>
                </a:r>
                <a:r>
                  <a:rPr lang="en-US" baseline="-25000">
                    <a:solidFill>
                      <a:schemeClr val="bg1"/>
                    </a:solidFill>
                  </a:rPr>
                  <a:t>13</a:t>
                </a:r>
                <a:r>
                  <a:rPr lang="en-US">
                    <a:solidFill>
                      <a:schemeClr val="bg1"/>
                    </a:solidFill>
                  </a:rPr>
                  <a:t>&lt;0</a:t>
                </a:r>
              </a:p>
            </p:txBody>
          </p:sp>
          <p:sp>
            <p:nvSpPr>
              <p:cNvPr id="149" name="TextBox 148"/>
              <p:cNvSpPr txBox="1"/>
              <p:nvPr/>
            </p:nvSpPr>
            <p:spPr>
              <a:xfrm>
                <a:off x="6808470" y="1634490"/>
                <a:ext cx="385042" cy="387798"/>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2</a:t>
                </a:r>
                <a:endParaRPr lang="en-US" sz="1600">
                  <a:solidFill>
                    <a:schemeClr val="bg1"/>
                  </a:solidFill>
                </a:endParaRPr>
              </a:p>
            </p:txBody>
          </p:sp>
          <p:sp>
            <p:nvSpPr>
              <p:cNvPr id="150" name="TextBox 149"/>
              <p:cNvSpPr txBox="1"/>
              <p:nvPr/>
            </p:nvSpPr>
            <p:spPr>
              <a:xfrm>
                <a:off x="6240780" y="17526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1</a:t>
                </a:r>
                <a:endParaRPr lang="en-US" sz="1600">
                  <a:solidFill>
                    <a:schemeClr val="bg1"/>
                  </a:solidFill>
                </a:endParaRPr>
              </a:p>
            </p:txBody>
          </p:sp>
          <p:sp>
            <p:nvSpPr>
              <p:cNvPr id="151" name="TextBox 150"/>
              <p:cNvSpPr txBox="1"/>
              <p:nvPr/>
            </p:nvSpPr>
            <p:spPr>
              <a:xfrm>
                <a:off x="5802630" y="1714500"/>
                <a:ext cx="385042" cy="360612"/>
              </a:xfrm>
              <a:prstGeom prst="rect">
                <a:avLst/>
              </a:prstGeom>
              <a:noFill/>
            </p:spPr>
            <p:txBody>
              <a:bodyPr wrap="none" rtlCol="0">
                <a:spAutoFit/>
              </a:bodyPr>
              <a:lstStyle/>
              <a:p>
                <a:r>
                  <a:rPr lang="en-US" sz="1600">
                    <a:solidFill>
                      <a:schemeClr val="bg1"/>
                    </a:solidFill>
                  </a:rPr>
                  <a:t>T</a:t>
                </a:r>
                <a:r>
                  <a:rPr lang="en-US" sz="1600" baseline="-25000">
                    <a:solidFill>
                      <a:schemeClr val="bg1"/>
                    </a:solidFill>
                  </a:rPr>
                  <a:t>3</a:t>
                </a:r>
                <a:endParaRPr lang="en-US" sz="1600">
                  <a:solidFill>
                    <a:schemeClr val="bg1"/>
                  </a:solidFill>
                </a:endParaRPr>
              </a:p>
            </p:txBody>
          </p:sp>
          <p:sp>
            <p:nvSpPr>
              <p:cNvPr id="152" name="Oval 151"/>
              <p:cNvSpPr/>
              <p:nvPr/>
            </p:nvSpPr>
            <p:spPr bwMode="auto">
              <a:xfrm rot="18828319">
                <a:off x="7447888" y="2473860"/>
                <a:ext cx="73152" cy="73152"/>
              </a:xfrm>
              <a:prstGeom prst="ellipse">
                <a:avLst/>
              </a:prstGeom>
              <a:solidFill>
                <a:schemeClr val="bg1">
                  <a:lumMod val="20000"/>
                  <a:lumOff val="80000"/>
                </a:schemeClr>
              </a:solidFill>
              <a:ln w="158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3" name="Rectangle 152"/>
              <p:cNvSpPr/>
              <p:nvPr/>
            </p:nvSpPr>
            <p:spPr bwMode="auto">
              <a:xfrm>
                <a:off x="7536180" y="3916680"/>
                <a:ext cx="152400" cy="923544"/>
              </a:xfrm>
              <a:prstGeom prst="rect">
                <a:avLst/>
              </a:prstGeom>
              <a:solidFill>
                <a:schemeClr val="accent4"/>
              </a:solidFill>
              <a:ln w="1905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cxnSp>
            <p:nvCxnSpPr>
              <p:cNvPr id="154" name="Straight Connector 153"/>
              <p:cNvCxnSpPr/>
              <p:nvPr/>
            </p:nvCxnSpPr>
            <p:spPr bwMode="auto">
              <a:xfrm rot="16200000" flipV="1">
                <a:off x="8342068" y="4117340"/>
                <a:ext cx="0" cy="548640"/>
              </a:xfrm>
              <a:prstGeom prst="line">
                <a:avLst/>
              </a:prstGeom>
              <a:noFill/>
              <a:ln w="12700" cap="flat" cmpd="sng" algn="ctr">
                <a:solidFill>
                  <a:srgbClr val="000066"/>
                </a:solidFill>
                <a:prstDash val="solid"/>
                <a:round/>
                <a:headEnd type="triangle" w="med" len="med"/>
                <a:tailEnd type="triangle" w="med" len="med"/>
              </a:ln>
              <a:effectLst/>
            </p:spPr>
          </p:cxn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circle(in)">
                                      <p:cBhvr>
                                        <p:cTn id="7" dur="2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2472</TotalTime>
  <Words>1909</Words>
  <Application>Microsoft Office PowerPoint</Application>
  <PresentationFormat>On-screen Show (4:3)</PresentationFormat>
  <Paragraphs>658</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 Black</vt:lpstr>
      <vt:lpstr>Calibri</vt:lpstr>
      <vt:lpstr>Symbol</vt:lpstr>
      <vt:lpstr>Tahoma</vt:lpstr>
      <vt:lpstr>Times New Roman</vt:lpstr>
      <vt:lpstr>Wingdings</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MRB</cp:lastModifiedBy>
  <cp:revision>438</cp:revision>
  <dcterms:created xsi:type="dcterms:W3CDTF">2006-01-31T15:10:17Z</dcterms:created>
  <dcterms:modified xsi:type="dcterms:W3CDTF">2025-06-21T15:17:00Z</dcterms:modified>
</cp:coreProperties>
</file>