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6" r:id="rId3"/>
    <p:sldId id="267" r:id="rId4"/>
    <p:sldId id="268" r:id="rId5"/>
    <p:sldId id="272" r:id="rId6"/>
    <p:sldId id="273" r:id="rId7"/>
    <p:sldId id="274" r:id="rId8"/>
    <p:sldId id="275" r:id="rId9"/>
    <p:sldId id="276" r:id="rId10"/>
    <p:sldId id="260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F19"/>
    <a:srgbClr val="002850"/>
    <a:srgbClr val="CCFFCC"/>
    <a:srgbClr val="FFCCCC"/>
    <a:srgbClr val="9E480E"/>
    <a:srgbClr val="1E5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Наслов графикона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Серија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F-496F-968C-12F1CF576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Серија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F-496F-968C-12F1CF5762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Серија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F-496F-968C-12F1CF576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9787136"/>
        <c:axId val="99788672"/>
      </c:barChart>
      <c:catAx>
        <c:axId val="9978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8672"/>
        <c:crosses val="autoZero"/>
        <c:auto val="1"/>
        <c:lblAlgn val="ctr"/>
        <c:lblOffset val="100"/>
        <c:noMultiLvlLbl val="0"/>
      </c:catAx>
      <c:valAx>
        <c:axId val="9978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787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714E-108F-47C8-9868-3FFA577D6B22}" type="datetimeFigureOut">
              <a:rPr lang="sr-Latn-RS" smtClean="0"/>
              <a:pPr/>
              <a:t>14.11.2025.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5E9B-F8F8-4FA8-BE3A-00BE8F40698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8400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F269-521E-4B12-A6E5-D59C88C2B601}" type="datetimeFigureOut">
              <a:rPr lang="sr-Latn-RS" smtClean="0"/>
              <a:pPr/>
              <a:t>14.11.2025.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4B4A3-5BD7-4D53-BBD1-F3178D2FE7E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273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 презентације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6475-5A6F-42DC-A20E-5CD6159ADAA8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Поднаслов презентације</a:t>
            </a:r>
            <a:endParaRPr lang="sr-Latn-R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524000" y="5691673"/>
            <a:ext cx="9144000" cy="52815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Место и датум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3" y="1122363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C863CF42-AF2D-467E-A86E-921779ACBB86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41E0A76F-A858-4830-884B-9E9914C82A13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RS" dirty="0"/>
              <a:t>Слика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B327E440-2A8B-43FA-8E62-283731874734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02507"/>
            <a:ext cx="7734300" cy="5674455"/>
          </a:xfrm>
        </p:spPr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8C4348E8-5F32-4135-9735-14DFEF197A78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502508"/>
            <a:ext cx="2628900" cy="5674454"/>
          </a:xfrm>
        </p:spPr>
        <p:txBody>
          <a:bodyPr vert="eaVert"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2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D77415B9-F7E1-4329-86C5-BFD9CA71CB2B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50076" y="4549867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dirty="0">
                <a:solidFill>
                  <a:schemeClr val="bg1">
                    <a:lumMod val="50000"/>
                  </a:schemeClr>
                </a:solidFill>
              </a:rPr>
              <a:t>ww.sf.bg.ac.rs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38200" y="1374682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RS" sz="3600" b="1" dirty="0">
                <a:solidFill>
                  <a:schemeClr val="accent1">
                    <a:lumMod val="50000"/>
                  </a:schemeClr>
                </a:solidFill>
                <a:latin typeface="Tw Cen MT (Body)Body)"/>
              </a:rPr>
              <a:t>ХВАЛА НА ПАЖЊИ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53738"/>
            <a:ext cx="9144000" cy="7507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Текст</a:t>
            </a:r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0" y="5100435"/>
            <a:ext cx="720000" cy="72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3872332"/>
            <a:ext cx="3933209" cy="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40421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Поднаслов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77415B9-F7E1-4329-86C5-BFD9CA71CB2B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62011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6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E24CC09-28A3-4024-98F4-C9F66E8E8861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8973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A825FD8A-1FFE-4238-BA14-C5F811CB1A6B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357086"/>
              </p:ext>
            </p:extLst>
          </p:nvPr>
        </p:nvGraphicFramePr>
        <p:xfrm>
          <a:off x="838200" y="2287207"/>
          <a:ext cx="10515600" cy="328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07481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593573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859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784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57887910"/>
                    </a:ext>
                  </a:extLst>
                </a:gridCol>
              </a:tblGrid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sr-Cyrl-RS" dirty="0"/>
                        <a:t>Колона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90650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148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85372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5901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Табела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541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068A37D-29CE-3143-9685-3E757B766BA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23881815"/>
              </p:ext>
            </p:extLst>
          </p:nvPr>
        </p:nvGraphicFramePr>
        <p:xfrm>
          <a:off x="838200" y="1734937"/>
          <a:ext cx="10515600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Графикон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4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9CD9DD0-17BE-4D06-B789-47356A50A0A7}" type="datetime1">
              <a:rPr lang="sr-Latn-RS" smtClean="0"/>
              <a:pPr/>
              <a:t>14.11.2025.</a:t>
            </a:fld>
            <a:endParaRPr lang="sr-Latn-R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415B9-F7E1-4329-86C5-BFD9CA71CB2B}" type="datetime1">
              <a:rPr lang="sr-Latn-RS" smtClean="0"/>
              <a:pPr/>
              <a:t>14.11.2025.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73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0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E578E"/>
          </a:solidFill>
          <a:latin typeface="Tw Cen MT (Body)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 (Body)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 (Body)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 (Body)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4182" y="2821576"/>
            <a:ext cx="9144000" cy="1328465"/>
          </a:xfrm>
        </p:spPr>
        <p:txBody>
          <a:bodyPr>
            <a:normAutofit/>
          </a:bodyPr>
          <a:lstStyle/>
          <a:p>
            <a:r>
              <a:rPr lang="sr-Cyrl-RS" sz="4000" dirty="0">
                <a:latin typeface="Cambria" pitchFamily="18" charset="0"/>
                <a:ea typeface="Cambria" pitchFamily="18" charset="0"/>
              </a:rPr>
              <a:t>Семинарски рад</a:t>
            </a:r>
            <a:br>
              <a:rPr lang="sr-Cyrl-RS" sz="4000" dirty="0">
                <a:latin typeface="Cambria" pitchFamily="18" charset="0"/>
                <a:ea typeface="Cambria" pitchFamily="18" charset="0"/>
              </a:rPr>
            </a:br>
            <a:endParaRPr lang="sr-Latn-RS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5623" y="3602036"/>
            <a:ext cx="9144000" cy="656455"/>
          </a:xfrm>
        </p:spPr>
        <p:txBody>
          <a:bodyPr>
            <a:normAutofit/>
          </a:bodyPr>
          <a:lstStyle/>
          <a:p>
            <a:r>
              <a:rPr lang="sr-Cyrl-RS" sz="3500" dirty="0">
                <a:latin typeface="Cambria" pitchFamily="18" charset="0"/>
                <a:ea typeface="Cambria" pitchFamily="18" charset="0"/>
              </a:rPr>
              <a:t>теме</a:t>
            </a:r>
            <a:endParaRPr lang="sr-Latn-R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1484812" y="6329848"/>
            <a:ext cx="9144000" cy="528152"/>
          </a:xfrm>
        </p:spPr>
        <p:txBody>
          <a:bodyPr>
            <a:normAutofit/>
          </a:bodyPr>
          <a:lstStyle/>
          <a:p>
            <a:r>
              <a:rPr lang="sr-Cyrl-RS" sz="2000" dirty="0">
                <a:latin typeface="Cambria" pitchFamily="18" charset="0"/>
                <a:ea typeface="Cambria" pitchFamily="18" charset="0"/>
              </a:rPr>
              <a:t>Београд, 2025. </a:t>
            </a:r>
            <a:endParaRPr lang="sr-Latn-R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2698" y="4316140"/>
            <a:ext cx="4611189" cy="205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Предметни наставници: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Радомир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Мијаиловић</a:t>
            </a:r>
            <a:endParaRPr lang="sr-Cyrl-RS" sz="2000" dirty="0">
              <a:solidFill>
                <a:schemeClr val="bg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Проф. др Далибор Пешић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Доц. др Ђорђе Петровић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646" y="2204498"/>
            <a:ext cx="114387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3000" b="1" i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Предмет: Безбедност особа са инвалидитетом у саобраћају</a:t>
            </a:r>
            <a:endParaRPr lang="en-US" sz="3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424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Red Question mark">
                <a:extLst>
                  <a:ext uri="{FF2B5EF4-FFF2-40B4-BE49-F238E27FC236}">
                    <a16:creationId xmlns:a16="http://schemas.microsoft.com/office/drawing/2014/main" id="{29DC1EA6-A880-696E-93E3-ADA591CDE11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46507270"/>
                  </p:ext>
                </p:extLst>
              </p:nvPr>
            </p:nvGraphicFramePr>
            <p:xfrm>
              <a:off x="4750593" y="2061847"/>
              <a:ext cx="2690813" cy="180000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690813" cy="1800000"/>
                    </a:xfrm>
                    <a:prstGeom prst="rect">
                      <a:avLst/>
                    </a:prstGeom>
                  </am3d:spPr>
                  <am3d:camera>
                    <am3d:pos x="0" y="0" z="5538953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17042" d="1000000"/>
                    <am3d:preTrans dx="0" dy="-18004113" dz="-49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2366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Red Question mark">
                <a:extLst>
                  <a:ext uri="{FF2B5EF4-FFF2-40B4-BE49-F238E27FC236}">
                    <a16:creationId xmlns:a16="http://schemas.microsoft.com/office/drawing/2014/main" id="{29DC1EA6-A880-696E-93E3-ADA591CDE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50593" y="2061847"/>
                <a:ext cx="2690813" cy="180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3460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D846F4-49BD-2A3C-2CC2-C872212A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3341BE-FD9C-04A6-27E0-FD0129044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Семинарски рад - правила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B2864-DB81-A750-BC90-580347883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72B50B9-22E7-2777-4E26-731C5D383E30}"/>
              </a:ext>
            </a:extLst>
          </p:cNvPr>
          <p:cNvSpPr/>
          <p:nvPr/>
        </p:nvSpPr>
        <p:spPr>
          <a:xfrm>
            <a:off x="3810000" y="2192944"/>
            <a:ext cx="4572000" cy="73152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Број поена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 (мин 16)</a:t>
            </a:r>
            <a:endParaRPr lang="en-US" sz="24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08A156-54EC-3B0F-1BA1-9A8229AC1D67}"/>
              </a:ext>
            </a:extLst>
          </p:cNvPr>
          <p:cNvSpPr/>
          <p:nvPr/>
        </p:nvSpPr>
        <p:spPr>
          <a:xfrm>
            <a:off x="838200" y="4913599"/>
            <a:ext cx="4572000" cy="73152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Одбрана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ОБАВЕЗНА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D414A7F-8570-CFE8-75CA-965CCC15B4EE}"/>
              </a:ext>
            </a:extLst>
          </p:cNvPr>
          <p:cNvSpPr/>
          <p:nvPr/>
        </p:nvSpPr>
        <p:spPr>
          <a:xfrm>
            <a:off x="838200" y="3554945"/>
            <a:ext cx="4572000" cy="73152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Услов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ОБАВЕЗАН</a:t>
            </a:r>
            <a:endParaRPr lang="en-US" sz="24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C68DD9-1BE3-6C29-35CC-422F94EEB4D9}"/>
              </a:ext>
            </a:extLst>
          </p:cNvPr>
          <p:cNvSpPr/>
          <p:nvPr/>
        </p:nvSpPr>
        <p:spPr>
          <a:xfrm>
            <a:off x="6781800" y="3554945"/>
            <a:ext cx="4572000" cy="73152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Потребан материјал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.doc </a:t>
            </a:r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en-U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.ppt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B3F61C-8923-C57C-932A-B9D35D118EB6}"/>
              </a:ext>
            </a:extLst>
          </p:cNvPr>
          <p:cNvSpPr/>
          <p:nvPr/>
        </p:nvSpPr>
        <p:spPr>
          <a:xfrm>
            <a:off x="6781800" y="4913599"/>
            <a:ext cx="4572000" cy="73152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Термин одбране</a:t>
            </a:r>
            <a:r>
              <a:rPr lang="sr-Cyrl-RS" sz="2400" i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договору (пре 31.12)</a:t>
            </a:r>
            <a:endParaRPr lang="en-US" sz="2400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13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4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FABC2C-7D4E-D83D-1846-2A32E12F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3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6F232D-D653-38B9-B934-43B4085A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Ваше ИДЕЈЕ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3C45-6131-C129-B58C-D102B6A9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pic>
        <p:nvPicPr>
          <p:cNvPr id="6" name="Graphic 5" descr="Classroom">
            <a:extLst>
              <a:ext uri="{FF2B5EF4-FFF2-40B4-BE49-F238E27FC236}">
                <a16:creationId xmlns:a16="http://schemas.microsoft.com/office/drawing/2014/main" id="{EE91BB55-3F2E-0DBB-01AC-247071270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661298"/>
            <a:ext cx="4797083" cy="4797083"/>
          </a:xfrm>
          <a:prstGeom prst="rect">
            <a:avLst/>
          </a:prstGeom>
        </p:spPr>
      </p:pic>
      <p:pic>
        <p:nvPicPr>
          <p:cNvPr id="8" name="Graphic 7" descr="Thought bubble">
            <a:extLst>
              <a:ext uri="{FF2B5EF4-FFF2-40B4-BE49-F238E27FC236}">
                <a16:creationId xmlns:a16="http://schemas.microsoft.com/office/drawing/2014/main" id="{0D04D28B-7044-13D0-38F2-B2F74CC02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1743" y="856821"/>
            <a:ext cx="4339882" cy="4339882"/>
          </a:xfrm>
          <a:prstGeom prst="rect">
            <a:avLst/>
          </a:prstGeom>
        </p:spPr>
      </p:pic>
      <p:pic>
        <p:nvPicPr>
          <p:cNvPr id="13" name="Graphic 12" descr="Lightbulb and gear">
            <a:extLst>
              <a:ext uri="{FF2B5EF4-FFF2-40B4-BE49-F238E27FC236}">
                <a16:creationId xmlns:a16="http://schemas.microsoft.com/office/drawing/2014/main" id="{2F2A2C13-F242-D6AE-351D-C2B626AF0B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1604" y="1847011"/>
            <a:ext cx="12801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FABC2C-7D4E-D83D-1846-2A32E12F5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4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6F232D-D653-38B9-B934-43B4085A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1 (1 група – </a:t>
            </a:r>
            <a:r>
              <a:rPr lang="sr-Latn-RS" sz="3200" dirty="0">
                <a:solidFill>
                  <a:srgbClr val="FF0000"/>
                </a:solidFill>
              </a:rPr>
              <a:t>4</a:t>
            </a:r>
            <a:r>
              <a:rPr lang="sr-Cyrl-RS" sz="3200" dirty="0">
                <a:solidFill>
                  <a:srgbClr val="FF0000"/>
                </a:solidFill>
              </a:rPr>
              <a:t>+ чланова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3C45-6131-C129-B58C-D102B6A9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7D878B-8D79-CDD8-5B79-83072191157F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Упоредна анализа нивоа приступачности саобраћајне инфраструктуре у урбаним зонама особама са инвалидитетом 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BFD2DAA-0B27-719F-C1B7-70400416C0DC}"/>
              </a:ext>
            </a:extLst>
          </p:cNvPr>
          <p:cNvSpPr/>
          <p:nvPr/>
        </p:nvSpPr>
        <p:spPr>
          <a:xfrm>
            <a:off x="851452" y="3063240"/>
            <a:ext cx="10502348" cy="2820724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Припремити чек-листу за оцену приступачности (</a:t>
            </a:r>
            <a:r>
              <a:rPr lang="sr-Latn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Google forms)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спровести обуку за коришћење чек-листе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члана</a:t>
            </a:r>
            <a:endParaRPr lang="sr-Latn-RS" sz="2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Прикупљање података на терену (урбане зоне – сличне величине)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члан = 1 зона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Анализа прикупљених информација – појединачна и упоредна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сви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71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00D84-6410-2C26-A5AA-EAFD643E2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4343C6-DD94-586D-E911-F7105D08A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5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3A3C53-D2A2-98A0-4B6C-6AF51B85C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2 (1 група – </a:t>
            </a:r>
            <a:r>
              <a:rPr lang="sr-Latn-RS" sz="3200" dirty="0">
                <a:solidFill>
                  <a:srgbClr val="FF0000"/>
                </a:solidFill>
              </a:rPr>
              <a:t>4</a:t>
            </a:r>
            <a:r>
              <a:rPr lang="sr-Cyrl-RS" sz="3200" dirty="0">
                <a:solidFill>
                  <a:srgbClr val="FF0000"/>
                </a:solidFill>
              </a:rPr>
              <a:t>+</a:t>
            </a:r>
            <a:r>
              <a:rPr lang="sr-Latn-RS" sz="3200" dirty="0">
                <a:solidFill>
                  <a:srgbClr val="FF0000"/>
                </a:solidFill>
              </a:rPr>
              <a:t> </a:t>
            </a:r>
            <a:r>
              <a:rPr lang="sr-Cyrl-RS" sz="3200" dirty="0">
                <a:solidFill>
                  <a:srgbClr val="FF0000"/>
                </a:solidFill>
              </a:rPr>
              <a:t>чланова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93782-8997-5613-5C12-39D1229F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67949F-EBD8-9056-68BF-18FB5B297A21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Упоредна анализа нивоа приступачности стајалишта јавног превоза особама са инвалидитетом 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6330E0-0852-9B3F-4CD6-DFB93FD4AB6F}"/>
              </a:ext>
            </a:extLst>
          </p:cNvPr>
          <p:cNvSpPr/>
          <p:nvPr/>
        </p:nvSpPr>
        <p:spPr>
          <a:xfrm>
            <a:off x="851452" y="3063240"/>
            <a:ext cx="10502348" cy="2820724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Припремити чек-листу за оцену приступачности (</a:t>
            </a:r>
            <a:r>
              <a:rPr lang="sr-Latn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Google forms)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и спровести обуку за коришћење чек-листе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члана</a:t>
            </a:r>
            <a:endParaRPr lang="sr-Latn-RS" sz="20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Прикупљање података на терену (сва стајалишта линије градског превоза)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члан = 1 зона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Анализа прикупљених информација – појединачна и упоредна – </a:t>
            </a:r>
            <a:r>
              <a:rPr lang="sr-Cyrl-RS" sz="20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сви</a:t>
            </a: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4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7B0F-680C-DCBF-2B19-77CDB3EE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5F66F8-02FA-DA03-1DFC-A7C5C397E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6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0BC77-74D0-F8F5-11CA-EDEAAEED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</a:t>
            </a:r>
            <a:r>
              <a:rPr lang="sr-Latn-RS" sz="3200" dirty="0"/>
              <a:t>3</a:t>
            </a:r>
            <a:r>
              <a:rPr lang="sr-Cyrl-RS" sz="3200" dirty="0"/>
              <a:t> (1</a:t>
            </a:r>
            <a:r>
              <a:rPr lang="sr-Latn-RS" sz="3200" dirty="0"/>
              <a:t>+</a:t>
            </a:r>
            <a:r>
              <a:rPr lang="sr-Cyrl-RS" sz="3200" dirty="0"/>
              <a:t> група – </a:t>
            </a:r>
            <a:r>
              <a:rPr lang="sr-Latn-RS" sz="3200" dirty="0">
                <a:solidFill>
                  <a:srgbClr val="FF0000"/>
                </a:solidFill>
              </a:rPr>
              <a:t>1</a:t>
            </a:r>
            <a:r>
              <a:rPr lang="sr-Cyrl-RS" sz="3200" dirty="0">
                <a:solidFill>
                  <a:srgbClr val="FF0000"/>
                </a:solidFill>
              </a:rPr>
              <a:t> члан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EEF75-F92C-F6AE-6399-775B8AA8C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C9C27D2-7EF9-A103-0E5D-62DFC669AD96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Приступачност других видова саобраћаја особама са инвалидитетом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99BDA8F-7A13-7A10-0411-2A699CFA1308}"/>
              </a:ext>
            </a:extLst>
          </p:cNvPr>
          <p:cNvSpPr/>
          <p:nvPr/>
        </p:nvSpPr>
        <p:spPr>
          <a:xfrm>
            <a:off x="851452" y="3063240"/>
            <a:ext cx="10502348" cy="210407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Одабрати један вид саобраћаја (ваздушни, водни, железнички, поштанске услуге…)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Анализирати релевантне стандарде и прописе (домаће законодавство и стране стандарде) који се односе на особе са инвалидитетом.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0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1E930-D3D2-D687-C11F-23A15A156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32E1A4-AC99-3330-ED11-F68B157E0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7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FC4E52-D409-E698-CD18-D99C684D7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4 (1 група – </a:t>
            </a:r>
            <a:r>
              <a:rPr lang="sr-Latn-RS" sz="3200" dirty="0">
                <a:solidFill>
                  <a:srgbClr val="FF0000"/>
                </a:solidFill>
              </a:rPr>
              <a:t>1</a:t>
            </a:r>
            <a:r>
              <a:rPr lang="sr-Cyrl-RS" sz="3200" dirty="0">
                <a:solidFill>
                  <a:srgbClr val="FF0000"/>
                </a:solidFill>
              </a:rPr>
              <a:t> члан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A5CF-F4E4-2856-199E-3F8D4D05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0D05DDF-C703-C48D-6AB8-A1C6D5EE4601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Кретање слепих и слабовидих особа уз помоћ пса водича 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22CE59-C0FA-CB91-345B-04C2AEAD3D19}"/>
              </a:ext>
            </a:extLst>
          </p:cNvPr>
          <p:cNvSpPr/>
          <p:nvPr/>
        </p:nvSpPr>
        <p:spPr>
          <a:xfrm>
            <a:off x="851452" y="3063240"/>
            <a:ext cx="10502348" cy="210407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Улога пса водича у кретању слепих и слабовидих особа,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Законодавни оквир,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Анализа праксе и научне литературе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66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3B89D-BACB-60DE-F29E-A4A5A0808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6264F7-1286-D6ED-13EF-8C5C3925B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8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6A56E6-67EC-D9F6-5AD8-B4E1CC85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5 (1 група – </a:t>
            </a:r>
            <a:r>
              <a:rPr lang="sr-Latn-RS" sz="3200" dirty="0">
                <a:solidFill>
                  <a:srgbClr val="FF0000"/>
                </a:solidFill>
              </a:rPr>
              <a:t>1</a:t>
            </a:r>
            <a:r>
              <a:rPr lang="sr-Cyrl-RS" sz="3200" dirty="0">
                <a:solidFill>
                  <a:srgbClr val="FF0000"/>
                </a:solidFill>
              </a:rPr>
              <a:t> члан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41A5D-CB2A-C037-54F4-8F16F43EF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B55F28-F5ED-1724-1E14-FA60A8BC3C00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Специјализоване апликације за помоћ у навигацији приликом кретања слепих и слабовидих особа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21C5103-111C-47D7-01E0-982A3267E679}"/>
              </a:ext>
            </a:extLst>
          </p:cNvPr>
          <p:cNvSpPr/>
          <p:nvPr/>
        </p:nvSpPr>
        <p:spPr>
          <a:xfrm>
            <a:off x="851452" y="3063240"/>
            <a:ext cx="10502348" cy="210407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Преглед апликација које користе слепе и слабовиде особе приликом кретања,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ком принципу апликације функционишу,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Упоредна анализа апликација.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98B83-876F-E227-3968-D1A07BC6A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1FE05C-A70B-069A-775B-95147800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9</a:t>
            </a:fld>
            <a:endParaRPr lang="sr-Latn-R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F86611-E8EE-736C-CBBE-0F12ADA5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200" dirty="0"/>
              <a:t>Предложене теме – Тема бр. 6 (1+ група – </a:t>
            </a:r>
            <a:r>
              <a:rPr lang="sr-Latn-RS" sz="3200" dirty="0">
                <a:solidFill>
                  <a:srgbClr val="FF0000"/>
                </a:solidFill>
              </a:rPr>
              <a:t>1</a:t>
            </a:r>
            <a:r>
              <a:rPr lang="sr-Cyrl-RS" sz="3200" dirty="0">
                <a:solidFill>
                  <a:srgbClr val="FF0000"/>
                </a:solidFill>
              </a:rPr>
              <a:t> члан</a:t>
            </a:r>
            <a:r>
              <a:rPr lang="sr-Cyrl-RS" sz="3200" dirty="0"/>
              <a:t>)</a:t>
            </a:r>
            <a:endParaRPr lang="en-US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98F2B-C586-BE17-7332-692BB4C1F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FB27CF-11F1-5525-F99D-0C4C8D4CD2A1}"/>
              </a:ext>
            </a:extLst>
          </p:cNvPr>
          <p:cNvSpPr/>
          <p:nvPr/>
        </p:nvSpPr>
        <p:spPr>
          <a:xfrm>
            <a:off x="851452" y="1690688"/>
            <a:ext cx="10515600" cy="914400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Стратешка документа везана за особе са инвалидитетом </a:t>
            </a:r>
            <a:endParaRPr lang="en-US" sz="3200" b="1" i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682344-D5B9-3CAF-DED7-C0534A5E566B}"/>
              </a:ext>
            </a:extLst>
          </p:cNvPr>
          <p:cNvSpPr/>
          <p:nvPr/>
        </p:nvSpPr>
        <p:spPr>
          <a:xfrm>
            <a:off x="851452" y="3063240"/>
            <a:ext cx="10502348" cy="2104072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sr-Cyrl-RS" sz="24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Задатак: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Одабир једног значајног стратешког документа везаног за особе са инвалидитетом и његова анализа.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r-Cyrl-RS" sz="2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Акценат на саобраћајном аспекту.</a:t>
            </a:r>
            <a:endParaRPr lang="sr-Latn-RS" sz="2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46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_ppt_template_cir" id="{813B8F39-54D3-4201-886D-9A46251399D4}" vid="{BFF285B5-F1C9-41A9-A7DA-F2E1A9F22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SF_ppt_template_cir</Template>
  <TotalTime>1707</TotalTime>
  <Words>421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Tw Cen MT (Body)</vt:lpstr>
      <vt:lpstr>Tw Cen MT (Body)Body)</vt:lpstr>
      <vt:lpstr>Tw Cen MT (Body)dy)</vt:lpstr>
      <vt:lpstr>Office Theme</vt:lpstr>
      <vt:lpstr>Семинарски рад </vt:lpstr>
      <vt:lpstr>Семинарски рад - правила</vt:lpstr>
      <vt:lpstr>Ваше ИДЕЈЕ</vt:lpstr>
      <vt:lpstr>Предложене теме – Тема бр. 1 (1 група – 4+ чланова)</vt:lpstr>
      <vt:lpstr>Предложене теме – Тема бр. 2 (1 група – 4+ чланова)</vt:lpstr>
      <vt:lpstr>Предложене теме – Тема бр. 3 (1+ група – 1 члан)</vt:lpstr>
      <vt:lpstr>Предложене теме – Тема бр. 4 (1 група – 1 члан)</vt:lpstr>
      <vt:lpstr>Предложене теме – Тема бр. 5 (1 група – 1 члан)</vt:lpstr>
      <vt:lpstr>Предложене теме – Тема бр. 6 (1+ група – 1 члан)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 са инвалидитетом  </dc:title>
  <dc:creator>Đorđe Petrović</dc:creator>
  <cp:lastModifiedBy>Djordje Petrovic</cp:lastModifiedBy>
  <cp:revision>47</cp:revision>
  <dcterms:created xsi:type="dcterms:W3CDTF">2024-09-10T17:28:23Z</dcterms:created>
  <dcterms:modified xsi:type="dcterms:W3CDTF">2025-11-14T22:21:46Z</dcterms:modified>
</cp:coreProperties>
</file>