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24B9A2-4A9C-442C-984E-00F0EAFE3483}" type="datetimeFigureOut">
              <a:rPr lang="en-US" smtClean="0"/>
              <a:t>6/7/2018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C4362-32F3-466F-81BE-9301FF144ED4}" type="slidenum">
              <a:rPr lang="en-US" smtClean="0"/>
              <a:t>‹#›</a:t>
            </a:fld>
            <a:endParaRPr lang="en-US"/>
          </a:p>
        </p:txBody>
      </p:sp>
    </p:spTree>
    <p:extLst>
      <p:ext uri="{BB962C8B-B14F-4D97-AF65-F5344CB8AC3E}">
        <p14:creationId xmlns:p14="http://schemas.microsoft.com/office/powerpoint/2010/main" val="425297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24B9A2-4A9C-442C-984E-00F0EAFE3483}" type="datetimeFigureOut">
              <a:rPr lang="en-US" smtClean="0"/>
              <a:t>6/7/2018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C4362-32F3-466F-81BE-9301FF144ED4}" type="slidenum">
              <a:rPr lang="en-US" smtClean="0"/>
              <a:t>‹#›</a:t>
            </a:fld>
            <a:endParaRPr lang="en-US"/>
          </a:p>
        </p:txBody>
      </p:sp>
    </p:spTree>
    <p:extLst>
      <p:ext uri="{BB962C8B-B14F-4D97-AF65-F5344CB8AC3E}">
        <p14:creationId xmlns:p14="http://schemas.microsoft.com/office/powerpoint/2010/main" val="1733982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24B9A2-4A9C-442C-984E-00F0EAFE3483}" type="datetimeFigureOut">
              <a:rPr lang="en-US" smtClean="0"/>
              <a:t>6/7/2018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C4362-32F3-466F-81BE-9301FF144ED4}" type="slidenum">
              <a:rPr lang="en-US" smtClean="0"/>
              <a:t>‹#›</a:t>
            </a:fld>
            <a:endParaRPr lang="en-US"/>
          </a:p>
        </p:txBody>
      </p:sp>
    </p:spTree>
    <p:extLst>
      <p:ext uri="{BB962C8B-B14F-4D97-AF65-F5344CB8AC3E}">
        <p14:creationId xmlns:p14="http://schemas.microsoft.com/office/powerpoint/2010/main" val="2612345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24B9A2-4A9C-442C-984E-00F0EAFE3483}" type="datetimeFigureOut">
              <a:rPr lang="en-US" smtClean="0"/>
              <a:t>6/7/2018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C4362-32F3-466F-81BE-9301FF144ED4}" type="slidenum">
              <a:rPr lang="en-US" smtClean="0"/>
              <a:t>‹#›</a:t>
            </a:fld>
            <a:endParaRPr lang="en-US"/>
          </a:p>
        </p:txBody>
      </p:sp>
    </p:spTree>
    <p:extLst>
      <p:ext uri="{BB962C8B-B14F-4D97-AF65-F5344CB8AC3E}">
        <p14:creationId xmlns:p14="http://schemas.microsoft.com/office/powerpoint/2010/main" val="30226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24B9A2-4A9C-442C-984E-00F0EAFE3483}" type="datetimeFigureOut">
              <a:rPr lang="en-US" smtClean="0"/>
              <a:t>6/7/2018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C4362-32F3-466F-81BE-9301FF144ED4}" type="slidenum">
              <a:rPr lang="en-US" smtClean="0"/>
              <a:t>‹#›</a:t>
            </a:fld>
            <a:endParaRPr lang="en-US"/>
          </a:p>
        </p:txBody>
      </p:sp>
    </p:spTree>
    <p:extLst>
      <p:ext uri="{BB962C8B-B14F-4D97-AF65-F5344CB8AC3E}">
        <p14:creationId xmlns:p14="http://schemas.microsoft.com/office/powerpoint/2010/main" val="1006664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24B9A2-4A9C-442C-984E-00F0EAFE3483}" type="datetimeFigureOut">
              <a:rPr lang="en-US" smtClean="0"/>
              <a:t>6/7/2018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EC4362-32F3-466F-81BE-9301FF144ED4}" type="slidenum">
              <a:rPr lang="en-US" smtClean="0"/>
              <a:t>‹#›</a:t>
            </a:fld>
            <a:endParaRPr lang="en-US"/>
          </a:p>
        </p:txBody>
      </p:sp>
    </p:spTree>
    <p:extLst>
      <p:ext uri="{BB962C8B-B14F-4D97-AF65-F5344CB8AC3E}">
        <p14:creationId xmlns:p14="http://schemas.microsoft.com/office/powerpoint/2010/main" val="4228213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24B9A2-4A9C-442C-984E-00F0EAFE3483}" type="datetimeFigureOut">
              <a:rPr lang="en-US" smtClean="0"/>
              <a:t>6/7/2018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EC4362-32F3-466F-81BE-9301FF144ED4}" type="slidenum">
              <a:rPr lang="en-US" smtClean="0"/>
              <a:t>‹#›</a:t>
            </a:fld>
            <a:endParaRPr lang="en-US"/>
          </a:p>
        </p:txBody>
      </p:sp>
    </p:spTree>
    <p:extLst>
      <p:ext uri="{BB962C8B-B14F-4D97-AF65-F5344CB8AC3E}">
        <p14:creationId xmlns:p14="http://schemas.microsoft.com/office/powerpoint/2010/main" val="3844886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24B9A2-4A9C-442C-984E-00F0EAFE3483}" type="datetimeFigureOut">
              <a:rPr lang="en-US" smtClean="0"/>
              <a:t>6/7/2018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EC4362-32F3-466F-81BE-9301FF144ED4}" type="slidenum">
              <a:rPr lang="en-US" smtClean="0"/>
              <a:t>‹#›</a:t>
            </a:fld>
            <a:endParaRPr lang="en-US"/>
          </a:p>
        </p:txBody>
      </p:sp>
    </p:spTree>
    <p:extLst>
      <p:ext uri="{BB962C8B-B14F-4D97-AF65-F5344CB8AC3E}">
        <p14:creationId xmlns:p14="http://schemas.microsoft.com/office/powerpoint/2010/main" val="3548631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24B9A2-4A9C-442C-984E-00F0EAFE3483}" type="datetimeFigureOut">
              <a:rPr lang="en-US" smtClean="0"/>
              <a:t>6/7/2018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EC4362-32F3-466F-81BE-9301FF144ED4}" type="slidenum">
              <a:rPr lang="en-US" smtClean="0"/>
              <a:t>‹#›</a:t>
            </a:fld>
            <a:endParaRPr lang="en-US"/>
          </a:p>
        </p:txBody>
      </p:sp>
    </p:spTree>
    <p:extLst>
      <p:ext uri="{BB962C8B-B14F-4D97-AF65-F5344CB8AC3E}">
        <p14:creationId xmlns:p14="http://schemas.microsoft.com/office/powerpoint/2010/main" val="3638070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24B9A2-4A9C-442C-984E-00F0EAFE3483}" type="datetimeFigureOut">
              <a:rPr lang="en-US" smtClean="0"/>
              <a:t>6/7/2018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EC4362-32F3-466F-81BE-9301FF144ED4}" type="slidenum">
              <a:rPr lang="en-US" smtClean="0"/>
              <a:t>‹#›</a:t>
            </a:fld>
            <a:endParaRPr lang="en-US"/>
          </a:p>
        </p:txBody>
      </p:sp>
    </p:spTree>
    <p:extLst>
      <p:ext uri="{BB962C8B-B14F-4D97-AF65-F5344CB8AC3E}">
        <p14:creationId xmlns:p14="http://schemas.microsoft.com/office/powerpoint/2010/main" val="233664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24B9A2-4A9C-442C-984E-00F0EAFE3483}" type="datetimeFigureOut">
              <a:rPr lang="en-US" smtClean="0"/>
              <a:t>6/7/2018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EC4362-32F3-466F-81BE-9301FF144ED4}" type="slidenum">
              <a:rPr lang="en-US" smtClean="0"/>
              <a:t>‹#›</a:t>
            </a:fld>
            <a:endParaRPr lang="en-US"/>
          </a:p>
        </p:txBody>
      </p:sp>
    </p:spTree>
    <p:extLst>
      <p:ext uri="{BB962C8B-B14F-4D97-AF65-F5344CB8AC3E}">
        <p14:creationId xmlns:p14="http://schemas.microsoft.com/office/powerpoint/2010/main" val="813973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24B9A2-4A9C-442C-984E-00F0EAFE3483}" type="datetimeFigureOut">
              <a:rPr lang="en-US" smtClean="0"/>
              <a:t>6/7/2018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EC4362-32F3-466F-81BE-9301FF144ED4}" type="slidenum">
              <a:rPr lang="en-US" smtClean="0"/>
              <a:t>‹#›</a:t>
            </a:fld>
            <a:endParaRPr lang="en-US"/>
          </a:p>
        </p:txBody>
      </p:sp>
    </p:spTree>
    <p:extLst>
      <p:ext uri="{BB962C8B-B14F-4D97-AF65-F5344CB8AC3E}">
        <p14:creationId xmlns:p14="http://schemas.microsoft.com/office/powerpoint/2010/main" val="4013619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301" y="569841"/>
            <a:ext cx="10515600" cy="1325563"/>
          </a:xfrm>
        </p:spPr>
        <p:txBody>
          <a:bodyPr/>
          <a:lstStyle/>
          <a:p>
            <a:pPr algn="ctr"/>
            <a:r>
              <a:rPr lang="en-US" dirty="0" smtClean="0"/>
              <a:t>CERN</a:t>
            </a:r>
            <a:endParaRPr lang="en-US" dirty="0"/>
          </a:p>
        </p:txBody>
      </p:sp>
      <p:sp>
        <p:nvSpPr>
          <p:cNvPr id="3" name="Content Placeholder 2"/>
          <p:cNvSpPr>
            <a:spLocks noGrp="1"/>
          </p:cNvSpPr>
          <p:nvPr>
            <p:ph idx="1"/>
          </p:nvPr>
        </p:nvSpPr>
        <p:spPr>
          <a:xfrm>
            <a:off x="838200" y="4954137"/>
            <a:ext cx="10515600" cy="1222825"/>
          </a:xfrm>
        </p:spPr>
        <p:txBody>
          <a:bodyPr>
            <a:normAutofit/>
          </a:bodyPr>
          <a:lstStyle/>
          <a:p>
            <a:pPr marL="0" indent="0">
              <a:buNone/>
            </a:pPr>
            <a:r>
              <a:rPr lang="en-US" dirty="0" err="1"/>
              <a:t>Étudiant</a:t>
            </a:r>
            <a:r>
              <a:rPr lang="en-US" dirty="0"/>
              <a:t>:                                                                              </a:t>
            </a:r>
            <a:r>
              <a:rPr lang="en-US" dirty="0" err="1"/>
              <a:t>Professeur</a:t>
            </a:r>
            <a:r>
              <a:rPr lang="en-US" dirty="0" smtClean="0"/>
              <a:t>: </a:t>
            </a:r>
          </a:p>
          <a:p>
            <a:pPr marL="0" indent="0">
              <a:buNone/>
            </a:pPr>
            <a:r>
              <a:rPr lang="en-US" dirty="0" smtClean="0"/>
              <a:t>Vanja </a:t>
            </a:r>
            <a:r>
              <a:rPr lang="en-US" dirty="0" err="1" smtClean="0"/>
              <a:t>Donevski</a:t>
            </a:r>
            <a:r>
              <a:rPr lang="en-US" dirty="0" smtClean="0"/>
              <a:t>                                                                   </a:t>
            </a:r>
            <a:r>
              <a:rPr lang="en-US" dirty="0" err="1" smtClean="0"/>
              <a:t>Tanja</a:t>
            </a:r>
            <a:r>
              <a:rPr lang="en-US" dirty="0" smtClean="0"/>
              <a:t> Dini</a:t>
            </a:r>
            <a:r>
              <a:rPr lang="sr-Latn-RS" dirty="0" smtClean="0"/>
              <a:t>ć</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9516" y="1738780"/>
            <a:ext cx="2643220" cy="2109888"/>
          </a:xfrm>
          <a:prstGeom prst="rect">
            <a:avLst/>
          </a:prstGeom>
        </p:spPr>
      </p:pic>
    </p:spTree>
    <p:extLst>
      <p:ext uri="{BB962C8B-B14F-4D97-AF65-F5344CB8AC3E}">
        <p14:creationId xmlns:p14="http://schemas.microsoft.com/office/powerpoint/2010/main" val="19818209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Boson de Higgs:</a:t>
            </a:r>
            <a:endParaRPr lang="en-US" dirty="0"/>
          </a:p>
        </p:txBody>
      </p:sp>
      <p:sp>
        <p:nvSpPr>
          <p:cNvPr id="3" name="Content Placeholder 2"/>
          <p:cNvSpPr>
            <a:spLocks noGrp="1"/>
          </p:cNvSpPr>
          <p:nvPr>
            <p:ph idx="1"/>
          </p:nvPr>
        </p:nvSpPr>
        <p:spPr/>
        <p:txBody>
          <a:bodyPr/>
          <a:lstStyle/>
          <a:p>
            <a:pPr marL="0" indent="0">
              <a:buNone/>
            </a:pPr>
            <a:r>
              <a:rPr lang="fr-FR" dirty="0"/>
              <a:t>Le boson de </a:t>
            </a:r>
            <a:r>
              <a:rPr lang="fr-FR" dirty="0" err="1"/>
              <a:t>Higgs</a:t>
            </a:r>
            <a:r>
              <a:rPr lang="fr-FR" dirty="0"/>
              <a:t> est l'une des découvertes les plus importantes des scientifiques du CERN. Il a été découvert en 2012 et est également appelé "Particule </a:t>
            </a:r>
            <a:r>
              <a:rPr lang="fr-FR" dirty="0" smtClean="0"/>
              <a:t>du </a:t>
            </a:r>
            <a:r>
              <a:rPr lang="fr-FR" dirty="0"/>
              <a:t>Dieu".</a:t>
            </a:r>
          </a:p>
          <a:p>
            <a:pPr marL="0" indent="0">
              <a:buNone/>
            </a:pPr>
            <a:r>
              <a:rPr lang="fr-FR" dirty="0"/>
              <a:t>La particule de </a:t>
            </a:r>
            <a:r>
              <a:rPr lang="fr-FR" dirty="0" err="1"/>
              <a:t>Higgs</a:t>
            </a:r>
            <a:r>
              <a:rPr lang="fr-FR" dirty="0"/>
              <a:t> est basée sur le modèle du mécanisme de </a:t>
            </a:r>
            <a:r>
              <a:rPr lang="fr-FR" dirty="0" err="1"/>
              <a:t>Higgs</a:t>
            </a:r>
            <a:r>
              <a:rPr lang="fr-FR" dirty="0"/>
              <a:t> introduit par Peter </a:t>
            </a:r>
            <a:r>
              <a:rPr lang="fr-FR" dirty="0" err="1"/>
              <a:t>Higs</a:t>
            </a:r>
            <a:r>
              <a:rPr lang="fr-FR" dirty="0"/>
              <a:t> en 1964. Par analogie, cette particule est composé de l'oxygène ou de l'azote </a:t>
            </a:r>
            <a:r>
              <a:rPr lang="fr-FR" dirty="0" smtClean="0"/>
              <a:t>qui composent de l'air</a:t>
            </a:r>
            <a:r>
              <a:rPr lang="fr-FR" dirty="0"/>
              <a:t>. Dans la seconde analogie, c'est une molécule d'eau.</a:t>
            </a:r>
          </a:p>
          <a:p>
            <a:pPr marL="0" indent="0">
              <a:buNone/>
            </a:pPr>
            <a:r>
              <a:rPr lang="fr-FR" dirty="0"/>
              <a:t>La théorie de </a:t>
            </a:r>
            <a:r>
              <a:rPr lang="fr-FR" dirty="0" err="1"/>
              <a:t>Higgs</a:t>
            </a:r>
            <a:r>
              <a:rPr lang="fr-FR" dirty="0"/>
              <a:t> dit que ces particules existaient juste un moment après le </a:t>
            </a:r>
            <a:r>
              <a:rPr lang="fr-FR" dirty="0" err="1"/>
              <a:t>Big</a:t>
            </a:r>
            <a:r>
              <a:rPr lang="fr-FR" dirty="0"/>
              <a:t> Bang, donc les scientifiques doivent les créer pour étudier.</a:t>
            </a:r>
            <a:endParaRPr lang="en-US" dirty="0"/>
          </a:p>
        </p:txBody>
      </p:sp>
    </p:spTree>
    <p:extLst>
      <p:ext uri="{BB962C8B-B14F-4D97-AF65-F5344CB8AC3E}">
        <p14:creationId xmlns:p14="http://schemas.microsoft.com/office/powerpoint/2010/main" val="35444794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3609" y="1579965"/>
            <a:ext cx="10515600" cy="4351338"/>
          </a:xfrm>
        </p:spPr>
        <p:txBody>
          <a:bodyPr/>
          <a:lstStyle/>
          <a:p>
            <a:pPr marL="0" indent="0">
              <a:buNone/>
            </a:pPr>
            <a:r>
              <a:rPr lang="fr-FR" dirty="0" smtClean="0"/>
              <a:t>Pour le </a:t>
            </a:r>
            <a:r>
              <a:rPr lang="fr-FR" dirty="0"/>
              <a:t>faire, les scientifiques ont créé un grand collisionneur de hadrons, une machine conçue pour détruire les particules et située en dessous de Genève.</a:t>
            </a:r>
          </a:p>
          <a:p>
            <a:pPr marL="0" indent="0">
              <a:buNone/>
            </a:pPr>
            <a:r>
              <a:rPr lang="fr-FR" dirty="0"/>
              <a:t>Cette particule est importante pour les scientifiques afin de trouver des réponses à de nombreuses questions et ils en ont besoin pour d'autres recherches.</a:t>
            </a:r>
            <a:endParaRPr lang="en-US" dirty="0"/>
          </a:p>
        </p:txBody>
      </p:sp>
    </p:spTree>
    <p:extLst>
      <p:ext uri="{BB962C8B-B14F-4D97-AF65-F5344CB8AC3E}">
        <p14:creationId xmlns:p14="http://schemas.microsoft.com/office/powerpoint/2010/main" val="9990606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03569" y="947771"/>
            <a:ext cx="5276407" cy="4899520"/>
          </a:xfrm>
        </p:spPr>
      </p:pic>
    </p:spTree>
    <p:extLst>
      <p:ext uri="{BB962C8B-B14F-4D97-AF65-F5344CB8AC3E}">
        <p14:creationId xmlns:p14="http://schemas.microsoft.com/office/powerpoint/2010/main" val="2493159628"/>
      </p:ext>
    </p:extLst>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 inconnu:</a:t>
            </a:r>
            <a:endParaRPr lang="en-US" dirty="0"/>
          </a:p>
        </p:txBody>
      </p:sp>
      <p:sp>
        <p:nvSpPr>
          <p:cNvPr id="3" name="Content Placeholder 2"/>
          <p:cNvSpPr>
            <a:spLocks noGrp="1"/>
          </p:cNvSpPr>
          <p:nvPr>
            <p:ph idx="1"/>
          </p:nvPr>
        </p:nvSpPr>
        <p:spPr>
          <a:xfrm>
            <a:off x="838200" y="1593612"/>
            <a:ext cx="10612272" cy="5032375"/>
          </a:xfrm>
        </p:spPr>
        <p:txBody>
          <a:bodyPr>
            <a:normAutofit lnSpcReduction="10000"/>
          </a:bodyPr>
          <a:lstStyle/>
          <a:p>
            <a:pPr marL="0" indent="0">
              <a:buNone/>
            </a:pPr>
            <a:r>
              <a:rPr lang="sr-Latn-RS" dirty="0" err="1" smtClean="0"/>
              <a:t>G</a:t>
            </a:r>
            <a:r>
              <a:rPr lang="en-US" dirty="0" err="1" smtClean="0"/>
              <a:t>ueree</a:t>
            </a:r>
            <a:r>
              <a:rPr lang="en-US" dirty="0" smtClean="0"/>
              <a:t> </a:t>
            </a:r>
            <a:r>
              <a:rPr lang="en-US" dirty="0" err="1" smtClean="0"/>
              <a:t>mondiale-svetski</a:t>
            </a:r>
            <a:r>
              <a:rPr lang="en-US" dirty="0" smtClean="0"/>
              <a:t> rat</a:t>
            </a:r>
          </a:p>
          <a:p>
            <a:pPr marL="0" indent="0">
              <a:buNone/>
            </a:pPr>
            <a:r>
              <a:rPr lang="sr-Latn-RS" dirty="0" err="1"/>
              <a:t>S</a:t>
            </a:r>
            <a:r>
              <a:rPr lang="en-US" dirty="0" err="1" smtClean="0"/>
              <a:t>cientifiques-nau</a:t>
            </a:r>
            <a:r>
              <a:rPr lang="sr-Latn-RS" dirty="0" smtClean="0"/>
              <a:t>čnici</a:t>
            </a:r>
          </a:p>
          <a:p>
            <a:pPr marL="0" indent="0">
              <a:buNone/>
            </a:pPr>
            <a:r>
              <a:rPr lang="sr-Latn-RS" dirty="0"/>
              <a:t>p</a:t>
            </a:r>
            <a:r>
              <a:rPr lang="sr-Latn-RS" dirty="0" smtClean="0"/>
              <a:t>hysique atomique-atomska fizika</a:t>
            </a:r>
          </a:p>
          <a:p>
            <a:pPr marL="0" indent="0">
              <a:buNone/>
            </a:pPr>
            <a:r>
              <a:rPr lang="sr-Latn-RS" dirty="0"/>
              <a:t>U</a:t>
            </a:r>
            <a:r>
              <a:rPr lang="sr-Latn-RS" dirty="0" smtClean="0"/>
              <a:t>nirait-ujedinjiti</a:t>
            </a:r>
          </a:p>
          <a:p>
            <a:pPr marL="0" indent="0">
              <a:buNone/>
            </a:pPr>
            <a:r>
              <a:rPr lang="fr-FR" dirty="0" smtClean="0"/>
              <a:t>Également</a:t>
            </a:r>
            <a:r>
              <a:rPr lang="sr-Latn-RS" dirty="0" smtClean="0"/>
              <a:t>-takođe</a:t>
            </a:r>
          </a:p>
          <a:p>
            <a:pPr marL="0" indent="0">
              <a:buNone/>
            </a:pPr>
            <a:r>
              <a:rPr lang="sr-Latn-RS" dirty="0" smtClean="0"/>
              <a:t>Partager-udeo</a:t>
            </a:r>
          </a:p>
          <a:p>
            <a:pPr marL="0" indent="0">
              <a:buNone/>
            </a:pPr>
            <a:r>
              <a:rPr lang="sr-Latn-RS" dirty="0" smtClean="0"/>
              <a:t>Croissants-povećanje</a:t>
            </a:r>
          </a:p>
          <a:p>
            <a:pPr marL="0" indent="0">
              <a:buNone/>
            </a:pPr>
            <a:r>
              <a:rPr lang="sr-Latn-RS" dirty="0" smtClean="0"/>
              <a:t>Physique </a:t>
            </a:r>
            <a:r>
              <a:rPr lang="fr-FR" dirty="0" smtClean="0"/>
              <a:t>nucléaire</a:t>
            </a:r>
            <a:r>
              <a:rPr lang="sr-Latn-RS" dirty="0" smtClean="0"/>
              <a:t>-nuklearna fizika</a:t>
            </a:r>
          </a:p>
          <a:p>
            <a:pPr marL="0" indent="0">
              <a:buNone/>
            </a:pPr>
            <a:r>
              <a:rPr lang="fr-FR" dirty="0" smtClean="0"/>
              <a:t>Intergouvernementale</a:t>
            </a:r>
            <a:r>
              <a:rPr lang="sr-Latn-RS" dirty="0" smtClean="0"/>
              <a:t>-međuvladin</a:t>
            </a:r>
          </a:p>
          <a:p>
            <a:pPr marL="0" indent="0">
              <a:buNone/>
            </a:pPr>
            <a:r>
              <a:rPr lang="fr-FR" dirty="0" smtClean="0"/>
              <a:t>Réunion</a:t>
            </a:r>
            <a:r>
              <a:rPr lang="sr-Latn-RS" dirty="0" smtClean="0"/>
              <a:t>-sastanak</a:t>
            </a:r>
          </a:p>
          <a:p>
            <a:pPr marL="0" indent="0">
              <a:buNone/>
            </a:pPr>
            <a:endParaRPr lang="sr-Latn-RS" dirty="0" smtClean="0"/>
          </a:p>
          <a:p>
            <a:pPr marL="0" indent="0">
              <a:buNone/>
            </a:pPr>
            <a:endParaRPr lang="en-US" dirty="0"/>
          </a:p>
        </p:txBody>
      </p:sp>
    </p:spTree>
    <p:extLst>
      <p:ext uri="{BB962C8B-B14F-4D97-AF65-F5344CB8AC3E}">
        <p14:creationId xmlns:p14="http://schemas.microsoft.com/office/powerpoint/2010/main" val="4165409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77672"/>
            <a:ext cx="10598624" cy="6127844"/>
          </a:xfrm>
        </p:spPr>
        <p:txBody>
          <a:bodyPr/>
          <a:lstStyle/>
          <a:p>
            <a:pPr marL="0" indent="0">
              <a:buNone/>
            </a:pPr>
            <a:r>
              <a:rPr lang="sr-Latn-RS" dirty="0"/>
              <a:t>T</a:t>
            </a:r>
            <a:r>
              <a:rPr lang="sr-Latn-RS" dirty="0" smtClean="0"/>
              <a:t>enue </a:t>
            </a:r>
            <a:r>
              <a:rPr lang="fr-FR" dirty="0" smtClean="0"/>
              <a:t>à</a:t>
            </a:r>
            <a:r>
              <a:rPr lang="sr-Latn-RS" dirty="0" smtClean="0"/>
              <a:t> Paris-održan u Parizu</a:t>
            </a:r>
          </a:p>
          <a:p>
            <a:pPr marL="0" indent="0">
              <a:buNone/>
            </a:pPr>
            <a:r>
              <a:rPr lang="sr-Latn-RS" dirty="0" smtClean="0"/>
              <a:t>Recherche-pretraživanje</a:t>
            </a:r>
          </a:p>
          <a:p>
            <a:pPr marL="0" indent="0">
              <a:buNone/>
            </a:pPr>
            <a:r>
              <a:rPr lang="sr-Latn-RS" dirty="0" smtClean="0"/>
              <a:t>Accord-sporazum</a:t>
            </a:r>
          </a:p>
          <a:p>
            <a:pPr marL="0" indent="0">
              <a:buNone/>
            </a:pPr>
            <a:r>
              <a:rPr lang="fr-FR" dirty="0" smtClean="0"/>
              <a:t>Intérimaire</a:t>
            </a:r>
            <a:r>
              <a:rPr lang="sr-Latn-RS" dirty="0" smtClean="0"/>
              <a:t>-privremena</a:t>
            </a:r>
          </a:p>
          <a:p>
            <a:pPr marL="0" indent="0">
              <a:buNone/>
            </a:pPr>
            <a:r>
              <a:rPr lang="sr-Latn-RS" dirty="0" smtClean="0"/>
              <a:t>Abbreviation-skraćenica</a:t>
            </a:r>
          </a:p>
          <a:p>
            <a:pPr marL="0" indent="0">
              <a:buNone/>
            </a:pPr>
            <a:r>
              <a:rPr lang="fr-FR" dirty="0" smtClean="0"/>
              <a:t>Dérivé</a:t>
            </a:r>
            <a:r>
              <a:rPr lang="sr-Latn-RS" dirty="0" smtClean="0"/>
              <a:t>-zanošenje</a:t>
            </a:r>
          </a:p>
          <a:p>
            <a:pPr marL="0" indent="0">
              <a:buNone/>
            </a:pPr>
            <a:r>
              <a:rPr lang="sr-Latn-RS" dirty="0" smtClean="0"/>
              <a:t>Un corps-telo</a:t>
            </a:r>
          </a:p>
          <a:p>
            <a:pPr marL="0" indent="0">
              <a:buNone/>
            </a:pPr>
            <a:r>
              <a:rPr lang="fr-FR" dirty="0"/>
              <a:t>la </a:t>
            </a:r>
            <a:r>
              <a:rPr lang="fr-FR" dirty="0" smtClean="0"/>
              <a:t>tâche</a:t>
            </a:r>
            <a:r>
              <a:rPr lang="sr-Latn-RS" dirty="0" smtClean="0"/>
              <a:t>-zadatak</a:t>
            </a:r>
          </a:p>
          <a:p>
            <a:pPr marL="0" indent="0">
              <a:buNone/>
            </a:pPr>
            <a:r>
              <a:rPr lang="fr-FR" dirty="0" smtClean="0"/>
              <a:t>Reçu</a:t>
            </a:r>
            <a:r>
              <a:rPr lang="sr-Latn-RS" dirty="0" smtClean="0"/>
              <a:t>-primljen</a:t>
            </a:r>
          </a:p>
          <a:p>
            <a:pPr marL="0" indent="0">
              <a:buNone/>
            </a:pPr>
            <a:r>
              <a:rPr lang="fr-FR" dirty="0" smtClean="0"/>
              <a:t>l'ancien</a:t>
            </a:r>
            <a:r>
              <a:rPr lang="sr-Latn-RS" dirty="0" smtClean="0"/>
              <a:t>-bivši</a:t>
            </a:r>
          </a:p>
          <a:p>
            <a:pPr marL="0" indent="0">
              <a:buNone/>
            </a:pPr>
            <a:r>
              <a:rPr lang="fr-FR" dirty="0" smtClean="0"/>
              <a:t>Néanmoins</a:t>
            </a:r>
            <a:r>
              <a:rPr lang="sr-Latn-RS" dirty="0" smtClean="0"/>
              <a:t>-međutim</a:t>
            </a:r>
          </a:p>
          <a:p>
            <a:pPr marL="0" indent="0">
              <a:buNone/>
            </a:pPr>
            <a:r>
              <a:rPr lang="fr-FR" dirty="0" smtClean="0"/>
              <a:t>Dirigées</a:t>
            </a:r>
            <a:r>
              <a:rPr lang="sr-Latn-RS" dirty="0" smtClean="0"/>
              <a:t>-usmerena</a:t>
            </a:r>
          </a:p>
          <a:p>
            <a:pPr marL="0" indent="0">
              <a:buNone/>
            </a:pPr>
            <a:endParaRPr lang="sr-Latn-RS" dirty="0" smtClean="0"/>
          </a:p>
          <a:p>
            <a:pPr marL="0" indent="0">
              <a:buNone/>
            </a:pPr>
            <a:endParaRPr lang="sr-Latn-RS" dirty="0" smtClean="0"/>
          </a:p>
          <a:p>
            <a:pPr marL="0" indent="0">
              <a:buNone/>
            </a:pPr>
            <a:endParaRPr lang="sr-Latn-RS" dirty="0" smtClean="0"/>
          </a:p>
          <a:p>
            <a:pPr marL="0" indent="0">
              <a:buNone/>
            </a:pPr>
            <a:endParaRPr lang="sr-Latn-RS" dirty="0" smtClean="0"/>
          </a:p>
          <a:p>
            <a:pPr marL="0" indent="0">
              <a:buNone/>
            </a:pPr>
            <a:endParaRPr lang="en-US" dirty="0"/>
          </a:p>
        </p:txBody>
      </p:sp>
    </p:spTree>
    <p:extLst>
      <p:ext uri="{BB962C8B-B14F-4D97-AF65-F5344CB8AC3E}">
        <p14:creationId xmlns:p14="http://schemas.microsoft.com/office/powerpoint/2010/main" val="22573192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382137"/>
            <a:ext cx="10571329" cy="5794826"/>
          </a:xfrm>
        </p:spPr>
        <p:txBody>
          <a:bodyPr/>
          <a:lstStyle/>
          <a:p>
            <a:pPr marL="0" indent="0">
              <a:buNone/>
            </a:pPr>
            <a:r>
              <a:rPr lang="sr-Latn-RS" dirty="0" smtClean="0"/>
              <a:t>Rejoindre-sresti</a:t>
            </a:r>
          </a:p>
          <a:p>
            <a:pPr marL="0" indent="0">
              <a:buNone/>
            </a:pPr>
            <a:r>
              <a:rPr lang="sr-Latn-RS" dirty="0" smtClean="0"/>
              <a:t>Vitesse de la </a:t>
            </a:r>
            <a:r>
              <a:rPr lang="fr-FR" dirty="0" smtClean="0"/>
              <a:t>lumière</a:t>
            </a:r>
            <a:r>
              <a:rPr lang="sr-Latn-RS" dirty="0" smtClean="0"/>
              <a:t>-brzina svetlosti</a:t>
            </a:r>
          </a:p>
          <a:p>
            <a:pPr marL="0" indent="0">
              <a:buNone/>
            </a:pPr>
            <a:r>
              <a:rPr lang="fr-FR" dirty="0"/>
              <a:t>la </a:t>
            </a:r>
            <a:r>
              <a:rPr lang="fr-FR" dirty="0" smtClean="0"/>
              <a:t>façon</a:t>
            </a:r>
            <a:r>
              <a:rPr lang="sr-Latn-RS" dirty="0" smtClean="0"/>
              <a:t>-na putu</a:t>
            </a:r>
          </a:p>
          <a:p>
            <a:pPr marL="0" indent="0">
              <a:buNone/>
            </a:pPr>
            <a:r>
              <a:rPr lang="fr-FR" dirty="0" smtClean="0"/>
              <a:t>Aperçu</a:t>
            </a:r>
            <a:r>
              <a:rPr lang="sr-Latn-RS" dirty="0" smtClean="0"/>
              <a:t>-pregled</a:t>
            </a:r>
          </a:p>
          <a:p>
            <a:pPr marL="0" indent="0">
              <a:buNone/>
            </a:pPr>
            <a:r>
              <a:rPr lang="fr-FR" dirty="0" smtClean="0"/>
              <a:t>Accélérateurs</a:t>
            </a:r>
            <a:r>
              <a:rPr lang="sr-Latn-RS" dirty="0" smtClean="0"/>
              <a:t>-akcelatori</a:t>
            </a:r>
          </a:p>
          <a:p>
            <a:pPr marL="0" indent="0">
              <a:buNone/>
            </a:pPr>
            <a:r>
              <a:rPr lang="fr-FR" dirty="0" smtClean="0"/>
              <a:t>Dédiés</a:t>
            </a:r>
            <a:r>
              <a:rPr lang="sr-Latn-RS" dirty="0" smtClean="0"/>
              <a:t>-posvećen</a:t>
            </a:r>
          </a:p>
          <a:p>
            <a:pPr marL="0" indent="0">
              <a:buNone/>
            </a:pPr>
            <a:r>
              <a:rPr lang="sr-Latn-RS" dirty="0" smtClean="0"/>
              <a:t>E</a:t>
            </a:r>
            <a:r>
              <a:rPr lang="fr-FR" dirty="0" err="1" smtClean="0"/>
              <a:t>ncouragent</a:t>
            </a:r>
            <a:r>
              <a:rPr lang="fr-FR" dirty="0" smtClean="0"/>
              <a:t> </a:t>
            </a:r>
            <a:r>
              <a:rPr lang="fr-FR" dirty="0"/>
              <a:t>les </a:t>
            </a:r>
            <a:r>
              <a:rPr lang="fr-FR" dirty="0" smtClean="0"/>
              <a:t>collisions</a:t>
            </a:r>
            <a:r>
              <a:rPr lang="sr-Latn-RS" dirty="0" smtClean="0"/>
              <a:t>-podstaknute sudare</a:t>
            </a:r>
          </a:p>
          <a:p>
            <a:pPr marL="0" indent="0">
              <a:buNone/>
            </a:pPr>
            <a:r>
              <a:rPr lang="fr-FR" dirty="0" smtClean="0"/>
              <a:t>Enregistrent</a:t>
            </a:r>
            <a:r>
              <a:rPr lang="sr-Latn-RS" dirty="0" smtClean="0"/>
              <a:t>-registrovati</a:t>
            </a:r>
          </a:p>
          <a:p>
            <a:pPr marL="0" indent="0">
              <a:buNone/>
            </a:pPr>
            <a:r>
              <a:rPr lang="fr-FR" dirty="0" smtClean="0"/>
              <a:t>Accidents</a:t>
            </a:r>
            <a:r>
              <a:rPr lang="sr-Latn-RS" dirty="0" smtClean="0"/>
              <a:t>-nesreće</a:t>
            </a:r>
          </a:p>
          <a:p>
            <a:pPr marL="0" indent="0">
              <a:buNone/>
            </a:pPr>
            <a:r>
              <a:rPr lang="sr-Latn-RS" dirty="0" smtClean="0"/>
              <a:t>Détruire-uništiti</a:t>
            </a:r>
          </a:p>
          <a:p>
            <a:pPr marL="0" indent="0">
              <a:buNone/>
            </a:pPr>
            <a:r>
              <a:rPr lang="sr-Latn-RS" dirty="0" smtClean="0"/>
              <a:t>Dessous-ispod</a:t>
            </a:r>
          </a:p>
          <a:p>
            <a:pPr marL="0" indent="0">
              <a:buNone/>
            </a:pPr>
            <a:endParaRPr lang="sr-Latn-RS" dirty="0" smtClean="0"/>
          </a:p>
          <a:p>
            <a:pPr marL="0" indent="0">
              <a:buNone/>
            </a:pPr>
            <a:endParaRPr lang="sr-Latn-RS" dirty="0" smtClean="0"/>
          </a:p>
          <a:p>
            <a:pPr marL="0" indent="0">
              <a:buNone/>
            </a:pPr>
            <a:endParaRPr lang="sr-Latn-RS" dirty="0" smtClean="0"/>
          </a:p>
          <a:p>
            <a:pPr marL="0" indent="0">
              <a:buNone/>
            </a:pPr>
            <a:endParaRPr lang="sr-Latn-RS" dirty="0" smtClean="0"/>
          </a:p>
          <a:p>
            <a:pPr marL="0" indent="0">
              <a:buNone/>
            </a:pPr>
            <a:endParaRPr lang="sr-Latn-RS" dirty="0" smtClean="0"/>
          </a:p>
          <a:p>
            <a:pPr marL="0" indent="0">
              <a:buNone/>
            </a:pPr>
            <a:endParaRPr lang="sr-Latn-RS" dirty="0" smtClean="0"/>
          </a:p>
          <a:p>
            <a:pPr marL="0" indent="0">
              <a:buNone/>
            </a:pPr>
            <a:endParaRPr lang="sr-Latn-RS" dirty="0" smtClean="0"/>
          </a:p>
          <a:p>
            <a:pPr marL="0" indent="0">
              <a:buNone/>
            </a:pPr>
            <a:endParaRPr lang="en-US" dirty="0"/>
          </a:p>
        </p:txBody>
      </p:sp>
    </p:spTree>
    <p:extLst>
      <p:ext uri="{BB962C8B-B14F-4D97-AF65-F5344CB8AC3E}">
        <p14:creationId xmlns:p14="http://schemas.microsoft.com/office/powerpoint/2010/main" val="1526644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9574" y="1074998"/>
            <a:ext cx="5801784" cy="4351338"/>
          </a:xfrm>
        </p:spPr>
      </p:pic>
    </p:spTree>
    <p:extLst>
      <p:ext uri="{BB962C8B-B14F-4D97-AF65-F5344CB8AC3E}">
        <p14:creationId xmlns:p14="http://schemas.microsoft.com/office/powerpoint/2010/main" val="4137275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Histoire</a:t>
            </a:r>
            <a:r>
              <a:rPr lang="en-US" dirty="0" smtClean="0"/>
              <a:t> de</a:t>
            </a:r>
            <a:r>
              <a:rPr lang="sr-Latn-RS" dirty="0" smtClean="0"/>
              <a:t> CERN:</a:t>
            </a:r>
            <a:endParaRPr lang="en-US" dirty="0"/>
          </a:p>
        </p:txBody>
      </p:sp>
      <p:sp>
        <p:nvSpPr>
          <p:cNvPr id="3" name="Content Placeholder 2"/>
          <p:cNvSpPr>
            <a:spLocks noGrp="1"/>
          </p:cNvSpPr>
          <p:nvPr>
            <p:ph idx="1"/>
          </p:nvPr>
        </p:nvSpPr>
        <p:spPr/>
        <p:txBody>
          <a:bodyPr/>
          <a:lstStyle/>
          <a:p>
            <a:r>
              <a:rPr lang="fr-FR" dirty="0"/>
              <a:t>l</a:t>
            </a:r>
            <a:r>
              <a:rPr lang="fr-FR" dirty="0" smtClean="0"/>
              <a:t>e 9 </a:t>
            </a:r>
            <a:r>
              <a:rPr lang="fr-FR" dirty="0"/>
              <a:t>décembre 1949 </a:t>
            </a:r>
            <a:endParaRPr lang="fr-FR" dirty="0" smtClean="0"/>
          </a:p>
          <a:p>
            <a:r>
              <a:rPr lang="fr-FR" dirty="0" smtClean="0"/>
              <a:t>A </a:t>
            </a:r>
            <a:r>
              <a:rPr lang="fr-FR" dirty="0"/>
              <a:t>la fin de la seconde guerre mondiale, la science européenne n'était plus une classe mondiale. Après l'exemple des organisations internationales, plusieurs scientifiques ont imaginé la création d'un laboratoire européen de physique atomique. Parmi ces scientifiques figuraient Raoul </a:t>
            </a:r>
            <a:r>
              <a:rPr lang="fr-FR" dirty="0" err="1"/>
              <a:t>Dautri</a:t>
            </a:r>
            <a:r>
              <a:rPr lang="fr-FR" dirty="0"/>
              <a:t>, Pierre Auger et Lev </a:t>
            </a:r>
            <a:r>
              <a:rPr lang="fr-FR" dirty="0" err="1"/>
              <a:t>Kovarsky</a:t>
            </a:r>
            <a:r>
              <a:rPr lang="fr-FR" dirty="0"/>
              <a:t> </a:t>
            </a:r>
            <a:r>
              <a:rPr lang="fr-FR" dirty="0" smtClean="0"/>
              <a:t>qui viennent de </a:t>
            </a:r>
            <a:r>
              <a:rPr lang="fr-FR" dirty="0"/>
              <a:t>France, </a:t>
            </a:r>
            <a:r>
              <a:rPr lang="fr-FR" dirty="0" err="1"/>
              <a:t>Edoardo</a:t>
            </a:r>
            <a:r>
              <a:rPr lang="fr-FR" dirty="0"/>
              <a:t> </a:t>
            </a:r>
            <a:r>
              <a:rPr lang="fr-FR" dirty="0" err="1"/>
              <a:t>Amaldi</a:t>
            </a:r>
            <a:r>
              <a:rPr lang="fr-FR" dirty="0"/>
              <a:t> </a:t>
            </a:r>
            <a:r>
              <a:rPr lang="fr-FR" dirty="0" smtClean="0"/>
              <a:t>qui vient d’Italie </a:t>
            </a:r>
            <a:r>
              <a:rPr lang="fr-FR" dirty="0"/>
              <a:t>et Niels Bohr qui </a:t>
            </a:r>
            <a:r>
              <a:rPr lang="fr-FR" dirty="0" smtClean="0"/>
              <a:t>était Danois. </a:t>
            </a:r>
            <a:r>
              <a:rPr lang="fr-FR" dirty="0"/>
              <a:t>Un tel laboratoire non seulement unirait les scientifiques européens, mais leur permettrait également de partager les coûts croissants des installations de physique nucléaire.</a:t>
            </a:r>
            <a:endParaRPr lang="en-US" dirty="0"/>
          </a:p>
        </p:txBody>
      </p:sp>
    </p:spTree>
    <p:extLst>
      <p:ext uri="{BB962C8B-B14F-4D97-AF65-F5344CB8AC3E}">
        <p14:creationId xmlns:p14="http://schemas.microsoft.com/office/powerpoint/2010/main" val="443824605"/>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9961" y="924872"/>
            <a:ext cx="10515600" cy="4351338"/>
          </a:xfrm>
        </p:spPr>
        <p:txBody>
          <a:bodyPr/>
          <a:lstStyle/>
          <a:p>
            <a:r>
              <a:rPr lang="fr-FR" dirty="0"/>
              <a:t>Le physicien français Louis de Broglie a présenté la première proposition officielle pour la création d'un laboratoire européen à la Conférence européenne sur la culture, qui s'est ouverte à Lausanne le 9 décembre 1949.</a:t>
            </a:r>
          </a:p>
          <a:p>
            <a:endParaRPr lang="fr-FR" dirty="0"/>
          </a:p>
          <a:p>
            <a:r>
              <a:rPr lang="fr-FR" dirty="0"/>
              <a:t>Lors de la réunion intergouvernementale de l'UNESCO qui s'est tenue à Paris en décembre 1951, la première résolution sur la création du Conseil européen pour la recherche nucléaire a été adoptée. Deux mois plus tard, 11 pays ont signé un accord sur la création du Conseil intérimaire - né sous l'acronyme CERN.</a:t>
            </a:r>
          </a:p>
        </p:txBody>
      </p:sp>
    </p:spTree>
    <p:extLst>
      <p:ext uri="{BB962C8B-B14F-4D97-AF65-F5344CB8AC3E}">
        <p14:creationId xmlns:p14="http://schemas.microsoft.com/office/powerpoint/2010/main" val="1047337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02956" y="1132765"/>
            <a:ext cx="7022072" cy="4564347"/>
          </a:xfrm>
        </p:spPr>
      </p:pic>
    </p:spTree>
    <p:extLst>
      <p:ext uri="{BB962C8B-B14F-4D97-AF65-F5344CB8AC3E}">
        <p14:creationId xmlns:p14="http://schemas.microsoft.com/office/powerpoint/2010/main" val="1202463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Nom et </a:t>
            </a:r>
            <a:r>
              <a:rPr lang="sr-Latn-RS" dirty="0" smtClean="0"/>
              <a:t>abbreviation</a:t>
            </a:r>
            <a:r>
              <a:rPr lang="en-US" dirty="0" smtClean="0"/>
              <a:t> de</a:t>
            </a:r>
            <a:r>
              <a:rPr lang="sr-Latn-RS" dirty="0" smtClean="0"/>
              <a:t> </a:t>
            </a:r>
            <a:r>
              <a:rPr lang="sr-Latn-RS" dirty="0"/>
              <a:t>CERN:</a:t>
            </a:r>
            <a:endParaRPr lang="en-US" dirty="0"/>
          </a:p>
        </p:txBody>
      </p:sp>
      <p:sp>
        <p:nvSpPr>
          <p:cNvPr id="3" name="Content Placeholder 2"/>
          <p:cNvSpPr>
            <a:spLocks noGrp="1"/>
          </p:cNvSpPr>
          <p:nvPr>
            <p:ph idx="1"/>
          </p:nvPr>
        </p:nvSpPr>
        <p:spPr/>
        <p:txBody>
          <a:bodyPr>
            <a:normAutofit/>
          </a:bodyPr>
          <a:lstStyle/>
          <a:p>
            <a:r>
              <a:rPr lang="fr-FR" dirty="0"/>
              <a:t>L'acronyme CERN a été dérivé du nom français Conseil européen pour la recherche nucléaire pour un corps composé de représentants de 11 pays européens avec la tâche de construire un laboratoire pour l'étude des particules d'</a:t>
            </a:r>
            <a:r>
              <a:rPr lang="fr-FR" dirty="0" err="1"/>
              <a:t>émétis</a:t>
            </a:r>
            <a:r>
              <a:rPr lang="fr-FR" dirty="0"/>
              <a:t>.</a:t>
            </a:r>
          </a:p>
          <a:p>
            <a:r>
              <a:rPr lang="fr-FR" dirty="0"/>
              <a:t>Suite à la dissolution du conseil provisoire (1954), l'organisation a reçu un nom permanent - Organisation Européenne pour la Recherche </a:t>
            </a:r>
            <a:r>
              <a:rPr lang="fr-FR" dirty="0" smtClean="0"/>
              <a:t>Nucléaire, et </a:t>
            </a:r>
            <a:r>
              <a:rPr lang="fr-FR" dirty="0"/>
              <a:t>puisque ses employés n'aimaient pas la nouvelle abréviation OERN, il a été décidé de conserver l'ancien CERN.</a:t>
            </a:r>
            <a:endParaRPr lang="en-US" dirty="0"/>
          </a:p>
        </p:txBody>
      </p:sp>
    </p:spTree>
    <p:extLst>
      <p:ext uri="{BB962C8B-B14F-4D97-AF65-F5344CB8AC3E}">
        <p14:creationId xmlns:p14="http://schemas.microsoft.com/office/powerpoint/2010/main" val="2626458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68740"/>
            <a:ext cx="10475794" cy="5508223"/>
          </a:xfrm>
        </p:spPr>
        <p:txBody>
          <a:bodyPr/>
          <a:lstStyle/>
          <a:p>
            <a:endParaRPr lang="sr-Latn-RS" dirty="0" smtClean="0"/>
          </a:p>
          <a:p>
            <a:endParaRPr lang="sr-Latn-RS" dirty="0"/>
          </a:p>
          <a:p>
            <a:endParaRPr lang="sr-Latn-RS" dirty="0" smtClean="0"/>
          </a:p>
          <a:p>
            <a:r>
              <a:rPr lang="fr-FR" dirty="0"/>
              <a:t>Parmi les premiers fondateurs en 1954, la Yougoslavie a écrit sa signature au nom de </a:t>
            </a:r>
            <a:r>
              <a:rPr lang="fr-FR" dirty="0" err="1" smtClean="0"/>
              <a:t>Pavle</a:t>
            </a:r>
            <a:r>
              <a:rPr lang="fr-FR" dirty="0" smtClean="0"/>
              <a:t> </a:t>
            </a:r>
            <a:r>
              <a:rPr lang="fr-FR" dirty="0" err="1"/>
              <a:t>Savić</a:t>
            </a:r>
            <a:r>
              <a:rPr lang="fr-FR" dirty="0"/>
              <a:t>, l'un des plus importants physiciens serbes. Néanmoins, la Yougoslavie a quitté l'organisation en 1961.</a:t>
            </a:r>
            <a:endParaRPr lang="en-US" dirty="0"/>
          </a:p>
        </p:txBody>
      </p:sp>
    </p:spTree>
    <p:extLst>
      <p:ext uri="{BB962C8B-B14F-4D97-AF65-F5344CB8AC3E}">
        <p14:creationId xmlns:p14="http://schemas.microsoft.com/office/powerpoint/2010/main" val="257835900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CERN:</a:t>
            </a:r>
            <a:endParaRPr lang="en-US" dirty="0"/>
          </a:p>
        </p:txBody>
      </p:sp>
      <p:sp>
        <p:nvSpPr>
          <p:cNvPr id="3" name="Content Placeholder 2"/>
          <p:cNvSpPr>
            <a:spLocks noGrp="1"/>
          </p:cNvSpPr>
          <p:nvPr>
            <p:ph idx="1"/>
          </p:nvPr>
        </p:nvSpPr>
        <p:spPr>
          <a:xfrm>
            <a:off x="592540" y="1511727"/>
            <a:ext cx="10515600" cy="4351338"/>
          </a:xfrm>
        </p:spPr>
        <p:txBody>
          <a:bodyPr/>
          <a:lstStyle/>
          <a:p>
            <a:r>
              <a:rPr lang="fr-FR" dirty="0"/>
              <a:t>L'Organisation européenne pour la recherche nucléaire, connue sous le nom de CERN, est le plus grand centre </a:t>
            </a:r>
            <a:r>
              <a:rPr lang="fr-FR" dirty="0" smtClean="0"/>
              <a:t>de la </a:t>
            </a:r>
            <a:r>
              <a:rPr lang="fr-FR" dirty="0"/>
              <a:t>recherche sur les particules élémentaires. Il est situé dans les environs de Genève.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370" y="2837290"/>
            <a:ext cx="6148107" cy="3571447"/>
          </a:xfrm>
          <a:prstGeom prst="rect">
            <a:avLst/>
          </a:prstGeom>
        </p:spPr>
      </p:pic>
    </p:spTree>
    <p:extLst>
      <p:ext uri="{BB962C8B-B14F-4D97-AF65-F5344CB8AC3E}">
        <p14:creationId xmlns:p14="http://schemas.microsoft.com/office/powerpoint/2010/main" val="41634490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95785"/>
            <a:ext cx="10721454" cy="5781178"/>
          </a:xfrm>
        </p:spPr>
        <p:txBody>
          <a:bodyPr>
            <a:normAutofit/>
          </a:bodyPr>
          <a:lstStyle/>
          <a:p>
            <a:pPr fontAlgn="base"/>
            <a:endParaRPr lang="sr-Latn-RS" dirty="0" smtClean="0"/>
          </a:p>
          <a:p>
            <a:pPr fontAlgn="base"/>
            <a:endParaRPr lang="sr-Latn-RS" dirty="0"/>
          </a:p>
          <a:p>
            <a:pPr marL="0" indent="0">
              <a:buNone/>
            </a:pPr>
            <a:r>
              <a:rPr lang="fr-FR" dirty="0"/>
              <a:t>Au CERN, l'Organisation européenne pour la recherche, les physiciens et les ingénieurs nucléaires </a:t>
            </a:r>
            <a:r>
              <a:rPr lang="fr-FR" dirty="0" smtClean="0"/>
              <a:t>étudient </a:t>
            </a:r>
            <a:r>
              <a:rPr lang="fr-FR" dirty="0"/>
              <a:t>la structure de base de l'univers. Ils utilisent les instruments scientifiques les plus modernes et les plus complexes au monde pour étudier les constituants de base de la matière - les particules de base. Les particules sont dirigées pour rejoindre une vitesse </a:t>
            </a:r>
            <a:r>
              <a:rPr lang="fr-FR" dirty="0" smtClean="0"/>
              <a:t>de </a:t>
            </a:r>
            <a:r>
              <a:rPr lang="fr-FR" dirty="0"/>
              <a:t>la lumière. Le processus fournit des lois physiques sur la façon dont les particules communiquent, et donne un aperçu des principes fondamentaux de la loi.</a:t>
            </a:r>
            <a:endParaRPr lang="en-US" dirty="0"/>
          </a:p>
        </p:txBody>
      </p:sp>
    </p:spTree>
    <p:extLst>
      <p:ext uri="{BB962C8B-B14F-4D97-AF65-F5344CB8AC3E}">
        <p14:creationId xmlns:p14="http://schemas.microsoft.com/office/powerpoint/2010/main" val="439278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45910"/>
            <a:ext cx="10625919" cy="5631053"/>
          </a:xfrm>
        </p:spPr>
        <p:txBody>
          <a:bodyPr/>
          <a:lstStyle/>
          <a:p>
            <a:endParaRPr lang="sr-Latn-RS" dirty="0" smtClean="0"/>
          </a:p>
          <a:p>
            <a:endParaRPr lang="sr-Latn-RS" dirty="0"/>
          </a:p>
          <a:p>
            <a:pPr marL="0" indent="0">
              <a:buNone/>
            </a:pPr>
            <a:r>
              <a:rPr lang="fr-FR" dirty="0"/>
              <a:t>Les instruments utilisés au CERN sont des accélérateurs dédiés et des détecteurs de particules. Les scientifiques encouragent les collisions de particules pour effectuer des </a:t>
            </a:r>
            <a:r>
              <a:rPr lang="fr-FR" dirty="0" smtClean="0"/>
              <a:t>expériences. </a:t>
            </a:r>
            <a:r>
              <a:rPr lang="fr-FR" dirty="0"/>
              <a:t>Les détecteurs font et enregistrent les résultats de ces accidents.</a:t>
            </a:r>
            <a:endParaRPr lang="en-US" dirty="0"/>
          </a:p>
        </p:txBody>
      </p:sp>
    </p:spTree>
    <p:extLst>
      <p:ext uri="{BB962C8B-B14F-4D97-AF65-F5344CB8AC3E}">
        <p14:creationId xmlns:p14="http://schemas.microsoft.com/office/powerpoint/2010/main" val="30041662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730</Words>
  <Application>Microsoft Office PowerPoint</Application>
  <PresentationFormat>Widescreen</PresentationFormat>
  <Paragraphs>73</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CERN</vt:lpstr>
      <vt:lpstr>Histoire de CERN:</vt:lpstr>
      <vt:lpstr>PowerPoint Presentation</vt:lpstr>
      <vt:lpstr>PowerPoint Presentation</vt:lpstr>
      <vt:lpstr>Nom et abbreviation de CERN:</vt:lpstr>
      <vt:lpstr>PowerPoint Presentation</vt:lpstr>
      <vt:lpstr>CERN:</vt:lpstr>
      <vt:lpstr>PowerPoint Presentation</vt:lpstr>
      <vt:lpstr>PowerPoint Presentation</vt:lpstr>
      <vt:lpstr>Boson de Higgs:</vt:lpstr>
      <vt:lpstr>PowerPoint Presentation</vt:lpstr>
      <vt:lpstr>PowerPoint Presentation</vt:lpstr>
      <vt:lpstr>Mot inconnu:</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CERN</dc:title>
  <dc:creator>Vanja</dc:creator>
  <cp:lastModifiedBy>Vanja</cp:lastModifiedBy>
  <cp:revision>32</cp:revision>
  <dcterms:created xsi:type="dcterms:W3CDTF">2018-05-22T16:16:03Z</dcterms:created>
  <dcterms:modified xsi:type="dcterms:W3CDTF">2018-06-07T08:44:46Z</dcterms:modified>
</cp:coreProperties>
</file>