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30"/>
  </p:notesMasterIdLst>
  <p:handoutMasterIdLst>
    <p:handoutMasterId r:id="rId31"/>
  </p:handoutMasterIdLst>
  <p:sldIdLst>
    <p:sldId id="277" r:id="rId2"/>
    <p:sldId id="295" r:id="rId3"/>
    <p:sldId id="304" r:id="rId4"/>
    <p:sldId id="279" r:id="rId5"/>
    <p:sldId id="281" r:id="rId6"/>
    <p:sldId id="299" r:id="rId7"/>
    <p:sldId id="297" r:id="rId8"/>
    <p:sldId id="282" r:id="rId9"/>
    <p:sldId id="300" r:id="rId10"/>
    <p:sldId id="283" r:id="rId11"/>
    <p:sldId id="301" r:id="rId12"/>
    <p:sldId id="302" r:id="rId13"/>
    <p:sldId id="284" r:id="rId14"/>
    <p:sldId id="305" r:id="rId15"/>
    <p:sldId id="285" r:id="rId16"/>
    <p:sldId id="303" r:id="rId17"/>
    <p:sldId id="306" r:id="rId18"/>
    <p:sldId id="286" r:id="rId19"/>
    <p:sldId id="287" r:id="rId20"/>
    <p:sldId id="288" r:id="rId21"/>
    <p:sldId id="289" r:id="rId22"/>
    <p:sldId id="290" r:id="rId23"/>
    <p:sldId id="291" r:id="rId24"/>
    <p:sldId id="292" r:id="rId25"/>
    <p:sldId id="293" r:id="rId26"/>
    <p:sldId id="294" r:id="rId27"/>
    <p:sldId id="296" r:id="rId28"/>
    <p:sldId id="275" r:id="rId29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lnSpc>
        <a:spcPct val="120000"/>
      </a:lnSpc>
      <a:spcBef>
        <a:spcPct val="30000"/>
      </a:spcBef>
      <a:spcAft>
        <a:spcPct val="0"/>
      </a:spcAft>
      <a:buClr>
        <a:srgbClr val="FF0000"/>
      </a:buClr>
      <a:buSzPct val="100000"/>
      <a:buFont typeface="Wingdings" pitchFamily="2" charset="2"/>
      <a:defRPr sz="2000" kern="1200">
        <a:solidFill>
          <a:srgbClr val="000000"/>
        </a:solidFill>
        <a:latin typeface="Arial" charset="0"/>
        <a:ea typeface="+mn-ea"/>
        <a:cs typeface="+mn-cs"/>
      </a:defRPr>
    </a:lvl1pPr>
    <a:lvl2pPr marL="457200" algn="l" rtl="0" eaLnBrk="0" fontAlgn="base" hangingPunct="0">
      <a:lnSpc>
        <a:spcPct val="120000"/>
      </a:lnSpc>
      <a:spcBef>
        <a:spcPct val="30000"/>
      </a:spcBef>
      <a:spcAft>
        <a:spcPct val="0"/>
      </a:spcAft>
      <a:buClr>
        <a:srgbClr val="FF0000"/>
      </a:buClr>
      <a:buSzPct val="100000"/>
      <a:buFont typeface="Wingdings" pitchFamily="2" charset="2"/>
      <a:defRPr sz="2000" kern="1200">
        <a:solidFill>
          <a:srgbClr val="000000"/>
        </a:solidFill>
        <a:latin typeface="Arial" charset="0"/>
        <a:ea typeface="+mn-ea"/>
        <a:cs typeface="+mn-cs"/>
      </a:defRPr>
    </a:lvl2pPr>
    <a:lvl3pPr marL="914400" algn="l" rtl="0" eaLnBrk="0" fontAlgn="base" hangingPunct="0">
      <a:lnSpc>
        <a:spcPct val="120000"/>
      </a:lnSpc>
      <a:spcBef>
        <a:spcPct val="30000"/>
      </a:spcBef>
      <a:spcAft>
        <a:spcPct val="0"/>
      </a:spcAft>
      <a:buClr>
        <a:srgbClr val="FF0000"/>
      </a:buClr>
      <a:buSzPct val="100000"/>
      <a:buFont typeface="Wingdings" pitchFamily="2" charset="2"/>
      <a:defRPr sz="2000" kern="1200">
        <a:solidFill>
          <a:srgbClr val="000000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lnSpc>
        <a:spcPct val="120000"/>
      </a:lnSpc>
      <a:spcBef>
        <a:spcPct val="30000"/>
      </a:spcBef>
      <a:spcAft>
        <a:spcPct val="0"/>
      </a:spcAft>
      <a:buClr>
        <a:srgbClr val="FF0000"/>
      </a:buClr>
      <a:buSzPct val="100000"/>
      <a:buFont typeface="Wingdings" pitchFamily="2" charset="2"/>
      <a:defRPr sz="2000" kern="1200">
        <a:solidFill>
          <a:srgbClr val="000000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lnSpc>
        <a:spcPct val="120000"/>
      </a:lnSpc>
      <a:spcBef>
        <a:spcPct val="30000"/>
      </a:spcBef>
      <a:spcAft>
        <a:spcPct val="0"/>
      </a:spcAft>
      <a:buClr>
        <a:srgbClr val="FF0000"/>
      </a:buClr>
      <a:buSzPct val="100000"/>
      <a:buFont typeface="Wingdings" pitchFamily="2" charset="2"/>
      <a:defRPr sz="2000" kern="1200">
        <a:solidFill>
          <a:srgbClr val="000000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rgbClr val="000000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rgbClr val="000000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rgbClr val="000000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rgbClr val="000000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4C"/>
    <a:srgbClr val="000000"/>
    <a:srgbClr val="000099"/>
    <a:srgbClr val="000066"/>
    <a:srgbClr val="FFCC00"/>
    <a:srgbClr val="99FF33"/>
    <a:srgbClr val="808080"/>
    <a:srgbClr val="66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012" autoAdjust="0"/>
    <p:restoredTop sz="94581" autoAdjust="0"/>
  </p:normalViewPr>
  <p:slideViewPr>
    <p:cSldViewPr>
      <p:cViewPr varScale="1">
        <p:scale>
          <a:sx n="82" d="100"/>
          <a:sy n="82" d="100"/>
        </p:scale>
        <p:origin x="1474" y="29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101" d="100"/>
          <a:sy n="101" d="100"/>
        </p:scale>
        <p:origin x="3552" y="10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320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321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321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7B992B75-179F-438C-927E-948DAC2CF0B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08908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34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04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4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34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34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31B2DBCD-D16C-4320-92D5-C1FD697A028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26862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ctrTitle" sz="quarter"/>
          </p:nvPr>
        </p:nvSpPr>
        <p:spPr bwMode="auto">
          <a:xfrm>
            <a:off x="685800" y="1676400"/>
            <a:ext cx="7772400" cy="1828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subTitle" sz="quarter" idx="1"/>
          </p:nvPr>
        </p:nvSpPr>
        <p:spPr bwMode="auto">
          <a:xfrm>
            <a:off x="1371600" y="3886200"/>
            <a:ext cx="6400800" cy="17526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quarter" idx="10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4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4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4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>
              <a:defRPr/>
            </a:pPr>
            <a:fld id="{8DD2436A-79CF-43F7-89CB-C1546FC1665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>
            <a:duotone>
              <a:schemeClr val="bg1"/>
              <a:srgbClr val="FFFFFF"/>
            </a:duotone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3" name="Text Box 9"/>
          <p:cNvSpPr txBox="1">
            <a:spLocks noChangeArrowheads="1"/>
          </p:cNvSpPr>
          <p:nvPr userDrawn="1"/>
        </p:nvSpPr>
        <p:spPr bwMode="auto">
          <a:xfrm>
            <a:off x="2743200" y="161925"/>
            <a:ext cx="6224588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sr-Latn-CS" sz="1500" dirty="0">
                <a:solidFill>
                  <a:srgbClr val="3B3470"/>
                </a:solidFill>
              </a:rPr>
              <a:t>Elementi Transportnih Sredstava i Uređaja</a:t>
            </a:r>
            <a:endParaRPr lang="en-US" sz="1500" dirty="0">
              <a:solidFill>
                <a:srgbClr val="3B3470"/>
              </a:solidFill>
            </a:endParaRPr>
          </a:p>
        </p:txBody>
      </p:sp>
      <p:sp>
        <p:nvSpPr>
          <p:cNvPr id="16394" name="Line 10"/>
          <p:cNvSpPr>
            <a:spLocks noChangeShapeType="1"/>
          </p:cNvSpPr>
          <p:nvPr userDrawn="1"/>
        </p:nvSpPr>
        <p:spPr bwMode="auto">
          <a:xfrm>
            <a:off x="228600" y="6400800"/>
            <a:ext cx="8683625" cy="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6399" name="Line 15"/>
          <p:cNvSpPr>
            <a:spLocks noChangeShapeType="1"/>
          </p:cNvSpPr>
          <p:nvPr userDrawn="1"/>
        </p:nvSpPr>
        <p:spPr bwMode="auto">
          <a:xfrm>
            <a:off x="228600" y="533400"/>
            <a:ext cx="8683625" cy="0"/>
          </a:xfrm>
          <a:prstGeom prst="line">
            <a:avLst/>
          </a:prstGeom>
          <a:noFill/>
          <a:ln w="57150" cmpd="thickThin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pic>
        <p:nvPicPr>
          <p:cNvPr id="9" name="Picture 3"/>
          <p:cNvPicPr>
            <a:picLocks noChangeAspect="1" noChangeArrowheads="1"/>
          </p:cNvPicPr>
          <p:nvPr userDrawn="1"/>
        </p:nvPicPr>
        <p:blipFill>
          <a:blip r:embed="rId14" cstate="print"/>
          <a:srcRect l="44375" t="34444" r="31250" b="21111"/>
          <a:stretch>
            <a:fillRect/>
          </a:stretch>
        </p:blipFill>
        <p:spPr bwMode="auto">
          <a:xfrm>
            <a:off x="4343400" y="5943600"/>
            <a:ext cx="381000" cy="3907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 Box 8"/>
          <p:cNvSpPr txBox="1">
            <a:spLocks noChangeArrowheads="1"/>
          </p:cNvSpPr>
          <p:nvPr userDrawn="1"/>
        </p:nvSpPr>
        <p:spPr bwMode="auto">
          <a:xfrm>
            <a:off x="6557920" y="6363301"/>
            <a:ext cx="225414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sz="1400" i="1" dirty="0">
                <a:solidFill>
                  <a:srgbClr val="3B34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sr-Latn-RS" sz="1400" i="1" dirty="0">
                <a:solidFill>
                  <a:srgbClr val="3B34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rof. </a:t>
            </a:r>
            <a:r>
              <a:rPr lang="en-US" sz="1400" i="1" dirty="0" err="1">
                <a:solidFill>
                  <a:srgbClr val="3B34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</a:t>
            </a:r>
            <a:r>
              <a:rPr lang="en-US" sz="1400" i="1" dirty="0">
                <a:solidFill>
                  <a:srgbClr val="3B34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solidFill>
                  <a:srgbClr val="3B34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Radomir</a:t>
            </a:r>
            <a:r>
              <a:rPr lang="en-US" sz="1400" i="1" dirty="0">
                <a:solidFill>
                  <a:srgbClr val="3B34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solidFill>
                  <a:srgbClr val="3B34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Mijailovi</a:t>
            </a:r>
            <a:r>
              <a:rPr lang="sr-Latn-CS" sz="1400" i="1" dirty="0">
                <a:solidFill>
                  <a:srgbClr val="3B34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ć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sr-Latn-CS" sz="1400" i="1" dirty="0">
                <a:solidFill>
                  <a:srgbClr val="3B34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doc. dr Đorđe Petrović</a:t>
            </a:r>
            <a:endParaRPr lang="en-US" sz="1400" i="1" dirty="0">
              <a:solidFill>
                <a:srgbClr val="3B347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Box 11"/>
          <p:cNvSpPr txBox="1">
            <a:spLocks noChangeArrowheads="1"/>
          </p:cNvSpPr>
          <p:nvPr userDrawn="1"/>
        </p:nvSpPr>
        <p:spPr bwMode="auto">
          <a:xfrm>
            <a:off x="133350" y="6437313"/>
            <a:ext cx="3491661" cy="328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tabLst>
                <a:tab pos="409575" algn="l"/>
              </a:tabLst>
              <a:defRPr/>
            </a:pPr>
            <a:r>
              <a:rPr lang="sr-Latn-RS" sz="1400" dirty="0">
                <a:solidFill>
                  <a:srgbClr val="3B34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Univerzitet u Beogradu – Saobraćajni fakultet</a:t>
            </a:r>
            <a:endParaRPr lang="en-US" sz="1400" dirty="0">
              <a:solidFill>
                <a:srgbClr val="3B347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Box 11"/>
          <p:cNvSpPr txBox="1">
            <a:spLocks noChangeArrowheads="1"/>
          </p:cNvSpPr>
          <p:nvPr userDrawn="1"/>
        </p:nvSpPr>
        <p:spPr bwMode="auto">
          <a:xfrm>
            <a:off x="4170302" y="6430935"/>
            <a:ext cx="752129" cy="328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defPPr>
              <a:defRPr lang="en-US"/>
            </a:defPPr>
            <a:lvl1pPr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tabLst>
                <a:tab pos="409575" algn="l"/>
              </a:tabLst>
              <a:defRPr/>
            </a:pPr>
            <a:r>
              <a:rPr lang="en-US" sz="1400" dirty="0">
                <a:solidFill>
                  <a:srgbClr val="3B34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400">
                <a:solidFill>
                  <a:srgbClr val="3B34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r>
              <a:rPr lang="sr-Latn-RS" sz="1400">
                <a:solidFill>
                  <a:srgbClr val="3B34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GB" sz="1400">
                <a:solidFill>
                  <a:srgbClr val="3B34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sz="1400">
                <a:solidFill>
                  <a:srgbClr val="3B34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3B34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endParaRPr lang="en-US" dirty="0">
              <a:solidFill>
                <a:srgbClr val="3B347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44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tiff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tif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tif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if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tiff"/><Relationship Id="rId4" Type="http://schemas.openxmlformats.org/officeDocument/2006/relationships/image" Target="../media/image6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609600"/>
            <a:ext cx="6175088" cy="6289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sr-Latn-RS" sz="3200" u="sng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Kreš testovi putničkih automobila</a:t>
            </a:r>
          </a:p>
        </p:txBody>
      </p:sp>
      <p:sp>
        <p:nvSpPr>
          <p:cNvPr id="4" name="Rectangle 3"/>
          <p:cNvSpPr/>
          <p:nvPr/>
        </p:nvSpPr>
        <p:spPr bwMode="auto">
          <a:xfrm>
            <a:off x="152400" y="1600200"/>
            <a:ext cx="8839200" cy="3877985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>
              <a:tabLst>
                <a:tab pos="409575" algn="l"/>
              </a:tabLst>
            </a:pPr>
            <a:r>
              <a:rPr lang="sr-Latn-RS" dirty="0">
                <a:solidFill>
                  <a:srgbClr val="00004C"/>
                </a:solidFill>
              </a:rPr>
              <a:t>Kreš testovi će biti prikazani kao primer testova koji za cilj imaju simulaciju realnih situacija koje se mogu javiti tokom eksploatacije vozila i to u delu pojave saobraćajnih nezgoda.</a:t>
            </a:r>
            <a:endParaRPr lang="en-US" dirty="0">
              <a:solidFill>
                <a:srgbClr val="00004C"/>
              </a:solidFill>
            </a:endParaRPr>
          </a:p>
          <a:p>
            <a:pPr>
              <a:tabLst>
                <a:tab pos="409575" algn="l"/>
              </a:tabLst>
            </a:pPr>
            <a:r>
              <a:rPr lang="sr-Latn-RS" dirty="0">
                <a:solidFill>
                  <a:srgbClr val="00004C"/>
                </a:solidFill>
              </a:rPr>
              <a:t>Testovi su definisani na način kojim će se simulirati određena realna saobraćajna nezgoda. Primenom testova proizvođači vozila i korisnici dobijaju informaciju o tome šta mogu očekivati da se desi tokom nezgode, kao i da dobiju informaciju o njenim posledicama (deformacije vozila, oštećenja, povrede vozača putnika, pešaka...). Takođe, testovi omogućavaju uočavanje slabosti vozila u pogledu njegove bezbednosti i mogućnosti za unapređenje </a:t>
            </a:r>
            <a:r>
              <a:rPr lang="sr-Latn-RS">
                <a:solidFill>
                  <a:srgbClr val="00004C"/>
                </a:solidFill>
              </a:rPr>
              <a:t>performansi </a:t>
            </a:r>
            <a:r>
              <a:rPr lang="en-US">
                <a:solidFill>
                  <a:srgbClr val="00004C"/>
                </a:solidFill>
              </a:rPr>
              <a:t>ure</a:t>
            </a:r>
            <a:r>
              <a:rPr lang="sr-Latn-RS">
                <a:solidFill>
                  <a:srgbClr val="00004C"/>
                </a:solidFill>
              </a:rPr>
              <a:t>đ</a:t>
            </a:r>
            <a:r>
              <a:rPr lang="en-US">
                <a:solidFill>
                  <a:srgbClr val="00004C"/>
                </a:solidFill>
              </a:rPr>
              <a:t>aja</a:t>
            </a:r>
            <a:r>
              <a:rPr lang="sr-Latn-RS">
                <a:solidFill>
                  <a:srgbClr val="00004C"/>
                </a:solidFill>
              </a:rPr>
              <a:t> </a:t>
            </a:r>
            <a:r>
              <a:rPr lang="sr-Latn-RS" dirty="0">
                <a:solidFill>
                  <a:srgbClr val="00004C"/>
                </a:solidFill>
              </a:rPr>
              <a:t>i konstrukcije vozila. </a:t>
            </a:r>
          </a:p>
        </p:txBody>
      </p:sp>
    </p:spTree>
    <p:extLst>
      <p:ext uri="{BB962C8B-B14F-4D97-AF65-F5344CB8AC3E}">
        <p14:creationId xmlns:p14="http://schemas.microsoft.com/office/powerpoint/2010/main" val="34133164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609600"/>
            <a:ext cx="3868944" cy="6832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sr-Latn-RS" sz="3200" u="sng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Euro NCAP protokol</a:t>
            </a:r>
          </a:p>
        </p:txBody>
      </p:sp>
      <p:sp>
        <p:nvSpPr>
          <p:cNvPr id="4" name="Rectangle 3"/>
          <p:cNvSpPr/>
          <p:nvPr/>
        </p:nvSpPr>
        <p:spPr bwMode="auto">
          <a:xfrm>
            <a:off x="152400" y="1720840"/>
            <a:ext cx="8839200" cy="797078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457200" indent="-457200">
              <a:buClr>
                <a:srgbClr val="00004C"/>
              </a:buClr>
              <a:buFont typeface="+mj-lt"/>
              <a:buAutoNum type="arabicPeriod" startAt="2"/>
              <a:tabLst>
                <a:tab pos="409575" algn="l"/>
              </a:tabLst>
            </a:pPr>
            <a:r>
              <a:rPr lang="sr-Latn-RS" b="1" dirty="0">
                <a:solidFill>
                  <a:srgbClr val="00004C"/>
                </a:solidFill>
              </a:rPr>
              <a:t>Pun čeoni sudar </a:t>
            </a:r>
            <a:r>
              <a:rPr lang="sr-Latn-RS" dirty="0">
                <a:solidFill>
                  <a:srgbClr val="00004C"/>
                </a:solidFill>
              </a:rPr>
              <a:t>– Udar u čvrstu prepreku brzinom od 50 km/h sa potpunim preklapanjem čeonog dela vozila sa preprekom.</a:t>
            </a:r>
          </a:p>
        </p:txBody>
      </p:sp>
      <p:pic>
        <p:nvPicPr>
          <p:cNvPr id="1028" name="Picture 4" descr="Image result for euro nca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369" y="609600"/>
            <a:ext cx="2149231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81187" y="3124200"/>
            <a:ext cx="5381625" cy="300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8442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409473" y="2733518"/>
            <a:ext cx="2579728" cy="19824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52400" y="609600"/>
            <a:ext cx="3868944" cy="6832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sr-Latn-RS" sz="3200" u="sng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Euro NCAP protokol</a:t>
            </a:r>
          </a:p>
        </p:txBody>
      </p:sp>
      <p:sp>
        <p:nvSpPr>
          <p:cNvPr id="4" name="Rectangle 3"/>
          <p:cNvSpPr/>
          <p:nvPr/>
        </p:nvSpPr>
        <p:spPr bwMode="auto">
          <a:xfrm>
            <a:off x="152400" y="1720840"/>
            <a:ext cx="8839200" cy="797078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>
              <a:tabLst>
                <a:tab pos="409575" algn="l"/>
              </a:tabLst>
            </a:pPr>
            <a:r>
              <a:rPr lang="sr-Latn-RS" dirty="0">
                <a:solidFill>
                  <a:srgbClr val="00004C"/>
                </a:solidFill>
              </a:rPr>
              <a:t>Pun</a:t>
            </a:r>
            <a:r>
              <a:rPr lang="en-US" dirty="0">
                <a:solidFill>
                  <a:srgbClr val="00004C"/>
                </a:solidFill>
              </a:rPr>
              <a:t>im</a:t>
            </a:r>
            <a:r>
              <a:rPr lang="sr-Latn-RS" dirty="0">
                <a:solidFill>
                  <a:srgbClr val="00004C"/>
                </a:solidFill>
              </a:rPr>
              <a:t> čeonim sudarom simuliraju se nezgode u kome učestvuju dva vozila koja se kreću u suprotnom smeru.</a:t>
            </a:r>
            <a:endParaRPr lang="en-US" dirty="0">
              <a:solidFill>
                <a:srgbClr val="00004C"/>
              </a:solidFill>
            </a:endParaRPr>
          </a:p>
        </p:txBody>
      </p:sp>
      <p:pic>
        <p:nvPicPr>
          <p:cNvPr id="1028" name="Picture 4" descr="Image result for euro nca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369" y="609600"/>
            <a:ext cx="2149231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4800" y="2562722"/>
            <a:ext cx="3592537" cy="200927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328123" y="3464814"/>
            <a:ext cx="1138428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9996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609600"/>
            <a:ext cx="3868944" cy="6832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sr-Latn-RS" sz="3200" u="sng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Euro NCAP protokol</a:t>
            </a:r>
          </a:p>
        </p:txBody>
      </p:sp>
      <p:sp>
        <p:nvSpPr>
          <p:cNvPr id="4" name="Rectangle 3"/>
          <p:cNvSpPr/>
          <p:nvPr/>
        </p:nvSpPr>
        <p:spPr bwMode="auto">
          <a:xfrm>
            <a:off x="152400" y="1916595"/>
            <a:ext cx="8839200" cy="2769989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>
              <a:tabLst>
                <a:tab pos="409575" algn="l"/>
              </a:tabLst>
            </a:pPr>
            <a:r>
              <a:rPr lang="sr-Latn-RS" dirty="0">
                <a:solidFill>
                  <a:srgbClr val="00004C"/>
                </a:solidFill>
              </a:rPr>
              <a:t>Kao posledica delimično i punog čeonog sudara javljaju se maksimalne deformacije u čeonom </a:t>
            </a:r>
            <a:r>
              <a:rPr lang="sr-Latn-RS">
                <a:solidFill>
                  <a:srgbClr val="00004C"/>
                </a:solidFill>
              </a:rPr>
              <a:t>delu vozila.</a:t>
            </a:r>
          </a:p>
          <a:p>
            <a:pPr>
              <a:tabLst>
                <a:tab pos="409575" algn="l"/>
              </a:tabLst>
            </a:pPr>
            <a:r>
              <a:rPr lang="sr-Latn-RS">
                <a:solidFill>
                  <a:srgbClr val="00004C"/>
                </a:solidFill>
              </a:rPr>
              <a:t>Jedno </a:t>
            </a:r>
            <a:r>
              <a:rPr lang="sr-Latn-RS" dirty="0">
                <a:solidFill>
                  <a:srgbClr val="00004C"/>
                </a:solidFill>
              </a:rPr>
              <a:t>od pitanja koje se može postaviti je pri kojoj brzini u trenutku sudara će deformacije čeonog dela vozila imate takve vrednosti koje će za posledicu imati deformisanje dela vozila u kome su smešteni vozač i putnici. Takav podatak je bitan iz </a:t>
            </a:r>
            <a:r>
              <a:rPr lang="sr-Latn-RS">
                <a:solidFill>
                  <a:srgbClr val="00004C"/>
                </a:solidFill>
              </a:rPr>
              <a:t>razloga što se </a:t>
            </a:r>
            <a:r>
              <a:rPr lang="sr-Latn-RS" dirty="0">
                <a:solidFill>
                  <a:srgbClr val="00004C"/>
                </a:solidFill>
              </a:rPr>
              <a:t>u </a:t>
            </a:r>
            <a:r>
              <a:rPr lang="sr-Latn-RS">
                <a:solidFill>
                  <a:srgbClr val="00004C"/>
                </a:solidFill>
              </a:rPr>
              <a:t>tom slučaju </a:t>
            </a:r>
            <a:r>
              <a:rPr lang="sr-Latn-RS" dirty="0">
                <a:solidFill>
                  <a:srgbClr val="00004C"/>
                </a:solidFill>
              </a:rPr>
              <a:t>javljaju veće posledice po vozača i putnike.</a:t>
            </a:r>
          </a:p>
        </p:txBody>
      </p:sp>
      <p:pic>
        <p:nvPicPr>
          <p:cNvPr id="1028" name="Picture 4" descr="Image result for euro nca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369" y="609600"/>
            <a:ext cx="2149231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38696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609600"/>
            <a:ext cx="3868944" cy="6832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sr-Latn-RS" sz="3200" u="sng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Euro NCAP protokol</a:t>
            </a:r>
          </a:p>
        </p:txBody>
      </p:sp>
      <p:sp>
        <p:nvSpPr>
          <p:cNvPr id="4" name="Rectangle 3"/>
          <p:cNvSpPr/>
          <p:nvPr/>
        </p:nvSpPr>
        <p:spPr bwMode="auto">
          <a:xfrm>
            <a:off x="152400" y="1720840"/>
            <a:ext cx="8839200" cy="1292662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>
              <a:buClr>
                <a:srgbClr val="00004C"/>
              </a:buClr>
              <a:tabLst>
                <a:tab pos="409575" algn="l"/>
              </a:tabLst>
            </a:pPr>
            <a:r>
              <a:rPr lang="sr-Latn-RS" dirty="0">
                <a:solidFill>
                  <a:srgbClr val="00004C"/>
                </a:solidFill>
              </a:rPr>
              <a:t>Ocena bezbednosti odraslih obuhvata 6 različitih testova:</a:t>
            </a:r>
          </a:p>
          <a:p>
            <a:pPr marL="457200" indent="-457200">
              <a:buClr>
                <a:srgbClr val="00004C"/>
              </a:buClr>
              <a:buFont typeface="+mj-lt"/>
              <a:buAutoNum type="arabicPeriod" startAt="3"/>
              <a:tabLst>
                <a:tab pos="409575" algn="l"/>
              </a:tabLst>
            </a:pPr>
            <a:r>
              <a:rPr lang="sr-Latn-RS" b="1" dirty="0">
                <a:solidFill>
                  <a:srgbClr val="00004C"/>
                </a:solidFill>
              </a:rPr>
              <a:t>Bočni sudar sa pokretnom preprekom </a:t>
            </a:r>
            <a:r>
              <a:rPr lang="sr-Latn-RS" dirty="0">
                <a:solidFill>
                  <a:srgbClr val="00004C"/>
                </a:solidFill>
              </a:rPr>
              <a:t>– Udar pokretne prepreke u levi bok vozila brzinom od 50 km/h pod pravim uglom.</a:t>
            </a:r>
          </a:p>
        </p:txBody>
      </p:sp>
      <p:pic>
        <p:nvPicPr>
          <p:cNvPr id="1028" name="Picture 4" descr="Image result for euro nca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369" y="609600"/>
            <a:ext cx="2149231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76425" y="3124200"/>
            <a:ext cx="5391150" cy="302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940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609600"/>
            <a:ext cx="3868944" cy="6832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sr-Latn-RS" sz="3200" u="sng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Euro NCAP protokol</a:t>
            </a:r>
          </a:p>
        </p:txBody>
      </p:sp>
      <p:sp>
        <p:nvSpPr>
          <p:cNvPr id="4" name="Rectangle 3"/>
          <p:cNvSpPr/>
          <p:nvPr/>
        </p:nvSpPr>
        <p:spPr bwMode="auto">
          <a:xfrm>
            <a:off x="152400" y="1720840"/>
            <a:ext cx="8839200" cy="797078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457200" indent="-457200">
              <a:buClr>
                <a:srgbClr val="00004C"/>
              </a:buClr>
              <a:buFont typeface="+mj-lt"/>
              <a:buAutoNum type="arabicPeriod" startAt="3"/>
              <a:tabLst>
                <a:tab pos="409575" algn="l"/>
              </a:tabLst>
            </a:pPr>
            <a:r>
              <a:rPr lang="sr-Latn-RS" b="1" dirty="0">
                <a:solidFill>
                  <a:srgbClr val="00004C"/>
                </a:solidFill>
              </a:rPr>
              <a:t>Bočni sudar sa pokretnom preprekom </a:t>
            </a:r>
            <a:r>
              <a:rPr lang="sr-Latn-RS" dirty="0">
                <a:solidFill>
                  <a:srgbClr val="00004C"/>
                </a:solidFill>
              </a:rPr>
              <a:t>– Udar pokretne prepreke u levi bok vozila brzinom od 50 km/h pod pravim uglom.</a:t>
            </a:r>
          </a:p>
        </p:txBody>
      </p:sp>
      <p:pic>
        <p:nvPicPr>
          <p:cNvPr id="1028" name="Picture 4" descr="Image result for euro nca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369" y="609600"/>
            <a:ext cx="2149231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4800" y="2590800"/>
            <a:ext cx="3886200" cy="218341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1303" y="3200400"/>
            <a:ext cx="3342132" cy="231648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 bwMode="auto">
          <a:xfrm>
            <a:off x="152400" y="5527522"/>
            <a:ext cx="8839200" cy="797078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>
              <a:tabLst>
                <a:tab pos="409575" algn="l"/>
              </a:tabLst>
            </a:pPr>
            <a:r>
              <a:rPr lang="sr-Latn-RS">
                <a:solidFill>
                  <a:srgbClr val="00004C"/>
                </a:solidFill>
              </a:rPr>
              <a:t>Bočnim </a:t>
            </a:r>
            <a:r>
              <a:rPr lang="sr-Latn-RS" dirty="0">
                <a:solidFill>
                  <a:srgbClr val="00004C"/>
                </a:solidFill>
              </a:rPr>
              <a:t>sudarom sa pokretnom </a:t>
            </a:r>
            <a:r>
              <a:rPr lang="sr-Latn-RS">
                <a:solidFill>
                  <a:srgbClr val="00004C"/>
                </a:solidFill>
              </a:rPr>
              <a:t>preprekom se </a:t>
            </a:r>
            <a:r>
              <a:rPr lang="sr-Latn-RS" dirty="0">
                <a:solidFill>
                  <a:srgbClr val="00004C"/>
                </a:solidFill>
              </a:rPr>
              <a:t>simulira saobraćajna nezgoda u raskrsnici.</a:t>
            </a:r>
          </a:p>
        </p:txBody>
      </p:sp>
    </p:spTree>
    <p:extLst>
      <p:ext uri="{BB962C8B-B14F-4D97-AF65-F5344CB8AC3E}">
        <p14:creationId xmlns:p14="http://schemas.microsoft.com/office/powerpoint/2010/main" val="41488442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609600"/>
            <a:ext cx="3868944" cy="6832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sr-Latn-RS" sz="3200" u="sng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Euro NCAP protokol</a:t>
            </a:r>
          </a:p>
        </p:txBody>
      </p:sp>
      <p:sp>
        <p:nvSpPr>
          <p:cNvPr id="4" name="Rectangle 3"/>
          <p:cNvSpPr/>
          <p:nvPr/>
        </p:nvSpPr>
        <p:spPr bwMode="auto">
          <a:xfrm>
            <a:off x="152400" y="1720840"/>
            <a:ext cx="8610600" cy="1292662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>
              <a:buClr>
                <a:srgbClr val="00004C"/>
              </a:buClr>
              <a:tabLst>
                <a:tab pos="409575" algn="l"/>
              </a:tabLst>
            </a:pPr>
            <a:r>
              <a:rPr lang="sr-Latn-RS" dirty="0">
                <a:solidFill>
                  <a:srgbClr val="00004C"/>
                </a:solidFill>
              </a:rPr>
              <a:t>Ocena bezbednosti odraslih obuhvata 6 različitih testova:</a:t>
            </a:r>
          </a:p>
          <a:p>
            <a:pPr marL="457200" indent="-457200">
              <a:buClr>
                <a:srgbClr val="00004C"/>
              </a:buClr>
              <a:buFont typeface="+mj-lt"/>
              <a:buAutoNum type="arabicPeriod" startAt="4"/>
              <a:tabLst>
                <a:tab pos="409575" algn="l"/>
              </a:tabLst>
            </a:pPr>
            <a:r>
              <a:rPr lang="sr-Latn-RS" b="1" dirty="0">
                <a:solidFill>
                  <a:srgbClr val="00004C"/>
                </a:solidFill>
              </a:rPr>
              <a:t>Udar u stub </a:t>
            </a:r>
            <a:r>
              <a:rPr lang="sr-Latn-RS" dirty="0">
                <a:solidFill>
                  <a:srgbClr val="00004C"/>
                </a:solidFill>
              </a:rPr>
              <a:t>– Udarac vozila u stub prečnika 254 mm brzinom </a:t>
            </a:r>
            <a:r>
              <a:rPr lang="sr-Latn-RS">
                <a:solidFill>
                  <a:srgbClr val="00004C"/>
                </a:solidFill>
              </a:rPr>
              <a:t>od 32 </a:t>
            </a:r>
            <a:r>
              <a:rPr lang="sr-Latn-RS" dirty="0">
                <a:solidFill>
                  <a:srgbClr val="00004C"/>
                </a:solidFill>
              </a:rPr>
              <a:t>km/h, pod uglom od 15</a:t>
            </a:r>
            <a:r>
              <a:rPr lang="sr-Latn-RS" dirty="0">
                <a:solidFill>
                  <a:srgbClr val="00004C"/>
                </a:solidFill>
                <a:latin typeface="+mj-lt"/>
                <a:cs typeface="GreekC" panose="00000400000000000000" pitchFamily="2" charset="0"/>
              </a:rPr>
              <a:t>° </a:t>
            </a:r>
            <a:r>
              <a:rPr lang="sr-Latn-RS" dirty="0">
                <a:solidFill>
                  <a:srgbClr val="00004C"/>
                </a:solidFill>
              </a:rPr>
              <a:t>zaokrenutim od normalnog položaja ka levo</a:t>
            </a:r>
            <a:r>
              <a:rPr lang="sr-Latn-RS" dirty="0">
                <a:solidFill>
                  <a:srgbClr val="00004C"/>
                </a:solidFill>
                <a:latin typeface="+mj-lt"/>
              </a:rPr>
              <a:t>.</a:t>
            </a:r>
          </a:p>
        </p:txBody>
      </p:sp>
      <p:pic>
        <p:nvPicPr>
          <p:cNvPr id="1028" name="Picture 4" descr="Image result for euro nca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369" y="609600"/>
            <a:ext cx="2149231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66912" y="3152775"/>
            <a:ext cx="5210175" cy="3019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42404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609600"/>
            <a:ext cx="3868944" cy="6832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sr-Latn-RS" sz="3200" u="sng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Euro NCAP protokol</a:t>
            </a:r>
          </a:p>
        </p:txBody>
      </p:sp>
      <p:sp>
        <p:nvSpPr>
          <p:cNvPr id="4" name="Rectangle 3"/>
          <p:cNvSpPr/>
          <p:nvPr/>
        </p:nvSpPr>
        <p:spPr bwMode="auto">
          <a:xfrm>
            <a:off x="152400" y="1720840"/>
            <a:ext cx="8839200" cy="814518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457200" indent="-457200">
              <a:buClr>
                <a:srgbClr val="00004C"/>
              </a:buClr>
              <a:buFont typeface="+mj-lt"/>
              <a:buAutoNum type="arabicPeriod" startAt="4"/>
              <a:tabLst>
                <a:tab pos="409575" algn="l"/>
              </a:tabLst>
            </a:pPr>
            <a:r>
              <a:rPr lang="sr-Latn-RS" b="1" dirty="0">
                <a:solidFill>
                  <a:srgbClr val="00004C"/>
                </a:solidFill>
              </a:rPr>
              <a:t>Udar u stub </a:t>
            </a:r>
            <a:r>
              <a:rPr lang="sr-Latn-RS" dirty="0">
                <a:solidFill>
                  <a:srgbClr val="00004C"/>
                </a:solidFill>
              </a:rPr>
              <a:t>– Udarac vozila u stub prečnika 254 mm brzinom od 32 km/h, pod uglom od 15</a:t>
            </a:r>
            <a:r>
              <a:rPr lang="sr-Latn-RS" dirty="0">
                <a:solidFill>
                  <a:srgbClr val="00004C"/>
                </a:solidFill>
                <a:latin typeface="+mj-lt"/>
                <a:cs typeface="GreekC" panose="00000400000000000000" pitchFamily="2" charset="0"/>
              </a:rPr>
              <a:t>° </a:t>
            </a:r>
            <a:r>
              <a:rPr lang="sr-Latn-RS" dirty="0">
                <a:solidFill>
                  <a:srgbClr val="00004C"/>
                </a:solidFill>
              </a:rPr>
              <a:t>zaokrenutim od normalnog položaja ka levo</a:t>
            </a:r>
            <a:r>
              <a:rPr lang="sr-Latn-RS" dirty="0">
                <a:solidFill>
                  <a:srgbClr val="00004C"/>
                </a:solidFill>
                <a:latin typeface="+mj-lt"/>
              </a:rPr>
              <a:t>.</a:t>
            </a:r>
          </a:p>
        </p:txBody>
      </p:sp>
      <p:pic>
        <p:nvPicPr>
          <p:cNvPr id="1028" name="Picture 4" descr="Image result for euro nca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369" y="609600"/>
            <a:ext cx="2149231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9600" y="3200400"/>
            <a:ext cx="3886200" cy="225214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019800" y="2952448"/>
            <a:ext cx="1397672" cy="281385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543800" y="3733800"/>
            <a:ext cx="1109599" cy="3508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sz="1400" dirty="0"/>
              <a:t>deformacija</a:t>
            </a:r>
          </a:p>
        </p:txBody>
      </p:sp>
      <p:cxnSp>
        <p:nvCxnSpPr>
          <p:cNvPr id="8" name="Straight Arrow Connector 7"/>
          <p:cNvCxnSpPr/>
          <p:nvPr/>
        </p:nvCxnSpPr>
        <p:spPr bwMode="auto">
          <a:xfrm flipH="1">
            <a:off x="7162800" y="3926115"/>
            <a:ext cx="432136" cy="158550"/>
          </a:xfrm>
          <a:prstGeom prst="straightConnector1">
            <a:avLst/>
          </a:prstGeom>
          <a:noFill/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39732527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609600"/>
            <a:ext cx="3868944" cy="6832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sr-Latn-RS" sz="3200" u="sng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Euro NCAP protokol</a:t>
            </a:r>
          </a:p>
        </p:txBody>
      </p:sp>
      <p:sp>
        <p:nvSpPr>
          <p:cNvPr id="4" name="Rectangle 3"/>
          <p:cNvSpPr/>
          <p:nvPr/>
        </p:nvSpPr>
        <p:spPr bwMode="auto">
          <a:xfrm>
            <a:off x="152400" y="1720840"/>
            <a:ext cx="8839200" cy="2308324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>
              <a:tabLst>
                <a:tab pos="409575" algn="l"/>
              </a:tabLst>
            </a:pPr>
            <a:r>
              <a:rPr lang="sv-SE">
                <a:solidFill>
                  <a:srgbClr val="00004C"/>
                </a:solidFill>
              </a:rPr>
              <a:t>Bočni sudar sa pokretnom preprekom </a:t>
            </a:r>
            <a:r>
              <a:rPr lang="sr-Latn-RS" dirty="0">
                <a:solidFill>
                  <a:srgbClr val="00004C"/>
                </a:solidFill>
              </a:rPr>
              <a:t>i Udar vozila u stub simuliraju saobraćajne nezgode koje su po kriterijumu povreda vozača i putnika najčešće nepovoljnije u poređenju sa čeonim sudarima. Jedan od razloga je što mesto kontakta u slučaju bočnog sudara je bliže vozaču/putniku u poređenju sa čeonim sudarom. Takođe, čvrstoća čeonog dela vozila je veća u poređenju </a:t>
            </a:r>
            <a:r>
              <a:rPr lang="sr-Latn-RS">
                <a:solidFill>
                  <a:srgbClr val="00004C"/>
                </a:solidFill>
              </a:rPr>
              <a:t>sa čvrstoćom bočnog dela.</a:t>
            </a:r>
            <a:endParaRPr lang="sr-Latn-RS" dirty="0">
              <a:solidFill>
                <a:srgbClr val="00004C"/>
              </a:solidFill>
            </a:endParaRPr>
          </a:p>
        </p:txBody>
      </p:sp>
      <p:pic>
        <p:nvPicPr>
          <p:cNvPr id="1028" name="Picture 4" descr="Image result for euro nca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369" y="609600"/>
            <a:ext cx="2149231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2754" y="4148780"/>
            <a:ext cx="5496502" cy="1947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780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609600"/>
            <a:ext cx="3868944" cy="6832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sr-Latn-RS" sz="3200" u="sng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Euro NCAP protokol</a:t>
            </a:r>
          </a:p>
        </p:txBody>
      </p:sp>
      <p:sp>
        <p:nvSpPr>
          <p:cNvPr id="4" name="Rectangle 3"/>
          <p:cNvSpPr/>
          <p:nvPr/>
        </p:nvSpPr>
        <p:spPr bwMode="auto">
          <a:xfrm>
            <a:off x="152400" y="1720840"/>
            <a:ext cx="8839200" cy="1292662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>
              <a:buClr>
                <a:srgbClr val="00004C"/>
              </a:buClr>
              <a:tabLst>
                <a:tab pos="409575" algn="l"/>
              </a:tabLst>
            </a:pPr>
            <a:r>
              <a:rPr lang="sr-Latn-RS" dirty="0">
                <a:solidFill>
                  <a:srgbClr val="00004C"/>
                </a:solidFill>
              </a:rPr>
              <a:t>Ocena bezbednosti odraslih obuhvata 6 različitih testova:</a:t>
            </a:r>
          </a:p>
          <a:p>
            <a:pPr marL="457200" indent="-457200">
              <a:buClr>
                <a:srgbClr val="00004C"/>
              </a:buClr>
              <a:buFont typeface="+mj-lt"/>
              <a:buAutoNum type="arabicPeriod" startAt="5"/>
              <a:tabLst>
                <a:tab pos="409575" algn="l"/>
              </a:tabLst>
            </a:pPr>
            <a:r>
              <a:rPr lang="sr-Latn-RS" b="1" dirty="0">
                <a:solidFill>
                  <a:srgbClr val="00004C"/>
                </a:solidFill>
              </a:rPr>
              <a:t>Trzajne povrede vrata </a:t>
            </a:r>
            <a:r>
              <a:rPr lang="sr-Latn-RS" dirty="0">
                <a:solidFill>
                  <a:srgbClr val="00004C"/>
                </a:solidFill>
              </a:rPr>
              <a:t>– Testiranje uticaja zaustavljanja vozila pri brzinama od 16 do 24 km/h na trzajne povrede vrata (osiguranja).</a:t>
            </a:r>
            <a:endParaRPr lang="sr-Latn-RS" dirty="0">
              <a:solidFill>
                <a:srgbClr val="00004C"/>
              </a:solidFill>
              <a:latin typeface="+mj-lt"/>
            </a:endParaRPr>
          </a:p>
        </p:txBody>
      </p:sp>
      <p:pic>
        <p:nvPicPr>
          <p:cNvPr id="1028" name="Picture 4" descr="Image result for euro nca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369" y="609600"/>
            <a:ext cx="2149231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85950" y="3124200"/>
            <a:ext cx="5372100" cy="302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0966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609600"/>
            <a:ext cx="3868944" cy="6832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sr-Latn-RS" sz="3200" u="sng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Euro NCAP protokol</a:t>
            </a:r>
          </a:p>
        </p:txBody>
      </p:sp>
      <p:sp>
        <p:nvSpPr>
          <p:cNvPr id="4" name="Rectangle 3"/>
          <p:cNvSpPr/>
          <p:nvPr/>
        </p:nvSpPr>
        <p:spPr bwMode="auto">
          <a:xfrm>
            <a:off x="152400" y="1720840"/>
            <a:ext cx="8839200" cy="2031325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>
              <a:buClr>
                <a:srgbClr val="00004C"/>
              </a:buClr>
              <a:tabLst>
                <a:tab pos="409575" algn="l"/>
              </a:tabLst>
            </a:pPr>
            <a:r>
              <a:rPr lang="sr-Latn-RS" dirty="0">
                <a:solidFill>
                  <a:srgbClr val="00004C"/>
                </a:solidFill>
              </a:rPr>
              <a:t>Ocena bezbednosti odraslih obuhvata 6 različitih testova:</a:t>
            </a:r>
          </a:p>
          <a:p>
            <a:pPr marL="457200" indent="-457200">
              <a:buClr>
                <a:srgbClr val="00004C"/>
              </a:buClr>
              <a:buFont typeface="+mj-lt"/>
              <a:buAutoNum type="arabicPeriod" startAt="6"/>
              <a:tabLst>
                <a:tab pos="409575" algn="l"/>
              </a:tabLst>
            </a:pPr>
            <a:r>
              <a:rPr lang="sr-Latn-RS" b="1" dirty="0">
                <a:solidFill>
                  <a:srgbClr val="00004C"/>
                </a:solidFill>
              </a:rPr>
              <a:t>Testiranje AEB City sistema </a:t>
            </a:r>
            <a:r>
              <a:rPr lang="sr-Latn-RS" dirty="0">
                <a:solidFill>
                  <a:srgbClr val="00004C"/>
                </a:solidFill>
              </a:rPr>
              <a:t>– Testiranje AEB (Autonomous Emergency Braking) sistema se vrši pri različitim brzinama i različitim nivoima preklapanja vozila prilikom kretanja u koloni u gradskim uslovima.</a:t>
            </a:r>
            <a:endParaRPr lang="sr-Latn-RS" dirty="0">
              <a:solidFill>
                <a:srgbClr val="00004C"/>
              </a:solidFill>
              <a:latin typeface="+mj-lt"/>
            </a:endParaRPr>
          </a:p>
        </p:txBody>
      </p:sp>
      <p:pic>
        <p:nvPicPr>
          <p:cNvPr id="1028" name="Picture 4" descr="Image result for euro nca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369" y="609600"/>
            <a:ext cx="2149231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33600" y="3532953"/>
            <a:ext cx="4891087" cy="2791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1964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609600"/>
            <a:ext cx="6175088" cy="6289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sr-Latn-RS" sz="3200" u="sng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Kreš testovi putničkih automobila</a:t>
            </a:r>
          </a:p>
        </p:txBody>
      </p:sp>
      <p:sp>
        <p:nvSpPr>
          <p:cNvPr id="10" name="Rectangle 9"/>
          <p:cNvSpPr/>
          <p:nvPr/>
        </p:nvSpPr>
        <p:spPr bwMode="auto">
          <a:xfrm>
            <a:off x="152400" y="1600200"/>
            <a:ext cx="8839200" cy="3600986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>
              <a:tabLst>
                <a:tab pos="409575" algn="l"/>
              </a:tabLst>
            </a:pPr>
            <a:r>
              <a:rPr lang="sr-Latn-RS" dirty="0">
                <a:solidFill>
                  <a:srgbClr val="00004C"/>
                </a:solidFill>
              </a:rPr>
              <a:t>Kreš testovi predstavljaju testove koji podrazumevaju sudare automobila sa različitim preprekama u kontrolisanim uslovima, u cilju ocene bezbednosti vozila.</a:t>
            </a:r>
          </a:p>
          <a:p>
            <a:pPr>
              <a:tabLst>
                <a:tab pos="409575" algn="l"/>
              </a:tabLst>
            </a:pPr>
            <a:r>
              <a:rPr lang="sr-Latn-RS" dirty="0">
                <a:solidFill>
                  <a:srgbClr val="00004C"/>
                </a:solidFill>
              </a:rPr>
              <a:t>Ocena bezbednosti vozila podrazumeva ocenu bezbednosti putnika u vozilu (bezbednost odraslih putnika i bezbednost dece), ocenu bezbednosti ranjivih učesnika u saobraćaju od strane putničkog vozila i opremljenost vozila </a:t>
            </a:r>
            <a:r>
              <a:rPr lang="sr-Latn-RS">
                <a:solidFill>
                  <a:srgbClr val="00004C"/>
                </a:solidFill>
              </a:rPr>
              <a:t>bezbedonosnim uređajima.</a:t>
            </a:r>
            <a:endParaRPr lang="sr-Latn-RS" dirty="0">
              <a:solidFill>
                <a:srgbClr val="00004C"/>
              </a:solidFill>
            </a:endParaRPr>
          </a:p>
          <a:p>
            <a:pPr>
              <a:tabLst>
                <a:tab pos="409575" algn="l"/>
              </a:tabLst>
            </a:pPr>
            <a:r>
              <a:rPr lang="sr-Latn-RS" dirty="0">
                <a:solidFill>
                  <a:srgbClr val="00004C"/>
                </a:solidFill>
              </a:rPr>
              <a:t>Još uvek nije utvrđen jedinstven protokol za ocenjivanje bezbednosti vozila na svetskom nivou.</a:t>
            </a:r>
            <a:endParaRPr lang="en-US" dirty="0">
              <a:solidFill>
                <a:srgbClr val="00004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55072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609600"/>
            <a:ext cx="3868944" cy="6832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sr-Latn-RS" sz="3200" u="sng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Euro NCAP protokol</a:t>
            </a:r>
          </a:p>
        </p:txBody>
      </p:sp>
      <p:sp>
        <p:nvSpPr>
          <p:cNvPr id="4" name="Rectangle 3"/>
          <p:cNvSpPr/>
          <p:nvPr/>
        </p:nvSpPr>
        <p:spPr bwMode="auto">
          <a:xfrm>
            <a:off x="152400" y="1720840"/>
            <a:ext cx="8839200" cy="4062651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>
              <a:buClr>
                <a:srgbClr val="00004C"/>
              </a:buClr>
              <a:tabLst>
                <a:tab pos="409575" algn="l"/>
              </a:tabLst>
            </a:pPr>
            <a:r>
              <a:rPr lang="sr-Latn-RS" dirty="0">
                <a:solidFill>
                  <a:srgbClr val="00004C"/>
                </a:solidFill>
              </a:rPr>
              <a:t>Ocena bezbednosti dece u vozilu obuhvata 3 različita testa:</a:t>
            </a:r>
          </a:p>
          <a:p>
            <a:pPr marL="457200" indent="-457200">
              <a:buClr>
                <a:srgbClr val="00004C"/>
              </a:buClr>
              <a:buFont typeface="+mj-lt"/>
              <a:buAutoNum type="arabicPeriod"/>
              <a:tabLst>
                <a:tab pos="409575" algn="l"/>
              </a:tabLst>
            </a:pPr>
            <a:r>
              <a:rPr lang="sr-Latn-RS" b="1" dirty="0">
                <a:solidFill>
                  <a:srgbClr val="00004C"/>
                </a:solidFill>
              </a:rPr>
              <a:t>Performanse dečijih zaštitnih sistema </a:t>
            </a:r>
            <a:r>
              <a:rPr lang="sr-Latn-RS" dirty="0">
                <a:solidFill>
                  <a:srgbClr val="00004C"/>
                </a:solidFill>
              </a:rPr>
              <a:t>– Ispitivanje nastajanja povreda kod dece koja se prevoze u odgovarajućim dečijim sedištima tokom čeonih i bočnih sudara. </a:t>
            </a:r>
          </a:p>
          <a:p>
            <a:pPr marL="457200" indent="-457200">
              <a:buClr>
                <a:srgbClr val="00004C"/>
              </a:buClr>
              <a:buFont typeface="+mj-lt"/>
              <a:buAutoNum type="arabicPeriod"/>
              <a:tabLst>
                <a:tab pos="409575" algn="l"/>
              </a:tabLst>
            </a:pPr>
            <a:r>
              <a:rPr lang="sr-Latn-RS" b="1" dirty="0">
                <a:solidFill>
                  <a:srgbClr val="00004C"/>
                </a:solidFill>
              </a:rPr>
              <a:t>Opremljenost vozila </a:t>
            </a:r>
            <a:r>
              <a:rPr lang="sr-Latn-RS" dirty="0">
                <a:solidFill>
                  <a:srgbClr val="00004C"/>
                </a:solidFill>
              </a:rPr>
              <a:t>– Ispitivanje da li vozila ispunjavaju standard „i-size“. Ovaj standard podrazumeva postojanje ISOFIX priključka za fiksiranje dečijih sedišta i drugih pomoćnih sistema za zaštitu dece.</a:t>
            </a:r>
          </a:p>
          <a:p>
            <a:pPr marL="457200" indent="-457200">
              <a:buClr>
                <a:srgbClr val="00004C"/>
              </a:buClr>
              <a:buFont typeface="+mj-lt"/>
              <a:buAutoNum type="arabicPeriod"/>
              <a:tabLst>
                <a:tab pos="409575" algn="l"/>
              </a:tabLst>
            </a:pPr>
            <a:r>
              <a:rPr lang="sr-Latn-RS" b="1" dirty="0">
                <a:solidFill>
                  <a:srgbClr val="00004C"/>
                </a:solidFill>
              </a:rPr>
              <a:t>Mogućnost postavljanja dečijih sedišta </a:t>
            </a:r>
            <a:r>
              <a:rPr lang="sr-Latn-RS" dirty="0">
                <a:solidFill>
                  <a:srgbClr val="00004C"/>
                </a:solidFill>
              </a:rPr>
              <a:t>– Ovaj deo testiranja podrazumeva ispitivanje koliko pouzdano i lako se može postaviti odgovarajuće dečije sedište na svim odgovarajućim pozicijama u vozilu.</a:t>
            </a:r>
            <a:endParaRPr lang="sr-Latn-RS" b="1" dirty="0">
              <a:solidFill>
                <a:srgbClr val="00004C"/>
              </a:solidFill>
              <a:latin typeface="+mj-lt"/>
            </a:endParaRPr>
          </a:p>
        </p:txBody>
      </p:sp>
      <p:pic>
        <p:nvPicPr>
          <p:cNvPr id="1028" name="Picture 4" descr="Image result for euro nca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369" y="609600"/>
            <a:ext cx="2149231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35470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609600"/>
            <a:ext cx="3868944" cy="6832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sr-Latn-RS" sz="3200" u="sng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Euro NCAP protokol</a:t>
            </a:r>
          </a:p>
        </p:txBody>
      </p:sp>
      <p:sp>
        <p:nvSpPr>
          <p:cNvPr id="4" name="Rectangle 3"/>
          <p:cNvSpPr/>
          <p:nvPr/>
        </p:nvSpPr>
        <p:spPr bwMode="auto">
          <a:xfrm>
            <a:off x="152400" y="1720840"/>
            <a:ext cx="8839200" cy="2031325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>
              <a:buClr>
                <a:srgbClr val="00004C"/>
              </a:buClr>
              <a:tabLst>
                <a:tab pos="409575" algn="l"/>
              </a:tabLst>
            </a:pPr>
            <a:r>
              <a:rPr lang="sr-Latn-RS" dirty="0">
                <a:solidFill>
                  <a:srgbClr val="00004C"/>
                </a:solidFill>
              </a:rPr>
              <a:t>Ocena bezbednosti ranjivih učesnika u saobraćaju obuhvata 5 različitih testova:</a:t>
            </a:r>
          </a:p>
          <a:p>
            <a:pPr marL="457200" indent="-457200">
              <a:buClr>
                <a:srgbClr val="00004C"/>
              </a:buClr>
              <a:buFont typeface="+mj-lt"/>
              <a:buAutoNum type="arabicPeriod"/>
              <a:tabLst>
                <a:tab pos="409575" algn="l"/>
              </a:tabLst>
            </a:pPr>
            <a:r>
              <a:rPr lang="sr-Latn-RS" b="1" dirty="0">
                <a:solidFill>
                  <a:srgbClr val="00004C"/>
                </a:solidFill>
              </a:rPr>
              <a:t>Udar glave pešaka </a:t>
            </a:r>
            <a:r>
              <a:rPr lang="sr-Latn-RS" dirty="0">
                <a:solidFill>
                  <a:srgbClr val="00004C"/>
                </a:solidFill>
              </a:rPr>
              <a:t>– Ispituje se rizik od povreda glave kod pešaka (odraslih i dece) prilikom sudara sa vozilom koje se kreće brzinom 40 km/h.</a:t>
            </a:r>
          </a:p>
        </p:txBody>
      </p:sp>
      <p:pic>
        <p:nvPicPr>
          <p:cNvPr id="1028" name="Picture 4" descr="Image result for euro nca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369" y="609600"/>
            <a:ext cx="2149231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66937" y="3505200"/>
            <a:ext cx="4810125" cy="2695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90243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609600"/>
            <a:ext cx="3868944" cy="6832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sr-Latn-RS" sz="3200" u="sng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Euro NCAP protokol</a:t>
            </a:r>
          </a:p>
        </p:txBody>
      </p:sp>
      <p:sp>
        <p:nvSpPr>
          <p:cNvPr id="4" name="Rectangle 3"/>
          <p:cNvSpPr/>
          <p:nvPr/>
        </p:nvSpPr>
        <p:spPr bwMode="auto">
          <a:xfrm>
            <a:off x="152400" y="1720840"/>
            <a:ext cx="8839200" cy="1754326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>
              <a:buClr>
                <a:srgbClr val="00004C"/>
              </a:buClr>
              <a:tabLst>
                <a:tab pos="409575" algn="l"/>
              </a:tabLst>
            </a:pPr>
            <a:r>
              <a:rPr lang="sr-Latn-RS" dirty="0">
                <a:solidFill>
                  <a:srgbClr val="00004C"/>
                </a:solidFill>
              </a:rPr>
              <a:t>Ocena bezbednosti ranjivih učesnika u saobraćaju obuhvata 5 različitih testova:</a:t>
            </a:r>
          </a:p>
          <a:p>
            <a:pPr marL="457200" indent="-457200">
              <a:buClr>
                <a:srgbClr val="00004C"/>
              </a:buClr>
              <a:buFont typeface="+mj-lt"/>
              <a:buAutoNum type="arabicPeriod" startAt="2"/>
              <a:tabLst>
                <a:tab pos="409575" algn="l"/>
              </a:tabLst>
            </a:pPr>
            <a:r>
              <a:rPr lang="sr-Latn-RS" b="1" dirty="0">
                <a:solidFill>
                  <a:srgbClr val="00004C"/>
                </a:solidFill>
              </a:rPr>
              <a:t>Udar gornjeg dela nogu pešaka </a:t>
            </a:r>
            <a:r>
              <a:rPr lang="sr-Latn-RS" dirty="0">
                <a:solidFill>
                  <a:srgbClr val="00004C"/>
                </a:solidFill>
              </a:rPr>
              <a:t>– Isti uslovi kao u 1. testu.</a:t>
            </a:r>
          </a:p>
          <a:p>
            <a:pPr marL="457200" indent="-457200">
              <a:buClr>
                <a:srgbClr val="00004C"/>
              </a:buClr>
              <a:buFont typeface="+mj-lt"/>
              <a:buAutoNum type="arabicPeriod" startAt="2"/>
              <a:tabLst>
                <a:tab pos="409575" algn="l"/>
              </a:tabLst>
            </a:pPr>
            <a:r>
              <a:rPr lang="sr-Latn-RS" b="1" dirty="0">
                <a:solidFill>
                  <a:srgbClr val="00004C"/>
                </a:solidFill>
              </a:rPr>
              <a:t>Udar donjeg dela nogu pešaka</a:t>
            </a:r>
            <a:r>
              <a:rPr lang="sr-Latn-RS" dirty="0">
                <a:solidFill>
                  <a:srgbClr val="00004C"/>
                </a:solidFill>
              </a:rPr>
              <a:t> – Isti uslovi kao u 1. testu.</a:t>
            </a:r>
          </a:p>
        </p:txBody>
      </p:sp>
      <p:pic>
        <p:nvPicPr>
          <p:cNvPr id="1028" name="Picture 4" descr="Image result for euro nca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369" y="609600"/>
            <a:ext cx="2149231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2400" y="3660000"/>
            <a:ext cx="4419600" cy="2436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26886" y="3660000"/>
            <a:ext cx="4364714" cy="243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67620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609600"/>
            <a:ext cx="3868944" cy="6832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sr-Latn-RS" sz="3200" u="sng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Euro NCAP protokol</a:t>
            </a:r>
          </a:p>
        </p:txBody>
      </p:sp>
      <p:sp>
        <p:nvSpPr>
          <p:cNvPr id="4" name="Rectangle 3"/>
          <p:cNvSpPr/>
          <p:nvPr/>
        </p:nvSpPr>
        <p:spPr bwMode="auto">
          <a:xfrm>
            <a:off x="152400" y="1720840"/>
            <a:ext cx="8839200" cy="3970318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>
              <a:buClr>
                <a:srgbClr val="00004C"/>
              </a:buClr>
              <a:tabLst>
                <a:tab pos="409575" algn="l"/>
              </a:tabLst>
            </a:pPr>
            <a:r>
              <a:rPr lang="sr-Latn-RS" dirty="0">
                <a:solidFill>
                  <a:srgbClr val="00004C"/>
                </a:solidFill>
              </a:rPr>
              <a:t>Ocena bezbednosti ranjivih učesnika u saobraćaju obuhvata 5 različitih testova:</a:t>
            </a:r>
          </a:p>
          <a:p>
            <a:pPr marL="457200" indent="-457200">
              <a:buClr>
                <a:srgbClr val="00004C"/>
              </a:buClr>
              <a:buFont typeface="+mj-lt"/>
              <a:buAutoNum type="arabicPeriod" startAt="4"/>
              <a:tabLst>
                <a:tab pos="409575" algn="l"/>
              </a:tabLst>
            </a:pPr>
            <a:r>
              <a:rPr lang="sr-Latn-RS" b="1" dirty="0">
                <a:solidFill>
                  <a:srgbClr val="00004C"/>
                </a:solidFill>
              </a:rPr>
              <a:t>Testiranje AEB sistema za pešake </a:t>
            </a:r>
            <a:r>
              <a:rPr lang="sr-Latn-RS" dirty="0">
                <a:solidFill>
                  <a:srgbClr val="00004C"/>
                </a:solidFill>
              </a:rPr>
              <a:t>– Ispitivanje kako AEB sistem reaguje na pojavu pešaka u različitim situacijama. Testiranja se vrše za više karakterističnih scenarija: istrčavanje deteta između parkiranih vozila, kretanje pešaka u mraku, pretrčavanje ulice sa leve strane itd.</a:t>
            </a:r>
          </a:p>
          <a:p>
            <a:pPr marL="457200" indent="-457200">
              <a:buClr>
                <a:srgbClr val="00004C"/>
              </a:buClr>
              <a:buFont typeface="+mj-lt"/>
              <a:buAutoNum type="arabicPeriod" startAt="4"/>
              <a:tabLst>
                <a:tab pos="409575" algn="l"/>
              </a:tabLst>
            </a:pPr>
            <a:r>
              <a:rPr lang="sr-Latn-RS" b="1" dirty="0">
                <a:solidFill>
                  <a:srgbClr val="00004C"/>
                </a:solidFill>
              </a:rPr>
              <a:t>Testiranje AEB sistema za dvotočkaše </a:t>
            </a:r>
            <a:r>
              <a:rPr lang="sr-Latn-RS" dirty="0">
                <a:solidFill>
                  <a:srgbClr val="00004C"/>
                </a:solidFill>
              </a:rPr>
              <a:t>– Testiranje AEB sistema za dvotočkaše obraćuje 2 scenarija: prelazak dvotočkaša preko ulice ispred vozila i kretanje dvotočkaša ispred vozila u pravcu i smeru kretanja vozila.</a:t>
            </a:r>
          </a:p>
        </p:txBody>
      </p:sp>
      <p:pic>
        <p:nvPicPr>
          <p:cNvPr id="1028" name="Picture 4" descr="Image result for euro nca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369" y="609600"/>
            <a:ext cx="2149231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32066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609600"/>
            <a:ext cx="3868944" cy="6832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sr-Latn-RS" sz="3200" u="sng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Euro NCAP protokol</a:t>
            </a:r>
          </a:p>
        </p:txBody>
      </p:sp>
      <p:sp>
        <p:nvSpPr>
          <p:cNvPr id="4" name="Rectangle 3"/>
          <p:cNvSpPr/>
          <p:nvPr/>
        </p:nvSpPr>
        <p:spPr bwMode="auto">
          <a:xfrm>
            <a:off x="152400" y="1720840"/>
            <a:ext cx="8839200" cy="4062651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>
              <a:buClr>
                <a:srgbClr val="00004C"/>
              </a:buClr>
              <a:tabLst>
                <a:tab pos="409575" algn="l"/>
              </a:tabLst>
            </a:pPr>
            <a:r>
              <a:rPr lang="sr-Latn-RS" dirty="0">
                <a:solidFill>
                  <a:srgbClr val="00004C"/>
                </a:solidFill>
              </a:rPr>
              <a:t>Ocena opremljenost bezbedonosnim sistemima obuhvata ocenjivanje 5 različitih sistema:</a:t>
            </a:r>
          </a:p>
          <a:p>
            <a:pPr marL="457200" indent="-457200">
              <a:buClr>
                <a:srgbClr val="00004C"/>
              </a:buClr>
              <a:buFont typeface="+mj-lt"/>
              <a:buAutoNum type="arabicPeriod"/>
              <a:tabLst>
                <a:tab pos="409575" algn="l"/>
              </a:tabLst>
            </a:pPr>
            <a:r>
              <a:rPr lang="sr-Latn-RS" b="1" dirty="0">
                <a:solidFill>
                  <a:srgbClr val="00004C"/>
                </a:solidFill>
              </a:rPr>
              <a:t>ESC (Electronic Stability Control) </a:t>
            </a:r>
            <a:r>
              <a:rPr lang="sr-Latn-RS" dirty="0">
                <a:solidFill>
                  <a:srgbClr val="00004C"/>
                </a:solidFill>
              </a:rPr>
              <a:t>– Ocenjivanje ovog sistema vrši se naglom rotacijom točka upravljača za 270° pri brzini od 80 km/h, a ocenjuje se odstupanje od idealne putanje.</a:t>
            </a:r>
          </a:p>
          <a:p>
            <a:pPr marL="457200" indent="-457200">
              <a:buClr>
                <a:srgbClr val="00004C"/>
              </a:buClr>
              <a:buFont typeface="+mj-lt"/>
              <a:buAutoNum type="arabicPeriod"/>
              <a:tabLst>
                <a:tab pos="409575" algn="l"/>
              </a:tabLst>
            </a:pPr>
            <a:r>
              <a:rPr lang="sr-Latn-RS" b="1" dirty="0">
                <a:solidFill>
                  <a:srgbClr val="00004C"/>
                </a:solidFill>
              </a:rPr>
              <a:t>SBR (Seat Belt Reminder) </a:t>
            </a:r>
            <a:r>
              <a:rPr lang="sr-Latn-RS" dirty="0">
                <a:solidFill>
                  <a:srgbClr val="00004C"/>
                </a:solidFill>
              </a:rPr>
              <a:t>– Testira se jasnoća i vidljivost ovog sistema za sva mesta u vozilu.</a:t>
            </a:r>
          </a:p>
          <a:p>
            <a:pPr marL="457200" indent="-457200">
              <a:buClr>
                <a:srgbClr val="00004C"/>
              </a:buClr>
              <a:buFont typeface="+mj-lt"/>
              <a:buAutoNum type="arabicPeriod"/>
              <a:tabLst>
                <a:tab pos="409575" algn="l"/>
              </a:tabLst>
            </a:pPr>
            <a:r>
              <a:rPr lang="sr-Latn-RS" b="1" dirty="0">
                <a:solidFill>
                  <a:srgbClr val="00004C"/>
                </a:solidFill>
              </a:rPr>
              <a:t>SAS (Speed Assistance System) </a:t>
            </a:r>
            <a:r>
              <a:rPr lang="sr-Latn-RS" dirty="0">
                <a:solidFill>
                  <a:srgbClr val="00004C"/>
                </a:solidFill>
              </a:rPr>
              <a:t>– Testovima se ocenjuje da li vozač ima informacije o trenutnom ograničenju brzine, da li je vozač upozoren da je prekoračio brzinu i mogućnost vozila da održava zadatu brzinu.</a:t>
            </a:r>
            <a:endParaRPr lang="sr-Latn-RS" b="1" dirty="0">
              <a:solidFill>
                <a:srgbClr val="00004C"/>
              </a:solidFill>
            </a:endParaRPr>
          </a:p>
        </p:txBody>
      </p:sp>
      <p:pic>
        <p:nvPicPr>
          <p:cNvPr id="1028" name="Picture 4" descr="Image result for euro nca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369" y="609600"/>
            <a:ext cx="2149231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99810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609600"/>
            <a:ext cx="3868944" cy="6832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sr-Latn-RS" sz="3200" u="sng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Euro NCAP protokol</a:t>
            </a:r>
          </a:p>
        </p:txBody>
      </p:sp>
      <p:sp>
        <p:nvSpPr>
          <p:cNvPr id="4" name="Rectangle 3"/>
          <p:cNvSpPr/>
          <p:nvPr/>
        </p:nvSpPr>
        <p:spPr bwMode="auto">
          <a:xfrm>
            <a:off x="152400" y="1720840"/>
            <a:ext cx="8839200" cy="3600986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>
              <a:tabLst>
                <a:tab pos="409575" algn="l"/>
              </a:tabLst>
            </a:pPr>
            <a:r>
              <a:rPr lang="sr-Latn-RS" dirty="0">
                <a:solidFill>
                  <a:srgbClr val="00004C"/>
                </a:solidFill>
              </a:rPr>
              <a:t>Ocena opremljenost bezbedonosnim sistemima obuhvata ocenjivanje 5 različitih sistema:</a:t>
            </a:r>
          </a:p>
          <a:p>
            <a:pPr marL="457200" indent="-457200">
              <a:buClr>
                <a:srgbClr val="00004C"/>
              </a:buClr>
              <a:buFont typeface="+mj-lt"/>
              <a:buAutoNum type="arabicPeriod" startAt="4"/>
              <a:tabLst>
                <a:tab pos="409575" algn="l"/>
              </a:tabLst>
            </a:pPr>
            <a:r>
              <a:rPr lang="sr-Latn-RS" b="1" dirty="0">
                <a:solidFill>
                  <a:srgbClr val="00004C"/>
                </a:solidFill>
              </a:rPr>
              <a:t>AEB Interurban </a:t>
            </a:r>
            <a:r>
              <a:rPr lang="sr-Latn-RS" dirty="0">
                <a:solidFill>
                  <a:srgbClr val="00004C"/>
                </a:solidFill>
              </a:rPr>
              <a:t>– Ocenjivanje AEB sistema u tipičnim situacijama koje se dešavaju na putevima van naselja. Neki od testiranih scenarija su: kretanje prema zaustavljenom vozilu brzinama 30-80 km/h, kretanje iza vozila 50 km/h koje iznenadno počinje da koči itd.</a:t>
            </a:r>
          </a:p>
          <a:p>
            <a:pPr marL="457200" indent="-457200">
              <a:buClr>
                <a:srgbClr val="00004C"/>
              </a:buClr>
              <a:buFont typeface="+mj-lt"/>
              <a:buAutoNum type="arabicPeriod" startAt="4"/>
              <a:tabLst>
                <a:tab pos="409575" algn="l"/>
              </a:tabLst>
            </a:pPr>
            <a:r>
              <a:rPr lang="sr-Latn-RS" b="1" dirty="0">
                <a:solidFill>
                  <a:srgbClr val="00004C"/>
                </a:solidFill>
              </a:rPr>
              <a:t>Lane Support </a:t>
            </a:r>
            <a:r>
              <a:rPr lang="sr-Latn-RS" dirty="0">
                <a:solidFill>
                  <a:srgbClr val="00004C"/>
                </a:solidFill>
              </a:rPr>
              <a:t>– Ocenjivanje performansi sistema koji održavaju kretanje vozila u traci. Konkretno, posmatraju se performanse dva sistema LKA (Lane Keep Assist) i ELK (Emergency Lane Keeping).</a:t>
            </a:r>
            <a:endParaRPr lang="sr-Latn-RS" b="1" dirty="0">
              <a:solidFill>
                <a:srgbClr val="00004C"/>
              </a:solidFill>
            </a:endParaRPr>
          </a:p>
        </p:txBody>
      </p:sp>
      <p:pic>
        <p:nvPicPr>
          <p:cNvPr id="1028" name="Picture 4" descr="Image result for euro nca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369" y="609600"/>
            <a:ext cx="2149231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18774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609600"/>
            <a:ext cx="3868944" cy="6832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sr-Latn-RS" sz="3200" u="sng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Euro NCAP protokol</a:t>
            </a:r>
          </a:p>
        </p:txBody>
      </p:sp>
      <p:sp>
        <p:nvSpPr>
          <p:cNvPr id="4" name="Rectangle 3"/>
          <p:cNvSpPr/>
          <p:nvPr/>
        </p:nvSpPr>
        <p:spPr bwMode="auto">
          <a:xfrm>
            <a:off x="152400" y="1720840"/>
            <a:ext cx="8839200" cy="1661993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>
              <a:tabLst>
                <a:tab pos="409575" algn="l"/>
              </a:tabLst>
            </a:pPr>
            <a:r>
              <a:rPr lang="sr-Latn-RS" dirty="0"/>
              <a:t>Agregacijom svih ocena na testovima, uzimajući u obzir odgovarajuće težinske koeficijente za svaku oblast i svaki test, dobija se jedinstvena ocena bezbednosti vozila primenom Euro NCAP protokola. </a:t>
            </a:r>
          </a:p>
          <a:p>
            <a:pPr>
              <a:tabLst>
                <a:tab pos="409575" algn="l"/>
              </a:tabLst>
            </a:pPr>
            <a:r>
              <a:rPr lang="sr-Latn-RS" dirty="0"/>
              <a:t>Primer ocenjenog vozila – </a:t>
            </a:r>
            <a:r>
              <a:rPr lang="sr-Latn-RS" b="1" dirty="0"/>
              <a:t>VOLVO S60</a:t>
            </a:r>
            <a:endParaRPr lang="sr-Latn-RS" dirty="0"/>
          </a:p>
        </p:txBody>
      </p:sp>
      <p:pic>
        <p:nvPicPr>
          <p:cNvPr id="1028" name="Picture 4" descr="Image result for euro nca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369" y="609600"/>
            <a:ext cx="2149231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09700" y="3505200"/>
            <a:ext cx="6324600" cy="2792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48058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609600"/>
            <a:ext cx="6175088" cy="6289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sr-Latn-RS" sz="3200" u="sng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Kreš testovi putničkih automobila</a:t>
            </a:r>
          </a:p>
        </p:txBody>
      </p:sp>
      <p:sp>
        <p:nvSpPr>
          <p:cNvPr id="4" name="Rectangle 3"/>
          <p:cNvSpPr/>
          <p:nvPr/>
        </p:nvSpPr>
        <p:spPr bwMode="auto">
          <a:xfrm>
            <a:off x="152400" y="1600200"/>
            <a:ext cx="8839200" cy="2585323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>
              <a:tabLst>
                <a:tab pos="409575" algn="l"/>
              </a:tabLst>
            </a:pPr>
            <a:r>
              <a:rPr lang="sr-Latn-RS" dirty="0"/>
              <a:t>Ova prezentacija je obrađivala slučaj kreš testova vozila. Suštinski, problemi i principi u rešavanju ovog problema su slični i kod drugih vrsta transportnih sredstava</a:t>
            </a:r>
          </a:p>
          <a:p>
            <a:pPr>
              <a:tabLst>
                <a:tab pos="409575" algn="l"/>
              </a:tabLst>
            </a:pPr>
            <a:endParaRPr lang="sr-Latn-RS" dirty="0"/>
          </a:p>
          <a:p>
            <a:pPr>
              <a:tabLst>
                <a:tab pos="409575" algn="l"/>
              </a:tabLst>
            </a:pPr>
            <a:r>
              <a:rPr lang="sr-Latn-RS" dirty="0"/>
              <a:t>...</a:t>
            </a:r>
          </a:p>
          <a:p>
            <a:pPr>
              <a:tabLst>
                <a:tab pos="409575" algn="l"/>
              </a:tabLst>
            </a:pP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188724020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1000" y="1973898"/>
            <a:ext cx="3429000" cy="1455102"/>
          </a:xfrm>
          <a:prstGeom prst="rect">
            <a:avLst/>
          </a:prstGeom>
          <a:noFill/>
        </p:spPr>
        <p:txBody>
          <a:bodyPr wrap="none">
            <a:prstTxWarp prst="textChevronInverted">
              <a:avLst/>
            </a:prstTxWarp>
            <a:spAutoFit/>
            <a:scene3d>
              <a:camera prst="orthographicFront">
                <a:rot lat="0" lon="21299999" rev="0"/>
              </a:camera>
              <a:lightRig rig="threePt" dir="t"/>
            </a:scene3d>
          </a:bodyPr>
          <a:lstStyle/>
          <a:p>
            <a:pPr algn="ctr">
              <a:defRPr/>
            </a:pPr>
            <a:r>
              <a:rPr lang="sr-Latn-RS" sz="5400" b="1" dirty="0">
                <a:ln w="12700">
                  <a:solidFill>
                    <a:schemeClr val="bg2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Pitanja?</a:t>
            </a:r>
            <a:endParaRPr lang="en-US" sz="5400" b="1" dirty="0">
              <a:ln w="12700">
                <a:solidFill>
                  <a:schemeClr val="bg2"/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876800" y="3810000"/>
            <a:ext cx="3657600" cy="1452265"/>
          </a:xfrm>
          <a:prstGeom prst="rect">
            <a:avLst/>
          </a:prstGeom>
          <a:noFill/>
        </p:spPr>
        <p:txBody>
          <a:bodyPr wrap="none">
            <a:prstTxWarp prst="textCascadeDown">
              <a:avLst/>
            </a:prstTxWarp>
            <a:spAutoFit/>
          </a:bodyPr>
          <a:lstStyle/>
          <a:p>
            <a:pPr>
              <a:defRPr/>
            </a:pPr>
            <a:r>
              <a:rPr lang="sr-Latn-RS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Hvala na pažnji!</a:t>
            </a:r>
            <a:endParaRPr lang="en-U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2" descr="Slika 01-01.t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47574" y="622738"/>
            <a:ext cx="5443826" cy="2958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4" name="TextBox 6"/>
          <p:cNvSpPr txBox="1">
            <a:spLocks noChangeArrowheads="1"/>
          </p:cNvSpPr>
          <p:nvPr/>
        </p:nvSpPr>
        <p:spPr bwMode="auto">
          <a:xfrm>
            <a:off x="228600" y="3569256"/>
            <a:ext cx="8534400" cy="2831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sr-Latn-RS" dirty="0">
                <a:solidFill>
                  <a:srgbClr val="00004C"/>
                </a:solidFill>
              </a:rPr>
              <a:t>Najuticajnije veličine prilikom donošenja odluke o kupovinu putničkih automobila:</a:t>
            </a:r>
          </a:p>
          <a:p>
            <a:pPr>
              <a:lnSpc>
                <a:spcPct val="100000"/>
              </a:lnSpc>
              <a:buClrTx/>
              <a:buFont typeface="Times New Roman" pitchFamily="18" charset="0"/>
              <a:buChar char="‒"/>
            </a:pPr>
            <a:r>
              <a:rPr lang="sr-Latn-RS" dirty="0">
                <a:solidFill>
                  <a:srgbClr val="00004C"/>
                </a:solidFill>
              </a:rPr>
              <a:t> cena – oko 10% kupaca,</a:t>
            </a:r>
          </a:p>
          <a:p>
            <a:pPr>
              <a:lnSpc>
                <a:spcPct val="100000"/>
              </a:lnSpc>
              <a:buClrTx/>
              <a:buFont typeface="Times New Roman" pitchFamily="18" charset="0"/>
              <a:buChar char="‒"/>
            </a:pPr>
            <a:r>
              <a:rPr lang="sr-Latn-RS" dirty="0">
                <a:solidFill>
                  <a:srgbClr val="00004C"/>
                </a:solidFill>
              </a:rPr>
              <a:t> </a:t>
            </a:r>
            <a:r>
              <a:rPr lang="sr-Latn-RS" b="1" i="1" dirty="0">
                <a:solidFill>
                  <a:srgbClr val="00004C"/>
                </a:solidFill>
              </a:rPr>
              <a:t>EuroNCAP</a:t>
            </a:r>
            <a:r>
              <a:rPr lang="sr-Latn-RS" b="1" dirty="0">
                <a:solidFill>
                  <a:srgbClr val="00004C"/>
                </a:solidFill>
              </a:rPr>
              <a:t> test bezbednosti automobila – oko 16%,</a:t>
            </a:r>
          </a:p>
          <a:p>
            <a:pPr>
              <a:lnSpc>
                <a:spcPct val="100000"/>
              </a:lnSpc>
              <a:buClrTx/>
              <a:buFont typeface="Times New Roman" pitchFamily="18" charset="0"/>
              <a:buChar char="‒"/>
            </a:pPr>
            <a:r>
              <a:rPr lang="sr-Latn-RS" dirty="0">
                <a:solidFill>
                  <a:srgbClr val="00004C"/>
                </a:solidFill>
              </a:rPr>
              <a:t> pouzdanost – oko 10%,</a:t>
            </a:r>
          </a:p>
          <a:p>
            <a:pPr>
              <a:lnSpc>
                <a:spcPct val="100000"/>
              </a:lnSpc>
              <a:buClrTx/>
              <a:buFont typeface="Times New Roman" pitchFamily="18" charset="0"/>
              <a:buChar char="‒"/>
            </a:pPr>
            <a:r>
              <a:rPr lang="sr-Latn-RS" dirty="0">
                <a:solidFill>
                  <a:srgbClr val="00004C"/>
                </a:solidFill>
              </a:rPr>
              <a:t> performanse – oko 5%,</a:t>
            </a:r>
          </a:p>
          <a:p>
            <a:pPr>
              <a:lnSpc>
                <a:spcPct val="100000"/>
              </a:lnSpc>
              <a:buClrTx/>
              <a:buFont typeface="Times New Roman" pitchFamily="18" charset="0"/>
              <a:buChar char="‒"/>
            </a:pPr>
            <a:r>
              <a:rPr lang="sr-Latn-RS" dirty="0">
                <a:solidFill>
                  <a:srgbClr val="00004C"/>
                </a:solidFill>
              </a:rPr>
              <a:t> estetika – 4%, ...</a:t>
            </a:r>
          </a:p>
        </p:txBody>
      </p:sp>
    </p:spTree>
    <p:extLst>
      <p:ext uri="{BB962C8B-B14F-4D97-AF65-F5344CB8AC3E}">
        <p14:creationId xmlns:p14="http://schemas.microsoft.com/office/powerpoint/2010/main" val="15374949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609600"/>
            <a:ext cx="6175088" cy="6289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sr-Latn-RS" sz="3200" u="sng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Kreš testovi putničkih automobila</a:t>
            </a:r>
          </a:p>
        </p:txBody>
      </p:sp>
      <p:sp>
        <p:nvSpPr>
          <p:cNvPr id="10" name="Rectangle 9"/>
          <p:cNvSpPr/>
          <p:nvPr/>
        </p:nvSpPr>
        <p:spPr bwMode="auto">
          <a:xfrm>
            <a:off x="152400" y="1447800"/>
            <a:ext cx="8839200" cy="4893647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>
              <a:tabLst>
                <a:tab pos="409575" algn="l"/>
              </a:tabLst>
            </a:pPr>
            <a:r>
              <a:rPr lang="sr-Latn-RS" dirty="0">
                <a:solidFill>
                  <a:srgbClr val="00004C"/>
                </a:solidFill>
              </a:rPr>
              <a:t>Širom sveta postoje mnogobrojne organizacije koje su definisale protokole za ocenu bezbednosti vozila kreš testovim:</a:t>
            </a:r>
          </a:p>
          <a:p>
            <a:pPr marL="457200" indent="-457200">
              <a:buClr>
                <a:srgbClr val="00004C"/>
              </a:buClr>
              <a:buFont typeface="+mj-lt"/>
              <a:buAutoNum type="arabicPeriod"/>
              <a:tabLst>
                <a:tab pos="409575" algn="l"/>
              </a:tabLst>
            </a:pPr>
            <a:r>
              <a:rPr lang="sr-Latn-RS" b="1" dirty="0">
                <a:solidFill>
                  <a:srgbClr val="00004C"/>
                </a:solidFill>
              </a:rPr>
              <a:t>EURO NCAP (The European New Car Assessment Programe) </a:t>
            </a:r>
          </a:p>
          <a:p>
            <a:pPr marL="457200" indent="-457200">
              <a:buClr>
                <a:srgbClr val="00004C"/>
              </a:buClr>
              <a:buFont typeface="+mj-lt"/>
              <a:buAutoNum type="arabicPeriod"/>
              <a:tabLst>
                <a:tab pos="409575" algn="l"/>
              </a:tabLst>
            </a:pPr>
            <a:r>
              <a:rPr lang="sr-Latn-RS" dirty="0">
                <a:solidFill>
                  <a:srgbClr val="00004C"/>
                </a:solidFill>
              </a:rPr>
              <a:t>IIHS program (Insurance Institute for Highway Safety)</a:t>
            </a:r>
          </a:p>
          <a:p>
            <a:pPr marL="457200" indent="-457200">
              <a:buClr>
                <a:srgbClr val="00004C"/>
              </a:buClr>
              <a:buFont typeface="+mj-lt"/>
              <a:buAutoNum type="arabicPeriod"/>
              <a:tabLst>
                <a:tab pos="409575" algn="l"/>
              </a:tabLst>
            </a:pPr>
            <a:r>
              <a:rPr lang="sr-Latn-RS" dirty="0">
                <a:solidFill>
                  <a:srgbClr val="00004C"/>
                </a:solidFill>
              </a:rPr>
              <a:t>ANCAP (Australasian New Car Assessment Programe)</a:t>
            </a:r>
          </a:p>
          <a:p>
            <a:pPr marL="457200" indent="-457200">
              <a:buClr>
                <a:srgbClr val="00004C"/>
              </a:buClr>
              <a:buFont typeface="+mj-lt"/>
              <a:buAutoNum type="arabicPeriod"/>
              <a:tabLst>
                <a:tab pos="409575" algn="l"/>
              </a:tabLst>
            </a:pPr>
            <a:r>
              <a:rPr lang="sr-Latn-RS" dirty="0">
                <a:solidFill>
                  <a:srgbClr val="00004C"/>
                </a:solidFill>
              </a:rPr>
              <a:t>Latin NCAP (New Car Assessment Programe)</a:t>
            </a:r>
          </a:p>
          <a:p>
            <a:pPr marL="457200" indent="-457200">
              <a:buClr>
                <a:srgbClr val="00004C"/>
              </a:buClr>
              <a:buFont typeface="+mj-lt"/>
              <a:buAutoNum type="arabicPeriod"/>
              <a:tabLst>
                <a:tab pos="409575" algn="l"/>
              </a:tabLst>
            </a:pPr>
            <a:r>
              <a:rPr lang="sr-Latn-RS" dirty="0">
                <a:solidFill>
                  <a:srgbClr val="00004C"/>
                </a:solidFill>
              </a:rPr>
              <a:t>ASEAN NCAP</a:t>
            </a:r>
            <a:r>
              <a:rPr lang="en-US" dirty="0">
                <a:solidFill>
                  <a:srgbClr val="00004C"/>
                </a:solidFill>
              </a:rPr>
              <a:t> </a:t>
            </a:r>
            <a:r>
              <a:rPr lang="sr-Latn-RS" dirty="0">
                <a:solidFill>
                  <a:srgbClr val="00004C"/>
                </a:solidFill>
              </a:rPr>
              <a:t>(</a:t>
            </a:r>
            <a:r>
              <a:rPr lang="en-US" dirty="0">
                <a:solidFill>
                  <a:srgbClr val="00004C"/>
                </a:solidFill>
              </a:rPr>
              <a:t>New Car Assessment Program for Southeast Asian Countries</a:t>
            </a:r>
            <a:r>
              <a:rPr lang="sr-Latn-RS" dirty="0">
                <a:solidFill>
                  <a:srgbClr val="00004C"/>
                </a:solidFill>
              </a:rPr>
              <a:t>)</a:t>
            </a:r>
          </a:p>
          <a:p>
            <a:pPr marL="457200" indent="-457200">
              <a:buClr>
                <a:srgbClr val="00004C"/>
              </a:buClr>
              <a:buFont typeface="+mj-lt"/>
              <a:buAutoNum type="arabicPeriod"/>
              <a:tabLst>
                <a:tab pos="409575" algn="l"/>
              </a:tabLst>
            </a:pPr>
            <a:r>
              <a:rPr lang="sr-Latn-RS" dirty="0">
                <a:solidFill>
                  <a:srgbClr val="00004C"/>
                </a:solidFill>
              </a:rPr>
              <a:t>C-NCAP (Chinese New Car Assessment Program)</a:t>
            </a:r>
          </a:p>
          <a:p>
            <a:pPr marL="457200" indent="-457200">
              <a:buClr>
                <a:srgbClr val="00004C"/>
              </a:buClr>
              <a:buFont typeface="+mj-lt"/>
              <a:buAutoNum type="arabicPeriod"/>
              <a:tabLst>
                <a:tab pos="409575" algn="l"/>
              </a:tabLst>
            </a:pPr>
            <a:r>
              <a:rPr lang="sr-Latn-RS" dirty="0">
                <a:solidFill>
                  <a:srgbClr val="00004C"/>
                </a:solidFill>
              </a:rPr>
              <a:t>JNCAP (Japan New Car Assessment Program)</a:t>
            </a:r>
          </a:p>
          <a:p>
            <a:pPr>
              <a:tabLst>
                <a:tab pos="409575" algn="l"/>
              </a:tabLst>
            </a:pPr>
            <a:r>
              <a:rPr lang="sr-Latn-RS" dirty="0">
                <a:solidFill>
                  <a:srgbClr val="00004C"/>
                </a:solidFill>
              </a:rPr>
              <a:t>…</a:t>
            </a:r>
            <a:endParaRPr lang="en-US" dirty="0">
              <a:solidFill>
                <a:srgbClr val="00004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64173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609600"/>
            <a:ext cx="3868944" cy="6832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sr-Latn-RS" sz="3200" u="sng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Euro NCAP protokol</a:t>
            </a:r>
          </a:p>
        </p:txBody>
      </p:sp>
      <p:sp>
        <p:nvSpPr>
          <p:cNvPr id="4" name="Rectangle 3"/>
          <p:cNvSpPr/>
          <p:nvPr/>
        </p:nvSpPr>
        <p:spPr bwMode="auto">
          <a:xfrm>
            <a:off x="152400" y="1600200"/>
            <a:ext cx="8839200" cy="2677656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>
              <a:tabLst>
                <a:tab pos="409575" algn="l"/>
              </a:tabLst>
            </a:pPr>
            <a:r>
              <a:rPr lang="sr-Latn-RS" dirty="0">
                <a:solidFill>
                  <a:srgbClr val="00004C"/>
                </a:solidFill>
              </a:rPr>
              <a:t>Organizacija Euro NCAP je od 2009. godine uvela proceduru ocenjivanja novih vozila prema 4 oblasti:</a:t>
            </a:r>
          </a:p>
          <a:p>
            <a:pPr marL="457200" indent="-457200">
              <a:buClr>
                <a:srgbClr val="00004C"/>
              </a:buClr>
              <a:buFont typeface="+mj-lt"/>
              <a:buAutoNum type="arabicPeriod"/>
              <a:tabLst>
                <a:tab pos="409575" algn="l"/>
              </a:tabLst>
            </a:pPr>
            <a:r>
              <a:rPr lang="sr-Latn-RS" dirty="0">
                <a:solidFill>
                  <a:srgbClr val="00004C"/>
                </a:solidFill>
              </a:rPr>
              <a:t>Bezbednost odraslih u vozilu (vozača i putnika);</a:t>
            </a:r>
          </a:p>
          <a:p>
            <a:pPr marL="457200" indent="-457200">
              <a:buClr>
                <a:srgbClr val="00004C"/>
              </a:buClr>
              <a:buFont typeface="+mj-lt"/>
              <a:buAutoNum type="arabicPeriod"/>
              <a:tabLst>
                <a:tab pos="409575" algn="l"/>
              </a:tabLst>
            </a:pPr>
            <a:r>
              <a:rPr lang="sr-Latn-RS" dirty="0">
                <a:solidFill>
                  <a:srgbClr val="00004C"/>
                </a:solidFill>
              </a:rPr>
              <a:t>Bezbednost dece u vozilu;</a:t>
            </a:r>
          </a:p>
          <a:p>
            <a:pPr marL="457200" indent="-457200">
              <a:buClr>
                <a:srgbClr val="00004C"/>
              </a:buClr>
              <a:buFont typeface="+mj-lt"/>
              <a:buAutoNum type="arabicPeriod"/>
              <a:tabLst>
                <a:tab pos="409575" algn="l"/>
              </a:tabLst>
            </a:pPr>
            <a:r>
              <a:rPr lang="sr-Latn-RS" dirty="0">
                <a:solidFill>
                  <a:srgbClr val="00004C"/>
                </a:solidFill>
              </a:rPr>
              <a:t>Bezbednost ranjivih učesnika u saobraćaju (pešaka i dvotočkaša);</a:t>
            </a:r>
          </a:p>
          <a:p>
            <a:pPr marL="457200" indent="-457200">
              <a:buClr>
                <a:srgbClr val="00004C"/>
              </a:buClr>
              <a:buFont typeface="+mj-lt"/>
              <a:buAutoNum type="arabicPeriod"/>
              <a:tabLst>
                <a:tab pos="409575" algn="l"/>
              </a:tabLst>
            </a:pPr>
            <a:r>
              <a:rPr lang="sr-Latn-RS" dirty="0">
                <a:solidFill>
                  <a:srgbClr val="00004C"/>
                </a:solidFill>
              </a:rPr>
              <a:t>Opremljenost bezbedonosnim sistemima.</a:t>
            </a:r>
          </a:p>
        </p:txBody>
      </p:sp>
      <p:pic>
        <p:nvPicPr>
          <p:cNvPr id="1028" name="Picture 4" descr="Image result for euro nca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369" y="609600"/>
            <a:ext cx="2149231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 bwMode="auto">
          <a:xfrm>
            <a:off x="152400" y="4419600"/>
            <a:ext cx="8839200" cy="427746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>
              <a:tabLst>
                <a:tab pos="409575" algn="l"/>
              </a:tabLst>
            </a:pPr>
            <a:r>
              <a:rPr lang="sr-Latn-RS" dirty="0">
                <a:solidFill>
                  <a:srgbClr val="00004C"/>
                </a:solidFill>
              </a:rPr>
              <a:t>Postavlja se pitanje zašto su izabrane baš ove oblasti?</a:t>
            </a:r>
            <a:endParaRPr lang="en-US" dirty="0">
              <a:solidFill>
                <a:srgbClr val="00004C"/>
              </a:solidFill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152400" y="4876800"/>
            <a:ext cx="8839200" cy="156966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>
              <a:tabLst>
                <a:tab pos="409575" algn="l"/>
              </a:tabLst>
            </a:pPr>
            <a:r>
              <a:rPr lang="sr-Latn-RS" dirty="0">
                <a:solidFill>
                  <a:srgbClr val="00004C"/>
                </a:solidFill>
              </a:rPr>
              <a:t>Ukoliko analiziramo izveštaje o bezbednosti saobraćaja možemo zaključiti kako prethodne oblasti predstavljaju njihova ključna poglavlja (primer su izveštaji Agencije za bezbednost saobraćaja Republike Srbije, u daljem tekstu ABS).</a:t>
            </a:r>
            <a:endParaRPr lang="en-US" dirty="0">
              <a:solidFill>
                <a:srgbClr val="00004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6011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609600"/>
            <a:ext cx="3868944" cy="6832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sr-Latn-RS" sz="3200" u="sng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Euro NCAP protokol</a:t>
            </a:r>
          </a:p>
        </p:txBody>
      </p:sp>
      <p:sp>
        <p:nvSpPr>
          <p:cNvPr id="4" name="Rectangle 3"/>
          <p:cNvSpPr/>
          <p:nvPr/>
        </p:nvSpPr>
        <p:spPr bwMode="auto">
          <a:xfrm>
            <a:off x="152400" y="1295400"/>
            <a:ext cx="8839200" cy="5324535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>
              <a:tabLst>
                <a:tab pos="409575" algn="l"/>
              </a:tabLst>
            </a:pPr>
            <a:r>
              <a:rPr lang="sr-Latn-RS" dirty="0">
                <a:solidFill>
                  <a:srgbClr val="00004C"/>
                </a:solidFill>
              </a:rPr>
              <a:t>Ocena bezbednosti odraslih obuhvata 6 različitih testova:</a:t>
            </a:r>
          </a:p>
          <a:p>
            <a:pPr marL="457200" indent="-457200">
              <a:lnSpc>
                <a:spcPct val="100000"/>
              </a:lnSpc>
              <a:spcBef>
                <a:spcPts val="500"/>
              </a:spcBef>
              <a:buClr>
                <a:srgbClr val="00004C"/>
              </a:buClr>
              <a:buFont typeface="+mj-lt"/>
              <a:buAutoNum type="arabicPeriod"/>
              <a:tabLst>
                <a:tab pos="409575" algn="l"/>
              </a:tabLst>
            </a:pPr>
            <a:r>
              <a:rPr lang="sr-Latn-RS" b="1" dirty="0">
                <a:solidFill>
                  <a:srgbClr val="00004C"/>
                </a:solidFill>
              </a:rPr>
              <a:t>Delimičan čeoni sudar </a:t>
            </a:r>
            <a:r>
              <a:rPr lang="sr-Latn-RS" dirty="0">
                <a:solidFill>
                  <a:srgbClr val="00004C"/>
                </a:solidFill>
              </a:rPr>
              <a:t>– Udar u deformabilnu prepreku brzinom od 64 km/h sa 40% preklapanja čeonog dela vozila sa preprekom.</a:t>
            </a:r>
          </a:p>
          <a:p>
            <a:pPr marL="457200" indent="-457200">
              <a:lnSpc>
                <a:spcPct val="100000"/>
              </a:lnSpc>
              <a:spcBef>
                <a:spcPts val="500"/>
              </a:spcBef>
              <a:buClr>
                <a:srgbClr val="00004C"/>
              </a:buClr>
              <a:buFont typeface="+mj-lt"/>
              <a:buAutoNum type="arabicPeriod"/>
              <a:tabLst>
                <a:tab pos="409575" algn="l"/>
              </a:tabLst>
            </a:pPr>
            <a:r>
              <a:rPr lang="sr-Latn-RS" b="1" dirty="0">
                <a:solidFill>
                  <a:srgbClr val="00004C"/>
                </a:solidFill>
              </a:rPr>
              <a:t>Pun čeoni sudar </a:t>
            </a:r>
            <a:r>
              <a:rPr lang="sr-Latn-RS" dirty="0">
                <a:solidFill>
                  <a:srgbClr val="00004C"/>
                </a:solidFill>
              </a:rPr>
              <a:t>– Udar u čvrstu prepreku brzinom od 50 km/h sa potpunim preklapanjem čeonog dela vozila sa preprekom.</a:t>
            </a:r>
          </a:p>
          <a:p>
            <a:pPr marL="457200" indent="-457200">
              <a:lnSpc>
                <a:spcPct val="100000"/>
              </a:lnSpc>
              <a:spcBef>
                <a:spcPts val="500"/>
              </a:spcBef>
              <a:buClr>
                <a:srgbClr val="00004C"/>
              </a:buClr>
              <a:buFont typeface="+mj-lt"/>
              <a:buAutoNum type="arabicPeriod"/>
              <a:tabLst>
                <a:tab pos="409575" algn="l"/>
              </a:tabLst>
            </a:pPr>
            <a:r>
              <a:rPr lang="sr-Latn-RS" b="1" dirty="0">
                <a:solidFill>
                  <a:srgbClr val="00004C"/>
                </a:solidFill>
              </a:rPr>
              <a:t>Bočni sudar sa pokretnom preprekom </a:t>
            </a:r>
            <a:r>
              <a:rPr lang="sr-Latn-RS" dirty="0">
                <a:solidFill>
                  <a:srgbClr val="00004C"/>
                </a:solidFill>
              </a:rPr>
              <a:t>– Udar pokretne prepreke u levi bok vozila brzinom od 50 km/h pod pravim uglom.</a:t>
            </a:r>
          </a:p>
          <a:p>
            <a:pPr marL="457200" indent="-457200">
              <a:lnSpc>
                <a:spcPct val="100000"/>
              </a:lnSpc>
              <a:spcBef>
                <a:spcPts val="500"/>
              </a:spcBef>
              <a:buClr>
                <a:srgbClr val="00004C"/>
              </a:buClr>
              <a:buFont typeface="+mj-lt"/>
              <a:buAutoNum type="arabicPeriod"/>
              <a:tabLst>
                <a:tab pos="409575" algn="l"/>
              </a:tabLst>
            </a:pPr>
            <a:r>
              <a:rPr lang="sr-Latn-RS" b="1" dirty="0">
                <a:solidFill>
                  <a:srgbClr val="00004C"/>
                </a:solidFill>
              </a:rPr>
              <a:t>Udar u stub </a:t>
            </a:r>
            <a:r>
              <a:rPr lang="sr-Latn-RS" dirty="0">
                <a:solidFill>
                  <a:srgbClr val="00004C"/>
                </a:solidFill>
              </a:rPr>
              <a:t>– Udarac vozila u stub prečnika 254 mm brzinom od 32 km/h, pod uglom od 15</a:t>
            </a:r>
            <a:r>
              <a:rPr lang="sr-Latn-RS" dirty="0">
                <a:solidFill>
                  <a:srgbClr val="00004C"/>
                </a:solidFill>
                <a:cs typeface="GreekC" panose="00000400000000000000" pitchFamily="2" charset="0"/>
              </a:rPr>
              <a:t>° </a:t>
            </a:r>
            <a:r>
              <a:rPr lang="sr-Latn-RS" dirty="0">
                <a:solidFill>
                  <a:srgbClr val="00004C"/>
                </a:solidFill>
              </a:rPr>
              <a:t>zaokrenutim od normalnog položaja ka levo.</a:t>
            </a:r>
          </a:p>
          <a:p>
            <a:pPr marL="457200" indent="-457200">
              <a:lnSpc>
                <a:spcPct val="100000"/>
              </a:lnSpc>
              <a:spcBef>
                <a:spcPts val="500"/>
              </a:spcBef>
              <a:buClr>
                <a:srgbClr val="00004C"/>
              </a:buClr>
              <a:buFont typeface="+mj-lt"/>
              <a:buAutoNum type="arabicPeriod"/>
              <a:tabLst>
                <a:tab pos="409575" algn="l"/>
              </a:tabLst>
            </a:pPr>
            <a:r>
              <a:rPr lang="sr-Latn-RS" b="1" dirty="0">
                <a:solidFill>
                  <a:srgbClr val="00004C"/>
                </a:solidFill>
              </a:rPr>
              <a:t>Trzajne povrede vrata </a:t>
            </a:r>
            <a:r>
              <a:rPr lang="sr-Latn-RS" dirty="0">
                <a:solidFill>
                  <a:srgbClr val="00004C"/>
                </a:solidFill>
              </a:rPr>
              <a:t>– Testiranje uticaja zaustavljanja vozila pri brzinama od 16 do 24 km/h na trzajne povrede vrata (osiguranja).</a:t>
            </a:r>
          </a:p>
          <a:p>
            <a:pPr marL="457200" indent="-457200">
              <a:lnSpc>
                <a:spcPct val="100000"/>
              </a:lnSpc>
              <a:spcBef>
                <a:spcPts val="500"/>
              </a:spcBef>
              <a:buClr>
                <a:srgbClr val="00004C"/>
              </a:buClr>
              <a:buFont typeface="+mj-lt"/>
              <a:buAutoNum type="arabicPeriod"/>
              <a:tabLst>
                <a:tab pos="409575" algn="l"/>
              </a:tabLst>
            </a:pPr>
            <a:r>
              <a:rPr lang="sr-Latn-RS" b="1" dirty="0">
                <a:solidFill>
                  <a:srgbClr val="00004C"/>
                </a:solidFill>
              </a:rPr>
              <a:t>Testiranje AEB City sistema </a:t>
            </a:r>
            <a:r>
              <a:rPr lang="sr-Latn-RS" dirty="0">
                <a:solidFill>
                  <a:srgbClr val="00004C"/>
                </a:solidFill>
              </a:rPr>
              <a:t>– Testiranje AEB (Autonomous Emergency Braking) sistema se vrši pri različitim brzinama i različitim nivoima preklapanja vozila prilikom kretanja u koloni u gradskim uslovima.</a:t>
            </a:r>
          </a:p>
        </p:txBody>
      </p:sp>
      <p:pic>
        <p:nvPicPr>
          <p:cNvPr id="1028" name="Picture 4" descr="Image result for euro nca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369" y="609600"/>
            <a:ext cx="2149231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92817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609600"/>
            <a:ext cx="3868944" cy="6832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sr-Latn-RS" sz="3200" u="sng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Euro NCAP protokol</a:t>
            </a:r>
          </a:p>
        </p:txBody>
      </p:sp>
      <p:sp>
        <p:nvSpPr>
          <p:cNvPr id="4" name="Rectangle 3"/>
          <p:cNvSpPr/>
          <p:nvPr/>
        </p:nvSpPr>
        <p:spPr bwMode="auto">
          <a:xfrm>
            <a:off x="152400" y="1885414"/>
            <a:ext cx="8839200" cy="3600986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>
              <a:tabLst>
                <a:tab pos="409575" algn="l"/>
              </a:tabLst>
            </a:pPr>
            <a:r>
              <a:rPr lang="sr-Latn-RS" dirty="0">
                <a:solidFill>
                  <a:srgbClr val="00004C"/>
                </a:solidFill>
              </a:rPr>
              <a:t>Prema rezultatima koji se mogu naći na sajtu ABS u 2018. godini oko 57% nezgoda u Srbiji </a:t>
            </a:r>
            <a:r>
              <a:rPr lang="sr-Latn-RS">
                <a:solidFill>
                  <a:srgbClr val="00004C"/>
                </a:solidFill>
              </a:rPr>
              <a:t>su nezgode </a:t>
            </a:r>
            <a:r>
              <a:rPr lang="sr-Latn-RS" dirty="0">
                <a:solidFill>
                  <a:srgbClr val="00004C"/>
                </a:solidFill>
              </a:rPr>
              <a:t>u kojima su učestvovala </a:t>
            </a:r>
            <a:r>
              <a:rPr lang="sr-Latn-RS">
                <a:solidFill>
                  <a:srgbClr val="00004C"/>
                </a:solidFill>
              </a:rPr>
              <a:t>dva vozila.</a:t>
            </a:r>
          </a:p>
          <a:p>
            <a:pPr>
              <a:tabLst>
                <a:tab pos="409575" algn="l"/>
              </a:tabLst>
            </a:pPr>
            <a:r>
              <a:rPr lang="sr-Latn-RS">
                <a:solidFill>
                  <a:srgbClr val="00004C"/>
                </a:solidFill>
              </a:rPr>
              <a:t>Pitanje </a:t>
            </a:r>
            <a:r>
              <a:rPr lang="sr-Latn-RS" dirty="0">
                <a:solidFill>
                  <a:srgbClr val="00004C"/>
                </a:solidFill>
              </a:rPr>
              <a:t>koje se postavlja je koje realne situacije, tj. saobraćajne nezgode u kojima učestvuju dva vozila, potrebno simulirati.</a:t>
            </a:r>
          </a:p>
          <a:p>
            <a:pPr>
              <a:tabLst>
                <a:tab pos="409575" algn="l"/>
              </a:tabLst>
            </a:pPr>
            <a:r>
              <a:rPr lang="sr-Latn-RS" dirty="0">
                <a:solidFill>
                  <a:srgbClr val="00004C"/>
                </a:solidFill>
              </a:rPr>
              <a:t>Prema rezultatima ABS u 2018. godini oko 33% saobraćajnih nezgoda su nezgode bez skretanja, a oko 24% su nezgode sa skretanjem ili prelazak. Takođe, u 2018. godini oko 32% nastradalih (poginuli+povređeni) se vezuju za saobraćajne nezgoda bez skretanja, a oko 27% za nezgode sa skretanjem ili prelazak.</a:t>
            </a:r>
          </a:p>
        </p:txBody>
      </p:sp>
      <p:pic>
        <p:nvPicPr>
          <p:cNvPr id="1028" name="Picture 4" descr="Image result for euro nca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369" y="609600"/>
            <a:ext cx="2149231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05365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609600"/>
            <a:ext cx="3868944" cy="6832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sr-Latn-RS" sz="3200" u="sng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Euro NCAP protokol</a:t>
            </a:r>
          </a:p>
        </p:txBody>
      </p:sp>
      <p:sp>
        <p:nvSpPr>
          <p:cNvPr id="4" name="Rectangle 3"/>
          <p:cNvSpPr/>
          <p:nvPr/>
        </p:nvSpPr>
        <p:spPr bwMode="auto">
          <a:xfrm>
            <a:off x="152400" y="2248378"/>
            <a:ext cx="8839200" cy="830997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457200" indent="-457200">
              <a:buClr>
                <a:srgbClr val="00004C"/>
              </a:buClr>
              <a:buFont typeface="+mj-lt"/>
              <a:buAutoNum type="arabicPeriod"/>
              <a:tabLst>
                <a:tab pos="409575" algn="l"/>
              </a:tabLst>
            </a:pPr>
            <a:r>
              <a:rPr lang="sr-Latn-RS" b="1" dirty="0">
                <a:solidFill>
                  <a:srgbClr val="00004C"/>
                </a:solidFill>
              </a:rPr>
              <a:t>Delimičan čeoni sudar </a:t>
            </a:r>
            <a:r>
              <a:rPr lang="sr-Latn-RS" dirty="0">
                <a:solidFill>
                  <a:srgbClr val="00004C"/>
                </a:solidFill>
              </a:rPr>
              <a:t>– Udar u deformabilnu prepreku brzinom od 64 km/h sa 40% preklapanja čeonog dela vozila sa preprekom.</a:t>
            </a:r>
          </a:p>
        </p:txBody>
      </p:sp>
      <p:pic>
        <p:nvPicPr>
          <p:cNvPr id="1028" name="Picture 4" descr="Image result for euro nca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369" y="609600"/>
            <a:ext cx="2149231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81187" y="3171825"/>
            <a:ext cx="5381625" cy="300037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 bwMode="auto">
          <a:xfrm>
            <a:off x="152400" y="1371600"/>
            <a:ext cx="8001000" cy="797078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>
              <a:tabLst>
                <a:tab pos="409575" algn="l"/>
              </a:tabLst>
            </a:pPr>
            <a:r>
              <a:rPr lang="sr-Latn-RS" dirty="0">
                <a:solidFill>
                  <a:srgbClr val="00004C"/>
                </a:solidFill>
              </a:rPr>
              <a:t>Saobraćajne nezgode u kojima su učestvovala dva vozila bez skretanja (Srbija, 2018. godina) - 50% poginulih u čeonim sudarima.</a:t>
            </a:r>
          </a:p>
        </p:txBody>
      </p:sp>
    </p:spTree>
    <p:extLst>
      <p:ext uri="{BB962C8B-B14F-4D97-AF65-F5344CB8AC3E}">
        <p14:creationId xmlns:p14="http://schemas.microsoft.com/office/powerpoint/2010/main" val="33830837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609600"/>
            <a:ext cx="3868944" cy="6832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sr-Latn-RS" sz="3200" u="sng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Euro NCAP protokol</a:t>
            </a:r>
          </a:p>
        </p:txBody>
      </p:sp>
      <p:sp>
        <p:nvSpPr>
          <p:cNvPr id="4" name="Rectangle 3"/>
          <p:cNvSpPr/>
          <p:nvPr/>
        </p:nvSpPr>
        <p:spPr bwMode="auto">
          <a:xfrm>
            <a:off x="152400" y="1371600"/>
            <a:ext cx="8839200" cy="797078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>
              <a:tabLst>
                <a:tab pos="409575" algn="l"/>
              </a:tabLst>
            </a:pPr>
            <a:r>
              <a:rPr lang="sr-Latn-RS" dirty="0">
                <a:solidFill>
                  <a:srgbClr val="00004C"/>
                </a:solidFill>
              </a:rPr>
              <a:t>Delimičnim čeonim sudarom simuliraju se nezgode u kome učestvuju dva vozila koja se kreću u suprotnom smeru</a:t>
            </a:r>
          </a:p>
        </p:txBody>
      </p:sp>
      <p:pic>
        <p:nvPicPr>
          <p:cNvPr id="1028" name="Picture 4" descr="Image result for euro nca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369" y="609600"/>
            <a:ext cx="2149231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4801" y="2261883"/>
            <a:ext cx="3323488" cy="185291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532882" y="3001518"/>
            <a:ext cx="1645920" cy="448208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858363" y="2455164"/>
            <a:ext cx="1138428" cy="23241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953000" y="3352800"/>
            <a:ext cx="1109599" cy="3508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sz="1400" dirty="0"/>
              <a:t>deformacija</a:t>
            </a:r>
          </a:p>
        </p:txBody>
      </p:sp>
      <p:cxnSp>
        <p:nvCxnSpPr>
          <p:cNvPr id="9" name="Straight Arrow Connector 8"/>
          <p:cNvCxnSpPr/>
          <p:nvPr/>
        </p:nvCxnSpPr>
        <p:spPr bwMode="auto">
          <a:xfrm>
            <a:off x="5980138" y="3545115"/>
            <a:ext cx="420662" cy="158550"/>
          </a:xfrm>
          <a:prstGeom prst="straightConnector1">
            <a:avLst/>
          </a:prstGeom>
          <a:noFill/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929404800"/>
      </p:ext>
    </p:extLst>
  </p:cSld>
  <p:clrMapOvr>
    <a:masterClrMapping/>
  </p:clrMapOvr>
</p:sld>
</file>

<file path=ppt/theme/theme1.xml><?xml version="1.0" encoding="utf-8"?>
<a:theme xmlns:a="http://schemas.openxmlformats.org/drawingml/2006/main" name="Textured">
  <a:themeElements>
    <a:clrScheme name="Textured 5">
      <a:dk1>
        <a:srgbClr val="003366"/>
      </a:dk1>
      <a:lt1>
        <a:srgbClr val="FFFFFF"/>
      </a:lt1>
      <a:dk2>
        <a:srgbClr val="2B5481"/>
      </a:dk2>
      <a:lt2>
        <a:srgbClr val="E5FFFF"/>
      </a:lt2>
      <a:accent1>
        <a:srgbClr val="009999"/>
      </a:accent1>
      <a:accent2>
        <a:srgbClr val="336699"/>
      </a:accent2>
      <a:accent3>
        <a:srgbClr val="ACB3C1"/>
      </a:accent3>
      <a:accent4>
        <a:srgbClr val="DADADA"/>
      </a:accent4>
      <a:accent5>
        <a:srgbClr val="AACACA"/>
      </a:accent5>
      <a:accent6>
        <a:srgbClr val="2D5C8A"/>
      </a:accent6>
      <a:hlink>
        <a:srgbClr val="00CCFF"/>
      </a:hlink>
      <a:folHlink>
        <a:srgbClr val="FF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20000"/>
          </a:lnSpc>
          <a:spcBef>
            <a:spcPct val="30000"/>
          </a:spcBef>
          <a:spcAft>
            <a:spcPct val="0"/>
          </a:spcAft>
          <a:buClr>
            <a:srgbClr val="FF0000"/>
          </a:buClr>
          <a:buSzPct val="100000"/>
          <a:buFont typeface="Wingdings" pitchFamily="2" charset="2"/>
          <a:buNone/>
          <a:tabLst>
            <a:tab pos="409575" algn="l"/>
          </a:tabLst>
          <a:defRPr kumimoji="0" lang="en-US" sz="20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20000"/>
          </a:lnSpc>
          <a:spcBef>
            <a:spcPct val="30000"/>
          </a:spcBef>
          <a:spcAft>
            <a:spcPct val="0"/>
          </a:spcAft>
          <a:buClr>
            <a:srgbClr val="FF0000"/>
          </a:buClr>
          <a:buSzPct val="100000"/>
          <a:buFont typeface="Wingdings" pitchFamily="2" charset="2"/>
          <a:buNone/>
          <a:tabLst>
            <a:tab pos="409575" algn="l"/>
          </a:tabLst>
          <a:defRPr kumimoji="0" lang="en-US" sz="20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Textured 1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CC66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B95C00"/>
        </a:accent6>
        <a:hlink>
          <a:srgbClr val="FFCC66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2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33CC33"/>
        </a:accent1>
        <a:accent2>
          <a:srgbClr val="46562A"/>
        </a:accent2>
        <a:accent3>
          <a:srgbClr val="B2B9AC"/>
        </a:accent3>
        <a:accent4>
          <a:srgbClr val="DADADA"/>
        </a:accent4>
        <a:accent5>
          <a:srgbClr val="ADE2AD"/>
        </a:accent5>
        <a:accent6>
          <a:srgbClr val="3F4D25"/>
        </a:accent6>
        <a:hlink>
          <a:srgbClr val="0099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3">
        <a:dk1>
          <a:srgbClr val="4E4E74"/>
        </a:dk1>
        <a:lt1>
          <a:srgbClr val="FFFFFF"/>
        </a:lt1>
        <a:dk2>
          <a:srgbClr val="666699"/>
        </a:dk2>
        <a:lt2>
          <a:srgbClr val="FFFFCC"/>
        </a:lt2>
        <a:accent1>
          <a:srgbClr val="5E5884"/>
        </a:accent1>
        <a:accent2>
          <a:srgbClr val="8AB29D"/>
        </a:accent2>
        <a:accent3>
          <a:srgbClr val="B8B8CA"/>
        </a:accent3>
        <a:accent4>
          <a:srgbClr val="DADADA"/>
        </a:accent4>
        <a:accent5>
          <a:srgbClr val="B6B4C2"/>
        </a:accent5>
        <a:accent6>
          <a:srgbClr val="7DA18E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4">
        <a:dk1>
          <a:srgbClr val="004E4C"/>
        </a:dk1>
        <a:lt1>
          <a:srgbClr val="FFFFFF"/>
        </a:lt1>
        <a:dk2>
          <a:srgbClr val="006666"/>
        </a:dk2>
        <a:lt2>
          <a:srgbClr val="FFFFCC"/>
        </a:lt2>
        <a:accent1>
          <a:srgbClr val="FFCC00"/>
        </a:accent1>
        <a:accent2>
          <a:srgbClr val="00B0AC"/>
        </a:accent2>
        <a:accent3>
          <a:srgbClr val="AAB8B8"/>
        </a:accent3>
        <a:accent4>
          <a:srgbClr val="DADADA"/>
        </a:accent4>
        <a:accent5>
          <a:srgbClr val="FFE2AA"/>
        </a:accent5>
        <a:accent6>
          <a:srgbClr val="009F9B"/>
        </a:accent6>
        <a:hlink>
          <a:srgbClr val="BA7C3E"/>
        </a:hlink>
        <a:folHlink>
          <a:srgbClr val="724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009999"/>
        </a:accent1>
        <a:accent2>
          <a:srgbClr val="336699"/>
        </a:accent2>
        <a:accent3>
          <a:srgbClr val="ACB3C1"/>
        </a:accent3>
        <a:accent4>
          <a:srgbClr val="DADADA"/>
        </a:accent4>
        <a:accent5>
          <a:srgbClr val="AACAC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6">
        <a:dk1>
          <a:srgbClr val="080808"/>
        </a:dk1>
        <a:lt1>
          <a:srgbClr val="FFFFFF"/>
        </a:lt1>
        <a:dk2>
          <a:srgbClr val="4D4D4D"/>
        </a:dk2>
        <a:lt2>
          <a:srgbClr val="FFFFFF"/>
        </a:lt2>
        <a:accent1>
          <a:srgbClr val="666699"/>
        </a:accent1>
        <a:accent2>
          <a:srgbClr val="3366CC"/>
        </a:accent2>
        <a:accent3>
          <a:srgbClr val="B2B2B2"/>
        </a:accent3>
        <a:accent4>
          <a:srgbClr val="DADADA"/>
        </a:accent4>
        <a:accent5>
          <a:srgbClr val="B8B8CA"/>
        </a:accent5>
        <a:accent6>
          <a:srgbClr val="2D5CB9"/>
        </a:accent6>
        <a:hlink>
          <a:srgbClr val="00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7">
        <a:dk1>
          <a:srgbClr val="000000"/>
        </a:dk1>
        <a:lt1>
          <a:srgbClr val="DBDAC2"/>
        </a:lt1>
        <a:dk2>
          <a:srgbClr val="827F4C"/>
        </a:dk2>
        <a:lt2>
          <a:srgbClr val="C0BC94"/>
        </a:lt2>
        <a:accent1>
          <a:srgbClr val="AAA578"/>
        </a:accent1>
        <a:accent2>
          <a:srgbClr val="A2A4AC"/>
        </a:accent2>
        <a:accent3>
          <a:srgbClr val="EAEADD"/>
        </a:accent3>
        <a:accent4>
          <a:srgbClr val="000000"/>
        </a:accent4>
        <a:accent5>
          <a:srgbClr val="D2CFBE"/>
        </a:accent5>
        <a:accent6>
          <a:srgbClr val="92949B"/>
        </a:accent6>
        <a:hlink>
          <a:srgbClr val="5B8800"/>
        </a:hlink>
        <a:folHlink>
          <a:srgbClr val="68653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xtured 8">
        <a:dk1>
          <a:srgbClr val="000000"/>
        </a:dk1>
        <a:lt1>
          <a:srgbClr val="DCE8F4"/>
        </a:lt1>
        <a:dk2>
          <a:srgbClr val="7B9CB5"/>
        </a:dk2>
        <a:lt2>
          <a:srgbClr val="969696"/>
        </a:lt2>
        <a:accent1>
          <a:srgbClr val="FFFFFF"/>
        </a:accent1>
        <a:accent2>
          <a:srgbClr val="00BAB6"/>
        </a:accent2>
        <a:accent3>
          <a:srgbClr val="EBF2F8"/>
        </a:accent3>
        <a:accent4>
          <a:srgbClr val="000000"/>
        </a:accent4>
        <a:accent5>
          <a:srgbClr val="FFFFFF"/>
        </a:accent5>
        <a:accent6>
          <a:srgbClr val="00A8A5"/>
        </a:accent6>
        <a:hlink>
          <a:srgbClr val="8A8AD8"/>
        </a:hlink>
        <a:folHlink>
          <a:srgbClr val="24249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Fading Grid</Template>
  <TotalTime>1826</TotalTime>
  <Words>1715</Words>
  <Application>Microsoft Office PowerPoint</Application>
  <PresentationFormat>On-screen Show (4:3)</PresentationFormat>
  <Paragraphs>110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5" baseType="lpstr">
      <vt:lpstr>Arial</vt:lpstr>
      <vt:lpstr>Calibri</vt:lpstr>
      <vt:lpstr>GreekC</vt:lpstr>
      <vt:lpstr>Tahoma</vt:lpstr>
      <vt:lpstr>Times New Roman</vt:lpstr>
      <vt:lpstr>Wingdings</vt:lpstr>
      <vt:lpstr>Textured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saobracajni fakultet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nastavnik</dc:creator>
  <cp:lastModifiedBy>MRB</cp:lastModifiedBy>
  <cp:revision>375</cp:revision>
  <dcterms:created xsi:type="dcterms:W3CDTF">2006-01-31T15:10:17Z</dcterms:created>
  <dcterms:modified xsi:type="dcterms:W3CDTF">2026-01-12T08:46:01Z</dcterms:modified>
</cp:coreProperties>
</file>