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56" r:id="rId2"/>
    <p:sldId id="260" r:id="rId3"/>
    <p:sldId id="266" r:id="rId4"/>
    <p:sldId id="26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85CCF98-2B3D-43F0-83A5-4B35556C92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419" y="205428"/>
            <a:ext cx="5079365" cy="7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109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67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34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7477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77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602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5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120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987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12D32C-3955-47B2-8C3A-F19E9061D5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60" y="6340248"/>
            <a:ext cx="2973238" cy="44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56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070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461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481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27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00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12DDD56-B897-44F2-9975-2EF951B7DD1A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1E436-BCA0-4A1A-AE83-F4AC7D59E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7571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  <p:sldLayoutId id="21474837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4" y="1447800"/>
            <a:ext cx="9234749" cy="3031435"/>
          </a:xfrm>
        </p:spPr>
        <p:txBody>
          <a:bodyPr>
            <a:normAutofit fontScale="90000"/>
          </a:bodyPr>
          <a:lstStyle/>
          <a:p>
            <a:r>
              <a:rPr lang="sr-Cyrl-RS" sz="6800" b="1" dirty="0">
                <a:solidFill>
                  <a:schemeClr val="tx1"/>
                </a:solidFill>
              </a:rPr>
              <a:t>ЕЛЕМЕНТИ ТЕЛЕКОМУНИКАЦИОНЕ ЕКОНОМИКЕ</a:t>
            </a:r>
            <a:endParaRPr lang="en-US" sz="6800" b="1" dirty="0">
              <a:solidFill>
                <a:schemeClr val="tx1"/>
              </a:solidFill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58A5190-BC2B-49D6-ACD9-57FAE67BA0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4" y="5257848"/>
            <a:ext cx="9990124" cy="380952"/>
          </a:xfrm>
        </p:spPr>
        <p:txBody>
          <a:bodyPr>
            <a:normAutofit fontScale="92500" lnSpcReduction="10000"/>
          </a:bodyPr>
          <a:lstStyle/>
          <a:p>
            <a:r>
              <a:rPr lang="sr-Cyrl-RS" b="1" dirty="0">
                <a:solidFill>
                  <a:schemeClr val="tx1"/>
                </a:solidFill>
              </a:rPr>
              <a:t>ИЗБОРНИ ПРЕДМЕТ – </a:t>
            </a:r>
            <a:r>
              <a:rPr lang="sr-Latn-RS" b="1" dirty="0">
                <a:solidFill>
                  <a:schemeClr val="tx1"/>
                </a:solidFill>
              </a:rPr>
              <a:t>viii </a:t>
            </a:r>
            <a:r>
              <a:rPr lang="sr-Cyrl-RS" b="1" dirty="0">
                <a:solidFill>
                  <a:schemeClr val="tx1"/>
                </a:solidFill>
              </a:rPr>
              <a:t>СЕМЕСТАР, модул: ТЕЛЕКОМУНИКАЦИОНИ САОБРАЋАЈ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806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CB583-5A60-4701-84D6-0B97184D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2012"/>
          </a:xfrm>
        </p:spPr>
        <p:txBody>
          <a:bodyPr/>
          <a:lstStyle/>
          <a:p>
            <a:r>
              <a:rPr lang="sr-Cyrl-RS" sz="3300" b="1" dirty="0">
                <a:solidFill>
                  <a:schemeClr val="tx1"/>
                </a:solidFill>
              </a:rPr>
              <a:t>Елементи телекомуникационе економике</a:t>
            </a:r>
            <a:endParaRPr lang="en-GB" sz="33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874C0-ECF7-4B1E-AEB0-F663657B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30018"/>
            <a:ext cx="8946541" cy="4618382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sr-Latn-CS" dirty="0"/>
              <a:t>Циљ предмета</a:t>
            </a:r>
            <a:r>
              <a:rPr lang="sr-Cyrl-RS" dirty="0"/>
              <a:t> је у</a:t>
            </a:r>
            <a:r>
              <a:rPr lang="sr-Latn-CS" dirty="0"/>
              <a:t>познавање </a:t>
            </a:r>
            <a:r>
              <a:rPr lang="sr-Cyrl-RS" dirty="0"/>
              <a:t>студената </a:t>
            </a:r>
            <a:r>
              <a:rPr lang="sr-Latn-CS" dirty="0"/>
              <a:t>са основним појмовима, трендовима и економским законитостима на тржишту телекомуникација.</a:t>
            </a:r>
            <a:endParaRPr lang="sr-Cyrl-RS" dirty="0"/>
          </a:p>
          <a:p>
            <a:r>
              <a:rPr lang="sr-Cyrl-RS" dirty="0"/>
              <a:t>Током наставе обрађују се следеће теме:</a:t>
            </a:r>
          </a:p>
          <a:p>
            <a:pPr marL="0" indent="0">
              <a:buNone/>
            </a:pPr>
            <a:r>
              <a:rPr lang="sr-Cyrl-RS" dirty="0"/>
              <a:t>	1. </a:t>
            </a:r>
            <a:r>
              <a:rPr lang="sr-Latn-CS" dirty="0"/>
              <a:t>Структура тржишта телекомуникација - олигополи и 					слободна конкуренција. Приватни и јавни сектор. </a:t>
            </a:r>
          </a:p>
          <a:p>
            <a:pPr marL="0" indent="0">
              <a:buNone/>
            </a:pPr>
            <a:r>
              <a:rPr lang="sr-Latn-CS" dirty="0"/>
              <a:t>	2. Структура тражње </a:t>
            </a:r>
            <a:r>
              <a:rPr lang="sr-Cyrl-RS" dirty="0"/>
              <a:t>за телекомуникационим услугама.</a:t>
            </a:r>
            <a:endParaRPr lang="sr-Latn-CS" dirty="0"/>
          </a:p>
          <a:p>
            <a:pPr marL="0" indent="0">
              <a:buNone/>
            </a:pPr>
            <a:r>
              <a:rPr lang="sr-Latn-CS" dirty="0"/>
              <a:t>	3. Динамика тржишта</a:t>
            </a:r>
            <a:r>
              <a:rPr lang="sr-Cyrl-RS" dirty="0"/>
              <a:t> телекомуникација.</a:t>
            </a:r>
            <a:endParaRPr lang="sr-Latn-CS" dirty="0"/>
          </a:p>
          <a:p>
            <a:pPr marL="0" indent="0">
              <a:buNone/>
            </a:pPr>
            <a:r>
              <a:rPr lang="sr-Latn-CS" dirty="0"/>
              <a:t>	4. Економија благостања и телекомуникације. </a:t>
            </a:r>
          </a:p>
          <a:p>
            <a:pPr marL="0" indent="0">
              <a:buNone/>
            </a:pPr>
            <a:r>
              <a:rPr lang="sr-Latn-CS" dirty="0"/>
              <a:t>	5. Функције трошкова телекомуникационих ресурса и 					сервиса. </a:t>
            </a:r>
            <a:endParaRPr lang="sr-Cyrl-RS" dirty="0"/>
          </a:p>
          <a:p>
            <a:pPr marL="0" indent="0">
              <a:buNone/>
            </a:pPr>
            <a:r>
              <a:rPr lang="sr-Cyrl-RS" dirty="0"/>
              <a:t>	6.</a:t>
            </a:r>
            <a:r>
              <a:rPr lang="sr-Latn-CS" dirty="0"/>
              <a:t> Индустријска структура и власништво.  </a:t>
            </a:r>
            <a:endParaRPr lang="sr-Cyrl-RS" dirty="0"/>
          </a:p>
          <a:p>
            <a:endParaRPr lang="sr-Cyrl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spcAft>
                <a:spcPts val="300"/>
              </a:spcAft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996354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CB583-5A60-4701-84D6-0B97184D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2012"/>
          </a:xfrm>
        </p:spPr>
        <p:txBody>
          <a:bodyPr/>
          <a:lstStyle/>
          <a:p>
            <a:r>
              <a:rPr lang="sr-Cyrl-RS" sz="3300" b="1" dirty="0">
                <a:solidFill>
                  <a:schemeClr val="tx1"/>
                </a:solidFill>
              </a:rPr>
              <a:t>Елементи телекомуникационе економике</a:t>
            </a:r>
            <a:endParaRPr lang="en-GB" sz="33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874C0-ECF7-4B1E-AEB0-F663657B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30018"/>
            <a:ext cx="8946541" cy="4618382"/>
          </a:xfrm>
        </p:spPr>
        <p:txBody>
          <a:bodyPr>
            <a:normAutofit/>
          </a:bodyPr>
          <a:lstStyle/>
          <a:p>
            <a:r>
              <a:rPr lang="sr-Cyrl-RS" dirty="0"/>
              <a:t>Током наставе обрађују се следеће теме:</a:t>
            </a:r>
          </a:p>
          <a:p>
            <a:pPr marL="0" indent="0">
              <a:buNone/>
            </a:pPr>
            <a:r>
              <a:rPr lang="sr-Cyrl-RS" dirty="0"/>
              <a:t>	7. </a:t>
            </a:r>
            <a:r>
              <a:rPr lang="sr-Latn-CS" dirty="0"/>
              <a:t>Улога планирања и предвиђања</a:t>
            </a:r>
            <a:r>
              <a:rPr lang="sr-Cyrl-RS" dirty="0"/>
              <a:t> у телекомуникацијама</a:t>
            </a:r>
            <a:r>
              <a:rPr lang="sr-Latn-CS" dirty="0"/>
              <a:t>.</a:t>
            </a:r>
            <a:endParaRPr lang="sr-Cyrl-RS" dirty="0"/>
          </a:p>
          <a:p>
            <a:pPr marL="0" indent="0">
              <a:buNone/>
            </a:pPr>
            <a:r>
              <a:rPr lang="sr-Cyrl-RS" dirty="0"/>
              <a:t>	8. </a:t>
            </a:r>
            <a:r>
              <a:rPr lang="sr-Latn-CS" dirty="0"/>
              <a:t>Телекомуникациона политика и регулација. </a:t>
            </a:r>
            <a:endParaRPr lang="sr-Cyrl-RS" dirty="0"/>
          </a:p>
          <a:p>
            <a:pPr marL="0" indent="0">
              <a:buNone/>
            </a:pPr>
            <a:r>
              <a:rPr lang="sr-Cyrl-RS" dirty="0"/>
              <a:t>	9. </a:t>
            </a:r>
            <a:r>
              <a:rPr lang="sr-Latn-CS" dirty="0"/>
              <a:t>Интерконекција и економска регулација. </a:t>
            </a:r>
            <a:endParaRPr lang="sr-Cyrl-RS" dirty="0"/>
          </a:p>
          <a:p>
            <a:pPr marL="0" indent="0">
              <a:buNone/>
            </a:pPr>
            <a:r>
              <a:rPr lang="sr-Cyrl-RS" dirty="0"/>
              <a:t>	10. </a:t>
            </a:r>
            <a:r>
              <a:rPr lang="sr-Latn-CS" dirty="0"/>
              <a:t>Светско тржиште телекомуникационих услуга - структура и </a:t>
            </a:r>
            <a:r>
              <a:rPr lang="sr-Cyrl-RS" dirty="0"/>
              <a:t>			</a:t>
            </a:r>
            <a:r>
              <a:rPr lang="sr-Latn-CS" dirty="0"/>
              <a:t>динамика. </a:t>
            </a:r>
            <a:endParaRPr lang="sr-Cyrl-RS" dirty="0"/>
          </a:p>
          <a:p>
            <a:pPr marL="0" indent="0">
              <a:buNone/>
            </a:pPr>
            <a:r>
              <a:rPr lang="sr-Cyrl-RS" dirty="0"/>
              <a:t>	11. </a:t>
            </a:r>
            <a:r>
              <a:rPr lang="sr-Latn-CS" dirty="0"/>
              <a:t>Савремене тенденције на тржишту телекомуникација.</a:t>
            </a:r>
            <a:endParaRPr lang="sr-Cyrl-RS" dirty="0"/>
          </a:p>
          <a:p>
            <a:pPr marL="0" indent="0">
              <a:buNone/>
            </a:pPr>
            <a:r>
              <a:rPr lang="sr-Cyrl-RS" dirty="0"/>
              <a:t>	12. </a:t>
            </a:r>
            <a:r>
              <a:rPr lang="sr-Latn-CS" dirty="0"/>
              <a:t>Телекомуникациона политика ЕУ и стратегије мање </a:t>
            </a:r>
            <a:r>
              <a:rPr lang="sr-Cyrl-RS" dirty="0"/>
              <a:t>					</a:t>
            </a:r>
            <a:r>
              <a:rPr lang="sr-Latn-CS" dirty="0"/>
              <a:t>развијених земаља.</a:t>
            </a:r>
            <a:endParaRPr lang="en-GB" dirty="0"/>
          </a:p>
          <a:p>
            <a:r>
              <a:rPr lang="sr-Cyrl-RS" dirty="0"/>
              <a:t>Студенти израђују семинарски (истраживачки) рад и презентују га усмено на завршном испиту.</a:t>
            </a:r>
          </a:p>
          <a:p>
            <a:endParaRPr lang="sr-Cyrl-RS" dirty="0"/>
          </a:p>
          <a:p>
            <a:endParaRPr lang="sr-Cyrl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spcAft>
                <a:spcPts val="300"/>
              </a:spcAft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4278518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CB583-5A60-4701-84D6-0B97184D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2012"/>
          </a:xfrm>
        </p:spPr>
        <p:txBody>
          <a:bodyPr/>
          <a:lstStyle/>
          <a:p>
            <a:r>
              <a:rPr lang="sr-Cyrl-RS" b="1" dirty="0">
                <a:solidFill>
                  <a:schemeClr val="tx1"/>
                </a:solidFill>
              </a:rPr>
              <a:t>Литература и наставници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874C0-ECF7-4B1E-AEB0-F663657B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30018"/>
            <a:ext cx="8946541" cy="4618382"/>
          </a:xfrm>
        </p:spPr>
        <p:txBody>
          <a:bodyPr>
            <a:normAutofit/>
          </a:bodyPr>
          <a:lstStyle/>
          <a:p>
            <a:pPr>
              <a:spcAft>
                <a:spcPts val="300"/>
              </a:spcAft>
            </a:pPr>
            <a:r>
              <a:rPr lang="sr-Cyrl-RS" dirty="0"/>
              <a:t>Литература су одабрана поглавља из уџбеника: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sr-Cyrl-RS" dirty="0"/>
              <a:t>	Ј.Ј. </a:t>
            </a:r>
            <a:r>
              <a:rPr lang="sr-Latn-CS" dirty="0"/>
              <a:t>Wheatley, </a:t>
            </a:r>
            <a:r>
              <a:rPr lang="sr-Cyrl-RS" dirty="0"/>
              <a:t>„</a:t>
            </a:r>
            <a:r>
              <a:rPr lang="sr-Latn-CS" b="1" i="1" dirty="0"/>
              <a:t>World Telecommunications Economics</a:t>
            </a:r>
            <a:r>
              <a:rPr lang="sr-Cyrl-RS" i="1" dirty="0"/>
              <a:t>“</a:t>
            </a:r>
            <a:r>
              <a:rPr lang="sr-Latn-CS" dirty="0"/>
              <a:t>, </a:t>
            </a:r>
            <a:r>
              <a:rPr lang="sr-Cyrl-RS" dirty="0"/>
              <a:t>			</a:t>
            </a:r>
            <a:r>
              <a:rPr lang="sr-Latn-CS" dirty="0"/>
              <a:t>The Institute of Electrical Engineers, London, United Kingdom, 1999.</a:t>
            </a:r>
            <a:endParaRPr lang="sr-Cyrl-RS" dirty="0"/>
          </a:p>
          <a:p>
            <a:pPr lvl="0">
              <a:spcAft>
                <a:spcPts val="300"/>
              </a:spcAft>
              <a:buClr>
                <a:srgbClr val="0F6FC6"/>
              </a:buClr>
            </a:pPr>
            <a:r>
              <a:rPr lang="sr-Cyrl-RS" dirty="0">
                <a:solidFill>
                  <a:prstClr val="white"/>
                </a:solidFill>
              </a:rPr>
              <a:t>За додатне информације и сва питања студенти се могу обратити предметним наставницима:</a:t>
            </a:r>
          </a:p>
          <a:p>
            <a:pPr marL="0" lvl="0" indent="0">
              <a:spcAft>
                <a:spcPts val="300"/>
              </a:spcAft>
              <a:buClr>
                <a:srgbClr val="0F6FC6"/>
              </a:buClr>
              <a:buNone/>
            </a:pPr>
            <a:r>
              <a:rPr lang="sr-Cyrl-RS" dirty="0">
                <a:solidFill>
                  <a:prstClr val="white"/>
                </a:solidFill>
              </a:rPr>
              <a:t>	</a:t>
            </a:r>
            <a:r>
              <a:rPr lang="sr-Cyrl-RS" b="1" dirty="0">
                <a:solidFill>
                  <a:prstClr val="white"/>
                </a:solidFill>
              </a:rPr>
              <a:t>др Јелица Петровић-Вујачић</a:t>
            </a:r>
            <a:r>
              <a:rPr lang="sr-Cyrl-RS" dirty="0">
                <a:solidFill>
                  <a:prstClr val="white"/>
                </a:solidFill>
              </a:rPr>
              <a:t>, редовни професор, кабинет 006, </a:t>
            </a:r>
            <a:r>
              <a:rPr lang="sr-Latn-RS" dirty="0">
                <a:solidFill>
                  <a:prstClr val="white"/>
                </a:solidFill>
              </a:rPr>
              <a:t>	e-mail: </a:t>
            </a:r>
            <a:r>
              <a:rPr lang="sr-Latn-RS" b="1" dirty="0">
                <a:solidFill>
                  <a:prstClr val="white"/>
                </a:solidFill>
              </a:rPr>
              <a:t>j.petrovic@sf.bg.ac.rs</a:t>
            </a:r>
            <a:endParaRPr lang="sr-Cyrl-RS" b="1" dirty="0">
              <a:solidFill>
                <a:prstClr val="white"/>
              </a:solidFill>
            </a:endParaRPr>
          </a:p>
          <a:p>
            <a:pPr marL="0" indent="0">
              <a:spcAft>
                <a:spcPts val="300"/>
              </a:spcAft>
              <a:buClr>
                <a:srgbClr val="0F6FC6"/>
              </a:buClr>
              <a:buNone/>
            </a:pPr>
            <a:r>
              <a:rPr lang="sr-Cyrl-RS" dirty="0">
                <a:solidFill>
                  <a:prstClr val="white"/>
                </a:solidFill>
              </a:rPr>
              <a:t>	</a:t>
            </a:r>
            <a:r>
              <a:rPr lang="sr-Cyrl-RS" b="1" dirty="0">
                <a:solidFill>
                  <a:prstClr val="white"/>
                </a:solidFill>
              </a:rPr>
              <a:t>др Снежана Каплановић</a:t>
            </a:r>
            <a:r>
              <a:rPr lang="sr-Cyrl-RS" dirty="0">
                <a:solidFill>
                  <a:prstClr val="white"/>
                </a:solidFill>
              </a:rPr>
              <a:t>, ванредни професор, кабинет 06, </a:t>
            </a:r>
            <a:r>
              <a:rPr lang="sr-Latn-RS" dirty="0">
                <a:solidFill>
                  <a:prstClr val="white"/>
                </a:solidFill>
              </a:rPr>
              <a:t>	e-mail: </a:t>
            </a:r>
            <a:r>
              <a:rPr lang="sr-Latn-RS" b="1" dirty="0">
                <a:solidFill>
                  <a:prstClr val="white"/>
                </a:solidFill>
              </a:rPr>
              <a:t>s.kaplanovic@sf.bg.ac.rs</a:t>
            </a:r>
            <a:endParaRPr lang="sr-Cyrl-RS" b="1" dirty="0">
              <a:solidFill>
                <a:prstClr val="white"/>
              </a:solidFill>
            </a:endParaRPr>
          </a:p>
          <a:p>
            <a:pPr marL="0" indent="0">
              <a:spcAft>
                <a:spcPts val="300"/>
              </a:spcAft>
              <a:buClr>
                <a:srgbClr val="0F6FC6"/>
              </a:buClr>
              <a:buNone/>
            </a:pPr>
            <a:r>
              <a:rPr lang="sr-Cyrl-RS" dirty="0">
                <a:solidFill>
                  <a:prstClr val="white"/>
                </a:solidFill>
              </a:rPr>
              <a:t>	</a:t>
            </a:r>
            <a:r>
              <a:rPr lang="sr-Cyrl-RS" b="1" dirty="0">
                <a:solidFill>
                  <a:prstClr val="white"/>
                </a:solidFill>
              </a:rPr>
              <a:t>др Марко Миљковић</a:t>
            </a:r>
            <a:r>
              <a:rPr lang="sr-Cyrl-RS" dirty="0">
                <a:solidFill>
                  <a:prstClr val="white"/>
                </a:solidFill>
              </a:rPr>
              <a:t>, асистент, кабинет </a:t>
            </a:r>
            <a:r>
              <a:rPr lang="sr-Latn-RS" dirty="0">
                <a:solidFill>
                  <a:prstClr val="white"/>
                </a:solidFill>
              </a:rPr>
              <a:t>513</a:t>
            </a:r>
            <a:r>
              <a:rPr lang="sr-Cyrl-RS" dirty="0">
                <a:solidFill>
                  <a:prstClr val="white"/>
                </a:solidFill>
              </a:rPr>
              <a:t>, </a:t>
            </a:r>
            <a:r>
              <a:rPr lang="sr-Latn-RS" dirty="0">
                <a:solidFill>
                  <a:prstClr val="white"/>
                </a:solidFill>
              </a:rPr>
              <a:t>						e-mail: 	</a:t>
            </a:r>
            <a:r>
              <a:rPr lang="sr-Latn-RS" b="1" dirty="0">
                <a:solidFill>
                  <a:prstClr val="white"/>
                </a:solidFill>
              </a:rPr>
              <a:t>m.miljkovic@sf.bg.ac.rs</a:t>
            </a:r>
            <a:endParaRPr lang="sr-Cyrl-RS" b="1" dirty="0">
              <a:solidFill>
                <a:prstClr val="white"/>
              </a:solidFill>
            </a:endParaRPr>
          </a:p>
          <a:p>
            <a:pPr marL="0" lvl="0" indent="0">
              <a:spcAft>
                <a:spcPts val="300"/>
              </a:spcAft>
              <a:buClr>
                <a:srgbClr val="0F6FC6"/>
              </a:buClr>
              <a:buNone/>
            </a:pPr>
            <a:endParaRPr lang="sr-Cyrl-RS" dirty="0">
              <a:solidFill>
                <a:prstClr val="white"/>
              </a:solidFill>
            </a:endParaRPr>
          </a:p>
          <a:p>
            <a:pPr marL="0" indent="0">
              <a:spcAft>
                <a:spcPts val="300"/>
              </a:spcAft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6053333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117</TotalTime>
  <Words>334</Words>
  <Application>Microsoft Office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</vt:lpstr>
      <vt:lpstr>ЕЛЕМЕНТИ ТЕЛЕКОМУНИКАЦИОНЕ ЕКОНОМИКЕ</vt:lpstr>
      <vt:lpstr>Елементи телекомуникационе економике</vt:lpstr>
      <vt:lpstr>Елементи телекомуникационе економике</vt:lpstr>
      <vt:lpstr>Литература и наставници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INŽENJERSKA EKONOMIJA</dc:title>
  <dc:creator>Marko Miljkovic</dc:creator>
  <cp:lastModifiedBy>Marko Miljkovic</cp:lastModifiedBy>
  <cp:revision>16</cp:revision>
  <dcterms:created xsi:type="dcterms:W3CDTF">2017-09-24T15:27:53Z</dcterms:created>
  <dcterms:modified xsi:type="dcterms:W3CDTF">2020-09-17T15:02:02Z</dcterms:modified>
</cp:coreProperties>
</file>