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1" r:id="rId4"/>
    <p:sldId id="262" r:id="rId5"/>
    <p:sldId id="264" r:id="rId6"/>
    <p:sldId id="265" r:id="rId7"/>
    <p:sldId id="267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  <a:srgbClr val="002850"/>
    <a:srgbClr val="CCFFCC"/>
    <a:srgbClr val="FFCCCC"/>
    <a:srgbClr val="9E480E"/>
    <a:srgbClr val="1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87136"/>
        <c:axId val="99788672"/>
      </c:barChart>
      <c:catAx>
        <c:axId val="997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8672"/>
        <c:crosses val="autoZero"/>
        <c:auto val="1"/>
        <c:lblAlgn val="ctr"/>
        <c:lblOffset val="100"/>
        <c:noMultiLvlLbl val="0"/>
      </c:catAx>
      <c:valAx>
        <c:axId val="997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2.10.2024.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2.10.2024.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2.10.2024.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2.10.2024.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182" y="2821576"/>
            <a:ext cx="9144000" cy="1328465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Уводно предавање</a:t>
            </a:r>
            <a:br>
              <a:rPr lang="sr-Cyrl-RS" sz="4000" dirty="0">
                <a:latin typeface="Cambria" pitchFamily="18" charset="0"/>
                <a:ea typeface="Cambria" pitchFamily="18" charset="0"/>
              </a:rPr>
            </a:br>
            <a:endParaRPr lang="sr-Latn-R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3" y="3602036"/>
            <a:ext cx="9144000" cy="656455"/>
          </a:xfrm>
        </p:spPr>
        <p:txBody>
          <a:bodyPr>
            <a:normAutofit/>
          </a:bodyPr>
          <a:lstStyle/>
          <a:p>
            <a:r>
              <a:rPr lang="sr-Cyrl-RS" sz="3500" dirty="0">
                <a:latin typeface="Cambria" pitchFamily="18" charset="0"/>
                <a:ea typeface="Cambria" pitchFamily="18" charset="0"/>
              </a:rPr>
              <a:t>представљање предмета</a:t>
            </a:r>
            <a:endParaRPr lang="sr-Latn-R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2024.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646" y="2204498"/>
            <a:ext cx="11438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 у саобраћају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846F4-49BD-2A3C-2CC2-C872212A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341BE-FD9C-04A6-27E0-FD012904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Основни подаци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B2864-DB81-A750-BC90-58034788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2B50B9-22E7-2777-4E26-731C5D383E30}"/>
              </a:ext>
            </a:extLst>
          </p:cNvPr>
          <p:cNvSpPr/>
          <p:nvPr/>
        </p:nvSpPr>
        <p:spPr>
          <a:xfrm>
            <a:off x="798600" y="3087207"/>
            <a:ext cx="3240000" cy="7200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Семестар</a:t>
            </a:r>
            <a:r>
              <a:rPr lang="sr-Cyrl-RS" sz="24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VII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08A156-54EC-3B0F-1BA1-9A8229AC1D67}"/>
              </a:ext>
            </a:extLst>
          </p:cNvPr>
          <p:cNvSpPr/>
          <p:nvPr/>
        </p:nvSpPr>
        <p:spPr>
          <a:xfrm>
            <a:off x="8113800" y="3087207"/>
            <a:ext cx="3240000" cy="7200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Фонд</a:t>
            </a:r>
            <a:r>
              <a:rPr lang="sr-Cyrl-RS" sz="24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Cyrl-R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2+2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414A7F-8570-CFE8-75CA-965CCC15B4EE}"/>
              </a:ext>
            </a:extLst>
          </p:cNvPr>
          <p:cNvSpPr/>
          <p:nvPr/>
        </p:nvSpPr>
        <p:spPr>
          <a:xfrm>
            <a:off x="4456200" y="3087207"/>
            <a:ext cx="3240000" cy="7200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ЕСПБ</a:t>
            </a:r>
            <a:r>
              <a:rPr lang="sr-Cyrl-RS" sz="24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Cyrl-R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B4F8F1-8E43-547B-12E2-E7DE2A20150F}"/>
              </a:ext>
            </a:extLst>
          </p:cNvPr>
          <p:cNvSpPr/>
          <p:nvPr/>
        </p:nvSpPr>
        <p:spPr>
          <a:xfrm>
            <a:off x="1776000" y="1684744"/>
            <a:ext cx="8640000" cy="86963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Назив предмета:</a:t>
            </a:r>
          </a:p>
          <a:p>
            <a:pPr algn="ctr"/>
            <a:r>
              <a:rPr lang="sr-Cyrl-RS" sz="24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Безбедност особа са инвалидитетом у саобраћају</a:t>
            </a:r>
            <a:endParaRPr lang="en-US" sz="2400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Checkmark">
                <a:extLst>
                  <a:ext uri="{FF2B5EF4-FFF2-40B4-BE49-F238E27FC236}">
                    <a16:creationId xmlns:a16="http://schemas.microsoft.com/office/drawing/2014/main" id="{592BA2AA-90C7-C9B3-40E0-7116D5E000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9086644"/>
                  </p:ext>
                </p:extLst>
              </p:nvPr>
            </p:nvGraphicFramePr>
            <p:xfrm>
              <a:off x="4220540" y="5335944"/>
              <a:ext cx="3750919" cy="95200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50919" cy="952009"/>
                    </a:xfrm>
                    <a:prstGeom prst="rect">
                      <a:avLst/>
                    </a:prstGeom>
                  </am3d:spPr>
                  <am3d:camera>
                    <am3d:pos x="0" y="0" z="647210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794" d="1000000"/>
                    <am3d:preTrans dx="-3284626" dy="-18000000" dz="146842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5886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Checkmark">
                <a:extLst>
                  <a:ext uri="{FF2B5EF4-FFF2-40B4-BE49-F238E27FC236}">
                    <a16:creationId xmlns:a16="http://schemas.microsoft.com/office/drawing/2014/main" id="{592BA2AA-90C7-C9B3-40E0-7116D5E000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0540" y="5335944"/>
                <a:ext cx="3750919" cy="95200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615804-B37E-F8A7-AF33-65C2013FD4AD}"/>
              </a:ext>
            </a:extLst>
          </p:cNvPr>
          <p:cNvSpPr/>
          <p:nvPr/>
        </p:nvSpPr>
        <p:spPr>
          <a:xfrm>
            <a:off x="4456200" y="4340038"/>
            <a:ext cx="3240000" cy="7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Изборни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ADEE1F-2C95-6B26-051E-5FBFA1B3A865}"/>
              </a:ext>
            </a:extLst>
          </p:cNvPr>
          <p:cNvSpPr/>
          <p:nvPr/>
        </p:nvSpPr>
        <p:spPr>
          <a:xfrm>
            <a:off x="8778240" y="3526971"/>
            <a:ext cx="2272937" cy="257773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E98B3-9E76-46A0-E81D-BF4E0D41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6DF8C-3589-5E9A-8470-F151B865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F35A-FEC2-11D8-6580-F2F69423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999AE0-32AF-BA91-D29F-6AD9A16227A9}"/>
              </a:ext>
            </a:extLst>
          </p:cNvPr>
          <p:cNvSpPr/>
          <p:nvPr/>
        </p:nvSpPr>
        <p:spPr>
          <a:xfrm>
            <a:off x="2496000" y="1690688"/>
            <a:ext cx="7200000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Стицање нових знања и унапређење свести будућих инжењера о проблемима приступачности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на практичним примерима са акцентом на безбедност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phic 9" descr="Classroom">
            <a:extLst>
              <a:ext uri="{FF2B5EF4-FFF2-40B4-BE49-F238E27FC236}">
                <a16:creationId xmlns:a16="http://schemas.microsoft.com/office/drawing/2014/main" id="{4B9EFB41-FE79-E31A-F505-A085DD98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1369" y="3822764"/>
            <a:ext cx="1800000" cy="1800000"/>
          </a:xfrm>
          <a:prstGeom prst="rect">
            <a:avLst/>
          </a:prstGeom>
        </p:spPr>
      </p:pic>
      <p:pic>
        <p:nvPicPr>
          <p:cNvPr id="20" name="Graphic 19" descr="Glasses">
            <a:extLst>
              <a:ext uri="{FF2B5EF4-FFF2-40B4-BE49-F238E27FC236}">
                <a16:creationId xmlns:a16="http://schemas.microsoft.com/office/drawing/2014/main" id="{A9DA4F64-5A1E-9397-F44A-134E29028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3426" y="4023519"/>
            <a:ext cx="360000" cy="36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A9788F2-DB90-1216-FACB-78739C693AA6}"/>
              </a:ext>
            </a:extLst>
          </p:cNvPr>
          <p:cNvGrpSpPr/>
          <p:nvPr/>
        </p:nvGrpSpPr>
        <p:grpSpPr>
          <a:xfrm>
            <a:off x="4425483" y="2858381"/>
            <a:ext cx="3600000" cy="3600000"/>
            <a:chOff x="4898832" y="2756350"/>
            <a:chExt cx="3600000" cy="3600000"/>
          </a:xfrm>
        </p:grpSpPr>
        <p:pic>
          <p:nvPicPr>
            <p:cNvPr id="12" name="Graphic 11" descr="Glasses">
              <a:extLst>
                <a:ext uri="{FF2B5EF4-FFF2-40B4-BE49-F238E27FC236}">
                  <a16:creationId xmlns:a16="http://schemas.microsoft.com/office/drawing/2014/main" id="{16ABB2C4-B235-BCA7-FEC2-155FD914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98832" y="2756350"/>
              <a:ext cx="3600000" cy="3600000"/>
            </a:xfrm>
            <a:prstGeom prst="rect">
              <a:avLst/>
            </a:prstGeom>
          </p:spPr>
        </p:pic>
        <p:pic>
          <p:nvPicPr>
            <p:cNvPr id="16" name="Graphic 15" descr="Person in wheelchair">
              <a:extLst>
                <a:ext uri="{FF2B5EF4-FFF2-40B4-BE49-F238E27FC236}">
                  <a16:creationId xmlns:a16="http://schemas.microsoft.com/office/drawing/2014/main" id="{ABCEB70D-99EF-27DC-E521-70839BCDE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20500" y="4231412"/>
              <a:ext cx="720000" cy="720000"/>
            </a:xfrm>
            <a:prstGeom prst="rect">
              <a:avLst/>
            </a:prstGeom>
          </p:spPr>
        </p:pic>
        <p:pic>
          <p:nvPicPr>
            <p:cNvPr id="21" name="Graphic 20" descr="Person in wheelchair">
              <a:extLst>
                <a:ext uri="{FF2B5EF4-FFF2-40B4-BE49-F238E27FC236}">
                  <a16:creationId xmlns:a16="http://schemas.microsoft.com/office/drawing/2014/main" id="{0D7D1DFF-E22F-5AC7-678A-BDBF8A9C0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40443" y="4231412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839637-B37C-91C4-FCCF-42A13805D5A4}"/>
              </a:ext>
            </a:extLst>
          </p:cNvPr>
          <p:cNvGrpSpPr/>
          <p:nvPr/>
        </p:nvGrpSpPr>
        <p:grpSpPr>
          <a:xfrm>
            <a:off x="8956816" y="3699420"/>
            <a:ext cx="1634400" cy="1988045"/>
            <a:chOff x="8616232" y="3649119"/>
            <a:chExt cx="1634400" cy="1988045"/>
          </a:xfrm>
        </p:grpSpPr>
        <p:pic>
          <p:nvPicPr>
            <p:cNvPr id="14" name="Graphic 13" descr="Man with cane">
              <a:extLst>
                <a:ext uri="{FF2B5EF4-FFF2-40B4-BE49-F238E27FC236}">
                  <a16:creationId xmlns:a16="http://schemas.microsoft.com/office/drawing/2014/main" id="{DE0E2BA2-2F68-3C3B-E52D-A208C1900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36232" y="472276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Woman with stroller">
              <a:extLst>
                <a:ext uri="{FF2B5EF4-FFF2-40B4-BE49-F238E27FC236}">
                  <a16:creationId xmlns:a16="http://schemas.microsoft.com/office/drawing/2014/main" id="{AB6EAEE3-C9B8-D9A7-BB20-287BB6B9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36232" y="3649119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Person in wheelchair">
              <a:extLst>
                <a:ext uri="{FF2B5EF4-FFF2-40B4-BE49-F238E27FC236}">
                  <a16:creationId xmlns:a16="http://schemas.microsoft.com/office/drawing/2014/main" id="{00957939-CD11-2C0A-CD5C-68819F274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16232" y="4283142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2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75E59-AB72-4E68-579B-71297777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56DB3-53E9-32C0-3290-6EB30CB5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84F1-9DF5-BE47-71D0-3E6AB73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949DA7-3A03-35CB-EAE0-9A79CDA3DE5B}"/>
              </a:ext>
            </a:extLst>
          </p:cNvPr>
          <p:cNvSpPr/>
          <p:nvPr/>
        </p:nvSpPr>
        <p:spPr>
          <a:xfrm>
            <a:off x="838199" y="1690688"/>
            <a:ext cx="3240000" cy="7200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Особе са инвалидитетом</a:t>
            </a:r>
          </a:p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- основни појмови -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C7FAA0-EE7F-B653-7D8E-375304CD54B3}"/>
              </a:ext>
            </a:extLst>
          </p:cNvPr>
          <p:cNvSpPr/>
          <p:nvPr/>
        </p:nvSpPr>
        <p:spPr>
          <a:xfrm>
            <a:off x="838199" y="2891255"/>
            <a:ext cx="3240000" cy="7200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Концепт инклузивног транспорта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71E890-CC64-C9CE-978F-988043083243}"/>
              </a:ext>
            </a:extLst>
          </p:cNvPr>
          <p:cNvSpPr/>
          <p:nvPr/>
        </p:nvSpPr>
        <p:spPr>
          <a:xfrm>
            <a:off x="838199" y="4091822"/>
            <a:ext cx="3240000" cy="7200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Саобраћајна приступачност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042AB2-3B00-A772-5121-D33717F2AF22}"/>
              </a:ext>
            </a:extLst>
          </p:cNvPr>
          <p:cNvSpPr/>
          <p:nvPr/>
        </p:nvSpPr>
        <p:spPr>
          <a:xfrm>
            <a:off x="838199" y="5297520"/>
            <a:ext cx="3240000" cy="7200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Саобраћајна правичност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E9AA27-5940-FB97-A056-39977048F163}"/>
              </a:ext>
            </a:extLst>
          </p:cNvPr>
          <p:cNvSpPr/>
          <p:nvPr/>
        </p:nvSpPr>
        <p:spPr>
          <a:xfrm>
            <a:off x="4495799" y="2891255"/>
            <a:ext cx="3240000" cy="7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Учешће у саобраћају особа са инвалидитетом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B2189F-CA3E-0495-3911-B5D5EF0B9E23}"/>
              </a:ext>
            </a:extLst>
          </p:cNvPr>
          <p:cNvSpPr/>
          <p:nvPr/>
        </p:nvSpPr>
        <p:spPr>
          <a:xfrm>
            <a:off x="8153399" y="5297520"/>
            <a:ext cx="3240000" cy="7200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Аутономна возила и особе са инвалидитетом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597510-524E-FF1D-CA7B-7B2CC24E7300}"/>
              </a:ext>
            </a:extLst>
          </p:cNvPr>
          <p:cNvSpPr/>
          <p:nvPr/>
        </p:nvSpPr>
        <p:spPr>
          <a:xfrm>
            <a:off x="4495799" y="1690688"/>
            <a:ext cx="3240000" cy="7200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Универзални дизајн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BC4993-5EFB-7EB7-D6F2-17BCEB50E7A1}"/>
              </a:ext>
            </a:extLst>
          </p:cNvPr>
          <p:cNvSpPr/>
          <p:nvPr/>
        </p:nvSpPr>
        <p:spPr>
          <a:xfrm>
            <a:off x="4495799" y="4091822"/>
            <a:ext cx="3240000" cy="7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Изазови </a:t>
            </a:r>
            <a:r>
              <a:rPr lang="sr-Cyrl-R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немоторизованих</a:t>
            </a:r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 кретања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21BBFA-889C-47EB-7E7F-667966FBA949}"/>
              </a:ext>
            </a:extLst>
          </p:cNvPr>
          <p:cNvSpPr/>
          <p:nvPr/>
        </p:nvSpPr>
        <p:spPr>
          <a:xfrm>
            <a:off x="4495799" y="5297520"/>
            <a:ext cx="3240000" cy="72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Изазови моторизованих кретања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ECCB67-9067-83BD-DC31-A02E3D5B97E5}"/>
              </a:ext>
            </a:extLst>
          </p:cNvPr>
          <p:cNvSpPr/>
          <p:nvPr/>
        </p:nvSpPr>
        <p:spPr>
          <a:xfrm>
            <a:off x="8153399" y="4096924"/>
            <a:ext cx="3240000" cy="7200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Организациони концепти саобраћаја и особе са инвалидитетом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5D0D37D-002B-506F-D2B1-8D2918DE11D0}"/>
              </a:ext>
            </a:extLst>
          </p:cNvPr>
          <p:cNvSpPr/>
          <p:nvPr/>
        </p:nvSpPr>
        <p:spPr>
          <a:xfrm>
            <a:off x="8153399" y="2891255"/>
            <a:ext cx="3240000" cy="7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Ризици учешћа у саобраћајним незгодама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B0DF4E9-DE76-A71A-B2CB-B9291FD40B2D}"/>
              </a:ext>
            </a:extLst>
          </p:cNvPr>
          <p:cNvSpPr/>
          <p:nvPr/>
        </p:nvSpPr>
        <p:spPr>
          <a:xfrm>
            <a:off x="8153399" y="1690688"/>
            <a:ext cx="3240000" cy="72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>
                <a:latin typeface="Cambria" panose="02040503050406030204" pitchFamily="18" charset="0"/>
                <a:ea typeface="Cambria" panose="02040503050406030204" pitchFamily="18" charset="0"/>
              </a:rPr>
              <a:t>Проблеми активне и пасивне безбедности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75E59-AB72-4E68-579B-71297777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5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56DB3-53E9-32C0-3290-6EB30CB5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Организација наставе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84F1-9DF5-BE47-71D0-3E6AB73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9D314E-3621-5C32-A354-A6A4545D4D1C}"/>
              </a:ext>
            </a:extLst>
          </p:cNvPr>
          <p:cNvSpPr/>
          <p:nvPr/>
        </p:nvSpPr>
        <p:spPr>
          <a:xfrm>
            <a:off x="838200" y="1846217"/>
            <a:ext cx="3240000" cy="1080000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ПРЕДАВАЊА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D48A67-9798-1362-E0E2-63B968A6994E}"/>
              </a:ext>
            </a:extLst>
          </p:cNvPr>
          <p:cNvSpPr/>
          <p:nvPr/>
        </p:nvSpPr>
        <p:spPr>
          <a:xfrm>
            <a:off x="8153400" y="1846217"/>
            <a:ext cx="3240000" cy="108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КОНСУЛТАЦИЈЕ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66FCCE-5F02-E587-3B80-F9A52D22AE27}"/>
              </a:ext>
            </a:extLst>
          </p:cNvPr>
          <p:cNvSpPr/>
          <p:nvPr/>
        </p:nvSpPr>
        <p:spPr>
          <a:xfrm>
            <a:off x="4495800" y="1846217"/>
            <a:ext cx="3240000" cy="1080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ВЕЖБЕ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A62419-C50F-4B9C-021B-0B55225DB4D2}"/>
              </a:ext>
            </a:extLst>
          </p:cNvPr>
          <p:cNvSpPr/>
          <p:nvPr/>
        </p:nvSpPr>
        <p:spPr>
          <a:xfrm>
            <a:off x="838200" y="3217817"/>
            <a:ext cx="3240000" cy="613954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Понедељак 13:15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215E99-F96E-D5E0-E3B7-89871C5D55B6}"/>
              </a:ext>
            </a:extLst>
          </p:cNvPr>
          <p:cNvSpPr/>
          <p:nvPr/>
        </p:nvSpPr>
        <p:spPr>
          <a:xfrm>
            <a:off x="4495800" y="3217817"/>
            <a:ext cx="3240000" cy="613954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Понедељак 15:15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1972A7-853C-546B-6644-909CC57B9F9D}"/>
              </a:ext>
            </a:extLst>
          </p:cNvPr>
          <p:cNvSpPr/>
          <p:nvPr/>
        </p:nvSpPr>
        <p:spPr>
          <a:xfrm>
            <a:off x="8153400" y="3215640"/>
            <a:ext cx="3240000" cy="613954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По договору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27455A-04AB-308B-4755-6BE1197FAABE}"/>
              </a:ext>
            </a:extLst>
          </p:cNvPr>
          <p:cNvSpPr/>
          <p:nvPr/>
        </p:nvSpPr>
        <p:spPr>
          <a:xfrm>
            <a:off x="838200" y="4123371"/>
            <a:ext cx="3240000" cy="1080000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Обрада наставних јединица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9B64AB-8AA0-F193-1CE4-7EB0F0A4A6A2}"/>
              </a:ext>
            </a:extLst>
          </p:cNvPr>
          <p:cNvSpPr/>
          <p:nvPr/>
        </p:nvSpPr>
        <p:spPr>
          <a:xfrm>
            <a:off x="4495800" y="4127725"/>
            <a:ext cx="3240000" cy="108000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Семинарски радови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75E59-AB72-4E68-579B-71297777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56DB3-53E9-32C0-3290-6EB30CB5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84F1-9DF5-BE47-71D0-3E6AB73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06CE45-51F8-185A-1508-2393D172D09F}"/>
              </a:ext>
            </a:extLst>
          </p:cNvPr>
          <p:cNvSpPr/>
          <p:nvPr/>
        </p:nvSpPr>
        <p:spPr>
          <a:xfrm>
            <a:off x="838198" y="1846217"/>
            <a:ext cx="4680000" cy="720000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Током семестра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06635-CD74-115E-05F8-4CDD00F0CA0C}"/>
              </a:ext>
            </a:extLst>
          </p:cNvPr>
          <p:cNvSpPr/>
          <p:nvPr/>
        </p:nvSpPr>
        <p:spPr>
          <a:xfrm>
            <a:off x="6673804" y="1846217"/>
            <a:ext cx="4680000" cy="720000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Испит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6C0953-A6E7-22F2-CC99-356095682CF8}"/>
              </a:ext>
            </a:extLst>
          </p:cNvPr>
          <p:cNvSpPr/>
          <p:nvPr/>
        </p:nvSpPr>
        <p:spPr>
          <a:xfrm>
            <a:off x="3756000" y="2865754"/>
            <a:ext cx="4680000" cy="720000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Присуство (10)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F7C196-FFAF-5614-7F53-63068D1BD995}"/>
              </a:ext>
            </a:extLst>
          </p:cNvPr>
          <p:cNvSpPr/>
          <p:nvPr/>
        </p:nvSpPr>
        <p:spPr>
          <a:xfrm>
            <a:off x="3756000" y="3741283"/>
            <a:ext cx="4680000" cy="720000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Семинарски рад (30)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8FB528-FCB1-D153-0E04-8CDA89696410}"/>
              </a:ext>
            </a:extLst>
          </p:cNvPr>
          <p:cNvSpPr/>
          <p:nvPr/>
        </p:nvSpPr>
        <p:spPr>
          <a:xfrm>
            <a:off x="838198" y="4608647"/>
            <a:ext cx="4680000" cy="720000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колоквијум (30)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33675E-E10E-3B4E-6622-4A75FCABDD4B}"/>
              </a:ext>
            </a:extLst>
          </p:cNvPr>
          <p:cNvSpPr/>
          <p:nvPr/>
        </p:nvSpPr>
        <p:spPr>
          <a:xfrm>
            <a:off x="838198" y="5487306"/>
            <a:ext cx="4680000" cy="720000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колоквијум (30)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D03AB1-A638-11B5-AA60-31B3BDDE9670}"/>
              </a:ext>
            </a:extLst>
          </p:cNvPr>
          <p:cNvSpPr/>
          <p:nvPr/>
        </p:nvSpPr>
        <p:spPr>
          <a:xfrm>
            <a:off x="6673800" y="5048816"/>
            <a:ext cx="4680000" cy="720000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Испит (30+30)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ABC2C-7D4E-D83D-1846-2A32E12F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F232D-D653-38B9-B934-43B4085A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оцењивања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3C45-6131-C129-B58C-D102B6A9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095A23-35B0-3585-E5D5-33091F18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0061"/>
              </p:ext>
            </p:extLst>
          </p:nvPr>
        </p:nvGraphicFramePr>
        <p:xfrm>
          <a:off x="838199" y="3740727"/>
          <a:ext cx="2985656" cy="253509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95696">
                  <a:extLst>
                    <a:ext uri="{9D8B030D-6E8A-4147-A177-3AD203B41FA5}">
                      <a16:colId xmlns:a16="http://schemas.microsoft.com/office/drawing/2014/main" val="264015828"/>
                    </a:ext>
                  </a:extLst>
                </a:gridCol>
                <a:gridCol w="1289960">
                  <a:extLst>
                    <a:ext uri="{9D8B030D-6E8A-4147-A177-3AD203B41FA5}">
                      <a16:colId xmlns:a16="http://schemas.microsoft.com/office/drawing/2014/main" val="951680415"/>
                    </a:ext>
                  </a:extLst>
                </a:gridCol>
              </a:tblGrid>
              <a:tr h="422515">
                <a:tc>
                  <a:txBody>
                    <a:bodyPr/>
                    <a:lstStyle/>
                    <a:p>
                      <a:r>
                        <a:rPr lang="sr-Cyrl-R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Број поена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Оцена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26580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r>
                        <a:rPr lang="sr-Cyrl-R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91-100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999156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r>
                        <a:rPr lang="sr-Cyrl-R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81-90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63182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r>
                        <a:rPr lang="sr-Cyrl-R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71-80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73968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r>
                        <a:rPr lang="sr-Cyrl-R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61-70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83343"/>
                  </a:ext>
                </a:extLst>
              </a:tr>
              <a:tr h="422515">
                <a:tc>
                  <a:txBody>
                    <a:bodyPr/>
                    <a:lstStyle/>
                    <a:p>
                      <a:r>
                        <a:rPr lang="sr-Cyrl-R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51-60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3897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65084-8055-8764-D6FA-782DF69148E8}"/>
              </a:ext>
            </a:extLst>
          </p:cNvPr>
          <p:cNvSpPr/>
          <p:nvPr/>
        </p:nvSpPr>
        <p:spPr>
          <a:xfrm>
            <a:off x="838199" y="1635707"/>
            <a:ext cx="4680000" cy="720000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Током семестра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E2F09-D4D0-303C-FFC9-9025AFF36D2D}"/>
              </a:ext>
            </a:extLst>
          </p:cNvPr>
          <p:cNvSpPr/>
          <p:nvPr/>
        </p:nvSpPr>
        <p:spPr>
          <a:xfrm>
            <a:off x="838199" y="2611009"/>
            <a:ext cx="10515600" cy="720000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Поправни колоквијум на крају семестра</a:t>
            </a:r>
          </a:p>
          <a:p>
            <a:pPr algn="ctr"/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- Целокупно градиво мења поене са лошијег колоквијума - 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6A9F73-B832-B6ED-9925-C15B9A4C0BA6}"/>
              </a:ext>
            </a:extLst>
          </p:cNvPr>
          <p:cNvSpPr/>
          <p:nvPr/>
        </p:nvSpPr>
        <p:spPr>
          <a:xfrm>
            <a:off x="4038601" y="3740726"/>
            <a:ext cx="7315198" cy="25350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Критеријуми за упис оцене</a:t>
            </a:r>
          </a:p>
          <a:p>
            <a:pPr algn="ctr"/>
            <a:endParaRPr lang="sr-Cyrl-RS" sz="24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Минимум 50% на колоквијумима (збир поена на колоквијумима – </a:t>
            </a:r>
            <a:r>
              <a:rPr lang="sr-Cyrl-RS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минимум 30</a:t>
            </a:r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Одбрањен семинарски рад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Минимум 51 поен</a:t>
            </a:r>
          </a:p>
        </p:txBody>
      </p:sp>
    </p:spTree>
    <p:extLst>
      <p:ext uri="{BB962C8B-B14F-4D97-AF65-F5344CB8AC3E}">
        <p14:creationId xmlns:p14="http://schemas.microsoft.com/office/powerpoint/2010/main" val="6458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Red Question mark">
                <a:extLst>
                  <a:ext uri="{FF2B5EF4-FFF2-40B4-BE49-F238E27FC236}">
                    <a16:creationId xmlns:a16="http://schemas.microsoft.com/office/drawing/2014/main" id="{29DC1EA6-A880-696E-93E3-ADA591CDE1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46507270"/>
                  </p:ext>
                </p:extLst>
              </p:nvPr>
            </p:nvGraphicFramePr>
            <p:xfrm>
              <a:off x="4750593" y="2061847"/>
              <a:ext cx="2690813" cy="1800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90813" cy="1800000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2366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Red Question mark">
                <a:extLst>
                  <a:ext uri="{FF2B5EF4-FFF2-40B4-BE49-F238E27FC236}">
                    <a16:creationId xmlns:a16="http://schemas.microsoft.com/office/drawing/2014/main" id="{29DC1EA6-A880-696E-93E3-ADA591CDE1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593" y="2061847"/>
                <a:ext cx="2690813" cy="18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46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551</TotalTime>
  <Words>235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Tw Cen MT (Body)</vt:lpstr>
      <vt:lpstr>Tw Cen MT (Body)Body)</vt:lpstr>
      <vt:lpstr>Tw Cen MT (Body)dy)</vt:lpstr>
      <vt:lpstr>Office Theme</vt:lpstr>
      <vt:lpstr>Уводно предавање </vt:lpstr>
      <vt:lpstr>Основни подаци</vt:lpstr>
      <vt:lpstr>Циљ предмета</vt:lpstr>
      <vt:lpstr>Садржај предмета</vt:lpstr>
      <vt:lpstr>Организација наставе</vt:lpstr>
      <vt:lpstr>Начин полагања</vt:lpstr>
      <vt:lpstr>Начин оцењивања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 са инвалидитетом  </dc:title>
  <dc:creator>Đorđe Petrović</dc:creator>
  <cp:lastModifiedBy>Djordje Petrovic</cp:lastModifiedBy>
  <cp:revision>42</cp:revision>
  <dcterms:created xsi:type="dcterms:W3CDTF">2024-09-10T17:28:23Z</dcterms:created>
  <dcterms:modified xsi:type="dcterms:W3CDTF">2024-10-02T10:59:12Z</dcterms:modified>
</cp:coreProperties>
</file>