
<file path=[Content_Types].xml><?xml version="1.0" encoding="utf-8"?>
<Types xmlns="http://schemas.openxmlformats.org/package/2006/content-types">
  <Default Extension="emf" ContentType="image/x-emf"/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6" r:id="rId3"/>
    <p:sldId id="261" r:id="rId4"/>
    <p:sldId id="262" r:id="rId5"/>
    <p:sldId id="264" r:id="rId6"/>
    <p:sldId id="265" r:id="rId7"/>
    <p:sldId id="267" r:id="rId8"/>
    <p:sldId id="260" r:id="rId9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3F19"/>
    <a:srgbClr val="002850"/>
    <a:srgbClr val="CCFFCC"/>
    <a:srgbClr val="FFCCCC"/>
    <a:srgbClr val="9E480E"/>
    <a:srgbClr val="1E5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52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2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dirty="0"/>
              <a:t>Наслов графикона</a:t>
            </a:r>
            <a:endParaRPr lang="sr-Latn-R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Серија 1</c:v>
                </c:pt>
              </c:strCache>
            </c:strRef>
          </c:tx>
          <c:spPr>
            <a:solidFill>
              <a:schemeClr val="accent5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Категорија 1</c:v>
                </c:pt>
                <c:pt idx="1">
                  <c:v>Категорија 2</c:v>
                </c:pt>
                <c:pt idx="2">
                  <c:v>Категорија 3</c:v>
                </c:pt>
                <c:pt idx="3">
                  <c:v>Категорија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EF-496F-968C-12F1CF57627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Серија 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Категорија 1</c:v>
                </c:pt>
                <c:pt idx="1">
                  <c:v>Категорија 2</c:v>
                </c:pt>
                <c:pt idx="2">
                  <c:v>Категорија 3</c:v>
                </c:pt>
                <c:pt idx="3">
                  <c:v>Категорија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EF-496F-968C-12F1CF57627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Серија 3</c:v>
                </c:pt>
              </c:strCache>
            </c:strRef>
          </c:tx>
          <c:spPr>
            <a:solidFill>
              <a:schemeClr val="accent5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Категорија 1</c:v>
                </c:pt>
                <c:pt idx="1">
                  <c:v>Категорија 2</c:v>
                </c:pt>
                <c:pt idx="2">
                  <c:v>Категорија 3</c:v>
                </c:pt>
                <c:pt idx="3">
                  <c:v>Категорија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EF-496F-968C-12F1CF57627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9787136"/>
        <c:axId val="99788672"/>
      </c:barChart>
      <c:catAx>
        <c:axId val="99787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788672"/>
        <c:crosses val="autoZero"/>
        <c:auto val="1"/>
        <c:lblAlgn val="ctr"/>
        <c:lblOffset val="100"/>
        <c:noMultiLvlLbl val="0"/>
      </c:catAx>
      <c:valAx>
        <c:axId val="99788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787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0D714E-108F-47C8-9868-3FFA577D6B22}" type="datetimeFigureOut">
              <a:rPr lang="sr-Latn-RS" smtClean="0"/>
              <a:pPr/>
              <a:t>2.10.2024.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215E9B-F8F8-4FA8-BE3A-00BE8F406980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9884008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4DF269-521E-4B12-A6E5-D59C88C2B601}" type="datetimeFigureOut">
              <a:rPr lang="sr-Latn-RS" smtClean="0"/>
              <a:pPr/>
              <a:t>2.10.2024.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R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E4B4A3-5BD7-4D53-BBD1-F3178D2FE7E0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527376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chart" Target="../charts/chart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rgbClr val="1E578E"/>
                </a:solidFill>
                <a:latin typeface="Tw Cen MT (Body)"/>
              </a:defRPr>
            </a:lvl1pPr>
          </a:lstStyle>
          <a:p>
            <a:r>
              <a:rPr lang="sr-Cyrl-RS" dirty="0"/>
              <a:t>Наслов презентације</a:t>
            </a:r>
            <a:endParaRPr lang="sr-Latn-R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06475-5A6F-42DC-A20E-5CD6159ADAA8}" type="datetime1">
              <a:rPr lang="sr-Latn-RS" smtClean="0"/>
              <a:pPr/>
              <a:t>2.10.2024.</a:t>
            </a:fld>
            <a:endParaRPr lang="sr-Latn-R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784" y="3602038"/>
            <a:ext cx="4103216" cy="3255962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w Cen MT (Body)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r-Cyrl-RS" dirty="0"/>
              <a:t>Поднаслов презентације</a:t>
            </a:r>
            <a:endParaRPr lang="sr-Latn-R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1524000" y="5691673"/>
            <a:ext cx="9144000" cy="528152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tint val="75000"/>
                  </a:schemeClr>
                </a:solidFill>
                <a:latin typeface="Tw Cen MT (Body)Body)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Cyrl-RS" dirty="0"/>
              <a:t>Место и датум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013" y="1122363"/>
            <a:ext cx="5001975" cy="7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43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r-Cyrl-RS" dirty="0"/>
              <a:t>Текст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C863CF42-AF2D-467E-A86E-921779ACBB86}" type="datetime1">
              <a:rPr lang="sr-Latn-RS" smtClean="0"/>
              <a:pPr/>
              <a:t>2.10.2024.</a:t>
            </a:fld>
            <a:endParaRPr lang="sr-Latn-R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24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20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bg1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16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r-Cyrl-RS" dirty="0"/>
              <a:t>Текст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fld id="{41E0A76F-A858-4830-884B-9E9914C82A13}" type="datetime1">
              <a:rPr lang="sr-Latn-RS" smtClean="0"/>
              <a:pPr/>
              <a:t>2.10.2024.</a:t>
            </a:fld>
            <a:endParaRPr lang="sr-Latn-R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endParaRPr lang="sr-Latn-R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Cyrl-RS" dirty="0"/>
              <a:t>Слика</a:t>
            </a:r>
            <a:endParaRPr lang="sr-Latn-R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30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fld id="{B327E440-2A8B-43FA-8E62-283731874734}" type="datetime1">
              <a:rPr lang="sr-Latn-RS" smtClean="0"/>
              <a:pPr/>
              <a:t>2.10.2024.</a:t>
            </a:fld>
            <a:endParaRPr lang="sr-Latn-R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endParaRPr lang="sr-Latn-R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281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502507"/>
            <a:ext cx="7734300" cy="5674455"/>
          </a:xfrm>
        </p:spPr>
        <p:txBody>
          <a:bodyPr vert="eaVert"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fld id="{8C4348E8-5F32-4135-9735-14DFEF197A78}" type="datetime1">
              <a:rPr lang="sr-Latn-RS" smtClean="0"/>
              <a:pPr/>
              <a:t>2.10.2024.</a:t>
            </a:fld>
            <a:endParaRPr lang="sr-Latn-R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endParaRPr lang="sr-Latn-R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502508"/>
            <a:ext cx="2628900" cy="5674454"/>
          </a:xfrm>
        </p:spPr>
        <p:txBody>
          <a:bodyPr vert="eaVert"/>
          <a:lstStyle>
            <a:lvl1pPr>
              <a:defRPr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924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784" y="3602038"/>
            <a:ext cx="4103216" cy="3255962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fld id="{D77415B9-F7E1-4329-86C5-BFD9CA71CB2B}" type="datetime1">
              <a:rPr lang="sr-Latn-RS" smtClean="0"/>
              <a:pPr/>
              <a:t>2.10.2024.</a:t>
            </a:fld>
            <a:endParaRPr lang="sr-Latn-R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endParaRPr lang="sr-Latn-R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5250076" y="4549867"/>
            <a:ext cx="1479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sr-Latn-RS" dirty="0">
                <a:solidFill>
                  <a:schemeClr val="bg1">
                    <a:lumMod val="50000"/>
                  </a:schemeClr>
                </a:solidFill>
              </a:rPr>
              <a:t>ww.sf.bg.ac.rs</a:t>
            </a:r>
            <a:endParaRPr lang="en-US" dirty="0">
              <a:solidFill>
                <a:schemeClr val="bg1">
                  <a:lumMod val="50000"/>
                </a:schemeClr>
              </a:solidFill>
              <a:latin typeface="Tw Cen MT (Body)Body)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838200" y="1374682"/>
            <a:ext cx="10515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sr-Cyrl-RS" sz="3600" b="1" dirty="0">
                <a:solidFill>
                  <a:schemeClr val="accent1">
                    <a:lumMod val="50000"/>
                  </a:schemeClr>
                </a:solidFill>
                <a:latin typeface="Tw Cen MT (Body)Body)"/>
              </a:rPr>
              <a:t>ХВАЛА НА ПАЖЊИ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Tw Cen MT (Body)Body)"/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2553738"/>
            <a:ext cx="9144000" cy="75079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w Cen MT (Body)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r-Cyrl-RS" dirty="0"/>
              <a:t>Текст</a:t>
            </a:r>
            <a:endParaRPr lang="sr-Latn-R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000" y="5100435"/>
            <a:ext cx="720000" cy="720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396" y="3872332"/>
            <a:ext cx="3933209" cy="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307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600" b="1">
                <a:solidFill>
                  <a:srgbClr val="1E578E"/>
                </a:solidFill>
                <a:latin typeface="Tw Cen MT (Body)"/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Tw Cen MT (Body)Body)"/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  <a:latin typeface="Tw Cen MT (Body)Body)"/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  <a:latin typeface="Tw Cen MT (Body)Body)"/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  <a:latin typeface="Tw Cen MT (Body)Body)"/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  <a:latin typeface="Tw Cen MT (Body)Body)"/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3404216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1E578E"/>
                </a:solidFill>
                <a:latin typeface="Tw Cen MT (Body)Body)"/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Tw Cen MT (Body)Body)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Cyrl-RS" dirty="0"/>
              <a:t>Поднаслов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D77415B9-F7E1-4329-86C5-BFD9CA71CB2B}" type="datetime1">
              <a:rPr lang="sr-Latn-RS" smtClean="0"/>
              <a:pPr/>
              <a:t>2.10.2024.</a:t>
            </a:fld>
            <a:endParaRPr lang="sr-Latn-R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" y="562011"/>
            <a:ext cx="5001975" cy="7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567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600" b="1">
                <a:solidFill>
                  <a:srgbClr val="1E578E"/>
                </a:solidFill>
                <a:latin typeface="Tw Cen MT (Body)Body)"/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3E24CC09-28A3-4024-98F4-C9F66E8E8861}" type="datetime1">
              <a:rPr lang="sr-Latn-RS" smtClean="0"/>
              <a:pPr/>
              <a:t>2.10.2024.</a:t>
            </a:fld>
            <a:endParaRPr lang="sr-Latn-R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  <p:sp>
        <p:nvSpPr>
          <p:cNvPr id="14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589731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E578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Cyrl-RS" dirty="0"/>
              <a:t>Текст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E578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Cyrl-RS" dirty="0"/>
              <a:t>Текст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A825FD8A-1FFE-4238-BA14-C5F811CB1A6B}" type="datetime1">
              <a:rPr lang="sr-Latn-RS" smtClean="0"/>
              <a:pPr/>
              <a:t>2.10.2024.</a:t>
            </a:fld>
            <a:endParaRPr lang="sr-Latn-R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568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36DA588A-F02A-49FE-B4BB-62E9D891C6D0}" type="datetime1">
              <a:rPr lang="sr-Latn-RS" smtClean="0"/>
              <a:pPr/>
              <a:t>2.10.2024.</a:t>
            </a:fld>
            <a:endParaRPr lang="sr-Latn-R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549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36DA588A-F02A-49FE-B4BB-62E9D891C6D0}" type="datetime1">
              <a:rPr lang="sr-Latn-RS" smtClean="0"/>
              <a:pPr/>
              <a:t>2.10.2024.</a:t>
            </a:fld>
            <a:endParaRPr lang="sr-Latn-R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8357086"/>
              </p:ext>
            </p:extLst>
          </p:nvPr>
        </p:nvGraphicFramePr>
        <p:xfrm>
          <a:off x="838200" y="2287207"/>
          <a:ext cx="10515600" cy="3283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180748134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85935733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4859358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64784358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157887910"/>
                    </a:ext>
                  </a:extLst>
                </a:gridCol>
              </a:tblGrid>
              <a:tr h="82079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0"/>
                        </a:spcBef>
                      </a:pPr>
                      <a:r>
                        <a:rPr lang="sr-Cyrl-RS" dirty="0"/>
                        <a:t>Колона 1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sr-Cyrl-RS" dirty="0"/>
                        <a:t>Колона 2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sr-Cyrl-RS" dirty="0"/>
                        <a:t>Колона 3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sr-Cyrl-RS" dirty="0"/>
                        <a:t>Колона 4</a:t>
                      </a:r>
                      <a:endParaRPr lang="sr-Latn-R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2590650"/>
                  </a:ext>
                </a:extLst>
              </a:tr>
              <a:tr h="82079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sr-Cyrl-RS" dirty="0"/>
                        <a:t>Ред 1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381148"/>
                  </a:ext>
                </a:extLst>
              </a:tr>
              <a:tr h="82079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sr-Cyrl-RS" dirty="0"/>
                        <a:t>Ред 2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2485372"/>
                  </a:ext>
                </a:extLst>
              </a:tr>
              <a:tr h="82079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sr-Cyrl-RS" dirty="0"/>
                        <a:t>Ред 3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1515901"/>
                  </a:ext>
                </a:extLst>
              </a:tr>
            </a:tbl>
          </a:graphicData>
        </a:graphic>
      </p:graphicFrame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Табела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225417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36DA588A-F02A-49FE-B4BB-62E9D891C6D0}" type="datetime1">
              <a:rPr lang="sr-Latn-RS" smtClean="0"/>
              <a:pPr/>
              <a:t>2.10.2024.</a:t>
            </a:fld>
            <a:endParaRPr lang="sr-Latn-R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  <p:graphicFrame>
        <p:nvGraphicFramePr>
          <p:cNvPr id="12" name="Content Placeholder 3">
            <a:extLst>
              <a:ext uri="{FF2B5EF4-FFF2-40B4-BE49-F238E27FC236}">
                <a16:creationId xmlns:a16="http://schemas.microsoft.com/office/drawing/2014/main" id="{C068A37D-29CE-3143-9685-3E757B766BAC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823881815"/>
              </p:ext>
            </p:extLst>
          </p:nvPr>
        </p:nvGraphicFramePr>
        <p:xfrm>
          <a:off x="838200" y="1734937"/>
          <a:ext cx="10515600" cy="3965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Графикон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804494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D9CD9DD0-17BE-4D06-B789-47356A50A0A7}" type="datetime1">
              <a:rPr lang="sr-Latn-RS" smtClean="0"/>
              <a:pPr/>
              <a:t>2.10.2024.</a:t>
            </a:fld>
            <a:endParaRPr lang="sr-Latn-R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649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415B9-F7E1-4329-86C5-BFD9CA71CB2B}" type="datetime1">
              <a:rPr lang="sr-Latn-RS" smtClean="0"/>
              <a:pPr/>
              <a:t>2.10.2024.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697356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60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2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1E578E"/>
          </a:solidFill>
          <a:latin typeface="Tw Cen MT (Body)Body)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w Cen MT (Body)Body)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w Cen MT (Body)Body)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w Cen MT (Body)Body)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w Cen MT (Body)Body)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w Cen MT (Body)Body)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microsoft.com/office/2017/06/relationships/model3d" Target="../media/model3d2.glb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4182" y="2821576"/>
            <a:ext cx="9144000" cy="1328465"/>
          </a:xfrm>
        </p:spPr>
        <p:txBody>
          <a:bodyPr>
            <a:normAutofit/>
          </a:bodyPr>
          <a:lstStyle/>
          <a:p>
            <a:r>
              <a:rPr lang="sr-Cyrl-RS" sz="4000" dirty="0">
                <a:latin typeface="Cambria" pitchFamily="18" charset="0"/>
                <a:ea typeface="Cambria" pitchFamily="18" charset="0"/>
              </a:rPr>
              <a:t>Уводно предавање</a:t>
            </a:r>
            <a:br>
              <a:rPr lang="sr-Cyrl-RS" sz="4000" dirty="0">
                <a:latin typeface="Cambria" pitchFamily="18" charset="0"/>
                <a:ea typeface="Cambria" pitchFamily="18" charset="0"/>
              </a:rPr>
            </a:br>
            <a:endParaRPr lang="sr-Latn-RS" sz="40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5623" y="3602036"/>
            <a:ext cx="9144000" cy="656455"/>
          </a:xfrm>
        </p:spPr>
        <p:txBody>
          <a:bodyPr>
            <a:normAutofit/>
          </a:bodyPr>
          <a:lstStyle/>
          <a:p>
            <a:r>
              <a:rPr lang="sr-Cyrl-RS" sz="3500" dirty="0">
                <a:latin typeface="Cambria" pitchFamily="18" charset="0"/>
                <a:ea typeface="Cambria" pitchFamily="18" charset="0"/>
              </a:rPr>
              <a:t>представљање предмета</a:t>
            </a:r>
            <a:endParaRPr lang="sr-Latn-RS" sz="35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3"/>
          </p:nvPr>
        </p:nvSpPr>
        <p:spPr>
          <a:xfrm>
            <a:off x="1484812" y="6329848"/>
            <a:ext cx="9144000" cy="528152"/>
          </a:xfrm>
        </p:spPr>
        <p:txBody>
          <a:bodyPr>
            <a:normAutofit/>
          </a:bodyPr>
          <a:lstStyle/>
          <a:p>
            <a:r>
              <a:rPr lang="sr-Cyrl-RS" sz="2000" dirty="0">
                <a:latin typeface="Cambria" pitchFamily="18" charset="0"/>
                <a:ea typeface="Cambria" pitchFamily="18" charset="0"/>
              </a:rPr>
              <a:t>Београд, 2024. </a:t>
            </a:r>
            <a:endParaRPr lang="sr-Latn-RS" sz="20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352698" y="4316140"/>
            <a:ext cx="4611189" cy="20585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r-Cyrl-R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</a:br>
            <a:r>
              <a:rPr lang="sr-Cyrl-R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Предметни наставници:</a:t>
            </a:r>
          </a:p>
          <a:p>
            <a:pPr lvl="0" algn="just">
              <a:lnSpc>
                <a:spcPct val="90000"/>
              </a:lnSpc>
              <a:spcAft>
                <a:spcPts val="300"/>
              </a:spcAft>
            </a:pP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Проф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.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др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Радомир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Мијаиловић</a:t>
            </a:r>
            <a:endParaRPr lang="sr-Cyrl-RS" sz="2000" dirty="0">
              <a:solidFill>
                <a:schemeClr val="bg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pPr lvl="0" algn="just">
              <a:lnSpc>
                <a:spcPct val="90000"/>
              </a:lnSpc>
              <a:spcAft>
                <a:spcPts val="300"/>
              </a:spcAft>
            </a:pPr>
            <a:r>
              <a:rPr lang="sr-Cyrl-R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Проф. др Далибор Пешић</a:t>
            </a:r>
          </a:p>
          <a:p>
            <a:pPr lvl="0" algn="just">
              <a:lnSpc>
                <a:spcPct val="90000"/>
              </a:lnSpc>
              <a:spcAft>
                <a:spcPts val="300"/>
              </a:spcAft>
            </a:pPr>
            <a:r>
              <a:rPr lang="sr-Cyrl-R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Доц. др Ђорђе Петровић</a:t>
            </a:r>
            <a:endParaRPr kumimoji="0" lang="sr-Latn-RS" sz="2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mbria" pitchFamily="18" charset="0"/>
              <a:ea typeface="Cambria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6646" y="2204498"/>
            <a:ext cx="1143870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3000" b="1" i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Предмет: Безбедност особа са инвалидитетом у саобраћају</a:t>
            </a:r>
            <a:endParaRPr lang="en-US" sz="30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434249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D846F4-49BD-2A3C-2CC2-C872212A3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2</a:t>
            </a:fld>
            <a:endParaRPr lang="sr-Latn-R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C3341BE-FD9C-04A6-27E0-FD0129044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Основни подаци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FB2864-DB81-A750-BC90-580347883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72B50B9-22E7-2777-4E26-731C5D383E30}"/>
              </a:ext>
            </a:extLst>
          </p:cNvPr>
          <p:cNvSpPr/>
          <p:nvPr/>
        </p:nvSpPr>
        <p:spPr>
          <a:xfrm>
            <a:off x="798600" y="3087207"/>
            <a:ext cx="3240000" cy="720000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Семестар</a:t>
            </a:r>
            <a:r>
              <a:rPr lang="sr-Cyrl-RS" sz="2400" i="1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sr-Latn-RS" sz="24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VII</a:t>
            </a:r>
            <a:endParaRPr lang="en-US" sz="2400" i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708A156-54EC-3B0F-1BA1-9A8229AC1D67}"/>
              </a:ext>
            </a:extLst>
          </p:cNvPr>
          <p:cNvSpPr/>
          <p:nvPr/>
        </p:nvSpPr>
        <p:spPr>
          <a:xfrm>
            <a:off x="8113800" y="3087207"/>
            <a:ext cx="3240000" cy="720000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Фонд</a:t>
            </a:r>
            <a:r>
              <a:rPr lang="sr-Cyrl-RS" sz="2400" i="1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sr-Cyrl-RS" sz="24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2+2</a:t>
            </a:r>
            <a:endParaRPr lang="en-US" sz="2400" i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D414A7F-8570-CFE8-75CA-965CCC15B4EE}"/>
              </a:ext>
            </a:extLst>
          </p:cNvPr>
          <p:cNvSpPr/>
          <p:nvPr/>
        </p:nvSpPr>
        <p:spPr>
          <a:xfrm>
            <a:off x="4456200" y="3087207"/>
            <a:ext cx="3240000" cy="720000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ЕСПБ</a:t>
            </a:r>
            <a:r>
              <a:rPr lang="sr-Cyrl-RS" sz="2400" i="1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sr-Cyrl-RS" sz="24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</a:t>
            </a:r>
            <a:endParaRPr lang="en-US" sz="2400" i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7B4F8F1-8E43-547B-12E2-E7DE2A20150F}"/>
              </a:ext>
            </a:extLst>
          </p:cNvPr>
          <p:cNvSpPr/>
          <p:nvPr/>
        </p:nvSpPr>
        <p:spPr>
          <a:xfrm>
            <a:off x="1776000" y="1684744"/>
            <a:ext cx="8640000" cy="869632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Назив предмета:</a:t>
            </a:r>
          </a:p>
          <a:p>
            <a:pPr algn="ctr"/>
            <a:r>
              <a:rPr lang="sr-Cyrl-RS" sz="2400" b="1" i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Безбедност особа са инвалидитетом у саобраћају</a:t>
            </a:r>
            <a:endParaRPr lang="en-US" sz="2400" i="1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1" name="3D Model 10" descr="Checkmark">
                <a:extLst>
                  <a:ext uri="{FF2B5EF4-FFF2-40B4-BE49-F238E27FC236}">
                    <a16:creationId xmlns:a16="http://schemas.microsoft.com/office/drawing/2014/main" id="{592BA2AA-90C7-C9B3-40E0-7116D5E0001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49086644"/>
                  </p:ext>
                </p:extLst>
              </p:nvPr>
            </p:nvGraphicFramePr>
            <p:xfrm>
              <a:off x="4220540" y="5335944"/>
              <a:ext cx="3750919" cy="952009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3750919" cy="952009"/>
                    </a:xfrm>
                    <a:prstGeom prst="rect">
                      <a:avLst/>
                    </a:prstGeom>
                  </am3d:spPr>
                  <am3d:camera>
                    <am3d:pos x="0" y="0" z="6472104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24794" d="1000000"/>
                    <am3d:preTrans dx="-3284626" dy="-18000000" dz="1468428"/>
                    <am3d:scale>
                      <am3d:sx n="1000000" d="1000000"/>
                      <am3d:sy n="1000000" d="1000000"/>
                      <am3d:sz n="1000000" d="1000000"/>
                    </am3d:scale>
                    <am3d:rot ax="5400000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458868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" name="3D Model 10" descr="Checkmark">
                <a:extLst>
                  <a:ext uri="{FF2B5EF4-FFF2-40B4-BE49-F238E27FC236}">
                    <a16:creationId xmlns:a16="http://schemas.microsoft.com/office/drawing/2014/main" id="{592BA2AA-90C7-C9B3-40E0-7116D5E0001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220540" y="5335944"/>
                <a:ext cx="3750919" cy="952009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3615804-B37E-F8A7-AF33-65C2013FD4AD}"/>
              </a:ext>
            </a:extLst>
          </p:cNvPr>
          <p:cNvSpPr/>
          <p:nvPr/>
        </p:nvSpPr>
        <p:spPr>
          <a:xfrm>
            <a:off x="4456200" y="4340038"/>
            <a:ext cx="3240000" cy="72000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Изборни</a:t>
            </a:r>
            <a:endParaRPr lang="en-US" sz="2400" b="1" i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133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FADEE1F-2C95-6B26-051E-5FBFA1B3A865}"/>
              </a:ext>
            </a:extLst>
          </p:cNvPr>
          <p:cNvSpPr/>
          <p:nvPr/>
        </p:nvSpPr>
        <p:spPr>
          <a:xfrm>
            <a:off x="8778240" y="3526971"/>
            <a:ext cx="2272937" cy="2577738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06E98B3-9E76-46A0-E81D-BF4E0D41E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3</a:t>
            </a:fld>
            <a:endParaRPr lang="sr-Latn-R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9C6DF8C-3589-5E9A-8470-F151B8654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Циљ предмета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33F35A-FEC2-11D8-6580-F2F694230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E999AE0-32AF-BA91-D29F-6AD9A16227A9}"/>
              </a:ext>
            </a:extLst>
          </p:cNvPr>
          <p:cNvSpPr/>
          <p:nvPr/>
        </p:nvSpPr>
        <p:spPr>
          <a:xfrm>
            <a:off x="2496000" y="1690688"/>
            <a:ext cx="7200000" cy="1080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>
                <a:latin typeface="Cambria" panose="02040503050406030204" pitchFamily="18" charset="0"/>
                <a:ea typeface="Cambria" panose="02040503050406030204" pitchFamily="18" charset="0"/>
              </a:rPr>
              <a:t>Стицање нових знања и унапређење свести будућих инжењера о проблемима приступачности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r-Cyrl-RS" sz="2000" b="1" dirty="0">
                <a:latin typeface="Cambria" panose="02040503050406030204" pitchFamily="18" charset="0"/>
                <a:ea typeface="Cambria" panose="02040503050406030204" pitchFamily="18" charset="0"/>
              </a:rPr>
              <a:t>на практичним примерима са акцентом на безбедност</a:t>
            </a:r>
            <a:endParaRPr lang="en-US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" name="Graphic 9" descr="Classroom">
            <a:extLst>
              <a:ext uri="{FF2B5EF4-FFF2-40B4-BE49-F238E27FC236}">
                <a16:creationId xmlns:a16="http://schemas.microsoft.com/office/drawing/2014/main" id="{4B9EFB41-FE79-E31A-F505-A085DD98A5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41369" y="3822764"/>
            <a:ext cx="1800000" cy="1800000"/>
          </a:xfrm>
          <a:prstGeom prst="rect">
            <a:avLst/>
          </a:prstGeom>
        </p:spPr>
      </p:pic>
      <p:pic>
        <p:nvPicPr>
          <p:cNvPr id="20" name="Graphic 19" descr="Glasses">
            <a:extLst>
              <a:ext uri="{FF2B5EF4-FFF2-40B4-BE49-F238E27FC236}">
                <a16:creationId xmlns:a16="http://schemas.microsoft.com/office/drawing/2014/main" id="{A9DA4F64-5A1E-9397-F44A-134E29028C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03426" y="4023519"/>
            <a:ext cx="360000" cy="3600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EA9788F2-DB90-1216-FACB-78739C693AA6}"/>
              </a:ext>
            </a:extLst>
          </p:cNvPr>
          <p:cNvGrpSpPr/>
          <p:nvPr/>
        </p:nvGrpSpPr>
        <p:grpSpPr>
          <a:xfrm>
            <a:off x="4425483" y="2858381"/>
            <a:ext cx="3600000" cy="3600000"/>
            <a:chOff x="4898832" y="2756350"/>
            <a:chExt cx="3600000" cy="3600000"/>
          </a:xfrm>
        </p:grpSpPr>
        <p:pic>
          <p:nvPicPr>
            <p:cNvPr id="12" name="Graphic 11" descr="Glasses">
              <a:extLst>
                <a:ext uri="{FF2B5EF4-FFF2-40B4-BE49-F238E27FC236}">
                  <a16:creationId xmlns:a16="http://schemas.microsoft.com/office/drawing/2014/main" id="{16ABB2C4-B235-BCA7-FEC2-155FD914E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898832" y="2756350"/>
              <a:ext cx="3600000" cy="3600000"/>
            </a:xfrm>
            <a:prstGeom prst="rect">
              <a:avLst/>
            </a:prstGeom>
          </p:spPr>
        </p:pic>
        <p:pic>
          <p:nvPicPr>
            <p:cNvPr id="16" name="Graphic 15" descr="Person in wheelchair">
              <a:extLst>
                <a:ext uri="{FF2B5EF4-FFF2-40B4-BE49-F238E27FC236}">
                  <a16:creationId xmlns:a16="http://schemas.microsoft.com/office/drawing/2014/main" id="{ABCEB70D-99EF-27DC-E521-70839BCDE1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520500" y="4231412"/>
              <a:ext cx="720000" cy="720000"/>
            </a:xfrm>
            <a:prstGeom prst="rect">
              <a:avLst/>
            </a:prstGeom>
          </p:spPr>
        </p:pic>
        <p:pic>
          <p:nvPicPr>
            <p:cNvPr id="21" name="Graphic 20" descr="Person in wheelchair">
              <a:extLst>
                <a:ext uri="{FF2B5EF4-FFF2-40B4-BE49-F238E27FC236}">
                  <a16:creationId xmlns:a16="http://schemas.microsoft.com/office/drawing/2014/main" id="{0D7D1DFF-E22F-5AC7-678A-BDBF8A9C0C5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240443" y="4231412"/>
              <a:ext cx="720000" cy="720000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E839637-B37C-91C4-FCCF-42A13805D5A4}"/>
              </a:ext>
            </a:extLst>
          </p:cNvPr>
          <p:cNvGrpSpPr/>
          <p:nvPr/>
        </p:nvGrpSpPr>
        <p:grpSpPr>
          <a:xfrm>
            <a:off x="8956816" y="3699420"/>
            <a:ext cx="1634400" cy="1988045"/>
            <a:chOff x="8616232" y="3649119"/>
            <a:chExt cx="1634400" cy="1988045"/>
          </a:xfrm>
        </p:grpSpPr>
        <p:pic>
          <p:nvPicPr>
            <p:cNvPr id="14" name="Graphic 13" descr="Man with cane">
              <a:extLst>
                <a:ext uri="{FF2B5EF4-FFF2-40B4-BE49-F238E27FC236}">
                  <a16:creationId xmlns:a16="http://schemas.microsoft.com/office/drawing/2014/main" id="{DE0E2BA2-2F68-3C3B-E52D-A208C19009E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336232" y="4722764"/>
              <a:ext cx="914400" cy="914400"/>
            </a:xfrm>
            <a:prstGeom prst="rect">
              <a:avLst/>
            </a:prstGeom>
          </p:spPr>
        </p:pic>
        <p:pic>
          <p:nvPicPr>
            <p:cNvPr id="18" name="Graphic 17" descr="Woman with stroller">
              <a:extLst>
                <a:ext uri="{FF2B5EF4-FFF2-40B4-BE49-F238E27FC236}">
                  <a16:creationId xmlns:a16="http://schemas.microsoft.com/office/drawing/2014/main" id="{AB6EAEE3-C9B8-D9A7-BB20-287BB6B983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336232" y="3649119"/>
              <a:ext cx="914400" cy="914400"/>
            </a:xfrm>
            <a:prstGeom prst="rect">
              <a:avLst/>
            </a:prstGeom>
          </p:spPr>
        </p:pic>
        <p:pic>
          <p:nvPicPr>
            <p:cNvPr id="23" name="Graphic 22" descr="Person in wheelchair">
              <a:extLst>
                <a:ext uri="{FF2B5EF4-FFF2-40B4-BE49-F238E27FC236}">
                  <a16:creationId xmlns:a16="http://schemas.microsoft.com/office/drawing/2014/main" id="{00957939-CD11-2C0A-CD5C-68819F27413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616232" y="4283142"/>
              <a:ext cx="720000" cy="7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09286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475E59-AB72-4E68-579B-712977773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4</a:t>
            </a:fld>
            <a:endParaRPr lang="sr-Latn-R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0656DB3-53E9-32C0-3290-6EB30CB59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Садржај предмета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0E84F1-9DF5-BE47-71D0-3E6AB734F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9949DA7-3A03-35CB-EAE0-9A79CDA3DE5B}"/>
              </a:ext>
            </a:extLst>
          </p:cNvPr>
          <p:cNvSpPr/>
          <p:nvPr/>
        </p:nvSpPr>
        <p:spPr>
          <a:xfrm>
            <a:off x="838199" y="1690688"/>
            <a:ext cx="3240000" cy="720000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600" i="1" dirty="0">
                <a:latin typeface="Cambria" panose="02040503050406030204" pitchFamily="18" charset="0"/>
                <a:ea typeface="Cambria" panose="02040503050406030204" pitchFamily="18" charset="0"/>
              </a:rPr>
              <a:t>Особе са инвалидитетом</a:t>
            </a:r>
          </a:p>
          <a:p>
            <a:pPr algn="ctr"/>
            <a:r>
              <a:rPr lang="sr-Cyrl-RS" sz="1600" i="1" dirty="0">
                <a:latin typeface="Cambria" panose="02040503050406030204" pitchFamily="18" charset="0"/>
                <a:ea typeface="Cambria" panose="02040503050406030204" pitchFamily="18" charset="0"/>
              </a:rPr>
              <a:t>- основни појмови -</a:t>
            </a:r>
            <a:endParaRPr lang="en-US" sz="16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7C7FAA0-EE7F-B653-7D8E-375304CD54B3}"/>
              </a:ext>
            </a:extLst>
          </p:cNvPr>
          <p:cNvSpPr/>
          <p:nvPr/>
        </p:nvSpPr>
        <p:spPr>
          <a:xfrm>
            <a:off x="838199" y="2891255"/>
            <a:ext cx="3240000" cy="720000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600" i="1" dirty="0">
                <a:latin typeface="Cambria" panose="02040503050406030204" pitchFamily="18" charset="0"/>
                <a:ea typeface="Cambria" panose="02040503050406030204" pitchFamily="18" charset="0"/>
              </a:rPr>
              <a:t>Концепт инклузивног транспорта</a:t>
            </a:r>
            <a:endParaRPr lang="en-US" sz="16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171E890-CC64-C9CE-978F-988043083243}"/>
              </a:ext>
            </a:extLst>
          </p:cNvPr>
          <p:cNvSpPr/>
          <p:nvPr/>
        </p:nvSpPr>
        <p:spPr>
          <a:xfrm>
            <a:off x="838199" y="4091822"/>
            <a:ext cx="3240000" cy="720000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600" i="1" dirty="0">
                <a:latin typeface="Cambria" panose="02040503050406030204" pitchFamily="18" charset="0"/>
                <a:ea typeface="Cambria" panose="02040503050406030204" pitchFamily="18" charset="0"/>
              </a:rPr>
              <a:t>Саобраћајна приступачност</a:t>
            </a:r>
            <a:endParaRPr lang="en-US" sz="16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8042AB2-3B00-A772-5121-D33717F2AF22}"/>
              </a:ext>
            </a:extLst>
          </p:cNvPr>
          <p:cNvSpPr/>
          <p:nvPr/>
        </p:nvSpPr>
        <p:spPr>
          <a:xfrm>
            <a:off x="838199" y="5297520"/>
            <a:ext cx="3240000" cy="720000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600" i="1" dirty="0">
                <a:latin typeface="Cambria" panose="02040503050406030204" pitchFamily="18" charset="0"/>
                <a:ea typeface="Cambria" panose="02040503050406030204" pitchFamily="18" charset="0"/>
              </a:rPr>
              <a:t>Саобраћајна правичност</a:t>
            </a:r>
            <a:endParaRPr lang="en-US" sz="16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BE9AA27-5940-FB97-A056-39977048F163}"/>
              </a:ext>
            </a:extLst>
          </p:cNvPr>
          <p:cNvSpPr/>
          <p:nvPr/>
        </p:nvSpPr>
        <p:spPr>
          <a:xfrm>
            <a:off x="4495799" y="2891255"/>
            <a:ext cx="3240000" cy="720000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600" i="1" dirty="0">
                <a:latin typeface="Cambria" panose="02040503050406030204" pitchFamily="18" charset="0"/>
                <a:ea typeface="Cambria" panose="02040503050406030204" pitchFamily="18" charset="0"/>
              </a:rPr>
              <a:t>Учешће у саобраћају особа са инвалидитетом</a:t>
            </a:r>
            <a:endParaRPr lang="en-US" sz="16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DB2189F-CA3E-0495-3911-B5D5EF0B9E23}"/>
              </a:ext>
            </a:extLst>
          </p:cNvPr>
          <p:cNvSpPr/>
          <p:nvPr/>
        </p:nvSpPr>
        <p:spPr>
          <a:xfrm>
            <a:off x="8153399" y="5297520"/>
            <a:ext cx="3240000" cy="720000"/>
          </a:xfrm>
          <a:prstGeom prst="round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600" i="1" dirty="0">
                <a:latin typeface="Cambria" panose="02040503050406030204" pitchFamily="18" charset="0"/>
                <a:ea typeface="Cambria" panose="02040503050406030204" pitchFamily="18" charset="0"/>
              </a:rPr>
              <a:t>Аутономна возила и особе са инвалидитетом</a:t>
            </a:r>
            <a:endParaRPr lang="en-US" sz="16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7597510-524E-FF1D-CA7B-7B2CC24E7300}"/>
              </a:ext>
            </a:extLst>
          </p:cNvPr>
          <p:cNvSpPr/>
          <p:nvPr/>
        </p:nvSpPr>
        <p:spPr>
          <a:xfrm>
            <a:off x="4495799" y="1690688"/>
            <a:ext cx="3240000" cy="720000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600" i="1" dirty="0">
                <a:latin typeface="Cambria" panose="02040503050406030204" pitchFamily="18" charset="0"/>
                <a:ea typeface="Cambria" panose="02040503050406030204" pitchFamily="18" charset="0"/>
              </a:rPr>
              <a:t>Универзални дизајн</a:t>
            </a:r>
            <a:endParaRPr lang="en-US" sz="16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ABC4993-5EFB-7EB7-D6F2-17BCEB50E7A1}"/>
              </a:ext>
            </a:extLst>
          </p:cNvPr>
          <p:cNvSpPr/>
          <p:nvPr/>
        </p:nvSpPr>
        <p:spPr>
          <a:xfrm>
            <a:off x="4495799" y="4091822"/>
            <a:ext cx="3240000" cy="720000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600" i="1" dirty="0">
                <a:latin typeface="Cambria" panose="02040503050406030204" pitchFamily="18" charset="0"/>
                <a:ea typeface="Cambria" panose="02040503050406030204" pitchFamily="18" charset="0"/>
              </a:rPr>
              <a:t>Изазови </a:t>
            </a:r>
            <a:r>
              <a:rPr lang="sr-Cyrl-RS" sz="1600" i="1" dirty="0" err="1">
                <a:latin typeface="Cambria" panose="02040503050406030204" pitchFamily="18" charset="0"/>
                <a:ea typeface="Cambria" panose="02040503050406030204" pitchFamily="18" charset="0"/>
              </a:rPr>
              <a:t>немоторизованих</a:t>
            </a:r>
            <a:r>
              <a:rPr lang="sr-Cyrl-RS" sz="1600" i="1" dirty="0">
                <a:latin typeface="Cambria" panose="02040503050406030204" pitchFamily="18" charset="0"/>
                <a:ea typeface="Cambria" panose="02040503050406030204" pitchFamily="18" charset="0"/>
              </a:rPr>
              <a:t> кретања</a:t>
            </a:r>
            <a:endParaRPr lang="en-US" sz="16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021BBFA-889C-47EB-7E7F-667966FBA949}"/>
              </a:ext>
            </a:extLst>
          </p:cNvPr>
          <p:cNvSpPr/>
          <p:nvPr/>
        </p:nvSpPr>
        <p:spPr>
          <a:xfrm>
            <a:off x="4495799" y="5297520"/>
            <a:ext cx="3240000" cy="720000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600" i="1" dirty="0">
                <a:latin typeface="Cambria" panose="02040503050406030204" pitchFamily="18" charset="0"/>
                <a:ea typeface="Cambria" panose="02040503050406030204" pitchFamily="18" charset="0"/>
              </a:rPr>
              <a:t>Изазови моторизованих кретања</a:t>
            </a:r>
            <a:endParaRPr lang="en-US" sz="16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FECCB67-9067-83BD-DC31-A02E3D5B97E5}"/>
              </a:ext>
            </a:extLst>
          </p:cNvPr>
          <p:cNvSpPr/>
          <p:nvPr/>
        </p:nvSpPr>
        <p:spPr>
          <a:xfrm>
            <a:off x="8153399" y="4096924"/>
            <a:ext cx="3240000" cy="720000"/>
          </a:xfrm>
          <a:prstGeom prst="round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600" i="1" dirty="0">
                <a:latin typeface="Cambria" panose="02040503050406030204" pitchFamily="18" charset="0"/>
                <a:ea typeface="Cambria" panose="02040503050406030204" pitchFamily="18" charset="0"/>
              </a:rPr>
              <a:t>Организациони концепти саобраћаја и особе са инвалидитетом</a:t>
            </a:r>
            <a:endParaRPr lang="en-US" sz="16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5D0D37D-002B-506F-D2B1-8D2918DE11D0}"/>
              </a:ext>
            </a:extLst>
          </p:cNvPr>
          <p:cNvSpPr/>
          <p:nvPr/>
        </p:nvSpPr>
        <p:spPr>
          <a:xfrm>
            <a:off x="8153399" y="2891255"/>
            <a:ext cx="3240000" cy="72000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600" i="1" dirty="0">
                <a:latin typeface="Cambria" panose="02040503050406030204" pitchFamily="18" charset="0"/>
                <a:ea typeface="Cambria" panose="02040503050406030204" pitchFamily="18" charset="0"/>
              </a:rPr>
              <a:t>Ризици учешћа у саобраћајним незгодама</a:t>
            </a:r>
            <a:endParaRPr lang="en-US" sz="16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B0DF4E9-DE76-A71A-B2CB-B9291FD40B2D}"/>
              </a:ext>
            </a:extLst>
          </p:cNvPr>
          <p:cNvSpPr/>
          <p:nvPr/>
        </p:nvSpPr>
        <p:spPr>
          <a:xfrm>
            <a:off x="8153399" y="1690688"/>
            <a:ext cx="3240000" cy="72000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600" i="1" dirty="0">
                <a:latin typeface="Cambria" panose="02040503050406030204" pitchFamily="18" charset="0"/>
                <a:ea typeface="Cambria" panose="02040503050406030204" pitchFamily="18" charset="0"/>
              </a:rPr>
              <a:t>Проблеми активне и пасивне безбедности</a:t>
            </a:r>
            <a:endParaRPr lang="en-US" sz="16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442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475E59-AB72-4E68-579B-712977773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5</a:t>
            </a:fld>
            <a:endParaRPr lang="sr-Latn-R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0656DB3-53E9-32C0-3290-6EB30CB59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Организација наставе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0E84F1-9DF5-BE47-71D0-3E6AB734F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29D314E-3621-5C32-A354-A6A4545D4D1C}"/>
              </a:ext>
            </a:extLst>
          </p:cNvPr>
          <p:cNvSpPr/>
          <p:nvPr/>
        </p:nvSpPr>
        <p:spPr>
          <a:xfrm>
            <a:off x="838200" y="1846217"/>
            <a:ext cx="3240000" cy="1080000"/>
          </a:xfrm>
          <a:prstGeom prst="roundRect">
            <a:avLst/>
          </a:prstGeom>
          <a:ln/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b="1" i="1" dirty="0">
                <a:latin typeface="Cambria" panose="02040503050406030204" pitchFamily="18" charset="0"/>
                <a:ea typeface="Cambria" panose="02040503050406030204" pitchFamily="18" charset="0"/>
              </a:rPr>
              <a:t>ПРЕДАВАЊА</a:t>
            </a:r>
            <a:endParaRPr lang="en-US" sz="2800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2D48A67-9798-1362-E0E2-63B968A6994E}"/>
              </a:ext>
            </a:extLst>
          </p:cNvPr>
          <p:cNvSpPr/>
          <p:nvPr/>
        </p:nvSpPr>
        <p:spPr>
          <a:xfrm>
            <a:off x="8153400" y="1846217"/>
            <a:ext cx="3240000" cy="1080000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b="1" i="1" dirty="0">
                <a:latin typeface="Cambria" panose="02040503050406030204" pitchFamily="18" charset="0"/>
                <a:ea typeface="Cambria" panose="02040503050406030204" pitchFamily="18" charset="0"/>
              </a:rPr>
              <a:t>КОНСУЛТАЦИЈЕ</a:t>
            </a:r>
            <a:endParaRPr lang="en-US" sz="2800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A66FCCE-5F02-E587-3B80-F9A52D22AE27}"/>
              </a:ext>
            </a:extLst>
          </p:cNvPr>
          <p:cNvSpPr/>
          <p:nvPr/>
        </p:nvSpPr>
        <p:spPr>
          <a:xfrm>
            <a:off x="4495800" y="1846217"/>
            <a:ext cx="3240000" cy="108000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b="1" i="1" dirty="0">
                <a:latin typeface="Cambria" panose="02040503050406030204" pitchFamily="18" charset="0"/>
                <a:ea typeface="Cambria" panose="02040503050406030204" pitchFamily="18" charset="0"/>
              </a:rPr>
              <a:t>ВЕЖБЕ</a:t>
            </a:r>
            <a:endParaRPr lang="en-US" sz="2800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DA62419-C50F-4B9C-021B-0B55225DB4D2}"/>
              </a:ext>
            </a:extLst>
          </p:cNvPr>
          <p:cNvSpPr/>
          <p:nvPr/>
        </p:nvSpPr>
        <p:spPr>
          <a:xfrm>
            <a:off x="838200" y="3217817"/>
            <a:ext cx="3240000" cy="613954"/>
          </a:xfrm>
          <a:prstGeom prst="roundRect">
            <a:avLst/>
          </a:prstGeom>
          <a:ln/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Понедељак 13:15</a:t>
            </a:r>
            <a:endParaRPr lang="en-US" sz="2400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D215E99-F96E-D5E0-E3B7-89871C5D55B6}"/>
              </a:ext>
            </a:extLst>
          </p:cNvPr>
          <p:cNvSpPr/>
          <p:nvPr/>
        </p:nvSpPr>
        <p:spPr>
          <a:xfrm>
            <a:off x="4495800" y="3217817"/>
            <a:ext cx="3240000" cy="613954"/>
          </a:xfrm>
          <a:prstGeom prst="roundRect">
            <a:avLst/>
          </a:prstGeom>
          <a:ln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Понедељак 15:15</a:t>
            </a:r>
            <a:endParaRPr lang="en-US" sz="2400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A1972A7-853C-546B-6644-909CC57B9F9D}"/>
              </a:ext>
            </a:extLst>
          </p:cNvPr>
          <p:cNvSpPr/>
          <p:nvPr/>
        </p:nvSpPr>
        <p:spPr>
          <a:xfrm>
            <a:off x="8153400" y="3215640"/>
            <a:ext cx="3240000" cy="613954"/>
          </a:xfrm>
          <a:prstGeom prst="roundRect">
            <a:avLst/>
          </a:prstGeom>
          <a:ln/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По договору</a:t>
            </a:r>
            <a:endParaRPr lang="en-US" sz="2400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627455A-04AB-308B-4755-6BE1197FAABE}"/>
              </a:ext>
            </a:extLst>
          </p:cNvPr>
          <p:cNvSpPr/>
          <p:nvPr/>
        </p:nvSpPr>
        <p:spPr>
          <a:xfrm>
            <a:off x="838200" y="4123371"/>
            <a:ext cx="3240000" cy="1080000"/>
          </a:xfrm>
          <a:prstGeom prst="roundRect">
            <a:avLst/>
          </a:prstGeom>
          <a:ln/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Обрада наставних јединица</a:t>
            </a:r>
            <a:endParaRPr lang="en-US" sz="2400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C9B64AB-8AA0-F193-1CE4-7EB0F0A4A6A2}"/>
              </a:ext>
            </a:extLst>
          </p:cNvPr>
          <p:cNvSpPr/>
          <p:nvPr/>
        </p:nvSpPr>
        <p:spPr>
          <a:xfrm>
            <a:off x="4495800" y="4127725"/>
            <a:ext cx="3240000" cy="1080000"/>
          </a:xfrm>
          <a:prstGeom prst="roundRect">
            <a:avLst/>
          </a:prstGeom>
          <a:ln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Семинарски радови</a:t>
            </a:r>
            <a:endParaRPr lang="en-US" sz="2400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965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475E59-AB72-4E68-579B-712977773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6</a:t>
            </a:fld>
            <a:endParaRPr lang="sr-Latn-R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0656DB3-53E9-32C0-3290-6EB30CB59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Начин полагања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0E84F1-9DF5-BE47-71D0-3E6AB734F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06CE45-51F8-185A-1508-2393D172D09F}"/>
              </a:ext>
            </a:extLst>
          </p:cNvPr>
          <p:cNvSpPr/>
          <p:nvPr/>
        </p:nvSpPr>
        <p:spPr>
          <a:xfrm>
            <a:off x="838198" y="1846217"/>
            <a:ext cx="4680000" cy="720000"/>
          </a:xfrm>
          <a:prstGeom prst="roundRect">
            <a:avLst/>
          </a:prstGeom>
          <a:ln/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b="1" i="1" dirty="0">
                <a:latin typeface="Cambria" panose="02040503050406030204" pitchFamily="18" charset="0"/>
                <a:ea typeface="Cambria" panose="02040503050406030204" pitchFamily="18" charset="0"/>
              </a:rPr>
              <a:t>Током семестра</a:t>
            </a:r>
            <a:endParaRPr lang="en-US" sz="2800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5206635-CD74-115E-05F8-4CDD00F0CA0C}"/>
              </a:ext>
            </a:extLst>
          </p:cNvPr>
          <p:cNvSpPr/>
          <p:nvPr/>
        </p:nvSpPr>
        <p:spPr>
          <a:xfrm>
            <a:off x="6673804" y="1846217"/>
            <a:ext cx="4680000" cy="720000"/>
          </a:xfrm>
          <a:prstGeom prst="roundRect">
            <a:avLst/>
          </a:prstGeom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b="1" i="1" dirty="0">
                <a:latin typeface="Cambria" panose="02040503050406030204" pitchFamily="18" charset="0"/>
                <a:ea typeface="Cambria" panose="02040503050406030204" pitchFamily="18" charset="0"/>
              </a:rPr>
              <a:t>Испит</a:t>
            </a:r>
            <a:endParaRPr lang="en-US" sz="2800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76C0953-A6E7-22F2-CC99-356095682CF8}"/>
              </a:ext>
            </a:extLst>
          </p:cNvPr>
          <p:cNvSpPr/>
          <p:nvPr/>
        </p:nvSpPr>
        <p:spPr>
          <a:xfrm>
            <a:off x="3756000" y="2865754"/>
            <a:ext cx="4680000" cy="720000"/>
          </a:xfrm>
          <a:prstGeom prst="roundRect">
            <a:avLst/>
          </a:prstGeom>
          <a:ln/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b="1" i="1" dirty="0">
                <a:latin typeface="Cambria" panose="02040503050406030204" pitchFamily="18" charset="0"/>
                <a:ea typeface="Cambria" panose="02040503050406030204" pitchFamily="18" charset="0"/>
              </a:rPr>
              <a:t>Присуство (10)</a:t>
            </a:r>
            <a:endParaRPr lang="en-US" sz="2800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FF7C196-FFAF-5614-7F53-63068D1BD995}"/>
              </a:ext>
            </a:extLst>
          </p:cNvPr>
          <p:cNvSpPr/>
          <p:nvPr/>
        </p:nvSpPr>
        <p:spPr>
          <a:xfrm>
            <a:off x="3756000" y="3741283"/>
            <a:ext cx="4680000" cy="720000"/>
          </a:xfrm>
          <a:prstGeom prst="roundRect">
            <a:avLst/>
          </a:prstGeom>
          <a:ln/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b="1" i="1" dirty="0">
                <a:latin typeface="Cambria" panose="02040503050406030204" pitchFamily="18" charset="0"/>
                <a:ea typeface="Cambria" panose="02040503050406030204" pitchFamily="18" charset="0"/>
              </a:rPr>
              <a:t>Семинарски рад (30)</a:t>
            </a:r>
            <a:endParaRPr lang="en-US" sz="2800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C8FB528-FCB1-D153-0E04-8CDA89696410}"/>
              </a:ext>
            </a:extLst>
          </p:cNvPr>
          <p:cNvSpPr/>
          <p:nvPr/>
        </p:nvSpPr>
        <p:spPr>
          <a:xfrm>
            <a:off x="838198" y="4608647"/>
            <a:ext cx="4680000" cy="720000"/>
          </a:xfrm>
          <a:prstGeom prst="roundRect">
            <a:avLst/>
          </a:prstGeom>
          <a:ln/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latin typeface="Cambria" panose="02040503050406030204" pitchFamily="18" charset="0"/>
                <a:ea typeface="Cambria" panose="02040503050406030204" pitchFamily="18" charset="0"/>
              </a:rPr>
              <a:t>I </a:t>
            </a:r>
            <a:r>
              <a:rPr lang="sr-Cyrl-RS" sz="2800" b="1" i="1" dirty="0">
                <a:latin typeface="Cambria" panose="02040503050406030204" pitchFamily="18" charset="0"/>
                <a:ea typeface="Cambria" panose="02040503050406030204" pitchFamily="18" charset="0"/>
              </a:rPr>
              <a:t>колоквијум (30)</a:t>
            </a:r>
            <a:endParaRPr lang="en-US" sz="2800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233675E-E10E-3B4E-6622-4A75FCABDD4B}"/>
              </a:ext>
            </a:extLst>
          </p:cNvPr>
          <p:cNvSpPr/>
          <p:nvPr/>
        </p:nvSpPr>
        <p:spPr>
          <a:xfrm>
            <a:off x="838198" y="5487306"/>
            <a:ext cx="4680000" cy="720000"/>
          </a:xfrm>
          <a:prstGeom prst="roundRect">
            <a:avLst/>
          </a:prstGeom>
          <a:ln/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latin typeface="Cambria" panose="02040503050406030204" pitchFamily="18" charset="0"/>
                <a:ea typeface="Cambria" panose="02040503050406030204" pitchFamily="18" charset="0"/>
              </a:rPr>
              <a:t>II </a:t>
            </a:r>
            <a:r>
              <a:rPr lang="sr-Cyrl-RS" sz="2800" b="1" i="1" dirty="0">
                <a:latin typeface="Cambria" panose="02040503050406030204" pitchFamily="18" charset="0"/>
                <a:ea typeface="Cambria" panose="02040503050406030204" pitchFamily="18" charset="0"/>
              </a:rPr>
              <a:t>колоквијум (30)</a:t>
            </a:r>
            <a:endParaRPr lang="en-US" sz="2800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9D03AB1-A638-11B5-AA60-31B3BDDE9670}"/>
              </a:ext>
            </a:extLst>
          </p:cNvPr>
          <p:cNvSpPr/>
          <p:nvPr/>
        </p:nvSpPr>
        <p:spPr>
          <a:xfrm>
            <a:off x="6673800" y="5048816"/>
            <a:ext cx="4680000" cy="720000"/>
          </a:xfrm>
          <a:prstGeom prst="roundRect">
            <a:avLst/>
          </a:prstGeom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b="1" i="1" dirty="0">
                <a:latin typeface="Cambria" panose="02040503050406030204" pitchFamily="18" charset="0"/>
                <a:ea typeface="Cambria" panose="02040503050406030204" pitchFamily="18" charset="0"/>
              </a:rPr>
              <a:t>Испит (30+30)</a:t>
            </a:r>
            <a:endParaRPr lang="en-US" sz="2800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254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FABC2C-7D4E-D83D-1846-2A32E12F5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7</a:t>
            </a:fld>
            <a:endParaRPr lang="sr-Latn-R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96F232D-D653-38B9-B934-43B4085A2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Начин оцењивања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393C45-6131-C129-B58C-D102B6A9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B095A23-35B0-3585-E5D5-33091F1874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390061"/>
              </p:ext>
            </p:extLst>
          </p:nvPr>
        </p:nvGraphicFramePr>
        <p:xfrm>
          <a:off x="838199" y="3740727"/>
          <a:ext cx="2985656" cy="2535090"/>
        </p:xfrm>
        <a:graphic>
          <a:graphicData uri="http://schemas.openxmlformats.org/drawingml/2006/table">
            <a:tbl>
              <a:tblPr firstRow="1" bandRow="1">
                <a:tableStyleId>{D03447BB-5D67-496B-8E87-E561075AD55C}</a:tableStyleId>
              </a:tblPr>
              <a:tblGrid>
                <a:gridCol w="1695696">
                  <a:extLst>
                    <a:ext uri="{9D8B030D-6E8A-4147-A177-3AD203B41FA5}">
                      <a16:colId xmlns:a16="http://schemas.microsoft.com/office/drawing/2014/main" val="264015828"/>
                    </a:ext>
                  </a:extLst>
                </a:gridCol>
                <a:gridCol w="1289960">
                  <a:extLst>
                    <a:ext uri="{9D8B030D-6E8A-4147-A177-3AD203B41FA5}">
                      <a16:colId xmlns:a16="http://schemas.microsoft.com/office/drawing/2014/main" val="951680415"/>
                    </a:ext>
                  </a:extLst>
                </a:gridCol>
              </a:tblGrid>
              <a:tr h="422515">
                <a:tc>
                  <a:txBody>
                    <a:bodyPr/>
                    <a:lstStyle/>
                    <a:p>
                      <a:r>
                        <a:rPr lang="sr-Cyrl-R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Број поена</a:t>
                      </a:r>
                      <a:endParaRPr lang="en-US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Оцена</a:t>
                      </a:r>
                      <a:endParaRPr lang="en-US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126580"/>
                  </a:ext>
                </a:extLst>
              </a:tr>
              <a:tr h="422515">
                <a:tc>
                  <a:txBody>
                    <a:bodyPr/>
                    <a:lstStyle/>
                    <a:p>
                      <a:r>
                        <a:rPr lang="sr-Cyrl-RS" sz="2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91-100</a:t>
                      </a:r>
                      <a:endParaRPr lang="en-US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0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</a:t>
                      </a:r>
                      <a:endParaRPr lang="en-US" sz="20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7999156"/>
                  </a:ext>
                </a:extLst>
              </a:tr>
              <a:tr h="422515">
                <a:tc>
                  <a:txBody>
                    <a:bodyPr/>
                    <a:lstStyle/>
                    <a:p>
                      <a:r>
                        <a:rPr lang="sr-Cyrl-RS" sz="2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81-90</a:t>
                      </a:r>
                      <a:endParaRPr lang="en-US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0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en-US" sz="20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8363182"/>
                  </a:ext>
                </a:extLst>
              </a:tr>
              <a:tr h="422515">
                <a:tc>
                  <a:txBody>
                    <a:bodyPr/>
                    <a:lstStyle/>
                    <a:p>
                      <a:r>
                        <a:rPr lang="sr-Cyrl-RS" sz="2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71-80</a:t>
                      </a:r>
                      <a:endParaRPr lang="en-US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0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en-US" sz="20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4873968"/>
                  </a:ext>
                </a:extLst>
              </a:tr>
              <a:tr h="422515">
                <a:tc>
                  <a:txBody>
                    <a:bodyPr/>
                    <a:lstStyle/>
                    <a:p>
                      <a:r>
                        <a:rPr lang="sr-Cyrl-RS" sz="2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61-70</a:t>
                      </a:r>
                      <a:endParaRPr lang="en-US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0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en-US" sz="20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5883343"/>
                  </a:ext>
                </a:extLst>
              </a:tr>
              <a:tr h="422515">
                <a:tc>
                  <a:txBody>
                    <a:bodyPr/>
                    <a:lstStyle/>
                    <a:p>
                      <a:r>
                        <a:rPr lang="sr-Cyrl-RS" sz="2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51-60</a:t>
                      </a:r>
                      <a:endParaRPr lang="en-US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0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en-US" sz="20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6238974"/>
                  </a:ext>
                </a:extLst>
              </a:tr>
            </a:tbl>
          </a:graphicData>
        </a:graphic>
      </p:graphicFrame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8465084-8055-8764-D6FA-782DF69148E8}"/>
              </a:ext>
            </a:extLst>
          </p:cNvPr>
          <p:cNvSpPr/>
          <p:nvPr/>
        </p:nvSpPr>
        <p:spPr>
          <a:xfrm>
            <a:off x="838199" y="1635707"/>
            <a:ext cx="4680000" cy="720000"/>
          </a:xfrm>
          <a:prstGeom prst="roundRect">
            <a:avLst/>
          </a:prstGeom>
          <a:ln/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b="1" i="1" dirty="0">
                <a:latin typeface="Cambria" panose="02040503050406030204" pitchFamily="18" charset="0"/>
                <a:ea typeface="Cambria" panose="02040503050406030204" pitchFamily="18" charset="0"/>
              </a:rPr>
              <a:t>Током семестра</a:t>
            </a:r>
            <a:endParaRPr lang="en-US" sz="2800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BCE2F09-D4D0-303C-FFC9-9025AFF36D2D}"/>
              </a:ext>
            </a:extLst>
          </p:cNvPr>
          <p:cNvSpPr/>
          <p:nvPr/>
        </p:nvSpPr>
        <p:spPr>
          <a:xfrm>
            <a:off x="838199" y="2611009"/>
            <a:ext cx="10515600" cy="720000"/>
          </a:xfrm>
          <a:prstGeom prst="roundRect">
            <a:avLst/>
          </a:prstGeom>
          <a:ln/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Поправни колоквијум на крају семестра</a:t>
            </a:r>
          </a:p>
          <a:p>
            <a:pPr algn="ctr"/>
            <a:r>
              <a:rPr lang="sr-Cyrl-RS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- Целокупно градиво мења поене са лошијег колоквијума - </a:t>
            </a:r>
            <a:endParaRPr lang="en-US" sz="2400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76A9F73-B832-B6ED-9925-C15B9A4C0BA6}"/>
              </a:ext>
            </a:extLst>
          </p:cNvPr>
          <p:cNvSpPr/>
          <p:nvPr/>
        </p:nvSpPr>
        <p:spPr>
          <a:xfrm>
            <a:off x="4038601" y="3740726"/>
            <a:ext cx="7315198" cy="2535089"/>
          </a:xfrm>
          <a:prstGeom prst="roundRect">
            <a:avLst/>
          </a:prstGeom>
          <a:ln/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i="1" u="sng" dirty="0">
                <a:latin typeface="Cambria" panose="02040503050406030204" pitchFamily="18" charset="0"/>
                <a:ea typeface="Cambria" panose="02040503050406030204" pitchFamily="18" charset="0"/>
              </a:rPr>
              <a:t>Критеријуми за упис оцене</a:t>
            </a:r>
          </a:p>
          <a:p>
            <a:pPr algn="ctr"/>
            <a:endParaRPr lang="sr-Cyrl-RS" sz="2400" b="1" i="1" u="sng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Минимум 50% на колоквијумима (збир поена на колоквијумима – </a:t>
            </a:r>
            <a:r>
              <a:rPr lang="sr-Cyrl-RS" sz="2400" b="1" i="1" u="sng" dirty="0">
                <a:latin typeface="Cambria" panose="02040503050406030204" pitchFamily="18" charset="0"/>
                <a:ea typeface="Cambria" panose="02040503050406030204" pitchFamily="18" charset="0"/>
              </a:rPr>
              <a:t>минимум 30</a:t>
            </a:r>
            <a:r>
              <a:rPr lang="sr-Cyrl-RS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Одбрањен семинарски рад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Минимум 51 поен</a:t>
            </a:r>
          </a:p>
        </p:txBody>
      </p:sp>
    </p:spTree>
    <p:extLst>
      <p:ext uri="{BB962C8B-B14F-4D97-AF65-F5344CB8AC3E}">
        <p14:creationId xmlns:p14="http://schemas.microsoft.com/office/powerpoint/2010/main" val="645858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Red Question mark">
                <a:extLst>
                  <a:ext uri="{FF2B5EF4-FFF2-40B4-BE49-F238E27FC236}">
                    <a16:creationId xmlns:a16="http://schemas.microsoft.com/office/drawing/2014/main" id="{29DC1EA6-A880-696E-93E3-ADA591CDE11E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646507270"/>
                  </p:ext>
                </p:extLst>
              </p:nvPr>
            </p:nvGraphicFramePr>
            <p:xfrm>
              <a:off x="4750593" y="2061847"/>
              <a:ext cx="2690813" cy="1800000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2690813" cy="1800000"/>
                    </a:xfrm>
                    <a:prstGeom prst="rect">
                      <a:avLst/>
                    </a:prstGeom>
                  </am3d:spPr>
                  <am3d:camera>
                    <am3d:pos x="0" y="0" z="5538953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517042" d="1000000"/>
                    <am3d:preTrans dx="0" dy="-18004113" dz="-497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223663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Red Question mark">
                <a:extLst>
                  <a:ext uri="{FF2B5EF4-FFF2-40B4-BE49-F238E27FC236}">
                    <a16:creationId xmlns:a16="http://schemas.microsoft.com/office/drawing/2014/main" id="{29DC1EA6-A880-696E-93E3-ADA591CDE11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50593" y="2061847"/>
                <a:ext cx="2690813" cy="180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73460"/>
      </p:ext>
    </p:extLst>
  </p:cSld>
  <p:clrMapOvr>
    <a:masterClrMapping/>
  </p:clrMapOvr>
  <p:transition>
    <p:random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F_ppt_template_cir" id="{813B8F39-54D3-4201-886D-9A46251399D4}" vid="{BFF285B5-F1C9-41A9-A7DA-F2E1A9F227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SF_ppt_template_cir</Template>
  <TotalTime>551</TotalTime>
  <Words>235</Words>
  <Application>Microsoft Office PowerPoint</Application>
  <PresentationFormat>Widescreen</PresentationFormat>
  <Paragraphs>75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Cambria</vt:lpstr>
      <vt:lpstr>Tw Cen MT (Body)</vt:lpstr>
      <vt:lpstr>Tw Cen MT (Body)Body)</vt:lpstr>
      <vt:lpstr>Tw Cen MT (Body)dy)</vt:lpstr>
      <vt:lpstr>Office Theme</vt:lpstr>
      <vt:lpstr>Уводно предавање </vt:lpstr>
      <vt:lpstr>Основни подаци</vt:lpstr>
      <vt:lpstr>Циљ предмета</vt:lpstr>
      <vt:lpstr>Садржај предмета</vt:lpstr>
      <vt:lpstr>Организација наставе</vt:lpstr>
      <vt:lpstr>Начин полагања</vt:lpstr>
      <vt:lpstr>Начин оцењивања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 са инвалидитетом  </dc:title>
  <dc:creator>Đorđe Petrović</dc:creator>
  <cp:lastModifiedBy>Djordje Petrovic</cp:lastModifiedBy>
  <cp:revision>42</cp:revision>
  <dcterms:created xsi:type="dcterms:W3CDTF">2024-09-10T17:28:23Z</dcterms:created>
  <dcterms:modified xsi:type="dcterms:W3CDTF">2024-10-02T10:59:12Z</dcterms:modified>
</cp:coreProperties>
</file>