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9"/>
  </p:notesMasterIdLst>
  <p:handoutMasterIdLst>
    <p:handoutMasterId r:id="rId20"/>
  </p:handoutMasterIdLst>
  <p:sldIdLst>
    <p:sldId id="286" r:id="rId2"/>
    <p:sldId id="303" r:id="rId3"/>
    <p:sldId id="305" r:id="rId4"/>
    <p:sldId id="289" r:id="rId5"/>
    <p:sldId id="288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8" r:id="rId14"/>
    <p:sldId id="299" r:id="rId15"/>
    <p:sldId id="300" r:id="rId16"/>
    <p:sldId id="301" r:id="rId17"/>
    <p:sldId id="275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808080"/>
    <a:srgbClr val="00004C"/>
    <a:srgbClr val="000066"/>
    <a:srgbClr val="000000"/>
    <a:srgbClr val="FFCC00"/>
    <a:srgbClr val="99FF33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12" autoAdjust="0"/>
    <p:restoredTop sz="94581" autoAdjust="0"/>
  </p:normalViewPr>
  <p:slideViewPr>
    <p:cSldViewPr>
      <p:cViewPr varScale="1">
        <p:scale>
          <a:sx n="85" d="100"/>
          <a:sy n="85" d="100"/>
        </p:scale>
        <p:origin x="145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3077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5483B24-888E-4678-A23B-7C432E7CBF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751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4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74A2AEA-B2A6-4679-9730-31A0344D25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424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1676400"/>
            <a:ext cx="7772400" cy="1828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AA5CE0BA-5AF1-4473-BC0D-AE9E9BCDF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3" name="Text Box 9"/>
          <p:cNvSpPr txBox="1">
            <a:spLocks noChangeArrowheads="1"/>
          </p:cNvSpPr>
          <p:nvPr userDrawn="1"/>
        </p:nvSpPr>
        <p:spPr bwMode="auto">
          <a:xfrm>
            <a:off x="1524000" y="161925"/>
            <a:ext cx="6224588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RS" sz="1500">
                <a:solidFill>
                  <a:srgbClr val="3B3470"/>
                </a:solidFill>
              </a:rPr>
              <a:t>T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e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h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n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č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k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</a:t>
            </a:r>
            <a:r>
              <a:rPr lang="en-US" sz="1500">
                <a:solidFill>
                  <a:srgbClr val="3B3470"/>
                </a:solidFill>
              </a:rPr>
              <a:t>  </a:t>
            </a:r>
            <a:r>
              <a:rPr lang="sr-Latn-RS" sz="1500">
                <a:solidFill>
                  <a:srgbClr val="3B3470"/>
                </a:solidFill>
              </a:rPr>
              <a:t> T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e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r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m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o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d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n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m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k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</a:t>
            </a:r>
            <a:endParaRPr lang="en-US" sz="1500">
              <a:solidFill>
                <a:srgbClr val="3B3470"/>
              </a:solidFill>
            </a:endParaRPr>
          </a:p>
        </p:txBody>
      </p:sp>
      <p:sp>
        <p:nvSpPr>
          <p:cNvPr id="16394" name="Line 10"/>
          <p:cNvSpPr>
            <a:spLocks noChangeShapeType="1"/>
          </p:cNvSpPr>
          <p:nvPr userDrawn="1"/>
        </p:nvSpPr>
        <p:spPr bwMode="auto">
          <a:xfrm>
            <a:off x="228600" y="6400800"/>
            <a:ext cx="8683625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 userDrawn="1"/>
        </p:nvSpPr>
        <p:spPr bwMode="auto">
          <a:xfrm>
            <a:off x="228600" y="533400"/>
            <a:ext cx="8683625" cy="0"/>
          </a:xfrm>
          <a:prstGeom prst="line">
            <a:avLst/>
          </a:prstGeom>
          <a:noFill/>
          <a:ln w="57150" cmpd="thickThin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4" cstate="print"/>
          <a:srcRect l="44375" t="34444" r="31250" b="21111"/>
          <a:stretch>
            <a:fillRect/>
          </a:stretch>
        </p:blipFill>
        <p:spPr bwMode="auto">
          <a:xfrm>
            <a:off x="8458200" y="609600"/>
            <a:ext cx="520064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8"/>
          <p:cNvSpPr txBox="1">
            <a:spLocks noChangeArrowheads="1"/>
          </p:cNvSpPr>
          <p:nvPr userDrawn="1"/>
        </p:nvSpPr>
        <p:spPr bwMode="auto">
          <a:xfrm>
            <a:off x="6557920" y="6350238"/>
            <a:ext cx="243368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R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Prof. </a:t>
            </a:r>
            <a:r>
              <a:rPr lang="en-U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dr Radomir Mijailovi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ć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Doc. dr 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Đorđe Petrović</a:t>
            </a:r>
            <a:endParaRPr lang="en-US" sz="1500" i="1">
              <a:solidFill>
                <a:srgbClr val="3B347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Box 11"/>
          <p:cNvSpPr txBox="1">
            <a:spLocks noChangeArrowheads="1"/>
          </p:cNvSpPr>
          <p:nvPr userDrawn="1"/>
        </p:nvSpPr>
        <p:spPr bwMode="auto">
          <a:xfrm>
            <a:off x="133350" y="6437313"/>
            <a:ext cx="2509838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  <a:defRPr/>
            </a:pPr>
            <a:r>
              <a:rPr lang="sr-Latn-CS" sz="1400">
                <a:solidFill>
                  <a:srgbClr val="3B3470"/>
                </a:solidFill>
              </a:rPr>
              <a:t>Saobraćajni fakultet, Beograd</a:t>
            </a:r>
            <a:endParaRPr lang="en-US">
              <a:solidFill>
                <a:srgbClr val="3B3470"/>
              </a:solidFill>
            </a:endParaRPr>
          </a:p>
        </p:txBody>
      </p:sp>
      <p:sp>
        <p:nvSpPr>
          <p:cNvPr id="17" name="Text Box 11"/>
          <p:cNvSpPr txBox="1">
            <a:spLocks noChangeArrowheads="1"/>
          </p:cNvSpPr>
          <p:nvPr userDrawn="1"/>
        </p:nvSpPr>
        <p:spPr bwMode="auto">
          <a:xfrm>
            <a:off x="4170302" y="6430935"/>
            <a:ext cx="800219" cy="327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tabLst>
                <a:tab pos="409575" algn="l"/>
              </a:tabLst>
              <a:defRPr/>
            </a:pPr>
            <a:r>
              <a:rPr lang="en-US" sz="1400" dirty="0">
                <a:solidFill>
                  <a:srgbClr val="3B3470"/>
                </a:solidFill>
              </a:rPr>
              <a:t>- </a:t>
            </a:r>
            <a:r>
              <a:rPr lang="en-US" sz="1400">
                <a:solidFill>
                  <a:srgbClr val="3B3470"/>
                </a:solidFill>
              </a:rPr>
              <a:t>20</a:t>
            </a:r>
            <a:r>
              <a:rPr lang="sr-Latn-RS" sz="1400">
                <a:solidFill>
                  <a:srgbClr val="3B3470"/>
                </a:solidFill>
              </a:rPr>
              <a:t>2</a:t>
            </a:r>
            <a:r>
              <a:rPr lang="en-US" sz="1400">
                <a:solidFill>
                  <a:srgbClr val="3B3470"/>
                </a:solidFill>
              </a:rPr>
              <a:t>5 </a:t>
            </a:r>
            <a:r>
              <a:rPr lang="en-US" sz="1400" dirty="0">
                <a:solidFill>
                  <a:srgbClr val="3B3470"/>
                </a:solidFill>
              </a:rPr>
              <a:t>-</a:t>
            </a:r>
            <a:endParaRPr lang="en-US" dirty="0">
              <a:solidFill>
                <a:srgbClr val="3B3470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7" Type="http://schemas.openxmlformats.org/officeDocument/2006/relationships/image" Target="../media/image15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emf"/><Relationship Id="rId5" Type="http://schemas.openxmlformats.org/officeDocument/2006/relationships/image" Target="../media/image13.emf"/><Relationship Id="rId4" Type="http://schemas.openxmlformats.org/officeDocument/2006/relationships/image" Target="../media/image12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5" Type="http://schemas.openxmlformats.org/officeDocument/2006/relationships/image" Target="../media/image21.emf"/><Relationship Id="rId4" Type="http://schemas.openxmlformats.org/officeDocument/2006/relationships/image" Target="../media/image20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9.emf"/><Relationship Id="rId4" Type="http://schemas.openxmlformats.org/officeDocument/2006/relationships/image" Target="../media/image28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Text Box 7"/>
          <p:cNvSpPr txBox="1">
            <a:spLocks noChangeArrowheads="1"/>
          </p:cNvSpPr>
          <p:nvPr/>
        </p:nvSpPr>
        <p:spPr bwMode="auto">
          <a:xfrm>
            <a:off x="169863" y="5867400"/>
            <a:ext cx="8745537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tabLst>
                <a:tab pos="409575" algn="l"/>
              </a:tabLst>
            </a:pPr>
            <a:r>
              <a:rPr lang="en-US" sz="1800"/>
              <a:t>Analiz</a:t>
            </a:r>
            <a:r>
              <a:rPr lang="sr-Latn-RS" sz="1800"/>
              <a:t>iraćemo homogene </a:t>
            </a:r>
            <a:r>
              <a:rPr lang="sr-Latn-CS" sz="1800"/>
              <a:t>smeše gasova – važe svi zakoni gasova i jednačina stanja</a:t>
            </a:r>
            <a:endParaRPr lang="en-US" sz="1800"/>
          </a:p>
        </p:txBody>
      </p:sp>
      <p:sp>
        <p:nvSpPr>
          <p:cNvPr id="4105" name="WordArt 12"/>
          <p:cNvSpPr>
            <a:spLocks noChangeArrowheads="1" noChangeShapeType="1" noTextEdit="1"/>
          </p:cNvSpPr>
          <p:nvPr/>
        </p:nvSpPr>
        <p:spPr bwMode="auto">
          <a:xfrm>
            <a:off x="1687513" y="762000"/>
            <a:ext cx="5781675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pt-BR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 M E Š 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pt-BR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 D E A L N I H   G A S O V A</a:t>
            </a:r>
            <a:endParaRPr lang="en-US" sz="3600" kern="10">
              <a:ln w="9525">
                <a:noFill/>
                <a:round/>
                <a:headEnd/>
                <a:tailEnd/>
              </a:ln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228600" y="4419600"/>
            <a:ext cx="8629650" cy="10895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800">
                <a:solidFill>
                  <a:schemeClr val="bg1"/>
                </a:solidFill>
              </a:rPr>
              <a:t>Smeša gasova može predstavljati </a:t>
            </a:r>
            <a:r>
              <a:rPr lang="sr-Cyrl-CS" sz="1800">
                <a:solidFill>
                  <a:schemeClr val="bg1"/>
                </a:solidFill>
              </a:rPr>
              <a:t>homogeni </a:t>
            </a:r>
            <a:r>
              <a:rPr lang="sr-Latn-RS" sz="1800">
                <a:solidFill>
                  <a:schemeClr val="bg1"/>
                </a:solidFill>
              </a:rPr>
              <a:t>termodinamički </a:t>
            </a:r>
            <a:r>
              <a:rPr lang="sr-Cyrl-CS" sz="1800">
                <a:solidFill>
                  <a:schemeClr val="bg1"/>
                </a:solidFill>
              </a:rPr>
              <a:t>sistem </a:t>
            </a:r>
            <a:r>
              <a:rPr lang="sr-Latn-RS" sz="1800">
                <a:solidFill>
                  <a:schemeClr val="bg1"/>
                </a:solidFill>
              </a:rPr>
              <a:t>ukoliko ispunjeni </a:t>
            </a:r>
            <a:r>
              <a:rPr lang="sr-Cyrl-CS" sz="1800">
                <a:solidFill>
                  <a:schemeClr val="bg1"/>
                </a:solidFill>
              </a:rPr>
              <a:t>uslov</a:t>
            </a:r>
            <a:r>
              <a:rPr lang="sr-Latn-RS" sz="1800">
                <a:solidFill>
                  <a:schemeClr val="bg1"/>
                </a:solidFill>
              </a:rPr>
              <a:t>i: </a:t>
            </a:r>
            <a:r>
              <a:rPr lang="sr-Cyrl-CS" sz="1800">
                <a:solidFill>
                  <a:schemeClr val="bg1"/>
                </a:solidFill>
              </a:rPr>
              <a:t>njene komponente hemijski ne reaguju, konstantan sastav i iste fizičke osobine po čitavoj zapremini.</a:t>
            </a:r>
            <a:endParaRPr lang="en-US" sz="1800">
              <a:solidFill>
                <a:schemeClr val="bg1"/>
              </a:solidFill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381000" y="2307550"/>
            <a:ext cx="8305800" cy="1990130"/>
            <a:chOff x="381000" y="1981200"/>
            <a:chExt cx="8305800" cy="1990130"/>
          </a:xfrm>
        </p:grpSpPr>
        <p:sp>
          <p:nvSpPr>
            <p:cNvPr id="15" name="Text Box 6"/>
            <p:cNvSpPr txBox="1">
              <a:spLocks noChangeArrowheads="1"/>
            </p:cNvSpPr>
            <p:nvPr/>
          </p:nvSpPr>
          <p:spPr bwMode="auto">
            <a:xfrm>
              <a:off x="2160108" y="1981200"/>
              <a:ext cx="5189241" cy="923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CS" b="1">
                  <a:solidFill>
                    <a:schemeClr val="bg1"/>
                  </a:solidFill>
                </a:rPr>
                <a:t>Termodinamički sistem</a:t>
              </a:r>
              <a:endParaRPr lang="en-US" b="1">
                <a:solidFill>
                  <a:schemeClr val="bg1"/>
                </a:solidFill>
              </a:endParaRPr>
            </a:p>
            <a:p>
              <a:pPr algn="ctr">
                <a:tabLst>
                  <a:tab pos="409575" algn="l"/>
                </a:tabLst>
              </a:pPr>
              <a:r>
                <a:rPr lang="sr-Latn-CS" b="1">
                  <a:solidFill>
                    <a:schemeClr val="bg1"/>
                  </a:solidFill>
                </a:rPr>
                <a:t>homogeni</a:t>
              </a:r>
              <a:r>
                <a:rPr lang="en-US" b="1">
                  <a:solidFill>
                    <a:schemeClr val="bg1"/>
                  </a:solidFill>
                </a:rPr>
                <a:t>				</a:t>
              </a:r>
              <a:r>
                <a:rPr lang="sr-Latn-CS" b="1">
                  <a:solidFill>
                    <a:srgbClr val="FFC000"/>
                  </a:solidFill>
                </a:rPr>
                <a:t>heterogeni</a:t>
              </a:r>
            </a:p>
          </p:txBody>
        </p:sp>
        <p:sp>
          <p:nvSpPr>
            <p:cNvPr id="16" name="Text Box 7"/>
            <p:cNvSpPr txBox="1">
              <a:spLocks noChangeArrowheads="1"/>
            </p:cNvSpPr>
            <p:nvPr/>
          </p:nvSpPr>
          <p:spPr bwMode="auto">
            <a:xfrm>
              <a:off x="381000" y="2971800"/>
              <a:ext cx="3810000" cy="923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Cyrl-CS" sz="1800">
                  <a:solidFill>
                    <a:schemeClr val="bg1"/>
                  </a:solidFill>
                </a:rPr>
                <a:t>fizičke veličine i hemijski sastav</a:t>
              </a:r>
              <a:r>
                <a:rPr lang="sr-Latn-CS" sz="1800">
                  <a:solidFill>
                    <a:schemeClr val="bg1"/>
                  </a:solidFill>
                </a:rPr>
                <a:t> termod</a:t>
              </a:r>
              <a:r>
                <a:rPr lang="en-US" sz="1800">
                  <a:solidFill>
                    <a:schemeClr val="bg1"/>
                  </a:solidFill>
                </a:rPr>
                <a:t>.</a:t>
              </a:r>
              <a:r>
                <a:rPr lang="sr-Latn-CS" sz="1800">
                  <a:solidFill>
                    <a:schemeClr val="bg1"/>
                  </a:solidFill>
                </a:rPr>
                <a:t> sistema</a:t>
              </a:r>
              <a:r>
                <a:rPr lang="sr-Cyrl-CS" sz="1800">
                  <a:solidFill>
                    <a:schemeClr val="bg1"/>
                  </a:solidFill>
                </a:rPr>
                <a:t> u svim delovima kontrolisane zapremine</a:t>
              </a:r>
              <a:r>
                <a:rPr lang="en-US" sz="1800">
                  <a:solidFill>
                    <a:schemeClr val="bg1"/>
                  </a:solidFill>
                </a:rPr>
                <a:t> su</a:t>
              </a:r>
              <a:r>
                <a:rPr lang="sr-Cyrl-CS" sz="1800">
                  <a:solidFill>
                    <a:schemeClr val="bg1"/>
                  </a:solidFill>
                </a:rPr>
                <a:t> ist</a:t>
              </a:r>
              <a:r>
                <a:rPr lang="en-US" sz="1800">
                  <a:solidFill>
                    <a:schemeClr val="bg1"/>
                  </a:solidFill>
                </a:rPr>
                <a:t>e</a:t>
              </a:r>
              <a:endParaRPr lang="sr-Latn-CS" sz="1800">
                <a:solidFill>
                  <a:schemeClr val="bg1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562600" y="3048000"/>
              <a:ext cx="31242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100000"/>
                </a:lnSpc>
                <a:spcBef>
                  <a:spcPts val="0"/>
                </a:spcBef>
              </a:pPr>
              <a:r>
                <a:rPr lang="sr-Latn-CS" sz="1800">
                  <a:solidFill>
                    <a:srgbClr val="FFC000"/>
                  </a:solidFill>
                </a:rPr>
                <a:t>termod</a:t>
              </a:r>
              <a:r>
                <a:rPr lang="en-US" sz="1800">
                  <a:solidFill>
                    <a:srgbClr val="FFC000"/>
                  </a:solidFill>
                </a:rPr>
                <a:t>.</a:t>
              </a:r>
              <a:r>
                <a:rPr lang="sr-Latn-CS" sz="1800">
                  <a:solidFill>
                    <a:srgbClr val="FFC000"/>
                  </a:solidFill>
                </a:rPr>
                <a:t> sistema</a:t>
              </a:r>
              <a:r>
                <a:rPr lang="sr-Cyrl-CS" sz="1800">
                  <a:solidFill>
                    <a:srgbClr val="FFC000"/>
                  </a:solidFill>
                </a:rPr>
                <a:t> </a:t>
              </a:r>
              <a:r>
                <a:rPr lang="en-US" sz="1800">
                  <a:solidFill>
                    <a:srgbClr val="FFC000"/>
                  </a:solidFill>
                </a:rPr>
                <a:t>se </a:t>
              </a:r>
              <a:r>
                <a:rPr lang="sr-Cyrl-CS" sz="1800">
                  <a:solidFill>
                    <a:srgbClr val="FFC000"/>
                  </a:solidFill>
                </a:rPr>
                <a:t>sastoji iz više različitih homogenih de</a:t>
              </a:r>
              <a:r>
                <a:rPr lang="sr-Latn-CS" sz="1800">
                  <a:solidFill>
                    <a:srgbClr val="FFC000"/>
                  </a:solidFill>
                </a:rPr>
                <a:t>l</a:t>
              </a:r>
              <a:r>
                <a:rPr lang="sr-Cyrl-CS" sz="1800">
                  <a:solidFill>
                    <a:srgbClr val="FFC000"/>
                  </a:solidFill>
                </a:rPr>
                <a:t>ova </a:t>
              </a:r>
              <a:r>
                <a:rPr lang="en-US" sz="1800">
                  <a:solidFill>
                    <a:srgbClr val="FFC000"/>
                  </a:solidFill>
                </a:rPr>
                <a:t>(</a:t>
              </a:r>
              <a:r>
                <a:rPr lang="sr-Cyrl-CS" sz="1800">
                  <a:solidFill>
                    <a:srgbClr val="FFC000"/>
                  </a:solidFill>
                </a:rPr>
                <a:t>faza</a:t>
              </a:r>
              <a:r>
                <a:rPr lang="en-US" sz="1800">
                  <a:solidFill>
                    <a:srgbClr val="FFC000"/>
                  </a:solidFill>
                </a:rPr>
                <a:t>)</a:t>
              </a:r>
            </a:p>
          </p:txBody>
        </p:sp>
        <p:cxnSp>
          <p:nvCxnSpPr>
            <p:cNvPr id="19" name="Straight Arrow Connector 18"/>
            <p:cNvCxnSpPr/>
            <p:nvPr/>
          </p:nvCxnSpPr>
          <p:spPr bwMode="auto">
            <a:xfrm flipH="1">
              <a:off x="2895600" y="2286000"/>
              <a:ext cx="457200" cy="30480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stealth"/>
            </a:ln>
            <a:effectLst/>
          </p:spPr>
        </p:cxnSp>
        <p:cxnSp>
          <p:nvCxnSpPr>
            <p:cNvPr id="20" name="Straight Arrow Connector 19"/>
            <p:cNvCxnSpPr/>
            <p:nvPr/>
          </p:nvCxnSpPr>
          <p:spPr bwMode="auto">
            <a:xfrm>
              <a:off x="6172200" y="2286000"/>
              <a:ext cx="304800" cy="228600"/>
            </a:xfrm>
            <a:prstGeom prst="straightConnector1">
              <a:avLst/>
            </a:prstGeom>
            <a:noFill/>
            <a:ln w="1905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stealth"/>
            </a:ln>
            <a:effectLst/>
          </p:spPr>
        </p:cxnSp>
        <p:cxnSp>
          <p:nvCxnSpPr>
            <p:cNvPr id="21" name="Straight Arrow Connector 20"/>
            <p:cNvCxnSpPr/>
            <p:nvPr/>
          </p:nvCxnSpPr>
          <p:spPr bwMode="auto">
            <a:xfrm flipH="1">
              <a:off x="2514600" y="2819400"/>
              <a:ext cx="228600" cy="22860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stealth"/>
            </a:ln>
            <a:effectLst/>
          </p:spPr>
        </p:cxnSp>
        <p:cxnSp>
          <p:nvCxnSpPr>
            <p:cNvPr id="22" name="Straight Arrow Connector 21"/>
            <p:cNvCxnSpPr/>
            <p:nvPr/>
          </p:nvCxnSpPr>
          <p:spPr bwMode="auto">
            <a:xfrm>
              <a:off x="6553200" y="2819400"/>
              <a:ext cx="228600" cy="228600"/>
            </a:xfrm>
            <a:prstGeom prst="straightConnector1">
              <a:avLst/>
            </a:prstGeom>
            <a:noFill/>
            <a:ln w="1905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stealth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/>
      <p:bldP spid="1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230188" y="1112838"/>
            <a:ext cx="85915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Jednačina stanja za </a:t>
            </a:r>
            <a:r>
              <a:rPr lang="sr-Latn-CS" i="1"/>
              <a:t>k</a:t>
            </a:r>
            <a:r>
              <a:rPr lang="sr-Latn-CS"/>
              <a:t>-tu komponentu izražena preko parcijalnog pritiska:</a:t>
            </a:r>
          </a:p>
        </p:txBody>
      </p:sp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2263" y="1835150"/>
            <a:ext cx="2049462" cy="3825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97640" name="Text Box 8"/>
          <p:cNvSpPr txBox="1">
            <a:spLocks noChangeArrowheads="1"/>
          </p:cNvSpPr>
          <p:nvPr/>
        </p:nvSpPr>
        <p:spPr bwMode="auto">
          <a:xfrm>
            <a:off x="246063" y="3027363"/>
            <a:ext cx="8591550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Jednačina stanja za </a:t>
            </a:r>
            <a:r>
              <a:rPr lang="sr-Latn-CS" i="1"/>
              <a:t>k</a:t>
            </a:r>
            <a:r>
              <a:rPr lang="sr-Latn-CS"/>
              <a:t>-tu komponentu izražena preko parcijalne zapremine:</a:t>
            </a:r>
          </a:p>
        </p:txBody>
      </p:sp>
      <p:pic>
        <p:nvPicPr>
          <p:cNvPr id="197641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7663" y="4014788"/>
            <a:ext cx="1973262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0251" name="Text Box 20"/>
          <p:cNvSpPr txBox="1">
            <a:spLocks noChangeArrowheads="1"/>
          </p:cNvSpPr>
          <p:nvPr/>
        </p:nvSpPr>
        <p:spPr bwMode="auto">
          <a:xfrm>
            <a:off x="3265488" y="1719263"/>
            <a:ext cx="108743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i="1"/>
              <a:t>(Dalton)</a:t>
            </a:r>
          </a:p>
        </p:txBody>
      </p:sp>
      <p:sp>
        <p:nvSpPr>
          <p:cNvPr id="10252" name="Text Box 21"/>
          <p:cNvSpPr txBox="1">
            <a:spLocks noChangeArrowheads="1"/>
          </p:cNvSpPr>
          <p:nvPr/>
        </p:nvSpPr>
        <p:spPr bwMode="auto">
          <a:xfrm>
            <a:off x="3382963" y="3938588"/>
            <a:ext cx="12985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i="1"/>
              <a:t>(Amagau)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97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97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4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0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2263" y="1228725"/>
            <a:ext cx="2049462" cy="3825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1271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2263" y="2138363"/>
            <a:ext cx="1973262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1272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2263" y="3375025"/>
            <a:ext cx="1746250" cy="4175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1273" name="Picture 1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51138" y="3222625"/>
            <a:ext cx="1366837" cy="739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1274" name="Line 14"/>
          <p:cNvSpPr>
            <a:spLocks noChangeShapeType="1"/>
          </p:cNvSpPr>
          <p:nvPr/>
        </p:nvSpPr>
        <p:spPr bwMode="auto">
          <a:xfrm>
            <a:off x="2143125" y="3602038"/>
            <a:ext cx="531813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1275" name="Picture 1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674938" y="3960813"/>
            <a:ext cx="4697412" cy="7635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1276" name="Picture 1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674938" y="5119688"/>
            <a:ext cx="4932362" cy="7381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Text Box 11"/>
          <p:cNvSpPr txBox="1">
            <a:spLocks noChangeArrowheads="1"/>
          </p:cNvSpPr>
          <p:nvPr/>
        </p:nvSpPr>
        <p:spPr bwMode="auto">
          <a:xfrm>
            <a:off x="230188" y="1189038"/>
            <a:ext cx="29368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i="1"/>
              <a:t>Relativni molarni sastav</a:t>
            </a:r>
            <a:r>
              <a:rPr lang="sr-Latn-CS"/>
              <a:t>:</a:t>
            </a:r>
            <a:endParaRPr lang="en-US"/>
          </a:p>
        </p:txBody>
      </p:sp>
      <p:pic>
        <p:nvPicPr>
          <p:cNvPr id="12295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2263" y="1987550"/>
            <a:ext cx="1138237" cy="854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2296" name="Picture 13"/>
          <p:cNvPicPr>
            <a:picLocks noChangeAspect="1" noChangeArrowheads="1"/>
          </p:cNvPicPr>
          <p:nvPr/>
        </p:nvPicPr>
        <p:blipFill>
          <a:blip r:embed="rId3" cstate="print"/>
          <a:srcRect r="62860"/>
          <a:stretch>
            <a:fillRect/>
          </a:stretch>
        </p:blipFill>
        <p:spPr bwMode="auto">
          <a:xfrm>
            <a:off x="323850" y="4640263"/>
            <a:ext cx="1352550" cy="838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2298" name="Text Box 15"/>
          <p:cNvSpPr txBox="1">
            <a:spLocks noChangeArrowheads="1"/>
          </p:cNvSpPr>
          <p:nvPr/>
        </p:nvSpPr>
        <p:spPr bwMode="auto">
          <a:xfrm>
            <a:off x="306388" y="3162300"/>
            <a:ext cx="5298245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i="1"/>
              <a:t>n</a:t>
            </a:r>
            <a:r>
              <a:rPr lang="sr-Latn-CS" i="1" baseline="-25000"/>
              <a:t>k</a:t>
            </a:r>
            <a:r>
              <a:rPr lang="sr-Latn-CS"/>
              <a:t> – broj molova proizvoljne </a:t>
            </a:r>
            <a:r>
              <a:rPr lang="sr-Latn-CS" i="1"/>
              <a:t>k</a:t>
            </a:r>
            <a:r>
              <a:rPr lang="sr-Latn-CS"/>
              <a:t>-te komponente</a:t>
            </a:r>
          </a:p>
          <a:p>
            <a:pPr>
              <a:tabLst>
                <a:tab pos="409575" algn="l"/>
              </a:tabLst>
            </a:pPr>
            <a:r>
              <a:rPr lang="sr-Latn-CS" i="1"/>
              <a:t>n</a:t>
            </a:r>
            <a:r>
              <a:rPr lang="sr-Latn-CS" i="1" baseline="-25000"/>
              <a:t>s</a:t>
            </a:r>
            <a:r>
              <a:rPr lang="sr-Latn-CS"/>
              <a:t> – broj molova smeše</a:t>
            </a:r>
            <a:endParaRPr lang="en-US"/>
          </a:p>
        </p:txBody>
      </p:sp>
      <p:pic>
        <p:nvPicPr>
          <p:cNvPr id="12299" name="Picture 16"/>
          <p:cNvPicPr>
            <a:picLocks noChangeAspect="1" noChangeArrowheads="1"/>
          </p:cNvPicPr>
          <p:nvPr/>
        </p:nvPicPr>
        <p:blipFill>
          <a:blip r:embed="rId3" cstate="print"/>
          <a:srcRect l="91368"/>
          <a:stretch>
            <a:fillRect/>
          </a:stretch>
        </p:blipFill>
        <p:spPr bwMode="auto">
          <a:xfrm>
            <a:off x="1687513" y="4630738"/>
            <a:ext cx="314325" cy="838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2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2263" y="3119438"/>
            <a:ext cx="2732087" cy="3762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4343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9563" y="3600450"/>
            <a:ext cx="1138237" cy="361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4344" name="Text Box 9"/>
          <p:cNvSpPr txBox="1">
            <a:spLocks noChangeArrowheads="1"/>
          </p:cNvSpPr>
          <p:nvPr/>
        </p:nvSpPr>
        <p:spPr bwMode="auto">
          <a:xfrm>
            <a:off x="250374" y="4038600"/>
            <a:ext cx="3429000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Tx/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 sz="1800" i="1"/>
              <a:t> n</a:t>
            </a:r>
            <a:r>
              <a:rPr lang="sr-Latn-CS" sz="1800"/>
              <a:t> – količina materije (broj kmol-ova)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 sz="1800" i="1"/>
              <a:t> M</a:t>
            </a:r>
            <a:r>
              <a:rPr lang="sr-Latn-CS" sz="1800"/>
              <a:t> – molekularna masa gasa</a:t>
            </a:r>
            <a:endParaRPr lang="en-US" sz="1800"/>
          </a:p>
        </p:txBody>
      </p:sp>
      <p:grpSp>
        <p:nvGrpSpPr>
          <p:cNvPr id="13" name="Group 12"/>
          <p:cNvGrpSpPr/>
          <p:nvPr/>
        </p:nvGrpSpPr>
        <p:grpSpPr>
          <a:xfrm>
            <a:off x="3990068" y="3810000"/>
            <a:ext cx="4925332" cy="2511425"/>
            <a:chOff x="871538" y="3813175"/>
            <a:chExt cx="4925332" cy="2511425"/>
          </a:xfrm>
        </p:grpSpPr>
        <p:pic>
          <p:nvPicPr>
            <p:cNvPr id="14345" name="Picture 1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6938" y="3965575"/>
              <a:ext cx="4097337" cy="4048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</p:pic>
        <p:sp>
          <p:nvSpPr>
            <p:cNvPr id="14346" name="Line 11"/>
            <p:cNvSpPr>
              <a:spLocks noChangeShapeType="1"/>
            </p:cNvSpPr>
            <p:nvPr/>
          </p:nvSpPr>
          <p:spPr bwMode="auto">
            <a:xfrm flipH="1">
              <a:off x="4994275" y="3813175"/>
              <a:ext cx="304800" cy="6842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347" name="Text Box 12"/>
            <p:cNvSpPr txBox="1">
              <a:spLocks noChangeArrowheads="1"/>
            </p:cNvSpPr>
            <p:nvPr/>
          </p:nvSpPr>
          <p:spPr bwMode="auto">
            <a:xfrm>
              <a:off x="5243513" y="3889375"/>
              <a:ext cx="553357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CS"/>
                <a:t>: </a:t>
              </a:r>
              <a:r>
                <a:rPr lang="sr-Latn-CS" i="1"/>
                <a:t>n</a:t>
              </a:r>
              <a:r>
                <a:rPr lang="sr-Latn-CS" i="1" baseline="-25000"/>
                <a:t>s</a:t>
              </a:r>
              <a:endParaRPr lang="en-US" i="1" baseline="-25000"/>
            </a:p>
          </p:txBody>
        </p:sp>
        <p:pic>
          <p:nvPicPr>
            <p:cNvPr id="14348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871538" y="5457825"/>
              <a:ext cx="3440112" cy="8667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</p:pic>
        <p:pic>
          <p:nvPicPr>
            <p:cNvPr id="14349" name="Picture 14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1958975" y="4506913"/>
              <a:ext cx="1670050" cy="7493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</p:pic>
        <p:sp>
          <p:nvSpPr>
            <p:cNvPr id="14350" name="Line 15"/>
            <p:cNvSpPr>
              <a:spLocks noChangeShapeType="1"/>
            </p:cNvSpPr>
            <p:nvPr/>
          </p:nvSpPr>
          <p:spPr bwMode="auto">
            <a:xfrm>
              <a:off x="1806575" y="4344988"/>
              <a:ext cx="0" cy="106203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230188" y="1209675"/>
            <a:ext cx="615473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b="1"/>
              <a:t>Srednja (prividna) molekularna masa smeše </a:t>
            </a:r>
            <a:r>
              <a:rPr lang="sr-Cyrl-CS" b="1"/>
              <a:t>– </a:t>
            </a:r>
            <a:r>
              <a:rPr lang="sl-SI" b="1"/>
              <a:t>M</a:t>
            </a:r>
            <a:r>
              <a:rPr lang="en-US" b="1" baseline="-25000"/>
              <a:t>s</a:t>
            </a:r>
            <a:r>
              <a:rPr lang="sr-Latn-CS" b="1"/>
              <a:t>:</a:t>
            </a:r>
            <a:endParaRPr lang="en-US" b="1" baseline="-25000"/>
          </a:p>
        </p:txBody>
      </p:sp>
      <p:sp>
        <p:nvSpPr>
          <p:cNvPr id="12" name="Text Box 19"/>
          <p:cNvSpPr txBox="1">
            <a:spLocks noChangeArrowheads="1"/>
          </p:cNvSpPr>
          <p:nvPr/>
        </p:nvSpPr>
        <p:spPr bwMode="auto">
          <a:xfrm>
            <a:off x="230188" y="1773237"/>
            <a:ext cx="8515350" cy="11874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Srednja (prividna) molekularna masa smeše predstavlja molekularnu masu nekog fiktivnog homogenog gasa, koji je po svojim fizičkim svojstvima identičan posmatranoj smeši.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0825" y="4837113"/>
            <a:ext cx="3567113" cy="1260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5368" name="Rectangle 12"/>
          <p:cNvSpPr>
            <a:spLocks noChangeArrowheads="1"/>
          </p:cNvSpPr>
          <p:nvPr/>
        </p:nvSpPr>
        <p:spPr bwMode="auto">
          <a:xfrm>
            <a:off x="0" y="188118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15369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6063" y="923925"/>
            <a:ext cx="4362450" cy="50847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5370" name="Line 14"/>
          <p:cNvSpPr>
            <a:spLocks noChangeShapeType="1"/>
          </p:cNvSpPr>
          <p:nvPr/>
        </p:nvSpPr>
        <p:spPr bwMode="auto">
          <a:xfrm>
            <a:off x="4445000" y="5326063"/>
            <a:ext cx="684213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0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675" y="2098675"/>
            <a:ext cx="6072188" cy="2089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6392" name="Text Box 10"/>
          <p:cNvSpPr txBox="1">
            <a:spLocks noChangeArrowheads="1"/>
          </p:cNvSpPr>
          <p:nvPr/>
        </p:nvSpPr>
        <p:spPr bwMode="auto">
          <a:xfrm>
            <a:off x="230188" y="1112838"/>
            <a:ext cx="23145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b="1"/>
              <a:t>Gasna konstanta:</a:t>
            </a:r>
            <a:endParaRPr lang="en-US" b="1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230188" y="1112838"/>
            <a:ext cx="32607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Međusobni odnosi sastava:</a:t>
            </a:r>
            <a:endParaRPr lang="en-US"/>
          </a:p>
        </p:txBody>
      </p:sp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2263" y="1835150"/>
            <a:ext cx="3035300" cy="18176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7416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1835150"/>
            <a:ext cx="1943100" cy="1973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7417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8463" y="4176713"/>
            <a:ext cx="3035300" cy="1984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7418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33900" y="4178300"/>
            <a:ext cx="2276475" cy="15668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973898"/>
            <a:ext cx="3429000" cy="1455102"/>
          </a:xfrm>
          <a:prstGeom prst="rect">
            <a:avLst/>
          </a:prstGeom>
          <a:noFill/>
        </p:spPr>
        <p:txBody>
          <a:bodyPr wrap="none">
            <a:prstTxWarp prst="textChevronInverted">
              <a:avLst/>
            </a:prstTxWarp>
            <a:spAutoFit/>
            <a:scene3d>
              <a:camera prst="orthographicFront">
                <a:rot lat="0" lon="21299999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sr-Latn-RS" sz="5400" b="1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Pitanja?</a:t>
            </a:r>
            <a:endParaRPr lang="en-US" sz="5400" b="1">
              <a:ln w="12700">
                <a:solidFill>
                  <a:schemeClr val="bg2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76800" y="3810000"/>
            <a:ext cx="3657600" cy="1452265"/>
          </a:xfrm>
          <a:prstGeom prst="rect">
            <a:avLst/>
          </a:prstGeom>
          <a:noFill/>
        </p:spPr>
        <p:txBody>
          <a:bodyPr wrap="none">
            <a:prstTxWarp prst="textCascadeDown">
              <a:avLst/>
            </a:prstTxWarp>
            <a:spAutoFit/>
          </a:bodyPr>
          <a:lstStyle/>
          <a:p>
            <a:pPr>
              <a:defRPr/>
            </a:pPr>
            <a:r>
              <a:rPr lang="sr-Latn-R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 na pažnji!</a:t>
            </a:r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4800600" y="1455740"/>
            <a:ext cx="4140201" cy="2166935"/>
            <a:chOff x="4800600" y="1455740"/>
            <a:chExt cx="4140201" cy="2166935"/>
          </a:xfrm>
        </p:grpSpPr>
        <p:sp>
          <p:nvSpPr>
            <p:cNvPr id="3" name="AutoShape 23"/>
            <p:cNvSpPr>
              <a:spLocks noChangeArrowheads="1"/>
            </p:cNvSpPr>
            <p:nvPr/>
          </p:nvSpPr>
          <p:spPr bwMode="auto">
            <a:xfrm>
              <a:off x="4800600" y="1455740"/>
              <a:ext cx="1671637" cy="457200"/>
            </a:xfrm>
            <a:prstGeom prst="roundRect">
              <a:avLst>
                <a:gd name="adj" fmla="val 16667"/>
              </a:avLst>
            </a:prstGeom>
            <a:noFill/>
            <a:ln w="38100" cmpd="dbl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algn="ctr">
                <a:tabLst>
                  <a:tab pos="409575" algn="l"/>
                </a:tabLst>
              </a:pPr>
              <a:endParaRPr lang="en-US"/>
            </a:p>
          </p:txBody>
        </p:sp>
        <p:sp>
          <p:nvSpPr>
            <p:cNvPr id="5" name="Text Box 21"/>
            <p:cNvSpPr txBox="1">
              <a:spLocks noChangeArrowheads="1"/>
            </p:cNvSpPr>
            <p:nvPr/>
          </p:nvSpPr>
          <p:spPr bwMode="auto">
            <a:xfrm>
              <a:off x="5905501" y="2209800"/>
              <a:ext cx="3035300" cy="1412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1800"/>
                <a:t>molekuli se kreću nezavisno jedan od drugog (ne postoje sile uzajamnog privlačenja i odbijanja</a:t>
              </a:r>
            </a:p>
          </p:txBody>
        </p:sp>
        <p:sp>
          <p:nvSpPr>
            <p:cNvPr id="6" name="Line 24"/>
            <p:cNvSpPr>
              <a:spLocks noChangeShapeType="1"/>
            </p:cNvSpPr>
            <p:nvPr/>
          </p:nvSpPr>
          <p:spPr bwMode="auto">
            <a:xfrm>
              <a:off x="6205917" y="1881538"/>
              <a:ext cx="728283" cy="404461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7" name="AutoShape 29"/>
            <p:cNvSpPr>
              <a:spLocks noChangeArrowheads="1"/>
            </p:cNvSpPr>
            <p:nvPr/>
          </p:nvSpPr>
          <p:spPr bwMode="auto">
            <a:xfrm>
              <a:off x="5897563" y="2271713"/>
              <a:ext cx="2941638" cy="1330325"/>
            </a:xfrm>
            <a:prstGeom prst="foldedCorner">
              <a:avLst>
                <a:gd name="adj" fmla="val 125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169863" y="1143000"/>
            <a:ext cx="8651875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tabLst>
                <a:tab pos="409575" algn="l"/>
              </a:tabLst>
            </a:pPr>
            <a:r>
              <a:rPr lang="sr-Latn-RS" i="1"/>
              <a:t>P</a:t>
            </a:r>
            <a:r>
              <a:rPr lang="en-US" i="1"/>
              <a:t>retpostav</a:t>
            </a:r>
            <a:r>
              <a:rPr lang="sr-Latn-RS" i="1"/>
              <a:t>ka:</a:t>
            </a:r>
            <a:r>
              <a:rPr lang="sr-Latn-RS"/>
              <a:t> </a:t>
            </a:r>
            <a:r>
              <a:rPr lang="en-US"/>
              <a:t>na “ponašanje” određene komponente</a:t>
            </a:r>
            <a:r>
              <a:rPr lang="sr-Latn-RS"/>
              <a:t> smeše</a:t>
            </a:r>
            <a:r>
              <a:rPr lang="en-US"/>
              <a:t> ne utiče prisustvo drugih komponenata</a:t>
            </a:r>
            <a:r>
              <a:rPr lang="sr-Latn-RS"/>
              <a:t> smeše ..</a:t>
            </a:r>
            <a:r>
              <a:rPr lang="sr-Latn-CS"/>
              <a:t>.  idealni gasovi.</a:t>
            </a:r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152400" y="4082280"/>
            <a:ext cx="8745538" cy="1800995"/>
            <a:chOff x="152400" y="4082280"/>
            <a:chExt cx="8745538" cy="1800995"/>
          </a:xfrm>
        </p:grpSpPr>
        <p:sp>
          <p:nvSpPr>
            <p:cNvPr id="9" name="Text Box 13"/>
            <p:cNvSpPr txBox="1">
              <a:spLocks noChangeArrowheads="1"/>
            </p:cNvSpPr>
            <p:nvPr/>
          </p:nvSpPr>
          <p:spPr bwMode="auto">
            <a:xfrm>
              <a:off x="152400" y="4114800"/>
              <a:ext cx="8686799" cy="4001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tabLst>
                  <a:tab pos="409575" algn="l"/>
                </a:tabLst>
              </a:pPr>
              <a:r>
                <a:rPr lang="sr-Latn-RS"/>
                <a:t>Realni gasovi </a:t>
              </a:r>
              <a:r>
                <a:rPr lang="en-US"/>
                <a:t>  </a:t>
              </a:r>
              <a:r>
                <a:rPr lang="sr-Latn-RS"/>
                <a:t>– postoje </a:t>
              </a:r>
              <a:r>
                <a:rPr lang="sr-Latn-CS"/>
                <a:t>međudejstva molekula različitih komponenata.</a:t>
              </a:r>
              <a:endParaRPr lang="sr-Latn-RS"/>
            </a:p>
          </p:txBody>
        </p:sp>
        <p:sp>
          <p:nvSpPr>
            <p:cNvPr id="10" name="AutoShape 23"/>
            <p:cNvSpPr>
              <a:spLocks noChangeArrowheads="1"/>
            </p:cNvSpPr>
            <p:nvPr/>
          </p:nvSpPr>
          <p:spPr bwMode="auto">
            <a:xfrm>
              <a:off x="167910" y="4082280"/>
              <a:ext cx="1671637" cy="457200"/>
            </a:xfrm>
            <a:prstGeom prst="roundRect">
              <a:avLst>
                <a:gd name="adj" fmla="val 16667"/>
              </a:avLst>
            </a:prstGeom>
            <a:noFill/>
            <a:ln w="38100" cmpd="dbl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algn="ctr">
                <a:tabLst>
                  <a:tab pos="409575" algn="l"/>
                </a:tabLst>
              </a:pPr>
              <a:endParaRPr lang="en-US"/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1981200" y="4572000"/>
              <a:ext cx="6916738" cy="13112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tabLst>
                  <a:tab pos="409575" algn="l"/>
                </a:tabLst>
              </a:pPr>
              <a:r>
                <a:rPr lang="sr-Latn-CS"/>
                <a:t>Primeri: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Clr>
                  <a:srgbClr val="000000"/>
                </a:buClr>
                <a:buFont typeface="Wingdings" pitchFamily="2" charset="2"/>
                <a:buChar char="Ø"/>
                <a:tabLst>
                  <a:tab pos="409575" algn="l"/>
                </a:tabLst>
              </a:pPr>
              <a:r>
                <a:rPr lang="sr-Latn-CS"/>
                <a:t> vazduh (smaša azota i kiseonika, a u manjoj meri argona, ugljendioksida i vodene pare),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Clr>
                  <a:srgbClr val="000000"/>
                </a:buClr>
                <a:buFont typeface="Wingdings" pitchFamily="2" charset="2"/>
                <a:buChar char="Ø"/>
                <a:tabLst>
                  <a:tab pos="409575" algn="l"/>
                </a:tabLst>
              </a:pPr>
              <a:r>
                <a:rPr lang="sr-Latn-CS"/>
                <a:t> produkti sagorevanja...</a:t>
              </a: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609600" y="1524000"/>
            <a:ext cx="2590800" cy="2590800"/>
          </a:xfrm>
          <a:prstGeom prst="rect">
            <a:avLst/>
          </a:prstGeom>
          <a:noFill/>
          <a:ln w="63500" cap="flat" cmpd="dbl" algn="ctr">
            <a:solidFill>
              <a:srgbClr val="00004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6" name="Text Box 6"/>
          <p:cNvSpPr txBox="1">
            <a:spLocks noChangeArrowheads="1"/>
          </p:cNvSpPr>
          <p:nvPr/>
        </p:nvSpPr>
        <p:spPr bwMode="auto">
          <a:xfrm>
            <a:off x="4267203" y="1219200"/>
            <a:ext cx="4343400" cy="163121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CS"/>
              <a:t>Svaki gas u sastavu smeše gasova stvara na zidove suda pritisak (</a:t>
            </a:r>
            <a:r>
              <a:rPr lang="sr-Latn-CS" b="1"/>
              <a:t>parcijalni pritisak</a:t>
            </a:r>
            <a:r>
              <a:rPr lang="sr-Latn-CS"/>
              <a:t>) čija vrednost ne zavisi od prisustva drugih gasova</a:t>
            </a:r>
            <a:r>
              <a:rPr lang="en-US"/>
              <a:t> </a:t>
            </a:r>
            <a:r>
              <a:rPr lang="sr-Latn-RS"/>
              <a:t>(</a:t>
            </a:r>
            <a:r>
              <a:rPr lang="en-US" i="1"/>
              <a:t>p</a:t>
            </a:r>
            <a:r>
              <a:rPr lang="en-US" baseline="-25000"/>
              <a:t>1</a:t>
            </a:r>
            <a:r>
              <a:rPr lang="en-US"/>
              <a:t>, </a:t>
            </a:r>
            <a:r>
              <a:rPr lang="en-US" i="1"/>
              <a:t>p</a:t>
            </a:r>
            <a:r>
              <a:rPr lang="en-US" baseline="-25000"/>
              <a:t>2</a:t>
            </a:r>
            <a:r>
              <a:rPr lang="en-US"/>
              <a:t>, </a:t>
            </a:r>
            <a:r>
              <a:rPr lang="en-US" i="1"/>
              <a:t>p</a:t>
            </a:r>
            <a:r>
              <a:rPr lang="en-US" baseline="-25000"/>
              <a:t>3</a:t>
            </a:r>
            <a:r>
              <a:rPr lang="en-US"/>
              <a:t>, ...</a:t>
            </a:r>
            <a:r>
              <a:rPr lang="sr-Latn-RS"/>
              <a:t>)</a:t>
            </a:r>
            <a:endParaRPr lang="sr-Latn-CS"/>
          </a:p>
        </p:txBody>
      </p:sp>
      <p:grpSp>
        <p:nvGrpSpPr>
          <p:cNvPr id="60" name="Group 59"/>
          <p:cNvGrpSpPr/>
          <p:nvPr/>
        </p:nvGrpSpPr>
        <p:grpSpPr>
          <a:xfrm>
            <a:off x="685800" y="1600200"/>
            <a:ext cx="2407920" cy="3128665"/>
            <a:chOff x="685800" y="1600200"/>
            <a:chExt cx="2407920" cy="3128665"/>
          </a:xfrm>
        </p:grpSpPr>
        <p:grpSp>
          <p:nvGrpSpPr>
            <p:cNvPr id="45" name="Group 44"/>
            <p:cNvGrpSpPr/>
            <p:nvPr/>
          </p:nvGrpSpPr>
          <p:grpSpPr>
            <a:xfrm>
              <a:off x="685800" y="1600200"/>
              <a:ext cx="2407920" cy="2407920"/>
              <a:chOff x="914400" y="1600200"/>
              <a:chExt cx="2407920" cy="2407920"/>
            </a:xfrm>
          </p:grpSpPr>
          <p:sp>
            <p:nvSpPr>
              <p:cNvPr id="30" name="Oval 29"/>
              <p:cNvSpPr/>
              <p:nvPr/>
            </p:nvSpPr>
            <p:spPr bwMode="auto">
              <a:xfrm>
                <a:off x="990600" y="39624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1" name="Oval 30"/>
              <p:cNvSpPr/>
              <p:nvPr/>
            </p:nvSpPr>
            <p:spPr bwMode="auto">
              <a:xfrm>
                <a:off x="914400" y="27432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2" name="Oval 31"/>
              <p:cNvSpPr/>
              <p:nvPr/>
            </p:nvSpPr>
            <p:spPr bwMode="auto">
              <a:xfrm>
                <a:off x="1371600" y="32004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3" name="Oval 32"/>
              <p:cNvSpPr/>
              <p:nvPr/>
            </p:nvSpPr>
            <p:spPr bwMode="auto">
              <a:xfrm>
                <a:off x="1524000" y="16764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4" name="Oval 33"/>
              <p:cNvSpPr/>
              <p:nvPr/>
            </p:nvSpPr>
            <p:spPr bwMode="auto">
              <a:xfrm>
                <a:off x="2819400" y="16002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5" name="Oval 34"/>
              <p:cNvSpPr/>
              <p:nvPr/>
            </p:nvSpPr>
            <p:spPr bwMode="auto">
              <a:xfrm>
                <a:off x="3276600" y="20574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6" name="Oval 35"/>
              <p:cNvSpPr/>
              <p:nvPr/>
            </p:nvSpPr>
            <p:spPr bwMode="auto">
              <a:xfrm>
                <a:off x="3276600" y="39624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7" name="Oval 36"/>
              <p:cNvSpPr/>
              <p:nvPr/>
            </p:nvSpPr>
            <p:spPr bwMode="auto">
              <a:xfrm>
                <a:off x="2438400" y="35814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8" name="Oval 37"/>
              <p:cNvSpPr/>
              <p:nvPr/>
            </p:nvSpPr>
            <p:spPr bwMode="auto">
              <a:xfrm>
                <a:off x="2209800" y="20574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9" name="Oval 38"/>
              <p:cNvSpPr/>
              <p:nvPr/>
            </p:nvSpPr>
            <p:spPr bwMode="auto">
              <a:xfrm>
                <a:off x="2514600" y="28956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0" name="Oval 39"/>
              <p:cNvSpPr/>
              <p:nvPr/>
            </p:nvSpPr>
            <p:spPr bwMode="auto">
              <a:xfrm>
                <a:off x="2895600" y="33528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1" name="Oval 40"/>
              <p:cNvSpPr/>
              <p:nvPr/>
            </p:nvSpPr>
            <p:spPr bwMode="auto">
              <a:xfrm>
                <a:off x="1981200" y="35052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2" name="Oval 41"/>
              <p:cNvSpPr/>
              <p:nvPr/>
            </p:nvSpPr>
            <p:spPr bwMode="auto">
              <a:xfrm>
                <a:off x="1295400" y="21336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49" name="TextBox 48"/>
            <p:cNvSpPr txBox="1"/>
            <p:nvPr/>
          </p:nvSpPr>
          <p:spPr>
            <a:xfrm>
              <a:off x="685800" y="4267200"/>
              <a:ext cx="4219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>
                  <a:solidFill>
                    <a:srgbClr val="00B050"/>
                  </a:solidFill>
                </a:rPr>
                <a:t>p</a:t>
              </a:r>
              <a:r>
                <a:rPr lang="en-US" baseline="-25000">
                  <a:solidFill>
                    <a:srgbClr val="00B050"/>
                  </a:solidFill>
                </a:rPr>
                <a:t>3</a:t>
              </a:r>
              <a:endParaRPr lang="en-US">
                <a:solidFill>
                  <a:srgbClr val="00B050"/>
                </a:solidFill>
              </a:endParaRPr>
            </a:p>
          </p:txBody>
        </p:sp>
        <p:cxnSp>
          <p:nvCxnSpPr>
            <p:cNvPr id="51" name="Straight Connector 50"/>
            <p:cNvCxnSpPr/>
            <p:nvPr/>
          </p:nvCxnSpPr>
          <p:spPr bwMode="auto">
            <a:xfrm>
              <a:off x="794658" y="4038600"/>
              <a:ext cx="76200" cy="342900"/>
            </a:xfrm>
            <a:prstGeom prst="line">
              <a:avLst/>
            </a:prstGeom>
            <a:noFill/>
            <a:ln w="1905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58" name="Group 57"/>
          <p:cNvGrpSpPr/>
          <p:nvPr/>
        </p:nvGrpSpPr>
        <p:grpSpPr>
          <a:xfrm>
            <a:off x="838200" y="1752600"/>
            <a:ext cx="2179320" cy="3281065"/>
            <a:chOff x="838200" y="1752600"/>
            <a:chExt cx="2179320" cy="3281065"/>
          </a:xfrm>
        </p:grpSpPr>
        <p:grpSp>
          <p:nvGrpSpPr>
            <p:cNvPr id="43" name="Group 42"/>
            <p:cNvGrpSpPr/>
            <p:nvPr/>
          </p:nvGrpSpPr>
          <p:grpSpPr>
            <a:xfrm>
              <a:off x="838200" y="1752600"/>
              <a:ext cx="2179320" cy="2103120"/>
              <a:chOff x="1066800" y="1752600"/>
              <a:chExt cx="2179320" cy="2103120"/>
            </a:xfrm>
          </p:grpSpPr>
          <p:sp>
            <p:nvSpPr>
              <p:cNvPr id="4" name="Oval 3"/>
              <p:cNvSpPr/>
              <p:nvPr/>
            </p:nvSpPr>
            <p:spPr bwMode="auto">
              <a:xfrm>
                <a:off x="1066800" y="17526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5" name="Oval 4"/>
              <p:cNvSpPr/>
              <p:nvPr/>
            </p:nvSpPr>
            <p:spPr bwMode="auto">
              <a:xfrm>
                <a:off x="1676400" y="19050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6" name="Oval 5"/>
              <p:cNvSpPr/>
              <p:nvPr/>
            </p:nvSpPr>
            <p:spPr bwMode="auto">
              <a:xfrm>
                <a:off x="1905000" y="22098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7" name="Oval 6"/>
              <p:cNvSpPr/>
              <p:nvPr/>
            </p:nvSpPr>
            <p:spPr bwMode="auto">
              <a:xfrm>
                <a:off x="1295400" y="27432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8" name="Oval 7"/>
              <p:cNvSpPr/>
              <p:nvPr/>
            </p:nvSpPr>
            <p:spPr bwMode="auto">
              <a:xfrm>
                <a:off x="2743200" y="19812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9" name="Oval 8"/>
              <p:cNvSpPr/>
              <p:nvPr/>
            </p:nvSpPr>
            <p:spPr bwMode="auto">
              <a:xfrm>
                <a:off x="3200400" y="24384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0" name="Oval 9"/>
              <p:cNvSpPr/>
              <p:nvPr/>
            </p:nvSpPr>
            <p:spPr bwMode="auto">
              <a:xfrm>
                <a:off x="3048000" y="28194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2" name="Oval 11"/>
              <p:cNvSpPr/>
              <p:nvPr/>
            </p:nvSpPr>
            <p:spPr bwMode="auto">
              <a:xfrm>
                <a:off x="2438400" y="25146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3" name="Oval 12"/>
              <p:cNvSpPr/>
              <p:nvPr/>
            </p:nvSpPr>
            <p:spPr bwMode="auto">
              <a:xfrm>
                <a:off x="1066800" y="34290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4" name="Oval 13"/>
              <p:cNvSpPr/>
              <p:nvPr/>
            </p:nvSpPr>
            <p:spPr bwMode="auto">
              <a:xfrm>
                <a:off x="1905000" y="38100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5" name="Oval 14"/>
              <p:cNvSpPr/>
              <p:nvPr/>
            </p:nvSpPr>
            <p:spPr bwMode="auto">
              <a:xfrm>
                <a:off x="2819400" y="37338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6" name="Oval 15"/>
              <p:cNvSpPr/>
              <p:nvPr/>
            </p:nvSpPr>
            <p:spPr bwMode="auto">
              <a:xfrm>
                <a:off x="2362200" y="32766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7" name="Oval 16"/>
              <p:cNvSpPr/>
              <p:nvPr/>
            </p:nvSpPr>
            <p:spPr bwMode="auto">
              <a:xfrm>
                <a:off x="1752600" y="29718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47" name="TextBox 46"/>
            <p:cNvSpPr txBox="1"/>
            <p:nvPr/>
          </p:nvSpPr>
          <p:spPr>
            <a:xfrm>
              <a:off x="1676400" y="4572000"/>
              <a:ext cx="4219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>
                  <a:solidFill>
                    <a:srgbClr val="000099"/>
                  </a:solidFill>
                </a:rPr>
                <a:t>p</a:t>
              </a:r>
              <a:r>
                <a:rPr lang="en-US" baseline="-25000">
                  <a:solidFill>
                    <a:srgbClr val="000099"/>
                  </a:solidFill>
                </a:rPr>
                <a:t>1</a:t>
              </a:r>
              <a:endParaRPr lang="en-US">
                <a:solidFill>
                  <a:srgbClr val="000099"/>
                </a:solidFill>
              </a:endParaRPr>
            </a:p>
          </p:txBody>
        </p:sp>
        <p:cxnSp>
          <p:nvCxnSpPr>
            <p:cNvPr id="54" name="Straight Connector 53"/>
            <p:cNvCxnSpPr/>
            <p:nvPr/>
          </p:nvCxnSpPr>
          <p:spPr bwMode="auto">
            <a:xfrm>
              <a:off x="1709058" y="3913414"/>
              <a:ext cx="125185" cy="772886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59" name="Group 58"/>
          <p:cNvGrpSpPr/>
          <p:nvPr/>
        </p:nvGrpSpPr>
        <p:grpSpPr>
          <a:xfrm>
            <a:off x="762000" y="1676400"/>
            <a:ext cx="3241310" cy="2331720"/>
            <a:chOff x="762000" y="1676400"/>
            <a:chExt cx="3241310" cy="2331720"/>
          </a:xfrm>
        </p:grpSpPr>
        <p:grpSp>
          <p:nvGrpSpPr>
            <p:cNvPr id="44" name="Group 43"/>
            <p:cNvGrpSpPr/>
            <p:nvPr/>
          </p:nvGrpSpPr>
          <p:grpSpPr>
            <a:xfrm>
              <a:off x="762000" y="1676400"/>
              <a:ext cx="2331720" cy="2331720"/>
              <a:chOff x="990600" y="1676400"/>
              <a:chExt cx="2331720" cy="2331720"/>
            </a:xfrm>
          </p:grpSpPr>
          <p:sp>
            <p:nvSpPr>
              <p:cNvPr id="18" name="Oval 17"/>
              <p:cNvSpPr/>
              <p:nvPr/>
            </p:nvSpPr>
            <p:spPr bwMode="auto">
              <a:xfrm>
                <a:off x="1905000" y="31242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9" name="Oval 18"/>
              <p:cNvSpPr/>
              <p:nvPr/>
            </p:nvSpPr>
            <p:spPr bwMode="auto">
              <a:xfrm>
                <a:off x="3200400" y="16764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0" name="Oval 19"/>
              <p:cNvSpPr/>
              <p:nvPr/>
            </p:nvSpPr>
            <p:spPr bwMode="auto">
              <a:xfrm>
                <a:off x="2362200" y="17526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1" name="Oval 20"/>
              <p:cNvSpPr/>
              <p:nvPr/>
            </p:nvSpPr>
            <p:spPr bwMode="auto">
              <a:xfrm>
                <a:off x="2590800" y="22860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2" name="Oval 21"/>
              <p:cNvSpPr/>
              <p:nvPr/>
            </p:nvSpPr>
            <p:spPr bwMode="auto">
              <a:xfrm>
                <a:off x="990600" y="22098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3" name="Oval 22"/>
              <p:cNvSpPr/>
              <p:nvPr/>
            </p:nvSpPr>
            <p:spPr bwMode="auto">
              <a:xfrm>
                <a:off x="1295400" y="39624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4" name="Oval 23"/>
              <p:cNvSpPr/>
              <p:nvPr/>
            </p:nvSpPr>
            <p:spPr bwMode="auto">
              <a:xfrm>
                <a:off x="1600200" y="35052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5" name="Oval 24"/>
              <p:cNvSpPr/>
              <p:nvPr/>
            </p:nvSpPr>
            <p:spPr bwMode="auto">
              <a:xfrm>
                <a:off x="1524000" y="24384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6" name="Oval 25"/>
              <p:cNvSpPr/>
              <p:nvPr/>
            </p:nvSpPr>
            <p:spPr bwMode="auto">
              <a:xfrm>
                <a:off x="2133600" y="27432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7" name="Oval 26"/>
              <p:cNvSpPr/>
              <p:nvPr/>
            </p:nvSpPr>
            <p:spPr bwMode="auto">
              <a:xfrm>
                <a:off x="2819400" y="30480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8" name="Oval 27"/>
              <p:cNvSpPr/>
              <p:nvPr/>
            </p:nvSpPr>
            <p:spPr bwMode="auto">
              <a:xfrm>
                <a:off x="2438400" y="39624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9" name="Oval 28"/>
              <p:cNvSpPr/>
              <p:nvPr/>
            </p:nvSpPr>
            <p:spPr bwMode="auto">
              <a:xfrm>
                <a:off x="3276600" y="32004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48" name="TextBox 47"/>
            <p:cNvSpPr txBox="1"/>
            <p:nvPr/>
          </p:nvSpPr>
          <p:spPr>
            <a:xfrm>
              <a:off x="3581400" y="3048000"/>
              <a:ext cx="421910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>
                  <a:solidFill>
                    <a:srgbClr val="C00000"/>
                  </a:solidFill>
                </a:rPr>
                <a:t>p</a:t>
              </a:r>
              <a:r>
                <a:rPr lang="en-US" baseline="-25000">
                  <a:solidFill>
                    <a:srgbClr val="C00000"/>
                  </a:solidFill>
                </a:rPr>
                <a:t>2</a:t>
              </a:r>
              <a:endParaRPr lang="en-US">
                <a:solidFill>
                  <a:srgbClr val="C00000"/>
                </a:solidFill>
              </a:endParaRPr>
            </a:p>
          </p:txBody>
        </p:sp>
        <p:cxnSp>
          <p:nvCxnSpPr>
            <p:cNvPr id="56" name="Straight Connector 55"/>
            <p:cNvCxnSpPr/>
            <p:nvPr/>
          </p:nvCxnSpPr>
          <p:spPr bwMode="auto">
            <a:xfrm>
              <a:off x="3124200" y="3233056"/>
              <a:ext cx="457200" cy="61473"/>
            </a:xfrm>
            <a:prstGeom prst="line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61" name="Text Box 6"/>
          <p:cNvSpPr txBox="1">
            <a:spLocks noChangeArrowheads="1"/>
          </p:cNvSpPr>
          <p:nvPr/>
        </p:nvSpPr>
        <p:spPr bwMode="auto">
          <a:xfrm>
            <a:off x="4259261" y="3254514"/>
            <a:ext cx="4478338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CS"/>
              <a:t>Pritisak smeše</a:t>
            </a:r>
            <a:r>
              <a:rPr lang="en-US"/>
              <a:t> = f</a:t>
            </a:r>
            <a:r>
              <a:rPr lang="sr-Latn-RS"/>
              <a:t>(</a:t>
            </a:r>
            <a:r>
              <a:rPr lang="sr-Latn-CS"/>
              <a:t>ukupnog delovanja svih molekula smeše o zidove suda).</a:t>
            </a:r>
          </a:p>
        </p:txBody>
      </p:sp>
      <p:sp>
        <p:nvSpPr>
          <p:cNvPr id="62" name="Text Box 6"/>
          <p:cNvSpPr txBox="1">
            <a:spLocks noChangeArrowheads="1"/>
          </p:cNvSpPr>
          <p:nvPr/>
        </p:nvSpPr>
        <p:spPr bwMode="auto">
          <a:xfrm>
            <a:off x="4259261" y="4385608"/>
            <a:ext cx="4478338" cy="193899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CS"/>
              <a:t>Odstranjivanjem jedne od komponenata smeše (npr. parcijalnog pritiska </a:t>
            </a:r>
            <a:r>
              <a:rPr lang="en-US" i="1"/>
              <a:t>p</a:t>
            </a:r>
            <a:r>
              <a:rPr lang="en-US" baseline="-25000"/>
              <a:t>1</a:t>
            </a:r>
            <a:r>
              <a:rPr lang="sr-Latn-CS"/>
              <a:t>) pri nepromenjenoj vrednosti temperature smeše pritisak smeše bi se smanjio za vrednost pritiska odstranjene komponente (</a:t>
            </a:r>
            <a:r>
              <a:rPr lang="en-US" i="1"/>
              <a:t>p</a:t>
            </a:r>
            <a:r>
              <a:rPr lang="en-US" baseline="-25000"/>
              <a:t>1</a:t>
            </a:r>
            <a:r>
              <a:rPr lang="sr-Latn-CS"/>
              <a:t>).</a:t>
            </a:r>
            <a:endParaRPr lang="en-US"/>
          </a:p>
        </p:txBody>
      </p:sp>
      <p:sp>
        <p:nvSpPr>
          <p:cNvPr id="63" name="Text Box 6"/>
          <p:cNvSpPr txBox="1">
            <a:spLocks noChangeArrowheads="1"/>
          </p:cNvSpPr>
          <p:nvPr/>
        </p:nvSpPr>
        <p:spPr bwMode="auto">
          <a:xfrm>
            <a:off x="230188" y="838200"/>
            <a:ext cx="258921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b="1"/>
              <a:t>Daltonov zakon: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61" grpId="0"/>
      <p:bldP spid="6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4114800" y="1546225"/>
            <a:ext cx="4630738" cy="15696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Pri konstantnoj temperaturi smeše, ukupan pritisak smeše gasova (koji hemijski međusobno ne reaguju) jednak je sumi parcijalnih pritisaka.</a:t>
            </a:r>
          </a:p>
        </p:txBody>
      </p:sp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06875" y="3355975"/>
            <a:ext cx="3717925" cy="844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4165600" y="4191000"/>
            <a:ext cx="2861681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CS" i="1"/>
              <a:t>n</a:t>
            </a:r>
            <a:r>
              <a:rPr lang="sr-Latn-CS"/>
              <a:t> – broj komponeneta</a:t>
            </a: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CS"/>
              <a:t>      u analiziranoj smeši</a:t>
            </a: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609600" y="1524000"/>
            <a:ext cx="2590800" cy="2590800"/>
          </a:xfrm>
          <a:prstGeom prst="rect">
            <a:avLst/>
          </a:prstGeom>
          <a:noFill/>
          <a:ln w="63500" cap="flat" cmpd="dbl" algn="ctr">
            <a:solidFill>
              <a:srgbClr val="00004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685800" y="1600200"/>
            <a:ext cx="2407920" cy="3128665"/>
            <a:chOff x="685800" y="1600200"/>
            <a:chExt cx="2407920" cy="3128665"/>
          </a:xfrm>
        </p:grpSpPr>
        <p:grpSp>
          <p:nvGrpSpPr>
            <p:cNvPr id="7" name="Group 44"/>
            <p:cNvGrpSpPr/>
            <p:nvPr/>
          </p:nvGrpSpPr>
          <p:grpSpPr>
            <a:xfrm>
              <a:off x="685800" y="1600200"/>
              <a:ext cx="2407920" cy="2407920"/>
              <a:chOff x="914400" y="1600200"/>
              <a:chExt cx="2407920" cy="2407920"/>
            </a:xfrm>
          </p:grpSpPr>
          <p:sp>
            <p:nvSpPr>
              <p:cNvPr id="10" name="Oval 9"/>
              <p:cNvSpPr/>
              <p:nvPr/>
            </p:nvSpPr>
            <p:spPr bwMode="auto">
              <a:xfrm>
                <a:off x="990600" y="39624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1" name="Oval 10"/>
              <p:cNvSpPr/>
              <p:nvPr/>
            </p:nvSpPr>
            <p:spPr bwMode="auto">
              <a:xfrm>
                <a:off x="914400" y="27432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2" name="Oval 11"/>
              <p:cNvSpPr/>
              <p:nvPr/>
            </p:nvSpPr>
            <p:spPr bwMode="auto">
              <a:xfrm>
                <a:off x="1371600" y="32004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3" name="Oval 12"/>
              <p:cNvSpPr/>
              <p:nvPr/>
            </p:nvSpPr>
            <p:spPr bwMode="auto">
              <a:xfrm>
                <a:off x="1524000" y="16764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4" name="Oval 13"/>
              <p:cNvSpPr/>
              <p:nvPr/>
            </p:nvSpPr>
            <p:spPr bwMode="auto">
              <a:xfrm>
                <a:off x="2819400" y="16002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5" name="Oval 14"/>
              <p:cNvSpPr/>
              <p:nvPr/>
            </p:nvSpPr>
            <p:spPr bwMode="auto">
              <a:xfrm>
                <a:off x="3276600" y="20574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6" name="Oval 15"/>
              <p:cNvSpPr/>
              <p:nvPr/>
            </p:nvSpPr>
            <p:spPr bwMode="auto">
              <a:xfrm>
                <a:off x="3276600" y="39624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7" name="Oval 16"/>
              <p:cNvSpPr/>
              <p:nvPr/>
            </p:nvSpPr>
            <p:spPr bwMode="auto">
              <a:xfrm>
                <a:off x="2438400" y="35814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8" name="Oval 17"/>
              <p:cNvSpPr/>
              <p:nvPr/>
            </p:nvSpPr>
            <p:spPr bwMode="auto">
              <a:xfrm>
                <a:off x="2209800" y="20574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9" name="Oval 18"/>
              <p:cNvSpPr/>
              <p:nvPr/>
            </p:nvSpPr>
            <p:spPr bwMode="auto">
              <a:xfrm>
                <a:off x="2514600" y="28956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0" name="Oval 19"/>
              <p:cNvSpPr/>
              <p:nvPr/>
            </p:nvSpPr>
            <p:spPr bwMode="auto">
              <a:xfrm>
                <a:off x="2895600" y="33528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1" name="Oval 20"/>
              <p:cNvSpPr/>
              <p:nvPr/>
            </p:nvSpPr>
            <p:spPr bwMode="auto">
              <a:xfrm>
                <a:off x="1981200" y="35052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2" name="Oval 21"/>
              <p:cNvSpPr/>
              <p:nvPr/>
            </p:nvSpPr>
            <p:spPr bwMode="auto">
              <a:xfrm>
                <a:off x="1295400" y="21336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8" name="TextBox 7"/>
            <p:cNvSpPr txBox="1"/>
            <p:nvPr/>
          </p:nvSpPr>
          <p:spPr>
            <a:xfrm>
              <a:off x="685800" y="4267200"/>
              <a:ext cx="4219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>
                  <a:solidFill>
                    <a:srgbClr val="00B050"/>
                  </a:solidFill>
                </a:rPr>
                <a:t>p</a:t>
              </a:r>
              <a:r>
                <a:rPr lang="en-US" baseline="-25000">
                  <a:solidFill>
                    <a:srgbClr val="00B050"/>
                  </a:solidFill>
                </a:rPr>
                <a:t>3</a:t>
              </a:r>
              <a:endParaRPr lang="en-US">
                <a:solidFill>
                  <a:srgbClr val="00B050"/>
                </a:solidFill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 bwMode="auto">
            <a:xfrm>
              <a:off x="794658" y="4038600"/>
              <a:ext cx="76200" cy="342900"/>
            </a:xfrm>
            <a:prstGeom prst="line">
              <a:avLst/>
            </a:prstGeom>
            <a:noFill/>
            <a:ln w="1905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3" name="Group 22"/>
          <p:cNvGrpSpPr/>
          <p:nvPr/>
        </p:nvGrpSpPr>
        <p:grpSpPr>
          <a:xfrm>
            <a:off x="838200" y="1752600"/>
            <a:ext cx="2179320" cy="3281065"/>
            <a:chOff x="838200" y="1752600"/>
            <a:chExt cx="2179320" cy="3281065"/>
          </a:xfrm>
        </p:grpSpPr>
        <p:grpSp>
          <p:nvGrpSpPr>
            <p:cNvPr id="24" name="Group 42"/>
            <p:cNvGrpSpPr/>
            <p:nvPr/>
          </p:nvGrpSpPr>
          <p:grpSpPr>
            <a:xfrm>
              <a:off x="838200" y="1752600"/>
              <a:ext cx="2179320" cy="2103120"/>
              <a:chOff x="1066800" y="1752600"/>
              <a:chExt cx="2179320" cy="2103120"/>
            </a:xfrm>
          </p:grpSpPr>
          <p:sp>
            <p:nvSpPr>
              <p:cNvPr id="27" name="Oval 3"/>
              <p:cNvSpPr/>
              <p:nvPr/>
            </p:nvSpPr>
            <p:spPr bwMode="auto">
              <a:xfrm>
                <a:off x="1066800" y="17526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8" name="Oval 27"/>
              <p:cNvSpPr/>
              <p:nvPr/>
            </p:nvSpPr>
            <p:spPr bwMode="auto">
              <a:xfrm>
                <a:off x="1676400" y="19050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9" name="Oval 28"/>
              <p:cNvSpPr/>
              <p:nvPr/>
            </p:nvSpPr>
            <p:spPr bwMode="auto">
              <a:xfrm>
                <a:off x="1905000" y="22098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0" name="Oval 29"/>
              <p:cNvSpPr/>
              <p:nvPr/>
            </p:nvSpPr>
            <p:spPr bwMode="auto">
              <a:xfrm>
                <a:off x="1295400" y="27432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1" name="Oval 30"/>
              <p:cNvSpPr/>
              <p:nvPr/>
            </p:nvSpPr>
            <p:spPr bwMode="auto">
              <a:xfrm>
                <a:off x="2743200" y="19812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2" name="Oval 31"/>
              <p:cNvSpPr/>
              <p:nvPr/>
            </p:nvSpPr>
            <p:spPr bwMode="auto">
              <a:xfrm>
                <a:off x="3200400" y="24384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3" name="Oval 32"/>
              <p:cNvSpPr/>
              <p:nvPr/>
            </p:nvSpPr>
            <p:spPr bwMode="auto">
              <a:xfrm>
                <a:off x="3048000" y="28194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4" name="Oval 33"/>
              <p:cNvSpPr/>
              <p:nvPr/>
            </p:nvSpPr>
            <p:spPr bwMode="auto">
              <a:xfrm>
                <a:off x="2438400" y="25146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5" name="Oval 34"/>
              <p:cNvSpPr/>
              <p:nvPr/>
            </p:nvSpPr>
            <p:spPr bwMode="auto">
              <a:xfrm>
                <a:off x="1066800" y="34290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6" name="Oval 35"/>
              <p:cNvSpPr/>
              <p:nvPr/>
            </p:nvSpPr>
            <p:spPr bwMode="auto">
              <a:xfrm>
                <a:off x="1905000" y="38100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7" name="Oval 36"/>
              <p:cNvSpPr/>
              <p:nvPr/>
            </p:nvSpPr>
            <p:spPr bwMode="auto">
              <a:xfrm>
                <a:off x="2819400" y="37338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8" name="Oval 37"/>
              <p:cNvSpPr/>
              <p:nvPr/>
            </p:nvSpPr>
            <p:spPr bwMode="auto">
              <a:xfrm>
                <a:off x="2362200" y="32766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9" name="Oval 38"/>
              <p:cNvSpPr/>
              <p:nvPr/>
            </p:nvSpPr>
            <p:spPr bwMode="auto">
              <a:xfrm>
                <a:off x="1752600" y="29718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25" name="TextBox 24"/>
            <p:cNvSpPr txBox="1"/>
            <p:nvPr/>
          </p:nvSpPr>
          <p:spPr>
            <a:xfrm>
              <a:off x="1676400" y="4572000"/>
              <a:ext cx="4219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>
                  <a:solidFill>
                    <a:srgbClr val="000099"/>
                  </a:solidFill>
                </a:rPr>
                <a:t>p</a:t>
              </a:r>
              <a:r>
                <a:rPr lang="en-US" baseline="-25000">
                  <a:solidFill>
                    <a:srgbClr val="000099"/>
                  </a:solidFill>
                </a:rPr>
                <a:t>1</a:t>
              </a:r>
              <a:endParaRPr lang="en-US">
                <a:solidFill>
                  <a:srgbClr val="000099"/>
                </a:solidFill>
              </a:endParaRPr>
            </a:p>
          </p:txBody>
        </p:sp>
        <p:cxnSp>
          <p:nvCxnSpPr>
            <p:cNvPr id="26" name="Straight Connector 25"/>
            <p:cNvCxnSpPr/>
            <p:nvPr/>
          </p:nvCxnSpPr>
          <p:spPr bwMode="auto">
            <a:xfrm>
              <a:off x="1709058" y="3913414"/>
              <a:ext cx="125185" cy="772886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40" name="Group 39"/>
          <p:cNvGrpSpPr/>
          <p:nvPr/>
        </p:nvGrpSpPr>
        <p:grpSpPr>
          <a:xfrm>
            <a:off x="762000" y="1676400"/>
            <a:ext cx="3241310" cy="2331720"/>
            <a:chOff x="762000" y="1676400"/>
            <a:chExt cx="3241310" cy="2331720"/>
          </a:xfrm>
        </p:grpSpPr>
        <p:grpSp>
          <p:nvGrpSpPr>
            <p:cNvPr id="41" name="Group 43"/>
            <p:cNvGrpSpPr/>
            <p:nvPr/>
          </p:nvGrpSpPr>
          <p:grpSpPr>
            <a:xfrm>
              <a:off x="762000" y="1676400"/>
              <a:ext cx="2331720" cy="2331720"/>
              <a:chOff x="990600" y="1676400"/>
              <a:chExt cx="2331720" cy="2331720"/>
            </a:xfrm>
          </p:grpSpPr>
          <p:sp>
            <p:nvSpPr>
              <p:cNvPr id="44" name="Oval 43"/>
              <p:cNvSpPr/>
              <p:nvPr/>
            </p:nvSpPr>
            <p:spPr bwMode="auto">
              <a:xfrm>
                <a:off x="1905000" y="31242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5" name="Oval 44"/>
              <p:cNvSpPr/>
              <p:nvPr/>
            </p:nvSpPr>
            <p:spPr bwMode="auto">
              <a:xfrm>
                <a:off x="3200400" y="16764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6" name="Oval 45"/>
              <p:cNvSpPr/>
              <p:nvPr/>
            </p:nvSpPr>
            <p:spPr bwMode="auto">
              <a:xfrm>
                <a:off x="2362200" y="17526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7" name="Oval 20"/>
              <p:cNvSpPr/>
              <p:nvPr/>
            </p:nvSpPr>
            <p:spPr bwMode="auto">
              <a:xfrm>
                <a:off x="2590800" y="22860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8" name="Oval 47"/>
              <p:cNvSpPr/>
              <p:nvPr/>
            </p:nvSpPr>
            <p:spPr bwMode="auto">
              <a:xfrm>
                <a:off x="990600" y="22098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9" name="Oval 48"/>
              <p:cNvSpPr/>
              <p:nvPr/>
            </p:nvSpPr>
            <p:spPr bwMode="auto">
              <a:xfrm>
                <a:off x="1295400" y="39624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50" name="Oval 49"/>
              <p:cNvSpPr/>
              <p:nvPr/>
            </p:nvSpPr>
            <p:spPr bwMode="auto">
              <a:xfrm>
                <a:off x="1600200" y="35052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51" name="Oval 50"/>
              <p:cNvSpPr/>
              <p:nvPr/>
            </p:nvSpPr>
            <p:spPr bwMode="auto">
              <a:xfrm>
                <a:off x="1524000" y="24384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52" name="Oval 51"/>
              <p:cNvSpPr/>
              <p:nvPr/>
            </p:nvSpPr>
            <p:spPr bwMode="auto">
              <a:xfrm>
                <a:off x="2133600" y="27432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53" name="Oval 52"/>
              <p:cNvSpPr/>
              <p:nvPr/>
            </p:nvSpPr>
            <p:spPr bwMode="auto">
              <a:xfrm>
                <a:off x="2819400" y="30480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54" name="Oval 53"/>
              <p:cNvSpPr/>
              <p:nvPr/>
            </p:nvSpPr>
            <p:spPr bwMode="auto">
              <a:xfrm>
                <a:off x="2438400" y="39624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55" name="Oval 54"/>
              <p:cNvSpPr/>
              <p:nvPr/>
            </p:nvSpPr>
            <p:spPr bwMode="auto">
              <a:xfrm>
                <a:off x="3276600" y="32004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42" name="TextBox 41"/>
            <p:cNvSpPr txBox="1"/>
            <p:nvPr/>
          </p:nvSpPr>
          <p:spPr>
            <a:xfrm>
              <a:off x="3581400" y="3048000"/>
              <a:ext cx="421910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>
                  <a:solidFill>
                    <a:srgbClr val="C00000"/>
                  </a:solidFill>
                </a:rPr>
                <a:t>p</a:t>
              </a:r>
              <a:r>
                <a:rPr lang="en-US" baseline="-25000">
                  <a:solidFill>
                    <a:srgbClr val="C00000"/>
                  </a:solidFill>
                </a:rPr>
                <a:t>2</a:t>
              </a:r>
              <a:endParaRPr lang="en-US">
                <a:solidFill>
                  <a:srgbClr val="C00000"/>
                </a:solidFill>
              </a:endParaRPr>
            </a:p>
          </p:txBody>
        </p:sp>
        <p:cxnSp>
          <p:nvCxnSpPr>
            <p:cNvPr id="43" name="Straight Connector 42"/>
            <p:cNvCxnSpPr/>
            <p:nvPr/>
          </p:nvCxnSpPr>
          <p:spPr bwMode="auto">
            <a:xfrm>
              <a:off x="3124200" y="3233056"/>
              <a:ext cx="457200" cy="61473"/>
            </a:xfrm>
            <a:prstGeom prst="line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Text Box 14"/>
          <p:cNvSpPr txBox="1">
            <a:spLocks noChangeArrowheads="1"/>
          </p:cNvSpPr>
          <p:nvPr/>
        </p:nvSpPr>
        <p:spPr bwMode="auto">
          <a:xfrm>
            <a:off x="230188" y="4832350"/>
            <a:ext cx="8515350" cy="11874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/>
              <a:t>Pod pojmom parcijalnog pritiska </a:t>
            </a:r>
            <a:r>
              <a:rPr lang="en-US" i="1"/>
              <a:t>p</a:t>
            </a:r>
            <a:r>
              <a:rPr lang="en-US" i="1" baseline="-25000"/>
              <a:t>i</a:t>
            </a:r>
            <a:r>
              <a:rPr lang="en-US"/>
              <a:t> se podrazumeva onaj pritisak koji bi vladao u sudu zapremine </a:t>
            </a:r>
            <a:r>
              <a:rPr lang="en-US" i="1"/>
              <a:t>V</a:t>
            </a:r>
            <a:r>
              <a:rPr lang="en-US"/>
              <a:t>, pri temperaturi smeše </a:t>
            </a:r>
            <a:r>
              <a:rPr lang="en-US" i="1"/>
              <a:t>T</a:t>
            </a:r>
            <a:r>
              <a:rPr lang="en-US"/>
              <a:t>, kada bi se samo dotična komponenta nalazila u sudu.</a:t>
            </a:r>
          </a:p>
        </p:txBody>
      </p:sp>
      <p:pic>
        <p:nvPicPr>
          <p:cNvPr id="6152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7913" y="620713"/>
            <a:ext cx="6985000" cy="4048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ext Box 6"/>
          <p:cNvSpPr txBox="1">
            <a:spLocks noChangeArrowheads="1"/>
          </p:cNvSpPr>
          <p:nvPr/>
        </p:nvSpPr>
        <p:spPr bwMode="auto">
          <a:xfrm>
            <a:off x="230188" y="688975"/>
            <a:ext cx="8515350" cy="2740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b="1"/>
              <a:t>Amagaov zakon:</a:t>
            </a:r>
          </a:p>
          <a:p>
            <a:pPr>
              <a:tabLst>
                <a:tab pos="409575" algn="l"/>
              </a:tabLst>
            </a:pPr>
            <a:r>
              <a:rPr lang="sr-Latn-CS"/>
              <a:t>Veličine stanja svake komponente smeše razmatraju se na način kao da svaka komponenta egzistira odvojeno pri pritisku i temeraturi smeše. U tom slučaju definiše se parcijalna zapremina </a:t>
            </a:r>
            <a:r>
              <a:rPr lang="sr-Latn-CS" i="1"/>
              <a:t>V</a:t>
            </a:r>
            <a:r>
              <a:rPr lang="sr-Latn-CS" i="1" baseline="-25000"/>
              <a:t>i</a:t>
            </a:r>
            <a:r>
              <a:rPr lang="sr-Latn-CS"/>
              <a:t> koja se odnosi na </a:t>
            </a:r>
            <a:r>
              <a:rPr lang="sr-Latn-CS" i="1"/>
              <a:t>i</a:t>
            </a:r>
            <a:r>
              <a:rPr lang="sr-Latn-CS"/>
              <a:t>-tu komponentu u smeši kao ona zapremina koju bi zauzimala </a:t>
            </a:r>
            <a:r>
              <a:rPr lang="sr-Latn-CS" i="1"/>
              <a:t>i</a:t>
            </a:r>
            <a:r>
              <a:rPr lang="sr-Latn-CS"/>
              <a:t>-ta komponenta kada bi sama egzistirala pri ukupnom pritisku i temperaturi smeše.</a:t>
            </a:r>
          </a:p>
        </p:txBody>
      </p:sp>
      <p:sp>
        <p:nvSpPr>
          <p:cNvPr id="1033" name="Rectangle 12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26" name="Object 11"/>
          <p:cNvGraphicFramePr>
            <a:graphicFrameLocks noChangeAspect="1"/>
          </p:cNvGraphicFramePr>
          <p:nvPr/>
        </p:nvGraphicFramePr>
        <p:xfrm>
          <a:off x="2674938" y="3119438"/>
          <a:ext cx="3154362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2" imgW="1574800" imgH="419100" progId="Equation.3">
                  <p:embed/>
                </p:oleObj>
              </mc:Choice>
              <mc:Fallback>
                <p:oleObj name="Equation" r:id="rId2" imgW="1574800" imgH="4191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4938" y="3119438"/>
                        <a:ext cx="3154362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4" name="Picture 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57288" y="4133850"/>
            <a:ext cx="6499225" cy="1724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82" name="Text Box 10"/>
          <p:cNvSpPr txBox="1">
            <a:spLocks noChangeArrowheads="1"/>
          </p:cNvSpPr>
          <p:nvPr/>
        </p:nvSpPr>
        <p:spPr bwMode="auto">
          <a:xfrm>
            <a:off x="246063" y="1608138"/>
            <a:ext cx="3687762" cy="1828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b="1"/>
              <a:t>Sastavi smeše</a:t>
            </a:r>
            <a:r>
              <a:rPr lang="sr-Latn-CS"/>
              <a:t>: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/>
              <a:t> relatvni maseni sastav,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/>
              <a:t> relativni zapreminski sastav i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/>
              <a:t> relativni molarni sastav.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1000"/>
                                        <p:tgtEl>
                                          <p:spTgt spid="233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8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53988" y="1036638"/>
            <a:ext cx="56991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i="1"/>
              <a:t>Relativni maseni sastav</a:t>
            </a:r>
            <a:r>
              <a:rPr lang="sr-Latn-CS"/>
              <a:t> </a:t>
            </a:r>
            <a:r>
              <a:rPr lang="sr-Latn-CS" i="1"/>
              <a:t>k</a:t>
            </a:r>
            <a:r>
              <a:rPr lang="sr-Latn-CS"/>
              <a:t>-te komponente smeše:</a:t>
            </a:r>
          </a:p>
        </p:txBody>
      </p:sp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6063" y="1682750"/>
            <a:ext cx="2428875" cy="1250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230188" y="3049588"/>
            <a:ext cx="4225925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l-SI" i="1"/>
              <a:t>m</a:t>
            </a:r>
            <a:r>
              <a:rPr lang="sl-SI" i="1" baseline="-25000"/>
              <a:t>k</a:t>
            </a:r>
            <a:r>
              <a:rPr lang="sl-SI"/>
              <a:t> – masa </a:t>
            </a:r>
            <a:r>
              <a:rPr lang="sl-SI" i="1"/>
              <a:t>k</a:t>
            </a:r>
            <a:r>
              <a:rPr lang="sl-SI"/>
              <a:t>-te komponente</a:t>
            </a:r>
            <a:r>
              <a:rPr lang="sr-Latn-CS"/>
              <a:t> smeše</a:t>
            </a:r>
            <a:r>
              <a:rPr lang="sr-Cyrl-CS"/>
              <a:t> </a:t>
            </a:r>
            <a:endParaRPr lang="sl-SI"/>
          </a:p>
          <a:p>
            <a:pPr>
              <a:tabLst>
                <a:tab pos="409575" algn="l"/>
              </a:tabLst>
            </a:pPr>
            <a:r>
              <a:rPr lang="sl-SI" i="1"/>
              <a:t>m</a:t>
            </a:r>
            <a:r>
              <a:rPr lang="sl-SI" i="1" baseline="-25000"/>
              <a:t>s</a:t>
            </a:r>
            <a:r>
              <a:rPr lang="sr-Cyrl-CS"/>
              <a:t> – </a:t>
            </a:r>
            <a:r>
              <a:rPr lang="sr-Latn-CS"/>
              <a:t>ukupna masa smeše</a:t>
            </a:r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228600" y="4064000"/>
            <a:ext cx="6865982" cy="811772"/>
            <a:chOff x="228600" y="4064000"/>
            <a:chExt cx="6865982" cy="811772"/>
          </a:xfrm>
        </p:grpSpPr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228600" y="4114800"/>
              <a:ext cx="6865982" cy="68326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l-SI" i="1"/>
                <a:t>m</a:t>
              </a:r>
              <a:r>
                <a:rPr lang="sl-SI" baseline="-25000"/>
                <a:t>1</a:t>
              </a:r>
              <a:r>
                <a:rPr lang="sr-Cyrl-CS"/>
                <a:t> </a:t>
              </a:r>
              <a:r>
                <a:rPr lang="sr-Latn-RS"/>
                <a:t>+ </a:t>
              </a:r>
              <a:r>
                <a:rPr lang="sl-SI" i="1"/>
                <a:t>m</a:t>
              </a:r>
              <a:r>
                <a:rPr lang="sl-SI" baseline="-25000"/>
                <a:t>2</a:t>
              </a:r>
              <a:r>
                <a:rPr lang="sr-Cyrl-CS"/>
                <a:t> </a:t>
              </a:r>
              <a:r>
                <a:rPr lang="sr-Latn-RS"/>
                <a:t>+ ... + </a:t>
              </a:r>
              <a:r>
                <a:rPr lang="sl-SI" i="1"/>
                <a:t>m</a:t>
              </a:r>
              <a:r>
                <a:rPr lang="sl-SI" i="1" baseline="-25000"/>
                <a:t>n</a:t>
              </a:r>
              <a:r>
                <a:rPr lang="sr-Cyrl-CS"/>
                <a:t> </a:t>
              </a:r>
              <a:r>
                <a:rPr lang="sr-Latn-RS"/>
                <a:t>= </a:t>
              </a:r>
              <a:r>
                <a:rPr lang="sl-SI" i="1"/>
                <a:t>m</a:t>
              </a:r>
              <a:r>
                <a:rPr lang="sl-SI" i="1" baseline="-25000"/>
                <a:t>s</a:t>
              </a:r>
              <a:r>
                <a:rPr lang="sr-Latn-RS"/>
                <a:t>      </a:t>
              </a:r>
              <a:r>
                <a:rPr lang="sr-Latn-RS">
                  <a:sym typeface="Symbol"/>
                </a:rPr>
                <a:t>    </a:t>
              </a:r>
              <a:r>
                <a:rPr lang="sr-Latn-RS" i="1">
                  <a:sym typeface="Symbol"/>
                </a:rPr>
                <a:t>g</a:t>
              </a:r>
              <a:r>
                <a:rPr lang="sl-SI" baseline="-25000"/>
                <a:t>1</a:t>
              </a:r>
              <a:r>
                <a:rPr lang="sr-Cyrl-CS"/>
                <a:t> </a:t>
              </a:r>
              <a:r>
                <a:rPr lang="sr-Latn-RS"/>
                <a:t>+ </a:t>
              </a:r>
              <a:r>
                <a:rPr lang="sr-Latn-RS" i="1">
                  <a:sym typeface="Symbol"/>
                </a:rPr>
                <a:t>g</a:t>
              </a:r>
              <a:r>
                <a:rPr lang="sl-SI" baseline="-25000"/>
                <a:t>2</a:t>
              </a:r>
              <a:r>
                <a:rPr lang="sr-Cyrl-CS"/>
                <a:t> </a:t>
              </a:r>
              <a:r>
                <a:rPr lang="sr-Latn-RS"/>
                <a:t>+ ... + </a:t>
              </a:r>
              <a:r>
                <a:rPr lang="sr-Latn-RS" i="1">
                  <a:sym typeface="Symbol"/>
                </a:rPr>
                <a:t>g</a:t>
              </a:r>
              <a:r>
                <a:rPr lang="sl-SI" i="1" baseline="-25000"/>
                <a:t>n</a:t>
              </a:r>
              <a:r>
                <a:rPr lang="sr-Cyrl-CS"/>
                <a:t> </a:t>
              </a:r>
              <a:r>
                <a:rPr lang="sr-Latn-RS"/>
                <a:t>=  </a:t>
              </a:r>
              <a:r>
                <a:rPr lang="sr-Latn-RS" sz="3200">
                  <a:sym typeface="Symbol"/>
                </a:rPr>
                <a:t></a:t>
              </a:r>
              <a:r>
                <a:rPr lang="sr-Latn-RS">
                  <a:sym typeface="Symbol"/>
                </a:rPr>
                <a:t> </a:t>
              </a:r>
              <a:r>
                <a:rPr lang="sr-Latn-RS" i="1">
                  <a:sym typeface="Symbol"/>
                </a:rPr>
                <a:t>g</a:t>
              </a:r>
              <a:r>
                <a:rPr lang="sl-SI" i="1" baseline="-25000"/>
                <a:t>k</a:t>
              </a:r>
              <a:r>
                <a:rPr lang="sr-Latn-RS">
                  <a:sym typeface="Symbol"/>
                </a:rPr>
                <a:t> = 1</a:t>
              </a:r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867942" y="4561840"/>
              <a:ext cx="436338" cy="3139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RS" sz="1200" i="1"/>
                <a:t>k</a:t>
              </a:r>
              <a:r>
                <a:rPr lang="sr-Latn-RS" sz="1200"/>
                <a:t>=1</a:t>
              </a:r>
              <a:endParaRPr lang="en-US" sz="1200" i="1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989862" y="4064000"/>
              <a:ext cx="269626" cy="2936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RS" sz="1200" i="1"/>
                <a:t>n</a:t>
              </a:r>
              <a:endParaRPr lang="en-US" sz="1200" i="1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ext Box 6"/>
          <p:cNvSpPr txBox="1">
            <a:spLocks noChangeArrowheads="1"/>
          </p:cNvSpPr>
          <p:nvPr/>
        </p:nvSpPr>
        <p:spPr bwMode="auto">
          <a:xfrm>
            <a:off x="153988" y="1093788"/>
            <a:ext cx="419258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i="1"/>
              <a:t>Relativni zapeminski sastav</a:t>
            </a:r>
            <a:r>
              <a:rPr lang="sr-Latn-CS"/>
              <a:t> smeše:</a:t>
            </a:r>
          </a:p>
        </p:txBody>
      </p:sp>
      <p:graphicFrame>
        <p:nvGraphicFramePr>
          <p:cNvPr id="2050" name="Object 7"/>
          <p:cNvGraphicFramePr>
            <a:graphicFrameLocks noChangeAspect="1"/>
          </p:cNvGraphicFramePr>
          <p:nvPr/>
        </p:nvGraphicFramePr>
        <p:xfrm>
          <a:off x="246063" y="1893888"/>
          <a:ext cx="985837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2" imgW="583947" imgH="444307" progId="Equation.3">
                  <p:embed/>
                </p:oleObj>
              </mc:Choice>
              <mc:Fallback>
                <p:oleObj name="Equation" r:id="rId2" imgW="583947" imgH="444307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63" y="1893888"/>
                        <a:ext cx="985837" cy="758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6" name="Text Box 9"/>
          <p:cNvSpPr txBox="1">
            <a:spLocks noChangeArrowheads="1"/>
          </p:cNvSpPr>
          <p:nvPr/>
        </p:nvSpPr>
        <p:spPr bwMode="auto">
          <a:xfrm>
            <a:off x="182563" y="2832100"/>
            <a:ext cx="7210425" cy="12926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l-SI" i="1"/>
              <a:t>V</a:t>
            </a:r>
            <a:r>
              <a:rPr lang="sl-SI" i="1" baseline="-25000"/>
              <a:t>k</a:t>
            </a:r>
            <a:r>
              <a:rPr lang="sl-SI"/>
              <a:t> – parcijalna zapremina proizvoljne </a:t>
            </a:r>
            <a:r>
              <a:rPr lang="sl-SI" i="1"/>
              <a:t>k</a:t>
            </a:r>
            <a:r>
              <a:rPr lang="sr-Latn-CS"/>
              <a:t>-te komponente smeše, svedena na pritisak i temperaturi smeše</a:t>
            </a:r>
            <a:r>
              <a:rPr lang="ru-RU"/>
              <a:t>,</a:t>
            </a:r>
          </a:p>
          <a:p>
            <a:pPr>
              <a:tabLst>
                <a:tab pos="409575" algn="l"/>
              </a:tabLst>
            </a:pPr>
            <a:r>
              <a:rPr lang="en-US" i="1"/>
              <a:t>V</a:t>
            </a:r>
            <a:r>
              <a:rPr lang="en-US" i="1" baseline="-25000"/>
              <a:t>s</a:t>
            </a:r>
            <a:r>
              <a:rPr lang="ru-RU"/>
              <a:t> </a:t>
            </a:r>
            <a:r>
              <a:rPr lang="sr-Latn-CS"/>
              <a:t>– ukupna zapremina smeše</a:t>
            </a:r>
            <a:endParaRPr lang="en-US"/>
          </a:p>
        </p:txBody>
      </p:sp>
      <p:pic>
        <p:nvPicPr>
          <p:cNvPr id="196618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6063" y="4567238"/>
            <a:ext cx="1138237" cy="8524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96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1770</TotalTime>
  <Words>577</Words>
  <Application>Microsoft Office PowerPoint</Application>
  <PresentationFormat>On-screen Show (4:3)</PresentationFormat>
  <Paragraphs>59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Symbol</vt:lpstr>
      <vt:lpstr>Tahoma</vt:lpstr>
      <vt:lpstr>Times New Roman</vt:lpstr>
      <vt:lpstr>Wingdings</vt:lpstr>
      <vt:lpstr>Textured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saobracajni fakultet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nastavnik</dc:creator>
  <cp:lastModifiedBy>MRB</cp:lastModifiedBy>
  <cp:revision>302</cp:revision>
  <dcterms:created xsi:type="dcterms:W3CDTF">2006-01-31T15:10:17Z</dcterms:created>
  <dcterms:modified xsi:type="dcterms:W3CDTF">2025-06-21T15:15:34Z</dcterms:modified>
</cp:coreProperties>
</file>