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xls" ContentType="application/vnd.ms-exce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18"/>
  </p:notesMasterIdLst>
  <p:sldIdLst>
    <p:sldId id="344" r:id="rId4"/>
    <p:sldId id="369" r:id="rId5"/>
    <p:sldId id="349" r:id="rId6"/>
    <p:sldId id="319" r:id="rId7"/>
    <p:sldId id="351" r:id="rId8"/>
    <p:sldId id="352" r:id="rId9"/>
    <p:sldId id="353" r:id="rId10"/>
    <p:sldId id="354" r:id="rId11"/>
    <p:sldId id="367" r:id="rId12"/>
    <p:sldId id="356" r:id="rId13"/>
    <p:sldId id="368" r:id="rId14"/>
    <p:sldId id="357" r:id="rId15"/>
    <p:sldId id="358" r:id="rId16"/>
    <p:sldId id="35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7"/>
    <a:srgbClr val="FFFFCC"/>
    <a:srgbClr val="F5FCFD"/>
    <a:srgbClr val="F8FEFB"/>
    <a:srgbClr val="FCEEB2"/>
    <a:srgbClr val="FFCC99"/>
    <a:srgbClr val="EEFCF4"/>
    <a:srgbClr val="DCF8E9"/>
    <a:srgbClr val="B9F1D4"/>
    <a:srgbClr val="FDCBE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7670" autoAdjust="0"/>
  </p:normalViewPr>
  <p:slideViewPr>
    <p:cSldViewPr snapToGrid="0" showGuides="1">
      <p:cViewPr>
        <p:scale>
          <a:sx n="70" d="100"/>
          <a:sy n="70" d="100"/>
        </p:scale>
        <p:origin x="-732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image" Target="../media/image4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="" xmlns:a16="http://schemas.microsoft.com/office/drawing/2014/main" id="{FB08BDAF-A042-4560-BBD8-F1CA5D9DB15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706106" y="2916200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="" xmlns:a16="http://schemas.microsoft.com/office/drawing/2014/main" id="{E375B096-EBDB-4C71-BACA-9F780BF7023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690420" y="3389584"/>
            <a:ext cx="2785716" cy="2770089"/>
          </a:xfrm>
          <a:custGeom>
            <a:avLst/>
            <a:gdLst>
              <a:gd name="connsiteX0" fmla="*/ 1137861 w 2785716"/>
              <a:gd name="connsiteY0" fmla="*/ 0 h 2770089"/>
              <a:gd name="connsiteX1" fmla="*/ 2785716 w 2785716"/>
              <a:gd name="connsiteY1" fmla="*/ 1140221 h 2770089"/>
              <a:gd name="connsiteX2" fmla="*/ 1657942 w 2785716"/>
              <a:gd name="connsiteY2" fmla="*/ 2770089 h 2770089"/>
              <a:gd name="connsiteX3" fmla="*/ 1626789 w 2785716"/>
              <a:gd name="connsiteY3" fmla="*/ 2770089 h 2770089"/>
              <a:gd name="connsiteX4" fmla="*/ 0 w 2785716"/>
              <a:gd name="connsiteY4" fmla="*/ 1644444 h 2770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5716" h="2770089">
                <a:moveTo>
                  <a:pt x="1137861" y="0"/>
                </a:moveTo>
                <a:lnTo>
                  <a:pt x="2785716" y="1140221"/>
                </a:lnTo>
                <a:lnTo>
                  <a:pt x="1657942" y="2770089"/>
                </a:lnTo>
                <a:lnTo>
                  <a:pt x="1626789" y="2770089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31F3A08B-34AD-476C-9953-B19BAF7F628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012146" y="1005809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="" xmlns:a16="http://schemas.microsoft.com/office/drawing/2014/main" id="{164DE5B1-7A92-485E-BF4B-DC34DB0ECFF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38192" y="1403130"/>
            <a:ext cx="2811755" cy="2827292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D6D283E2-312F-41C5-9422-DB6C85B4455D}"/>
              </a:ext>
            </a:extLst>
          </p:cNvPr>
          <p:cNvSpPr/>
          <p:nvPr userDrawn="1"/>
        </p:nvSpPr>
        <p:spPr>
          <a:xfrm flipH="1">
            <a:off x="9483953" y="2398141"/>
            <a:ext cx="2708047" cy="3413083"/>
          </a:xfrm>
          <a:custGeom>
            <a:avLst/>
            <a:gdLst>
              <a:gd name="connsiteX0" fmla="*/ 0 w 2708047"/>
              <a:gd name="connsiteY0" fmla="*/ 0 h 3335839"/>
              <a:gd name="connsiteX1" fmla="*/ 347734 w 2708047"/>
              <a:gd name="connsiteY1" fmla="*/ 0 h 3335839"/>
              <a:gd name="connsiteX2" fmla="*/ 2708047 w 2708047"/>
              <a:gd name="connsiteY2" fmla="*/ 3335839 h 3335839"/>
              <a:gd name="connsiteX3" fmla="*/ 0 w 2708047"/>
              <a:gd name="connsiteY3" fmla="*/ 3335839 h 3335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8047" h="3335839">
                <a:moveTo>
                  <a:pt x="0" y="0"/>
                </a:moveTo>
                <a:lnTo>
                  <a:pt x="347734" y="0"/>
                </a:lnTo>
                <a:lnTo>
                  <a:pt x="2708047" y="3335839"/>
                </a:lnTo>
                <a:lnTo>
                  <a:pt x="0" y="33358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1AAC7CE-37C6-4882-8A2F-D617C7403A00}"/>
              </a:ext>
            </a:extLst>
          </p:cNvPr>
          <p:cNvSpPr/>
          <p:nvPr userDrawn="1"/>
        </p:nvSpPr>
        <p:spPr>
          <a:xfrm flipH="1">
            <a:off x="-16" y="1403130"/>
            <a:ext cx="6889539" cy="3563008"/>
          </a:xfrm>
          <a:custGeom>
            <a:avLst/>
            <a:gdLst>
              <a:gd name="connsiteX0" fmla="*/ 6869544 w 6869544"/>
              <a:gd name="connsiteY0" fmla="*/ 0 h 3399346"/>
              <a:gd name="connsiteX1" fmla="*/ 0 w 6869544"/>
              <a:gd name="connsiteY1" fmla="*/ 0 h 3399346"/>
              <a:gd name="connsiteX2" fmla="*/ 2360312 w 6869544"/>
              <a:gd name="connsiteY2" fmla="*/ 3399346 h 3399346"/>
              <a:gd name="connsiteX3" fmla="*/ 6869544 w 6869544"/>
              <a:gd name="connsiteY3" fmla="*/ 3399346 h 3399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69544" h="3399346">
                <a:moveTo>
                  <a:pt x="6869544" y="0"/>
                </a:moveTo>
                <a:lnTo>
                  <a:pt x="0" y="0"/>
                </a:lnTo>
                <a:lnTo>
                  <a:pt x="2360312" y="3399346"/>
                </a:lnTo>
                <a:lnTo>
                  <a:pt x="6869544" y="339934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BD26266-8DF8-4F9E-8108-90547D7F6DB4}"/>
              </a:ext>
            </a:extLst>
          </p:cNvPr>
          <p:cNvGrpSpPr/>
          <p:nvPr userDrawn="1"/>
        </p:nvGrpSpPr>
        <p:grpSpPr>
          <a:xfrm>
            <a:off x="9613650" y="2003247"/>
            <a:ext cx="2578350" cy="4052320"/>
            <a:chOff x="9508727" y="2147107"/>
            <a:chExt cx="2683273" cy="4217224"/>
          </a:xfrm>
        </p:grpSpPr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27F633FE-376E-404F-91E4-885447763090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400AA72A-9E73-4E92-9A24-FC8789F6DFA4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46BD5C51-A833-433E-BB70-71DFE09A603C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F38E9B8E-66AA-4D07-8C4F-4CA5F0182522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3BC8E66A-1394-4D3C-B2E0-334A1F599DAF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BD4802E1-A5FC-45E8-8180-8E940D832B5F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92825B71-4111-4DEB-8EF4-3C86689A682C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23A80384-9207-4A80-9B70-A1F7CDE8F6C3}"/>
              </a:ext>
            </a:extLst>
          </p:cNvPr>
          <p:cNvSpPr/>
          <p:nvPr userDrawn="1"/>
        </p:nvSpPr>
        <p:spPr>
          <a:xfrm>
            <a:off x="0" y="2"/>
            <a:ext cx="12192000" cy="188044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4C416A75-B8CF-4929-BC37-2BBFEDC80AA1}"/>
              </a:ext>
            </a:extLst>
          </p:cNvPr>
          <p:cNvSpPr/>
          <p:nvPr userDrawn="1"/>
        </p:nvSpPr>
        <p:spPr>
          <a:xfrm>
            <a:off x="5466000" y="1233032"/>
            <a:ext cx="1260000" cy="126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1" name="Oval 9">
            <a:extLst>
              <a:ext uri="{FF2B5EF4-FFF2-40B4-BE49-F238E27FC236}">
                <a16:creationId xmlns="" xmlns:a16="http://schemas.microsoft.com/office/drawing/2014/main" id="{01AED590-6033-41B9-B612-A655FC2D2471}"/>
              </a:ext>
            </a:extLst>
          </p:cNvPr>
          <p:cNvSpPr/>
          <p:nvPr userDrawn="1"/>
        </p:nvSpPr>
        <p:spPr>
          <a:xfrm>
            <a:off x="6714751" y="3743880"/>
            <a:ext cx="2520000" cy="25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Picture Placeholder 2">
            <a:extLst>
              <a:ext uri="{FF2B5EF4-FFF2-40B4-BE49-F238E27FC236}">
                <a16:creationId xmlns="" xmlns:a16="http://schemas.microsoft.com/office/drawing/2014/main" id="{4BA74944-B383-469B-9810-16FAA4736103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745813" y="2221239"/>
            <a:ext cx="2446188" cy="273681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grpSp>
        <p:nvGrpSpPr>
          <p:cNvPr id="23" name="Group 20">
            <a:extLst>
              <a:ext uri="{FF2B5EF4-FFF2-40B4-BE49-F238E27FC236}">
                <a16:creationId xmlns="" xmlns:a16="http://schemas.microsoft.com/office/drawing/2014/main" id="{73844864-235F-4E14-9FBA-EB17CB8C013A}"/>
              </a:ext>
            </a:extLst>
          </p:cNvPr>
          <p:cNvGrpSpPr/>
          <p:nvPr userDrawn="1"/>
        </p:nvGrpSpPr>
        <p:grpSpPr>
          <a:xfrm>
            <a:off x="7019112" y="2341950"/>
            <a:ext cx="1890758" cy="3323854"/>
            <a:chOff x="445712" y="1449040"/>
            <a:chExt cx="2113018" cy="3924176"/>
          </a:xfrm>
        </p:grpSpPr>
        <p:sp>
          <p:nvSpPr>
            <p:cNvPr id="24" name="Rounded Rectangle 21">
              <a:extLst>
                <a:ext uri="{FF2B5EF4-FFF2-40B4-BE49-F238E27FC236}">
                  <a16:creationId xmlns="" xmlns:a16="http://schemas.microsoft.com/office/drawing/2014/main" id="{A0C7D66C-8C6F-4B9E-8DC1-072BF2073C6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25" name="Rectangle 22">
              <a:extLst>
                <a:ext uri="{FF2B5EF4-FFF2-40B4-BE49-F238E27FC236}">
                  <a16:creationId xmlns="" xmlns:a16="http://schemas.microsoft.com/office/drawing/2014/main" id="{764ECC13-9256-4F74-B289-1001D8F2747F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26" name="Group 23">
              <a:extLst>
                <a:ext uri="{FF2B5EF4-FFF2-40B4-BE49-F238E27FC236}">
                  <a16:creationId xmlns="" xmlns:a16="http://schemas.microsoft.com/office/drawing/2014/main" id="{808E2BAA-465D-4C79-8B44-51C252EE8A0B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7" name="Oval 24">
                <a:extLst>
                  <a:ext uri="{FF2B5EF4-FFF2-40B4-BE49-F238E27FC236}">
                    <a16:creationId xmlns="" xmlns:a16="http://schemas.microsoft.com/office/drawing/2014/main" id="{2402E4F7-C37D-4790-B616-737E2810F7FC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8" name="Rounded Rectangle 25">
                <a:extLst>
                  <a:ext uri="{FF2B5EF4-FFF2-40B4-BE49-F238E27FC236}">
                    <a16:creationId xmlns="" xmlns:a16="http://schemas.microsoft.com/office/drawing/2014/main" id="{76D07C3D-86F4-43C7-B719-BBBFD744E107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9" name="Picture Placeholder 2">
            <a:extLst>
              <a:ext uri="{FF2B5EF4-FFF2-40B4-BE49-F238E27FC236}">
                <a16:creationId xmlns="" xmlns:a16="http://schemas.microsoft.com/office/drawing/2014/main" id="{1B67B68D-FEC5-42A8-B837-0016014A5CE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145482" y="2668904"/>
            <a:ext cx="1624041" cy="26634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0" name="Text Placeholder 9">
            <a:extLst>
              <a:ext uri="{FF2B5EF4-FFF2-40B4-BE49-F238E27FC236}">
                <a16:creationId xmlns="" xmlns:a16="http://schemas.microsoft.com/office/drawing/2014/main" id="{16F402C5-963E-430D-8D32-CCEA9657B8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xmlns="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2">
            <a:extLst>
              <a:ext uri="{FF2B5EF4-FFF2-40B4-BE49-F238E27FC236}">
                <a16:creationId xmlns="" xmlns:a16="http://schemas.microsoft.com/office/drawing/2014/main" id="{E58C46AB-72B0-452F-8968-7F13D6C6933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6561423"/>
          </a:xfrm>
          <a:custGeom>
            <a:avLst/>
            <a:gdLst>
              <a:gd name="connsiteX0" fmla="*/ 0 w 12192000"/>
              <a:gd name="connsiteY0" fmla="*/ 0 h 6561423"/>
              <a:gd name="connsiteX1" fmla="*/ 12192000 w 12192000"/>
              <a:gd name="connsiteY1" fmla="*/ 0 h 6561423"/>
              <a:gd name="connsiteX2" fmla="*/ 12192000 w 12192000"/>
              <a:gd name="connsiteY2" fmla="*/ 2455328 h 6561423"/>
              <a:gd name="connsiteX3" fmla="*/ 9675392 w 12192000"/>
              <a:gd name="connsiteY3" fmla="*/ 3302886 h 6561423"/>
              <a:gd name="connsiteX4" fmla="*/ 10157317 w 12192000"/>
              <a:gd name="connsiteY4" fmla="*/ 4390513 h 6561423"/>
              <a:gd name="connsiteX5" fmla="*/ 8230254 w 12192000"/>
              <a:gd name="connsiteY5" fmla="*/ 3789588 h 6561423"/>
              <a:gd name="connsiteX6" fmla="*/ 0 w 12192000"/>
              <a:gd name="connsiteY6" fmla="*/ 6561423 h 656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561423">
                <a:moveTo>
                  <a:pt x="0" y="0"/>
                </a:moveTo>
                <a:lnTo>
                  <a:pt x="12192000" y="0"/>
                </a:lnTo>
                <a:lnTo>
                  <a:pt x="12192000" y="2455328"/>
                </a:lnTo>
                <a:lnTo>
                  <a:pt x="9675392" y="3302886"/>
                </a:lnTo>
                <a:lnTo>
                  <a:pt x="10157317" y="4390513"/>
                </a:lnTo>
                <a:lnTo>
                  <a:pt x="8230254" y="3789588"/>
                </a:lnTo>
                <a:lnTo>
                  <a:pt x="0" y="65614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0AE252F-2F95-498B-9748-639B6E785753}"/>
              </a:ext>
            </a:extLst>
          </p:cNvPr>
          <p:cNvSpPr/>
          <p:nvPr userDrawn="1"/>
        </p:nvSpPr>
        <p:spPr>
          <a:xfrm>
            <a:off x="360608" y="303727"/>
            <a:ext cx="5520743" cy="62505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000EF3A-BE58-433D-9D14-B9221C51EC72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49499" y="523741"/>
            <a:ext cx="3709115" cy="58555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xmlns="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xmlns="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xmlns="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xmlns="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=""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="" xmlns:a16="http://schemas.microsoft.com/office/drawing/2014/main" id="{CA1A6E33-8A0F-4192-83F6-2FB90AE8DE7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650190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="" xmlns:a16="http://schemas.microsoft.com/office/drawing/2014/main" id="{B7332FD6-4CCE-4EA6-A914-847EA767CDE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403397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="" xmlns:a16="http://schemas.microsoft.com/office/drawing/2014/main" id="{5A41DCAB-7A97-4D72-8703-2A5EBB6B4047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156603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="" xmlns:a16="http://schemas.microsoft.com/office/drawing/2014/main" id="{DE59F880-57D5-4D69-ADDA-A3030C94684E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96983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343D5AB-FDE8-4863-8B0B-FF0EDBC68861}"/>
              </a:ext>
            </a:extLst>
          </p:cNvPr>
          <p:cNvSpPr/>
          <p:nvPr userDrawn="1"/>
        </p:nvSpPr>
        <p:spPr>
          <a:xfrm>
            <a:off x="3279228" y="1899950"/>
            <a:ext cx="8418785" cy="41332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0C96F43-3876-47CC-B363-9FBE2E05752F}"/>
              </a:ext>
            </a:extLst>
          </p:cNvPr>
          <p:cNvSpPr/>
          <p:nvPr userDrawn="1"/>
        </p:nvSpPr>
        <p:spPr>
          <a:xfrm rot="20400000">
            <a:off x="851016" y="2175980"/>
            <a:ext cx="2882538" cy="40997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4127DCA-3196-491D-86F7-98470FD4534B}"/>
              </a:ext>
            </a:extLst>
          </p:cNvPr>
          <p:cNvSpPr/>
          <p:nvPr userDrawn="1"/>
        </p:nvSpPr>
        <p:spPr>
          <a:xfrm rot="20640000">
            <a:off x="843942" y="2158717"/>
            <a:ext cx="2882538" cy="402407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0F3D9F4-8CA6-4676-B29C-CF1677EB90FF}"/>
              </a:ext>
            </a:extLst>
          </p:cNvPr>
          <p:cNvSpPr/>
          <p:nvPr userDrawn="1"/>
        </p:nvSpPr>
        <p:spPr>
          <a:xfrm rot="20971299">
            <a:off x="840959" y="2096621"/>
            <a:ext cx="2882538" cy="3922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="" xmlns:a16="http://schemas.microsoft.com/office/drawing/2014/main" id="{BCD635CC-1412-43AB-9F1C-D19087A8B8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20971299">
            <a:off x="983192" y="2441074"/>
            <a:ext cx="2598070" cy="30509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="" xmlns:a16="http://schemas.microsoft.com/office/drawing/2014/main" id="{A92F2F0B-AB18-4F91-BFCD-5E07920CEC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xmlns="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=""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5696147" y="6372570"/>
            <a:ext cx="57407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317876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1131164" y="265646"/>
            <a:ext cx="9612012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r-Cyrl-RS" sz="4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КОНТРОЛА  И  УПРАВЉАЊЕ ПАРКИРАЊЕМ</a:t>
            </a:r>
            <a:endParaRPr lang="en-US" sz="4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51757" y="0"/>
            <a:ext cx="8135524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eaLnBrk="1" hangingPunct="1">
              <a:spcBef>
                <a:spcPct val="15000"/>
              </a:spcBef>
            </a:pPr>
            <a:r>
              <a:rPr lang="en-US" sz="15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© </a:t>
            </a:r>
            <a:r>
              <a:rPr lang="sr-Cyrl-CS" sz="15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202</a:t>
            </a:r>
            <a:r>
              <a:rPr lang="sr-Latn-RS" sz="15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1</a:t>
            </a:r>
            <a:r>
              <a:rPr lang="sr-Cyrl-CS" sz="15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sr-Cyrl-RS" sz="15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Универзитет у Београду</a:t>
            </a:r>
            <a:r>
              <a:rPr lang="sr-Cyrl-CS" sz="1500" dirty="0" smtClean="0">
                <a:solidFill>
                  <a:schemeClr val="tx1"/>
                </a:solidFill>
                <a:ea typeface="+mn-ea"/>
              </a:rPr>
              <a:t>; Саобраћајни факултет</a:t>
            </a:r>
            <a:r>
              <a:rPr lang="sr-Cyrl-CS" sz="1500" dirty="0" smtClean="0">
                <a:solidFill>
                  <a:schemeClr val="tx1"/>
                </a:solidFill>
              </a:rPr>
              <a:t>; </a:t>
            </a:r>
            <a:r>
              <a:rPr lang="sr-Cyrl-RS" sz="1500" dirty="0" smtClean="0">
                <a:solidFill>
                  <a:schemeClr val="tx1"/>
                </a:solidFill>
              </a:rPr>
              <a:t>Аутор</a:t>
            </a:r>
            <a:r>
              <a:rPr lang="sr-Cyrl-CS" sz="1500" dirty="0" smtClean="0">
                <a:solidFill>
                  <a:schemeClr val="tx1"/>
                </a:solidFill>
              </a:rPr>
              <a:t>: </a:t>
            </a:r>
            <a:r>
              <a:rPr lang="sr-Cyrl-RS" sz="1500" dirty="0" smtClean="0">
                <a:solidFill>
                  <a:schemeClr val="tx1"/>
                </a:solidFill>
              </a:rPr>
              <a:t>проф</a:t>
            </a:r>
            <a:r>
              <a:rPr lang="sr-Cyrl-CS" sz="1500" dirty="0" smtClean="0">
                <a:solidFill>
                  <a:schemeClr val="tx1"/>
                </a:solidFill>
              </a:rPr>
              <a:t>.</a:t>
            </a:r>
            <a:r>
              <a:rPr lang="sr-Cyrl-CS" sz="1500" baseline="0" dirty="0" smtClean="0">
                <a:solidFill>
                  <a:schemeClr val="tx1"/>
                </a:solidFill>
              </a:rPr>
              <a:t> </a:t>
            </a:r>
            <a:r>
              <a:rPr lang="sr-Cyrl-RS" sz="1500" dirty="0" smtClean="0">
                <a:solidFill>
                  <a:schemeClr val="tx1"/>
                </a:solidFill>
              </a:rPr>
              <a:t>др</a:t>
            </a:r>
            <a:r>
              <a:rPr lang="sr-Cyrl-CS" sz="1500" baseline="0" dirty="0" smtClean="0">
                <a:solidFill>
                  <a:schemeClr val="tx1"/>
                </a:solidFill>
              </a:rPr>
              <a:t> Ј</a:t>
            </a:r>
            <a:r>
              <a:rPr lang="sr-Latn-RS" sz="1500" baseline="0" dirty="0" smtClean="0">
                <a:solidFill>
                  <a:schemeClr val="tx1"/>
                </a:solidFill>
              </a:rPr>
              <a:t>e</a:t>
            </a:r>
            <a:r>
              <a:rPr lang="sr-Cyrl-RS" sz="1500" baseline="0" dirty="0" smtClean="0">
                <a:solidFill>
                  <a:schemeClr val="tx1"/>
                </a:solidFill>
              </a:rPr>
              <a:t>л</a:t>
            </a:r>
            <a:r>
              <a:rPr lang="sr-Latn-RS" sz="1500" baseline="0" dirty="0" smtClean="0">
                <a:solidFill>
                  <a:schemeClr val="tx1"/>
                </a:solidFill>
              </a:rPr>
              <a:t>e</a:t>
            </a:r>
            <a:r>
              <a:rPr lang="sr-Cyrl-RS" sz="1500" baseline="0" dirty="0" smtClean="0">
                <a:solidFill>
                  <a:schemeClr val="tx1"/>
                </a:solidFill>
              </a:rPr>
              <a:t>н</a:t>
            </a:r>
            <a:r>
              <a:rPr lang="sr-Latn-RS" sz="1500" baseline="0" dirty="0" smtClean="0">
                <a:solidFill>
                  <a:schemeClr val="tx1"/>
                </a:solidFill>
              </a:rPr>
              <a:t>a</a:t>
            </a:r>
            <a:r>
              <a:rPr lang="sr-Cyrl-CS" sz="1500" baseline="0" dirty="0" smtClean="0">
                <a:solidFill>
                  <a:schemeClr val="tx1"/>
                </a:solidFill>
              </a:rPr>
              <a:t> </a:t>
            </a:r>
            <a:r>
              <a:rPr lang="sr-Cyrl-RS" sz="1500" dirty="0" smtClean="0">
                <a:solidFill>
                  <a:schemeClr val="tx1"/>
                </a:solidFill>
              </a:rPr>
              <a:t>Симићевић</a:t>
            </a:r>
            <a:endParaRPr lang="sr-Cyrl-CS" sz="1500" dirty="0" smtClean="0">
              <a:solidFill>
                <a:schemeClr val="tx1"/>
              </a:solidFill>
            </a:endParaRPr>
          </a:p>
        </p:txBody>
      </p:sp>
      <p:pic>
        <p:nvPicPr>
          <p:cNvPr id="6" name="Picture 5" descr="SF1.jpg"/>
          <p:cNvPicPr>
            <a:picLocks noChangeAspect="1"/>
          </p:cNvPicPr>
          <p:nvPr/>
        </p:nvPicPr>
        <p:blipFill>
          <a:blip r:embed="rId4" cstate="print"/>
          <a:srcRect l="72057"/>
          <a:stretch>
            <a:fillRect/>
          </a:stretch>
        </p:blipFill>
        <p:spPr>
          <a:xfrm>
            <a:off x="272955" y="0"/>
            <a:ext cx="500066" cy="509965"/>
          </a:xfrm>
          <a:prstGeom prst="rect">
            <a:avLst/>
          </a:prstGeom>
          <a:solidFill>
            <a:srgbClr val="0033CC"/>
          </a:solidFill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63773" y="6396335"/>
            <a:ext cx="9403308" cy="46166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15000"/>
              </a:spcBef>
            </a:pPr>
            <a:r>
              <a:rPr lang="sr-Cyrl-RS" sz="1200" dirty="0" smtClean="0">
                <a:solidFill>
                  <a:schemeClr val="tx1"/>
                </a:solidFill>
              </a:rPr>
              <a:t>Презентација је заштићена ауторским правима и може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sr-Cyrl-RS" sz="1200" dirty="0" smtClean="0">
                <a:solidFill>
                  <a:schemeClr val="tx1"/>
                </a:solidFill>
              </a:rPr>
              <a:t>се користити само за наставу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sr-Cyrl-RS" sz="1200" dirty="0" smtClean="0">
                <a:solidFill>
                  <a:schemeClr val="tx1"/>
                </a:solidFill>
              </a:rPr>
              <a:t>на даљину студената Саобраћајног факултета у школској 2020/2021. Презентација се не може користити у друге сврхе без писмене сагласности аутора материјала.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9" name="Group 14"/>
          <p:cNvGrpSpPr/>
          <p:nvPr/>
        </p:nvGrpSpPr>
        <p:grpSpPr>
          <a:xfrm>
            <a:off x="0" y="5821346"/>
            <a:ext cx="429520" cy="436022"/>
            <a:chOff x="7797010" y="2267533"/>
            <a:chExt cx="459485" cy="436022"/>
          </a:xfrm>
        </p:grpSpPr>
        <p:sp>
          <p:nvSpPr>
            <p:cNvPr id="10" name="Flowchart: Extract 9"/>
            <p:cNvSpPr>
              <a:spLocks noChangeAspect="1"/>
            </p:cNvSpPr>
            <p:nvPr/>
          </p:nvSpPr>
          <p:spPr bwMode="auto">
            <a:xfrm>
              <a:off x="7797010" y="2267533"/>
              <a:ext cx="459485" cy="408432"/>
            </a:xfrm>
            <a:prstGeom prst="flowChartExtract">
              <a:avLst/>
            </a:prstGeom>
            <a:noFill/>
            <a:ln w="38100" cap="rnd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847209" y="2303445"/>
              <a:ext cx="356803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r-Cyrl-CS" sz="2000" b="1" dirty="0" smtClean="0">
                  <a:solidFill>
                    <a:schemeClr val="tx1"/>
                  </a:solidFill>
                  <a:latin typeface="Bookman Old Style" pitchFamily="18" charset="0"/>
                </a:rPr>
                <a:t>!</a:t>
              </a:r>
              <a:endParaRPr lang="en-US" sz="2000" b="1" dirty="0">
                <a:solidFill>
                  <a:schemeClr val="tx1"/>
                </a:solidFill>
                <a:latin typeface="Bookman Old Style" pitchFamily="18" charset="0"/>
              </a:endParaRPr>
            </a:p>
          </p:txBody>
        </p:sp>
      </p:grp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431827" y="6045958"/>
            <a:ext cx="5186403" cy="517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indent="0" algn="just" defTabSz="914377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1500" b="1" dirty="0" smtClean="0">
                <a:solidFill>
                  <a:schemeClr val="tx1"/>
                </a:solidFill>
              </a:rPr>
              <a:t>ЗАШТИЋЕНО АУТОРСКИМ ПРАВОМ</a:t>
            </a:r>
            <a:r>
              <a:rPr lang="sr-Latn-RS" sz="1500" b="1" baseline="0" dirty="0" smtClean="0">
                <a:solidFill>
                  <a:schemeClr val="tx1"/>
                </a:solidFill>
              </a:rPr>
              <a:t>. </a:t>
            </a:r>
            <a:r>
              <a:rPr lang="sr-Cyrl-RS" sz="1500" b="1" baseline="0" dirty="0" smtClean="0">
                <a:solidFill>
                  <a:schemeClr val="tx1"/>
                </a:solidFill>
              </a:rPr>
              <a:t>СВА</a:t>
            </a:r>
            <a:r>
              <a:rPr lang="sr-Cyrl-RS" sz="1500" b="1" dirty="0" smtClean="0">
                <a:solidFill>
                  <a:schemeClr val="tx1"/>
                </a:solidFill>
              </a:rPr>
              <a:t> ПРАВА ЗАДРЖАНА</a:t>
            </a:r>
            <a:r>
              <a:rPr lang="sr-Latn-RS" sz="1500" b="1" dirty="0" smtClean="0">
                <a:solidFill>
                  <a:schemeClr val="tx1"/>
                </a:solidFill>
              </a:rPr>
              <a:t>.</a:t>
            </a:r>
          </a:p>
          <a:p>
            <a:pPr algn="just" eaLnBrk="1" hangingPunct="1">
              <a:spcBef>
                <a:spcPct val="15000"/>
              </a:spcBef>
            </a:pPr>
            <a:endParaRPr lang="en-US" sz="11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734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356126"/>
            <a:ext cx="8855159" cy="399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75186" y="141889"/>
            <a:ext cx="8150773" cy="724247"/>
          </a:xfrm>
          <a:ln w="12700">
            <a:solidFill>
              <a:schemeClr val="accent1">
                <a:shade val="50000"/>
              </a:schemeClr>
            </a:solidFill>
          </a:ln>
        </p:spPr>
        <p:txBody>
          <a:bodyPr/>
          <a:lstStyle/>
          <a:p>
            <a:r>
              <a:rPr lang="sr-Latn-CS" altLang="en-US" sz="32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Коефицијент ценовне еластичности </a:t>
            </a:r>
            <a:r>
              <a:rPr lang="sr-Cyrl-RS" sz="32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3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1434" y="1124642"/>
            <a:ext cx="107678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sr-Latn-CS" altLang="en-US" sz="2400" dirty="0" smtClean="0"/>
              <a:t> </a:t>
            </a:r>
            <a:r>
              <a:rPr lang="sr-Cyrl-RS" alt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</a:t>
            </a:r>
            <a:r>
              <a:rPr lang="sr-Latn-CS" alt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роценат промене коришћења неког добра или услуге која је проузрокована</a:t>
            </a:r>
            <a:r>
              <a:rPr lang="sr-Cyrl-CS" alt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r-Latn-CS" alt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једним процентом промене његове цене</a:t>
            </a:r>
            <a:r>
              <a:rPr lang="en-US" alt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8079355" y="6417110"/>
            <a:ext cx="4535607" cy="44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marL="0" marR="0" indent="0" algn="just" defTabSz="914377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1000" b="1" dirty="0" smtClean="0">
                <a:solidFill>
                  <a:schemeClr val="tx1"/>
                </a:solidFill>
              </a:rPr>
              <a:t>ЗАШТИЋЕНО АУТОРСКИМ ПРАВОМ</a:t>
            </a:r>
            <a:r>
              <a:rPr lang="sr-Latn-RS" sz="1000" b="1" baseline="0" dirty="0" smtClean="0">
                <a:solidFill>
                  <a:schemeClr val="tx1"/>
                </a:solidFill>
              </a:rPr>
              <a:t>. </a:t>
            </a:r>
            <a:r>
              <a:rPr lang="sr-Cyrl-RS" sz="1000" b="1" baseline="0" dirty="0" smtClean="0">
                <a:solidFill>
                  <a:schemeClr val="tx1"/>
                </a:solidFill>
              </a:rPr>
              <a:t>СВА</a:t>
            </a:r>
            <a:r>
              <a:rPr lang="sr-Cyrl-RS" sz="1000" b="1" dirty="0" smtClean="0">
                <a:solidFill>
                  <a:schemeClr val="tx1"/>
                </a:solidFill>
              </a:rPr>
              <a:t> ПРАВА ЗАДРЖАНА</a:t>
            </a:r>
            <a:r>
              <a:rPr lang="sr-Latn-RS" sz="1000" b="1" dirty="0" smtClean="0">
                <a:solidFill>
                  <a:schemeClr val="tx1"/>
                </a:solidFill>
              </a:rPr>
              <a:t>.</a:t>
            </a:r>
          </a:p>
          <a:p>
            <a:pPr algn="just" eaLnBrk="1" hangingPunct="1">
              <a:spcBef>
                <a:spcPct val="15000"/>
              </a:spcBef>
            </a:pPr>
            <a:endParaRPr lang="en-US" sz="1100" b="1" dirty="0">
              <a:solidFill>
                <a:schemeClr val="tx1"/>
              </a:solidFill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7699685" y="6279499"/>
            <a:ext cx="428628" cy="401080"/>
            <a:chOff x="7797010" y="2267533"/>
            <a:chExt cx="459485" cy="436022"/>
          </a:xfrm>
        </p:grpSpPr>
        <p:sp>
          <p:nvSpPr>
            <p:cNvPr id="30" name="Flowchart: Extract 29"/>
            <p:cNvSpPr>
              <a:spLocks noChangeAspect="1"/>
            </p:cNvSpPr>
            <p:nvPr/>
          </p:nvSpPr>
          <p:spPr bwMode="auto">
            <a:xfrm>
              <a:off x="7797010" y="2267533"/>
              <a:ext cx="459485" cy="408432"/>
            </a:xfrm>
            <a:prstGeom prst="flowChartExtract">
              <a:avLst/>
            </a:prstGeom>
            <a:noFill/>
            <a:ln w="38100" cap="rnd" cmpd="sng" algn="ctr">
              <a:solidFill>
                <a:schemeClr val="accent1">
                  <a:shade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847209" y="2303445"/>
              <a:ext cx="356803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r-Cyrl-CS" sz="2000" b="1" dirty="0" smtClean="0">
                  <a:solidFill>
                    <a:schemeClr val="tx1"/>
                  </a:solidFill>
                  <a:latin typeface="Bookman Old Style" pitchFamily="18" charset="0"/>
                </a:rPr>
                <a:t>!</a:t>
              </a:r>
              <a:endParaRPr lang="en-US" sz="2000" b="1" dirty="0">
                <a:solidFill>
                  <a:schemeClr val="tx1"/>
                </a:solidFill>
                <a:latin typeface="Bookman Old Style" pitchFamily="18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0" y="0"/>
            <a:ext cx="1260318" cy="10555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4607" y="2432149"/>
            <a:ext cx="4086383" cy="294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323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E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34770" y="286603"/>
            <a:ext cx="4449170" cy="584775"/>
          </a:xfrm>
          <a:prstGeom prst="rect">
            <a:avLst/>
          </a:prstGeom>
          <a:solidFill>
            <a:srgbClr val="FCEEB2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r-Cyrl-R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Управљање ценом</a:t>
            </a:r>
            <a:endParaRPr lang="en-GB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641444" y="1132764"/>
            <a:ext cx="9444251" cy="709684"/>
          </a:xfrm>
          <a:prstGeom prst="snip2DiagRect">
            <a:avLst/>
          </a:prstGeom>
          <a:solidFill>
            <a:srgbClr val="FFFF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736980" y="1282890"/>
            <a:ext cx="934871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sr-Cyrl-R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Позната су </a:t>
            </a:r>
            <a:r>
              <a:rPr lang="sr-Cyrl-RS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</a:t>
            </a:r>
            <a:r>
              <a:rPr lang="sr-Cyrl-R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начина утврђивања реаговања корисника на промене цена:</a:t>
            </a:r>
            <a:endParaRPr lang="sr-Latn-RS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C00000"/>
              </a:buClr>
            </a:pPr>
            <a:endParaRPr lang="sr-Cyrl-RS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C00000"/>
              </a:buClr>
            </a:pPr>
            <a:endParaRPr lang="sr-Cyrl-R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r-Cyrl-R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Статистичко мерење еластичности: на основу искустава о ранијим поскупљењима и променама захтева;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sr-Cyrl-RS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r-Cyrl-R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 експеримента: примењује се на једном или неколико ужих подручја на којима се смањује или повећава цена, па се на бази  реаговања корисника на промену цене мери еластичност захтева;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sr-Cyrl-R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r-Cyrl-R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Анкетирање корисника.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sr-Cyrl-RS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C00000"/>
              </a:buClr>
            </a:pPr>
            <a:endParaRPr lang="sr-Cyrl-R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C00000"/>
              </a:buClr>
            </a:pPr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8646" y="4861305"/>
            <a:ext cx="2514600" cy="18192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0100" y="4999417"/>
            <a:ext cx="2971800" cy="15430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54788" y="4999417"/>
            <a:ext cx="2696102" cy="15277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49872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rgbClr val="FFFFCC"/>
            </a:gs>
            <a:gs pos="96000">
              <a:srgbClr val="FFCC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1201" y="378372"/>
            <a:ext cx="8248650" cy="7252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r-Cyrl-CS" altLang="en-US" sz="32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Утицај наплате паркирања на захтеве</a:t>
            </a:r>
            <a:endParaRPr lang="sr-Latn-CS" sz="3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57200" y="1292772"/>
            <a:ext cx="11402704" cy="110358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spcBef>
                <a:spcPct val="20000"/>
              </a:spcBef>
              <a:buFont typeface="Wingdings" pitchFamily="2" charset="2"/>
              <a:buChar char="ü"/>
            </a:pPr>
            <a:r>
              <a:rPr lang="sr-Cyrl-CS" altLang="en-US" sz="20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Реаговање на цену испитано је анкетирањем 2.468 корисника централне зоне Београда (</a:t>
            </a:r>
            <a:r>
              <a:rPr lang="sr-Cyrl-RS" altLang="en-US" sz="2000" i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Студија: “Тарифни систем паркирања као елемент управљања саобраћајем”</a:t>
            </a:r>
            <a:r>
              <a:rPr lang="sr-Cyrl-CS" altLang="en-US" sz="20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).</a:t>
            </a:r>
            <a:endParaRPr lang="sr-Cyrl-CS" altLang="en-US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243248" y="6417110"/>
            <a:ext cx="4535607" cy="44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marL="0" marR="0" indent="0" algn="just" defTabSz="914377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1000" b="1" dirty="0" smtClean="0">
                <a:solidFill>
                  <a:schemeClr val="tx1"/>
                </a:solidFill>
              </a:rPr>
              <a:t>ЗАШТИЋЕНО АУТОРСКИМ ПРАВОМ</a:t>
            </a:r>
            <a:r>
              <a:rPr lang="sr-Latn-RS" sz="1000" b="1" baseline="0" dirty="0" smtClean="0">
                <a:solidFill>
                  <a:schemeClr val="tx1"/>
                </a:solidFill>
              </a:rPr>
              <a:t>. </a:t>
            </a:r>
            <a:r>
              <a:rPr lang="sr-Cyrl-RS" sz="1000" b="1" baseline="0" dirty="0" smtClean="0">
                <a:solidFill>
                  <a:schemeClr val="tx1"/>
                </a:solidFill>
              </a:rPr>
              <a:t>СВА</a:t>
            </a:r>
            <a:r>
              <a:rPr lang="sr-Cyrl-RS" sz="1000" b="1" dirty="0" smtClean="0">
                <a:solidFill>
                  <a:schemeClr val="tx1"/>
                </a:solidFill>
              </a:rPr>
              <a:t> ПРАВА ЗАДРЖАНА</a:t>
            </a:r>
            <a:r>
              <a:rPr lang="sr-Latn-RS" sz="1000" b="1" dirty="0" smtClean="0">
                <a:solidFill>
                  <a:schemeClr val="tx1"/>
                </a:solidFill>
              </a:rPr>
              <a:t>.</a:t>
            </a:r>
          </a:p>
          <a:p>
            <a:pPr algn="just" eaLnBrk="1" hangingPunct="1">
              <a:spcBef>
                <a:spcPct val="15000"/>
              </a:spcBef>
            </a:pPr>
            <a:endParaRPr lang="en-US" sz="1100" b="1" dirty="0">
              <a:solidFill>
                <a:schemeClr val="tx1"/>
              </a:solidFill>
            </a:endParaRPr>
          </a:p>
        </p:txBody>
      </p:sp>
      <p:grpSp>
        <p:nvGrpSpPr>
          <p:cNvPr id="7" name="Group 14"/>
          <p:cNvGrpSpPr/>
          <p:nvPr/>
        </p:nvGrpSpPr>
        <p:grpSpPr>
          <a:xfrm>
            <a:off x="7913999" y="6279499"/>
            <a:ext cx="428628" cy="401080"/>
            <a:chOff x="7797010" y="2267533"/>
            <a:chExt cx="459485" cy="436022"/>
          </a:xfrm>
        </p:grpSpPr>
        <p:sp>
          <p:nvSpPr>
            <p:cNvPr id="8" name="Flowchart: Extract 7"/>
            <p:cNvSpPr>
              <a:spLocks noChangeAspect="1"/>
            </p:cNvSpPr>
            <p:nvPr/>
          </p:nvSpPr>
          <p:spPr bwMode="auto">
            <a:xfrm>
              <a:off x="7797010" y="2267533"/>
              <a:ext cx="459485" cy="408432"/>
            </a:xfrm>
            <a:prstGeom prst="flowChartExtract">
              <a:avLst/>
            </a:prstGeom>
            <a:noFill/>
            <a:ln w="38100" cap="rnd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847209" y="2303445"/>
              <a:ext cx="356803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r-Cyrl-CS" sz="2000" b="1" dirty="0" smtClean="0">
                  <a:solidFill>
                    <a:schemeClr val="tx1"/>
                  </a:solidFill>
                  <a:latin typeface="Bookman Old Style" pitchFamily="18" charset="0"/>
                </a:rPr>
                <a:t>!</a:t>
              </a:r>
              <a:endParaRPr lang="en-US" sz="2000" b="1" dirty="0">
                <a:solidFill>
                  <a:schemeClr val="tx1"/>
                </a:solidFill>
                <a:latin typeface="Bookman Old Style" pitchFamily="18" charset="0"/>
              </a:endParaRPr>
            </a:p>
          </p:txBody>
        </p:sp>
      </p:grpSp>
      <p:graphicFrame>
        <p:nvGraphicFramePr>
          <p:cNvPr id="1026" name="Object 9"/>
          <p:cNvGraphicFramePr>
            <a:graphicFrameLocks noChangeAspect="1"/>
          </p:cNvGraphicFramePr>
          <p:nvPr/>
        </p:nvGraphicFramePr>
        <p:xfrm>
          <a:off x="860205" y="3231931"/>
          <a:ext cx="5919710" cy="3495848"/>
        </p:xfrm>
        <a:graphic>
          <a:graphicData uri="http://schemas.openxmlformats.org/presentationml/2006/ole">
            <p:oleObj spid="_x0000_s1038" name="Chart" r:id="rId3" imgW="4476931" imgH="2695666" progId="Excel.Sheet.8">
              <p:embed/>
            </p:oleObj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551792" y="2680138"/>
            <a:ext cx="10673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sr-Cyrl-R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r-Cyrl-CS" altLang="en-US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“При којој цени паркирања по сату бисте одустали од паркирања?”</a:t>
            </a:r>
            <a:endParaRPr lang="en-US" altLang="en-US" sz="2000" i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sr-Latn-C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3" name="Flowchart: Document 22"/>
          <p:cNvSpPr/>
          <p:nvPr/>
        </p:nvSpPr>
        <p:spPr>
          <a:xfrm>
            <a:off x="7042246" y="3302758"/>
            <a:ext cx="4926842" cy="3084394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24" name="TextBox 23"/>
          <p:cNvSpPr txBox="1"/>
          <p:nvPr/>
        </p:nvSpPr>
        <p:spPr>
          <a:xfrm>
            <a:off x="7137779" y="3493826"/>
            <a:ext cx="44628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Font typeface="Wingdings" pitchFamily="2" charset="2"/>
              <a:buChar char="q"/>
            </a:pPr>
            <a:r>
              <a:rPr lang="sr-Cyrl-CS" alt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Око 45% пос. би одустало</a:t>
            </a:r>
          </a:p>
          <a:p>
            <a:pPr>
              <a:spcAft>
                <a:spcPts val="1200"/>
              </a:spcAft>
              <a:buFont typeface="Wingdings" pitchFamily="2" charset="2"/>
              <a:buChar char="q"/>
            </a:pPr>
            <a:r>
              <a:rPr lang="ru-RU" altLang="en-US" sz="2000" dirty="0" smtClean="0">
                <a:solidFill>
                  <a:srgbClr val="25027C"/>
                </a:solidFill>
              </a:rPr>
              <a:t>Ценом паркирања се може утицати на захтеве за паркирање.</a:t>
            </a:r>
          </a:p>
          <a:p>
            <a:pPr>
              <a:spcBef>
                <a:spcPct val="20000"/>
              </a:spcBef>
              <a:spcAft>
                <a:spcPts val="120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sr-Cyrl-CS" altLang="en-US" sz="2000" dirty="0" smtClean="0">
                <a:latin typeface="Arial" charset="0"/>
              </a:rPr>
              <a:t> </a:t>
            </a:r>
            <a:r>
              <a:rPr lang="el-GR" altLang="en-US" sz="2000" i="1" dirty="0" smtClean="0">
                <a:latin typeface="Arial" charset="0"/>
              </a:rPr>
              <a:t>η</a:t>
            </a:r>
            <a:r>
              <a:rPr lang="en-US" altLang="en-US" sz="2000" i="1" dirty="0" smtClean="0">
                <a:latin typeface="Arial" charset="0"/>
              </a:rPr>
              <a:t> </a:t>
            </a:r>
            <a:r>
              <a:rPr lang="sr-Cyrl-CS" altLang="en-US" sz="2000" dirty="0" smtClean="0">
                <a:latin typeface="Arial" charset="0"/>
              </a:rPr>
              <a:t>= -0,48 </a:t>
            </a:r>
          </a:p>
          <a:p>
            <a:pPr marL="342900" lvl="1">
              <a:spcBef>
                <a:spcPct val="20000"/>
              </a:spcBef>
              <a:spcAft>
                <a:spcPts val="1200"/>
              </a:spcAft>
              <a:buClr>
                <a:schemeClr val="bg2"/>
              </a:buClr>
              <a:buSzPct val="75000"/>
            </a:pPr>
            <a:r>
              <a:rPr lang="sr-Cyrl-CS" altLang="en-US" sz="2000" dirty="0" smtClean="0">
                <a:latin typeface="Arial" charset="0"/>
              </a:rPr>
              <a:t>(-0,10 </a:t>
            </a:r>
            <a:r>
              <a:rPr lang="sr-Cyrl-CS" altLang="en-US" sz="2000" dirty="0" smtClean="0">
                <a:latin typeface="Arial" charset="0"/>
                <a:cs typeface="Arial" charset="0"/>
              </a:rPr>
              <a:t>≤ -0,48 ≤ -0,60)</a:t>
            </a:r>
            <a:endParaRPr lang="sr-Latn-C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076449" y="245660"/>
            <a:ext cx="8077201" cy="7233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10"/>
            <a:ext cx="11573197" cy="1079857"/>
          </a:xfrm>
        </p:spPr>
        <p:txBody>
          <a:bodyPr/>
          <a:lstStyle/>
          <a:p>
            <a:r>
              <a:rPr lang="sr-Cyrl-CS" altLang="en-US" sz="32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</a:t>
            </a:r>
            <a:r>
              <a:rPr lang="sr-Cyrl-RS" altLang="en-US" sz="32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ежба</a:t>
            </a:r>
            <a:r>
              <a:rPr lang="sr-Cyrl-CS" altLang="en-US" sz="32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Дефинисање цене паркирања</a:t>
            </a:r>
            <a:endParaRPr lang="en-US" altLang="en-US" sz="3200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sr-Latn-CS" sz="3200" dirty="0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8175009" y="6417110"/>
            <a:ext cx="4535607" cy="44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marL="0" marR="0" indent="0" algn="just" defTabSz="914377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1000" b="1" dirty="0" smtClean="0">
                <a:solidFill>
                  <a:schemeClr val="tx1"/>
                </a:solidFill>
              </a:rPr>
              <a:t>ЗАШТИЋЕНО АУТОРСКИМ ПРАВОМ</a:t>
            </a:r>
            <a:r>
              <a:rPr lang="sr-Latn-RS" sz="1000" b="1" baseline="0" dirty="0" smtClean="0">
                <a:solidFill>
                  <a:schemeClr val="tx1"/>
                </a:solidFill>
              </a:rPr>
              <a:t>. </a:t>
            </a:r>
            <a:r>
              <a:rPr lang="sr-Cyrl-RS" sz="1000" b="1" baseline="0" dirty="0" smtClean="0">
                <a:solidFill>
                  <a:schemeClr val="tx1"/>
                </a:solidFill>
              </a:rPr>
              <a:t>СВА</a:t>
            </a:r>
            <a:r>
              <a:rPr lang="sr-Cyrl-RS" sz="1000" b="1" dirty="0" smtClean="0">
                <a:solidFill>
                  <a:schemeClr val="tx1"/>
                </a:solidFill>
              </a:rPr>
              <a:t> ПРАВА ЗАДРЖАНА</a:t>
            </a:r>
            <a:r>
              <a:rPr lang="sr-Latn-RS" sz="1000" b="1" dirty="0" smtClean="0">
                <a:solidFill>
                  <a:schemeClr val="tx1"/>
                </a:solidFill>
              </a:rPr>
              <a:t>.</a:t>
            </a:r>
          </a:p>
          <a:p>
            <a:pPr algn="just" eaLnBrk="1" hangingPunct="1">
              <a:spcBef>
                <a:spcPct val="15000"/>
              </a:spcBef>
            </a:pPr>
            <a:endParaRPr lang="en-US" sz="1100" b="1" dirty="0">
              <a:solidFill>
                <a:schemeClr val="tx1"/>
              </a:solidFill>
            </a:endParaRPr>
          </a:p>
        </p:txBody>
      </p:sp>
      <p:grpSp>
        <p:nvGrpSpPr>
          <p:cNvPr id="4" name="Group 14"/>
          <p:cNvGrpSpPr/>
          <p:nvPr/>
        </p:nvGrpSpPr>
        <p:grpSpPr>
          <a:xfrm>
            <a:off x="7804817" y="6279499"/>
            <a:ext cx="428628" cy="401080"/>
            <a:chOff x="7797010" y="2267533"/>
            <a:chExt cx="459485" cy="436022"/>
          </a:xfrm>
          <a:noFill/>
        </p:grpSpPr>
        <p:sp>
          <p:nvSpPr>
            <p:cNvPr id="5" name="Flowchart: Extract 4"/>
            <p:cNvSpPr>
              <a:spLocks noChangeAspect="1"/>
            </p:cNvSpPr>
            <p:nvPr/>
          </p:nvSpPr>
          <p:spPr bwMode="auto">
            <a:xfrm>
              <a:off x="7797010" y="2267533"/>
              <a:ext cx="459485" cy="408432"/>
            </a:xfrm>
            <a:prstGeom prst="flowChartExtract">
              <a:avLst/>
            </a:prstGeom>
            <a:grpFill/>
            <a:ln w="38100" cap="rnd" cmpd="sng" algn="ctr">
              <a:solidFill>
                <a:schemeClr val="accent1">
                  <a:shade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47209" y="2303445"/>
              <a:ext cx="356803" cy="400110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r-Cyrl-CS" sz="2000" b="1" dirty="0" smtClean="0">
                  <a:solidFill>
                    <a:schemeClr val="tx1"/>
                  </a:solidFill>
                  <a:latin typeface="Bookman Old Style" pitchFamily="18" charset="0"/>
                </a:rPr>
                <a:t>!</a:t>
              </a:r>
              <a:endParaRPr lang="en-US" sz="2000" b="1" dirty="0">
                <a:solidFill>
                  <a:schemeClr val="tx1"/>
                </a:solidFill>
                <a:latin typeface="Bookman Old Style" pitchFamily="18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491320" y="1110634"/>
            <a:ext cx="11423175" cy="1209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0988" indent="-280988" defTabSz="463550">
              <a:spcBef>
                <a:spcPct val="15000"/>
              </a:spcBef>
              <a:buClr>
                <a:schemeClr val="accent2"/>
              </a:buClr>
              <a:buFont typeface="Wingdings" pitchFamily="2" charset="2"/>
              <a:buChar char="q"/>
              <a:tabLst>
                <a:tab pos="280988" algn="l"/>
              </a:tabLst>
            </a:pPr>
            <a:r>
              <a:rPr lang="sr-Cyrl-CS" alt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Постојећа цена паркирања:</a:t>
            </a:r>
            <a:r>
              <a:rPr lang="sr-Cyrl-CS" altLang="en-US" sz="2200" b="1" i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r-Cyrl-CS" altLang="en-US" sz="22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</a:t>
            </a:r>
            <a:r>
              <a:rPr lang="sr-Cyrl-CS" altLang="en-US" sz="2200" i="1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  <a:r>
              <a:rPr lang="sr-Cyrl-CS" alt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= 50 дин/сат </a:t>
            </a:r>
          </a:p>
          <a:p>
            <a:pPr marL="280988" indent="-280988" defTabSz="463550">
              <a:spcBef>
                <a:spcPct val="15000"/>
              </a:spcBef>
              <a:buClr>
                <a:schemeClr val="accent2"/>
              </a:buClr>
              <a:buFont typeface="Wingdings" pitchFamily="2" charset="2"/>
              <a:buChar char="q"/>
              <a:tabLst>
                <a:tab pos="280988" algn="l"/>
              </a:tabLst>
            </a:pPr>
            <a:r>
              <a:rPr lang="sr-Cyrl-CS" alt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Постојећа потражња за паркирање </a:t>
            </a:r>
            <a:r>
              <a:rPr lang="sr-Cyrl-CS" altLang="en-US" sz="22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(А</a:t>
            </a:r>
            <a:r>
              <a:rPr lang="sr-Latn-RS" altLang="en-US" sz="16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max</a:t>
            </a:r>
            <a:r>
              <a:rPr lang="sr-Cyrl-CS" altLang="en-US" sz="22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):</a:t>
            </a:r>
            <a:r>
              <a:rPr lang="sr-Cyrl-CS" alt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r-Cyrl-CS" altLang="en-US" sz="22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</a:t>
            </a:r>
            <a:r>
              <a:rPr lang="sr-Cyrl-CS" altLang="en-US" sz="2200" i="1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  <a:r>
              <a:rPr lang="sr-Cyrl-CS" alt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= 5000 воз.</a:t>
            </a:r>
          </a:p>
          <a:p>
            <a:pPr marL="280988" indent="-280988" defTabSz="463550">
              <a:spcBef>
                <a:spcPct val="15000"/>
              </a:spcBef>
              <a:buClr>
                <a:schemeClr val="accent2"/>
              </a:buClr>
              <a:buFont typeface="Wingdings" pitchFamily="2" charset="2"/>
              <a:buChar char="q"/>
              <a:tabLst>
                <a:tab pos="280988" algn="l"/>
              </a:tabLst>
            </a:pPr>
            <a:r>
              <a:rPr lang="sr-Cyrl-CS" alt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Број паркинг места у зони: </a:t>
            </a:r>
            <a:r>
              <a:rPr lang="sr-Cyrl-CS" altLang="en-US" sz="22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</a:t>
            </a:r>
            <a:r>
              <a:rPr lang="sr-Cyrl-CS" alt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= 4300</a:t>
            </a:r>
            <a:endParaRPr lang="sr-Cyrl-CS" altLang="en-US" sz="2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4968" y="2394130"/>
            <a:ext cx="106043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CS" altLang="en-US" sz="2200" b="1" dirty="0" smtClean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Потребно је дефинисати цену паркирања која ће довести до уравнотежења понуде и потражње за паркирање</a:t>
            </a:r>
            <a:r>
              <a:rPr lang="sr-Cyrl-CS" altLang="en-US" b="1" dirty="0" smtClean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r-Cyrl-CS" altLang="en-US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9" descr="16.jp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75265" y="1110634"/>
            <a:ext cx="2142700" cy="1363202"/>
          </a:xfrm>
          <a:prstGeom prst="rect">
            <a:avLst/>
          </a:prstGeom>
        </p:spPr>
      </p:pic>
      <p:pic>
        <p:nvPicPr>
          <p:cNvPr id="11" name="Picture 48"/>
          <p:cNvPicPr>
            <a:picLocks noChangeAspect="1" noChangeArrowheads="1"/>
          </p:cNvPicPr>
          <p:nvPr/>
        </p:nvPicPr>
        <p:blipFill>
          <a:blip r:embed="rId4" cstate="print"/>
          <a:srcRect l="16875" t="32001" r="16251" b="50999"/>
          <a:stretch>
            <a:fillRect/>
          </a:stretch>
        </p:blipFill>
        <p:spPr bwMode="auto">
          <a:xfrm>
            <a:off x="491319" y="3163571"/>
            <a:ext cx="1084883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Group 59"/>
          <p:cNvGrpSpPr>
            <a:grpSpLocks/>
          </p:cNvGrpSpPr>
          <p:nvPr/>
        </p:nvGrpSpPr>
        <p:grpSpPr bwMode="auto">
          <a:xfrm>
            <a:off x="885113" y="4243765"/>
            <a:ext cx="2382671" cy="2620370"/>
            <a:chOff x="528" y="2400"/>
            <a:chExt cx="1488" cy="1776"/>
          </a:xfrm>
        </p:grpSpPr>
        <p:graphicFrame>
          <p:nvGraphicFramePr>
            <p:cNvPr id="13" name="Object 49"/>
            <p:cNvGraphicFramePr>
              <a:graphicFrameLocks noChangeAspect="1"/>
            </p:cNvGraphicFramePr>
            <p:nvPr/>
          </p:nvGraphicFramePr>
          <p:xfrm>
            <a:off x="528" y="2400"/>
            <a:ext cx="1488" cy="1396"/>
          </p:xfrm>
          <a:graphic>
            <a:graphicData uri="http://schemas.openxmlformats.org/presentationml/2006/ole">
              <p:oleObj spid="_x0000_s2089" name="Chart" r:id="rId5" imgW="6095951" imgH="4067327" progId="MSGraph.Chart.8">
                <p:embed followColorScheme="full"/>
              </p:oleObj>
            </a:graphicData>
          </a:graphic>
        </p:graphicFrame>
        <p:grpSp>
          <p:nvGrpSpPr>
            <p:cNvPr id="14" name="Group 58"/>
            <p:cNvGrpSpPr>
              <a:grpSpLocks/>
            </p:cNvGrpSpPr>
            <p:nvPr/>
          </p:nvGrpSpPr>
          <p:grpSpPr bwMode="auto">
            <a:xfrm>
              <a:off x="768" y="3792"/>
              <a:ext cx="1152" cy="384"/>
              <a:chOff x="768" y="3792"/>
              <a:chExt cx="1152" cy="384"/>
            </a:xfrm>
          </p:grpSpPr>
          <p:graphicFrame>
            <p:nvGraphicFramePr>
              <p:cNvPr id="15" name="Object 50"/>
              <p:cNvGraphicFramePr>
                <a:graphicFrameLocks noChangeAspect="1"/>
              </p:cNvGraphicFramePr>
              <p:nvPr/>
            </p:nvGraphicFramePr>
            <p:xfrm>
              <a:off x="768" y="3792"/>
              <a:ext cx="1152" cy="384"/>
            </p:xfrm>
            <a:graphic>
              <a:graphicData uri="http://schemas.openxmlformats.org/presentationml/2006/ole">
                <p:oleObj spid="_x0000_s2090" name="Chart" r:id="rId6" imgW="6981768" imgH="4067327" progId="MSGraph.Chart.8">
                  <p:embed followColorScheme="full"/>
                </p:oleObj>
              </a:graphicData>
            </a:graphic>
          </p:graphicFrame>
          <p:graphicFrame>
            <p:nvGraphicFramePr>
              <p:cNvPr id="16" name="Object 53"/>
              <p:cNvGraphicFramePr>
                <a:graphicFrameLocks noChangeAspect="1"/>
              </p:cNvGraphicFramePr>
              <p:nvPr/>
            </p:nvGraphicFramePr>
            <p:xfrm>
              <a:off x="1365" y="3963"/>
              <a:ext cx="432" cy="192"/>
            </p:xfrm>
            <a:graphic>
              <a:graphicData uri="http://schemas.openxmlformats.org/presentationml/2006/ole">
                <p:oleObj spid="_x0000_s2091" name="Chart" r:id="rId7" imgW="6981768" imgH="4067327" progId="MSGraph.Chart.8">
                  <p:embed followColorScheme="full"/>
                </p:oleObj>
              </a:graphicData>
            </a:graphic>
          </p:graphicFrame>
        </p:grpSp>
      </p:grpSp>
      <p:sp>
        <p:nvSpPr>
          <p:cNvPr id="17" name="AutoShape 51"/>
          <p:cNvSpPr>
            <a:spLocks noChangeArrowheads="1"/>
          </p:cNvSpPr>
          <p:nvPr/>
        </p:nvSpPr>
        <p:spPr bwMode="auto">
          <a:xfrm>
            <a:off x="3352800" y="5161843"/>
            <a:ext cx="838200" cy="381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045462871 h 21600"/>
              <a:gd name="T4" fmla="*/ 2147483647 w 21600"/>
              <a:gd name="T5" fmla="*/ 2090926042 h 21600"/>
              <a:gd name="T6" fmla="*/ 2147483647 w 21600"/>
              <a:gd name="T7" fmla="*/ 1045462871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r-Latn-CS"/>
          </a:p>
        </p:txBody>
      </p:sp>
      <p:sp>
        <p:nvSpPr>
          <p:cNvPr id="18" name="Rectangle 17"/>
          <p:cNvSpPr/>
          <p:nvPr/>
        </p:nvSpPr>
        <p:spPr>
          <a:xfrm>
            <a:off x="4453719" y="5002877"/>
            <a:ext cx="67783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63550">
              <a:tabLst>
                <a:tab pos="280988" algn="l"/>
              </a:tabLst>
            </a:pPr>
            <a:r>
              <a:rPr lang="sr-Cyrl-CS" altLang="en-US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Прогнозира се да би при цени</a:t>
            </a:r>
            <a:r>
              <a:rPr lang="sr-Cyrl-CS" altLang="en-US" sz="2200" b="1" i="1" dirty="0" smtClean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sr-Cyrl-CS" altLang="en-US" sz="22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</a:t>
            </a:r>
            <a:r>
              <a:rPr lang="sr-Cyrl-CS" altLang="en-US" sz="2200" i="1" baseline="-25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sr-Cyrl-CS" altLang="en-US" sz="22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sr-Cyrl-CS" altLang="en-US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75 дин/сат </a:t>
            </a:r>
          </a:p>
          <a:p>
            <a:pPr defTabSz="463550">
              <a:tabLst>
                <a:tab pos="280988" algn="l"/>
              </a:tabLst>
            </a:pPr>
            <a:r>
              <a:rPr lang="sr-Cyrl-CS" altLang="en-US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Потражња за паркирање</a:t>
            </a:r>
            <a:r>
              <a:rPr lang="sr-Cyrl-CS" altLang="en-US" sz="22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(Q</a:t>
            </a:r>
            <a:r>
              <a:rPr lang="sr-Cyrl-CS" altLang="en-US" sz="2200" i="1" baseline="-25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sr-Cyrl-CS" altLang="en-US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била 4000 воз.</a:t>
            </a:r>
            <a:endParaRPr lang="sr-Cyrl-CS" alt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54205" y="272955"/>
            <a:ext cx="8188607" cy="7233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4" name="Rectangle 3"/>
          <p:cNvSpPr/>
          <p:nvPr/>
        </p:nvSpPr>
        <p:spPr>
          <a:xfrm>
            <a:off x="2724277" y="272955"/>
            <a:ext cx="737734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CS" alt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В</a:t>
            </a:r>
            <a:r>
              <a:rPr lang="sr-Cyrl-RS" alt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ежба</a:t>
            </a:r>
            <a:r>
              <a:rPr lang="sr-Cyrl-CS" alt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: Дефинисање цене паркирања</a:t>
            </a:r>
            <a:endParaRPr lang="en-US" altLang="en-U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altLang="en-US" sz="32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68708" y="1609772"/>
            <a:ext cx="4323826" cy="4545368"/>
            <a:chOff x="519113" y="1746250"/>
            <a:chExt cx="4202112" cy="3554413"/>
          </a:xfrm>
        </p:grpSpPr>
        <p:sp>
          <p:nvSpPr>
            <p:cNvPr id="5" name="Text Box 16"/>
            <p:cNvSpPr txBox="1">
              <a:spLocks noChangeAspect="1" noChangeArrowheads="1"/>
            </p:cNvSpPr>
            <p:nvPr/>
          </p:nvSpPr>
          <p:spPr bwMode="auto">
            <a:xfrm>
              <a:off x="519113" y="3712447"/>
              <a:ext cx="1060450" cy="30003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en-US" altLang="en-US" sz="1600" dirty="0" err="1"/>
                <a:t>Q</a:t>
              </a:r>
              <a:r>
                <a:rPr lang="en-US" altLang="en-US" sz="1600" baseline="-25000" dirty="0" err="1"/>
                <a:t>2ž</a:t>
              </a:r>
              <a:r>
                <a:rPr lang="sr-Cyrl-CS" altLang="en-US" sz="1600" dirty="0"/>
                <a:t>=4300</a:t>
              </a:r>
              <a:endParaRPr lang="en-US" altLang="en-US" sz="1600" dirty="0"/>
            </a:p>
          </p:txBody>
        </p:sp>
        <p:cxnSp>
          <p:nvCxnSpPr>
            <p:cNvPr id="12" name="AutoShape 44"/>
            <p:cNvCxnSpPr>
              <a:cxnSpLocks noChangeShapeType="1"/>
            </p:cNvCxnSpPr>
            <p:nvPr/>
          </p:nvCxnSpPr>
          <p:spPr bwMode="auto">
            <a:xfrm flipV="1">
              <a:off x="1654315" y="3827463"/>
              <a:ext cx="395287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grpSp>
          <p:nvGrpSpPr>
            <p:cNvPr id="25" name="Group 24"/>
            <p:cNvGrpSpPr/>
            <p:nvPr/>
          </p:nvGrpSpPr>
          <p:grpSpPr>
            <a:xfrm>
              <a:off x="2546350" y="1746250"/>
              <a:ext cx="2174875" cy="3554413"/>
              <a:chOff x="2546350" y="1746250"/>
              <a:chExt cx="2174875" cy="3554413"/>
            </a:xfrm>
          </p:grpSpPr>
          <p:grpSp>
            <p:nvGrpSpPr>
              <p:cNvPr id="6" name="Group 23"/>
              <p:cNvGrpSpPr>
                <a:grpSpLocks/>
              </p:cNvGrpSpPr>
              <p:nvPr/>
            </p:nvGrpSpPr>
            <p:grpSpPr bwMode="auto">
              <a:xfrm>
                <a:off x="2546350" y="1746250"/>
                <a:ext cx="2174875" cy="498475"/>
                <a:chOff x="1332" y="1056"/>
                <a:chExt cx="1370" cy="314"/>
              </a:xfrm>
            </p:grpSpPr>
            <p:sp>
              <p:nvSpPr>
                <p:cNvPr id="7" name="AutoShape 24"/>
                <p:cNvSpPr>
                  <a:spLocks noChangeAspect="1" noChangeArrowheads="1"/>
                </p:cNvSpPr>
                <p:nvPr/>
              </p:nvSpPr>
              <p:spPr bwMode="auto">
                <a:xfrm>
                  <a:off x="1332" y="1056"/>
                  <a:ext cx="1370" cy="31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493 w 21600"/>
                    <a:gd name="T13" fmla="*/ 4471 h 21600"/>
                    <a:gd name="T14" fmla="*/ 17107 w 21600"/>
                    <a:gd name="T15" fmla="*/ 17129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rgbClr val="808080"/>
                  </a:outerShdw>
                </a:effectLst>
              </p:spPr>
              <p:txBody>
                <a:bodyPr/>
                <a:lstStyle/>
                <a:p>
                  <a:endParaRPr lang="sr-Latn-CS"/>
                </a:p>
              </p:txBody>
            </p:sp>
            <p:sp>
              <p:nvSpPr>
                <p:cNvPr id="8" name="Text Box 25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543" y="1094"/>
                  <a:ext cx="953" cy="226"/>
                </a:xfrm>
                <a:prstGeom prst="rect">
                  <a:avLst/>
                </a:prstGeom>
                <a:solidFill>
                  <a:srgbClr val="FFFFFF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1" hangingPunct="1"/>
                  <a:r>
                    <a:rPr lang="en-US" altLang="en-US" sz="1600" dirty="0"/>
                    <a:t>P</a:t>
                  </a:r>
                  <a:r>
                    <a:rPr lang="en-US" altLang="en-US" sz="1600" baseline="-25000" dirty="0"/>
                    <a:t>1</a:t>
                  </a:r>
                  <a:r>
                    <a:rPr lang="en-US" altLang="en-US" sz="1600" dirty="0"/>
                    <a:t>, Q</a:t>
                  </a:r>
                  <a:r>
                    <a:rPr lang="en-US" altLang="en-US" sz="1600" baseline="-25000" dirty="0"/>
                    <a:t>1</a:t>
                  </a:r>
                  <a:r>
                    <a:rPr lang="en-US" altLang="en-US" sz="1600" dirty="0"/>
                    <a:t>, P</a:t>
                  </a:r>
                  <a:r>
                    <a:rPr lang="en-US" altLang="en-US" sz="1600" baseline="-25000" dirty="0"/>
                    <a:t>2</a:t>
                  </a:r>
                  <a:r>
                    <a:rPr lang="en-US" altLang="en-US" sz="1600" dirty="0"/>
                    <a:t>, Q</a:t>
                  </a:r>
                  <a:r>
                    <a:rPr lang="en-US" altLang="en-US" sz="1600" baseline="-25000" dirty="0"/>
                    <a:t>2</a:t>
                  </a:r>
                  <a:endParaRPr lang="en-US" altLang="en-US" sz="1600" dirty="0"/>
                </a:p>
              </p:txBody>
            </p:sp>
          </p:grpSp>
          <p:cxnSp>
            <p:nvCxnSpPr>
              <p:cNvPr id="10" name="AutoShape 32"/>
              <p:cNvCxnSpPr>
                <a:cxnSpLocks noChangeShapeType="1"/>
              </p:cNvCxnSpPr>
              <p:nvPr/>
            </p:nvCxnSpPr>
            <p:spPr bwMode="auto">
              <a:xfrm flipH="1">
                <a:off x="3609975" y="2244725"/>
                <a:ext cx="0" cy="376238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3068638" y="2627313"/>
                <a:ext cx="1096962" cy="2647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50000"/>
                  </a:spcBef>
                </a:pPr>
                <a:r>
                  <a:rPr lang="el-GR" altLang="en-US" sz="1600" i="1" dirty="0">
                    <a:cs typeface="Arial" charset="0"/>
                  </a:rPr>
                  <a:t>η</a:t>
                </a:r>
                <a:r>
                  <a:rPr lang="sr-Cyrl-CS" altLang="en-US" sz="1600" i="1" dirty="0" smtClean="0">
                    <a:cs typeface="Arial" charset="0"/>
                  </a:rPr>
                  <a:t>=-0,56</a:t>
                </a:r>
                <a:endParaRPr lang="el-GR" altLang="en-US" sz="1600" i="1" dirty="0">
                  <a:cs typeface="Arial" charset="0"/>
                </a:endParaRPr>
              </a:p>
            </p:txBody>
          </p:sp>
          <p:cxnSp>
            <p:nvCxnSpPr>
              <p:cNvPr id="13" name="AutoShape 45"/>
              <p:cNvCxnSpPr>
                <a:cxnSpLocks noChangeShapeType="1"/>
                <a:stCxn id="11" idx="2"/>
              </p:cNvCxnSpPr>
              <p:nvPr/>
            </p:nvCxnSpPr>
            <p:spPr bwMode="auto">
              <a:xfrm>
                <a:off x="3617119" y="2892058"/>
                <a:ext cx="8731" cy="636956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grpSp>
            <p:nvGrpSpPr>
              <p:cNvPr id="14" name="Group 3"/>
              <p:cNvGrpSpPr>
                <a:grpSpLocks/>
              </p:cNvGrpSpPr>
              <p:nvPr/>
            </p:nvGrpSpPr>
            <p:grpSpPr bwMode="auto">
              <a:xfrm>
                <a:off x="2627313" y="4729163"/>
                <a:ext cx="1998662" cy="571500"/>
                <a:chOff x="1406" y="3894"/>
                <a:chExt cx="1259" cy="360"/>
              </a:xfrm>
            </p:grpSpPr>
            <p:sp>
              <p:nvSpPr>
                <p:cNvPr id="15" name="AutoShape 4"/>
                <p:cNvSpPr>
                  <a:spLocks noChangeAspect="1" noChangeArrowheads="1"/>
                </p:cNvSpPr>
                <p:nvPr/>
              </p:nvSpPr>
              <p:spPr bwMode="auto">
                <a:xfrm rot="10800000">
                  <a:off x="1406" y="3894"/>
                  <a:ext cx="1259" cy="28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495 w 21600"/>
                    <a:gd name="T13" fmla="*/ 4519 h 21600"/>
                    <a:gd name="T14" fmla="*/ 17105 w 21600"/>
                    <a:gd name="T15" fmla="*/ 17081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rgbClr val="808080"/>
                  </a:outerShdw>
                </a:effectLst>
              </p:spPr>
              <p:txBody>
                <a:bodyPr/>
                <a:lstStyle/>
                <a:p>
                  <a:endParaRPr lang="sr-Latn-CS"/>
                </a:p>
              </p:txBody>
            </p:sp>
            <p:sp>
              <p:nvSpPr>
                <p:cNvPr id="16" name="Text Box 5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458" y="3921"/>
                  <a:ext cx="1111" cy="333"/>
                </a:xfrm>
                <a:prstGeom prst="rect">
                  <a:avLst/>
                </a:prstGeom>
                <a:solidFill>
                  <a:srgbClr val="FFFFFF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1" hangingPunct="1"/>
                  <a:r>
                    <a:rPr lang="en-US" altLang="en-US" sz="1600"/>
                    <a:t>P</a:t>
                  </a:r>
                  <a:r>
                    <a:rPr lang="en-US" altLang="en-US" sz="1600" baseline="-25000"/>
                    <a:t>2</a:t>
                  </a:r>
                  <a:r>
                    <a:rPr lang="en-US" altLang="en-US" sz="1600"/>
                    <a:t>= </a:t>
                  </a:r>
                  <a:r>
                    <a:rPr lang="sr-Cyrl-CS" altLang="en-US" sz="1600"/>
                    <a:t>65,5</a:t>
                  </a:r>
                  <a:endParaRPr lang="en-US" altLang="en-US" sz="1600"/>
                </a:p>
              </p:txBody>
            </p:sp>
          </p:grpSp>
          <p:cxnSp>
            <p:nvCxnSpPr>
              <p:cNvPr id="17" name="AutoShape 42"/>
              <p:cNvCxnSpPr>
                <a:cxnSpLocks noChangeShapeType="1"/>
                <a:endCxn id="15" idx="1"/>
              </p:cNvCxnSpPr>
              <p:nvPr/>
            </p:nvCxnSpPr>
            <p:spPr bwMode="auto">
              <a:xfrm>
                <a:off x="3613150" y="4189413"/>
                <a:ext cx="14288" cy="53975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</p:grpSp>
      </p:grp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8175009" y="6417110"/>
            <a:ext cx="4535607" cy="44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marL="0" marR="0" indent="0" algn="just" defTabSz="914377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1000" b="1" dirty="0" smtClean="0">
                <a:solidFill>
                  <a:schemeClr val="tx1"/>
                </a:solidFill>
              </a:rPr>
              <a:t>ЗАШТИЋЕНО АУТОРСКИМ ПРАВОМ</a:t>
            </a:r>
            <a:r>
              <a:rPr lang="sr-Latn-RS" sz="1000" b="1" baseline="0" dirty="0" smtClean="0">
                <a:solidFill>
                  <a:schemeClr val="tx1"/>
                </a:solidFill>
              </a:rPr>
              <a:t>. </a:t>
            </a:r>
            <a:r>
              <a:rPr lang="sr-Cyrl-RS" sz="1000" b="1" baseline="0" dirty="0" smtClean="0">
                <a:solidFill>
                  <a:schemeClr val="tx1"/>
                </a:solidFill>
              </a:rPr>
              <a:t>СВА</a:t>
            </a:r>
            <a:r>
              <a:rPr lang="sr-Cyrl-RS" sz="1000" b="1" dirty="0" smtClean="0">
                <a:solidFill>
                  <a:schemeClr val="tx1"/>
                </a:solidFill>
              </a:rPr>
              <a:t> ПРАВА ЗАДРЖАНА</a:t>
            </a:r>
            <a:r>
              <a:rPr lang="sr-Latn-RS" sz="1000" b="1" dirty="0" smtClean="0">
                <a:solidFill>
                  <a:schemeClr val="tx1"/>
                </a:solidFill>
              </a:rPr>
              <a:t>.</a:t>
            </a:r>
          </a:p>
          <a:p>
            <a:pPr algn="just" eaLnBrk="1" hangingPunct="1">
              <a:spcBef>
                <a:spcPct val="15000"/>
              </a:spcBef>
            </a:pPr>
            <a:endParaRPr lang="en-US" sz="1100" b="1" dirty="0">
              <a:solidFill>
                <a:schemeClr val="tx1"/>
              </a:solidFill>
            </a:endParaRPr>
          </a:p>
        </p:txBody>
      </p:sp>
      <p:grpSp>
        <p:nvGrpSpPr>
          <p:cNvPr id="19" name="Group 14"/>
          <p:cNvGrpSpPr/>
          <p:nvPr/>
        </p:nvGrpSpPr>
        <p:grpSpPr>
          <a:xfrm>
            <a:off x="7804817" y="6279499"/>
            <a:ext cx="428628" cy="401080"/>
            <a:chOff x="7797010" y="2267533"/>
            <a:chExt cx="459485" cy="436022"/>
          </a:xfrm>
        </p:grpSpPr>
        <p:sp>
          <p:nvSpPr>
            <p:cNvPr id="20" name="Flowchart: Extract 19"/>
            <p:cNvSpPr>
              <a:spLocks noChangeAspect="1"/>
            </p:cNvSpPr>
            <p:nvPr/>
          </p:nvSpPr>
          <p:spPr bwMode="auto">
            <a:xfrm>
              <a:off x="7797010" y="2267533"/>
              <a:ext cx="459485" cy="408432"/>
            </a:xfrm>
            <a:prstGeom prst="flowChartExtract">
              <a:avLst/>
            </a:prstGeom>
            <a:noFill/>
            <a:ln w="38100" cap="rnd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847209" y="2303445"/>
              <a:ext cx="356803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r-Cyrl-CS" sz="2000" b="1" dirty="0" smtClean="0">
                  <a:solidFill>
                    <a:schemeClr val="tx1"/>
                  </a:solidFill>
                  <a:latin typeface="Bookman Old Style" pitchFamily="18" charset="0"/>
                </a:rPr>
                <a:t>!</a:t>
              </a:r>
              <a:endParaRPr lang="en-US" sz="2000" b="1" dirty="0">
                <a:solidFill>
                  <a:schemeClr val="tx1"/>
                </a:solidFill>
                <a:latin typeface="Bookman Old Style" pitchFamily="18" charset="0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4744865" y="2310223"/>
            <a:ext cx="27886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altLang="en-US" i="1" dirty="0" smtClean="0"/>
              <a:t>P</a:t>
            </a:r>
            <a:r>
              <a:rPr lang="sr-Cyrl-CS" altLang="en-US" i="1" baseline="-25000" dirty="0" smtClean="0"/>
              <a:t>1</a:t>
            </a:r>
            <a:r>
              <a:rPr lang="sr-Cyrl-CS" altLang="en-US" i="1" dirty="0" smtClean="0"/>
              <a:t> = 50 дин./сат</a:t>
            </a:r>
          </a:p>
          <a:p>
            <a:r>
              <a:rPr lang="sr-Cyrl-CS" altLang="en-US" i="1" dirty="0" smtClean="0"/>
              <a:t>Q</a:t>
            </a:r>
            <a:r>
              <a:rPr lang="sr-Cyrl-CS" altLang="en-US" i="1" baseline="-25000" dirty="0" smtClean="0"/>
              <a:t>1</a:t>
            </a:r>
            <a:r>
              <a:rPr lang="sr-Cyrl-CS" altLang="en-US" i="1" dirty="0" smtClean="0"/>
              <a:t> = 5000 воз.</a:t>
            </a:r>
          </a:p>
          <a:p>
            <a:r>
              <a:rPr lang="sr-Cyrl-CS" altLang="en-US" i="1" dirty="0" smtClean="0"/>
              <a:t>P</a:t>
            </a:r>
            <a:r>
              <a:rPr lang="sr-Cyrl-CS" altLang="en-US" i="1" baseline="-25000" dirty="0" smtClean="0"/>
              <a:t>2</a:t>
            </a:r>
            <a:r>
              <a:rPr lang="sr-Cyrl-CS" altLang="en-US" i="1" dirty="0" smtClean="0"/>
              <a:t> = 75 дин./сат</a:t>
            </a:r>
          </a:p>
          <a:p>
            <a:r>
              <a:rPr lang="sr-Cyrl-CS" altLang="en-US" i="1" dirty="0" smtClean="0"/>
              <a:t>Q</a:t>
            </a:r>
            <a:r>
              <a:rPr lang="sr-Cyrl-CS" altLang="en-US" i="1" baseline="-25000" dirty="0" smtClean="0"/>
              <a:t>2</a:t>
            </a:r>
            <a:r>
              <a:rPr lang="sr-Cyrl-CS" altLang="en-US" i="1" dirty="0" smtClean="0"/>
              <a:t> = 4000</a:t>
            </a:r>
            <a:r>
              <a:rPr lang="sr-Cyrl-CS" altLang="en-US" dirty="0" smtClean="0"/>
              <a:t> воз.</a:t>
            </a:r>
            <a:endParaRPr lang="en-US" alt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6963523" y="1397498"/>
            <a:ext cx="3548418" cy="1201003"/>
            <a:chOff x="7413901" y="1288316"/>
            <a:chExt cx="3548418" cy="1201003"/>
          </a:xfrm>
        </p:grpSpPr>
        <p:sp>
          <p:nvSpPr>
            <p:cNvPr id="27" name="Rectangular Callout 26"/>
            <p:cNvSpPr/>
            <p:nvPr/>
          </p:nvSpPr>
          <p:spPr>
            <a:xfrm>
              <a:off x="7413901" y="1288316"/>
              <a:ext cx="3548418" cy="1201003"/>
            </a:xfrm>
            <a:prstGeom prst="wedgeRectCallou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CS"/>
            </a:p>
          </p:txBody>
        </p:sp>
        <p:graphicFrame>
          <p:nvGraphicFramePr>
            <p:cNvPr id="3074" name="Object 3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670579988"/>
                </p:ext>
              </p:extLst>
            </p:nvPr>
          </p:nvGraphicFramePr>
          <p:xfrm>
            <a:off x="7480119" y="1531891"/>
            <a:ext cx="3410794" cy="766359"/>
          </p:xfrm>
          <a:graphic>
            <a:graphicData uri="http://schemas.openxmlformats.org/presentationml/2006/ole">
              <p:oleObj spid="_x0000_s3088" name="Equation" r:id="rId3" imgW="2692400" imgH="584200" progId="">
                <p:embed/>
              </p:oleObj>
            </a:graphicData>
          </a:graphic>
        </p:graphicFrame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73209" y="3242787"/>
            <a:ext cx="4381500" cy="28575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3527" y="3996847"/>
            <a:ext cx="3574634" cy="6382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205615"/>
            <a:ext cx="10208525" cy="707886"/>
          </a:xfrm>
          <a:prstGeom prst="rect">
            <a:avLst/>
          </a:prstGeom>
          <a:solidFill>
            <a:srgbClr val="FFFFF7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r-Cyrl-RS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Динамика увођења политика паркирања</a:t>
            </a:r>
            <a:endParaRPr lang="en-GB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295" name="Rectangle 3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1265" name="Group 168"/>
          <p:cNvGrpSpPr>
            <a:grpSpLocks/>
          </p:cNvGrpSpPr>
          <p:nvPr/>
        </p:nvGrpSpPr>
        <p:grpSpPr bwMode="auto">
          <a:xfrm>
            <a:off x="1583141" y="1026327"/>
            <a:ext cx="8079474" cy="5641308"/>
            <a:chOff x="2016" y="929"/>
            <a:chExt cx="6628" cy="4627"/>
          </a:xfrm>
        </p:grpSpPr>
        <p:grpSp>
          <p:nvGrpSpPr>
            <p:cNvPr id="39" name="Group 169"/>
            <p:cNvGrpSpPr>
              <a:grpSpLocks/>
            </p:cNvGrpSpPr>
            <p:nvPr/>
          </p:nvGrpSpPr>
          <p:grpSpPr bwMode="auto">
            <a:xfrm>
              <a:off x="3236" y="4804"/>
              <a:ext cx="4493" cy="334"/>
              <a:chOff x="3236" y="4804"/>
              <a:chExt cx="4493" cy="334"/>
            </a:xfrm>
          </p:grpSpPr>
          <p:sp>
            <p:nvSpPr>
              <p:cNvPr id="11294" name="Text Box 170"/>
              <p:cNvSpPr txBox="1">
                <a:spLocks noChangeArrowheads="1"/>
              </p:cNvSpPr>
              <p:nvPr/>
            </p:nvSpPr>
            <p:spPr bwMode="auto">
              <a:xfrm>
                <a:off x="3236" y="4804"/>
                <a:ext cx="1048" cy="334"/>
              </a:xfrm>
              <a:prstGeom prst="rect">
                <a:avLst/>
              </a:prstGeom>
              <a:solidFill>
                <a:srgbClr val="F2F2F2"/>
              </a:solidFill>
              <a:ln w="9525">
                <a:solidFill>
                  <a:srgbClr val="7F7F7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r-Latn-CS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Times New Roman" pitchFamily="18" charset="0"/>
                  </a:rPr>
                  <a:t>I </a:t>
                </a:r>
                <a:r>
                  <a:rPr kumimoji="0" lang="sr-Cyrl-RS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Times New Roman" pitchFamily="18" charset="0"/>
                  </a:rPr>
                  <a:t>фаза</a:t>
                </a:r>
                <a:endParaRPr kumimoji="0" lang="sr-Latn-C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93" name="Text Box 171"/>
              <p:cNvSpPr txBox="1">
                <a:spLocks noChangeArrowheads="1"/>
              </p:cNvSpPr>
              <p:nvPr/>
            </p:nvSpPr>
            <p:spPr bwMode="auto">
              <a:xfrm>
                <a:off x="4837" y="4804"/>
                <a:ext cx="1081" cy="334"/>
              </a:xfrm>
              <a:prstGeom prst="rect">
                <a:avLst/>
              </a:prstGeom>
              <a:solidFill>
                <a:srgbClr val="F2F2F2"/>
              </a:solidFill>
              <a:ln w="9525">
                <a:solidFill>
                  <a:srgbClr val="7F7F7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r-Latn-CS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Times New Roman" pitchFamily="18" charset="0"/>
                  </a:rPr>
                  <a:t>IIa </a:t>
                </a:r>
                <a:r>
                  <a:rPr kumimoji="0" lang="sr-Cyrl-RS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Times New Roman" pitchFamily="18" charset="0"/>
                  </a:rPr>
                  <a:t>фаза</a:t>
                </a:r>
                <a:endParaRPr kumimoji="0" lang="sr-Latn-C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92" name="Text Box 172"/>
              <p:cNvSpPr txBox="1">
                <a:spLocks noChangeArrowheads="1"/>
              </p:cNvSpPr>
              <p:nvPr/>
            </p:nvSpPr>
            <p:spPr bwMode="auto">
              <a:xfrm>
                <a:off x="6685" y="4804"/>
                <a:ext cx="1044" cy="334"/>
              </a:xfrm>
              <a:prstGeom prst="rect">
                <a:avLst/>
              </a:prstGeom>
              <a:solidFill>
                <a:srgbClr val="F2F2F2"/>
              </a:solidFill>
              <a:ln w="9525">
                <a:solidFill>
                  <a:srgbClr val="7F7F7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r-Latn-CS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Times New Roman" pitchFamily="18" charset="0"/>
                  </a:rPr>
                  <a:t>II</a:t>
                </a:r>
                <a:r>
                  <a:rPr kumimoji="0" lang="sr-Cyrl-RS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Times New Roman" pitchFamily="18" charset="0"/>
                  </a:rPr>
                  <a:t>б фаза</a:t>
                </a:r>
                <a:endParaRPr kumimoji="0" lang="sr-Latn-C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3" name="Group 173"/>
            <p:cNvGrpSpPr>
              <a:grpSpLocks/>
            </p:cNvGrpSpPr>
            <p:nvPr/>
          </p:nvGrpSpPr>
          <p:grpSpPr bwMode="auto">
            <a:xfrm>
              <a:off x="2016" y="1079"/>
              <a:ext cx="6628" cy="4477"/>
              <a:chOff x="2016" y="1079"/>
              <a:chExt cx="6628" cy="4477"/>
            </a:xfrm>
          </p:grpSpPr>
          <p:sp>
            <p:nvSpPr>
              <p:cNvPr id="11290" name="Text Box 174"/>
              <p:cNvSpPr txBox="1">
                <a:spLocks noChangeArrowheads="1"/>
              </p:cNvSpPr>
              <p:nvPr/>
            </p:nvSpPr>
            <p:spPr bwMode="auto">
              <a:xfrm>
                <a:off x="2016" y="1079"/>
                <a:ext cx="507" cy="2411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45720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r-Cyrl-RS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Times New Roman" pitchFamily="18" charset="0"/>
                  </a:rPr>
                  <a:t>Политика паркирања</a:t>
                </a:r>
                <a:endParaRPr kumimoji="0" lang="sr-Latn-C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89" name="Text Box 175"/>
              <p:cNvSpPr txBox="1">
                <a:spLocks noChangeArrowheads="1"/>
              </p:cNvSpPr>
              <p:nvPr/>
            </p:nvSpPr>
            <p:spPr bwMode="auto">
              <a:xfrm>
                <a:off x="7677" y="5234"/>
                <a:ext cx="967" cy="322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45720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r-Cyrl-RS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Times New Roman" pitchFamily="18" charset="0"/>
                  </a:rPr>
                  <a:t>Време</a:t>
                </a:r>
                <a:endParaRPr kumimoji="0" lang="sr-Latn-C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88" name="Text Box 176"/>
              <p:cNvSpPr txBox="1">
                <a:spLocks noChangeArrowheads="1"/>
              </p:cNvSpPr>
              <p:nvPr/>
            </p:nvSpPr>
            <p:spPr bwMode="auto">
              <a:xfrm>
                <a:off x="2689" y="3856"/>
                <a:ext cx="1109" cy="56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r-Cyrl-RS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Times New Roman" pitchFamily="18" charset="0"/>
                  </a:rPr>
                  <a:t>Техничко регулисање</a:t>
                </a:r>
                <a:endParaRPr kumimoji="0" lang="sr-Latn-C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87" name="Text Box 177"/>
              <p:cNvSpPr txBox="1">
                <a:spLocks noChangeArrowheads="1"/>
              </p:cNvSpPr>
              <p:nvPr/>
            </p:nvSpPr>
            <p:spPr bwMode="auto">
              <a:xfrm>
                <a:off x="2793" y="3342"/>
                <a:ext cx="1705" cy="567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r-Cyrl-RS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Times New Roman" pitchFamily="18" charset="0"/>
                  </a:rPr>
                  <a:t>Режим временског ограничења</a:t>
                </a:r>
                <a:endParaRPr kumimoji="0" lang="sr-Latn-C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86" name="Text Box 178"/>
              <p:cNvSpPr txBox="1">
                <a:spLocks noChangeArrowheads="1"/>
              </p:cNvSpPr>
              <p:nvPr/>
            </p:nvSpPr>
            <p:spPr bwMode="auto">
              <a:xfrm>
                <a:off x="2707" y="2997"/>
                <a:ext cx="2451" cy="567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r-Cyrl-RS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Times New Roman" pitchFamily="18" charset="0"/>
                  </a:rPr>
                  <a:t>Режими у стамбеним зонама</a:t>
                </a:r>
                <a:endParaRPr kumimoji="0" lang="sr-Latn-C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85" name="Text Box 179"/>
              <p:cNvSpPr txBox="1">
                <a:spLocks noChangeArrowheads="1"/>
              </p:cNvSpPr>
              <p:nvPr/>
            </p:nvSpPr>
            <p:spPr bwMode="auto">
              <a:xfrm>
                <a:off x="3918" y="2675"/>
                <a:ext cx="1868" cy="374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r-Cyrl-RS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Times New Roman" pitchFamily="18" charset="0"/>
                  </a:rPr>
                  <a:t>Управљање ценом</a:t>
                </a:r>
                <a:endParaRPr kumimoji="0" lang="sr-Latn-C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84" name="Text Box 180"/>
              <p:cNvSpPr txBox="1">
                <a:spLocks noChangeArrowheads="1"/>
              </p:cNvSpPr>
              <p:nvPr/>
            </p:nvSpPr>
            <p:spPr bwMode="auto">
              <a:xfrm>
                <a:off x="5490" y="1545"/>
                <a:ext cx="1091" cy="567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r-Cyrl-RS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Times New Roman" pitchFamily="18" charset="0"/>
                  </a:rPr>
                  <a:t>Паркирај и вози се</a:t>
                </a:r>
                <a:endParaRPr kumimoji="0" lang="sr-Latn-C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83" name="Text Box 181"/>
              <p:cNvSpPr txBox="1">
                <a:spLocks noChangeArrowheads="1"/>
              </p:cNvSpPr>
              <p:nvPr/>
            </p:nvSpPr>
            <p:spPr bwMode="auto">
              <a:xfrm>
                <a:off x="6693" y="2397"/>
                <a:ext cx="1071" cy="594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r-Latn-CS" sz="1400" b="0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Times New Roman" pitchFamily="18" charset="0"/>
                  </a:rPr>
                  <a:t>Parking </a:t>
                </a:r>
                <a:endParaRPr kumimoji="0" lang="sr-Latn-CS" sz="20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r-Latn-CS" sz="1400" b="0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Times New Roman" pitchFamily="18" charset="0"/>
                  </a:rPr>
                  <a:t>Cash-out</a:t>
                </a:r>
                <a:endParaRPr kumimoji="0" lang="sr-Latn-CS" sz="36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82" name="Text Box 182"/>
              <p:cNvSpPr txBox="1">
                <a:spLocks noChangeArrowheads="1"/>
              </p:cNvSpPr>
              <p:nvPr/>
            </p:nvSpPr>
            <p:spPr bwMode="auto">
              <a:xfrm>
                <a:off x="6379" y="2972"/>
                <a:ext cx="561" cy="374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45720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r-Latn-CS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Times New Roman" pitchFamily="18" charset="0"/>
                  </a:rPr>
                  <a:t>...</a:t>
                </a:r>
                <a:endParaRPr kumimoji="0" lang="sr-Latn-C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81" name="Text Box 183"/>
              <p:cNvSpPr txBox="1">
                <a:spLocks noChangeArrowheads="1"/>
              </p:cNvSpPr>
              <p:nvPr/>
            </p:nvSpPr>
            <p:spPr bwMode="auto">
              <a:xfrm>
                <a:off x="6489" y="1753"/>
                <a:ext cx="1264" cy="567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r-Cyrl-RS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Times New Roman" pitchFamily="18" charset="0"/>
                  </a:rPr>
                  <a:t>Управљање приступом</a:t>
                </a:r>
                <a:endParaRPr kumimoji="0" lang="sr-Latn-C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6" name="Group 185"/>
            <p:cNvGrpSpPr>
              <a:grpSpLocks/>
            </p:cNvGrpSpPr>
            <p:nvPr/>
          </p:nvGrpSpPr>
          <p:grpSpPr bwMode="auto">
            <a:xfrm>
              <a:off x="2485" y="929"/>
              <a:ext cx="6149" cy="4309"/>
              <a:chOff x="2485" y="929"/>
              <a:chExt cx="6149" cy="4309"/>
            </a:xfrm>
          </p:grpSpPr>
          <p:sp>
            <p:nvSpPr>
              <p:cNvPr id="57" name="AutoShape 186"/>
              <p:cNvSpPr>
                <a:spLocks noChangeShapeType="1"/>
              </p:cNvSpPr>
              <p:nvPr/>
            </p:nvSpPr>
            <p:spPr bwMode="auto">
              <a:xfrm flipV="1">
                <a:off x="2511" y="929"/>
                <a:ext cx="0" cy="4309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/>
              </a:p>
            </p:txBody>
          </p:sp>
          <p:sp>
            <p:nvSpPr>
              <p:cNvPr id="58" name="AutoShape 187"/>
              <p:cNvSpPr>
                <a:spLocks noChangeShapeType="1"/>
              </p:cNvSpPr>
              <p:nvPr/>
            </p:nvSpPr>
            <p:spPr bwMode="auto">
              <a:xfrm>
                <a:off x="2511" y="5207"/>
                <a:ext cx="6123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/>
              </a:p>
            </p:txBody>
          </p:sp>
          <p:sp>
            <p:nvSpPr>
              <p:cNvPr id="59" name="AutoShape 188"/>
              <p:cNvSpPr>
                <a:spLocks noChangeShapeType="1"/>
              </p:cNvSpPr>
              <p:nvPr/>
            </p:nvSpPr>
            <p:spPr bwMode="auto">
              <a:xfrm flipH="1" flipV="1">
                <a:off x="6012" y="2128"/>
                <a:ext cx="0" cy="397"/>
              </a:xfrm>
              <a:prstGeom prst="straightConnector1">
                <a:avLst/>
              </a:prstGeom>
              <a:noFill/>
              <a:ln w="31750">
                <a:solidFill>
                  <a:srgbClr val="5A5A5A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/>
              </a:p>
            </p:txBody>
          </p:sp>
          <p:sp>
            <p:nvSpPr>
              <p:cNvPr id="60" name="AutoShape 189"/>
              <p:cNvSpPr>
                <a:spLocks noChangeShapeType="1"/>
              </p:cNvSpPr>
              <p:nvPr/>
            </p:nvSpPr>
            <p:spPr bwMode="auto">
              <a:xfrm flipV="1">
                <a:off x="6147" y="2344"/>
                <a:ext cx="306" cy="212"/>
              </a:xfrm>
              <a:prstGeom prst="straightConnector1">
                <a:avLst/>
              </a:prstGeom>
              <a:noFill/>
              <a:ln w="31750">
                <a:solidFill>
                  <a:srgbClr val="5A5A5A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/>
              </a:p>
            </p:txBody>
          </p:sp>
          <p:sp>
            <p:nvSpPr>
              <p:cNvPr id="61" name="AutoShape 190"/>
              <p:cNvSpPr>
                <a:spLocks noChangeShapeType="1"/>
              </p:cNvSpPr>
              <p:nvPr/>
            </p:nvSpPr>
            <p:spPr bwMode="auto">
              <a:xfrm flipV="1">
                <a:off x="6147" y="2671"/>
                <a:ext cx="397" cy="5"/>
              </a:xfrm>
              <a:prstGeom prst="straightConnector1">
                <a:avLst/>
              </a:prstGeom>
              <a:noFill/>
              <a:ln w="31750">
                <a:solidFill>
                  <a:srgbClr val="5A5A5A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/>
              </a:p>
            </p:txBody>
          </p:sp>
          <p:sp>
            <p:nvSpPr>
              <p:cNvPr id="62" name="AutoShape 191"/>
              <p:cNvSpPr>
                <a:spLocks noChangeShapeType="1"/>
              </p:cNvSpPr>
              <p:nvPr/>
            </p:nvSpPr>
            <p:spPr bwMode="auto">
              <a:xfrm>
                <a:off x="6091" y="2778"/>
                <a:ext cx="306" cy="309"/>
              </a:xfrm>
              <a:prstGeom prst="straightConnector1">
                <a:avLst/>
              </a:prstGeom>
              <a:noFill/>
              <a:ln w="31750">
                <a:solidFill>
                  <a:srgbClr val="5A5A5A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/>
              </a:p>
            </p:txBody>
          </p:sp>
          <p:sp>
            <p:nvSpPr>
              <p:cNvPr id="63" name="AutoShape 192"/>
              <p:cNvSpPr>
                <a:spLocks noChangeShapeType="1"/>
              </p:cNvSpPr>
              <p:nvPr/>
            </p:nvSpPr>
            <p:spPr bwMode="auto">
              <a:xfrm flipV="1">
                <a:off x="2511" y="2652"/>
                <a:ext cx="3525" cy="2552"/>
              </a:xfrm>
              <a:prstGeom prst="straightConnector1">
                <a:avLst/>
              </a:prstGeom>
              <a:noFill/>
              <a:ln w="31750">
                <a:solidFill>
                  <a:srgbClr val="5A5A5A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/>
              </a:p>
            </p:txBody>
          </p:sp>
          <p:sp>
            <p:nvSpPr>
              <p:cNvPr id="160" name="AutoShape 193"/>
              <p:cNvSpPr>
                <a:spLocks noChangeShapeType="1"/>
              </p:cNvSpPr>
              <p:nvPr/>
            </p:nvSpPr>
            <p:spPr bwMode="auto">
              <a:xfrm>
                <a:off x="2511" y="3845"/>
                <a:ext cx="1871" cy="0"/>
              </a:xfrm>
              <a:prstGeom prst="straightConnector1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/>
              </a:p>
            </p:txBody>
          </p:sp>
          <p:sp>
            <p:nvSpPr>
              <p:cNvPr id="161" name="AutoShape 194"/>
              <p:cNvSpPr>
                <a:spLocks noChangeShapeType="1"/>
              </p:cNvSpPr>
              <p:nvPr/>
            </p:nvSpPr>
            <p:spPr bwMode="auto">
              <a:xfrm flipH="1">
                <a:off x="2485" y="2652"/>
                <a:ext cx="3527" cy="0"/>
              </a:xfrm>
              <a:prstGeom prst="straightConnector1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/>
              </a:p>
            </p:txBody>
          </p:sp>
          <p:sp>
            <p:nvSpPr>
              <p:cNvPr id="162" name="AutoShape 195"/>
              <p:cNvSpPr>
                <a:spLocks noChangeShapeType="1"/>
              </p:cNvSpPr>
              <p:nvPr/>
            </p:nvSpPr>
            <p:spPr bwMode="auto">
              <a:xfrm>
                <a:off x="4382" y="3845"/>
                <a:ext cx="0" cy="1362"/>
              </a:xfrm>
              <a:prstGeom prst="straightConnector1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/>
              </a:p>
            </p:txBody>
          </p:sp>
          <p:sp>
            <p:nvSpPr>
              <p:cNvPr id="163" name="AutoShape 196"/>
              <p:cNvSpPr>
                <a:spLocks noChangeShapeType="1"/>
              </p:cNvSpPr>
              <p:nvPr/>
            </p:nvSpPr>
            <p:spPr bwMode="auto">
              <a:xfrm>
                <a:off x="6012" y="2652"/>
                <a:ext cx="0" cy="2555"/>
              </a:xfrm>
              <a:prstGeom prst="straightConnector1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/>
              </a:p>
            </p:txBody>
          </p:sp>
          <p:sp>
            <p:nvSpPr>
              <p:cNvPr id="164" name="AutoShape 197"/>
              <p:cNvSpPr>
                <a:spLocks noChangeShapeType="1"/>
              </p:cNvSpPr>
              <p:nvPr/>
            </p:nvSpPr>
            <p:spPr bwMode="auto">
              <a:xfrm flipV="1">
                <a:off x="2511" y="1382"/>
                <a:ext cx="5334" cy="0"/>
              </a:xfrm>
              <a:prstGeom prst="straightConnector1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/>
              </a:p>
            </p:txBody>
          </p:sp>
          <p:sp>
            <p:nvSpPr>
              <p:cNvPr id="165" name="AutoShape 198"/>
              <p:cNvSpPr>
                <a:spLocks noChangeShapeType="1"/>
              </p:cNvSpPr>
              <p:nvPr/>
            </p:nvSpPr>
            <p:spPr bwMode="auto">
              <a:xfrm flipH="1">
                <a:off x="7834" y="1382"/>
                <a:ext cx="0" cy="3798"/>
              </a:xfrm>
              <a:prstGeom prst="straightConnector1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29010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0">
              <a:schemeClr val="accent1">
                <a:lumMod val="20000"/>
                <a:lumOff val="80000"/>
              </a:schemeClr>
            </a:gs>
            <a:gs pos="83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7485" y="0"/>
            <a:ext cx="11059241" cy="724247"/>
          </a:xfrm>
        </p:spPr>
        <p:txBody>
          <a:bodyPr/>
          <a:lstStyle/>
          <a:p>
            <a:r>
              <a:rPr lang="sr-Cyrl-RS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Тарифни систем паркирања</a:t>
            </a:r>
            <a:endParaRPr lang="en-US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6" name="Straight Connector 18">
            <a:extLst>
              <a:ext uri="{FF2B5EF4-FFF2-40B4-BE49-F238E27FC236}">
                <a16:creationId xmlns="" xmlns:a16="http://schemas.microsoft.com/office/drawing/2014/main" id="{7B6F3450-88B3-4D0F-917C-F79E6BE34DDB}"/>
              </a:ext>
            </a:extLst>
          </p:cNvPr>
          <p:cNvCxnSpPr>
            <a:cxnSpLocks/>
          </p:cNvCxnSpPr>
          <p:nvPr/>
        </p:nvCxnSpPr>
        <p:spPr>
          <a:xfrm flipV="1">
            <a:off x="1209331" y="2446539"/>
            <a:ext cx="7918903" cy="9524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76BB25B-5AC9-4D17-9CC7-8B45EAB64FE9}"/>
              </a:ext>
            </a:extLst>
          </p:cNvPr>
          <p:cNvSpPr txBox="1"/>
          <p:nvPr/>
        </p:nvSpPr>
        <p:spPr>
          <a:xfrm>
            <a:off x="1231089" y="1989737"/>
            <a:ext cx="78753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градског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транспортног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sr-Cyrl-R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асортимана понуде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капацитета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</a:t>
            </a:r>
          </a:p>
          <a:p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Rectangle 26">
            <a:extLst>
              <a:ext uri="{FF2B5EF4-FFF2-40B4-BE49-F238E27FC236}">
                <a16:creationId xmlns="" xmlns:a16="http://schemas.microsoft.com/office/drawing/2014/main" id="{BD81A988-177A-4E3E-96A1-E62897F91560}"/>
              </a:ext>
            </a:extLst>
          </p:cNvPr>
          <p:cNvSpPr/>
          <p:nvPr/>
        </p:nvSpPr>
        <p:spPr>
          <a:xfrm>
            <a:off x="755640" y="2020500"/>
            <a:ext cx="497208" cy="4446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="" xmlns:a16="http://schemas.microsoft.com/office/drawing/2014/main" id="{7D7CDC4F-1322-4041-8C5F-560B8941415E}"/>
              </a:ext>
            </a:extLst>
          </p:cNvPr>
          <p:cNvSpPr/>
          <p:nvPr/>
        </p:nvSpPr>
        <p:spPr>
          <a:xfrm>
            <a:off x="1209331" y="537879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cxnSp>
        <p:nvCxnSpPr>
          <p:cNvPr id="35" name="Straight Connector 18">
            <a:extLst>
              <a:ext uri="{FF2B5EF4-FFF2-40B4-BE49-F238E27FC236}">
                <a16:creationId xmlns="" xmlns:a16="http://schemas.microsoft.com/office/drawing/2014/main" id="{7B6F3450-88B3-4D0F-917C-F79E6BE34DDB}"/>
              </a:ext>
            </a:extLst>
          </p:cNvPr>
          <p:cNvCxnSpPr>
            <a:cxnSpLocks/>
          </p:cNvCxnSpPr>
          <p:nvPr/>
        </p:nvCxnSpPr>
        <p:spPr>
          <a:xfrm flipV="1">
            <a:off x="1132460" y="3184978"/>
            <a:ext cx="7286326" cy="9524"/>
          </a:xfrm>
          <a:prstGeom prst="line">
            <a:avLst/>
          </a:prstGeom>
          <a:ln>
            <a:solidFill>
              <a:srgbClr val="49D7D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C76BB25B-5AC9-4D17-9CC7-8B45EAB64FE9}"/>
              </a:ext>
            </a:extLst>
          </p:cNvPr>
          <p:cNvSpPr txBox="1"/>
          <p:nvPr/>
        </p:nvSpPr>
        <p:spPr>
          <a:xfrm>
            <a:off x="1265527" y="2598490"/>
            <a:ext cx="69325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развијености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мреже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асортимана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транспортних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услуга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јавном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градском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приградском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путничком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превозу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" name="Rectangle 26">
            <a:extLst>
              <a:ext uri="{FF2B5EF4-FFF2-40B4-BE49-F238E27FC236}">
                <a16:creationId xmlns="" xmlns:a16="http://schemas.microsoft.com/office/drawing/2014/main" id="{BD81A988-177A-4E3E-96A1-E62897F91560}"/>
              </a:ext>
            </a:extLst>
          </p:cNvPr>
          <p:cNvSpPr/>
          <p:nvPr/>
        </p:nvSpPr>
        <p:spPr>
          <a:xfrm>
            <a:off x="756464" y="5652453"/>
            <a:ext cx="527038" cy="444697"/>
          </a:xfrm>
          <a:prstGeom prst="rect">
            <a:avLst/>
          </a:prstGeom>
          <a:solidFill>
            <a:srgbClr val="49D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26">
            <a:extLst>
              <a:ext uri="{FF2B5EF4-FFF2-40B4-BE49-F238E27FC236}">
                <a16:creationId xmlns="" xmlns:a16="http://schemas.microsoft.com/office/drawing/2014/main" id="{BD81A988-177A-4E3E-96A1-E62897F91560}"/>
              </a:ext>
            </a:extLst>
          </p:cNvPr>
          <p:cNvSpPr/>
          <p:nvPr/>
        </p:nvSpPr>
        <p:spPr>
          <a:xfrm>
            <a:off x="755639" y="4934102"/>
            <a:ext cx="527863" cy="4446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26">
            <a:extLst>
              <a:ext uri="{FF2B5EF4-FFF2-40B4-BE49-F238E27FC236}">
                <a16:creationId xmlns="" xmlns:a16="http://schemas.microsoft.com/office/drawing/2014/main" id="{BD81A988-177A-4E3E-96A1-E62897F91560}"/>
              </a:ext>
            </a:extLst>
          </p:cNvPr>
          <p:cNvSpPr/>
          <p:nvPr/>
        </p:nvSpPr>
        <p:spPr>
          <a:xfrm>
            <a:off x="756464" y="4190582"/>
            <a:ext cx="507110" cy="444697"/>
          </a:xfrm>
          <a:prstGeom prst="rect">
            <a:avLst/>
          </a:prstGeom>
          <a:solidFill>
            <a:srgbClr val="49D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26">
            <a:extLst>
              <a:ext uri="{FF2B5EF4-FFF2-40B4-BE49-F238E27FC236}">
                <a16:creationId xmlns="" xmlns:a16="http://schemas.microsoft.com/office/drawing/2014/main" id="{BD81A988-177A-4E3E-96A1-E62897F91560}"/>
              </a:ext>
            </a:extLst>
          </p:cNvPr>
          <p:cNvSpPr/>
          <p:nvPr/>
        </p:nvSpPr>
        <p:spPr>
          <a:xfrm>
            <a:off x="756464" y="3487194"/>
            <a:ext cx="496382" cy="4446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26">
            <a:extLst>
              <a:ext uri="{FF2B5EF4-FFF2-40B4-BE49-F238E27FC236}">
                <a16:creationId xmlns="" xmlns:a16="http://schemas.microsoft.com/office/drawing/2014/main" id="{BD81A988-177A-4E3E-96A1-E62897F91560}"/>
              </a:ext>
            </a:extLst>
          </p:cNvPr>
          <p:cNvSpPr/>
          <p:nvPr/>
        </p:nvSpPr>
        <p:spPr>
          <a:xfrm>
            <a:off x="756464" y="2760863"/>
            <a:ext cx="507109" cy="444697"/>
          </a:xfrm>
          <a:prstGeom prst="rect">
            <a:avLst/>
          </a:prstGeom>
          <a:solidFill>
            <a:srgbClr val="49D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755639" y="1091824"/>
            <a:ext cx="106638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Наплата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комуналне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таксе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јавно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паркирање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формира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основу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дефинисаног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ТАРИФНОГ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ПАРКИРАЊА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Начин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формирања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тарифног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је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зависности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endParaRPr lang="en-GB"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5808" y="1989737"/>
            <a:ext cx="527038" cy="506222"/>
          </a:xfrm>
          <a:prstGeom prst="rect">
            <a:avLst/>
          </a:prstGeom>
        </p:spPr>
      </p:pic>
      <p:cxnSp>
        <p:nvCxnSpPr>
          <p:cNvPr id="53" name="Straight Connector 18">
            <a:extLst>
              <a:ext uri="{FF2B5EF4-FFF2-40B4-BE49-F238E27FC236}">
                <a16:creationId xmlns="" xmlns:a16="http://schemas.microsoft.com/office/drawing/2014/main" id="{7B6F3450-88B3-4D0F-917C-F79E6BE34DDB}"/>
              </a:ext>
            </a:extLst>
          </p:cNvPr>
          <p:cNvCxnSpPr>
            <a:cxnSpLocks/>
          </p:cNvCxnSpPr>
          <p:nvPr/>
        </p:nvCxnSpPr>
        <p:spPr>
          <a:xfrm>
            <a:off x="1231852" y="3923486"/>
            <a:ext cx="6855858" cy="8405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18">
            <a:extLst>
              <a:ext uri="{FF2B5EF4-FFF2-40B4-BE49-F238E27FC236}">
                <a16:creationId xmlns="" xmlns:a16="http://schemas.microsoft.com/office/drawing/2014/main" id="{7B6F3450-88B3-4D0F-917C-F79E6BE34DDB}"/>
              </a:ext>
            </a:extLst>
          </p:cNvPr>
          <p:cNvCxnSpPr>
            <a:cxnSpLocks/>
          </p:cNvCxnSpPr>
          <p:nvPr/>
        </p:nvCxnSpPr>
        <p:spPr>
          <a:xfrm>
            <a:off x="1204521" y="6077813"/>
            <a:ext cx="7923713" cy="0"/>
          </a:xfrm>
          <a:prstGeom prst="line">
            <a:avLst/>
          </a:prstGeom>
          <a:ln>
            <a:solidFill>
              <a:srgbClr val="49D7D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18">
            <a:extLst>
              <a:ext uri="{FF2B5EF4-FFF2-40B4-BE49-F238E27FC236}">
                <a16:creationId xmlns="" xmlns:a16="http://schemas.microsoft.com/office/drawing/2014/main" id="{7B6F3450-88B3-4D0F-917C-F79E6BE34DDB}"/>
              </a:ext>
            </a:extLst>
          </p:cNvPr>
          <p:cNvCxnSpPr>
            <a:cxnSpLocks/>
          </p:cNvCxnSpPr>
          <p:nvPr/>
        </p:nvCxnSpPr>
        <p:spPr>
          <a:xfrm flipV="1">
            <a:off x="1236253" y="5339550"/>
            <a:ext cx="5173483" cy="29726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18">
            <a:extLst>
              <a:ext uri="{FF2B5EF4-FFF2-40B4-BE49-F238E27FC236}">
                <a16:creationId xmlns="" xmlns:a16="http://schemas.microsoft.com/office/drawing/2014/main" id="{7B6F3450-88B3-4D0F-917C-F79E6BE34DDB}"/>
              </a:ext>
            </a:extLst>
          </p:cNvPr>
          <p:cNvCxnSpPr>
            <a:cxnSpLocks/>
          </p:cNvCxnSpPr>
          <p:nvPr/>
        </p:nvCxnSpPr>
        <p:spPr>
          <a:xfrm flipV="1">
            <a:off x="1209331" y="4613885"/>
            <a:ext cx="6073971" cy="9524"/>
          </a:xfrm>
          <a:prstGeom prst="line">
            <a:avLst/>
          </a:prstGeom>
          <a:ln>
            <a:solidFill>
              <a:srgbClr val="49D7D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C76BB25B-5AC9-4D17-9CC7-8B45EAB64FE9}"/>
              </a:ext>
            </a:extLst>
          </p:cNvPr>
          <p:cNvSpPr txBox="1"/>
          <p:nvPr/>
        </p:nvSpPr>
        <p:spPr>
          <a:xfrm>
            <a:off x="1227085" y="3489679"/>
            <a:ext cx="68606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степена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моторизације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en-US" altLang="en-US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граду</a:t>
            </a:r>
            <a:r>
              <a:rPr lang="en-US" alt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опште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индивидуалне</a:t>
            </a:r>
            <a:r>
              <a:rPr lang="en-US" alt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sr-Latn-RS" alt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endParaRPr lang="en-US" alt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C76BB25B-5AC9-4D17-9CC7-8B45EAB64FE9}"/>
              </a:ext>
            </a:extLst>
          </p:cNvPr>
          <p:cNvSpPr txBox="1"/>
          <p:nvPr/>
        </p:nvSpPr>
        <p:spPr>
          <a:xfrm>
            <a:off x="1270610" y="4028209"/>
            <a:ext cx="6293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урбанистичке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структуре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града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размештаја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концентрације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атрактивних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садржаја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</a:t>
            </a:r>
            <a:endParaRPr lang="sr-Cyrl-RS" alt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C76BB25B-5AC9-4D17-9CC7-8B45EAB64FE9}"/>
              </a:ext>
            </a:extLst>
          </p:cNvPr>
          <p:cNvSpPr txBox="1"/>
          <p:nvPr/>
        </p:nvSpPr>
        <p:spPr>
          <a:xfrm>
            <a:off x="1252847" y="4924052"/>
            <a:ext cx="53056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sr-Cyrl-R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броја и структуре места за </a:t>
            </a:r>
            <a:r>
              <a:rPr lang="sr-Cyrl-RS" alt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паркирање</a:t>
            </a:r>
            <a:r>
              <a:rPr lang="sr-Latn-RS" altLang="en-US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endParaRPr lang="sr-Cyrl-RS" altLang="en-US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8322" y="2760863"/>
            <a:ext cx="497204" cy="424115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4063" y="3567378"/>
            <a:ext cx="410458" cy="284328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5986" y="4190582"/>
            <a:ext cx="461099" cy="452897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672660" y="4952288"/>
            <a:ext cx="694650" cy="424717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C76BB25B-5AC9-4D17-9CC7-8B45EAB64FE9}"/>
              </a:ext>
            </a:extLst>
          </p:cNvPr>
          <p:cNvSpPr txBox="1"/>
          <p:nvPr/>
        </p:nvSpPr>
        <p:spPr>
          <a:xfrm>
            <a:off x="1292377" y="5567098"/>
            <a:ext cx="46600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endParaRPr lang="sr-Cyrl-RS" altLang="en-US" sz="1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C76BB25B-5AC9-4D17-9CC7-8B45EAB64FE9}"/>
              </a:ext>
            </a:extLst>
          </p:cNvPr>
          <p:cNvSpPr txBox="1"/>
          <p:nvPr/>
        </p:nvSpPr>
        <p:spPr>
          <a:xfrm>
            <a:off x="1241908" y="5444128"/>
            <a:ext cx="89402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организованости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спремности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комуналних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контролних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органа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одржавају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контролишу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остварење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наплате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таксе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јавном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паркирању</a:t>
            </a:r>
            <a:r>
              <a:rPr lang="en-U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lvl="2"/>
            <a:endParaRPr lang="sr-Cyrl-RS" altLang="en-US" sz="1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4181" y="5700620"/>
            <a:ext cx="330777" cy="330777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55670" y="2495959"/>
            <a:ext cx="3105253" cy="31121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6" name="TextBox 85"/>
          <p:cNvSpPr txBox="1"/>
          <p:nvPr/>
        </p:nvSpPr>
        <p:spPr>
          <a:xfrm>
            <a:off x="1555727" y="0"/>
            <a:ext cx="9708018" cy="7553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2" name="Text Box 3"/>
          <p:cNvSpPr txBox="1">
            <a:spLocks noChangeArrowheads="1"/>
          </p:cNvSpPr>
          <p:nvPr/>
        </p:nvSpPr>
        <p:spPr bwMode="auto">
          <a:xfrm>
            <a:off x="7548531" y="6434807"/>
            <a:ext cx="4643469" cy="423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marL="0" marR="0" indent="0" algn="just" defTabSz="914377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1000" b="1" dirty="0" smtClean="0">
                <a:solidFill>
                  <a:schemeClr val="tx1"/>
                </a:solidFill>
              </a:rPr>
              <a:t>ЗАШТИЋЕНО АУТОРСКИМ ПРАВОМ</a:t>
            </a:r>
            <a:r>
              <a:rPr lang="sr-Latn-RS" sz="1000" b="1" baseline="0" dirty="0" smtClean="0">
                <a:solidFill>
                  <a:schemeClr val="tx1"/>
                </a:solidFill>
              </a:rPr>
              <a:t>. </a:t>
            </a:r>
            <a:r>
              <a:rPr lang="sr-Cyrl-RS" sz="1000" b="1" baseline="0" dirty="0" smtClean="0">
                <a:solidFill>
                  <a:schemeClr val="tx1"/>
                </a:solidFill>
              </a:rPr>
              <a:t>СВА</a:t>
            </a:r>
            <a:r>
              <a:rPr lang="sr-Cyrl-RS" sz="1000" b="1" dirty="0" smtClean="0">
                <a:solidFill>
                  <a:schemeClr val="tx1"/>
                </a:solidFill>
              </a:rPr>
              <a:t> ПРАВА ЗАДРЖАНА</a:t>
            </a:r>
            <a:r>
              <a:rPr lang="sr-Latn-RS" sz="1000" b="1" dirty="0" smtClean="0">
                <a:solidFill>
                  <a:schemeClr val="tx1"/>
                </a:solidFill>
              </a:rPr>
              <a:t>.</a:t>
            </a:r>
          </a:p>
          <a:p>
            <a:pPr algn="just" eaLnBrk="1" hangingPunct="1">
              <a:spcBef>
                <a:spcPct val="15000"/>
              </a:spcBef>
            </a:pPr>
            <a:endParaRPr lang="en-US" sz="1000" b="1" dirty="0">
              <a:solidFill>
                <a:schemeClr val="tx1"/>
              </a:solidFill>
            </a:endParaRPr>
          </a:p>
        </p:txBody>
      </p:sp>
      <p:grpSp>
        <p:nvGrpSpPr>
          <p:cNvPr id="34" name="Group 14"/>
          <p:cNvGrpSpPr/>
          <p:nvPr/>
        </p:nvGrpSpPr>
        <p:grpSpPr>
          <a:xfrm>
            <a:off x="7191341" y="6305012"/>
            <a:ext cx="428628" cy="428628"/>
            <a:chOff x="7797010" y="2267533"/>
            <a:chExt cx="459485" cy="436022"/>
          </a:xfrm>
        </p:grpSpPr>
        <p:sp>
          <p:nvSpPr>
            <p:cNvPr id="37" name="Flowchart: Extract 36"/>
            <p:cNvSpPr>
              <a:spLocks noChangeAspect="1"/>
            </p:cNvSpPr>
            <p:nvPr/>
          </p:nvSpPr>
          <p:spPr bwMode="auto">
            <a:xfrm>
              <a:off x="7797010" y="2267533"/>
              <a:ext cx="459485" cy="408432"/>
            </a:xfrm>
            <a:prstGeom prst="flowChartExtract">
              <a:avLst/>
            </a:prstGeom>
            <a:noFill/>
            <a:ln w="38100" cap="rnd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847209" y="2303445"/>
              <a:ext cx="356803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r-Cyrl-CS" sz="2000" b="1" dirty="0" smtClean="0">
                  <a:solidFill>
                    <a:schemeClr val="tx1"/>
                  </a:solidFill>
                  <a:latin typeface="Bookman Old Style" pitchFamily="18" charset="0"/>
                </a:rPr>
                <a:t>!</a:t>
              </a:r>
              <a:endParaRPr lang="en-US" sz="2000" b="1" dirty="0">
                <a:solidFill>
                  <a:schemeClr val="tx1"/>
                </a:solidFill>
                <a:latin typeface="Bookman Old Style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05999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7BE9FA4-49BB-49A0-8D78-11BC1918F024}"/>
              </a:ext>
            </a:extLst>
          </p:cNvPr>
          <p:cNvSpPr txBox="1"/>
          <p:nvPr/>
        </p:nvSpPr>
        <p:spPr>
          <a:xfrm>
            <a:off x="8354566" y="4063654"/>
            <a:ext cx="3541888" cy="175432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sr-Latn-C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искоришћењем расположивих паркинг места на улици, вануличним паркиралиштима и паркинг гаражама у оквиру зоне</a:t>
            </a:r>
          </a:p>
          <a:p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38648" y="159400"/>
            <a:ext cx="4594270" cy="724247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r>
              <a:rPr lang="sr-Cyrl-RS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Тарифни систем</a:t>
            </a:r>
            <a:endParaRPr lang="en-US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6D0FDF8F-D25E-4CB0-8E60-C13C20A472F5}"/>
              </a:ext>
            </a:extLst>
          </p:cNvPr>
          <p:cNvSpPr/>
          <p:nvPr/>
        </p:nvSpPr>
        <p:spPr>
          <a:xfrm>
            <a:off x="6035783" y="2940308"/>
            <a:ext cx="108000" cy="20547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EC895F2-199F-4AA7-9816-829F92E8A8FD}"/>
              </a:ext>
            </a:extLst>
          </p:cNvPr>
          <p:cNvSpPr/>
          <p:nvPr/>
        </p:nvSpPr>
        <p:spPr>
          <a:xfrm>
            <a:off x="5630398" y="3264982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2BCE07A-E272-4331-A941-4A6B2E7577CE}"/>
              </a:ext>
            </a:extLst>
          </p:cNvPr>
          <p:cNvSpPr/>
          <p:nvPr/>
        </p:nvSpPr>
        <p:spPr>
          <a:xfrm>
            <a:off x="6441168" y="3264982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87D8C96-CD43-4E9D-B551-CA43A7156406}"/>
              </a:ext>
            </a:extLst>
          </p:cNvPr>
          <p:cNvSpPr/>
          <p:nvPr/>
        </p:nvSpPr>
        <p:spPr>
          <a:xfrm>
            <a:off x="5225013" y="4059101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CA4EB28-41F2-4611-9468-07BCAD70FB41}"/>
              </a:ext>
            </a:extLst>
          </p:cNvPr>
          <p:cNvSpPr/>
          <p:nvPr/>
        </p:nvSpPr>
        <p:spPr>
          <a:xfrm>
            <a:off x="6846553" y="4059101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Pentagon 10">
            <a:extLst>
              <a:ext uri="{FF2B5EF4-FFF2-40B4-BE49-F238E27FC236}">
                <a16:creationId xmlns="" xmlns:a16="http://schemas.microsoft.com/office/drawing/2014/main" id="{A3C9BA5E-64C6-4631-8856-255952B5FD98}"/>
              </a:ext>
            </a:extLst>
          </p:cNvPr>
          <p:cNvSpPr/>
          <p:nvPr/>
        </p:nvSpPr>
        <p:spPr>
          <a:xfrm>
            <a:off x="6865962" y="4059101"/>
            <a:ext cx="1363638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Pentagon 14">
            <a:extLst>
              <a:ext uri="{FF2B5EF4-FFF2-40B4-BE49-F238E27FC236}">
                <a16:creationId xmlns="" xmlns:a16="http://schemas.microsoft.com/office/drawing/2014/main" id="{8D0EAD2F-CF67-4591-BB34-B59CCA0D3581}"/>
              </a:ext>
            </a:extLst>
          </p:cNvPr>
          <p:cNvSpPr/>
          <p:nvPr/>
        </p:nvSpPr>
        <p:spPr>
          <a:xfrm>
            <a:off x="6456041" y="3274505"/>
            <a:ext cx="1461342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Pentagon 15">
            <a:extLst>
              <a:ext uri="{FF2B5EF4-FFF2-40B4-BE49-F238E27FC236}">
                <a16:creationId xmlns="" xmlns:a16="http://schemas.microsoft.com/office/drawing/2014/main" id="{C5D75A09-42CA-4A57-A4B9-DFB9728489EA}"/>
              </a:ext>
            </a:extLst>
          </p:cNvPr>
          <p:cNvSpPr/>
          <p:nvPr/>
        </p:nvSpPr>
        <p:spPr>
          <a:xfrm flipH="1">
            <a:off x="3818906" y="4059101"/>
            <a:ext cx="14950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Pentagon 16">
            <a:extLst>
              <a:ext uri="{FF2B5EF4-FFF2-40B4-BE49-F238E27FC236}">
                <a16:creationId xmlns="" xmlns:a16="http://schemas.microsoft.com/office/drawing/2014/main" id="{5A0A52AF-D986-4103-87F7-7901638EBE16}"/>
              </a:ext>
            </a:extLst>
          </p:cNvPr>
          <p:cNvSpPr/>
          <p:nvPr/>
        </p:nvSpPr>
        <p:spPr>
          <a:xfrm flipH="1">
            <a:off x="4170218" y="3274505"/>
            <a:ext cx="1547214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19292484-9721-42C1-8926-6FB01523F0D3}"/>
              </a:ext>
            </a:extLst>
          </p:cNvPr>
          <p:cNvSpPr txBox="1"/>
          <p:nvPr/>
        </p:nvSpPr>
        <p:spPr>
          <a:xfrm>
            <a:off x="514262" y="4044966"/>
            <a:ext cx="3082331" cy="1200329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sr-Latn-C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просторном расподелом захтева у оквиру зоне на коју се тарифни систем односи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3C86880E-A02D-4B47-B6CE-CE25714EFAFD}"/>
              </a:ext>
            </a:extLst>
          </p:cNvPr>
          <p:cNvSpPr txBox="1"/>
          <p:nvPr/>
        </p:nvSpPr>
        <p:spPr>
          <a:xfrm>
            <a:off x="8229600" y="3101322"/>
            <a:ext cx="3269246" cy="83099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sr-Cyrl-R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временском расподелом захтева (у току дана)</a:t>
            </a:r>
            <a:endParaRPr lang="en-US" alt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0DDD83A2-479E-45B8-BE41-4F7665987614}"/>
              </a:ext>
            </a:extLst>
          </p:cNvPr>
          <p:cNvSpPr txBox="1"/>
          <p:nvPr/>
        </p:nvSpPr>
        <p:spPr>
          <a:xfrm>
            <a:off x="1002273" y="3020403"/>
            <a:ext cx="2816633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sr-Latn-C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структуром корисника паркинг места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468EC74D-4664-4152-AA29-8780973A1C85}"/>
              </a:ext>
            </a:extLst>
          </p:cNvPr>
          <p:cNvSpPr txBox="1"/>
          <p:nvPr/>
        </p:nvSpPr>
        <p:spPr>
          <a:xfrm>
            <a:off x="4274620" y="1677467"/>
            <a:ext cx="3642762" cy="646331"/>
          </a:xfrm>
          <a:prstGeom prst="rect">
            <a:avLst/>
          </a:prstGeom>
          <a:noFill/>
          <a:ln cap="flat">
            <a:solidFill>
              <a:schemeClr val="accent1">
                <a:shade val="50000"/>
              </a:schemeClr>
            </a:solidFill>
            <a:round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sr-Latn-C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бројем захтева за паркирање у одређеној зони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Pentagon 30">
            <a:extLst>
              <a:ext uri="{FF2B5EF4-FFF2-40B4-BE49-F238E27FC236}">
                <a16:creationId xmlns="" xmlns:a16="http://schemas.microsoft.com/office/drawing/2014/main" id="{1E11A068-B787-4E72-8802-1F804E4190BB}"/>
              </a:ext>
            </a:extLst>
          </p:cNvPr>
          <p:cNvSpPr/>
          <p:nvPr/>
        </p:nvSpPr>
        <p:spPr>
          <a:xfrm>
            <a:off x="4476002" y="2470860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Rounded Rectangle 33"/>
          <p:cNvSpPr/>
          <p:nvPr/>
        </p:nvSpPr>
        <p:spPr>
          <a:xfrm>
            <a:off x="4944715" y="5079316"/>
            <a:ext cx="2273576" cy="12799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/>
          <p:cNvSpPr txBox="1"/>
          <p:nvPr/>
        </p:nvSpPr>
        <p:spPr>
          <a:xfrm>
            <a:off x="5022293" y="5079316"/>
            <a:ext cx="2147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alt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Тарифни систем </a:t>
            </a:r>
            <a:r>
              <a:rPr lang="sr-Latn-CS" alt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представља </a:t>
            </a:r>
            <a:r>
              <a:rPr lang="sr-Latn-C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једну од мера којом се управља:</a:t>
            </a:r>
            <a:endParaRPr lang="en-US" alt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5428" y="0"/>
            <a:ext cx="1248575" cy="1248575"/>
          </a:xfrm>
          <a:prstGeom prst="rect">
            <a:avLst/>
          </a:prstGeom>
        </p:spPr>
      </p:pic>
      <p:pic>
        <p:nvPicPr>
          <p:cNvPr id="38" name="Picture 6" descr="stockphotopro_8001645NYA_no_tit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69699" y="688454"/>
            <a:ext cx="2973387" cy="19780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7956645" y="6417108"/>
            <a:ext cx="4235355" cy="44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marL="0" marR="0" indent="0" algn="just" defTabSz="914377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1000" dirty="0" smtClean="0">
                <a:solidFill>
                  <a:schemeClr val="tx1"/>
                </a:solidFill>
              </a:rPr>
              <a:t>ЗАШТИЋЕНО АУТОРСКИМ ПРАВОМ</a:t>
            </a:r>
            <a:r>
              <a:rPr lang="sr-Latn-RS" sz="1000" baseline="0" dirty="0" smtClean="0">
                <a:solidFill>
                  <a:schemeClr val="tx1"/>
                </a:solidFill>
              </a:rPr>
              <a:t>. </a:t>
            </a:r>
            <a:r>
              <a:rPr lang="sr-Cyrl-RS" sz="1000" baseline="0" dirty="0" smtClean="0">
                <a:solidFill>
                  <a:schemeClr val="tx1"/>
                </a:solidFill>
              </a:rPr>
              <a:t>СВА</a:t>
            </a:r>
            <a:r>
              <a:rPr lang="sr-Cyrl-RS" sz="1000" dirty="0" smtClean="0">
                <a:solidFill>
                  <a:schemeClr val="tx1"/>
                </a:solidFill>
              </a:rPr>
              <a:t> ПРАВА ЗАДРЖАНА</a:t>
            </a:r>
            <a:r>
              <a:rPr lang="sr-Latn-RS" sz="1000" dirty="0" smtClean="0">
                <a:solidFill>
                  <a:schemeClr val="tx1"/>
                </a:solidFill>
              </a:rPr>
              <a:t>.</a:t>
            </a:r>
          </a:p>
          <a:p>
            <a:pPr algn="just" eaLnBrk="1" hangingPunct="1">
              <a:spcBef>
                <a:spcPct val="15000"/>
              </a:spcBef>
            </a:pPr>
            <a:endParaRPr lang="en-US" sz="1100" b="1" dirty="0">
              <a:solidFill>
                <a:schemeClr val="tx1"/>
              </a:solidFill>
            </a:endParaRPr>
          </a:p>
        </p:txBody>
      </p:sp>
      <p:grpSp>
        <p:nvGrpSpPr>
          <p:cNvPr id="23" name="Group 14"/>
          <p:cNvGrpSpPr/>
          <p:nvPr/>
        </p:nvGrpSpPr>
        <p:grpSpPr>
          <a:xfrm>
            <a:off x="7518888" y="6251951"/>
            <a:ext cx="428628" cy="428628"/>
            <a:chOff x="7797010" y="2267533"/>
            <a:chExt cx="459485" cy="436022"/>
          </a:xfrm>
        </p:grpSpPr>
        <p:sp>
          <p:nvSpPr>
            <p:cNvPr id="25" name="Flowchart: Extract 24"/>
            <p:cNvSpPr>
              <a:spLocks noChangeAspect="1"/>
            </p:cNvSpPr>
            <p:nvPr/>
          </p:nvSpPr>
          <p:spPr bwMode="auto">
            <a:xfrm>
              <a:off x="7797010" y="2267533"/>
              <a:ext cx="459485" cy="408432"/>
            </a:xfrm>
            <a:prstGeom prst="flowChartExtract">
              <a:avLst/>
            </a:prstGeom>
            <a:noFill/>
            <a:ln w="38100" cap="rnd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847209" y="2303445"/>
              <a:ext cx="356803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r-Cyrl-CS" sz="2000" b="1" dirty="0" smtClean="0">
                  <a:solidFill>
                    <a:schemeClr val="tx1"/>
                  </a:solidFill>
                  <a:latin typeface="Bookman Old Style" pitchFamily="18" charset="0"/>
                </a:rPr>
                <a:t>!</a:t>
              </a:r>
              <a:endParaRPr lang="en-US" sz="2000" b="1" dirty="0">
                <a:solidFill>
                  <a:schemeClr val="tx1"/>
                </a:solidFill>
                <a:latin typeface="Bookman Old Style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9310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21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rgbClr val="FFFFD1"/>
            </a:gs>
            <a:gs pos="0">
              <a:srgbClr val="FFFF00"/>
            </a:gs>
            <a:gs pos="0">
              <a:srgbClr val="F3EDC9"/>
            </a:gs>
            <a:gs pos="83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6595" y="187109"/>
            <a:ext cx="10436532" cy="724247"/>
          </a:xfrm>
        </p:spPr>
        <p:txBody>
          <a:bodyPr/>
          <a:lstStyle/>
          <a:p>
            <a:r>
              <a:rPr lang="sr-Cyrl-RS" sz="4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Тарифни систем треба да дефинише:</a:t>
            </a:r>
            <a:endParaRPr lang="en-US" sz="4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Folded Corner 2">
            <a:extLst>
              <a:ext uri="{FF2B5EF4-FFF2-40B4-BE49-F238E27FC236}">
                <a16:creationId xmlns="" xmlns:a16="http://schemas.microsoft.com/office/drawing/2014/main" id="{0CA8A798-6BB4-402B-99EC-FDA1B1AF0D7A}"/>
              </a:ext>
            </a:extLst>
          </p:cNvPr>
          <p:cNvSpPr/>
          <p:nvPr/>
        </p:nvSpPr>
        <p:spPr>
          <a:xfrm>
            <a:off x="427045" y="1257940"/>
            <a:ext cx="3867864" cy="1388500"/>
          </a:xfrm>
          <a:prstGeom prst="foldedCorner">
            <a:avLst>
              <a:gd name="adj" fmla="val 302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" name="Folded Corner 3">
            <a:extLst>
              <a:ext uri="{FF2B5EF4-FFF2-40B4-BE49-F238E27FC236}">
                <a16:creationId xmlns="" xmlns:a16="http://schemas.microsoft.com/office/drawing/2014/main" id="{2473E453-C056-453A-B914-AFE7634D2693}"/>
              </a:ext>
            </a:extLst>
          </p:cNvPr>
          <p:cNvSpPr/>
          <p:nvPr/>
        </p:nvSpPr>
        <p:spPr>
          <a:xfrm>
            <a:off x="8728364" y="1243978"/>
            <a:ext cx="3441493" cy="1412437"/>
          </a:xfrm>
          <a:prstGeom prst="foldedCorner">
            <a:avLst>
              <a:gd name="adj" fmla="val 302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" name="Folded Corner 4">
            <a:extLst>
              <a:ext uri="{FF2B5EF4-FFF2-40B4-BE49-F238E27FC236}">
                <a16:creationId xmlns="" xmlns:a16="http://schemas.microsoft.com/office/drawing/2014/main" id="{0AD1C90D-0FB0-4251-B1ED-E9A90F74ACDF}"/>
              </a:ext>
            </a:extLst>
          </p:cNvPr>
          <p:cNvSpPr/>
          <p:nvPr/>
        </p:nvSpPr>
        <p:spPr>
          <a:xfrm>
            <a:off x="4707563" y="1257939"/>
            <a:ext cx="3591309" cy="1388501"/>
          </a:xfrm>
          <a:prstGeom prst="foldedCorner">
            <a:avLst>
              <a:gd name="adj" fmla="val 302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E1B38D0-937C-4393-9F6B-0AD6CF9042C0}"/>
              </a:ext>
            </a:extLst>
          </p:cNvPr>
          <p:cNvSpPr txBox="1"/>
          <p:nvPr/>
        </p:nvSpPr>
        <p:spPr>
          <a:xfrm>
            <a:off x="535045" y="1481970"/>
            <a:ext cx="33266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altLang="en-US" sz="1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sr-Cyrl-CS" altLang="en-US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Категорије </a:t>
            </a:r>
            <a:r>
              <a:rPr lang="sr-Cyrl-CS" alt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корисника паркинг места.</a:t>
            </a:r>
            <a:r>
              <a:rPr lang="sr-Cyrl-CS" alt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То су по правилу:</a:t>
            </a:r>
          </a:p>
          <a:p>
            <a:pPr marL="228600" indent="-228600" algn="ctr">
              <a:buFont typeface="+mj-lt"/>
              <a:buAutoNum type="arabicPeriod"/>
            </a:pP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9F48EFC-0950-4A20-BB51-9C71F2D521A6}"/>
              </a:ext>
            </a:extLst>
          </p:cNvPr>
          <p:cNvSpPr txBox="1"/>
          <p:nvPr/>
        </p:nvSpPr>
        <p:spPr>
          <a:xfrm>
            <a:off x="4815563" y="1362818"/>
            <a:ext cx="3395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altLang="en-US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altLang="en-US" b="1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Критеријуме</a:t>
            </a:r>
            <a:r>
              <a:rPr lang="en-US" altLang="en-US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</a:t>
            </a:r>
            <a:r>
              <a:rPr lang="en-US" alt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стицање</a:t>
            </a:r>
            <a:r>
              <a:rPr lang="en-US" alt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статуса</a:t>
            </a:r>
            <a:r>
              <a:rPr lang="en-US" alt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одређене</a:t>
            </a:r>
            <a:r>
              <a:rPr lang="en-US" alt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категорије</a:t>
            </a:r>
            <a:r>
              <a:rPr lang="en-US" alt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корисника</a:t>
            </a:r>
            <a:r>
              <a:rPr lang="en-US" alt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ko-KR" altLang="en-US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3E22AC7A-2910-45E0-B52D-4338CEC3E7B3}"/>
              </a:ext>
            </a:extLst>
          </p:cNvPr>
          <p:cNvSpPr txBox="1"/>
          <p:nvPr/>
        </p:nvSpPr>
        <p:spPr>
          <a:xfrm>
            <a:off x="8838254" y="1257940"/>
            <a:ext cx="33389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altLang="en-US" sz="1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sr-Cyrl-CS" altLang="en-US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Комуналну </a:t>
            </a:r>
            <a:r>
              <a:rPr lang="sr-Cyrl-CS" alt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таксу за паркирање за сваку од предвиђених категорија корисника паркинг места</a:t>
            </a:r>
            <a:r>
              <a:rPr lang="sr-Cyrl-CS" alt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ko-KR" altLang="en-US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106AE42-381B-4181-99FF-C01ED1B820A7}"/>
              </a:ext>
            </a:extLst>
          </p:cNvPr>
          <p:cNvSpPr txBox="1"/>
          <p:nvPr/>
        </p:nvSpPr>
        <p:spPr>
          <a:xfrm>
            <a:off x="633747" y="2646441"/>
            <a:ext cx="36587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  <a:buFont typeface="Wingdings" pitchFamily="2" charset="2"/>
              <a:buChar char="Ø"/>
            </a:pPr>
            <a:r>
              <a:rPr lang="sr-Cyrl-C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Категорија корисника </a:t>
            </a:r>
            <a:r>
              <a:rPr lang="sr-Cyrl-CS" alt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“изузет од наплате” по било ком основу </a:t>
            </a:r>
          </a:p>
          <a:p>
            <a:pPr>
              <a:spcAft>
                <a:spcPts val="1800"/>
              </a:spcAft>
              <a:buFont typeface="Wingdings" pitchFamily="2" charset="2"/>
              <a:buChar char="Ø"/>
            </a:pPr>
            <a:r>
              <a:rPr lang="sr-Latn-R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sr-Cyrl-C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Повлашћена” </a:t>
            </a:r>
            <a:r>
              <a:rPr lang="sr-Cyrl-CS" alt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категорија </a:t>
            </a:r>
            <a:r>
              <a:rPr lang="sr-Cyrl-C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корисника</a:t>
            </a:r>
            <a:r>
              <a:rPr lang="sr-Latn-R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sr-Cyrl-C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становници зоне,</a:t>
            </a:r>
            <a:endParaRPr lang="sr-Cyrl-CS" alt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1800"/>
              </a:spcAft>
              <a:buFont typeface="Wingdings" pitchFamily="2" charset="2"/>
              <a:buChar char="Ø"/>
            </a:pPr>
            <a:r>
              <a:rPr lang="sr-Cyrl-CS" alt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Корисници паркинг места на којима важе посебни режими </a:t>
            </a:r>
            <a:r>
              <a:rPr lang="sr-Cyrl-C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паркирања</a:t>
            </a:r>
            <a:r>
              <a:rPr lang="sr-Latn-R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sr-Cyrl-C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корисници </a:t>
            </a:r>
            <a:r>
              <a:rPr lang="sr-Cyrl-CS" alt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резервисаних паркинг места, односно “заузећа”, доставна возила, комунална возила и сл.,</a:t>
            </a:r>
          </a:p>
          <a:p>
            <a:pPr>
              <a:spcAft>
                <a:spcPts val="1800"/>
              </a:spcAft>
              <a:buFont typeface="Wingdings" pitchFamily="2" charset="2"/>
              <a:buChar char="Ø"/>
            </a:pPr>
            <a:r>
              <a:rPr lang="sr-Cyrl-CS" alt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Посетиоци зоне који свакодневно или повремено испостављају захтев за паркирање.</a:t>
            </a:r>
            <a:endParaRPr lang="en-US" alt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600FF22C-3235-4DFA-BF9A-9CB73C4508F3}"/>
              </a:ext>
            </a:extLst>
          </p:cNvPr>
          <p:cNvSpPr txBox="1"/>
          <p:nvPr/>
        </p:nvSpPr>
        <p:spPr>
          <a:xfrm>
            <a:off x="4828378" y="2733964"/>
            <a:ext cx="3395141" cy="1764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sr-Cyrl-R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</a:t>
            </a:r>
            <a:r>
              <a:rPr lang="en-US" altLang="en-U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осебно</a:t>
            </a:r>
            <a:r>
              <a:rPr lang="en-U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sr-Cyrl-R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</a:t>
            </a:r>
            <a:r>
              <a:rPr lang="en-U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 </a:t>
            </a:r>
            <a:r>
              <a:rPr lang="en-US" altLang="en-U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категорије</a:t>
            </a:r>
            <a:r>
              <a:rPr lang="en-U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sr-Cyrl-RS" altLang="en-US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 algn="just"/>
            <a:r>
              <a:rPr lang="en-U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sr-Cyrl-RS" altLang="en-US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1" indent="-28575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sr-Cyrl-R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</a:t>
            </a:r>
            <a:r>
              <a:rPr lang="en-US" altLang="en-U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изузет</a:t>
            </a:r>
            <a:r>
              <a:rPr lang="en-U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</a:t>
            </a:r>
            <a:r>
              <a:rPr lang="en-US" alt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наплате</a:t>
            </a:r>
            <a:r>
              <a:rPr lang="en-US" alt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  <a:r>
              <a:rPr lang="en-U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endParaRPr lang="sr-Cyrl-RS" altLang="en-US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1" indent="-28575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altLang="en-U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повлашћену</a:t>
            </a:r>
            <a:r>
              <a:rPr lang="en-US" alt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  <a:r>
              <a:rPr lang="en-US" altLang="en-U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категориј</a:t>
            </a:r>
            <a:r>
              <a:rPr lang="sr-Cyrl-R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</a:t>
            </a:r>
          </a:p>
          <a:p>
            <a:pPr marL="0" lvl="1"/>
            <a:r>
              <a:rPr lang="sr-Cyrl-RS" alt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sr-Cyrl-R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en-US" altLang="en-U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корисника</a:t>
            </a:r>
            <a:r>
              <a:rPr lang="en-US" alt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9D2C99A-716C-4A27-8DF6-DBC94CEB2B5D}"/>
              </a:ext>
            </a:extLst>
          </p:cNvPr>
          <p:cNvSpPr txBox="1"/>
          <p:nvPr/>
        </p:nvSpPr>
        <p:spPr>
          <a:xfrm>
            <a:off x="8838254" y="2733963"/>
            <a:ext cx="3017342" cy="302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30000"/>
              </a:spcBef>
            </a:pPr>
            <a:r>
              <a:rPr lang="sr-Cyrl-CS" alt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оквиру ове ставке неопходно је дефинисати</a:t>
            </a:r>
            <a:r>
              <a:rPr lang="sr-Cyrl-C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just">
              <a:spcBef>
                <a:spcPct val="30000"/>
              </a:spcBef>
            </a:pPr>
            <a:endParaRPr lang="sr-Cyrl-CS" alt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sr-Cyrl-C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Временску </a:t>
            </a:r>
            <a:r>
              <a:rPr lang="sr-Cyrl-CS" alt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јединицу за </a:t>
            </a:r>
            <a:r>
              <a:rPr lang="sr-Cyrl-C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наплату,</a:t>
            </a:r>
            <a:endParaRPr lang="sr-Cyrl-CS" alt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sr-Cyrl-C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Цену </a:t>
            </a:r>
            <a:r>
              <a:rPr lang="sr-Cyrl-CS" alt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временске јединице за </a:t>
            </a:r>
            <a:r>
              <a:rPr lang="sr-Cyrl-C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наплату,</a:t>
            </a:r>
            <a:endParaRPr lang="sr-Cyrl-CS" alt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sr-Cyrl-C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Врсте</a:t>
            </a:r>
            <a:r>
              <a:rPr lang="sr-Cyrl-CS" alt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важност и цене </a:t>
            </a:r>
            <a:r>
              <a:rPr lang="sr-Cyrl-C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претплате.</a:t>
            </a:r>
            <a:endParaRPr lang="en-US" alt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5B9E29C8-3AD5-40A6-AB23-CAA6AF5A80D6}"/>
              </a:ext>
            </a:extLst>
          </p:cNvPr>
          <p:cNvSpPr/>
          <p:nvPr/>
        </p:nvSpPr>
        <p:spPr>
          <a:xfrm>
            <a:off x="4707563" y="2733963"/>
            <a:ext cx="108000" cy="211738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77E94344-11F7-4F72-8E6B-827D2E8E3B21}"/>
              </a:ext>
            </a:extLst>
          </p:cNvPr>
          <p:cNvSpPr/>
          <p:nvPr/>
        </p:nvSpPr>
        <p:spPr>
          <a:xfrm>
            <a:off x="427045" y="2733964"/>
            <a:ext cx="108000" cy="40469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4A621BE3-07F4-472E-A949-FE27AEB73D3D}"/>
              </a:ext>
            </a:extLst>
          </p:cNvPr>
          <p:cNvSpPr/>
          <p:nvPr/>
        </p:nvSpPr>
        <p:spPr>
          <a:xfrm>
            <a:off x="8730254" y="2750971"/>
            <a:ext cx="108000" cy="2664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7548531" y="6417110"/>
            <a:ext cx="4643469" cy="44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marL="0" marR="0" indent="0" algn="just" defTabSz="914377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1000" b="1" dirty="0" smtClean="0">
                <a:solidFill>
                  <a:schemeClr val="tx1"/>
                </a:solidFill>
              </a:rPr>
              <a:t>ЗАШТИЋЕНО АУТОРСКИМ ПРАВОМ</a:t>
            </a:r>
            <a:r>
              <a:rPr lang="sr-Latn-RS" sz="1000" b="1" baseline="0" dirty="0" smtClean="0">
                <a:solidFill>
                  <a:schemeClr val="tx1"/>
                </a:solidFill>
              </a:rPr>
              <a:t>. </a:t>
            </a:r>
            <a:r>
              <a:rPr lang="sr-Cyrl-RS" sz="1000" b="1" baseline="0" dirty="0" smtClean="0">
                <a:solidFill>
                  <a:schemeClr val="tx1"/>
                </a:solidFill>
              </a:rPr>
              <a:t>СВА</a:t>
            </a:r>
            <a:r>
              <a:rPr lang="sr-Cyrl-RS" sz="1000" b="1" dirty="0" smtClean="0">
                <a:solidFill>
                  <a:schemeClr val="tx1"/>
                </a:solidFill>
              </a:rPr>
              <a:t> ПРАВА ЗАДРЖАНА</a:t>
            </a:r>
            <a:r>
              <a:rPr lang="sr-Latn-RS" sz="800" b="1" dirty="0" smtClean="0">
                <a:solidFill>
                  <a:schemeClr val="tx1"/>
                </a:solidFill>
              </a:rPr>
              <a:t>.</a:t>
            </a:r>
          </a:p>
          <a:p>
            <a:pPr algn="just" eaLnBrk="1" hangingPunct="1">
              <a:spcBef>
                <a:spcPct val="15000"/>
              </a:spcBef>
            </a:pPr>
            <a:endParaRPr lang="en-US" sz="1100" b="1" dirty="0">
              <a:solidFill>
                <a:schemeClr val="tx1"/>
              </a:solidFill>
            </a:endParaRPr>
          </a:p>
        </p:txBody>
      </p:sp>
      <p:grpSp>
        <p:nvGrpSpPr>
          <p:cNvPr id="16" name="Group 14"/>
          <p:cNvGrpSpPr/>
          <p:nvPr/>
        </p:nvGrpSpPr>
        <p:grpSpPr>
          <a:xfrm>
            <a:off x="7191341" y="6305012"/>
            <a:ext cx="428628" cy="428628"/>
            <a:chOff x="7797010" y="2267533"/>
            <a:chExt cx="459485" cy="436022"/>
          </a:xfrm>
        </p:grpSpPr>
        <p:sp>
          <p:nvSpPr>
            <p:cNvPr id="18" name="Flowchart: Extract 17"/>
            <p:cNvSpPr>
              <a:spLocks noChangeAspect="1"/>
            </p:cNvSpPr>
            <p:nvPr/>
          </p:nvSpPr>
          <p:spPr bwMode="auto">
            <a:xfrm>
              <a:off x="7797010" y="2267533"/>
              <a:ext cx="459485" cy="408432"/>
            </a:xfrm>
            <a:prstGeom prst="flowChartExtract">
              <a:avLst/>
            </a:prstGeom>
            <a:noFill/>
            <a:ln w="38100" cap="rnd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847209" y="2303445"/>
              <a:ext cx="356803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r-Cyrl-CS" sz="2000" b="1" dirty="0" smtClean="0">
                  <a:solidFill>
                    <a:schemeClr val="tx1"/>
                  </a:solidFill>
                  <a:latin typeface="Bookman Old Style" pitchFamily="18" charset="0"/>
                </a:rPr>
                <a:t>!</a:t>
              </a:r>
              <a:endParaRPr lang="en-US" sz="2000" b="1" dirty="0">
                <a:solidFill>
                  <a:schemeClr val="tx1"/>
                </a:solidFill>
                <a:latin typeface="Bookman Old Style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62516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/>
      <p:bldP spid="17" grpId="0"/>
      <p:bldP spid="20" grpId="0"/>
      <p:bldP spid="21" grpId="0"/>
      <p:bldP spid="23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ounded Rectangle 41"/>
          <p:cNvSpPr/>
          <p:nvPr/>
        </p:nvSpPr>
        <p:spPr>
          <a:xfrm>
            <a:off x="580030" y="519241"/>
            <a:ext cx="11238932" cy="954717"/>
          </a:xfrm>
          <a:prstGeom prst="roundRect">
            <a:avLst/>
          </a:prstGeom>
          <a:solidFill>
            <a:srgbClr val="FCEEB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7DE529D-8765-4392-993A-BFA804F3B558}"/>
              </a:ext>
            </a:extLst>
          </p:cNvPr>
          <p:cNvSpPr/>
          <p:nvPr/>
        </p:nvSpPr>
        <p:spPr>
          <a:xfrm>
            <a:off x="602298" y="1719293"/>
            <a:ext cx="3447563" cy="87188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1" name="Rectangle 8">
            <a:extLst>
              <a:ext uri="{FF2B5EF4-FFF2-40B4-BE49-F238E27FC236}">
                <a16:creationId xmlns="" xmlns:a16="http://schemas.microsoft.com/office/drawing/2014/main" id="{7595E62E-CD44-455B-95C2-878EEA7C191A}"/>
              </a:ext>
            </a:extLst>
          </p:cNvPr>
          <p:cNvSpPr/>
          <p:nvPr/>
        </p:nvSpPr>
        <p:spPr>
          <a:xfrm>
            <a:off x="602299" y="2591172"/>
            <a:ext cx="3447562" cy="1790467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E27802F7-AE28-48F0-8E34-37723DDD88EA}"/>
              </a:ext>
            </a:extLst>
          </p:cNvPr>
          <p:cNvSpPr txBox="1"/>
          <p:nvPr/>
        </p:nvSpPr>
        <p:spPr>
          <a:xfrm>
            <a:off x="602298" y="2786917"/>
            <a:ext cx="34475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sr-Cyrl-C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Институција или појединац са надлежношћу за ову област иницијално усваја и примењује цену паркирања.</a:t>
            </a:r>
          </a:p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 Placeholder 17">
            <a:extLst>
              <a:ext uri="{FF2B5EF4-FFF2-40B4-BE49-F238E27FC236}">
                <a16:creationId xmlns="" xmlns:a16="http://schemas.microsoft.com/office/drawing/2014/main" id="{9DC07CDE-FB69-4E03-AB64-F7E4CFAF0BE1}"/>
              </a:ext>
            </a:extLst>
          </p:cNvPr>
          <p:cNvSpPr txBox="1">
            <a:spLocks/>
          </p:cNvSpPr>
          <p:nvPr/>
        </p:nvSpPr>
        <p:spPr>
          <a:xfrm>
            <a:off x="9390603" y="3486406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3" name="Rounded Rectangle 5">
            <a:extLst>
              <a:ext uri="{FF2B5EF4-FFF2-40B4-BE49-F238E27FC236}">
                <a16:creationId xmlns="" xmlns:a16="http://schemas.microsoft.com/office/drawing/2014/main" id="{71CFBEEA-5AE6-4AEC-98DD-95E7801FCB5F}"/>
              </a:ext>
            </a:extLst>
          </p:cNvPr>
          <p:cNvSpPr/>
          <p:nvPr/>
        </p:nvSpPr>
        <p:spPr>
          <a:xfrm flipH="1">
            <a:off x="10057701" y="525527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57" name="Picture Placeholder 56"/>
          <p:cNvPicPr>
            <a:picLocks noGrp="1" noChangeAspect="1"/>
          </p:cNvPicPr>
          <p:nvPr>
            <p:ph type="pic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503" b="11503"/>
          <a:stretch>
            <a:fillRect/>
          </a:stretch>
        </p:blipFill>
        <p:spPr>
          <a:xfrm>
            <a:off x="601663" y="4381351"/>
            <a:ext cx="3448050" cy="1651866"/>
          </a:xfrm>
        </p:spPr>
      </p:pic>
      <p:pic>
        <p:nvPicPr>
          <p:cNvPr id="59" name="Picture Placeholder 58"/>
          <p:cNvPicPr>
            <a:picLocks noGrp="1" noChangeAspect="1"/>
          </p:cNvPicPr>
          <p:nvPr>
            <p:ph type="pic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286" b="16286"/>
          <a:stretch>
            <a:fillRect/>
          </a:stretch>
        </p:blipFill>
        <p:spPr>
          <a:xfrm>
            <a:off x="8516938" y="4360072"/>
            <a:ext cx="3336925" cy="1687513"/>
          </a:xfrm>
        </p:spPr>
      </p:pic>
      <p:pic>
        <p:nvPicPr>
          <p:cNvPr id="58" name="Picture Placeholder 57"/>
          <p:cNvPicPr>
            <a:picLocks noGrp="1" noChangeAspect="1"/>
          </p:cNvPicPr>
          <p:nvPr>
            <p:ph type="pic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253" b="14253"/>
          <a:stretch>
            <a:fillRect/>
          </a:stretch>
        </p:blipFill>
        <p:spPr>
          <a:xfrm>
            <a:off x="4458689" y="4374472"/>
            <a:ext cx="3632200" cy="1685925"/>
          </a:xfrm>
        </p:spPr>
      </p:pic>
      <p:sp>
        <p:nvSpPr>
          <p:cNvPr id="37" name="TextBox 36"/>
          <p:cNvSpPr txBox="1"/>
          <p:nvPr/>
        </p:nvSpPr>
        <p:spPr>
          <a:xfrm>
            <a:off x="580030" y="634855"/>
            <a:ext cx="112389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alt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релевантним европским земљама у примени су следећи начини одређивања јединичне цене </a:t>
            </a:r>
            <a:r>
              <a:rPr lang="sr-Cyrl-CS" alt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паркирања:</a:t>
            </a:r>
            <a:endParaRPr lang="sr-Cyrl-CS" alt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sz="2000" dirty="0"/>
          </a:p>
        </p:txBody>
      </p:sp>
      <p:sp>
        <p:nvSpPr>
          <p:cNvPr id="44" name="TextBox 43"/>
          <p:cNvSpPr txBox="1"/>
          <p:nvPr/>
        </p:nvSpPr>
        <p:spPr>
          <a:xfrm>
            <a:off x="602299" y="1832067"/>
            <a:ext cx="3447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altLang="en-US" b="1" dirty="0">
                <a:solidFill>
                  <a:srgbClr val="FCEEB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Експертском проценом </a:t>
            </a:r>
            <a:r>
              <a:rPr lang="sr-Cyrl-CS" alt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величини цене </a:t>
            </a:r>
            <a:r>
              <a:rPr lang="sr-Cyrl-CS" alt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паркирања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="" xmlns:a16="http://schemas.microsoft.com/office/drawing/2014/main" id="{01474EAB-F2A4-4DF3-AE63-84503535C0A9}"/>
              </a:ext>
            </a:extLst>
          </p:cNvPr>
          <p:cNvSpPr/>
          <p:nvPr/>
        </p:nvSpPr>
        <p:spPr>
          <a:xfrm>
            <a:off x="2074079" y="5880279"/>
            <a:ext cx="504000" cy="5040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6" name="Rectangle 9">
            <a:extLst>
              <a:ext uri="{FF2B5EF4-FFF2-40B4-BE49-F238E27FC236}">
                <a16:creationId xmlns="" xmlns:a16="http://schemas.microsoft.com/office/drawing/2014/main" id="{57D43709-CDC4-4B6F-92CC-0AD77622D31F}"/>
              </a:ext>
            </a:extLst>
          </p:cNvPr>
          <p:cNvSpPr/>
          <p:nvPr/>
        </p:nvSpPr>
        <p:spPr>
          <a:xfrm>
            <a:off x="2160121" y="5958906"/>
            <a:ext cx="331913" cy="3107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57DE529D-8765-4392-993A-BFA804F3B558}"/>
              </a:ext>
            </a:extLst>
          </p:cNvPr>
          <p:cNvSpPr/>
          <p:nvPr/>
        </p:nvSpPr>
        <p:spPr>
          <a:xfrm>
            <a:off x="4457899" y="1711773"/>
            <a:ext cx="3632587" cy="871880"/>
          </a:xfrm>
          <a:prstGeom prst="rect">
            <a:avLst/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8" name="Rectangle 8">
            <a:extLst>
              <a:ext uri="{FF2B5EF4-FFF2-40B4-BE49-F238E27FC236}">
                <a16:creationId xmlns="" xmlns:a16="http://schemas.microsoft.com/office/drawing/2014/main" id="{7595E62E-CD44-455B-95C2-878EEA7C191A}"/>
              </a:ext>
            </a:extLst>
          </p:cNvPr>
          <p:cNvSpPr/>
          <p:nvPr/>
        </p:nvSpPr>
        <p:spPr>
          <a:xfrm>
            <a:off x="4457900" y="2583652"/>
            <a:ext cx="3632586" cy="1790467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9" name="TextBox 48"/>
          <p:cNvSpPr txBox="1"/>
          <p:nvPr/>
        </p:nvSpPr>
        <p:spPr>
          <a:xfrm>
            <a:off x="4457900" y="1824546"/>
            <a:ext cx="3632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altLang="en-US" b="1" dirty="0">
                <a:solidFill>
                  <a:srgbClr val="FCEEB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основу става корисника </a:t>
            </a:r>
            <a:r>
              <a:rPr lang="sr-Cyrl-CS" alt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прихватљивој цени паркирања</a:t>
            </a:r>
            <a:endParaRPr lang="en-GB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E27802F7-AE28-48F0-8E34-37723DDD88EA}"/>
              </a:ext>
            </a:extLst>
          </p:cNvPr>
          <p:cNvSpPr txBox="1"/>
          <p:nvPr/>
        </p:nvSpPr>
        <p:spPr>
          <a:xfrm>
            <a:off x="4550410" y="2786917"/>
            <a:ext cx="3447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altLang="ko-K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Подаци о ставовима корисника по питању прихватљиве цене паркирања добијају се анкетирањем.</a:t>
            </a:r>
            <a:endParaRPr lang="ko-KR" altLang="en-US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="" xmlns:a16="http://schemas.microsoft.com/office/drawing/2014/main" id="{D2E125C9-4822-43ED-81B6-AF919C300230}"/>
              </a:ext>
            </a:extLst>
          </p:cNvPr>
          <p:cNvSpPr/>
          <p:nvPr/>
        </p:nvSpPr>
        <p:spPr>
          <a:xfrm>
            <a:off x="6081102" y="5882220"/>
            <a:ext cx="504000" cy="50400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2" name="Rounded Rectangle 5">
            <a:extLst>
              <a:ext uri="{FF2B5EF4-FFF2-40B4-BE49-F238E27FC236}">
                <a16:creationId xmlns="" xmlns:a16="http://schemas.microsoft.com/office/drawing/2014/main" id="{71CFBEEA-5AE6-4AEC-98DD-95E7801FCB5F}"/>
              </a:ext>
            </a:extLst>
          </p:cNvPr>
          <p:cNvSpPr/>
          <p:nvPr/>
        </p:nvSpPr>
        <p:spPr>
          <a:xfrm flipH="1">
            <a:off x="6172200" y="6014346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Rectangle 52">
            <a:extLst>
              <a:ext uri="{FF2B5EF4-FFF2-40B4-BE49-F238E27FC236}">
                <a16:creationId xmlns="" xmlns:a16="http://schemas.microsoft.com/office/drawing/2014/main" id="{57DE529D-8765-4392-993A-BFA804F3B558}"/>
              </a:ext>
            </a:extLst>
          </p:cNvPr>
          <p:cNvSpPr/>
          <p:nvPr/>
        </p:nvSpPr>
        <p:spPr>
          <a:xfrm>
            <a:off x="8517631" y="1711211"/>
            <a:ext cx="3336961" cy="87188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Rectangle 8">
            <a:extLst>
              <a:ext uri="{FF2B5EF4-FFF2-40B4-BE49-F238E27FC236}">
                <a16:creationId xmlns="" xmlns:a16="http://schemas.microsoft.com/office/drawing/2014/main" id="{7595E62E-CD44-455B-95C2-878EEA7C191A}"/>
              </a:ext>
            </a:extLst>
          </p:cNvPr>
          <p:cNvSpPr/>
          <p:nvPr/>
        </p:nvSpPr>
        <p:spPr>
          <a:xfrm>
            <a:off x="8517631" y="2583091"/>
            <a:ext cx="3336961" cy="1790467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5" name="TextBox 54"/>
          <p:cNvSpPr txBox="1"/>
          <p:nvPr/>
        </p:nvSpPr>
        <p:spPr>
          <a:xfrm>
            <a:off x="8517632" y="1830979"/>
            <a:ext cx="3401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alt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Економским моделима: </a:t>
            </a:r>
            <a:r>
              <a:rPr lang="sr-Cyrl-CS" alt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основу екстерних трошкова</a:t>
            </a:r>
            <a:r>
              <a:rPr lang="sr-Cyrl-CS" altLang="en-US" dirty="0">
                <a:solidFill>
                  <a:schemeClr val="bg1"/>
                </a:solidFill>
              </a:rPr>
              <a:t>.</a:t>
            </a:r>
            <a:endParaRPr lang="en-GB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E27802F7-AE28-48F0-8E34-37723DDD88EA}"/>
              </a:ext>
            </a:extLst>
          </p:cNvPr>
          <p:cNvSpPr txBox="1"/>
          <p:nvPr/>
        </p:nvSpPr>
        <p:spPr>
          <a:xfrm>
            <a:off x="8494822" y="2601802"/>
            <a:ext cx="34475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sr-Cyrl-RS" alt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Интернализацијом екстерних трошкова вожње и паркирања у централној зони. </a:t>
            </a:r>
          </a:p>
          <a:p>
            <a:pPr marL="0" lvl="1"/>
            <a:r>
              <a:rPr lang="sr-Cyrl-RS" alt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Тешко применљиви (велики број улазних података), није фокус на управљању</a:t>
            </a:r>
            <a:endParaRPr lang="en-US" alt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ko-KR" altLang="en-US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="" xmlns:a16="http://schemas.microsoft.com/office/drawing/2014/main" id="{01474EAB-F2A4-4DF3-AE63-84503535C0A9}"/>
              </a:ext>
            </a:extLst>
          </p:cNvPr>
          <p:cNvSpPr/>
          <p:nvPr/>
        </p:nvSpPr>
        <p:spPr>
          <a:xfrm>
            <a:off x="9966602" y="5882220"/>
            <a:ext cx="504000" cy="5040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3" name="Parallelogram 30">
            <a:extLst>
              <a:ext uri="{FF2B5EF4-FFF2-40B4-BE49-F238E27FC236}">
                <a16:creationId xmlns=""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0012151" y="5935914"/>
            <a:ext cx="412901" cy="396611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357190" y="112098"/>
            <a:ext cx="4643469" cy="44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marL="0" marR="0" indent="0" algn="just" defTabSz="914377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1000" b="1" dirty="0" smtClean="0">
                <a:solidFill>
                  <a:schemeClr val="tx1"/>
                </a:solidFill>
              </a:rPr>
              <a:t>ЗАШТИЋЕНО АУТОРСКИМ ПРАВОМ</a:t>
            </a:r>
            <a:r>
              <a:rPr lang="sr-Latn-RS" sz="1000" b="1" baseline="0" dirty="0" smtClean="0">
                <a:solidFill>
                  <a:schemeClr val="tx1"/>
                </a:solidFill>
              </a:rPr>
              <a:t>. </a:t>
            </a:r>
            <a:r>
              <a:rPr lang="sr-Cyrl-RS" sz="1000" b="1" baseline="0" dirty="0" smtClean="0">
                <a:solidFill>
                  <a:schemeClr val="tx1"/>
                </a:solidFill>
              </a:rPr>
              <a:t>СВА</a:t>
            </a:r>
            <a:r>
              <a:rPr lang="sr-Cyrl-RS" sz="1000" b="1" dirty="0" smtClean="0">
                <a:solidFill>
                  <a:schemeClr val="tx1"/>
                </a:solidFill>
              </a:rPr>
              <a:t> ПРАВА ЗАДРЖАНА</a:t>
            </a:r>
            <a:r>
              <a:rPr lang="sr-Latn-RS" sz="800" b="1" dirty="0" smtClean="0">
                <a:solidFill>
                  <a:schemeClr val="tx1"/>
                </a:solidFill>
              </a:rPr>
              <a:t>.</a:t>
            </a:r>
          </a:p>
          <a:p>
            <a:pPr algn="just" eaLnBrk="1" hangingPunct="1">
              <a:spcBef>
                <a:spcPct val="15000"/>
              </a:spcBef>
            </a:pPr>
            <a:endParaRPr lang="en-US" sz="1100" b="1" dirty="0">
              <a:solidFill>
                <a:schemeClr val="tx1"/>
              </a:solidFill>
            </a:endParaRPr>
          </a:p>
        </p:txBody>
      </p:sp>
      <p:grpSp>
        <p:nvGrpSpPr>
          <p:cNvPr id="28" name="Group 14"/>
          <p:cNvGrpSpPr/>
          <p:nvPr/>
        </p:nvGrpSpPr>
        <p:grpSpPr>
          <a:xfrm>
            <a:off x="0" y="0"/>
            <a:ext cx="428628" cy="428628"/>
            <a:chOff x="7797010" y="2267533"/>
            <a:chExt cx="459485" cy="436022"/>
          </a:xfrm>
        </p:grpSpPr>
        <p:sp>
          <p:nvSpPr>
            <p:cNvPr id="29" name="Flowchart: Extract 28"/>
            <p:cNvSpPr>
              <a:spLocks noChangeAspect="1"/>
            </p:cNvSpPr>
            <p:nvPr/>
          </p:nvSpPr>
          <p:spPr bwMode="auto">
            <a:xfrm>
              <a:off x="7797010" y="2267533"/>
              <a:ext cx="459485" cy="408432"/>
            </a:xfrm>
            <a:prstGeom prst="flowChartExtract">
              <a:avLst/>
            </a:prstGeom>
            <a:noFill/>
            <a:ln w="38100" cap="rnd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847209" y="2303445"/>
              <a:ext cx="356803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r-Cyrl-CS" sz="2000" b="1" dirty="0" smtClean="0">
                  <a:solidFill>
                    <a:schemeClr val="tx1"/>
                  </a:solidFill>
                  <a:latin typeface="Bookman Old Style" pitchFamily="18" charset="0"/>
                </a:rPr>
                <a:t>!</a:t>
              </a:r>
              <a:endParaRPr lang="en-US" sz="2000" b="1" dirty="0">
                <a:solidFill>
                  <a:schemeClr val="tx1"/>
                </a:solidFill>
                <a:latin typeface="Bookman Old Style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97179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 animBg="1"/>
      <p:bldP spid="47" grpId="0" animBg="1"/>
      <p:bldP spid="48" grpId="0" animBg="1"/>
      <p:bldP spid="49" grpId="0"/>
      <p:bldP spid="50" grpId="0"/>
      <p:bldP spid="51" grpId="0" animBg="1"/>
      <p:bldP spid="52" grpId="0" animBg="1"/>
      <p:bldP spid="53" grpId="0" animBg="1"/>
      <p:bldP spid="54" grpId="0" animBg="1"/>
      <p:bldP spid="55" grpId="0"/>
      <p:bldP spid="56" grpId="0"/>
      <p:bldP spid="60" grpId="0" animBg="1"/>
      <p:bldP spid="6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rgbClr val="EFE6B3"/>
            </a:gs>
            <a:gs pos="0">
              <a:srgbClr val="FFFF00"/>
            </a:gs>
            <a:gs pos="0">
              <a:srgbClr val="F3EDC9"/>
            </a:gs>
            <a:gs pos="83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E2F48212-1ABC-4E04-B750-22DFEB4B0D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38704" y="339509"/>
            <a:ext cx="8544910" cy="724247"/>
          </a:xfrm>
          <a:noFill/>
          <a:ln w="12700">
            <a:solidFill>
              <a:schemeClr val="accent1">
                <a:shade val="50000"/>
              </a:schemeClr>
            </a:solidFill>
          </a:ln>
        </p:spPr>
        <p:txBody>
          <a:bodyPr/>
          <a:lstStyle/>
          <a:p>
            <a:r>
              <a:rPr lang="sr-Cyrl-RS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Утврђивање цене паркирања</a:t>
            </a:r>
            <a:endParaRPr lang="en-US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CA17E4F-37CF-48F0-B72E-1E7B19771DAE}"/>
              </a:ext>
            </a:extLst>
          </p:cNvPr>
          <p:cNvSpPr txBox="1"/>
          <p:nvPr/>
        </p:nvSpPr>
        <p:spPr>
          <a:xfrm>
            <a:off x="3988676" y="2314778"/>
            <a:ext cx="753305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sr-Cyrl-CS" alt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Цену паркирања за сваку категорију утврђује градска/локална управа. При доношењу одлуке о цени паркирања мора се уважити чињеница да </a:t>
            </a:r>
            <a:r>
              <a:rPr lang="sr-Cyrl-CS" altLang="en-US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се:</a:t>
            </a:r>
            <a:endParaRPr lang="sr-Cyrl-CS" altLang="en-US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altLang="ko-KR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직사각형 16">
            <a:extLst>
              <a:ext uri="{FF2B5EF4-FFF2-40B4-BE49-F238E27FC236}">
                <a16:creationId xmlns="" xmlns:a16="http://schemas.microsoft.com/office/drawing/2014/main" id="{F500E50E-0ED7-4499-888E-8E26EA8786A9}"/>
              </a:ext>
            </a:extLst>
          </p:cNvPr>
          <p:cNvSpPr/>
          <p:nvPr/>
        </p:nvSpPr>
        <p:spPr>
          <a:xfrm>
            <a:off x="4699218" y="3764668"/>
            <a:ext cx="654159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sr-Cyrl-CS" alt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Ценом управља </a:t>
            </a:r>
            <a:r>
              <a:rPr lang="sr-Cyrl-CS" altLang="en-US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паркирањем,</a:t>
            </a:r>
          </a:p>
          <a:p>
            <a:pPr marL="342900" lvl="1" indent="-342900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sr-Cyrl-CS" alt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Односом цене паркирања и цене у ЈМТП управља се видовном </a:t>
            </a:r>
            <a:r>
              <a:rPr lang="sr-Cyrl-CS" altLang="en-US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расподелом.</a:t>
            </a:r>
            <a:endParaRPr lang="sr-Cyrl-CS" altLang="en-US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/>
            <a:endParaRPr lang="sr-Cyrl-CS" altLang="en-US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45" r="26045"/>
          <a:stretch>
            <a:fillRect/>
          </a:stretch>
        </p:blipFill>
        <p:spPr/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7548531" y="6417110"/>
            <a:ext cx="4643469" cy="44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marL="0" marR="0" indent="0" algn="just" defTabSz="914377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1000" b="1" dirty="0" smtClean="0">
                <a:solidFill>
                  <a:schemeClr val="tx1"/>
                </a:solidFill>
              </a:rPr>
              <a:t>ЗАШТИЋЕНО АУТОРСКИМ ПРАВОМ</a:t>
            </a:r>
            <a:r>
              <a:rPr lang="sr-Latn-RS" sz="1000" b="1" baseline="0" dirty="0" smtClean="0">
                <a:solidFill>
                  <a:schemeClr val="tx1"/>
                </a:solidFill>
              </a:rPr>
              <a:t>. </a:t>
            </a:r>
            <a:r>
              <a:rPr lang="sr-Cyrl-RS" sz="1000" b="1" baseline="0" dirty="0" smtClean="0">
                <a:solidFill>
                  <a:schemeClr val="tx1"/>
                </a:solidFill>
              </a:rPr>
              <a:t>СВА</a:t>
            </a:r>
            <a:r>
              <a:rPr lang="sr-Cyrl-RS" sz="1000" b="1" dirty="0" smtClean="0">
                <a:solidFill>
                  <a:schemeClr val="tx1"/>
                </a:solidFill>
              </a:rPr>
              <a:t> ПРАВА ЗАДРЖАНА</a:t>
            </a:r>
            <a:r>
              <a:rPr lang="sr-Latn-RS" sz="800" b="1" dirty="0" smtClean="0">
                <a:solidFill>
                  <a:schemeClr val="tx1"/>
                </a:solidFill>
              </a:rPr>
              <a:t>.</a:t>
            </a:r>
          </a:p>
          <a:p>
            <a:pPr algn="just" eaLnBrk="1" hangingPunct="1">
              <a:spcBef>
                <a:spcPct val="15000"/>
              </a:spcBef>
            </a:pPr>
            <a:endParaRPr lang="en-US" sz="1100" b="1" dirty="0">
              <a:solidFill>
                <a:schemeClr val="tx1"/>
              </a:solidFill>
            </a:endParaRPr>
          </a:p>
        </p:txBody>
      </p:sp>
      <p:grpSp>
        <p:nvGrpSpPr>
          <p:cNvPr id="7" name="Group 14"/>
          <p:cNvGrpSpPr/>
          <p:nvPr/>
        </p:nvGrpSpPr>
        <p:grpSpPr>
          <a:xfrm>
            <a:off x="7191341" y="6305012"/>
            <a:ext cx="428628" cy="428628"/>
            <a:chOff x="7797010" y="2267533"/>
            <a:chExt cx="459485" cy="436022"/>
          </a:xfrm>
        </p:grpSpPr>
        <p:sp>
          <p:nvSpPr>
            <p:cNvPr id="8" name="Flowchart: Extract 7"/>
            <p:cNvSpPr>
              <a:spLocks noChangeAspect="1"/>
            </p:cNvSpPr>
            <p:nvPr/>
          </p:nvSpPr>
          <p:spPr bwMode="auto">
            <a:xfrm>
              <a:off x="7797010" y="2267533"/>
              <a:ext cx="459485" cy="408432"/>
            </a:xfrm>
            <a:prstGeom prst="flowChartExtract">
              <a:avLst/>
            </a:prstGeom>
            <a:noFill/>
            <a:ln w="38100" cap="rnd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847209" y="2303445"/>
              <a:ext cx="356803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r-Cyrl-CS" sz="2000" b="1" dirty="0" smtClean="0">
                  <a:solidFill>
                    <a:schemeClr val="tx1"/>
                  </a:solidFill>
                  <a:latin typeface="Bookman Old Style" pitchFamily="18" charset="0"/>
                </a:rPr>
                <a:t>!</a:t>
              </a:r>
              <a:endParaRPr lang="en-US" sz="2000" b="1" dirty="0">
                <a:solidFill>
                  <a:schemeClr val="tx1"/>
                </a:solidFill>
                <a:latin typeface="Bookman Old Style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1306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="" xmlns:a16="http://schemas.microsoft.com/office/drawing/2014/main" id="{1A5A5402-A71F-4F17-96DC-7A9B1C6DD1EA}"/>
              </a:ext>
            </a:extLst>
          </p:cNvPr>
          <p:cNvSpPr/>
          <p:nvPr/>
        </p:nvSpPr>
        <p:spPr>
          <a:xfrm flipH="1">
            <a:off x="328499" y="2252747"/>
            <a:ext cx="467607" cy="573237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5" name="Snip Diagonal Corner Rectangle 24"/>
          <p:cNvSpPr/>
          <p:nvPr/>
        </p:nvSpPr>
        <p:spPr>
          <a:xfrm>
            <a:off x="562303" y="1166648"/>
            <a:ext cx="11556124" cy="662152"/>
          </a:xfrm>
          <a:prstGeom prst="snip2DiagRect">
            <a:avLst/>
          </a:prstGeom>
          <a:gradFill>
            <a:gsLst>
              <a:gs pos="0">
                <a:srgbClr val="8488C4"/>
              </a:gs>
              <a:gs pos="34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63004" y="141889"/>
            <a:ext cx="5990899" cy="724247"/>
          </a:xfrm>
          <a:ln w="12700">
            <a:solidFill>
              <a:schemeClr val="accent1">
                <a:shade val="50000"/>
              </a:schemeClr>
            </a:solidFill>
          </a:ln>
        </p:spPr>
        <p:txBody>
          <a:bodyPr/>
          <a:lstStyle/>
          <a:p>
            <a:r>
              <a:rPr lang="sr-Cyrl-RS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Управљање ценом </a:t>
            </a:r>
            <a:endParaRPr lang="en-US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ounded Rectangle 32">
            <a:extLst>
              <a:ext uri="{FF2B5EF4-FFF2-40B4-BE49-F238E27FC236}">
                <a16:creationId xmlns="" xmlns:a16="http://schemas.microsoft.com/office/drawing/2014/main" id="{FFB130AE-2D72-4D54-BF26-0B0CCA0031B1}"/>
              </a:ext>
            </a:extLst>
          </p:cNvPr>
          <p:cNvSpPr/>
          <p:nvPr/>
        </p:nvSpPr>
        <p:spPr>
          <a:xfrm>
            <a:off x="400984" y="237804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4E2E45FF-A16A-49A3-A946-28B8A5858C69}"/>
              </a:ext>
            </a:extLst>
          </p:cNvPr>
          <p:cNvSpPr txBox="1"/>
          <p:nvPr/>
        </p:nvSpPr>
        <p:spPr>
          <a:xfrm flipH="1">
            <a:off x="861216" y="2220316"/>
            <a:ext cx="7267096" cy="92333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just"/>
            <a:r>
              <a:rPr lang="sr-Cyrl-C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Директни трошкови корисника</a:t>
            </a:r>
            <a:r>
              <a:rPr lang="sr-Cyrl-CS" alt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sr-Cyrl-C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чему трошкови паркирања имају већи значај од трошкова горива и карте у </a:t>
            </a:r>
            <a:r>
              <a:rPr lang="sr-Cyrl-CS" alt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ЈГТП.</a:t>
            </a:r>
            <a:endParaRPr lang="sr-Cyrl-CS" alt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endParaRPr lang="ko-KR" altLang="en-US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8731" y="1324303"/>
            <a:ext cx="117032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0000"/>
              </a:buClr>
              <a:buFont typeface="Courier New" panose="02070309020205020404" pitchFamily="49" charset="0"/>
              <a:buChar char="o"/>
            </a:pPr>
            <a:r>
              <a:rPr lang="sr-Cyrl-RS" alt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Моћан алат за управљање захтевима за паркирање, па и транспортним захтевима генерално.</a:t>
            </a:r>
            <a:endParaRPr lang="sr-Cyrl-CS" alt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dirty="0"/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8243248" y="6417110"/>
            <a:ext cx="4535607" cy="44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marL="0" marR="0" indent="0" algn="just" defTabSz="914377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1000" b="1" dirty="0" smtClean="0">
                <a:solidFill>
                  <a:schemeClr val="tx1"/>
                </a:solidFill>
              </a:rPr>
              <a:t>ЗАШТИЋЕНО АУТОРСКИМ ПРАВОМ</a:t>
            </a:r>
            <a:r>
              <a:rPr lang="sr-Latn-RS" sz="1000" b="1" baseline="0" dirty="0" smtClean="0">
                <a:solidFill>
                  <a:schemeClr val="tx1"/>
                </a:solidFill>
              </a:rPr>
              <a:t>. </a:t>
            </a:r>
            <a:r>
              <a:rPr lang="sr-Cyrl-RS" sz="1000" b="1" baseline="0" dirty="0" smtClean="0">
                <a:solidFill>
                  <a:schemeClr val="tx1"/>
                </a:solidFill>
              </a:rPr>
              <a:t>СВА</a:t>
            </a:r>
            <a:r>
              <a:rPr lang="sr-Cyrl-RS" sz="1000" b="1" dirty="0" smtClean="0">
                <a:solidFill>
                  <a:schemeClr val="tx1"/>
                </a:solidFill>
              </a:rPr>
              <a:t> ПРАВА ЗАДРЖАНА</a:t>
            </a:r>
            <a:r>
              <a:rPr lang="sr-Latn-RS" sz="1000" b="1" dirty="0" smtClean="0">
                <a:solidFill>
                  <a:schemeClr val="tx1"/>
                </a:solidFill>
              </a:rPr>
              <a:t>.</a:t>
            </a:r>
          </a:p>
          <a:p>
            <a:pPr algn="just" eaLnBrk="1" hangingPunct="1">
              <a:spcBef>
                <a:spcPct val="15000"/>
              </a:spcBef>
            </a:pPr>
            <a:endParaRPr lang="en-US" sz="1100" b="1" dirty="0">
              <a:solidFill>
                <a:schemeClr val="tx1"/>
              </a:solidFill>
            </a:endParaRPr>
          </a:p>
        </p:txBody>
      </p:sp>
      <p:grpSp>
        <p:nvGrpSpPr>
          <p:cNvPr id="29" name="Group 14"/>
          <p:cNvGrpSpPr/>
          <p:nvPr/>
        </p:nvGrpSpPr>
        <p:grpSpPr>
          <a:xfrm>
            <a:off x="7913999" y="6279499"/>
            <a:ext cx="428628" cy="401080"/>
            <a:chOff x="7797010" y="2267533"/>
            <a:chExt cx="459485" cy="436022"/>
          </a:xfrm>
        </p:grpSpPr>
        <p:sp>
          <p:nvSpPr>
            <p:cNvPr id="30" name="Flowchart: Extract 29"/>
            <p:cNvSpPr>
              <a:spLocks noChangeAspect="1"/>
            </p:cNvSpPr>
            <p:nvPr/>
          </p:nvSpPr>
          <p:spPr bwMode="auto">
            <a:xfrm>
              <a:off x="7797010" y="2267533"/>
              <a:ext cx="459485" cy="408432"/>
            </a:xfrm>
            <a:prstGeom prst="flowChartExtract">
              <a:avLst/>
            </a:prstGeom>
            <a:noFill/>
            <a:ln w="38100" cap="rnd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847209" y="2303445"/>
              <a:ext cx="356803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r-Cyrl-CS" sz="2000" b="1" dirty="0" smtClean="0">
                  <a:solidFill>
                    <a:schemeClr val="tx1"/>
                  </a:solidFill>
                  <a:latin typeface="Bookman Old Style" pitchFamily="18" charset="0"/>
                </a:rPr>
                <a:t>!</a:t>
              </a:r>
              <a:endParaRPr lang="en-US" sz="2000" b="1" dirty="0">
                <a:solidFill>
                  <a:schemeClr val="tx1"/>
                </a:solidFill>
                <a:latin typeface="Bookman Old Style" pitchFamily="18" charset="0"/>
              </a:endParaRPr>
            </a:p>
          </p:txBody>
        </p:sp>
      </p:grpSp>
      <p:sp>
        <p:nvSpPr>
          <p:cNvPr id="11" name="Rectangle 2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8" name="Rectangle 29"/>
          <p:cNvSpPr>
            <a:spLocks noChangeArrowheads="1"/>
          </p:cNvSpPr>
          <p:nvPr/>
        </p:nvSpPr>
        <p:spPr bwMode="auto">
          <a:xfrm>
            <a:off x="0" y="24368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218" y="3143646"/>
            <a:ext cx="6590460" cy="355692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42627" y="3506981"/>
            <a:ext cx="3367152" cy="220751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201002" y="5895833"/>
            <a:ext cx="7369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200" b="1" dirty="0" smtClean="0">
                <a:solidFill>
                  <a:schemeClr val="bg1"/>
                </a:solidFill>
              </a:rPr>
              <a:t>Гориво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32764" y="5051929"/>
            <a:ext cx="821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400" b="1" dirty="0" smtClean="0">
                <a:solidFill>
                  <a:schemeClr val="bg1"/>
                </a:solidFill>
              </a:rPr>
              <a:t>Парки-рање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05468" y="4383206"/>
            <a:ext cx="9280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200" b="1" dirty="0" smtClean="0"/>
              <a:t>Путарина</a:t>
            </a:r>
            <a:endParaRPr lang="en-US" sz="1200" b="1" dirty="0"/>
          </a:p>
        </p:txBody>
      </p:sp>
      <p:sp>
        <p:nvSpPr>
          <p:cNvPr id="16" name="Rectangle 15"/>
          <p:cNvSpPr/>
          <p:nvPr/>
        </p:nvSpPr>
        <p:spPr>
          <a:xfrm>
            <a:off x="1119117" y="4299045"/>
            <a:ext cx="914400" cy="182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581934" y="3698543"/>
            <a:ext cx="1924335" cy="14739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279176" y="5882185"/>
            <a:ext cx="7779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200" b="1" dirty="0" smtClean="0">
                <a:solidFill>
                  <a:schemeClr val="bg1"/>
                </a:solidFill>
              </a:rPr>
              <a:t>Гориво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41761" y="5857164"/>
            <a:ext cx="7779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200" b="1" dirty="0" smtClean="0"/>
              <a:t>Карта</a:t>
            </a:r>
            <a:endParaRPr lang="en-US" sz="1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4849505" y="5845791"/>
            <a:ext cx="7779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200" b="1" dirty="0" smtClean="0"/>
              <a:t>Карта</a:t>
            </a:r>
            <a:endParaRPr lang="en-US" sz="12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2197290" y="5295331"/>
            <a:ext cx="9144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sr-Cyrl-RS" dirty="0" smtClean="0"/>
          </a:p>
          <a:p>
            <a:pPr algn="ctr"/>
            <a:r>
              <a:rPr lang="sr-Cyrl-RS" sz="1400" dirty="0" smtClean="0"/>
              <a:t>ПА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4323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09481" y="4544704"/>
            <a:ext cx="3991969" cy="226075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22043" y="235424"/>
            <a:ext cx="5574876" cy="724247"/>
          </a:xfr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shade val="50000"/>
              </a:schemeClr>
            </a:solidFill>
          </a:ln>
        </p:spPr>
        <p:txBody>
          <a:bodyPr/>
          <a:lstStyle/>
          <a:p>
            <a:r>
              <a:rPr lang="sr-Cyrl-RS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Управљање ценом </a:t>
            </a:r>
            <a:endParaRPr lang="en-US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9D5DD142-11F7-4123-93E0-C2799FAE242E}"/>
              </a:ext>
            </a:extLst>
          </p:cNvPr>
          <p:cNvGrpSpPr/>
          <p:nvPr/>
        </p:nvGrpSpPr>
        <p:grpSpPr>
          <a:xfrm flipH="1">
            <a:off x="553327" y="1452638"/>
            <a:ext cx="558591" cy="2985593"/>
            <a:chOff x="3663887" y="1294263"/>
            <a:chExt cx="640605" cy="2835248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1B803F34-BCCB-4DBC-8D35-23A3E8CF7FC5}"/>
                </a:ext>
              </a:extLst>
            </p:cNvPr>
            <p:cNvSpPr/>
            <p:nvPr/>
          </p:nvSpPr>
          <p:spPr>
            <a:xfrm>
              <a:off x="3687683" y="1294263"/>
              <a:ext cx="616806" cy="55915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20B1EDA4-0E19-45CF-A155-A62DBCE5A1A5}"/>
                </a:ext>
              </a:extLst>
            </p:cNvPr>
            <p:cNvSpPr/>
            <p:nvPr/>
          </p:nvSpPr>
          <p:spPr>
            <a:xfrm>
              <a:off x="3687684" y="2416111"/>
              <a:ext cx="616808" cy="595813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77DCCE70-02E9-4A99-9DEE-83C337B0AC84}"/>
                </a:ext>
              </a:extLst>
            </p:cNvPr>
            <p:cNvSpPr/>
            <p:nvPr/>
          </p:nvSpPr>
          <p:spPr>
            <a:xfrm>
              <a:off x="3663887" y="3521576"/>
              <a:ext cx="640602" cy="60793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</p:grpSp>
      <p:sp>
        <p:nvSpPr>
          <p:cNvPr id="13" name="Rectangle 16">
            <a:extLst>
              <a:ext uri="{FF2B5EF4-FFF2-40B4-BE49-F238E27FC236}">
                <a16:creationId xmlns="" xmlns:a16="http://schemas.microsoft.com/office/drawing/2014/main" id="{1897E6DD-B893-45E7-9982-BCF9D7F6F4B9}"/>
              </a:ext>
            </a:extLst>
          </p:cNvPr>
          <p:cNvSpPr/>
          <p:nvPr/>
        </p:nvSpPr>
        <p:spPr>
          <a:xfrm rot="2700000">
            <a:off x="698880" y="2787757"/>
            <a:ext cx="224444" cy="37046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B471BC74-514F-4965-B924-ADFDF35423E8}"/>
              </a:ext>
            </a:extLst>
          </p:cNvPr>
          <p:cNvSpPr txBox="1"/>
          <p:nvPr/>
        </p:nvSpPr>
        <p:spPr>
          <a:xfrm flipH="1">
            <a:off x="1234259" y="1337670"/>
            <a:ext cx="9929609" cy="141577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just"/>
            <a:r>
              <a:rPr lang="sr-Cyrl-CS" altLang="en-US" b="1" dirty="0">
                <a:latin typeface="Arial" charset="0"/>
              </a:rPr>
              <a:t>Реакције корисника на наплату</a:t>
            </a:r>
            <a:r>
              <a:rPr lang="sr-Cyrl-CS" altLang="en-US" dirty="0">
                <a:latin typeface="Arial" charset="0"/>
              </a:rPr>
              <a:t>: промена структуре паркинг места, локације паркирања, вида превоза, попуњености аутомобила, циља путовања, учесталости, времена путовања и руте.</a:t>
            </a:r>
          </a:p>
          <a:p>
            <a:pPr algn="r"/>
            <a:endParaRPr lang="ko-KR" altLang="en-US" sz="3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6536CD76-9ACF-46CA-81EC-F9228C8689B6}"/>
              </a:ext>
            </a:extLst>
          </p:cNvPr>
          <p:cNvSpPr txBox="1"/>
          <p:nvPr/>
        </p:nvSpPr>
        <p:spPr>
          <a:xfrm flipH="1">
            <a:off x="1234259" y="2659286"/>
            <a:ext cx="9929609" cy="86177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just"/>
            <a:r>
              <a:rPr lang="sr-Cyrl-C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Могућност да се ценом паркирања </a:t>
            </a:r>
            <a:r>
              <a:rPr lang="sr-Cyrl-CS" alt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решавају проблеми </a:t>
            </a:r>
            <a:r>
              <a:rPr lang="sr-Cyrl-C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sr-Cyrl-C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ван овог </a:t>
            </a:r>
            <a:r>
              <a:rPr lang="sr-Cyrl-CS" alt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подсистема.</a:t>
            </a:r>
            <a:endParaRPr lang="sr-Cyrl-RS" alt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endParaRPr lang="ko-KR" altLang="en-US" sz="3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5A7C9C61-09BE-4C62-B137-61BF7C34A290}"/>
              </a:ext>
            </a:extLst>
          </p:cNvPr>
          <p:cNvSpPr txBox="1"/>
          <p:nvPr/>
        </p:nvSpPr>
        <p:spPr>
          <a:xfrm flipH="1">
            <a:off x="1234259" y="3761097"/>
            <a:ext cx="9929609" cy="113877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just"/>
            <a:r>
              <a:rPr lang="sr-Cyrl-RS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паркирању: цена се дефинише тако да доведе до </a:t>
            </a:r>
            <a:r>
              <a:rPr lang="sr-Cyrl-R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уравнотежења понуде и </a:t>
            </a:r>
            <a:r>
              <a:rPr lang="sr-Cyrl-RS" alt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потражње.</a:t>
            </a:r>
            <a:endParaRPr lang="en-US" alt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endParaRPr lang="ko-KR" altLang="en-US" sz="3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Block Arc 11">
            <a:extLst>
              <a:ext uri="{FF2B5EF4-FFF2-40B4-BE49-F238E27FC236}">
                <a16:creationId xmlns=""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66935" y="1569420"/>
            <a:ext cx="288335" cy="405864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770" y="3878520"/>
            <a:ext cx="479249" cy="479249"/>
          </a:xfrm>
          <a:prstGeom prst="rect">
            <a:avLst/>
          </a:prstGeom>
          <a:noFill/>
        </p:spPr>
      </p:pic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8243248" y="6417110"/>
            <a:ext cx="4535607" cy="44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marL="0" marR="0" indent="0" algn="just" defTabSz="914377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1000" b="1" dirty="0" smtClean="0">
                <a:solidFill>
                  <a:schemeClr val="tx1"/>
                </a:solidFill>
              </a:rPr>
              <a:t>ЗАШТИЋЕНО АУТОРСКИМ ПРАВОМ</a:t>
            </a:r>
            <a:r>
              <a:rPr lang="sr-Latn-RS" sz="1000" b="1" baseline="0" dirty="0" smtClean="0">
                <a:solidFill>
                  <a:schemeClr val="tx1"/>
                </a:solidFill>
              </a:rPr>
              <a:t>. </a:t>
            </a:r>
            <a:r>
              <a:rPr lang="sr-Cyrl-RS" sz="1000" b="1" baseline="0" dirty="0" smtClean="0">
                <a:solidFill>
                  <a:schemeClr val="tx1"/>
                </a:solidFill>
              </a:rPr>
              <a:t>СВА</a:t>
            </a:r>
            <a:r>
              <a:rPr lang="sr-Cyrl-RS" sz="1000" b="1" dirty="0" smtClean="0">
                <a:solidFill>
                  <a:schemeClr val="tx1"/>
                </a:solidFill>
              </a:rPr>
              <a:t> ПРАВА ЗАДРЖАНА</a:t>
            </a:r>
            <a:r>
              <a:rPr lang="sr-Latn-RS" sz="1000" b="1" dirty="0" smtClean="0">
                <a:solidFill>
                  <a:schemeClr val="tx1"/>
                </a:solidFill>
              </a:rPr>
              <a:t>.</a:t>
            </a:r>
          </a:p>
          <a:p>
            <a:pPr algn="just" eaLnBrk="1" hangingPunct="1">
              <a:spcBef>
                <a:spcPct val="15000"/>
              </a:spcBef>
            </a:pPr>
            <a:endParaRPr lang="en-US" sz="1100" b="1" dirty="0">
              <a:solidFill>
                <a:schemeClr val="tx1"/>
              </a:solidFill>
            </a:endParaRPr>
          </a:p>
        </p:txBody>
      </p:sp>
      <p:grpSp>
        <p:nvGrpSpPr>
          <p:cNvPr id="29" name="Group 14"/>
          <p:cNvGrpSpPr/>
          <p:nvPr/>
        </p:nvGrpSpPr>
        <p:grpSpPr>
          <a:xfrm>
            <a:off x="7913999" y="6279499"/>
            <a:ext cx="428628" cy="401080"/>
            <a:chOff x="7797010" y="2267533"/>
            <a:chExt cx="459485" cy="436022"/>
          </a:xfrm>
        </p:grpSpPr>
        <p:sp>
          <p:nvSpPr>
            <p:cNvPr id="30" name="Flowchart: Extract 29"/>
            <p:cNvSpPr>
              <a:spLocks noChangeAspect="1"/>
            </p:cNvSpPr>
            <p:nvPr/>
          </p:nvSpPr>
          <p:spPr bwMode="auto">
            <a:xfrm>
              <a:off x="7797010" y="2267533"/>
              <a:ext cx="459485" cy="408432"/>
            </a:xfrm>
            <a:prstGeom prst="flowChartExtract">
              <a:avLst/>
            </a:prstGeom>
            <a:noFill/>
            <a:ln w="38100" cap="rnd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847209" y="2303445"/>
              <a:ext cx="356803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r-Cyrl-CS" sz="2000" b="1" dirty="0" smtClean="0">
                  <a:solidFill>
                    <a:schemeClr val="tx1"/>
                  </a:solidFill>
                  <a:latin typeface="Bookman Old Style" pitchFamily="18" charset="0"/>
                </a:rPr>
                <a:t>!</a:t>
              </a:r>
              <a:endParaRPr lang="en-US" sz="2000" b="1" dirty="0">
                <a:solidFill>
                  <a:schemeClr val="tx1"/>
                </a:solidFill>
                <a:latin typeface="Bookman Old Style" pitchFamily="18" charset="0"/>
              </a:endParaRPr>
            </a:p>
          </p:txBody>
        </p:sp>
      </p:grpSp>
      <p:sp>
        <p:nvSpPr>
          <p:cNvPr id="11" name="Rectangle 21"/>
          <p:cNvSpPr>
            <a:spLocks noChangeArrowheads="1"/>
          </p:cNvSpPr>
          <p:nvPr/>
        </p:nvSpPr>
        <p:spPr bwMode="auto">
          <a:xfrm>
            <a:off x="-68239" y="682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8" name="Rectangle 29"/>
          <p:cNvSpPr>
            <a:spLocks noChangeArrowheads="1"/>
          </p:cNvSpPr>
          <p:nvPr/>
        </p:nvSpPr>
        <p:spPr bwMode="auto">
          <a:xfrm>
            <a:off x="0" y="24368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2323" y="4544703"/>
            <a:ext cx="3275462" cy="23100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2856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4800</TotalTime>
  <Words>1007</Words>
  <Application>Microsoft Office PowerPoint</Application>
  <PresentationFormat>Custom</PresentationFormat>
  <Paragraphs>139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Cover and End Slide Master</vt:lpstr>
      <vt:lpstr>Contents Slide Master</vt:lpstr>
      <vt:lpstr>Section Break Slide Master</vt:lpstr>
      <vt:lpstr>Chart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Jeca</cp:lastModifiedBy>
  <cp:revision>134</cp:revision>
  <dcterms:created xsi:type="dcterms:W3CDTF">2020-01-20T05:08:25Z</dcterms:created>
  <dcterms:modified xsi:type="dcterms:W3CDTF">2021-12-16T11:23:12Z</dcterms:modified>
</cp:coreProperties>
</file>