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22" r:id="rId2"/>
  </p:sldMasterIdLst>
  <p:notesMasterIdLst>
    <p:notesMasterId r:id="rId33"/>
  </p:notesMasterIdLst>
  <p:handoutMasterIdLst>
    <p:handoutMasterId r:id="rId34"/>
  </p:handoutMasterIdLst>
  <p:sldIdLst>
    <p:sldId id="256" r:id="rId3"/>
    <p:sldId id="257" r:id="rId4"/>
    <p:sldId id="277" r:id="rId5"/>
    <p:sldId id="278" r:id="rId6"/>
    <p:sldId id="260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67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274" r:id="rId3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Đorđe" initials="Đ" lastIdx="1" clrIdx="0">
    <p:extLst>
      <p:ext uri="{19B8F6BF-5375-455C-9EA6-DF929625EA0E}">
        <p15:presenceInfo xmlns:p15="http://schemas.microsoft.com/office/powerpoint/2012/main" userId="eddac27b20c8deb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42A7A"/>
    <a:srgbClr val="FFCC00"/>
    <a:srgbClr val="99FF33"/>
    <a:srgbClr val="808080"/>
    <a:srgbClr val="66FFFF"/>
    <a:srgbClr val="3B3470"/>
    <a:srgbClr val="295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984" autoAdjust="0"/>
  </p:normalViewPr>
  <p:slideViewPr>
    <p:cSldViewPr>
      <p:cViewPr varScale="1">
        <p:scale>
          <a:sx n="85" d="100"/>
          <a:sy n="85" d="100"/>
        </p:scale>
        <p:origin x="1454" y="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49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4C5351-5073-4F99-AD25-E2B735938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1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A2B83D8-9B1B-4807-8BEB-AA64FD301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96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2B83D8-9B1B-4807-8BEB-AA64FD3012C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44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5744DE7-B441-4086-B096-7AD8FBA87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6566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4553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54036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6519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15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0041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9372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29485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80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11841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9253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909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 userDrawn="1"/>
        </p:nvSpPr>
        <p:spPr bwMode="auto">
          <a:xfrm>
            <a:off x="6557920" y="6350238"/>
            <a:ext cx="243368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R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Prof. </a:t>
            </a:r>
            <a:r>
              <a:rPr lang="en-U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dr Radomir Mijailovi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GB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Doc. dr </a:t>
            </a:r>
            <a:r>
              <a:rPr lang="sr-Latn-CS" sz="1500" i="1">
                <a:solidFill>
                  <a:srgbClr val="3B3470"/>
                </a:solidFill>
                <a:latin typeface="Arial" pitchFamily="34" charset="0"/>
                <a:cs typeface="Arial" pitchFamily="34" charset="0"/>
              </a:rPr>
              <a:t>Đorđe Petrović</a:t>
            </a:r>
            <a:endParaRPr lang="en-US" sz="1500" i="1">
              <a:solidFill>
                <a:srgbClr val="3B34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3429000" y="161925"/>
            <a:ext cx="2286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 dirty="0">
                <a:solidFill>
                  <a:srgbClr val="3B3470"/>
                </a:solidFill>
              </a:rPr>
              <a:t>Tehnička termodinamika</a:t>
            </a:r>
            <a:endParaRPr lang="en-US" sz="1500" dirty="0">
              <a:solidFill>
                <a:srgbClr val="3B3470"/>
              </a:solidFill>
            </a:endParaRP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25098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CS" sz="1400">
                <a:solidFill>
                  <a:srgbClr val="3B3470"/>
                </a:solidFill>
              </a:rPr>
              <a:t>Saobraćajni fakultet, Beograd</a:t>
            </a:r>
            <a:endParaRPr lang="en-US">
              <a:solidFill>
                <a:srgbClr val="3B3470"/>
              </a:solidFill>
            </a:endParaRPr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800219" cy="3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>
                <a:solidFill>
                  <a:srgbClr val="3B3470"/>
                </a:solidFill>
              </a:rPr>
              <a:t>- 20</a:t>
            </a:r>
            <a:r>
              <a:rPr lang="sr-Latn-RS" sz="1400">
                <a:solidFill>
                  <a:srgbClr val="3B3470"/>
                </a:solidFill>
              </a:rPr>
              <a:t>2</a:t>
            </a:r>
            <a:r>
              <a:rPr lang="en-GB" sz="1400">
                <a:solidFill>
                  <a:srgbClr val="3B3470"/>
                </a:solidFill>
              </a:rPr>
              <a:t>5</a:t>
            </a:r>
            <a:r>
              <a:rPr lang="en-US" sz="1400">
                <a:solidFill>
                  <a:srgbClr val="3B3470"/>
                </a:solidFill>
              </a:rPr>
              <a:t> </a:t>
            </a:r>
            <a:r>
              <a:rPr lang="en-US" sz="1400" dirty="0">
                <a:solidFill>
                  <a:srgbClr val="3B3470"/>
                </a:solidFill>
              </a:rPr>
              <a:t>-</a:t>
            </a:r>
            <a:endParaRPr lang="en-US" dirty="0">
              <a:solidFill>
                <a:srgbClr val="3B34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21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1E49-C82C-4B7A-AC41-4D7DD35182B2}" type="datetimeFigureOut">
              <a:rPr lang="sr-Latn-RS" smtClean="0"/>
              <a:pPr/>
              <a:t>1.7.2025.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CE27-E178-477A-ACA8-84F66A200313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9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8988" y="2065436"/>
            <a:ext cx="4706033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4400" b="1" dirty="0">
                <a:solidFill>
                  <a:schemeClr val="bg1"/>
                </a:solidFill>
              </a:rPr>
              <a:t>Vežbe 2 – Smeše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3.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U rezervoaru zapremine 150 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nalazi se gas zapreminskog sastava u procentima H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45%, CH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32%, CO – 15% i N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8%, pri pritisku od 6 bar i temperaturi 27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C. Posle potrošnje dela gasa, pritisak se smanjio na 3,2 bar, a temperatura na 17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C. Odrediti masu potrošenog gasa.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593675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114800"/>
            <a:ext cx="5096267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150 m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6 bar = 6*10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Pa; 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3,2 bar = 3,2*10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273+27 = 300 K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17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273+17 = 290 K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= 0,45;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0,32;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0,15;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0,08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2794" y="3593675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4114800"/>
            <a:ext cx="2776722" cy="5355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 = 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2231637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524000"/>
            <a:ext cx="2231637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2514600"/>
            <a:ext cx="2791855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731" y="3276600"/>
            <a:ext cx="2759089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343602"/>
            <a:ext cx="6886822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–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))-((p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)) </a:t>
            </a:r>
            <a:endParaRPr lang="en-US" sz="2800" b="1" i="1" dirty="0"/>
          </a:p>
        </p:txBody>
      </p:sp>
      <p:sp>
        <p:nvSpPr>
          <p:cNvPr id="7" name="Rectangle 6"/>
          <p:cNvSpPr/>
          <p:nvPr/>
        </p:nvSpPr>
        <p:spPr>
          <a:xfrm>
            <a:off x="228600" y="5258002"/>
            <a:ext cx="4512774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(V/R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)((p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)-(p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)) </a:t>
            </a:r>
            <a:endParaRPr lang="en-US" sz="2800" b="1" i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600200" y="5257800"/>
            <a:ext cx="468000" cy="612000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990600"/>
            <a:ext cx="4343400" cy="12763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28600" y="2819602"/>
            <a:ext cx="2765501" cy="60939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666,4 J/kgK 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800600"/>
            <a:ext cx="2419252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201,8 kg </a:t>
            </a:r>
            <a:endParaRPr lang="en-US" sz="2800" b="1" i="1" dirty="0"/>
          </a:p>
        </p:txBody>
      </p:sp>
      <p:sp>
        <p:nvSpPr>
          <p:cNvPr id="5" name="Rectangle 4"/>
          <p:cNvSpPr/>
          <p:nvPr/>
        </p:nvSpPr>
        <p:spPr>
          <a:xfrm>
            <a:off x="5486400" y="914400"/>
            <a:ext cx="2579552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4.125 J/kgK </a:t>
            </a:r>
            <a:endParaRPr lang="en-US" sz="2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5486400" y="1598069"/>
            <a:ext cx="2484976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519 J/kgK </a:t>
            </a:r>
            <a:endParaRPr lang="en-US" sz="2400" b="1" i="1" dirty="0"/>
          </a:p>
        </p:txBody>
      </p:sp>
      <p:sp>
        <p:nvSpPr>
          <p:cNvPr id="7" name="Rectangle 6"/>
          <p:cNvSpPr/>
          <p:nvPr/>
        </p:nvSpPr>
        <p:spPr>
          <a:xfrm>
            <a:off x="5486400" y="2286000"/>
            <a:ext cx="2369559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  <p:sp>
        <p:nvSpPr>
          <p:cNvPr id="8" name="Rectangle 7"/>
          <p:cNvSpPr/>
          <p:nvPr/>
        </p:nvSpPr>
        <p:spPr>
          <a:xfrm>
            <a:off x="5486400" y="3048000"/>
            <a:ext cx="2335896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28600" y="3886200"/>
            <a:ext cx="7031092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 = (150/666,4)((6*10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/300)-(3,2*10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/290)) 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4.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Smeša idealnih gasova ima sledeći sastav O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8kg, N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7 kg, CH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– 8 kg. Potrebno je odrediti, molekularnu masu i gasnu konstantu smeše, relativni zapreminski sastav smeše i parcijalne pritiske smeše, ako je pritisak smeše 4 bar.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190351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711476"/>
            <a:ext cx="3932487" cy="138499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4 bar = 4*10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= 8 kg; 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7 kg; 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8 kg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23 kg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2794" y="3190351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3733800"/>
            <a:ext cx="1274708" cy="2197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6607899" cy="49686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Date su mase gasova -&gt; relativni maseni sastavi (g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4270721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8/23 = 0,348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079" y="2133600"/>
            <a:ext cx="4270721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7/23 = 0,304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079" y="2895600"/>
            <a:ext cx="4616970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8/23 = 0,348</a:t>
            </a:r>
          </a:p>
        </p:txBody>
      </p:sp>
      <p:sp>
        <p:nvSpPr>
          <p:cNvPr id="7" name="Rectangle 6"/>
          <p:cNvSpPr/>
          <p:nvPr/>
        </p:nvSpPr>
        <p:spPr>
          <a:xfrm>
            <a:off x="225079" y="3657600"/>
            <a:ext cx="1519968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343400"/>
            <a:ext cx="3543300" cy="1276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715000"/>
            <a:ext cx="3254417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22,998 kg/kmol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10200" y="3884069"/>
            <a:ext cx="2523448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32 kg/kmol </a:t>
            </a:r>
            <a:endParaRPr lang="en-US" sz="2400" b="1" i="1" dirty="0"/>
          </a:p>
        </p:txBody>
      </p:sp>
      <p:sp>
        <p:nvSpPr>
          <p:cNvPr id="16" name="Rectangle 15"/>
          <p:cNvSpPr/>
          <p:nvPr/>
        </p:nvSpPr>
        <p:spPr>
          <a:xfrm>
            <a:off x="5410200" y="4567738"/>
            <a:ext cx="2523448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sz="24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5410200" y="5255669"/>
            <a:ext cx="2672526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16 kg/kmol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762000"/>
            <a:ext cx="143981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0" y="1600200"/>
            <a:ext cx="7550465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361,2 J/kgK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2438400"/>
            <a:ext cx="1367682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3200400"/>
            <a:ext cx="7149714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0,348*(22,998/32) = 0,25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" y="4038600"/>
            <a:ext cx="7059946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0,304*(22,998/28) = 0,25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8600" y="4876800"/>
            <a:ext cx="7579319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0,348*(22,998/16) = 0,50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1407758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5639685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0,25 * 4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5639685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0,25 * 4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657600"/>
            <a:ext cx="6165470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0,5 * 4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13402" y="838200"/>
            <a:ext cx="7317196" cy="9014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NAGRADNO PITANJE !!!</a:t>
            </a:r>
            <a:endParaRPr lang="en-US" sz="4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981200"/>
            <a:ext cx="8382000" cy="1643527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 prethodnom zadatku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posmatran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je gas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 prouzrokovao veliki broj nezgoda u rudnicima širom sveta. Koji gas je u pitanju?</a:t>
            </a: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razmisljanje30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20328.125"/>
                </p14:media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760656" y="5041899"/>
            <a:ext cx="609600" cy="609600"/>
          </a:xfrm>
          <a:prstGeom prst="rect">
            <a:avLst/>
          </a:prstGeom>
        </p:spPr>
      </p:pic>
      <p:sp>
        <p:nvSpPr>
          <p:cNvPr id="14" name="10"/>
          <p:cNvSpPr>
            <a:spLocks noChangeArrowheads="1"/>
          </p:cNvSpPr>
          <p:nvPr/>
        </p:nvSpPr>
        <p:spPr bwMode="auto">
          <a:xfrm>
            <a:off x="7151688" y="4540250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GB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9"/>
          <p:cNvSpPr>
            <a:spLocks noChangeArrowheads="1"/>
          </p:cNvSpPr>
          <p:nvPr/>
        </p:nvSpPr>
        <p:spPr bwMode="auto">
          <a:xfrm>
            <a:off x="7151688" y="4554537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8"/>
          <p:cNvSpPr>
            <a:spLocks noChangeArrowheads="1"/>
          </p:cNvSpPr>
          <p:nvPr/>
        </p:nvSpPr>
        <p:spPr bwMode="auto">
          <a:xfrm>
            <a:off x="7142163" y="4554537"/>
            <a:ext cx="1582737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7"/>
          <p:cNvSpPr>
            <a:spLocks noChangeArrowheads="1"/>
          </p:cNvSpPr>
          <p:nvPr/>
        </p:nvSpPr>
        <p:spPr bwMode="auto">
          <a:xfrm>
            <a:off x="7154863" y="4554537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6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5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0" name="4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1" name="3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2" name="2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3" name="1"/>
          <p:cNvSpPr>
            <a:spLocks noChangeArrowheads="1"/>
          </p:cNvSpPr>
          <p:nvPr/>
        </p:nvSpPr>
        <p:spPr bwMode="auto">
          <a:xfrm>
            <a:off x="7148513" y="4540250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8"/>
          <p:cNvSpPr>
            <a:spLocks noChangeArrowheads="1"/>
          </p:cNvSpPr>
          <p:nvPr/>
        </p:nvSpPr>
        <p:spPr bwMode="auto">
          <a:xfrm>
            <a:off x="7145338" y="4554537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КРАЈ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Donut 24"/>
          <p:cNvSpPr/>
          <p:nvPr/>
        </p:nvSpPr>
        <p:spPr>
          <a:xfrm>
            <a:off x="6858000" y="4267200"/>
            <a:ext cx="2159000" cy="2160587"/>
          </a:xfrm>
          <a:prstGeom prst="donut">
            <a:avLst>
              <a:gd name="adj" fmla="val 12091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Метан — Википедиј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114800"/>
            <a:ext cx="2590800" cy="195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00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5.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Gustina smeše N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, CO i H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pri temperaturi od 327 K i pritisku od 2 bar je 0,3 kg/m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. Mase CO i N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su jednake. Naći prividnu molekularnu masu smeše, relativni maseni sastav smeše i parcijalne pritiske komponenata smeše.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190351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3711476"/>
            <a:ext cx="2363147" cy="184665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 bar = 2*10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327 K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0,3 kg/m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 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CO</a:t>
            </a:r>
            <a:endParaRPr lang="sr-Latn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02794" y="3190351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3733800"/>
            <a:ext cx="1274708" cy="16435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1764329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67000" y="762000"/>
            <a:ext cx="3366627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el-GR" sz="2800" b="1" i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3,33 m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/kg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600200"/>
            <a:ext cx="4202497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2043,7 J/kgK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438400"/>
            <a:ext cx="140775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276600"/>
            <a:ext cx="1645002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114800"/>
            <a:ext cx="2856872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+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029200"/>
            <a:ext cx="5240537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114800"/>
            <a:ext cx="2196435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1 - 2g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715000"/>
            <a:ext cx="6167073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Latn-RS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sr-Latn-RS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(1 - 2g</a:t>
            </a:r>
            <a:r>
              <a:rPr lang="sr-Latn-RS" sz="28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00800" y="4038600"/>
            <a:ext cx="2579552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4.125 J/kgK </a:t>
            </a:r>
            <a:endParaRPr lang="en-US" sz="24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6400800" y="3352800"/>
            <a:ext cx="2369559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6400800" y="2667000"/>
            <a:ext cx="2335896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295400"/>
            <a:ext cx="4440639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Relativni maseni sastav (g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Relativni zapreminski sastav (r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Relativni molarni sastav 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ν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685800"/>
            <a:ext cx="1181100" cy="8477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1524000"/>
            <a:ext cx="1038225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362200"/>
            <a:ext cx="1076325" cy="8477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4572000"/>
            <a:ext cx="55626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Daltonov zakon (parcijalni pritsci)</a:t>
            </a:r>
          </a:p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Amagaov zakon (parcijalne zapremine)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7875" y="3581400"/>
            <a:ext cx="5048250" cy="876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6396303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-R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)-2R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 = 0,284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752600"/>
            <a:ext cx="1850186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0,284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0800" y="1752600"/>
            <a:ext cx="1863011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0,432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2667000"/>
            <a:ext cx="1519968" cy="56425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524250"/>
            <a:ext cx="3419475" cy="127635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2893469"/>
            <a:ext cx="2523448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sz="2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5334000" y="3577138"/>
            <a:ext cx="2557110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sz="2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5334000" y="4265069"/>
            <a:ext cx="2382383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 kg/kmol </a:t>
            </a:r>
            <a:endParaRPr lang="en-US" sz="24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5257800"/>
            <a:ext cx="2895344" cy="60939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4,23 kg/kmol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1809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762000"/>
            <a:ext cx="1407758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1676400"/>
            <a:ext cx="5763116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8.584,9 Pa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" y="2590800"/>
            <a:ext cx="5897768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8.584,9 Pa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3505200"/>
            <a:ext cx="6122189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)*p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182.822,4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6.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U cilindru sa nepokretnim klipom nalazi se smeša gasova mase 1,2 kg. Smešu gasova čine N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, CO i O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. Relativni zapreminski sastav N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iznosi 0,3, a CO 0,2. Početni pritisak i temperature smeše iznosi 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 i 293 K. Smeši se dovede 1 MJ toplote. Odrediti: 1) relativne masene sastave smeše; 2) gasna konstanta smeše; 3) parcijalne pritiske komponenata smeše pre dovođenja toplote; 4) pritisak nakon dovođenja toplote.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499616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20741"/>
            <a:ext cx="5029200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293K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= 0,2;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0,3;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 – 0,2 – 0,3 = 0,5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1,2 kg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 MJ = 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J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0" y="34290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0800" y="3962400"/>
            <a:ext cx="1513556" cy="2197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1) g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2) 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3)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4)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40775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5351145" cy="56425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685800"/>
            <a:ext cx="2523448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sz="2400" b="1" i="1" dirty="0"/>
          </a:p>
        </p:txBody>
      </p:sp>
      <p:sp>
        <p:nvSpPr>
          <p:cNvPr id="5" name="Rectangle 4"/>
          <p:cNvSpPr/>
          <p:nvPr/>
        </p:nvSpPr>
        <p:spPr>
          <a:xfrm>
            <a:off x="6400800" y="1369469"/>
            <a:ext cx="2557110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sz="2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6400800" y="2057400"/>
            <a:ext cx="2523448" cy="53553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32 kg/kmol </a:t>
            </a:r>
            <a:endParaRPr lang="en-US" sz="2400" b="1" i="1" dirty="0"/>
          </a:p>
        </p:txBody>
      </p:sp>
      <p:sp>
        <p:nvSpPr>
          <p:cNvPr id="7" name="Rectangle 6"/>
          <p:cNvSpPr/>
          <p:nvPr/>
        </p:nvSpPr>
        <p:spPr>
          <a:xfrm>
            <a:off x="228600" y="2438400"/>
            <a:ext cx="2626040" cy="60939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30 kg/kmol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257800"/>
            <a:ext cx="6252033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0,5*(32/30) = 0,533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429000"/>
            <a:ext cx="6252033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0,3*(28/30) = 0,280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4343400"/>
            <a:ext cx="6551794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0,2*(28/30) = 0,187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46706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0"/>
            <a:ext cx="5125121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362200"/>
            <a:ext cx="2855269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277,14 J/kgK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124301"/>
            <a:ext cx="1407758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3962400"/>
            <a:ext cx="4174541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0,3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4876800"/>
            <a:ext cx="4254691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0,2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5791200"/>
            <a:ext cx="4174541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0,5 * 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Pa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2362200"/>
            <a:ext cx="2335896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260 J/kgK </a:t>
            </a:r>
            <a:endParaRPr lang="en-US" sz="2400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172200" y="1676400"/>
            <a:ext cx="2369559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6172200" y="990600"/>
            <a:ext cx="2335896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407758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2250937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/V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1447800"/>
            <a:ext cx="1552028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=V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1447800"/>
            <a:ext cx="3954865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0,974 m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838200"/>
            <a:ext cx="2717411" cy="4277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b="1" i="1" dirty="0"/>
              <a:t>Klip se ne pomera !!!</a:t>
            </a:r>
            <a:endParaRPr lang="en-US" b="1" i="1" dirty="0"/>
          </a:p>
        </p:txBody>
      </p:sp>
      <p:sp>
        <p:nvSpPr>
          <p:cNvPr id="7" name="Oval 6"/>
          <p:cNvSpPr/>
          <p:nvPr/>
        </p:nvSpPr>
        <p:spPr bwMode="auto">
          <a:xfrm>
            <a:off x="1676400" y="1371600"/>
            <a:ext cx="360000" cy="7200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438400"/>
            <a:ext cx="3231975" cy="68326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(Q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19400" y="2438400"/>
            <a:ext cx="504000" cy="684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400" y="2362200"/>
            <a:ext cx="4267200" cy="106054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Specifičan toplotni kapacitet smeše </a:t>
            </a:r>
            <a:r>
              <a:rPr lang="sr-Latn-RS" sz="1800">
                <a:latin typeface="Times New Roman" pitchFamily="18" charset="0"/>
                <a:cs typeface="Times New Roman" pitchFamily="18" charset="0"/>
              </a:rPr>
              <a:t>pri konstantno</a:t>
            </a:r>
            <a:r>
              <a:rPr lang="en-GB" sz="1800">
                <a:latin typeface="Times New Roman" pitchFamily="18" charset="0"/>
                <a:cs typeface="Times New Roman" pitchFamily="18" charset="0"/>
              </a:rPr>
              <a:t>j zapremini </a:t>
            </a:r>
            <a:r>
              <a:rPr lang="sr-Latn-RS" sz="18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klip se ne pomera) !!!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352800"/>
            <a:ext cx="5227713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sr-Latn-R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4600" y="4800600"/>
            <a:ext cx="2358338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653 J/kgK </a:t>
            </a:r>
            <a:endParaRPr lang="en-US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6324600" y="4114800"/>
            <a:ext cx="2392001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vCO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754 J/kgK </a:t>
            </a:r>
            <a:endParaRPr lang="en-US" sz="2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6324600" y="3429000"/>
            <a:ext cx="2358338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746 J/kgK </a:t>
            </a:r>
            <a:endParaRPr lang="en-US" sz="24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228600" y="4114800"/>
            <a:ext cx="2880917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697,89 J/kgK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953000"/>
            <a:ext cx="2404826" cy="60939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1487,07 K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5715000"/>
            <a:ext cx="2704587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507532,3 Pa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7.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800" dirty="0">
                <a:latin typeface="Times New Roman" pitchFamily="18" charset="0"/>
                <a:cs typeface="Times New Roman" pitchFamily="18" charset="0"/>
              </a:rPr>
              <a:t>U cilindru sa nepokretnim klipom se nalazi smeša gasova mase 0,9 kg. Smešu gasova čine vazduh, azot (N</a:t>
            </a:r>
            <a:r>
              <a:rPr lang="sl-SI" sz="1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>), argon (A) i kiseonik (O</a:t>
            </a:r>
            <a:r>
              <a:rPr lang="sl-SI" sz="1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>). Relativni zapreminski sastav vazduha iznosi 0,2. Relativni zapreminski sastav azota je 0,45, dok je relativni zapreminski sastav kiseonika 0,1. Početni pritisak i temperatura smeše gasova iznose 1,07 bar i 30 </a:t>
            </a:r>
            <a:r>
              <a:rPr lang="sl-SI" sz="1800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>C. Smeši gasova se odvede 50 kJ toplote. Odrediti: 1) relativne masene sastave smeše,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> gasnu konstantnu smeše, 3) parcijalne pritiske komponenata smeše u pre odvođenja toplote 4) pritisak smeše posle odvođenja toplote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5814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20741"/>
            <a:ext cx="5562600" cy="2308324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1,07*10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303 K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= 0,2;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0,45; r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0,1; </a:t>
            </a:r>
            <a:r>
              <a:rPr lang="sr-Latn-R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0,25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0,9 kg</a:t>
            </a:r>
          </a:p>
          <a:p>
            <a:r>
              <a:rPr lang="sr-Latn-RS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sr-Latn-RS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sr-Latn-R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50 kJ = </a:t>
            </a:r>
            <a:r>
              <a:rPr lang="sr-Latn-R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5*10</a:t>
            </a:r>
            <a:r>
              <a:rPr lang="sr-Latn-RS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dirty="0">
                <a:latin typeface="Times New Roman" pitchFamily="18" charset="0"/>
                <a:cs typeface="Times New Roman" pitchFamily="18" charset="0"/>
              </a:rPr>
              <a:t> J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86400" y="34290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3964633"/>
            <a:ext cx="1513556" cy="21975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1) g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2) 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3)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4) 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40775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5437707" cy="49686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+ 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609600"/>
            <a:ext cx="2132315" cy="42909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28 kg/kmol </a:t>
            </a:r>
            <a:endParaRPr lang="en-US" b="1" i="1" dirty="0"/>
          </a:p>
        </p:txBody>
      </p:sp>
      <p:sp>
        <p:nvSpPr>
          <p:cNvPr id="5" name="Rectangle 4"/>
          <p:cNvSpPr/>
          <p:nvPr/>
        </p:nvSpPr>
        <p:spPr>
          <a:xfrm>
            <a:off x="6477000" y="1293269"/>
            <a:ext cx="2028312" cy="42909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40 kg/kmol </a:t>
            </a:r>
            <a:endParaRPr lang="en-US" b="1" i="1" dirty="0"/>
          </a:p>
        </p:txBody>
      </p:sp>
      <p:sp>
        <p:nvSpPr>
          <p:cNvPr id="6" name="Rectangle 5"/>
          <p:cNvSpPr/>
          <p:nvPr/>
        </p:nvSpPr>
        <p:spPr>
          <a:xfrm>
            <a:off x="6477000" y="1981200"/>
            <a:ext cx="2132315" cy="42909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32 kg/kmol 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228600" y="2438400"/>
            <a:ext cx="2507418" cy="496867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31,6 kg/kmol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4933065"/>
            <a:ext cx="5609228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0,1*(32/31,6) = 0,101</a:t>
            </a:r>
          </a:p>
        </p:txBody>
      </p:sp>
      <p:sp>
        <p:nvSpPr>
          <p:cNvPr id="9" name="Rectangle 8"/>
          <p:cNvSpPr/>
          <p:nvPr/>
        </p:nvSpPr>
        <p:spPr>
          <a:xfrm>
            <a:off x="228600" y="3276600"/>
            <a:ext cx="5763116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0,45*(28/31,6) = 0,399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" y="4094966"/>
            <a:ext cx="5410327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0,25*(40/31,6) = 0,316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77000" y="2667000"/>
            <a:ext cx="2034660" cy="429092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29 kg/kmol </a:t>
            </a:r>
            <a:endParaRPr lang="en-US" b="1" i="1" dirty="0"/>
          </a:p>
        </p:txBody>
      </p:sp>
      <p:sp>
        <p:nvSpPr>
          <p:cNvPr id="15" name="Rectangle 14"/>
          <p:cNvSpPr/>
          <p:nvPr/>
        </p:nvSpPr>
        <p:spPr>
          <a:xfrm>
            <a:off x="228600" y="5715000"/>
            <a:ext cx="5264070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*(M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0,2*(29/31,6) = 0,184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260281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621" y="1371600"/>
            <a:ext cx="5222135" cy="49686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2473754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263,34 J/kgK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932133"/>
            <a:ext cx="1231427" cy="49686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733800"/>
            <a:ext cx="3342582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48.150 Pa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4419600"/>
            <a:ext cx="3103607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26.750 Pa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5105400"/>
            <a:ext cx="3342582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10.700 Pa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1828800"/>
            <a:ext cx="1978427" cy="42909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260 J/kgK </a:t>
            </a:r>
            <a:endParaRPr lang="en-US" b="1" i="1" dirty="0"/>
          </a:p>
        </p:txBody>
      </p:sp>
      <p:sp>
        <p:nvSpPr>
          <p:cNvPr id="10" name="Rectangle 9"/>
          <p:cNvSpPr/>
          <p:nvPr/>
        </p:nvSpPr>
        <p:spPr>
          <a:xfrm>
            <a:off x="6172200" y="1219200"/>
            <a:ext cx="1874424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209 J/kgK </a:t>
            </a:r>
            <a:endParaRPr lang="en-US" b="1" i="1" dirty="0"/>
          </a:p>
        </p:txBody>
      </p:sp>
      <p:sp>
        <p:nvSpPr>
          <p:cNvPr id="11" name="Rectangle 10"/>
          <p:cNvSpPr/>
          <p:nvPr/>
        </p:nvSpPr>
        <p:spPr>
          <a:xfrm>
            <a:off x="6172200" y="609600"/>
            <a:ext cx="1978427" cy="42909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b="1" i="1" dirty="0"/>
          </a:p>
        </p:txBody>
      </p:sp>
      <p:sp>
        <p:nvSpPr>
          <p:cNvPr id="16" name="Rectangle 15"/>
          <p:cNvSpPr/>
          <p:nvPr/>
        </p:nvSpPr>
        <p:spPr>
          <a:xfrm>
            <a:off x="6172200" y="2438400"/>
            <a:ext cx="1876155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b="1" i="1" dirty="0">
                <a:latin typeface="Times New Roman" pitchFamily="18" charset="0"/>
                <a:cs typeface="Times New Roman" pitchFamily="18" charset="0"/>
              </a:rPr>
              <a:t> = 287 J/kgK </a:t>
            </a:r>
            <a:endParaRPr lang="en-US" b="1" i="1" dirty="0"/>
          </a:p>
        </p:txBody>
      </p:sp>
      <p:sp>
        <p:nvSpPr>
          <p:cNvPr id="17" name="Rectangle 16"/>
          <p:cNvSpPr/>
          <p:nvPr/>
        </p:nvSpPr>
        <p:spPr>
          <a:xfrm>
            <a:off x="228600" y="5791200"/>
            <a:ext cx="3111236" cy="5355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 p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= 21.400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1407758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447800"/>
            <a:ext cx="2250937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/V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1447800"/>
            <a:ext cx="1552028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=V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1447800"/>
            <a:ext cx="3895554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= 0,671 m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0" y="838200"/>
            <a:ext cx="2717411" cy="4277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b="1" i="1" dirty="0"/>
              <a:t>Klip se ne pomera !!!</a:t>
            </a:r>
            <a:endParaRPr lang="en-US" b="1" i="1" dirty="0"/>
          </a:p>
        </p:txBody>
      </p:sp>
      <p:sp>
        <p:nvSpPr>
          <p:cNvPr id="7" name="Oval 6"/>
          <p:cNvSpPr/>
          <p:nvPr/>
        </p:nvSpPr>
        <p:spPr bwMode="auto">
          <a:xfrm>
            <a:off x="1676400" y="1371600"/>
            <a:ext cx="360000" cy="720000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438400"/>
            <a:ext cx="3231975" cy="68326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(Q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667000" y="2438400"/>
            <a:ext cx="504000" cy="68400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3352800"/>
            <a:ext cx="5339923" cy="49686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+ 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*g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</a:t>
            </a:r>
            <a:endParaRPr lang="sr-Latn-R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4600" y="4800600"/>
            <a:ext cx="2358338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653 J/kgK </a:t>
            </a:r>
            <a:endParaRPr lang="en-US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6324600" y="4114800"/>
            <a:ext cx="2233175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322 J/kgK </a:t>
            </a:r>
            <a:endParaRPr lang="en-US" sz="2400" b="1" i="1" dirty="0"/>
          </a:p>
        </p:txBody>
      </p:sp>
      <p:sp>
        <p:nvSpPr>
          <p:cNvPr id="15" name="Rectangle 14"/>
          <p:cNvSpPr/>
          <p:nvPr/>
        </p:nvSpPr>
        <p:spPr>
          <a:xfrm>
            <a:off x="6324600" y="3429000"/>
            <a:ext cx="2358338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746 J/kgK </a:t>
            </a:r>
            <a:endParaRPr lang="en-US" sz="24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228600" y="4114800"/>
            <a:ext cx="2701381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597,6 J/kgK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4953000"/>
            <a:ext cx="2225289" cy="60939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210,04 K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5715000"/>
            <a:ext cx="2614818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74.172,7 Pa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24600" y="5486400"/>
            <a:ext cx="2240806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vV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720 J/kgK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295400"/>
            <a:ext cx="7795083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Srednja (prividna) molekularna masa smeše (M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sr-Cyrl-RS" sz="2400" b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[</a:t>
            </a:r>
            <a:r>
              <a:rPr lang="sr-Latn-RS" sz="2400" b="1" i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kg/kmol</a:t>
            </a:r>
            <a:r>
              <a:rPr lang="sr-Cyrl-RS" sz="2400" b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]</a:t>
            </a:r>
            <a:endParaRPr 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257425"/>
            <a:ext cx="3114675" cy="1171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209800"/>
            <a:ext cx="3514725" cy="876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3657600"/>
            <a:ext cx="3789820" cy="4968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Gasna konstanta smeše (R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572000"/>
            <a:ext cx="3486150" cy="876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572000"/>
            <a:ext cx="2971800" cy="1171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00380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Uvod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295400"/>
            <a:ext cx="444544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Međusobni odnosi sastava smeše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8600" y="3161234"/>
            <a:ext cx="555953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Parcijalan pritisak komponente smeše (p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057400"/>
            <a:ext cx="1524000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057400"/>
            <a:ext cx="1524000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886200"/>
            <a:ext cx="1362075" cy="495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00" y="4648200"/>
            <a:ext cx="6184065" cy="496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Specifični toplotni kapacitet smeše (c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[</a:t>
            </a:r>
            <a:r>
              <a:rPr lang="sr-Latn-RS" sz="2400" b="1" i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J/kgK</a:t>
            </a:r>
            <a:r>
              <a:rPr lang="sr-Cyrl-RS" sz="2400" b="1" dirty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]</a:t>
            </a:r>
            <a:endParaRPr lang="sr-Latn-R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372100"/>
            <a:ext cx="2209800" cy="876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7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1.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3 kg smeše O</a:t>
            </a:r>
            <a:r>
              <a:rPr lang="sr-Latn-R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i CO</a:t>
            </a:r>
            <a:r>
              <a:rPr lang="sr-Latn-R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zauzimaju zapreminu od 2 m</a:t>
            </a:r>
            <a:r>
              <a:rPr lang="sr-Latn-R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na pritisku od 1,5 bar i temperaturi 220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C. Odrediti zapreminski sastav smeše?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29718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505200"/>
            <a:ext cx="4779065" cy="21975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3 kg</a:t>
            </a:r>
            <a:endParaRPr lang="sr-Latn-RS" sz="24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 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1,5 bar = 1,5*10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220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273+220 = 493 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2794" y="29718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3505200"/>
            <a:ext cx="1409360" cy="10895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2209259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latin typeface="Times New Roman" pitchFamily="18" charset="0"/>
                <a:cs typeface="Times New Roman" pitchFamily="18" charset="0"/>
              </a:rPr>
              <a:t>Početni uslov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371600"/>
            <a:ext cx="3648075" cy="876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14600"/>
            <a:ext cx="2381250" cy="1266825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2438400"/>
            <a:ext cx="2565126" cy="496483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189 J/kgK </a:t>
            </a:r>
            <a:endParaRPr lang="en-US" sz="2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4572000" y="3122069"/>
            <a:ext cx="2417650" cy="496483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260 J/kgK </a:t>
            </a:r>
            <a:endParaRPr lang="en-US" sz="2400" b="1" i="1" dirty="0"/>
          </a:p>
        </p:txBody>
      </p:sp>
      <p:sp>
        <p:nvSpPr>
          <p:cNvPr id="11" name="Oval 10"/>
          <p:cNvSpPr/>
          <p:nvPr/>
        </p:nvSpPr>
        <p:spPr bwMode="auto">
          <a:xfrm>
            <a:off x="884400" y="3276600"/>
            <a:ext cx="792000" cy="649188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828800" y="3276600"/>
            <a:ext cx="792000" cy="601492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6200" y="2667000"/>
            <a:ext cx="609600" cy="60149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114800"/>
            <a:ext cx="2157065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8600" y="4876800"/>
            <a:ext cx="2839945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5638800"/>
            <a:ext cx="2937022" cy="56425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202,84 J/kgK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86200"/>
            <a:ext cx="3009900" cy="133350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72000" y="5484269"/>
            <a:ext cx="1527982" cy="49648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0,25 </a:t>
            </a:r>
            <a:endParaRPr lang="en-US" sz="2400" b="1" i="1" dirty="0"/>
          </a:p>
        </p:txBody>
      </p:sp>
      <p:sp>
        <p:nvSpPr>
          <p:cNvPr id="21" name="Rectangle 20"/>
          <p:cNvSpPr/>
          <p:nvPr/>
        </p:nvSpPr>
        <p:spPr>
          <a:xfrm>
            <a:off x="6629400" y="5484269"/>
            <a:ext cx="1675459" cy="49648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0,75 </a:t>
            </a:r>
            <a:endParaRPr lang="en-U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1842171" cy="564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2.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295400"/>
            <a:ext cx="8382000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Koliko molova i kilograma ima 1 m</a:t>
            </a:r>
            <a:r>
              <a:rPr lang="sr-Latn-R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idealnog gasa zapreminskog sastava r</a:t>
            </a:r>
            <a:r>
              <a:rPr lang="sr-Latn-RS" sz="2800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8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= 0,1; r</a:t>
            </a:r>
            <a:r>
              <a:rPr lang="sr-Latn-RS" sz="2800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8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= 0,11; r</a:t>
            </a:r>
            <a:r>
              <a:rPr lang="sr-Latn-RS" sz="28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 = 0,79 pri pritisku od 5 bar i temperaturi od 150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C?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2971800"/>
            <a:ext cx="2222275" cy="4294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Poznate vrednosti!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505200"/>
            <a:ext cx="4698915" cy="21975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1 m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5 bar = 5*10</a:t>
            </a:r>
            <a:r>
              <a:rPr lang="sr-Latn-RS" sz="2400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Pa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150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C -&gt; T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273+150 = 423 K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aseline="-4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= 0,1; 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0,11; r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0,79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02794" y="2971800"/>
            <a:ext cx="3355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Nepoznate (tražene) vrednosti!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1200" y="3505200"/>
            <a:ext cx="1239442" cy="10895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 = 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 animBg="1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2216376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2737352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057400" y="1600200"/>
            <a:ext cx="457200" cy="5760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buNone/>
              <a:tabLst>
                <a:tab pos="409575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514600"/>
            <a:ext cx="3362325" cy="12763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4572000" y="1371600"/>
            <a:ext cx="2565126" cy="49648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189 J/kgK </a:t>
            </a:r>
            <a:endParaRPr lang="en-US" sz="24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4572000" y="2055269"/>
            <a:ext cx="2417650" cy="49648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260 J/kgK </a:t>
            </a:r>
            <a:endParaRPr lang="en-US" sz="24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4572000" y="2743200"/>
            <a:ext cx="2335896" cy="5355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400" b="1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400" b="1" i="1" baseline="-4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RS" sz="2400" b="1" i="1" dirty="0">
                <a:latin typeface="Times New Roman" pitchFamily="18" charset="0"/>
                <a:cs typeface="Times New Roman" pitchFamily="18" charset="0"/>
              </a:rPr>
              <a:t> = 297 J/kgK </a:t>
            </a:r>
            <a:endParaRPr lang="en-US" sz="24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228600" y="4114800"/>
            <a:ext cx="2765501" cy="60939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276,6 J/kgK 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5105400"/>
            <a:ext cx="5617243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(5*10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*1)/(276,6*423)= 4,27 kg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1308371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n = ???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1676602"/>
            <a:ext cx="8073044" cy="535531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sr-Latn-RS" sz="2400" dirty="0">
                <a:latin typeface="Times New Roman" pitchFamily="18" charset="0"/>
                <a:cs typeface="Times New Roman" pitchFamily="18" charset="0"/>
              </a:rPr>
              <a:t>Jednačina stanja idealnog gasa u kojoj figurira broj molova n !!!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514802"/>
            <a:ext cx="2118593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n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8600" y="3429202"/>
            <a:ext cx="2698880" cy="564257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(p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)/(R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4343602"/>
            <a:ext cx="4346062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(5*10</a:t>
            </a:r>
            <a:r>
              <a:rPr lang="sr-Latn-RS" sz="2800" b="1" i="1" baseline="30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*1)/(8314,4*423)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258002"/>
            <a:ext cx="2497800" cy="609398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800" b="1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2800" b="1" i="1" dirty="0">
                <a:latin typeface="Times New Roman" pitchFamily="18" charset="0"/>
                <a:cs typeface="Times New Roman" pitchFamily="18" charset="0"/>
              </a:rPr>
              <a:t> = 0,142 kmol</a:t>
            </a:r>
            <a:endParaRPr lang="sr-Latn-RS" sz="28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2853</TotalTime>
  <Words>2064</Words>
  <Application>Microsoft Office PowerPoint</Application>
  <PresentationFormat>On-screen Show (4:3)</PresentationFormat>
  <Paragraphs>255</Paragraphs>
  <Slides>30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Textured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289</cp:revision>
  <cp:lastPrinted>2017-02-18T19:14:43Z</cp:lastPrinted>
  <dcterms:created xsi:type="dcterms:W3CDTF">2006-01-31T15:10:17Z</dcterms:created>
  <dcterms:modified xsi:type="dcterms:W3CDTF">2025-07-01T07:45:44Z</dcterms:modified>
</cp:coreProperties>
</file>