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  <p:sldMasterId id="2147483722" r:id="rId2"/>
  </p:sldMasterIdLst>
  <p:notesMasterIdLst>
    <p:notesMasterId r:id="rId33"/>
  </p:notesMasterIdLst>
  <p:handoutMasterIdLst>
    <p:handoutMasterId r:id="rId34"/>
  </p:handoutMasterIdLst>
  <p:sldIdLst>
    <p:sldId id="256" r:id="rId3"/>
    <p:sldId id="257" r:id="rId4"/>
    <p:sldId id="277" r:id="rId5"/>
    <p:sldId id="278" r:id="rId6"/>
    <p:sldId id="260" r:id="rId7"/>
    <p:sldId id="279" r:id="rId8"/>
    <p:sldId id="280" r:id="rId9"/>
    <p:sldId id="281" r:id="rId10"/>
    <p:sldId id="282" r:id="rId11"/>
    <p:sldId id="283" r:id="rId12"/>
    <p:sldId id="284" r:id="rId13"/>
    <p:sldId id="285" r:id="rId14"/>
    <p:sldId id="286" r:id="rId15"/>
    <p:sldId id="287" r:id="rId16"/>
    <p:sldId id="288" r:id="rId17"/>
    <p:sldId id="289" r:id="rId18"/>
    <p:sldId id="267" r:id="rId19"/>
    <p:sldId id="290" r:id="rId20"/>
    <p:sldId id="291" r:id="rId21"/>
    <p:sldId id="292" r:id="rId22"/>
    <p:sldId id="293" r:id="rId23"/>
    <p:sldId id="294" r:id="rId24"/>
    <p:sldId id="295" r:id="rId25"/>
    <p:sldId id="296" r:id="rId26"/>
    <p:sldId id="297" r:id="rId27"/>
    <p:sldId id="298" r:id="rId28"/>
    <p:sldId id="299" r:id="rId29"/>
    <p:sldId id="300" r:id="rId30"/>
    <p:sldId id="301" r:id="rId31"/>
    <p:sldId id="274" r:id="rId32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lnSpc>
        <a:spcPct val="120000"/>
      </a:lnSpc>
      <a:spcBef>
        <a:spcPct val="30000"/>
      </a:spcBef>
      <a:spcAft>
        <a:spcPct val="0"/>
      </a:spcAft>
      <a:buClr>
        <a:srgbClr val="FF0000"/>
      </a:buClr>
      <a:buSzPct val="100000"/>
      <a:buFont typeface="Wingdings" pitchFamily="2" charset="2"/>
      <a:defRPr sz="2000" kern="1200">
        <a:solidFill>
          <a:srgbClr val="000000"/>
        </a:solidFill>
        <a:latin typeface="Arial" charset="0"/>
        <a:ea typeface="+mn-ea"/>
        <a:cs typeface="+mn-cs"/>
      </a:defRPr>
    </a:lvl1pPr>
    <a:lvl2pPr marL="457200" algn="l" rtl="0" eaLnBrk="0" fontAlgn="base" hangingPunct="0">
      <a:lnSpc>
        <a:spcPct val="120000"/>
      </a:lnSpc>
      <a:spcBef>
        <a:spcPct val="30000"/>
      </a:spcBef>
      <a:spcAft>
        <a:spcPct val="0"/>
      </a:spcAft>
      <a:buClr>
        <a:srgbClr val="FF0000"/>
      </a:buClr>
      <a:buSzPct val="100000"/>
      <a:buFont typeface="Wingdings" pitchFamily="2" charset="2"/>
      <a:defRPr sz="2000" kern="1200">
        <a:solidFill>
          <a:srgbClr val="000000"/>
        </a:solidFill>
        <a:latin typeface="Arial" charset="0"/>
        <a:ea typeface="+mn-ea"/>
        <a:cs typeface="+mn-cs"/>
      </a:defRPr>
    </a:lvl2pPr>
    <a:lvl3pPr marL="914400" algn="l" rtl="0" eaLnBrk="0" fontAlgn="base" hangingPunct="0">
      <a:lnSpc>
        <a:spcPct val="120000"/>
      </a:lnSpc>
      <a:spcBef>
        <a:spcPct val="30000"/>
      </a:spcBef>
      <a:spcAft>
        <a:spcPct val="0"/>
      </a:spcAft>
      <a:buClr>
        <a:srgbClr val="FF0000"/>
      </a:buClr>
      <a:buSzPct val="100000"/>
      <a:buFont typeface="Wingdings" pitchFamily="2" charset="2"/>
      <a:defRPr sz="2000" kern="1200">
        <a:solidFill>
          <a:srgbClr val="000000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lnSpc>
        <a:spcPct val="120000"/>
      </a:lnSpc>
      <a:spcBef>
        <a:spcPct val="30000"/>
      </a:spcBef>
      <a:spcAft>
        <a:spcPct val="0"/>
      </a:spcAft>
      <a:buClr>
        <a:srgbClr val="FF0000"/>
      </a:buClr>
      <a:buSzPct val="100000"/>
      <a:buFont typeface="Wingdings" pitchFamily="2" charset="2"/>
      <a:defRPr sz="2000" kern="1200">
        <a:solidFill>
          <a:srgbClr val="000000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lnSpc>
        <a:spcPct val="120000"/>
      </a:lnSpc>
      <a:spcBef>
        <a:spcPct val="30000"/>
      </a:spcBef>
      <a:spcAft>
        <a:spcPct val="0"/>
      </a:spcAft>
      <a:buClr>
        <a:srgbClr val="FF0000"/>
      </a:buClr>
      <a:buSzPct val="100000"/>
      <a:buFont typeface="Wingdings" pitchFamily="2" charset="2"/>
      <a:defRPr sz="2000" kern="1200">
        <a:solidFill>
          <a:srgbClr val="000000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rgbClr val="000000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rgbClr val="000000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rgbClr val="000000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rgbClr val="000000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Đorđe" initials="Đ" lastIdx="1" clrIdx="0">
    <p:extLst>
      <p:ext uri="{19B8F6BF-5375-455C-9EA6-DF929625EA0E}">
        <p15:presenceInfo xmlns:p15="http://schemas.microsoft.com/office/powerpoint/2012/main" userId="eddac27b20c8debe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342A7A"/>
    <a:srgbClr val="FFCC00"/>
    <a:srgbClr val="99FF33"/>
    <a:srgbClr val="808080"/>
    <a:srgbClr val="66FFFF"/>
    <a:srgbClr val="3B3470"/>
    <a:srgbClr val="2950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002" autoAdjust="0"/>
    <p:restoredTop sz="96984" autoAdjust="0"/>
  </p:normalViewPr>
  <p:slideViewPr>
    <p:cSldViewPr>
      <p:cViewPr varScale="1">
        <p:scale>
          <a:sx n="85" d="100"/>
          <a:sy n="85" d="100"/>
        </p:scale>
        <p:origin x="1454" y="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3" d="100"/>
          <a:sy n="63" d="100"/>
        </p:scale>
        <p:origin x="-3149" y="-82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tableStyles" Target="tableStyles.xml"/><Relationship Id="rId21" Type="http://schemas.openxmlformats.org/officeDocument/2006/relationships/slide" Target="slides/slide19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notesMaster" Target="notesMasters/notesMaster1.xml"/><Relationship Id="rId38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commentAuthors" Target="commentAuthors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587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2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2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587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004C5351-5073-4F99-AD25-E2B7359386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9915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587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4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520" y="4560570"/>
            <a:ext cx="5852160" cy="432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34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4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587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FA2B83D8-9B1B-4807-8BEB-AA64FD3012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5960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A2B83D8-9B1B-4807-8BEB-AA64FD3012C3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0445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ctrTitle" sz="quarter"/>
          </p:nvPr>
        </p:nvSpPr>
        <p:spPr bwMode="auto">
          <a:xfrm>
            <a:off x="685800" y="1676400"/>
            <a:ext cx="7772400" cy="1828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subTitle" sz="quarter" idx="1"/>
          </p:nvPr>
        </p:nvSpPr>
        <p:spPr bwMode="auto">
          <a:xfrm>
            <a:off x="1371600" y="3886200"/>
            <a:ext cx="6400800" cy="17526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quarter" idx="10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fld id="{05744DE7-B441-4086-B096-7AD8FBA871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31E49-C82C-4B7A-AC41-4D7DD35182B2}" type="datetimeFigureOut">
              <a:rPr lang="sr-Latn-RS" smtClean="0"/>
              <a:pPr/>
              <a:t>1.7.2025.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3CE27-E178-477A-ACA8-84F66A200313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1965660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31E49-C82C-4B7A-AC41-4D7DD35182B2}" type="datetimeFigureOut">
              <a:rPr lang="sr-Latn-RS" smtClean="0"/>
              <a:pPr/>
              <a:t>1.7.2025.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3CE27-E178-477A-ACA8-84F66A200313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8245530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31E49-C82C-4B7A-AC41-4D7DD35182B2}" type="datetimeFigureOut">
              <a:rPr lang="sr-Latn-RS" smtClean="0"/>
              <a:pPr/>
              <a:t>1.7.2025.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3CE27-E178-477A-ACA8-84F66A200313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3540367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31E49-C82C-4B7A-AC41-4D7DD35182B2}" type="datetimeFigureOut">
              <a:rPr lang="sr-Latn-RS" smtClean="0"/>
              <a:pPr/>
              <a:t>1.7.2025.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3CE27-E178-477A-ACA8-84F66A200313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8365196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31E49-C82C-4B7A-AC41-4D7DD35182B2}" type="datetimeFigureOut">
              <a:rPr lang="sr-Latn-RS" smtClean="0"/>
              <a:pPr/>
              <a:t>1.7.2025.</a:t>
            </a:fld>
            <a:endParaRPr lang="sr-Latn-R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3CE27-E178-477A-ACA8-84F66A200313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5156887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31E49-C82C-4B7A-AC41-4D7DD35182B2}" type="datetimeFigureOut">
              <a:rPr lang="sr-Latn-RS" smtClean="0"/>
              <a:pPr/>
              <a:t>1.7.2025.</a:t>
            </a:fld>
            <a:endParaRPr lang="sr-Latn-R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3CE27-E178-477A-ACA8-84F66A200313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0000417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31E49-C82C-4B7A-AC41-4D7DD35182B2}" type="datetimeFigureOut">
              <a:rPr lang="sr-Latn-RS" smtClean="0"/>
              <a:pPr/>
              <a:t>1.7.2025.</a:t>
            </a:fld>
            <a:endParaRPr lang="sr-Latn-R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3CE27-E178-477A-ACA8-84F66A200313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4937266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31E49-C82C-4B7A-AC41-4D7DD35182B2}" type="datetimeFigureOut">
              <a:rPr lang="sr-Latn-RS" smtClean="0"/>
              <a:pPr/>
              <a:t>1.7.2025.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3CE27-E178-477A-ACA8-84F66A200313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82948539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R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31E49-C82C-4B7A-AC41-4D7DD35182B2}" type="datetimeFigureOut">
              <a:rPr lang="sr-Latn-RS" smtClean="0"/>
              <a:pPr/>
              <a:t>1.7.2025.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3CE27-E178-477A-ACA8-84F66A200313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348073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31E49-C82C-4B7A-AC41-4D7DD35182B2}" type="datetimeFigureOut">
              <a:rPr lang="sr-Latn-RS" smtClean="0"/>
              <a:pPr/>
              <a:t>1.7.2025.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3CE27-E178-477A-ACA8-84F66A200313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71184193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31E49-C82C-4B7A-AC41-4D7DD35182B2}" type="datetimeFigureOut">
              <a:rPr lang="sr-Latn-RS" smtClean="0"/>
              <a:pPr/>
              <a:t>1.7.2025.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3CE27-E178-477A-ACA8-84F66A200313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992531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090923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>
            <a:duotone>
              <a:schemeClr val="bg1"/>
              <a:srgbClr val="FFFFFF"/>
            </a:duotone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2" name="Text Box 8"/>
          <p:cNvSpPr txBox="1">
            <a:spLocks noChangeArrowheads="1"/>
          </p:cNvSpPr>
          <p:nvPr userDrawn="1"/>
        </p:nvSpPr>
        <p:spPr bwMode="auto">
          <a:xfrm>
            <a:off x="6557920" y="6350238"/>
            <a:ext cx="243368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sr-Latn-RS" sz="1500" i="1">
                <a:solidFill>
                  <a:srgbClr val="3B3470"/>
                </a:solidFill>
                <a:latin typeface="Arial" pitchFamily="34" charset="0"/>
                <a:cs typeface="Arial" pitchFamily="34" charset="0"/>
              </a:rPr>
              <a:t>Prof. </a:t>
            </a:r>
            <a:r>
              <a:rPr lang="en-US" sz="1500" i="1">
                <a:solidFill>
                  <a:srgbClr val="3B3470"/>
                </a:solidFill>
                <a:latin typeface="Arial" pitchFamily="34" charset="0"/>
                <a:cs typeface="Arial" pitchFamily="34" charset="0"/>
              </a:rPr>
              <a:t>dr Radomir Mijailovi</a:t>
            </a:r>
            <a:r>
              <a:rPr lang="sr-Latn-CS" sz="1500" i="1">
                <a:solidFill>
                  <a:srgbClr val="3B3470"/>
                </a:solidFill>
                <a:latin typeface="Arial" pitchFamily="34" charset="0"/>
                <a:cs typeface="Arial" pitchFamily="34" charset="0"/>
              </a:rPr>
              <a:t>ć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GB" sz="1500" i="1">
                <a:solidFill>
                  <a:srgbClr val="3B3470"/>
                </a:solidFill>
                <a:latin typeface="Arial" pitchFamily="34" charset="0"/>
                <a:cs typeface="Arial" pitchFamily="34" charset="0"/>
              </a:rPr>
              <a:t>Doc. dr </a:t>
            </a:r>
            <a:r>
              <a:rPr lang="sr-Latn-CS" sz="1500" i="1">
                <a:solidFill>
                  <a:srgbClr val="3B3470"/>
                </a:solidFill>
                <a:latin typeface="Arial" pitchFamily="34" charset="0"/>
                <a:cs typeface="Arial" pitchFamily="34" charset="0"/>
              </a:rPr>
              <a:t>Đorđe Petrović</a:t>
            </a:r>
            <a:endParaRPr lang="en-US" sz="1500" i="1">
              <a:solidFill>
                <a:srgbClr val="3B347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393" name="Text Box 9"/>
          <p:cNvSpPr txBox="1">
            <a:spLocks noChangeArrowheads="1"/>
          </p:cNvSpPr>
          <p:nvPr userDrawn="1"/>
        </p:nvSpPr>
        <p:spPr bwMode="auto">
          <a:xfrm>
            <a:off x="3429000" y="161925"/>
            <a:ext cx="2286000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sr-Latn-CS" sz="1500" dirty="0">
                <a:solidFill>
                  <a:srgbClr val="3B3470"/>
                </a:solidFill>
              </a:rPr>
              <a:t>Tehnička termodinamika</a:t>
            </a:r>
            <a:endParaRPr lang="en-US" sz="1500" dirty="0">
              <a:solidFill>
                <a:srgbClr val="3B3470"/>
              </a:solidFill>
            </a:endParaRPr>
          </a:p>
        </p:txBody>
      </p:sp>
      <p:sp>
        <p:nvSpPr>
          <p:cNvPr id="16394" name="Line 10"/>
          <p:cNvSpPr>
            <a:spLocks noChangeShapeType="1"/>
          </p:cNvSpPr>
          <p:nvPr userDrawn="1"/>
        </p:nvSpPr>
        <p:spPr bwMode="auto">
          <a:xfrm>
            <a:off x="228600" y="6400800"/>
            <a:ext cx="8683625" cy="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6395" name="Text Box 11"/>
          <p:cNvSpPr txBox="1">
            <a:spLocks noChangeArrowheads="1"/>
          </p:cNvSpPr>
          <p:nvPr userDrawn="1"/>
        </p:nvSpPr>
        <p:spPr bwMode="auto">
          <a:xfrm>
            <a:off x="133350" y="6437313"/>
            <a:ext cx="2509838" cy="34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  <a:defRPr/>
            </a:pPr>
            <a:r>
              <a:rPr lang="sr-Latn-CS" sz="1400">
                <a:solidFill>
                  <a:srgbClr val="3B3470"/>
                </a:solidFill>
              </a:rPr>
              <a:t>Saobraćajni fakultet, Beograd</a:t>
            </a:r>
            <a:endParaRPr lang="en-US">
              <a:solidFill>
                <a:srgbClr val="3B3470"/>
              </a:solidFill>
            </a:endParaRPr>
          </a:p>
        </p:txBody>
      </p:sp>
      <p:sp>
        <p:nvSpPr>
          <p:cNvPr id="16399" name="Line 15"/>
          <p:cNvSpPr>
            <a:spLocks noChangeShapeType="1"/>
          </p:cNvSpPr>
          <p:nvPr userDrawn="1"/>
        </p:nvSpPr>
        <p:spPr bwMode="auto">
          <a:xfrm>
            <a:off x="228600" y="533400"/>
            <a:ext cx="8683625" cy="0"/>
          </a:xfrm>
          <a:prstGeom prst="line">
            <a:avLst/>
          </a:prstGeom>
          <a:noFill/>
          <a:ln w="57150" cmpd="thickThin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" name="Text Box 11"/>
          <p:cNvSpPr txBox="1">
            <a:spLocks noChangeArrowheads="1"/>
          </p:cNvSpPr>
          <p:nvPr userDrawn="1"/>
        </p:nvSpPr>
        <p:spPr bwMode="auto">
          <a:xfrm>
            <a:off x="4170302" y="6430935"/>
            <a:ext cx="800219" cy="3270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defPPr>
              <a:defRPr lang="en-US"/>
            </a:defPPr>
            <a:lvl1pPr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tabLst>
                <a:tab pos="409575" algn="l"/>
              </a:tabLst>
              <a:defRPr/>
            </a:pPr>
            <a:r>
              <a:rPr lang="en-US" sz="1400">
                <a:solidFill>
                  <a:srgbClr val="3B3470"/>
                </a:solidFill>
              </a:rPr>
              <a:t>- 20</a:t>
            </a:r>
            <a:r>
              <a:rPr lang="sr-Latn-RS" sz="1400">
                <a:solidFill>
                  <a:srgbClr val="3B3470"/>
                </a:solidFill>
              </a:rPr>
              <a:t>2</a:t>
            </a:r>
            <a:r>
              <a:rPr lang="en-GB" sz="1400">
                <a:solidFill>
                  <a:srgbClr val="3B3470"/>
                </a:solidFill>
              </a:rPr>
              <a:t>5</a:t>
            </a:r>
            <a:r>
              <a:rPr lang="en-US" sz="1400">
                <a:solidFill>
                  <a:srgbClr val="3B3470"/>
                </a:solidFill>
              </a:rPr>
              <a:t> </a:t>
            </a:r>
            <a:r>
              <a:rPr lang="en-US" sz="1400" dirty="0">
                <a:solidFill>
                  <a:srgbClr val="3B3470"/>
                </a:solidFill>
              </a:rPr>
              <a:t>-</a:t>
            </a:r>
            <a:endParaRPr lang="en-US" dirty="0">
              <a:solidFill>
                <a:srgbClr val="3B3470"/>
              </a:solidFill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0" r:id="rId1"/>
    <p:sldLayoutId id="2147483710" r:id="rId2"/>
    <p:sldLayoutId id="2147483721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  <p:sldLayoutId id="2147483719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531E49-C82C-4B7A-AC41-4D7DD35182B2}" type="datetimeFigureOut">
              <a:rPr lang="sr-Latn-RS" smtClean="0"/>
              <a:pPr/>
              <a:t>1.7.2025.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63CE27-E178-477A-ACA8-84F66A200313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347951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1" r:id="rId9"/>
    <p:sldLayoutId id="2147483732" r:id="rId10"/>
    <p:sldLayoutId id="214748373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microsoft.com/office/2007/relationships/media" Target="../media/media1.mp3"/><Relationship Id="rId1" Type="http://schemas.openxmlformats.org/officeDocument/2006/relationships/audio" Target="NULL" TargetMode="Externa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18988" y="2065436"/>
            <a:ext cx="4706033" cy="9048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r-Latn-RS" sz="4400" b="1" dirty="0">
                <a:solidFill>
                  <a:schemeClr val="bg1"/>
                </a:solidFill>
              </a:rPr>
              <a:t>Vežbe 2 – Smeše</a:t>
            </a:r>
            <a:endParaRPr lang="en-US" sz="4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609600"/>
            <a:ext cx="1842171" cy="5642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Zadatak 3.</a:t>
            </a:r>
            <a:endParaRPr lang="en-US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04800" y="1295400"/>
            <a:ext cx="8382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U rezervoaru zapremine 150 m</a:t>
            </a:r>
            <a:r>
              <a:rPr lang="sr-Latn-RS" sz="2400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 nalazi se gas zapreminskog sastava u procentima H</a:t>
            </a:r>
            <a:r>
              <a:rPr lang="sr-Latn-RS" sz="24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 – 45%, CH</a:t>
            </a:r>
            <a:r>
              <a:rPr lang="sr-Latn-RS" sz="2400" baseline="-250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 – 32%, CO – 15% i N</a:t>
            </a:r>
            <a:r>
              <a:rPr lang="sr-Latn-RS" sz="24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 – 8%, pri pritisku od 6 bar i temperaturi 27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º</a:t>
            </a:r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C. Posle potrošnje dela gasa, pritisak se smanjio na 3,2 bar, a temperatura na 17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º</a:t>
            </a:r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C. Odrediti masu potrošenog gasa.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81000" y="3593675"/>
            <a:ext cx="2222275" cy="4294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Poznate vrednosti!</a:t>
            </a:r>
            <a:endParaRPr lang="en-US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04800" y="4114800"/>
            <a:ext cx="5096267" cy="2308324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sr-Latn-RS" dirty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sr-Latn-RS" baseline="-250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r-Latn-RS" dirty="0">
                <a:latin typeface="Times New Roman" pitchFamily="18" charset="0"/>
                <a:cs typeface="Times New Roman" pitchFamily="18" charset="0"/>
              </a:rPr>
              <a:t> = 150 m</a:t>
            </a:r>
            <a:r>
              <a:rPr lang="sr-Latn-RS" baseline="30000" dirty="0">
                <a:latin typeface="Times New Roman" pitchFamily="18" charset="0"/>
                <a:cs typeface="Times New Roman" pitchFamily="18" charset="0"/>
              </a:rPr>
              <a:t>3</a:t>
            </a:r>
          </a:p>
          <a:p>
            <a:r>
              <a:rPr lang="sr-Latn-RS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sr-Latn-RS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sr-Latn-RS" dirty="0">
                <a:latin typeface="Times New Roman" pitchFamily="18" charset="0"/>
                <a:cs typeface="Times New Roman" pitchFamily="18" charset="0"/>
              </a:rPr>
              <a:t> = 6 bar = 6*10</a:t>
            </a:r>
            <a:r>
              <a:rPr lang="sr-Latn-RS" baseline="30000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sr-Latn-RS" dirty="0">
                <a:latin typeface="Times New Roman" pitchFamily="18" charset="0"/>
                <a:cs typeface="Times New Roman" pitchFamily="18" charset="0"/>
              </a:rPr>
              <a:t> Pa; p</a:t>
            </a:r>
            <a:r>
              <a:rPr lang="sr-Latn-RS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dirty="0">
                <a:latin typeface="Times New Roman" pitchFamily="18" charset="0"/>
                <a:cs typeface="Times New Roman" pitchFamily="18" charset="0"/>
              </a:rPr>
              <a:t> = 3,2 bar = 3,2*10</a:t>
            </a:r>
            <a:r>
              <a:rPr lang="sr-Latn-RS" baseline="30000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sr-Latn-RS" dirty="0">
                <a:latin typeface="Times New Roman" pitchFamily="18" charset="0"/>
                <a:cs typeface="Times New Roman" pitchFamily="18" charset="0"/>
              </a:rPr>
              <a:t> Pa</a:t>
            </a:r>
          </a:p>
          <a:p>
            <a:r>
              <a:rPr lang="sr-Latn-RS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sr-Latn-RS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sr-Latn-RS" dirty="0">
                <a:latin typeface="Times New Roman" pitchFamily="18" charset="0"/>
                <a:cs typeface="Times New Roman" pitchFamily="18" charset="0"/>
              </a:rPr>
              <a:t> = 27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º</a:t>
            </a:r>
            <a:r>
              <a:rPr lang="sr-Latn-RS" dirty="0">
                <a:latin typeface="Times New Roman" pitchFamily="18" charset="0"/>
                <a:cs typeface="Times New Roman" pitchFamily="18" charset="0"/>
              </a:rPr>
              <a:t>C -&gt; T</a:t>
            </a:r>
            <a:r>
              <a:rPr lang="sr-Latn-RS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sr-Latn-RS" dirty="0">
                <a:latin typeface="Times New Roman" pitchFamily="18" charset="0"/>
                <a:cs typeface="Times New Roman" pitchFamily="18" charset="0"/>
              </a:rPr>
              <a:t> = 273+27 = 300 K</a:t>
            </a:r>
          </a:p>
          <a:p>
            <a:r>
              <a:rPr lang="sr-Latn-RS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sr-Latn-RS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dirty="0">
                <a:latin typeface="Times New Roman" pitchFamily="18" charset="0"/>
                <a:cs typeface="Times New Roman" pitchFamily="18" charset="0"/>
              </a:rPr>
              <a:t> = 17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º</a:t>
            </a:r>
            <a:r>
              <a:rPr lang="sr-Latn-RS" dirty="0">
                <a:latin typeface="Times New Roman" pitchFamily="18" charset="0"/>
                <a:cs typeface="Times New Roman" pitchFamily="18" charset="0"/>
              </a:rPr>
              <a:t>C -&gt; T</a:t>
            </a:r>
            <a:r>
              <a:rPr lang="sr-Latn-RS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dirty="0">
                <a:latin typeface="Times New Roman" pitchFamily="18" charset="0"/>
                <a:cs typeface="Times New Roman" pitchFamily="18" charset="0"/>
              </a:rPr>
              <a:t> = 273+17 = 290 K</a:t>
            </a:r>
          </a:p>
          <a:p>
            <a:r>
              <a:rPr lang="sr-Latn-RS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sr-Latn-RS" baseline="-25000" dirty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sr-Latn-RS" baseline="-40000" dirty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sr-Latn-RS" dirty="0">
                <a:latin typeface="Times New Roman" pitchFamily="18" charset="0"/>
                <a:cs typeface="Times New Roman" pitchFamily="18" charset="0"/>
              </a:rPr>
              <a:t>= 0,45; r</a:t>
            </a:r>
            <a:r>
              <a:rPr lang="sr-Latn-RS" baseline="-25000" dirty="0"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sr-Latn-RS" baseline="-400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sr-Latn-RS" dirty="0">
                <a:latin typeface="Times New Roman" pitchFamily="18" charset="0"/>
                <a:cs typeface="Times New Roman" pitchFamily="18" charset="0"/>
              </a:rPr>
              <a:t> = 0,32; r</a:t>
            </a:r>
            <a:r>
              <a:rPr lang="sr-Latn-RS" baseline="-25000" dirty="0"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sr-Latn-RS" dirty="0">
                <a:latin typeface="Times New Roman" pitchFamily="18" charset="0"/>
                <a:cs typeface="Times New Roman" pitchFamily="18" charset="0"/>
              </a:rPr>
              <a:t> = 0,15; r</a:t>
            </a:r>
            <a:r>
              <a:rPr lang="sr-Latn-RS" baseline="-25000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sr-Latn-RS" baseline="-4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dirty="0">
                <a:latin typeface="Times New Roman" pitchFamily="18" charset="0"/>
                <a:cs typeface="Times New Roman" pitchFamily="18" charset="0"/>
              </a:rPr>
              <a:t> = 0,08 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102794" y="3593675"/>
            <a:ext cx="33554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Nepoznate (tražene) vrednosti!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791200" y="4114800"/>
            <a:ext cx="2776722" cy="53553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m = m</a:t>
            </a:r>
            <a:r>
              <a:rPr lang="sr-Latn-RS" sz="2400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 – m</a:t>
            </a:r>
            <a:r>
              <a:rPr lang="sr-Latn-RS" sz="24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 = ???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4" grpId="0"/>
      <p:bldP spid="15" grpId="0"/>
      <p:bldP spid="16" grpId="0" animBg="1"/>
      <p:bldP spid="19" grpId="0"/>
      <p:bldP spid="2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762000"/>
            <a:ext cx="2231637" cy="564257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 wrap="none">
            <a:spAutoFit/>
          </a:bodyPr>
          <a:lstStyle/>
          <a:p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V = m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1 </a:t>
            </a:r>
          </a:p>
        </p:txBody>
      </p:sp>
      <p:sp>
        <p:nvSpPr>
          <p:cNvPr id="3" name="Rectangle 2"/>
          <p:cNvSpPr/>
          <p:nvPr/>
        </p:nvSpPr>
        <p:spPr>
          <a:xfrm>
            <a:off x="228600" y="1524000"/>
            <a:ext cx="2231637" cy="564257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 wrap="none">
            <a:spAutoFit/>
          </a:bodyPr>
          <a:lstStyle/>
          <a:p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V = m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2 </a:t>
            </a:r>
          </a:p>
        </p:txBody>
      </p:sp>
      <p:sp>
        <p:nvSpPr>
          <p:cNvPr id="4" name="Rectangle 3"/>
          <p:cNvSpPr/>
          <p:nvPr/>
        </p:nvSpPr>
        <p:spPr>
          <a:xfrm>
            <a:off x="228600" y="2514600"/>
            <a:ext cx="2791855" cy="564257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 wrap="none">
            <a:spAutoFit/>
          </a:bodyPr>
          <a:lstStyle/>
          <a:p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 = (p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V)/(R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)</a:t>
            </a:r>
            <a:endParaRPr lang="sr-Latn-RS" sz="2800" b="1" i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17731" y="3276600"/>
            <a:ext cx="2759089" cy="564257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 wrap="none">
            <a:spAutoFit/>
          </a:bodyPr>
          <a:lstStyle/>
          <a:p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 = (p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V)/(R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)</a:t>
            </a:r>
            <a:endParaRPr lang="sr-Latn-RS" sz="2800" b="1" i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8600" y="4343602"/>
            <a:ext cx="6886822" cy="609398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el-GR" sz="2800" b="1" i="1" dirty="0"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m = m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 – m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 = ((p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V)/(R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))-((p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V)/(R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)) </a:t>
            </a:r>
            <a:endParaRPr lang="en-US" sz="2800" b="1" i="1" dirty="0"/>
          </a:p>
        </p:txBody>
      </p:sp>
      <p:sp>
        <p:nvSpPr>
          <p:cNvPr id="7" name="Rectangle 6"/>
          <p:cNvSpPr/>
          <p:nvPr/>
        </p:nvSpPr>
        <p:spPr>
          <a:xfrm>
            <a:off x="228600" y="5258002"/>
            <a:ext cx="4512774" cy="609398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el-GR" sz="2800" b="1" i="1" dirty="0"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m = (V/R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)((p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/T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)-(p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/T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)) </a:t>
            </a:r>
            <a:endParaRPr lang="en-US" sz="2800" b="1" i="1" dirty="0"/>
          </a:p>
        </p:txBody>
      </p:sp>
      <p:sp>
        <p:nvSpPr>
          <p:cNvPr id="8" name="Rounded Rectangle 7"/>
          <p:cNvSpPr/>
          <p:nvPr/>
        </p:nvSpPr>
        <p:spPr bwMode="auto">
          <a:xfrm>
            <a:off x="1600200" y="5257800"/>
            <a:ext cx="468000" cy="612000"/>
          </a:xfrm>
          <a:prstGeom prst="roundRect">
            <a:avLst/>
          </a:prstGeom>
          <a:noFill/>
          <a:ln w="2857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4198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1987" name="Rectangle 3"/>
          <p:cNvSpPr>
            <a:spLocks noChangeArrowheads="1"/>
          </p:cNvSpPr>
          <p:nvPr/>
        </p:nvSpPr>
        <p:spPr bwMode="auto">
          <a:xfrm>
            <a:off x="0" y="18097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8600" y="990600"/>
            <a:ext cx="4343400" cy="1276350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</p:pic>
      <p:sp>
        <p:nvSpPr>
          <p:cNvPr id="3" name="Rectangle 2"/>
          <p:cNvSpPr/>
          <p:nvPr/>
        </p:nvSpPr>
        <p:spPr>
          <a:xfrm>
            <a:off x="228600" y="2819602"/>
            <a:ext cx="2765501" cy="609398"/>
          </a:xfrm>
          <a:prstGeom prst="rect">
            <a:avLst/>
          </a:prstGeom>
          <a:ln w="28575">
            <a:solidFill>
              <a:srgbClr val="00B050"/>
            </a:solidFill>
          </a:ln>
        </p:spPr>
        <p:txBody>
          <a:bodyPr wrap="none">
            <a:spAutoFit/>
          </a:bodyPr>
          <a:lstStyle/>
          <a:p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 = 666,4 J/kgK </a:t>
            </a:r>
            <a:endParaRPr lang="sr-Latn-RS" sz="2800" b="1" i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8600" y="4800600"/>
            <a:ext cx="2419252" cy="609398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el-GR" sz="2800" b="1" i="1" dirty="0"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m = 201,8 kg </a:t>
            </a:r>
            <a:endParaRPr lang="en-US" sz="2800" b="1" i="1" dirty="0"/>
          </a:p>
        </p:txBody>
      </p:sp>
      <p:sp>
        <p:nvSpPr>
          <p:cNvPr id="5" name="Rectangle 4"/>
          <p:cNvSpPr/>
          <p:nvPr/>
        </p:nvSpPr>
        <p:spPr>
          <a:xfrm>
            <a:off x="5486400" y="914400"/>
            <a:ext cx="2579552" cy="535531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 wrap="none">
            <a:spAutoFit/>
          </a:bodyPr>
          <a:lstStyle/>
          <a:p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sr-Latn-RS" sz="2400" b="1" i="1" baseline="-25000" dirty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sr-Latn-RS" sz="2400" b="1" i="1" baseline="-4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 = 4.125 J/kgK </a:t>
            </a:r>
            <a:endParaRPr lang="en-US" sz="2400" b="1" i="1" dirty="0"/>
          </a:p>
        </p:txBody>
      </p:sp>
      <p:sp>
        <p:nvSpPr>
          <p:cNvPr id="6" name="Rectangle 5"/>
          <p:cNvSpPr/>
          <p:nvPr/>
        </p:nvSpPr>
        <p:spPr>
          <a:xfrm>
            <a:off x="5486400" y="1598069"/>
            <a:ext cx="2484976" cy="535531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 wrap="none">
            <a:spAutoFit/>
          </a:bodyPr>
          <a:lstStyle/>
          <a:p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sr-Latn-RS" sz="2400" b="1" i="1" baseline="-25000" dirty="0"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sr-Latn-RS" sz="2400" b="1" i="1" baseline="-400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 = 519 J/kgK </a:t>
            </a:r>
            <a:endParaRPr lang="en-US" sz="2400" b="1" i="1" dirty="0"/>
          </a:p>
        </p:txBody>
      </p:sp>
      <p:sp>
        <p:nvSpPr>
          <p:cNvPr id="7" name="Rectangle 6"/>
          <p:cNvSpPr/>
          <p:nvPr/>
        </p:nvSpPr>
        <p:spPr>
          <a:xfrm>
            <a:off x="5486400" y="2286000"/>
            <a:ext cx="2369559" cy="535531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 wrap="none">
            <a:spAutoFit/>
          </a:bodyPr>
          <a:lstStyle/>
          <a:p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sr-Latn-RS" sz="2400" b="1" i="1" baseline="-25000" dirty="0"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 = 297 J/kgK </a:t>
            </a:r>
            <a:endParaRPr lang="en-US" sz="2400" b="1" i="1" dirty="0"/>
          </a:p>
        </p:txBody>
      </p:sp>
      <p:sp>
        <p:nvSpPr>
          <p:cNvPr id="8" name="Rectangle 7"/>
          <p:cNvSpPr/>
          <p:nvPr/>
        </p:nvSpPr>
        <p:spPr>
          <a:xfrm>
            <a:off x="5486400" y="3048000"/>
            <a:ext cx="2335896" cy="535531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 wrap="none">
            <a:spAutoFit/>
          </a:bodyPr>
          <a:lstStyle/>
          <a:p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sr-Latn-RS" sz="2400" b="1" i="1" baseline="-25000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sr-Latn-RS" sz="2400" b="1" i="1" baseline="-4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 = 297 J/kgK </a:t>
            </a:r>
            <a:endParaRPr lang="en-US" sz="2400" b="1" i="1" dirty="0"/>
          </a:p>
        </p:txBody>
      </p:sp>
      <p:sp>
        <p:nvSpPr>
          <p:cNvPr id="9" name="Rectangle 8"/>
          <p:cNvSpPr/>
          <p:nvPr/>
        </p:nvSpPr>
        <p:spPr>
          <a:xfrm>
            <a:off x="228600" y="3886200"/>
            <a:ext cx="7031092" cy="609398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el-GR" sz="2800" b="1" i="1" dirty="0"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m = (150/666,4)((6*10</a:t>
            </a:r>
            <a:r>
              <a:rPr lang="sr-Latn-RS" sz="2800" b="1" i="1" baseline="30000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/300)-(3,2*10</a:t>
            </a:r>
            <a:r>
              <a:rPr lang="sr-Latn-RS" sz="2800" b="1" i="1" baseline="30000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/290)) </a:t>
            </a:r>
            <a:endParaRPr lang="en-US" sz="2800" b="1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609600"/>
            <a:ext cx="1842171" cy="5642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Zadatak 4.</a:t>
            </a:r>
            <a:endParaRPr lang="en-US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04800" y="1295400"/>
            <a:ext cx="8382000" cy="18651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Smeša idealnih gasova ima sledeći sastav O</a:t>
            </a:r>
            <a:r>
              <a:rPr lang="sr-Latn-RS" sz="24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 – 8kg, N</a:t>
            </a:r>
            <a:r>
              <a:rPr lang="sr-Latn-RS" sz="24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 – 7 kg, CH</a:t>
            </a:r>
            <a:r>
              <a:rPr lang="sr-Latn-RS" sz="2400" baseline="-250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 – 8 kg. Potrebno je odrediti, molekularnu masu i gasnu konstantu smeše, relativni zapreminski sastav smeše i parcijalne pritiske smeše, ako je pritisak smeše 4 bar.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81000" y="3190351"/>
            <a:ext cx="2222275" cy="4294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Poznate vrednosti!</a:t>
            </a:r>
            <a:endParaRPr lang="en-US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04800" y="3711476"/>
            <a:ext cx="3932487" cy="1384995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sr-Latn-RS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sr-Latn-RS" baseline="-250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r-Latn-RS" dirty="0">
                <a:latin typeface="Times New Roman" pitchFamily="18" charset="0"/>
                <a:cs typeface="Times New Roman" pitchFamily="18" charset="0"/>
              </a:rPr>
              <a:t> = 4 bar = 4*10</a:t>
            </a:r>
            <a:r>
              <a:rPr lang="sr-Latn-RS" baseline="30000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sr-Latn-RS" dirty="0">
                <a:latin typeface="Times New Roman" pitchFamily="18" charset="0"/>
                <a:cs typeface="Times New Roman" pitchFamily="18" charset="0"/>
              </a:rPr>
              <a:t> Pa</a:t>
            </a:r>
          </a:p>
          <a:p>
            <a:r>
              <a:rPr lang="sr-Latn-RS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sr-Latn-RS" baseline="-25000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sr-Latn-RS" baseline="-40000" dirty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sr-Latn-RS" dirty="0">
                <a:latin typeface="Times New Roman" pitchFamily="18" charset="0"/>
                <a:cs typeface="Times New Roman" pitchFamily="18" charset="0"/>
              </a:rPr>
              <a:t>= 8 kg; m</a:t>
            </a:r>
            <a:r>
              <a:rPr lang="sr-Latn-RS" baseline="-25000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sr-Latn-RS" baseline="-4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dirty="0">
                <a:latin typeface="Times New Roman" pitchFamily="18" charset="0"/>
                <a:cs typeface="Times New Roman" pitchFamily="18" charset="0"/>
              </a:rPr>
              <a:t> = 7 kg; m</a:t>
            </a:r>
            <a:r>
              <a:rPr lang="sr-Latn-RS" baseline="-25000" dirty="0"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sr-Latn-RS" baseline="-400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sr-Latn-RS" dirty="0">
                <a:latin typeface="Times New Roman" pitchFamily="18" charset="0"/>
                <a:cs typeface="Times New Roman" pitchFamily="18" charset="0"/>
              </a:rPr>
              <a:t> = 8 kg</a:t>
            </a:r>
          </a:p>
          <a:p>
            <a:r>
              <a:rPr lang="sr-Latn-RS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sr-Latn-RS" baseline="-250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r-Latn-RS" dirty="0">
                <a:latin typeface="Times New Roman" pitchFamily="18" charset="0"/>
                <a:cs typeface="Times New Roman" pitchFamily="18" charset="0"/>
              </a:rPr>
              <a:t> = 23 kg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102794" y="3190351"/>
            <a:ext cx="33554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Nepoznate (tražene) vrednosti!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876800" y="3733800"/>
            <a:ext cx="1274708" cy="219752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sr-Latn-RS" sz="2400" baseline="-250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 = ???</a:t>
            </a:r>
          </a:p>
          <a:p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sr-Latn-RS" sz="2400" baseline="-250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 = ???</a:t>
            </a:r>
          </a:p>
          <a:p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sr-Latn-RS" sz="2400" baseline="-25000" dirty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 = ???</a:t>
            </a:r>
          </a:p>
          <a:p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sr-Latn-RS" sz="2400" baseline="-25000" dirty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 = ???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4" grpId="0"/>
      <p:bldP spid="15" grpId="0"/>
      <p:bldP spid="16" grpId="0" animBg="1"/>
      <p:bldP spid="19" grpId="0"/>
      <p:bldP spid="2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685800"/>
            <a:ext cx="6607899" cy="496867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none" rtlCol="0">
            <a:spAutoFit/>
          </a:bodyPr>
          <a:lstStyle/>
          <a:p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Date su mase gasova -&gt; relativni maseni sastavi (g</a:t>
            </a:r>
            <a:r>
              <a:rPr lang="sr-Latn-RS" sz="2400" baseline="-25000" dirty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8600" y="1371600"/>
            <a:ext cx="4270721" cy="609398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 wrap="none">
            <a:spAutoFit/>
          </a:bodyPr>
          <a:lstStyle/>
          <a:p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sr-Latn-RS" sz="2800" b="1" i="1" baseline="-4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 = m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sr-Latn-RS" sz="2800" b="1" i="1" baseline="-4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/m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s 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= 8/23 = 0,348</a:t>
            </a:r>
          </a:p>
        </p:txBody>
      </p:sp>
      <p:sp>
        <p:nvSpPr>
          <p:cNvPr id="4" name="Rectangle 3"/>
          <p:cNvSpPr/>
          <p:nvPr/>
        </p:nvSpPr>
        <p:spPr>
          <a:xfrm>
            <a:off x="225079" y="2133600"/>
            <a:ext cx="4270721" cy="609398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 wrap="none">
            <a:spAutoFit/>
          </a:bodyPr>
          <a:lstStyle/>
          <a:p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sr-Latn-RS" sz="2800" b="1" i="1" baseline="-4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 = m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sr-Latn-RS" sz="2800" b="1" i="1" baseline="-4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/m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s 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= 7/23 = 0,304</a:t>
            </a:r>
          </a:p>
        </p:txBody>
      </p:sp>
      <p:sp>
        <p:nvSpPr>
          <p:cNvPr id="5" name="Rectangle 4"/>
          <p:cNvSpPr/>
          <p:nvPr/>
        </p:nvSpPr>
        <p:spPr>
          <a:xfrm>
            <a:off x="225079" y="2895600"/>
            <a:ext cx="4616970" cy="564257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 wrap="none">
            <a:spAutoFit/>
          </a:bodyPr>
          <a:lstStyle/>
          <a:p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sr-Latn-RS" sz="2800" b="1" i="1" baseline="-400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 = m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sr-Latn-RS" sz="2800" b="1" i="1" baseline="-400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/m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s 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= 8/23 = 0,348</a:t>
            </a:r>
          </a:p>
        </p:txBody>
      </p:sp>
      <p:sp>
        <p:nvSpPr>
          <p:cNvPr id="7" name="Rectangle 6"/>
          <p:cNvSpPr/>
          <p:nvPr/>
        </p:nvSpPr>
        <p:spPr>
          <a:xfrm>
            <a:off x="225079" y="3657600"/>
            <a:ext cx="1519968" cy="56425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 = ???</a:t>
            </a:r>
          </a:p>
        </p:txBody>
      </p:sp>
      <p:sp>
        <p:nvSpPr>
          <p:cNvPr id="4505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5057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8600" y="4343400"/>
            <a:ext cx="3543300" cy="127635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</p:pic>
      <p:sp>
        <p:nvSpPr>
          <p:cNvPr id="45059" name="Rectangle 3"/>
          <p:cNvSpPr>
            <a:spLocks noChangeArrowheads="1"/>
          </p:cNvSpPr>
          <p:nvPr/>
        </p:nvSpPr>
        <p:spPr bwMode="auto">
          <a:xfrm>
            <a:off x="0" y="18097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28600" y="5715000"/>
            <a:ext cx="3254417" cy="609398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 = 22,998 kg/kmol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410200" y="3884069"/>
            <a:ext cx="2523448" cy="535531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sr-Latn-RS" sz="2400" b="1" i="1" baseline="-25000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sr-Latn-RS" sz="2400" b="1" i="1" baseline="-4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 = 32 kg/kmol </a:t>
            </a:r>
            <a:endParaRPr lang="en-US" sz="2400" b="1" i="1" dirty="0"/>
          </a:p>
        </p:txBody>
      </p:sp>
      <p:sp>
        <p:nvSpPr>
          <p:cNvPr id="16" name="Rectangle 15"/>
          <p:cNvSpPr/>
          <p:nvPr/>
        </p:nvSpPr>
        <p:spPr>
          <a:xfrm>
            <a:off x="5410200" y="4567738"/>
            <a:ext cx="2523448" cy="535531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sr-Latn-RS" sz="2400" b="1" i="1" baseline="-25000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sr-Latn-RS" sz="2400" b="1" i="1" baseline="-4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 = 28 kg/kmol </a:t>
            </a:r>
            <a:endParaRPr lang="en-US" sz="2400" b="1" i="1" dirty="0"/>
          </a:p>
        </p:txBody>
      </p:sp>
      <p:sp>
        <p:nvSpPr>
          <p:cNvPr id="17" name="Rectangle 16"/>
          <p:cNvSpPr/>
          <p:nvPr/>
        </p:nvSpPr>
        <p:spPr>
          <a:xfrm>
            <a:off x="5410200" y="5255669"/>
            <a:ext cx="2672526" cy="535531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sr-Latn-RS" sz="2400" b="1" i="1" baseline="-25000" dirty="0"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sr-Latn-RS" sz="2400" b="1" i="1" baseline="-400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 = 16 kg/kmol </a:t>
            </a:r>
            <a:endParaRPr lang="en-US" sz="2400" b="1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45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7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600" y="762000"/>
            <a:ext cx="1439818" cy="609398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 = ???</a:t>
            </a:r>
          </a:p>
        </p:txBody>
      </p:sp>
      <p:sp>
        <p:nvSpPr>
          <p:cNvPr id="4505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5059" name="Rectangle 3"/>
          <p:cNvSpPr>
            <a:spLocks noChangeArrowheads="1"/>
          </p:cNvSpPr>
          <p:nvPr/>
        </p:nvSpPr>
        <p:spPr bwMode="auto">
          <a:xfrm>
            <a:off x="0" y="18097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28600" y="1600200"/>
            <a:ext cx="7550465" cy="609398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 = R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sr-Latn-RS" sz="2800" b="1" i="1" baseline="-4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*g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sr-Latn-RS" sz="2800" b="1" i="1" baseline="-4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+ R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sr-Latn-RS" sz="2800" b="1" i="1" baseline="-4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*g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sr-Latn-RS" sz="2800" b="1" i="1" baseline="-4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+ R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sr-Latn-RS" sz="2800" b="1" i="1" baseline="-400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*g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sr-Latn-RS" sz="2800" b="1" i="1" baseline="-400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 = 361,2 J/kgK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28600" y="2438400"/>
            <a:ext cx="1367682" cy="564257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 wrap="none">
            <a:spAutoFit/>
          </a:bodyPr>
          <a:lstStyle/>
          <a:p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 = ???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28600" y="3200400"/>
            <a:ext cx="7149714" cy="609398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 wrap="none">
            <a:spAutoFit/>
          </a:bodyPr>
          <a:lstStyle/>
          <a:p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sr-Latn-RS" sz="2800" b="1" i="1" baseline="-4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 = g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sr-Latn-RS" sz="2800" b="1" i="1" baseline="-4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*(M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/M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sr-Latn-RS" sz="2800" b="1" i="1" baseline="-4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= 0,348*(22,998/32) = 0,25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28600" y="4038600"/>
            <a:ext cx="7059946" cy="564257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 wrap="none">
            <a:spAutoFit/>
          </a:bodyPr>
          <a:lstStyle/>
          <a:p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sr-Latn-RS" sz="2800" b="1" i="1" baseline="-4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 = g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sr-Latn-RS" sz="2800" b="1" i="1" baseline="-4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*(M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/M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sr-Latn-RS" sz="2800" b="1" i="1" baseline="-4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= 0,304*(22,998/28) = 0,25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28600" y="4876800"/>
            <a:ext cx="7579319" cy="564257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 wrap="none">
            <a:spAutoFit/>
          </a:bodyPr>
          <a:lstStyle/>
          <a:p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sr-Latn-RS" sz="2800" b="1" i="1" baseline="-400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 = g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sr-Latn-RS" sz="2800" b="1" i="1" baseline="-400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*(M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/M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sr-Latn-RS" sz="2800" b="1" i="1" baseline="-400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= 0,348*(22,998/16) = 0,50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8" grpId="0" animBg="1"/>
      <p:bldP spid="19" grpId="0" animBg="1"/>
      <p:bldP spid="20" grpId="0" animBg="1"/>
      <p:bldP spid="21" grpId="0" animBg="1"/>
      <p:bldP spid="2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762000"/>
            <a:ext cx="1407758" cy="609398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 wrap="none">
            <a:spAutoFit/>
          </a:bodyPr>
          <a:lstStyle/>
          <a:p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 = ???</a:t>
            </a:r>
          </a:p>
        </p:txBody>
      </p:sp>
      <p:sp>
        <p:nvSpPr>
          <p:cNvPr id="4" name="Rectangle 3"/>
          <p:cNvSpPr/>
          <p:nvPr/>
        </p:nvSpPr>
        <p:spPr>
          <a:xfrm>
            <a:off x="228600" y="1828800"/>
            <a:ext cx="5639685" cy="609398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 wrap="none">
            <a:spAutoFit/>
          </a:bodyPr>
          <a:lstStyle/>
          <a:p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sr-Latn-RS" sz="2800" b="1" i="1" baseline="-4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 = r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sr-Latn-RS" sz="2800" b="1" i="1" baseline="-4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*p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s 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= 0,25 * 4 * 10</a:t>
            </a:r>
            <a:r>
              <a:rPr lang="sr-Latn-RS" sz="2800" b="1" i="1" baseline="30000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 = 10</a:t>
            </a:r>
            <a:r>
              <a:rPr lang="sr-Latn-RS" sz="2800" b="1" i="1" baseline="30000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 Pa</a:t>
            </a:r>
          </a:p>
        </p:txBody>
      </p:sp>
      <p:sp>
        <p:nvSpPr>
          <p:cNvPr id="5" name="Rectangle 4"/>
          <p:cNvSpPr/>
          <p:nvPr/>
        </p:nvSpPr>
        <p:spPr>
          <a:xfrm>
            <a:off x="228600" y="2743200"/>
            <a:ext cx="5639685" cy="564257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 wrap="none">
            <a:spAutoFit/>
          </a:bodyPr>
          <a:lstStyle/>
          <a:p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sr-Latn-RS" sz="2800" b="1" i="1" baseline="-4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 = r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sr-Latn-RS" sz="2800" b="1" i="1" baseline="-4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*p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s 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= 0,25 * 4 * 10</a:t>
            </a:r>
            <a:r>
              <a:rPr lang="sr-Latn-RS" sz="2800" b="1" i="1" baseline="30000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 = 10</a:t>
            </a:r>
            <a:r>
              <a:rPr lang="sr-Latn-RS" sz="2800" b="1" i="1" baseline="30000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 Pa</a:t>
            </a:r>
          </a:p>
        </p:txBody>
      </p:sp>
      <p:sp>
        <p:nvSpPr>
          <p:cNvPr id="6" name="Rectangle 5"/>
          <p:cNvSpPr/>
          <p:nvPr/>
        </p:nvSpPr>
        <p:spPr>
          <a:xfrm>
            <a:off x="228600" y="3657600"/>
            <a:ext cx="6165470" cy="564257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 wrap="none">
            <a:spAutoFit/>
          </a:bodyPr>
          <a:lstStyle/>
          <a:p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sr-Latn-RS" sz="2800" b="1" i="1" baseline="-400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 = r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sr-Latn-RS" sz="2800" b="1" i="1" baseline="-400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*p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s 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= 0,5 * 4 * 10</a:t>
            </a:r>
            <a:r>
              <a:rPr lang="sr-Latn-RS" sz="2800" b="1" i="1" baseline="30000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 = 2*10</a:t>
            </a:r>
            <a:r>
              <a:rPr lang="sr-Latn-RS" sz="2800" b="1" i="1" baseline="30000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 Pa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913402" y="838200"/>
            <a:ext cx="7317196" cy="90140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sz="48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NAGRADNO PITANJE !!!</a:t>
            </a:r>
            <a:endParaRPr lang="en-US" sz="48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04800" y="1981200"/>
            <a:ext cx="8382000" cy="1643527"/>
          </a:xfrm>
          <a:prstGeom prst="rect">
            <a:avLst/>
          </a:prstGeom>
          <a:noFill/>
          <a:ln w="38100">
            <a:solidFill>
              <a:srgbClr val="00B0F0"/>
            </a:solidFill>
            <a:prstDash val="solid"/>
          </a:ln>
        </p:spPr>
        <p:txBody>
          <a:bodyPr wrap="square" rtlCol="0">
            <a:spAutoFit/>
          </a:bodyPr>
          <a:lstStyle/>
          <a:p>
            <a:pPr algn="ctr"/>
            <a:r>
              <a:rPr lang="sr-Latn-RS" sz="28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U prethodnom zadatku </a:t>
            </a:r>
            <a:r>
              <a:rPr lang="en-US" sz="28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posmatran</a:t>
            </a:r>
            <a:r>
              <a:rPr lang="en-US" sz="28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je gas </a:t>
            </a:r>
            <a:r>
              <a:rPr lang="en-US" sz="28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sz="28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RS" sz="28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je prouzrokovao veliki broj nezgoda u rudnicima širom sveta. Koji gas je u pitanju?</a:t>
            </a:r>
            <a:endParaRPr lang="en-US" sz="2800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" name="razmisljanje30">
            <a:hlinkClick r:id="" action="ppaction://media"/>
          </p:cNvPr>
          <p:cNvPicPr>
            <a:picLocks noChangeAspect="1"/>
          </p:cNvPicPr>
          <p:nvPr>
            <a:audioFile r:link="rId1"/>
            <p:extLst>
              <p:ext uri="{DAA4B4D4-6D71-4841-9C94-3DE7FCFB9230}">
                <p14:media xmlns:p14="http://schemas.microsoft.com/office/powerpoint/2010/main" r:embed="rId2">
                  <p14:trim end="20328.125"/>
                </p14:media>
              </p:ext>
            </p:extLst>
          </p:nvPr>
        </p:nvPicPr>
        <p:blipFill>
          <a:blip r:embed="rId5" cstate="print"/>
          <a:stretch>
            <a:fillRect/>
          </a:stretch>
        </p:blipFill>
        <p:spPr>
          <a:xfrm>
            <a:off x="7760656" y="5041899"/>
            <a:ext cx="609600" cy="609600"/>
          </a:xfrm>
          <a:prstGeom prst="rect">
            <a:avLst/>
          </a:prstGeom>
        </p:spPr>
      </p:pic>
      <p:sp>
        <p:nvSpPr>
          <p:cNvPr id="14" name="10"/>
          <p:cNvSpPr>
            <a:spLocks noChangeArrowheads="1"/>
          </p:cNvSpPr>
          <p:nvPr/>
        </p:nvSpPr>
        <p:spPr bwMode="auto">
          <a:xfrm>
            <a:off x="7151688" y="4540250"/>
            <a:ext cx="1584325" cy="1584325"/>
          </a:xfrm>
          <a:prstGeom prst="ellipse">
            <a:avLst/>
          </a:prstGeom>
          <a:solidFill>
            <a:srgbClr val="00B050"/>
          </a:solidFill>
          <a:ln w="28575">
            <a:solidFill>
              <a:schemeClr val="accent1">
                <a:lumMod val="90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sr-Cyrl-RS" sz="10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</a:t>
            </a:r>
            <a:endParaRPr lang="en-GB" sz="10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9"/>
          <p:cNvSpPr>
            <a:spLocks noChangeArrowheads="1"/>
          </p:cNvSpPr>
          <p:nvPr/>
        </p:nvSpPr>
        <p:spPr bwMode="auto">
          <a:xfrm>
            <a:off x="7151688" y="4554537"/>
            <a:ext cx="1584325" cy="1584325"/>
          </a:xfrm>
          <a:prstGeom prst="ellipse">
            <a:avLst/>
          </a:prstGeom>
          <a:solidFill>
            <a:srgbClr val="00B050"/>
          </a:solidFill>
          <a:ln w="28575">
            <a:solidFill>
              <a:schemeClr val="accent1">
                <a:lumMod val="90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sr-Cyrl-RS" sz="11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</a:t>
            </a:r>
            <a:endParaRPr lang="en-GB" sz="11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8"/>
          <p:cNvSpPr>
            <a:spLocks noChangeArrowheads="1"/>
          </p:cNvSpPr>
          <p:nvPr/>
        </p:nvSpPr>
        <p:spPr bwMode="auto">
          <a:xfrm>
            <a:off x="7142163" y="4554537"/>
            <a:ext cx="1582737" cy="1584325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accent1">
                <a:lumMod val="90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sr-Cyrl-RS" sz="11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</a:t>
            </a:r>
            <a:endParaRPr lang="en-GB" sz="11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7"/>
          <p:cNvSpPr>
            <a:spLocks noChangeArrowheads="1"/>
          </p:cNvSpPr>
          <p:nvPr/>
        </p:nvSpPr>
        <p:spPr bwMode="auto">
          <a:xfrm>
            <a:off x="7154863" y="4554537"/>
            <a:ext cx="1584325" cy="1584325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accent1">
                <a:lumMod val="90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sr-Cyrl-RS" sz="11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</a:t>
            </a:r>
            <a:endParaRPr lang="en-GB" sz="11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6"/>
          <p:cNvSpPr>
            <a:spLocks noChangeArrowheads="1"/>
          </p:cNvSpPr>
          <p:nvPr/>
        </p:nvSpPr>
        <p:spPr bwMode="auto">
          <a:xfrm>
            <a:off x="7145338" y="4554537"/>
            <a:ext cx="1584325" cy="1584325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accent1">
                <a:lumMod val="90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sr-Cyrl-RS" sz="11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</a:t>
            </a:r>
            <a:endParaRPr lang="en-GB" sz="11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" name="5"/>
          <p:cNvSpPr>
            <a:spLocks noChangeArrowheads="1"/>
          </p:cNvSpPr>
          <p:nvPr/>
        </p:nvSpPr>
        <p:spPr bwMode="auto">
          <a:xfrm>
            <a:off x="7145338" y="4554537"/>
            <a:ext cx="1584325" cy="1584325"/>
          </a:xfrm>
          <a:prstGeom prst="ellipse">
            <a:avLst/>
          </a:prstGeom>
          <a:solidFill>
            <a:srgbClr val="FFC000"/>
          </a:solidFill>
          <a:ln w="28575">
            <a:solidFill>
              <a:schemeClr val="accent1">
                <a:lumMod val="90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GB" sz="11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</a:p>
        </p:txBody>
      </p:sp>
      <p:sp>
        <p:nvSpPr>
          <p:cNvPr id="20" name="4"/>
          <p:cNvSpPr>
            <a:spLocks noChangeArrowheads="1"/>
          </p:cNvSpPr>
          <p:nvPr/>
        </p:nvSpPr>
        <p:spPr bwMode="auto">
          <a:xfrm>
            <a:off x="7145338" y="4554537"/>
            <a:ext cx="1584325" cy="1584325"/>
          </a:xfrm>
          <a:prstGeom prst="ellipse">
            <a:avLst/>
          </a:prstGeom>
          <a:solidFill>
            <a:srgbClr val="FFC000"/>
          </a:solidFill>
          <a:ln w="28575">
            <a:solidFill>
              <a:schemeClr val="accent1">
                <a:lumMod val="90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GB" sz="11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</a:p>
        </p:txBody>
      </p:sp>
      <p:sp>
        <p:nvSpPr>
          <p:cNvPr id="21" name="3"/>
          <p:cNvSpPr>
            <a:spLocks noChangeArrowheads="1"/>
          </p:cNvSpPr>
          <p:nvPr/>
        </p:nvSpPr>
        <p:spPr bwMode="auto">
          <a:xfrm>
            <a:off x="7145338" y="4554537"/>
            <a:ext cx="1584325" cy="1584325"/>
          </a:xfrm>
          <a:prstGeom prst="ellipse">
            <a:avLst/>
          </a:prstGeom>
          <a:solidFill>
            <a:srgbClr val="FFC000"/>
          </a:solidFill>
          <a:ln w="28575">
            <a:solidFill>
              <a:schemeClr val="accent1">
                <a:lumMod val="90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GB" sz="11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</a:p>
        </p:txBody>
      </p:sp>
      <p:sp>
        <p:nvSpPr>
          <p:cNvPr id="22" name="2"/>
          <p:cNvSpPr>
            <a:spLocks noChangeArrowheads="1"/>
          </p:cNvSpPr>
          <p:nvPr/>
        </p:nvSpPr>
        <p:spPr bwMode="auto">
          <a:xfrm>
            <a:off x="7145338" y="4554537"/>
            <a:ext cx="1584325" cy="1584325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accent1">
                <a:lumMod val="90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GB" sz="11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</a:p>
        </p:txBody>
      </p:sp>
      <p:sp>
        <p:nvSpPr>
          <p:cNvPr id="23" name="1"/>
          <p:cNvSpPr>
            <a:spLocks noChangeArrowheads="1"/>
          </p:cNvSpPr>
          <p:nvPr/>
        </p:nvSpPr>
        <p:spPr bwMode="auto">
          <a:xfrm>
            <a:off x="7148513" y="4540250"/>
            <a:ext cx="1584325" cy="1584325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accent1">
                <a:lumMod val="90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GB" sz="11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</a:p>
        </p:txBody>
      </p:sp>
      <p:sp>
        <p:nvSpPr>
          <p:cNvPr id="24" name="Oval 8"/>
          <p:cNvSpPr>
            <a:spLocks noChangeArrowheads="1"/>
          </p:cNvSpPr>
          <p:nvPr/>
        </p:nvSpPr>
        <p:spPr bwMode="auto">
          <a:xfrm>
            <a:off x="7145338" y="4554537"/>
            <a:ext cx="1584325" cy="1584325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accent1">
                <a:lumMod val="90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sr-Cyrl-RS" sz="4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КРАЈ</a:t>
            </a:r>
            <a:endParaRPr lang="en-GB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" name="Donut 24"/>
          <p:cNvSpPr/>
          <p:nvPr/>
        </p:nvSpPr>
        <p:spPr>
          <a:xfrm>
            <a:off x="6858000" y="4267200"/>
            <a:ext cx="2159000" cy="2160587"/>
          </a:xfrm>
          <a:prstGeom prst="donut">
            <a:avLst>
              <a:gd name="adj" fmla="val 12091"/>
            </a:avLst>
          </a:prstGeom>
          <a:solidFill>
            <a:srgbClr val="00B0F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sr-Latn-R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122" name="Picture 2" descr="Метан — Википедија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276600" y="4114800"/>
            <a:ext cx="2590800" cy="195072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1" dur="10000" fill="hold"/>
                                        <p:tgtEl>
                                          <p:spTgt spid="1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12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10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8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9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4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3"/>
                </p:tgtEl>
              </p:cMediaNode>
            </p:audio>
          </p:childTnLst>
        </p:cTn>
      </p:par>
    </p:tnLst>
    <p:bldLst>
      <p:bldP spid="1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609600"/>
            <a:ext cx="1842171" cy="5642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Zadatak 5.</a:t>
            </a:r>
            <a:endParaRPr lang="en-US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04800" y="1295400"/>
            <a:ext cx="8382000" cy="18651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Gustina smeše N</a:t>
            </a:r>
            <a:r>
              <a:rPr lang="sr-Latn-RS" sz="24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, CO i H</a:t>
            </a:r>
            <a:r>
              <a:rPr lang="sr-Latn-RS" sz="24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 pri temperaturi od 327 K i pritisku od 2 bar je 0,3 kg/m</a:t>
            </a:r>
            <a:r>
              <a:rPr lang="sr-Latn-RS" sz="2400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. Mase CO i N</a:t>
            </a:r>
            <a:r>
              <a:rPr lang="sr-Latn-RS" sz="24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 su jednake. Naći prividnu molekularnu masu smeše, relativni maseni sastav smeše i parcijalne pritiske komponenata smeše.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81000" y="3190351"/>
            <a:ext cx="2222275" cy="4294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Poznate vrednosti!</a:t>
            </a:r>
            <a:endParaRPr lang="en-US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04800" y="3711476"/>
            <a:ext cx="2363147" cy="1846659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sr-Latn-RS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sr-Latn-RS" baseline="-250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r-Latn-RS" dirty="0">
                <a:latin typeface="Times New Roman" pitchFamily="18" charset="0"/>
                <a:cs typeface="Times New Roman" pitchFamily="18" charset="0"/>
              </a:rPr>
              <a:t> = 2 bar = 2*10</a:t>
            </a:r>
            <a:r>
              <a:rPr lang="sr-Latn-RS" baseline="30000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sr-Latn-RS" dirty="0">
                <a:latin typeface="Times New Roman" pitchFamily="18" charset="0"/>
                <a:cs typeface="Times New Roman" pitchFamily="18" charset="0"/>
              </a:rPr>
              <a:t> Pa</a:t>
            </a:r>
          </a:p>
          <a:p>
            <a:r>
              <a:rPr lang="sr-Latn-RS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sr-Latn-RS" baseline="-250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r-Latn-RS" dirty="0">
                <a:latin typeface="Times New Roman" pitchFamily="18" charset="0"/>
                <a:cs typeface="Times New Roman" pitchFamily="18" charset="0"/>
              </a:rPr>
              <a:t> = 327 K</a:t>
            </a:r>
          </a:p>
          <a:p>
            <a:r>
              <a:rPr lang="el-GR" dirty="0">
                <a:latin typeface="Times New Roman" pitchFamily="18" charset="0"/>
                <a:cs typeface="Times New Roman" pitchFamily="18" charset="0"/>
              </a:rPr>
              <a:t>ρ</a:t>
            </a:r>
            <a:r>
              <a:rPr lang="sr-Latn-RS" baseline="-250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r-Latn-RS" dirty="0">
                <a:latin typeface="Times New Roman" pitchFamily="18" charset="0"/>
                <a:cs typeface="Times New Roman" pitchFamily="18" charset="0"/>
              </a:rPr>
              <a:t> = 0,3 kg/m</a:t>
            </a:r>
            <a:r>
              <a:rPr lang="sr-Latn-RS" baseline="30000" dirty="0">
                <a:latin typeface="Times New Roman" pitchFamily="18" charset="0"/>
                <a:cs typeface="Times New Roman" pitchFamily="18" charset="0"/>
              </a:rPr>
              <a:t>3</a:t>
            </a:r>
          </a:p>
          <a:p>
            <a:r>
              <a:rPr lang="sr-Latn-RS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sr-Latn-RS" baseline="-25000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sr-Latn-RS" baseline="-4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dirty="0">
                <a:latin typeface="Times New Roman" pitchFamily="18" charset="0"/>
                <a:cs typeface="Times New Roman" pitchFamily="18" charset="0"/>
              </a:rPr>
              <a:t> =  m</a:t>
            </a:r>
            <a:r>
              <a:rPr lang="sr-Latn-RS" baseline="-25000" dirty="0">
                <a:latin typeface="Times New Roman" pitchFamily="18" charset="0"/>
                <a:cs typeface="Times New Roman" pitchFamily="18" charset="0"/>
              </a:rPr>
              <a:t>CO</a:t>
            </a:r>
            <a:endParaRPr lang="sr-Latn-R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102794" y="3190351"/>
            <a:ext cx="33554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Nepoznate (tražene) vrednosti!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943600" y="3733800"/>
            <a:ext cx="1274708" cy="164352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sr-Latn-RS" sz="2400" baseline="-250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 = ???</a:t>
            </a:r>
          </a:p>
          <a:p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sr-Latn-RS" sz="2400" baseline="-25000" dirty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 = ???</a:t>
            </a:r>
          </a:p>
          <a:p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sr-Latn-RS" sz="2400" baseline="-25000" dirty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 = ???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4" grpId="0"/>
      <p:bldP spid="15" grpId="0"/>
      <p:bldP spid="16" grpId="0" animBg="1"/>
      <p:bldP spid="19" grpId="0"/>
      <p:bldP spid="20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762000"/>
            <a:ext cx="1764329" cy="564257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 wrap="none">
            <a:spAutoFit/>
          </a:bodyPr>
          <a:lstStyle/>
          <a:p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 = R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s </a:t>
            </a:r>
          </a:p>
        </p:txBody>
      </p:sp>
      <p:sp>
        <p:nvSpPr>
          <p:cNvPr id="3" name="Rectangle 2"/>
          <p:cNvSpPr/>
          <p:nvPr/>
        </p:nvSpPr>
        <p:spPr>
          <a:xfrm>
            <a:off x="2667000" y="762000"/>
            <a:ext cx="3366627" cy="564257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 wrap="none">
            <a:spAutoFit/>
          </a:bodyPr>
          <a:lstStyle/>
          <a:p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 = 1/</a:t>
            </a:r>
            <a:r>
              <a:rPr lang="el-GR" sz="2800" b="1" i="1" dirty="0">
                <a:latin typeface="Times New Roman" pitchFamily="18" charset="0"/>
                <a:cs typeface="Times New Roman" pitchFamily="18" charset="0"/>
              </a:rPr>
              <a:t>ρ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s 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= 3,33 m</a:t>
            </a:r>
            <a:r>
              <a:rPr lang="sr-Latn-RS" sz="2800" b="1" i="1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/kg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4" name="Rectangle 3"/>
          <p:cNvSpPr/>
          <p:nvPr/>
        </p:nvSpPr>
        <p:spPr>
          <a:xfrm>
            <a:off x="228600" y="1600200"/>
            <a:ext cx="4202497" cy="609398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 wrap="none">
            <a:spAutoFit/>
          </a:bodyPr>
          <a:lstStyle/>
          <a:p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 = p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/T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s 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= 2043,7 J/kgK</a:t>
            </a:r>
          </a:p>
        </p:txBody>
      </p:sp>
      <p:sp>
        <p:nvSpPr>
          <p:cNvPr id="5" name="Rectangle 4"/>
          <p:cNvSpPr/>
          <p:nvPr/>
        </p:nvSpPr>
        <p:spPr>
          <a:xfrm>
            <a:off x="228600" y="2438400"/>
            <a:ext cx="1407758" cy="609398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 = ???</a:t>
            </a:r>
          </a:p>
        </p:txBody>
      </p:sp>
      <p:sp>
        <p:nvSpPr>
          <p:cNvPr id="7" name="Rectangle 6"/>
          <p:cNvSpPr/>
          <p:nvPr/>
        </p:nvSpPr>
        <p:spPr>
          <a:xfrm>
            <a:off x="228600" y="3276600"/>
            <a:ext cx="1645002" cy="56425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sr-Latn-RS" sz="2800" b="1" i="1" baseline="-4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 =  g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CO</a:t>
            </a:r>
            <a:endParaRPr lang="sr-Latn-RS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28600" y="4114800"/>
            <a:ext cx="2856872" cy="609398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sr-Latn-RS" sz="2800" b="1" i="1" baseline="-4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 + g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+ g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sr-Latn-RS" sz="2800" b="1" i="1" baseline="-4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= 1</a:t>
            </a:r>
          </a:p>
        </p:txBody>
      </p:sp>
      <p:sp>
        <p:nvSpPr>
          <p:cNvPr id="9" name="Rectangle 8"/>
          <p:cNvSpPr/>
          <p:nvPr/>
        </p:nvSpPr>
        <p:spPr>
          <a:xfrm>
            <a:off x="228600" y="5029200"/>
            <a:ext cx="5240537" cy="609398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 = R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sr-Latn-RS" sz="2800" b="1" i="1" baseline="-4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*g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sr-Latn-RS" sz="2800" b="1" i="1" baseline="-4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+ R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*g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+ R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sr-Latn-RS" sz="2800" b="1" i="1" baseline="-4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*g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sr-Latn-RS" sz="2800" b="1" i="1" baseline="-40000" dirty="0">
                <a:latin typeface="Times New Roman" pitchFamily="18" charset="0"/>
                <a:cs typeface="Times New Roman" pitchFamily="18" charset="0"/>
              </a:rPr>
              <a:t>2</a:t>
            </a:r>
            <a:endParaRPr lang="sr-Latn-RS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657600" y="4114800"/>
            <a:ext cx="2196435" cy="56425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sr-Latn-RS" sz="2800" b="1" i="1" baseline="-4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= 1 - 2g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CO</a:t>
            </a:r>
            <a:endParaRPr lang="sr-Latn-RS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28600" y="5715000"/>
            <a:ext cx="6167073" cy="56425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 = R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sr-Latn-RS" sz="2800" b="1" i="1" baseline="-4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sr-Latn-RS" sz="2800" b="1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sr-Latn-RS" sz="2800" b="1" i="1" baseline="-250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+ R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*g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+ R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sr-Latn-RS" sz="2800" b="1" i="1" baseline="-4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sr-Latn-RS" sz="2800" b="1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(1 - 2g</a:t>
            </a:r>
            <a:r>
              <a:rPr lang="sr-Latn-RS" sz="2800" b="1" i="1" baseline="-250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sr-Latn-RS" sz="2800" b="1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400800" y="4038600"/>
            <a:ext cx="2579552" cy="535531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 wrap="none">
            <a:spAutoFit/>
          </a:bodyPr>
          <a:lstStyle/>
          <a:p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sr-Latn-RS" sz="2400" b="1" i="1" baseline="-25000" dirty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sr-Latn-RS" sz="2400" b="1" i="1" baseline="-4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 = 4.125 J/kgK </a:t>
            </a:r>
            <a:endParaRPr lang="en-US" sz="2400" b="1" i="1" dirty="0"/>
          </a:p>
        </p:txBody>
      </p:sp>
      <p:sp>
        <p:nvSpPr>
          <p:cNvPr id="13" name="Rectangle 12"/>
          <p:cNvSpPr/>
          <p:nvPr/>
        </p:nvSpPr>
        <p:spPr>
          <a:xfrm>
            <a:off x="6400800" y="3352800"/>
            <a:ext cx="2369559" cy="535531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 wrap="none">
            <a:spAutoFit/>
          </a:bodyPr>
          <a:lstStyle/>
          <a:p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sr-Latn-RS" sz="2400" b="1" i="1" baseline="-25000" dirty="0"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 = 297 J/kgK </a:t>
            </a:r>
            <a:endParaRPr lang="en-US" sz="2400" b="1" i="1" dirty="0"/>
          </a:p>
        </p:txBody>
      </p:sp>
      <p:sp>
        <p:nvSpPr>
          <p:cNvPr id="14" name="Rectangle 13"/>
          <p:cNvSpPr/>
          <p:nvPr/>
        </p:nvSpPr>
        <p:spPr>
          <a:xfrm>
            <a:off x="6400800" y="2667000"/>
            <a:ext cx="2335896" cy="535531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 wrap="none">
            <a:spAutoFit/>
          </a:bodyPr>
          <a:lstStyle/>
          <a:p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sr-Latn-RS" sz="2400" b="1" i="1" baseline="-25000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sr-Latn-RS" sz="2400" b="1" i="1" baseline="-4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 = 297 J/kgK </a:t>
            </a:r>
            <a:endParaRPr lang="en-US" sz="2400" b="1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7" grpId="0" animBg="1"/>
      <p:bldP spid="8" grpId="0" animBg="1"/>
      <p:bldP spid="9" grpId="0" animBg="1"/>
      <p:bldP spid="10" grpId="0" animBg="1"/>
      <p:bldP spid="11" grpId="0" animBg="1"/>
      <p:bldP spid="11" grpId="1" animBg="1"/>
      <p:bldP spid="12" grpId="0" animBg="1"/>
      <p:bldP spid="13" grpId="0" animBg="1"/>
      <p:bldP spid="1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609600"/>
            <a:ext cx="1003801" cy="5642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Uvod</a:t>
            </a:r>
            <a:endParaRPr lang="en-US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28600" y="1295400"/>
            <a:ext cx="4440639" cy="16435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 Relativni maseni sastav (g</a:t>
            </a:r>
            <a:r>
              <a:rPr lang="sr-Latn-RS" sz="2400" baseline="-25000" dirty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buFont typeface="Arial" pitchFamily="34" charset="0"/>
              <a:buChar char="•"/>
            </a:pPr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 Relativni zapreminski sastav (r</a:t>
            </a:r>
            <a:r>
              <a:rPr lang="sr-Latn-RS" sz="2400" baseline="-25000" dirty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buFont typeface="Arial" pitchFamily="34" charset="0"/>
              <a:buChar char="•"/>
            </a:pPr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 Relativni molarni sastav (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ν</a:t>
            </a:r>
            <a:r>
              <a:rPr lang="sr-Latn-RS" sz="2400" baseline="-25000" dirty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auto">
          <a:xfrm>
            <a:off x="0" y="12668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177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7176" name="Picture 8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76800" y="685800"/>
            <a:ext cx="1181100" cy="84772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</p:pic>
      <p:sp>
        <p:nvSpPr>
          <p:cNvPr id="7178" name="Rectangle 10"/>
          <p:cNvSpPr>
            <a:spLocks noChangeArrowheads="1"/>
          </p:cNvSpPr>
          <p:nvPr/>
        </p:nvSpPr>
        <p:spPr bwMode="auto">
          <a:xfrm>
            <a:off x="0" y="1381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180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7179" name="Picture 1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934200" y="1524000"/>
            <a:ext cx="1038225" cy="91440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</p:pic>
      <p:sp>
        <p:nvSpPr>
          <p:cNvPr id="7181" name="Rectangle 13"/>
          <p:cNvSpPr>
            <a:spLocks noChangeArrowheads="1"/>
          </p:cNvSpPr>
          <p:nvPr/>
        </p:nvSpPr>
        <p:spPr bwMode="auto">
          <a:xfrm>
            <a:off x="0" y="1447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183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7182" name="Picture 14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76800" y="2362200"/>
            <a:ext cx="1076325" cy="84772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</p:pic>
      <p:sp>
        <p:nvSpPr>
          <p:cNvPr id="7184" name="Rectangle 16"/>
          <p:cNvSpPr>
            <a:spLocks noChangeArrowheads="1"/>
          </p:cNvSpPr>
          <p:nvPr/>
        </p:nvSpPr>
        <p:spPr bwMode="auto">
          <a:xfrm>
            <a:off x="0" y="1381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28600" y="4572000"/>
            <a:ext cx="5562600" cy="10895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 Daltonov zakon (parcijalni pritsci)</a:t>
            </a:r>
          </a:p>
          <a:p>
            <a:pPr>
              <a:buFont typeface="Arial" pitchFamily="34" charset="0"/>
              <a:buChar char="•"/>
            </a:pPr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 Amagaov zakon (parcijalne zapremine)</a:t>
            </a:r>
          </a:p>
        </p:txBody>
      </p:sp>
      <p:sp>
        <p:nvSpPr>
          <p:cNvPr id="7186" name="Rectangle 1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7185" name="Picture 17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47875" y="3581400"/>
            <a:ext cx="5048250" cy="87630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</p:pic>
      <p:sp>
        <p:nvSpPr>
          <p:cNvPr id="7187" name="Rectangle 19"/>
          <p:cNvSpPr>
            <a:spLocks noChangeArrowheads="1"/>
          </p:cNvSpPr>
          <p:nvPr/>
        </p:nvSpPr>
        <p:spPr bwMode="auto">
          <a:xfrm>
            <a:off x="0" y="1409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7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914400"/>
            <a:ext cx="6396303" cy="609398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 = (R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s 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-R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sr-Latn-RS" sz="2800" b="1" i="1" baseline="-4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)/((R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sr-Latn-RS" sz="2800" b="1" i="1" baseline="-4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+ R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)-2R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sr-Latn-RS" sz="2800" b="1" i="1" baseline="-4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) = 0,284</a:t>
            </a:r>
          </a:p>
        </p:txBody>
      </p:sp>
      <p:sp>
        <p:nvSpPr>
          <p:cNvPr id="4" name="Rectangle 3"/>
          <p:cNvSpPr/>
          <p:nvPr/>
        </p:nvSpPr>
        <p:spPr>
          <a:xfrm>
            <a:off x="228600" y="1752600"/>
            <a:ext cx="1850186" cy="609398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sr-Latn-RS" sz="2800" b="1" i="1" baseline="-4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 = 0,284</a:t>
            </a:r>
          </a:p>
        </p:txBody>
      </p:sp>
      <p:sp>
        <p:nvSpPr>
          <p:cNvPr id="5" name="Rectangle 4"/>
          <p:cNvSpPr/>
          <p:nvPr/>
        </p:nvSpPr>
        <p:spPr>
          <a:xfrm>
            <a:off x="2590800" y="1752600"/>
            <a:ext cx="1863011" cy="609398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sr-Latn-RS" sz="2800" b="1" i="1" baseline="-4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 = 0,432</a:t>
            </a:r>
          </a:p>
        </p:txBody>
      </p:sp>
      <p:sp>
        <p:nvSpPr>
          <p:cNvPr id="6" name="Rectangle 5"/>
          <p:cNvSpPr/>
          <p:nvPr/>
        </p:nvSpPr>
        <p:spPr>
          <a:xfrm>
            <a:off x="228600" y="2667000"/>
            <a:ext cx="1519968" cy="564257"/>
          </a:xfrm>
          <a:prstGeom prst="rect">
            <a:avLst/>
          </a:prstGeom>
          <a:ln w="28575">
            <a:solidFill>
              <a:srgbClr val="00B050"/>
            </a:solidFill>
          </a:ln>
        </p:spPr>
        <p:txBody>
          <a:bodyPr wrap="none">
            <a:spAutoFit/>
          </a:bodyPr>
          <a:lstStyle/>
          <a:p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 = ???</a:t>
            </a:r>
          </a:p>
        </p:txBody>
      </p:sp>
      <p:sp>
        <p:nvSpPr>
          <p:cNvPr id="4813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8129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8600" y="3524250"/>
            <a:ext cx="3419475" cy="1276350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</p:pic>
      <p:sp>
        <p:nvSpPr>
          <p:cNvPr id="48131" name="Rectangle 3"/>
          <p:cNvSpPr>
            <a:spLocks noChangeArrowheads="1"/>
          </p:cNvSpPr>
          <p:nvPr/>
        </p:nvSpPr>
        <p:spPr bwMode="auto">
          <a:xfrm>
            <a:off x="0" y="18097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334000" y="2893469"/>
            <a:ext cx="2523448" cy="535531"/>
          </a:xfrm>
          <a:prstGeom prst="rect">
            <a:avLst/>
          </a:prstGeom>
          <a:ln w="28575">
            <a:solidFill>
              <a:srgbClr val="00B050"/>
            </a:solidFill>
          </a:ln>
        </p:spPr>
        <p:txBody>
          <a:bodyPr wrap="none">
            <a:spAutoFit/>
          </a:bodyPr>
          <a:lstStyle/>
          <a:p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sr-Latn-RS" sz="2400" b="1" i="1" baseline="-25000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sr-Latn-RS" sz="2400" b="1" i="1" baseline="-4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 = 28 kg/kmol </a:t>
            </a:r>
            <a:endParaRPr lang="en-US" sz="2400" b="1" i="1" dirty="0"/>
          </a:p>
        </p:txBody>
      </p:sp>
      <p:sp>
        <p:nvSpPr>
          <p:cNvPr id="11" name="Rectangle 10"/>
          <p:cNvSpPr/>
          <p:nvPr/>
        </p:nvSpPr>
        <p:spPr>
          <a:xfrm>
            <a:off x="5334000" y="3577138"/>
            <a:ext cx="2557110" cy="535531"/>
          </a:xfrm>
          <a:prstGeom prst="rect">
            <a:avLst/>
          </a:prstGeom>
          <a:ln w="28575">
            <a:solidFill>
              <a:srgbClr val="00B050"/>
            </a:solidFill>
          </a:ln>
        </p:spPr>
        <p:txBody>
          <a:bodyPr wrap="none">
            <a:spAutoFit/>
          </a:bodyPr>
          <a:lstStyle/>
          <a:p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sr-Latn-RS" sz="2400" b="1" i="1" baseline="-25000" dirty="0"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 = 28 kg/kmol </a:t>
            </a:r>
            <a:endParaRPr lang="en-US" sz="2400" b="1" i="1" dirty="0"/>
          </a:p>
        </p:txBody>
      </p:sp>
      <p:sp>
        <p:nvSpPr>
          <p:cNvPr id="12" name="Rectangle 11"/>
          <p:cNvSpPr/>
          <p:nvPr/>
        </p:nvSpPr>
        <p:spPr>
          <a:xfrm>
            <a:off x="5334000" y="4265069"/>
            <a:ext cx="2382383" cy="535531"/>
          </a:xfrm>
          <a:prstGeom prst="rect">
            <a:avLst/>
          </a:prstGeom>
          <a:ln w="28575">
            <a:solidFill>
              <a:srgbClr val="00B050"/>
            </a:solidFill>
          </a:ln>
        </p:spPr>
        <p:txBody>
          <a:bodyPr wrap="none">
            <a:spAutoFit/>
          </a:bodyPr>
          <a:lstStyle/>
          <a:p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sr-Latn-RS" sz="2400" b="1" i="1" baseline="-25000" dirty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sr-Latn-RS" sz="2400" b="1" i="1" baseline="-4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 = 2 kg/kmol </a:t>
            </a:r>
            <a:endParaRPr lang="en-US" sz="2400" b="1" i="1" dirty="0"/>
          </a:p>
        </p:txBody>
      </p:sp>
      <p:sp>
        <p:nvSpPr>
          <p:cNvPr id="13" name="Rectangle 12"/>
          <p:cNvSpPr/>
          <p:nvPr/>
        </p:nvSpPr>
        <p:spPr>
          <a:xfrm>
            <a:off x="228600" y="5257800"/>
            <a:ext cx="2895344" cy="609398"/>
          </a:xfrm>
          <a:prstGeom prst="rect">
            <a:avLst/>
          </a:prstGeom>
          <a:ln w="28575">
            <a:solidFill>
              <a:srgbClr val="00B050"/>
            </a:solidFill>
          </a:ln>
        </p:spPr>
        <p:txBody>
          <a:bodyPr wrap="none">
            <a:spAutoFit/>
          </a:bodyPr>
          <a:lstStyle/>
          <a:p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 = 4,23 kg/kmol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48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6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8131" name="Rectangle 3"/>
          <p:cNvSpPr>
            <a:spLocks noChangeArrowheads="1"/>
          </p:cNvSpPr>
          <p:nvPr/>
        </p:nvSpPr>
        <p:spPr bwMode="auto">
          <a:xfrm>
            <a:off x="0" y="18097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28600" y="762000"/>
            <a:ext cx="1407758" cy="609398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 wrap="none">
            <a:spAutoFit/>
          </a:bodyPr>
          <a:lstStyle/>
          <a:p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 = ???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28600" y="1676400"/>
            <a:ext cx="5763116" cy="535531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 wrap="none">
            <a:spAutoFit/>
          </a:bodyPr>
          <a:lstStyle/>
          <a:p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sr-Latn-RS" sz="2400" b="1" i="1" baseline="-25000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sr-Latn-RS" sz="2400" b="1" i="1" baseline="-4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 = r</a:t>
            </a:r>
            <a:r>
              <a:rPr lang="sr-Latn-RS" sz="2400" b="1" i="1" baseline="-25000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sr-Latn-RS" sz="2400" b="1" i="1" baseline="-4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*p</a:t>
            </a:r>
            <a:r>
              <a:rPr lang="sr-Latn-RS" sz="2400" b="1" i="1" baseline="-25000" dirty="0">
                <a:latin typeface="Times New Roman" pitchFamily="18" charset="0"/>
                <a:cs typeface="Times New Roman" pitchFamily="18" charset="0"/>
              </a:rPr>
              <a:t>s </a:t>
            </a:r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= g</a:t>
            </a:r>
            <a:r>
              <a:rPr lang="sr-Latn-RS" sz="2400" b="1" i="1" baseline="-25000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sr-Latn-RS" sz="2400" b="1" i="1" baseline="-4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*(M</a:t>
            </a:r>
            <a:r>
              <a:rPr lang="sr-Latn-RS" sz="2400" b="1" i="1" baseline="-250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/M</a:t>
            </a:r>
            <a:r>
              <a:rPr lang="sr-Latn-RS" sz="2400" b="1" i="1" baseline="-25000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sr-Latn-RS" sz="2400" b="1" i="1" baseline="-4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)*p</a:t>
            </a:r>
            <a:r>
              <a:rPr lang="sr-Latn-RS" sz="2400" b="1" i="1" baseline="-250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 = 8.584,9 Pa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28600" y="2590800"/>
            <a:ext cx="5897768" cy="535531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 wrap="none">
            <a:spAutoFit/>
          </a:bodyPr>
          <a:lstStyle/>
          <a:p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sr-Latn-RS" sz="2400" b="1" i="1" baseline="-25000" dirty="0"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 = r</a:t>
            </a:r>
            <a:r>
              <a:rPr lang="sr-Latn-RS" sz="2400" b="1" i="1" baseline="-25000" dirty="0"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*p</a:t>
            </a:r>
            <a:r>
              <a:rPr lang="sr-Latn-RS" sz="2400" b="1" i="1" baseline="-25000" dirty="0">
                <a:latin typeface="Times New Roman" pitchFamily="18" charset="0"/>
                <a:cs typeface="Times New Roman" pitchFamily="18" charset="0"/>
              </a:rPr>
              <a:t>s </a:t>
            </a:r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= g</a:t>
            </a:r>
            <a:r>
              <a:rPr lang="sr-Latn-RS" sz="2400" b="1" i="1" baseline="-25000" dirty="0"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*(M</a:t>
            </a:r>
            <a:r>
              <a:rPr lang="sr-Latn-RS" sz="2400" b="1" i="1" baseline="-250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/M</a:t>
            </a:r>
            <a:r>
              <a:rPr lang="sr-Latn-RS" sz="2400" b="1" i="1" baseline="-25000" dirty="0"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)*p</a:t>
            </a:r>
            <a:r>
              <a:rPr lang="sr-Latn-RS" sz="2400" b="1" i="1" baseline="-250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 = 8.584,9 Pa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28600" y="3505200"/>
            <a:ext cx="6122189" cy="535531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 wrap="none">
            <a:spAutoFit/>
          </a:bodyPr>
          <a:lstStyle/>
          <a:p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sr-Latn-RS" sz="2400" b="1" i="1" baseline="-25000" dirty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sr-Latn-RS" sz="2400" b="1" i="1" baseline="-4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 = r</a:t>
            </a:r>
            <a:r>
              <a:rPr lang="sr-Latn-RS" sz="2400" b="1" i="1" baseline="-25000" dirty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sr-Latn-RS" sz="2400" b="1" i="1" baseline="-4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*p</a:t>
            </a:r>
            <a:r>
              <a:rPr lang="sr-Latn-RS" sz="2400" b="1" i="1" baseline="-25000" dirty="0">
                <a:latin typeface="Times New Roman" pitchFamily="18" charset="0"/>
                <a:cs typeface="Times New Roman" pitchFamily="18" charset="0"/>
              </a:rPr>
              <a:t>s </a:t>
            </a:r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= g</a:t>
            </a:r>
            <a:r>
              <a:rPr lang="sr-Latn-RS" sz="2400" b="1" i="1" baseline="-25000" dirty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sr-Latn-RS" sz="2400" b="1" i="1" baseline="-4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*(M</a:t>
            </a:r>
            <a:r>
              <a:rPr lang="sr-Latn-RS" sz="2400" b="1" i="1" baseline="-250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/M</a:t>
            </a:r>
            <a:r>
              <a:rPr lang="sr-Latn-RS" sz="2400" b="1" i="1" baseline="-25000" dirty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sr-Latn-RS" sz="2400" b="1" i="1" baseline="-4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)*p</a:t>
            </a:r>
            <a:r>
              <a:rPr lang="sr-Latn-RS" sz="2400" b="1" i="1" baseline="-250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 = 182.822,4 Pa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6" grpId="0" animBg="1"/>
      <p:bldP spid="17" grpId="0" animBg="1"/>
      <p:bldP spid="18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609600"/>
            <a:ext cx="1842171" cy="5642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Zadatak 6.</a:t>
            </a:r>
            <a:endParaRPr lang="en-US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04800" y="1295400"/>
            <a:ext cx="8382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dirty="0">
                <a:latin typeface="Times New Roman" pitchFamily="18" charset="0"/>
                <a:cs typeface="Times New Roman" pitchFamily="18" charset="0"/>
              </a:rPr>
              <a:t>U cilindru sa nepokretnim klipom nalazi se smeša gasova mase 1,2 kg. Smešu gasova čine N</a:t>
            </a:r>
            <a:r>
              <a:rPr lang="sr-Latn-RS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dirty="0">
                <a:latin typeface="Times New Roman" pitchFamily="18" charset="0"/>
                <a:cs typeface="Times New Roman" pitchFamily="18" charset="0"/>
              </a:rPr>
              <a:t>, CO i O</a:t>
            </a:r>
            <a:r>
              <a:rPr lang="sr-Latn-RS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dirty="0">
                <a:latin typeface="Times New Roman" pitchFamily="18" charset="0"/>
                <a:cs typeface="Times New Roman" pitchFamily="18" charset="0"/>
              </a:rPr>
              <a:t>. Relativni zapreminski sastav N</a:t>
            </a:r>
            <a:r>
              <a:rPr lang="sr-Latn-RS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dirty="0">
                <a:latin typeface="Times New Roman" pitchFamily="18" charset="0"/>
                <a:cs typeface="Times New Roman" pitchFamily="18" charset="0"/>
              </a:rPr>
              <a:t> iznosi 0,3, a CO 0,2. Početni pritisak i temperature smeše iznosi 10</a:t>
            </a:r>
            <a:r>
              <a:rPr lang="sr-Latn-RS" baseline="30000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sr-Latn-RS" dirty="0">
                <a:latin typeface="Times New Roman" pitchFamily="18" charset="0"/>
                <a:cs typeface="Times New Roman" pitchFamily="18" charset="0"/>
              </a:rPr>
              <a:t> Pa i 293 K. Smeši se dovede 1 MJ toplote. Odrediti: 1) relativne masene sastave smeše; 2) gasna konstanta smeše; 3) parcijalne pritiske komponenata smeše pre dovođenja toplote; 4) pritisak nakon dovođenja toplote.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81000" y="3499616"/>
            <a:ext cx="2222275" cy="4294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Poznate vrednosti!</a:t>
            </a:r>
            <a:endParaRPr lang="en-US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04800" y="4020741"/>
            <a:ext cx="5029200" cy="2308324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r>
              <a:rPr lang="sr-Latn-RS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sr-Latn-RS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sr-Latn-RS" dirty="0">
                <a:latin typeface="Times New Roman" pitchFamily="18" charset="0"/>
                <a:cs typeface="Times New Roman" pitchFamily="18" charset="0"/>
              </a:rPr>
              <a:t> = 10</a:t>
            </a:r>
            <a:r>
              <a:rPr lang="sr-Latn-RS" baseline="30000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sr-Latn-RS" dirty="0">
                <a:latin typeface="Times New Roman" pitchFamily="18" charset="0"/>
                <a:cs typeface="Times New Roman" pitchFamily="18" charset="0"/>
              </a:rPr>
              <a:t> Pa</a:t>
            </a:r>
          </a:p>
          <a:p>
            <a:r>
              <a:rPr lang="sr-Latn-RS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sr-Latn-RS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sr-Latn-RS" dirty="0">
                <a:latin typeface="Times New Roman" pitchFamily="18" charset="0"/>
                <a:cs typeface="Times New Roman" pitchFamily="18" charset="0"/>
              </a:rPr>
              <a:t> = 293K</a:t>
            </a:r>
          </a:p>
          <a:p>
            <a:r>
              <a:rPr lang="sr-Latn-RS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sr-Latn-RS" baseline="-25000" dirty="0"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sr-Latn-RS" baseline="-40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RS" dirty="0">
                <a:latin typeface="Times New Roman" pitchFamily="18" charset="0"/>
                <a:cs typeface="Times New Roman" pitchFamily="18" charset="0"/>
              </a:rPr>
              <a:t>= 0,2; r</a:t>
            </a:r>
            <a:r>
              <a:rPr lang="sr-Latn-RS" baseline="-25000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sr-Latn-RS" baseline="-4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dirty="0">
                <a:latin typeface="Times New Roman" pitchFamily="18" charset="0"/>
                <a:cs typeface="Times New Roman" pitchFamily="18" charset="0"/>
              </a:rPr>
              <a:t> = 0,3; r</a:t>
            </a:r>
            <a:r>
              <a:rPr lang="sr-Latn-RS" baseline="-25000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sr-Latn-RS" baseline="-4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dirty="0">
                <a:latin typeface="Times New Roman" pitchFamily="18" charset="0"/>
                <a:cs typeface="Times New Roman" pitchFamily="18" charset="0"/>
              </a:rPr>
              <a:t> = 1 – 0,2 – 0,3 = 0,5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sr-Latn-RS" baseline="-250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r-Latn-RS" dirty="0">
                <a:latin typeface="Times New Roman" pitchFamily="18" charset="0"/>
                <a:cs typeface="Times New Roman" pitchFamily="18" charset="0"/>
              </a:rPr>
              <a:t> = 1,2 kg</a:t>
            </a:r>
          </a:p>
          <a:p>
            <a:r>
              <a:rPr lang="sr-Latn-RS" dirty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sr-Latn-RS" baseline="-25000" dirty="0">
                <a:latin typeface="Times New Roman" pitchFamily="18" charset="0"/>
                <a:cs typeface="Times New Roman" pitchFamily="18" charset="0"/>
              </a:rPr>
              <a:t>12</a:t>
            </a:r>
            <a:r>
              <a:rPr lang="sr-Latn-RS" dirty="0">
                <a:latin typeface="Times New Roman" pitchFamily="18" charset="0"/>
                <a:cs typeface="Times New Roman" pitchFamily="18" charset="0"/>
              </a:rPr>
              <a:t> = 1 MJ = 10</a:t>
            </a:r>
            <a:r>
              <a:rPr lang="sr-Latn-RS" baseline="30000" dirty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sr-Latn-RS" dirty="0">
                <a:latin typeface="Times New Roman" pitchFamily="18" charset="0"/>
                <a:cs typeface="Times New Roman" pitchFamily="18" charset="0"/>
              </a:rPr>
              <a:t> J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486400" y="3429000"/>
            <a:ext cx="33554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Nepoznate (tražene) vrednosti!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400800" y="3962400"/>
            <a:ext cx="1513556" cy="219752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1) g</a:t>
            </a:r>
            <a:r>
              <a:rPr lang="sr-Latn-RS" sz="2400" baseline="-25000" dirty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 = ???</a:t>
            </a:r>
          </a:p>
          <a:p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2) R</a:t>
            </a:r>
            <a:r>
              <a:rPr lang="sr-Latn-RS" sz="2400" baseline="-25000" dirty="0">
                <a:latin typeface="Times New Roman" pitchFamily="18" charset="0"/>
                <a:cs typeface="Times New Roman" pitchFamily="18" charset="0"/>
              </a:rPr>
              <a:t>s </a:t>
            </a:r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= ???</a:t>
            </a:r>
          </a:p>
          <a:p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3) p</a:t>
            </a:r>
            <a:r>
              <a:rPr lang="sr-Latn-RS" sz="2400" baseline="-25000" dirty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 = ???</a:t>
            </a:r>
          </a:p>
          <a:p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4) p</a:t>
            </a:r>
            <a:r>
              <a:rPr lang="sr-Latn-RS" sz="24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 = ???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4" grpId="0"/>
      <p:bldP spid="15" grpId="0"/>
      <p:bldP spid="16" grpId="0" animBg="1"/>
      <p:bldP spid="19" grpId="0"/>
      <p:bldP spid="20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685800"/>
            <a:ext cx="1407758" cy="609398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 = ???</a:t>
            </a:r>
          </a:p>
        </p:txBody>
      </p:sp>
      <p:sp>
        <p:nvSpPr>
          <p:cNvPr id="3" name="Rectangle 2"/>
          <p:cNvSpPr/>
          <p:nvPr/>
        </p:nvSpPr>
        <p:spPr>
          <a:xfrm>
            <a:off x="228600" y="1600200"/>
            <a:ext cx="5351145" cy="564257"/>
          </a:xfrm>
          <a:prstGeom prst="rect">
            <a:avLst/>
          </a:prstGeom>
          <a:ln w="28575">
            <a:solidFill>
              <a:srgbClr val="00B050"/>
            </a:solidFill>
          </a:ln>
        </p:spPr>
        <p:txBody>
          <a:bodyPr wrap="none">
            <a:spAutoFit/>
          </a:bodyPr>
          <a:lstStyle/>
          <a:p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 = M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sr-Latn-RS" sz="2800" b="1" i="1" baseline="-4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*r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sr-Latn-RS" sz="2800" b="1" i="1" baseline="-4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+ M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*r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+ M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sr-Latn-RS" sz="2800" b="1" i="1" baseline="-4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*r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sr-Latn-RS" sz="2800" b="1" i="1" baseline="-40000" dirty="0">
                <a:latin typeface="Times New Roman" pitchFamily="18" charset="0"/>
                <a:cs typeface="Times New Roman" pitchFamily="18" charset="0"/>
              </a:rPr>
              <a:t>2</a:t>
            </a:r>
            <a:endParaRPr lang="sr-Latn-RS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400800" y="685800"/>
            <a:ext cx="2523448" cy="535531"/>
          </a:xfrm>
          <a:prstGeom prst="rect">
            <a:avLst/>
          </a:prstGeom>
          <a:ln w="28575">
            <a:solidFill>
              <a:srgbClr val="00B050"/>
            </a:solidFill>
          </a:ln>
        </p:spPr>
        <p:txBody>
          <a:bodyPr wrap="none">
            <a:spAutoFit/>
          </a:bodyPr>
          <a:lstStyle/>
          <a:p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sr-Latn-RS" sz="2400" b="1" i="1" baseline="-25000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sr-Latn-RS" sz="2400" b="1" i="1" baseline="-4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 = 28 kg/kmol </a:t>
            </a:r>
            <a:endParaRPr lang="en-US" sz="2400" b="1" i="1" dirty="0"/>
          </a:p>
        </p:txBody>
      </p:sp>
      <p:sp>
        <p:nvSpPr>
          <p:cNvPr id="5" name="Rectangle 4"/>
          <p:cNvSpPr/>
          <p:nvPr/>
        </p:nvSpPr>
        <p:spPr>
          <a:xfrm>
            <a:off x="6400800" y="1369469"/>
            <a:ext cx="2557110" cy="535531"/>
          </a:xfrm>
          <a:prstGeom prst="rect">
            <a:avLst/>
          </a:prstGeom>
          <a:ln w="28575">
            <a:solidFill>
              <a:srgbClr val="00B050"/>
            </a:solidFill>
          </a:ln>
        </p:spPr>
        <p:txBody>
          <a:bodyPr wrap="none">
            <a:spAutoFit/>
          </a:bodyPr>
          <a:lstStyle/>
          <a:p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sr-Latn-RS" sz="2400" b="1" i="1" baseline="-25000" dirty="0"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 = 28 kg/kmol </a:t>
            </a:r>
            <a:endParaRPr lang="en-US" sz="2400" b="1" i="1" dirty="0"/>
          </a:p>
        </p:txBody>
      </p:sp>
      <p:sp>
        <p:nvSpPr>
          <p:cNvPr id="6" name="Rectangle 5"/>
          <p:cNvSpPr/>
          <p:nvPr/>
        </p:nvSpPr>
        <p:spPr>
          <a:xfrm>
            <a:off x="6400800" y="2057400"/>
            <a:ext cx="2523448" cy="535531"/>
          </a:xfrm>
          <a:prstGeom prst="rect">
            <a:avLst/>
          </a:prstGeom>
          <a:ln w="28575">
            <a:solidFill>
              <a:srgbClr val="00B050"/>
            </a:solidFill>
          </a:ln>
        </p:spPr>
        <p:txBody>
          <a:bodyPr wrap="none">
            <a:spAutoFit/>
          </a:bodyPr>
          <a:lstStyle/>
          <a:p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sr-Latn-RS" sz="2400" b="1" i="1" baseline="-25000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sr-Latn-RS" sz="2400" b="1" i="1" baseline="-4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 = 32 kg/kmol </a:t>
            </a:r>
            <a:endParaRPr lang="en-US" sz="2400" b="1" i="1" dirty="0"/>
          </a:p>
        </p:txBody>
      </p:sp>
      <p:sp>
        <p:nvSpPr>
          <p:cNvPr id="7" name="Rectangle 6"/>
          <p:cNvSpPr/>
          <p:nvPr/>
        </p:nvSpPr>
        <p:spPr>
          <a:xfrm>
            <a:off x="228600" y="2438400"/>
            <a:ext cx="2626040" cy="609398"/>
          </a:xfrm>
          <a:prstGeom prst="rect">
            <a:avLst/>
          </a:prstGeom>
          <a:ln w="28575">
            <a:solidFill>
              <a:srgbClr val="00B050"/>
            </a:solidFill>
          </a:ln>
        </p:spPr>
        <p:txBody>
          <a:bodyPr wrap="none">
            <a:spAutoFit/>
          </a:bodyPr>
          <a:lstStyle/>
          <a:p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 = 30 kg/kmol</a:t>
            </a:r>
          </a:p>
        </p:txBody>
      </p:sp>
      <p:sp>
        <p:nvSpPr>
          <p:cNvPr id="8" name="Rectangle 7"/>
          <p:cNvSpPr/>
          <p:nvPr/>
        </p:nvSpPr>
        <p:spPr>
          <a:xfrm>
            <a:off x="228600" y="5257800"/>
            <a:ext cx="6252033" cy="609398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sr-Latn-RS" sz="2800" b="1" i="1" baseline="-4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 = r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sr-Latn-RS" sz="2800" b="1" i="1" baseline="-4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*(M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sr-Latn-RS" sz="2800" b="1" i="1" baseline="-4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/M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= 0,5*(32/30) = 0,533</a:t>
            </a:r>
          </a:p>
        </p:txBody>
      </p:sp>
      <p:sp>
        <p:nvSpPr>
          <p:cNvPr id="9" name="Rectangle 8"/>
          <p:cNvSpPr/>
          <p:nvPr/>
        </p:nvSpPr>
        <p:spPr>
          <a:xfrm>
            <a:off x="228600" y="3429000"/>
            <a:ext cx="6252033" cy="609398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sr-Latn-RS" sz="2800" b="1" i="1" baseline="-4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 = r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sr-Latn-RS" sz="2800" b="1" i="1" baseline="-4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*(M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sr-Latn-RS" sz="2800" b="1" i="1" baseline="-4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/M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= 0,3*(28/30) = 0,280</a:t>
            </a:r>
          </a:p>
        </p:txBody>
      </p:sp>
      <p:sp>
        <p:nvSpPr>
          <p:cNvPr id="10" name="Rectangle 9"/>
          <p:cNvSpPr/>
          <p:nvPr/>
        </p:nvSpPr>
        <p:spPr>
          <a:xfrm>
            <a:off x="228600" y="4343400"/>
            <a:ext cx="6551794" cy="609398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 = r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*(M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/M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= 0,2*(28/30) = 0,187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685800"/>
            <a:ext cx="1467068" cy="609398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 = ???</a:t>
            </a:r>
          </a:p>
        </p:txBody>
      </p:sp>
      <p:sp>
        <p:nvSpPr>
          <p:cNvPr id="4" name="Rectangle 3"/>
          <p:cNvSpPr/>
          <p:nvPr/>
        </p:nvSpPr>
        <p:spPr>
          <a:xfrm>
            <a:off x="228600" y="1524000"/>
            <a:ext cx="5125121" cy="56425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 = R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sr-Latn-RS" sz="2800" b="1" i="1" baseline="-4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*g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sr-Latn-RS" sz="2800" b="1" i="1" baseline="-4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+ R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*g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+ R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sr-Latn-RS" sz="2800" b="1" i="1" baseline="-4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*g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sr-Latn-RS" sz="2800" b="1" i="1" baseline="-40000" dirty="0">
                <a:latin typeface="Times New Roman" pitchFamily="18" charset="0"/>
                <a:cs typeface="Times New Roman" pitchFamily="18" charset="0"/>
              </a:rPr>
              <a:t>2</a:t>
            </a:r>
            <a:endParaRPr lang="sr-Latn-RS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8600" y="2362200"/>
            <a:ext cx="2855269" cy="609398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 = 277,14 J/kgK</a:t>
            </a:r>
          </a:p>
        </p:txBody>
      </p:sp>
      <p:sp>
        <p:nvSpPr>
          <p:cNvPr id="6" name="Rectangle 5"/>
          <p:cNvSpPr/>
          <p:nvPr/>
        </p:nvSpPr>
        <p:spPr>
          <a:xfrm>
            <a:off x="228600" y="3124301"/>
            <a:ext cx="1407758" cy="609398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 wrap="none">
            <a:spAutoFit/>
          </a:bodyPr>
          <a:lstStyle/>
          <a:p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 = ???</a:t>
            </a:r>
          </a:p>
        </p:txBody>
      </p:sp>
      <p:sp>
        <p:nvSpPr>
          <p:cNvPr id="7" name="Rectangle 6"/>
          <p:cNvSpPr/>
          <p:nvPr/>
        </p:nvSpPr>
        <p:spPr>
          <a:xfrm>
            <a:off x="228600" y="3962400"/>
            <a:ext cx="4174541" cy="564257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 wrap="none">
            <a:spAutoFit/>
          </a:bodyPr>
          <a:lstStyle/>
          <a:p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sr-Latn-RS" sz="2800" b="1" i="1" baseline="-4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 = r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sr-Latn-RS" sz="2800" b="1" i="1" baseline="-4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* p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= 0,3 * 10</a:t>
            </a:r>
            <a:r>
              <a:rPr lang="sr-Latn-RS" sz="2800" b="1" i="1" baseline="30000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 Pa</a:t>
            </a:r>
          </a:p>
        </p:txBody>
      </p:sp>
      <p:sp>
        <p:nvSpPr>
          <p:cNvPr id="8" name="Rectangle 7"/>
          <p:cNvSpPr/>
          <p:nvPr/>
        </p:nvSpPr>
        <p:spPr>
          <a:xfrm>
            <a:off x="228600" y="4876800"/>
            <a:ext cx="4254691" cy="564257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 wrap="none">
            <a:spAutoFit/>
          </a:bodyPr>
          <a:lstStyle/>
          <a:p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 = r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* p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= 0,2 * 10</a:t>
            </a:r>
            <a:r>
              <a:rPr lang="sr-Latn-RS" sz="2800" b="1" i="1" baseline="30000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 Pa</a:t>
            </a:r>
          </a:p>
        </p:txBody>
      </p:sp>
      <p:sp>
        <p:nvSpPr>
          <p:cNvPr id="9" name="Rectangle 8"/>
          <p:cNvSpPr/>
          <p:nvPr/>
        </p:nvSpPr>
        <p:spPr>
          <a:xfrm>
            <a:off x="228600" y="5791200"/>
            <a:ext cx="4174541" cy="564257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 wrap="none">
            <a:spAutoFit/>
          </a:bodyPr>
          <a:lstStyle/>
          <a:p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sr-Latn-RS" sz="2800" b="1" i="1" baseline="-4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 = r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sr-Latn-RS" sz="2800" b="1" i="1" baseline="-4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* p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= 0,5 * 10</a:t>
            </a:r>
            <a:r>
              <a:rPr lang="sr-Latn-RS" sz="2800" b="1" i="1" baseline="30000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 Pa</a:t>
            </a:r>
          </a:p>
        </p:txBody>
      </p:sp>
      <p:sp>
        <p:nvSpPr>
          <p:cNvPr id="10" name="Rectangle 9"/>
          <p:cNvSpPr/>
          <p:nvPr/>
        </p:nvSpPr>
        <p:spPr>
          <a:xfrm>
            <a:off x="6172200" y="2362200"/>
            <a:ext cx="2335896" cy="535531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sr-Latn-RS" sz="2400" b="1" i="1" baseline="-25000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sr-Latn-RS" sz="2400" b="1" i="1" baseline="-4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 = 260 J/kgK </a:t>
            </a:r>
            <a:endParaRPr lang="en-US" sz="2400" b="1" i="1" dirty="0"/>
          </a:p>
        </p:txBody>
      </p:sp>
      <p:sp>
        <p:nvSpPr>
          <p:cNvPr id="11" name="Rectangle 10"/>
          <p:cNvSpPr/>
          <p:nvPr/>
        </p:nvSpPr>
        <p:spPr>
          <a:xfrm>
            <a:off x="6172200" y="1676400"/>
            <a:ext cx="2369559" cy="535531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sr-Latn-RS" sz="2400" b="1" i="1" baseline="-25000" dirty="0"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 = 297 J/kgK </a:t>
            </a:r>
            <a:endParaRPr lang="en-US" sz="2400" b="1" i="1" dirty="0"/>
          </a:p>
        </p:txBody>
      </p:sp>
      <p:sp>
        <p:nvSpPr>
          <p:cNvPr id="12" name="Rectangle 11"/>
          <p:cNvSpPr/>
          <p:nvPr/>
        </p:nvSpPr>
        <p:spPr>
          <a:xfrm>
            <a:off x="6172200" y="990600"/>
            <a:ext cx="2335896" cy="535531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sr-Latn-RS" sz="2400" b="1" i="1" baseline="-25000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sr-Latn-RS" sz="2400" b="1" i="1" baseline="-4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 = 297 J/kgK </a:t>
            </a:r>
            <a:endParaRPr lang="en-US" sz="2400" b="1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685800"/>
            <a:ext cx="1407758" cy="56425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 = ???</a:t>
            </a:r>
          </a:p>
        </p:txBody>
      </p:sp>
      <p:sp>
        <p:nvSpPr>
          <p:cNvPr id="3" name="Rectangle 2"/>
          <p:cNvSpPr/>
          <p:nvPr/>
        </p:nvSpPr>
        <p:spPr>
          <a:xfrm>
            <a:off x="228600" y="1447800"/>
            <a:ext cx="2250937" cy="609398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 = m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/V</a:t>
            </a:r>
            <a:endParaRPr lang="sr-Latn-RS" sz="2800" b="1" i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971800" y="1447800"/>
            <a:ext cx="1552028" cy="56425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=V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=V</a:t>
            </a:r>
            <a:endParaRPr lang="sr-Latn-RS" sz="2800" b="1" i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029200" y="1447800"/>
            <a:ext cx="3954865" cy="56425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V = m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/p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= 0,974 m</a:t>
            </a:r>
            <a:r>
              <a:rPr lang="sr-Latn-RS" sz="2800" b="1" i="1" baseline="30000" dirty="0"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667000" y="838200"/>
            <a:ext cx="2717411" cy="42774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sr-Latn-RS" b="1" i="1" dirty="0"/>
              <a:t>Klip se ne pomera !!!</a:t>
            </a:r>
            <a:endParaRPr lang="en-US" b="1" i="1" dirty="0"/>
          </a:p>
        </p:txBody>
      </p:sp>
      <p:sp>
        <p:nvSpPr>
          <p:cNvPr id="7" name="Oval 6"/>
          <p:cNvSpPr/>
          <p:nvPr/>
        </p:nvSpPr>
        <p:spPr bwMode="auto">
          <a:xfrm>
            <a:off x="1676400" y="1371600"/>
            <a:ext cx="360000" cy="720000"/>
          </a:xfrm>
          <a:prstGeom prst="ellipse">
            <a:avLst/>
          </a:prstGeom>
          <a:noFill/>
          <a:ln w="2857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28600" y="2438400"/>
            <a:ext cx="3231975" cy="683264"/>
          </a:xfrm>
          <a:prstGeom prst="rect">
            <a:avLst/>
          </a:prstGeom>
          <a:ln w="28575">
            <a:solidFill>
              <a:srgbClr val="00B050"/>
            </a:solidFill>
          </a:ln>
        </p:spPr>
        <p:txBody>
          <a:bodyPr wrap="none">
            <a:spAutoFit/>
          </a:bodyPr>
          <a:lstStyle/>
          <a:p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 = T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R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 (Q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12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/m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vs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)</a:t>
            </a:r>
            <a:endParaRPr lang="sr-Latn-RS" sz="2800" b="1" i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Oval 8"/>
          <p:cNvSpPr/>
          <p:nvPr/>
        </p:nvSpPr>
        <p:spPr bwMode="auto">
          <a:xfrm>
            <a:off x="2819400" y="2438400"/>
            <a:ext cx="504000" cy="684000"/>
          </a:xfrm>
          <a:prstGeom prst="ellipse">
            <a:avLst/>
          </a:prstGeom>
          <a:noFill/>
          <a:ln w="28575" cap="flat" cmpd="sng" algn="ctr">
            <a:solidFill>
              <a:srgbClr val="00B0F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343400" y="2362200"/>
            <a:ext cx="4267200" cy="1060547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sr-Latn-RS" sz="1800" dirty="0">
                <a:latin typeface="Times New Roman" pitchFamily="18" charset="0"/>
                <a:cs typeface="Times New Roman" pitchFamily="18" charset="0"/>
              </a:rPr>
              <a:t>Specifičan toplotni kapacitet smeše </a:t>
            </a:r>
            <a:r>
              <a:rPr lang="sr-Latn-RS" sz="1800">
                <a:latin typeface="Times New Roman" pitchFamily="18" charset="0"/>
                <a:cs typeface="Times New Roman" pitchFamily="18" charset="0"/>
              </a:rPr>
              <a:t>pri konstantno</a:t>
            </a:r>
            <a:r>
              <a:rPr lang="en-GB" sz="1800">
                <a:latin typeface="Times New Roman" pitchFamily="18" charset="0"/>
                <a:cs typeface="Times New Roman" pitchFamily="18" charset="0"/>
              </a:rPr>
              <a:t>j zapremini </a:t>
            </a:r>
            <a:r>
              <a:rPr lang="sr-Latn-RS" sz="180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sr-Latn-RS" sz="1800" dirty="0">
                <a:latin typeface="Times New Roman" pitchFamily="18" charset="0"/>
                <a:cs typeface="Times New Roman" pitchFamily="18" charset="0"/>
              </a:rPr>
              <a:t>klip se ne pomera) !!!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28600" y="3352800"/>
            <a:ext cx="5227713" cy="564257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 wrap="none">
            <a:spAutoFit/>
          </a:bodyPr>
          <a:lstStyle/>
          <a:p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vs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 = c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vN</a:t>
            </a:r>
            <a:r>
              <a:rPr lang="sr-Latn-RS" sz="2800" b="1" i="1" baseline="-4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*g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sr-Latn-RS" sz="2800" b="1" i="1" baseline="-4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+ c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vCO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*g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+ c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vO</a:t>
            </a:r>
            <a:r>
              <a:rPr lang="sr-Latn-RS" sz="2800" b="1" i="1" baseline="-4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*g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sr-Latn-RS" sz="2800" b="1" i="1" baseline="-40000" dirty="0">
                <a:latin typeface="Times New Roman" pitchFamily="18" charset="0"/>
                <a:cs typeface="Times New Roman" pitchFamily="18" charset="0"/>
              </a:rPr>
              <a:t>2</a:t>
            </a:r>
            <a:endParaRPr lang="sr-Latn-RS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324600" y="4800600"/>
            <a:ext cx="2358338" cy="535531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 wrap="none">
            <a:spAutoFit/>
          </a:bodyPr>
          <a:lstStyle/>
          <a:p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sr-Latn-RS" sz="2400" b="1" i="1" baseline="-25000" dirty="0">
                <a:latin typeface="Times New Roman" pitchFamily="18" charset="0"/>
                <a:cs typeface="Times New Roman" pitchFamily="18" charset="0"/>
              </a:rPr>
              <a:t>vO</a:t>
            </a:r>
            <a:r>
              <a:rPr lang="sr-Latn-RS" sz="2400" b="1" i="1" baseline="-4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 = 653 J/kgK </a:t>
            </a:r>
            <a:endParaRPr lang="en-US" sz="2400" b="1" i="1" dirty="0"/>
          </a:p>
        </p:txBody>
      </p:sp>
      <p:sp>
        <p:nvSpPr>
          <p:cNvPr id="14" name="Rectangle 13"/>
          <p:cNvSpPr/>
          <p:nvPr/>
        </p:nvSpPr>
        <p:spPr>
          <a:xfrm>
            <a:off x="6324600" y="4114800"/>
            <a:ext cx="2392001" cy="535531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 wrap="none">
            <a:spAutoFit/>
          </a:bodyPr>
          <a:lstStyle/>
          <a:p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sr-Latn-RS" sz="2400" b="1" i="1" baseline="-25000" dirty="0">
                <a:latin typeface="Times New Roman" pitchFamily="18" charset="0"/>
                <a:cs typeface="Times New Roman" pitchFamily="18" charset="0"/>
              </a:rPr>
              <a:t>vCO</a:t>
            </a:r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 = 754 J/kgK </a:t>
            </a:r>
            <a:endParaRPr lang="en-US" sz="2400" b="1" i="1" dirty="0"/>
          </a:p>
        </p:txBody>
      </p:sp>
      <p:sp>
        <p:nvSpPr>
          <p:cNvPr id="15" name="Rectangle 14"/>
          <p:cNvSpPr/>
          <p:nvPr/>
        </p:nvSpPr>
        <p:spPr>
          <a:xfrm>
            <a:off x="6324600" y="3429000"/>
            <a:ext cx="2358338" cy="535531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 wrap="none">
            <a:spAutoFit/>
          </a:bodyPr>
          <a:lstStyle/>
          <a:p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sr-Latn-RS" sz="2400" b="1" i="1" baseline="-25000" dirty="0">
                <a:latin typeface="Times New Roman" pitchFamily="18" charset="0"/>
                <a:cs typeface="Times New Roman" pitchFamily="18" charset="0"/>
              </a:rPr>
              <a:t>vN</a:t>
            </a:r>
            <a:r>
              <a:rPr lang="sr-Latn-RS" sz="2400" b="1" i="1" baseline="-4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 = 746 J/kgK </a:t>
            </a:r>
            <a:endParaRPr lang="en-US" sz="2400" b="1" i="1" dirty="0"/>
          </a:p>
        </p:txBody>
      </p:sp>
      <p:sp>
        <p:nvSpPr>
          <p:cNvPr id="17" name="Rectangle 16"/>
          <p:cNvSpPr/>
          <p:nvPr/>
        </p:nvSpPr>
        <p:spPr>
          <a:xfrm>
            <a:off x="228600" y="4114800"/>
            <a:ext cx="2880917" cy="609398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 wrap="none">
            <a:spAutoFit/>
          </a:bodyPr>
          <a:lstStyle/>
          <a:p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vs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 = 697,89 J/kgK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28600" y="4953000"/>
            <a:ext cx="2404826" cy="609398"/>
          </a:xfrm>
          <a:prstGeom prst="rect">
            <a:avLst/>
          </a:prstGeom>
          <a:ln w="28575">
            <a:solidFill>
              <a:srgbClr val="00B050"/>
            </a:solidFill>
          </a:ln>
        </p:spPr>
        <p:txBody>
          <a:bodyPr wrap="none">
            <a:spAutoFit/>
          </a:bodyPr>
          <a:lstStyle/>
          <a:p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 = 1487,07 K</a:t>
            </a:r>
            <a:endParaRPr lang="sr-Latn-RS" sz="2800" b="1" i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28600" y="5715000"/>
            <a:ext cx="2704587" cy="609398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 = 507532,3 Pa</a:t>
            </a:r>
            <a:endParaRPr lang="sr-Latn-RS" sz="2800" b="1" i="1" baseline="-25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2" grpId="0" animBg="1"/>
      <p:bldP spid="13" grpId="0" animBg="1"/>
      <p:bldP spid="14" grpId="0" animBg="1"/>
      <p:bldP spid="15" grpId="0" animBg="1"/>
      <p:bldP spid="17" grpId="0" animBg="1"/>
      <p:bldP spid="18" grpId="0" animBg="1"/>
      <p:bldP spid="19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609600"/>
            <a:ext cx="1842171" cy="5642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Zadatak 7.</a:t>
            </a:r>
            <a:endParaRPr lang="en-US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04800" y="1295400"/>
            <a:ext cx="8382000" cy="24191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800" dirty="0">
                <a:latin typeface="Times New Roman" pitchFamily="18" charset="0"/>
                <a:cs typeface="Times New Roman" pitchFamily="18" charset="0"/>
              </a:rPr>
              <a:t>U cilindru sa nepokretnim klipom se nalazi smeša gasova mase 0,9 kg. Smešu gasova čine vazduh, azot (N</a:t>
            </a:r>
            <a:r>
              <a:rPr lang="sl-SI" sz="18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l-SI" sz="1800" dirty="0">
                <a:latin typeface="Times New Roman" pitchFamily="18" charset="0"/>
                <a:cs typeface="Times New Roman" pitchFamily="18" charset="0"/>
              </a:rPr>
              <a:t>), argon (A) i kiseonik (O</a:t>
            </a:r>
            <a:r>
              <a:rPr lang="sl-SI" sz="18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l-SI" sz="1800" dirty="0">
                <a:latin typeface="Times New Roman" pitchFamily="18" charset="0"/>
                <a:cs typeface="Times New Roman" pitchFamily="18" charset="0"/>
              </a:rPr>
              <a:t>). Relativni zapreminski sastav vazduha iznosi 0,2. Relativni zapreminski sastav azota je 0,45, dok je relativni zapreminski sastav kiseonika 0,1. Početni pritisak i temperatura smeše gasova iznose 1,07 bar i 30 </a:t>
            </a:r>
            <a:r>
              <a:rPr lang="sl-SI" sz="1800" baseline="30000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sl-SI" sz="1800" dirty="0">
                <a:latin typeface="Times New Roman" pitchFamily="18" charset="0"/>
                <a:cs typeface="Times New Roman" pitchFamily="18" charset="0"/>
              </a:rPr>
              <a:t>C. Smeši gasova se odvede 50 kJ toplote. Odrediti: 1) relativne masene sastave smeše, </a:t>
            </a:r>
            <a:r>
              <a:rPr lang="sr-Latn-RS" sz="1800" dirty="0">
                <a:latin typeface="Times New Roman" pitchFamily="18" charset="0"/>
                <a:cs typeface="Times New Roman" pitchFamily="18" charset="0"/>
              </a:rPr>
              <a:t>2)</a:t>
            </a:r>
            <a:r>
              <a:rPr lang="sl-SI" sz="1800" dirty="0">
                <a:latin typeface="Times New Roman" pitchFamily="18" charset="0"/>
                <a:cs typeface="Times New Roman" pitchFamily="18" charset="0"/>
              </a:rPr>
              <a:t> gasnu konstantnu smeše, 3) parcijalne pritiske komponenata smeše u pre odvođenja toplote 4) pritisak smeše posle odvođenja toplote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.</a:t>
            </a:r>
            <a:endParaRPr lang="sr-Latn-RS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04800" y="3581400"/>
            <a:ext cx="2222275" cy="4294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Poznate vrednosti!</a:t>
            </a:r>
            <a:endParaRPr lang="en-US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04800" y="4020741"/>
            <a:ext cx="5562600" cy="2308324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r>
              <a:rPr lang="sr-Latn-RS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sr-Latn-RS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sr-Latn-RS" dirty="0">
                <a:latin typeface="Times New Roman" pitchFamily="18" charset="0"/>
                <a:cs typeface="Times New Roman" pitchFamily="18" charset="0"/>
              </a:rPr>
              <a:t> = 1,07*10</a:t>
            </a:r>
            <a:r>
              <a:rPr lang="sr-Latn-RS" baseline="30000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sr-Latn-RS" dirty="0">
                <a:latin typeface="Times New Roman" pitchFamily="18" charset="0"/>
                <a:cs typeface="Times New Roman" pitchFamily="18" charset="0"/>
              </a:rPr>
              <a:t> Pa</a:t>
            </a:r>
          </a:p>
          <a:p>
            <a:r>
              <a:rPr lang="sr-Latn-RS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sr-Latn-RS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sr-Latn-RS" dirty="0">
                <a:latin typeface="Times New Roman" pitchFamily="18" charset="0"/>
                <a:cs typeface="Times New Roman" pitchFamily="18" charset="0"/>
              </a:rPr>
              <a:t> = 303 K</a:t>
            </a:r>
          </a:p>
          <a:p>
            <a:r>
              <a:rPr lang="sr-Latn-RS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sr-Latn-RS" baseline="-25000" dirty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sr-Latn-RS" baseline="-40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RS" dirty="0">
                <a:latin typeface="Times New Roman" pitchFamily="18" charset="0"/>
                <a:cs typeface="Times New Roman" pitchFamily="18" charset="0"/>
              </a:rPr>
              <a:t>= 0,2; r</a:t>
            </a:r>
            <a:r>
              <a:rPr lang="sr-Latn-RS" baseline="-25000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sr-Latn-RS" baseline="-4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dirty="0">
                <a:latin typeface="Times New Roman" pitchFamily="18" charset="0"/>
                <a:cs typeface="Times New Roman" pitchFamily="18" charset="0"/>
              </a:rPr>
              <a:t> = 0,45; r</a:t>
            </a:r>
            <a:r>
              <a:rPr lang="sr-Latn-RS" baseline="-25000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sr-Latn-RS" baseline="-4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dirty="0">
                <a:latin typeface="Times New Roman" pitchFamily="18" charset="0"/>
                <a:cs typeface="Times New Roman" pitchFamily="18" charset="0"/>
              </a:rPr>
              <a:t> = 0,1; </a:t>
            </a:r>
            <a:r>
              <a:rPr lang="sr-Latn-R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sr-Latn-RS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sr-Latn-R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= 0,25</a:t>
            </a:r>
          </a:p>
          <a:p>
            <a:r>
              <a:rPr lang="sr-Latn-RS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sr-Latn-RS" baseline="-250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r-Latn-RS" dirty="0">
                <a:latin typeface="Times New Roman" pitchFamily="18" charset="0"/>
                <a:cs typeface="Times New Roman" pitchFamily="18" charset="0"/>
              </a:rPr>
              <a:t> = 0,9 kg</a:t>
            </a:r>
          </a:p>
          <a:p>
            <a:r>
              <a:rPr lang="sr-Latn-RS" dirty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sr-Latn-RS" baseline="-25000" dirty="0">
                <a:latin typeface="Times New Roman" pitchFamily="18" charset="0"/>
                <a:cs typeface="Times New Roman" pitchFamily="18" charset="0"/>
              </a:rPr>
              <a:t>12</a:t>
            </a:r>
            <a:r>
              <a:rPr lang="sr-Latn-RS" dirty="0">
                <a:latin typeface="Times New Roman" pitchFamily="18" charset="0"/>
                <a:cs typeface="Times New Roman" pitchFamily="18" charset="0"/>
              </a:rPr>
              <a:t> =  </a:t>
            </a:r>
            <a:r>
              <a:rPr lang="sr-Latn-R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sr-Latn-RS" dirty="0">
                <a:latin typeface="Times New Roman" pitchFamily="18" charset="0"/>
                <a:cs typeface="Times New Roman" pitchFamily="18" charset="0"/>
              </a:rPr>
              <a:t> 50 kJ = </a:t>
            </a:r>
            <a:r>
              <a:rPr lang="sr-Latn-R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sr-Latn-RS" dirty="0">
                <a:latin typeface="Times New Roman" pitchFamily="18" charset="0"/>
                <a:cs typeface="Times New Roman" pitchFamily="18" charset="0"/>
              </a:rPr>
              <a:t> 5*10</a:t>
            </a:r>
            <a:r>
              <a:rPr lang="sr-Latn-RS" baseline="300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sr-Latn-RS" dirty="0">
                <a:latin typeface="Times New Roman" pitchFamily="18" charset="0"/>
                <a:cs typeface="Times New Roman" pitchFamily="18" charset="0"/>
              </a:rPr>
              <a:t> J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486400" y="3429000"/>
            <a:ext cx="33554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Nepoznate (tražene) vrednosti!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248400" y="3964633"/>
            <a:ext cx="1513556" cy="219752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1) g</a:t>
            </a:r>
            <a:r>
              <a:rPr lang="sr-Latn-RS" sz="2400" baseline="-25000" dirty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 = ???</a:t>
            </a:r>
          </a:p>
          <a:p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2) R</a:t>
            </a:r>
            <a:r>
              <a:rPr lang="sr-Latn-RS" sz="2400" baseline="-25000" dirty="0">
                <a:latin typeface="Times New Roman" pitchFamily="18" charset="0"/>
                <a:cs typeface="Times New Roman" pitchFamily="18" charset="0"/>
              </a:rPr>
              <a:t>s </a:t>
            </a:r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= ???</a:t>
            </a:r>
          </a:p>
          <a:p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3) p</a:t>
            </a:r>
            <a:r>
              <a:rPr lang="sr-Latn-RS" sz="2400" baseline="-25000" dirty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 = ???</a:t>
            </a:r>
          </a:p>
          <a:p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4) p</a:t>
            </a:r>
            <a:r>
              <a:rPr lang="sr-Latn-RS" sz="24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 = ???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4" grpId="0"/>
      <p:bldP spid="15" grpId="0"/>
      <p:bldP spid="16" grpId="0" animBg="1"/>
      <p:bldP spid="19" grpId="0"/>
      <p:bldP spid="20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685800"/>
            <a:ext cx="1407758" cy="609398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 = ???</a:t>
            </a:r>
          </a:p>
        </p:txBody>
      </p:sp>
      <p:sp>
        <p:nvSpPr>
          <p:cNvPr id="3" name="Rectangle 2"/>
          <p:cNvSpPr/>
          <p:nvPr/>
        </p:nvSpPr>
        <p:spPr>
          <a:xfrm>
            <a:off x="228600" y="1600200"/>
            <a:ext cx="5437707" cy="496867"/>
          </a:xfrm>
          <a:prstGeom prst="rect">
            <a:avLst/>
          </a:prstGeom>
          <a:ln w="28575">
            <a:solidFill>
              <a:srgbClr val="00B050"/>
            </a:solidFill>
          </a:ln>
        </p:spPr>
        <p:txBody>
          <a:bodyPr wrap="none">
            <a:spAutoFit/>
          </a:bodyPr>
          <a:lstStyle/>
          <a:p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sr-Latn-RS" sz="2400" b="1" i="1" baseline="-250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 = M</a:t>
            </a:r>
            <a:r>
              <a:rPr lang="sr-Latn-RS" sz="2400" b="1" i="1" baseline="-25000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sr-Latn-RS" sz="2400" b="1" i="1" baseline="-4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*r</a:t>
            </a:r>
            <a:r>
              <a:rPr lang="sr-Latn-RS" sz="2400" b="1" i="1" baseline="-25000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sr-Latn-RS" sz="2400" b="1" i="1" baseline="-4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+ M</a:t>
            </a:r>
            <a:r>
              <a:rPr lang="sr-Latn-RS" sz="2400" b="1" i="1" baseline="-25000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*r</a:t>
            </a:r>
            <a:r>
              <a:rPr lang="sr-Latn-RS" sz="2400" b="1" i="1" baseline="-25000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+ M</a:t>
            </a:r>
            <a:r>
              <a:rPr lang="sr-Latn-RS" sz="2400" b="1" i="1" baseline="-25000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sr-Latn-RS" sz="2400" b="1" i="1" baseline="-4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*r</a:t>
            </a:r>
            <a:r>
              <a:rPr lang="sr-Latn-RS" sz="2400" b="1" i="1" baseline="-25000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sr-Latn-RS" sz="2400" b="1" i="1" baseline="-4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 + M</a:t>
            </a:r>
            <a:r>
              <a:rPr lang="sr-Latn-RS" sz="2400" b="1" i="1" baseline="-25000" dirty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*r</a:t>
            </a:r>
            <a:r>
              <a:rPr lang="sr-Latn-RS" sz="2400" b="1" i="1" baseline="-25000" dirty="0">
                <a:latin typeface="Times New Roman" pitchFamily="18" charset="0"/>
                <a:cs typeface="Times New Roman" pitchFamily="18" charset="0"/>
              </a:rPr>
              <a:t>V</a:t>
            </a:r>
            <a:endParaRPr lang="sr-Latn-RS" sz="2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477000" y="609600"/>
            <a:ext cx="2132315" cy="429092"/>
          </a:xfrm>
          <a:prstGeom prst="rect">
            <a:avLst/>
          </a:prstGeom>
          <a:ln w="28575">
            <a:solidFill>
              <a:srgbClr val="00B050"/>
            </a:solidFill>
          </a:ln>
        </p:spPr>
        <p:txBody>
          <a:bodyPr wrap="none">
            <a:spAutoFit/>
          </a:bodyPr>
          <a:lstStyle/>
          <a:p>
            <a:r>
              <a:rPr lang="sr-Latn-RS" b="1" i="1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sr-Latn-RS" b="1" i="1" baseline="-25000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sr-Latn-RS" b="1" i="1" baseline="-4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b="1" i="1" dirty="0">
                <a:latin typeface="Times New Roman" pitchFamily="18" charset="0"/>
                <a:cs typeface="Times New Roman" pitchFamily="18" charset="0"/>
              </a:rPr>
              <a:t> = 28 kg/kmol </a:t>
            </a:r>
            <a:endParaRPr lang="en-US" b="1" i="1" dirty="0"/>
          </a:p>
        </p:txBody>
      </p:sp>
      <p:sp>
        <p:nvSpPr>
          <p:cNvPr id="5" name="Rectangle 4"/>
          <p:cNvSpPr/>
          <p:nvPr/>
        </p:nvSpPr>
        <p:spPr>
          <a:xfrm>
            <a:off x="6477000" y="1293269"/>
            <a:ext cx="2028312" cy="429092"/>
          </a:xfrm>
          <a:prstGeom prst="rect">
            <a:avLst/>
          </a:prstGeom>
          <a:ln w="28575">
            <a:solidFill>
              <a:srgbClr val="00B050"/>
            </a:solidFill>
          </a:ln>
        </p:spPr>
        <p:txBody>
          <a:bodyPr wrap="none">
            <a:spAutoFit/>
          </a:bodyPr>
          <a:lstStyle/>
          <a:p>
            <a:r>
              <a:rPr lang="sr-Latn-RS" b="1" i="1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sr-Latn-RS" b="1" i="1" baseline="-25000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sr-Latn-RS" b="1" i="1" dirty="0">
                <a:latin typeface="Times New Roman" pitchFamily="18" charset="0"/>
                <a:cs typeface="Times New Roman" pitchFamily="18" charset="0"/>
              </a:rPr>
              <a:t> = 40 kg/kmol </a:t>
            </a:r>
            <a:endParaRPr lang="en-US" b="1" i="1" dirty="0"/>
          </a:p>
        </p:txBody>
      </p:sp>
      <p:sp>
        <p:nvSpPr>
          <p:cNvPr id="6" name="Rectangle 5"/>
          <p:cNvSpPr/>
          <p:nvPr/>
        </p:nvSpPr>
        <p:spPr>
          <a:xfrm>
            <a:off x="6477000" y="1981200"/>
            <a:ext cx="2132315" cy="429092"/>
          </a:xfrm>
          <a:prstGeom prst="rect">
            <a:avLst/>
          </a:prstGeom>
          <a:ln w="28575">
            <a:solidFill>
              <a:srgbClr val="00B050"/>
            </a:solidFill>
          </a:ln>
        </p:spPr>
        <p:txBody>
          <a:bodyPr wrap="none">
            <a:spAutoFit/>
          </a:bodyPr>
          <a:lstStyle/>
          <a:p>
            <a:r>
              <a:rPr lang="sr-Latn-RS" b="1" i="1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sr-Latn-RS" b="1" i="1" baseline="-25000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sr-Latn-RS" b="1" i="1" baseline="-4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b="1" i="1" dirty="0">
                <a:latin typeface="Times New Roman" pitchFamily="18" charset="0"/>
                <a:cs typeface="Times New Roman" pitchFamily="18" charset="0"/>
              </a:rPr>
              <a:t> = 32 kg/kmol </a:t>
            </a:r>
            <a:endParaRPr lang="en-US" b="1" i="1" dirty="0"/>
          </a:p>
        </p:txBody>
      </p:sp>
      <p:sp>
        <p:nvSpPr>
          <p:cNvPr id="7" name="Rectangle 6"/>
          <p:cNvSpPr/>
          <p:nvPr/>
        </p:nvSpPr>
        <p:spPr>
          <a:xfrm>
            <a:off x="228600" y="2438400"/>
            <a:ext cx="2507418" cy="496867"/>
          </a:xfrm>
          <a:prstGeom prst="rect">
            <a:avLst/>
          </a:prstGeom>
          <a:ln w="28575">
            <a:solidFill>
              <a:srgbClr val="00B050"/>
            </a:solidFill>
          </a:ln>
        </p:spPr>
        <p:txBody>
          <a:bodyPr wrap="none">
            <a:spAutoFit/>
          </a:bodyPr>
          <a:lstStyle/>
          <a:p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sr-Latn-RS" sz="2400" b="1" i="1" baseline="-250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 = 31,6 kg/kmol</a:t>
            </a:r>
          </a:p>
        </p:txBody>
      </p:sp>
      <p:sp>
        <p:nvSpPr>
          <p:cNvPr id="8" name="Rectangle 7"/>
          <p:cNvSpPr/>
          <p:nvPr/>
        </p:nvSpPr>
        <p:spPr>
          <a:xfrm>
            <a:off x="228600" y="4933065"/>
            <a:ext cx="5609228" cy="49686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sr-Latn-RS" sz="2400" b="1" i="1" baseline="-25000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sr-Latn-RS" sz="2400" b="1" i="1" baseline="-4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 = r</a:t>
            </a:r>
            <a:r>
              <a:rPr lang="sr-Latn-RS" sz="2400" b="1" i="1" baseline="-25000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sr-Latn-RS" sz="2400" b="1" i="1" baseline="-4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*(M</a:t>
            </a:r>
            <a:r>
              <a:rPr lang="sr-Latn-RS" sz="2400" b="1" i="1" baseline="-25000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sr-Latn-RS" sz="2400" b="1" i="1" baseline="-4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/M</a:t>
            </a:r>
            <a:r>
              <a:rPr lang="sr-Latn-RS" sz="2400" b="1" i="1" baseline="-250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sr-Latn-RS" sz="2400" b="1" i="1" baseline="-25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= 0,1*(32/31,6) = 0,101</a:t>
            </a:r>
          </a:p>
        </p:txBody>
      </p:sp>
      <p:sp>
        <p:nvSpPr>
          <p:cNvPr id="9" name="Rectangle 8"/>
          <p:cNvSpPr/>
          <p:nvPr/>
        </p:nvSpPr>
        <p:spPr>
          <a:xfrm>
            <a:off x="228600" y="3276600"/>
            <a:ext cx="5763116" cy="49686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sr-Latn-RS" sz="2400" b="1" i="1" baseline="-25000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sr-Latn-RS" sz="2400" b="1" i="1" baseline="-4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 = r</a:t>
            </a:r>
            <a:r>
              <a:rPr lang="sr-Latn-RS" sz="2400" b="1" i="1" baseline="-25000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sr-Latn-RS" sz="2400" b="1" i="1" baseline="-4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*(M</a:t>
            </a:r>
            <a:r>
              <a:rPr lang="sr-Latn-RS" sz="2400" b="1" i="1" baseline="-25000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sr-Latn-RS" sz="2400" b="1" i="1" baseline="-4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/M</a:t>
            </a:r>
            <a:r>
              <a:rPr lang="sr-Latn-RS" sz="2400" b="1" i="1" baseline="-250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sr-Latn-RS" sz="2400" b="1" i="1" baseline="-25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= 0,45*(28/31,6) = 0,399</a:t>
            </a:r>
          </a:p>
        </p:txBody>
      </p:sp>
      <p:sp>
        <p:nvSpPr>
          <p:cNvPr id="10" name="Rectangle 9"/>
          <p:cNvSpPr/>
          <p:nvPr/>
        </p:nvSpPr>
        <p:spPr>
          <a:xfrm>
            <a:off x="228600" y="4094966"/>
            <a:ext cx="5410327" cy="49686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sr-Latn-RS" sz="2400" b="1" i="1" baseline="-25000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 = r</a:t>
            </a:r>
            <a:r>
              <a:rPr lang="sr-Latn-RS" sz="2400" b="1" i="1" baseline="-25000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*(M</a:t>
            </a:r>
            <a:r>
              <a:rPr lang="sr-Latn-RS" sz="2400" b="1" i="1" baseline="-25000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/M</a:t>
            </a:r>
            <a:r>
              <a:rPr lang="sr-Latn-RS" sz="2400" b="1" i="1" baseline="-250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sr-Latn-RS" sz="2400" b="1" i="1" baseline="-25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= 0,25*(40/31,6) = 0,316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477000" y="2667000"/>
            <a:ext cx="2034660" cy="429092"/>
          </a:xfrm>
          <a:prstGeom prst="rect">
            <a:avLst/>
          </a:prstGeom>
          <a:ln w="28575">
            <a:solidFill>
              <a:srgbClr val="00B050"/>
            </a:solidFill>
          </a:ln>
        </p:spPr>
        <p:txBody>
          <a:bodyPr wrap="none">
            <a:spAutoFit/>
          </a:bodyPr>
          <a:lstStyle/>
          <a:p>
            <a:r>
              <a:rPr lang="sr-Latn-RS" b="1" i="1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sr-Latn-RS" b="1" i="1" baseline="-25000" dirty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sr-Latn-RS" b="1" i="1" dirty="0">
                <a:latin typeface="Times New Roman" pitchFamily="18" charset="0"/>
                <a:cs typeface="Times New Roman" pitchFamily="18" charset="0"/>
              </a:rPr>
              <a:t> = 29 kg/kmol </a:t>
            </a:r>
            <a:endParaRPr lang="en-US" b="1" i="1" dirty="0"/>
          </a:p>
        </p:txBody>
      </p:sp>
      <p:sp>
        <p:nvSpPr>
          <p:cNvPr id="15" name="Rectangle 14"/>
          <p:cNvSpPr/>
          <p:nvPr/>
        </p:nvSpPr>
        <p:spPr>
          <a:xfrm>
            <a:off x="228600" y="5715000"/>
            <a:ext cx="5264070" cy="49686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sr-Latn-RS" sz="2400" b="1" i="1" baseline="-25000" dirty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 = r</a:t>
            </a:r>
            <a:r>
              <a:rPr lang="sr-Latn-RS" sz="2400" b="1" i="1" baseline="-25000" dirty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*(M</a:t>
            </a:r>
            <a:r>
              <a:rPr lang="sr-Latn-RS" sz="2400" b="1" i="1" baseline="-25000" dirty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/M</a:t>
            </a:r>
            <a:r>
              <a:rPr lang="sr-Latn-RS" sz="2400" b="1" i="1" baseline="-250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sr-Latn-RS" sz="2400" b="1" i="1" baseline="-25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= 0,2*(29/31,6) = 0,184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5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685800"/>
            <a:ext cx="1260281" cy="49686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sr-Latn-RS" sz="2400" b="1" i="1" baseline="-250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 = ???</a:t>
            </a:r>
          </a:p>
        </p:txBody>
      </p:sp>
      <p:sp>
        <p:nvSpPr>
          <p:cNvPr id="3" name="Rectangle 2"/>
          <p:cNvSpPr/>
          <p:nvPr/>
        </p:nvSpPr>
        <p:spPr>
          <a:xfrm>
            <a:off x="239621" y="1371600"/>
            <a:ext cx="5222135" cy="49686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sr-Latn-RS" sz="2400" b="1" i="1" baseline="-250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 = R</a:t>
            </a:r>
            <a:r>
              <a:rPr lang="sr-Latn-RS" sz="2400" b="1" i="1" baseline="-25000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sr-Latn-RS" sz="2400" b="1" i="1" baseline="-4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*g</a:t>
            </a:r>
            <a:r>
              <a:rPr lang="sr-Latn-RS" sz="2400" b="1" i="1" baseline="-25000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sr-Latn-RS" sz="2400" b="1" i="1" baseline="-4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+ R</a:t>
            </a:r>
            <a:r>
              <a:rPr lang="sr-Latn-RS" sz="2400" b="1" i="1" baseline="-25000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*g</a:t>
            </a:r>
            <a:r>
              <a:rPr lang="sr-Latn-RS" sz="2400" b="1" i="1" baseline="-25000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+ R</a:t>
            </a:r>
            <a:r>
              <a:rPr lang="sr-Latn-RS" sz="2400" b="1" i="1" baseline="-25000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sr-Latn-RS" sz="2400" b="1" i="1" baseline="-4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*g</a:t>
            </a:r>
            <a:r>
              <a:rPr lang="sr-Latn-RS" sz="2400" b="1" i="1" baseline="-25000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sr-Latn-RS" sz="2400" b="1" i="1" baseline="-4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 + R</a:t>
            </a:r>
            <a:r>
              <a:rPr lang="sr-Latn-RS" sz="2400" b="1" i="1" baseline="-25000" dirty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*g</a:t>
            </a:r>
            <a:r>
              <a:rPr lang="sr-Latn-RS" sz="2400" b="1" i="1" baseline="-25000" dirty="0">
                <a:latin typeface="Times New Roman" pitchFamily="18" charset="0"/>
                <a:cs typeface="Times New Roman" pitchFamily="18" charset="0"/>
              </a:rPr>
              <a:t>V</a:t>
            </a:r>
            <a:endParaRPr lang="sr-Latn-RS" sz="2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8600" y="2133600"/>
            <a:ext cx="2473754" cy="535531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sr-Latn-RS" sz="2400" b="1" i="1" baseline="-250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 = 263,34 J/kgK</a:t>
            </a:r>
          </a:p>
        </p:txBody>
      </p:sp>
      <p:sp>
        <p:nvSpPr>
          <p:cNvPr id="5" name="Rectangle 4"/>
          <p:cNvSpPr/>
          <p:nvPr/>
        </p:nvSpPr>
        <p:spPr>
          <a:xfrm>
            <a:off x="228600" y="2932133"/>
            <a:ext cx="1231427" cy="496867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 wrap="none">
            <a:spAutoFit/>
          </a:bodyPr>
          <a:lstStyle/>
          <a:p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sr-Latn-RS" sz="2400" b="1" i="1" baseline="-25000" dirty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 = ???</a:t>
            </a:r>
          </a:p>
        </p:txBody>
      </p:sp>
      <p:sp>
        <p:nvSpPr>
          <p:cNvPr id="6" name="Rectangle 5"/>
          <p:cNvSpPr/>
          <p:nvPr/>
        </p:nvSpPr>
        <p:spPr>
          <a:xfrm>
            <a:off x="228600" y="3733800"/>
            <a:ext cx="3342582" cy="535531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 wrap="none">
            <a:spAutoFit/>
          </a:bodyPr>
          <a:lstStyle/>
          <a:p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sr-Latn-RS" sz="2400" b="1" i="1" baseline="-25000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sr-Latn-RS" sz="2400" b="1" i="1" baseline="-4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 = r</a:t>
            </a:r>
            <a:r>
              <a:rPr lang="sr-Latn-RS" sz="2400" b="1" i="1" baseline="-25000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sr-Latn-RS" sz="2400" b="1" i="1" baseline="-4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* p</a:t>
            </a:r>
            <a:r>
              <a:rPr lang="sr-Latn-RS" sz="2400" b="1" i="1" baseline="-25000" dirty="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= 48.150 Pa</a:t>
            </a:r>
          </a:p>
        </p:txBody>
      </p:sp>
      <p:sp>
        <p:nvSpPr>
          <p:cNvPr id="7" name="Rectangle 6"/>
          <p:cNvSpPr/>
          <p:nvPr/>
        </p:nvSpPr>
        <p:spPr>
          <a:xfrm>
            <a:off x="228600" y="4419600"/>
            <a:ext cx="3103607" cy="535531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 wrap="none">
            <a:spAutoFit/>
          </a:bodyPr>
          <a:lstStyle/>
          <a:p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sr-Latn-RS" sz="2400" b="1" i="1" baseline="-25000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 = r</a:t>
            </a:r>
            <a:r>
              <a:rPr lang="sr-Latn-RS" sz="2400" b="1" i="1" baseline="-25000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* p</a:t>
            </a:r>
            <a:r>
              <a:rPr lang="sr-Latn-RS" sz="2400" b="1" i="1" baseline="-25000" dirty="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= 26.750 Pa</a:t>
            </a:r>
          </a:p>
        </p:txBody>
      </p:sp>
      <p:sp>
        <p:nvSpPr>
          <p:cNvPr id="8" name="Rectangle 7"/>
          <p:cNvSpPr/>
          <p:nvPr/>
        </p:nvSpPr>
        <p:spPr>
          <a:xfrm>
            <a:off x="228600" y="5105400"/>
            <a:ext cx="3342582" cy="535531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 wrap="none">
            <a:spAutoFit/>
          </a:bodyPr>
          <a:lstStyle/>
          <a:p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sr-Latn-RS" sz="2400" b="1" i="1" baseline="-25000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sr-Latn-RS" sz="2400" b="1" i="1" baseline="-4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 = r</a:t>
            </a:r>
            <a:r>
              <a:rPr lang="sr-Latn-RS" sz="2400" b="1" i="1" baseline="-25000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sr-Latn-RS" sz="2400" b="1" i="1" baseline="-4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* p</a:t>
            </a:r>
            <a:r>
              <a:rPr lang="sr-Latn-RS" sz="2400" b="1" i="1" baseline="-25000" dirty="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= 10.700 Pa</a:t>
            </a:r>
          </a:p>
        </p:txBody>
      </p:sp>
      <p:sp>
        <p:nvSpPr>
          <p:cNvPr id="9" name="Rectangle 8"/>
          <p:cNvSpPr/>
          <p:nvPr/>
        </p:nvSpPr>
        <p:spPr>
          <a:xfrm>
            <a:off x="6172200" y="1828800"/>
            <a:ext cx="1978427" cy="429092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sr-Latn-RS" b="1" i="1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sr-Latn-RS" b="1" i="1" baseline="-25000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sr-Latn-RS" b="1" i="1" baseline="-4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b="1" i="1" dirty="0">
                <a:latin typeface="Times New Roman" pitchFamily="18" charset="0"/>
                <a:cs typeface="Times New Roman" pitchFamily="18" charset="0"/>
              </a:rPr>
              <a:t> = 260 J/kgK </a:t>
            </a:r>
            <a:endParaRPr lang="en-US" b="1" i="1" dirty="0"/>
          </a:p>
        </p:txBody>
      </p:sp>
      <p:sp>
        <p:nvSpPr>
          <p:cNvPr id="10" name="Rectangle 9"/>
          <p:cNvSpPr/>
          <p:nvPr/>
        </p:nvSpPr>
        <p:spPr>
          <a:xfrm>
            <a:off x="6172200" y="1219200"/>
            <a:ext cx="1874424" cy="461665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sr-Latn-RS" b="1" i="1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sr-Latn-RS" b="1" i="1" baseline="-25000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sr-Latn-RS" b="1" i="1" dirty="0">
                <a:latin typeface="Times New Roman" pitchFamily="18" charset="0"/>
                <a:cs typeface="Times New Roman" pitchFamily="18" charset="0"/>
              </a:rPr>
              <a:t> = 209 J/kgK </a:t>
            </a:r>
            <a:endParaRPr lang="en-US" b="1" i="1" dirty="0"/>
          </a:p>
        </p:txBody>
      </p:sp>
      <p:sp>
        <p:nvSpPr>
          <p:cNvPr id="11" name="Rectangle 10"/>
          <p:cNvSpPr/>
          <p:nvPr/>
        </p:nvSpPr>
        <p:spPr>
          <a:xfrm>
            <a:off x="6172200" y="609600"/>
            <a:ext cx="1978427" cy="429092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sr-Latn-RS" b="1" i="1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sr-Latn-RS" b="1" i="1" baseline="-25000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sr-Latn-RS" b="1" i="1" baseline="-4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b="1" i="1" dirty="0">
                <a:latin typeface="Times New Roman" pitchFamily="18" charset="0"/>
                <a:cs typeface="Times New Roman" pitchFamily="18" charset="0"/>
              </a:rPr>
              <a:t> = 297 J/kgK </a:t>
            </a:r>
            <a:endParaRPr lang="en-US" b="1" i="1" dirty="0"/>
          </a:p>
        </p:txBody>
      </p:sp>
      <p:sp>
        <p:nvSpPr>
          <p:cNvPr id="16" name="Rectangle 15"/>
          <p:cNvSpPr/>
          <p:nvPr/>
        </p:nvSpPr>
        <p:spPr>
          <a:xfrm>
            <a:off x="6172200" y="2438400"/>
            <a:ext cx="1876155" cy="461665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sr-Latn-RS" b="1" i="1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sr-Latn-RS" b="1" i="1" baseline="-25000" dirty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sr-Latn-RS" b="1" i="1" dirty="0">
                <a:latin typeface="Times New Roman" pitchFamily="18" charset="0"/>
                <a:cs typeface="Times New Roman" pitchFamily="18" charset="0"/>
              </a:rPr>
              <a:t> = 287 J/kgK </a:t>
            </a:r>
            <a:endParaRPr lang="en-US" b="1" i="1" dirty="0"/>
          </a:p>
        </p:txBody>
      </p:sp>
      <p:sp>
        <p:nvSpPr>
          <p:cNvPr id="17" name="Rectangle 16"/>
          <p:cNvSpPr/>
          <p:nvPr/>
        </p:nvSpPr>
        <p:spPr>
          <a:xfrm>
            <a:off x="228600" y="5791200"/>
            <a:ext cx="3111236" cy="535531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 wrap="none">
            <a:spAutoFit/>
          </a:bodyPr>
          <a:lstStyle/>
          <a:p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sr-Latn-RS" sz="2400" b="1" i="1" baseline="-25000" dirty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 = r</a:t>
            </a:r>
            <a:r>
              <a:rPr lang="sr-Latn-RS" sz="2400" b="1" i="1" baseline="-25000" dirty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* p</a:t>
            </a:r>
            <a:r>
              <a:rPr lang="sr-Latn-RS" sz="2400" b="1" i="1" baseline="-25000" dirty="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= 21.400 Pa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6" grpId="0" animBg="1"/>
      <p:bldP spid="17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685800"/>
            <a:ext cx="1407758" cy="56425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 = ???</a:t>
            </a:r>
          </a:p>
        </p:txBody>
      </p:sp>
      <p:sp>
        <p:nvSpPr>
          <p:cNvPr id="3" name="Rectangle 2"/>
          <p:cNvSpPr/>
          <p:nvPr/>
        </p:nvSpPr>
        <p:spPr>
          <a:xfrm>
            <a:off x="228600" y="1447800"/>
            <a:ext cx="2250937" cy="609398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 = m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/V</a:t>
            </a:r>
            <a:endParaRPr lang="sr-Latn-RS" sz="2800" b="1" i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971800" y="1447800"/>
            <a:ext cx="1552028" cy="56425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=V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=V</a:t>
            </a:r>
            <a:endParaRPr lang="sr-Latn-RS" sz="2800" b="1" i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029200" y="1447800"/>
            <a:ext cx="3895554" cy="609398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V = m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/p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= 0,671 m</a:t>
            </a:r>
            <a:r>
              <a:rPr lang="sr-Latn-RS" sz="2800" b="1" i="1" baseline="30000" dirty="0"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667000" y="838200"/>
            <a:ext cx="2717411" cy="42774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sr-Latn-RS" b="1" i="1" dirty="0"/>
              <a:t>Klip se ne pomera !!!</a:t>
            </a:r>
            <a:endParaRPr lang="en-US" b="1" i="1" dirty="0"/>
          </a:p>
        </p:txBody>
      </p:sp>
      <p:sp>
        <p:nvSpPr>
          <p:cNvPr id="7" name="Oval 6"/>
          <p:cNvSpPr/>
          <p:nvPr/>
        </p:nvSpPr>
        <p:spPr bwMode="auto">
          <a:xfrm>
            <a:off x="1676400" y="1371600"/>
            <a:ext cx="360000" cy="720000"/>
          </a:xfrm>
          <a:prstGeom prst="ellipse">
            <a:avLst/>
          </a:prstGeom>
          <a:noFill/>
          <a:ln w="2857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28600" y="2438400"/>
            <a:ext cx="3231975" cy="683264"/>
          </a:xfrm>
          <a:prstGeom prst="rect">
            <a:avLst/>
          </a:prstGeom>
          <a:ln w="28575">
            <a:solidFill>
              <a:srgbClr val="00B050"/>
            </a:solidFill>
          </a:ln>
        </p:spPr>
        <p:txBody>
          <a:bodyPr wrap="none">
            <a:spAutoFit/>
          </a:bodyPr>
          <a:lstStyle/>
          <a:p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 = T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R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 (Q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12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/m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vs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)</a:t>
            </a:r>
            <a:endParaRPr lang="sr-Latn-RS" sz="2800" b="1" i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Oval 8"/>
          <p:cNvSpPr/>
          <p:nvPr/>
        </p:nvSpPr>
        <p:spPr bwMode="auto">
          <a:xfrm>
            <a:off x="2667000" y="2438400"/>
            <a:ext cx="504000" cy="684000"/>
          </a:xfrm>
          <a:prstGeom prst="ellipse">
            <a:avLst/>
          </a:prstGeom>
          <a:noFill/>
          <a:ln w="28575" cap="flat" cmpd="sng" algn="ctr">
            <a:solidFill>
              <a:srgbClr val="00B0F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28600" y="3352800"/>
            <a:ext cx="5339923" cy="496867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 wrap="none">
            <a:spAutoFit/>
          </a:bodyPr>
          <a:lstStyle/>
          <a:p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sr-Latn-RS" sz="2400" b="1" i="1" baseline="-25000" dirty="0">
                <a:latin typeface="Times New Roman" pitchFamily="18" charset="0"/>
                <a:cs typeface="Times New Roman" pitchFamily="18" charset="0"/>
              </a:rPr>
              <a:t>vs</a:t>
            </a:r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 = c</a:t>
            </a:r>
            <a:r>
              <a:rPr lang="sr-Latn-RS" sz="2400" b="1" i="1" baseline="-25000" dirty="0">
                <a:latin typeface="Times New Roman" pitchFamily="18" charset="0"/>
                <a:cs typeface="Times New Roman" pitchFamily="18" charset="0"/>
              </a:rPr>
              <a:t>vN</a:t>
            </a:r>
            <a:r>
              <a:rPr lang="sr-Latn-RS" sz="2400" b="1" i="1" baseline="-4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*g</a:t>
            </a:r>
            <a:r>
              <a:rPr lang="sr-Latn-RS" sz="2400" b="1" i="1" baseline="-25000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sr-Latn-RS" sz="2400" b="1" i="1" baseline="-4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+ c</a:t>
            </a:r>
            <a:r>
              <a:rPr lang="sr-Latn-RS" sz="2400" b="1" i="1" baseline="-25000" dirty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*g</a:t>
            </a:r>
            <a:r>
              <a:rPr lang="sr-Latn-RS" sz="2400" b="1" i="1" baseline="-25000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+ c</a:t>
            </a:r>
            <a:r>
              <a:rPr lang="sr-Latn-RS" sz="2400" b="1" i="1" baseline="-25000" dirty="0">
                <a:latin typeface="Times New Roman" pitchFamily="18" charset="0"/>
                <a:cs typeface="Times New Roman" pitchFamily="18" charset="0"/>
              </a:rPr>
              <a:t>vO</a:t>
            </a:r>
            <a:r>
              <a:rPr lang="sr-Latn-RS" sz="2400" b="1" i="1" baseline="-4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*g</a:t>
            </a:r>
            <a:r>
              <a:rPr lang="sr-Latn-RS" sz="2400" b="1" i="1" baseline="-25000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sr-Latn-RS" sz="2400" b="1" i="1" baseline="-4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 + c</a:t>
            </a:r>
            <a:r>
              <a:rPr lang="sr-Latn-RS" sz="2400" b="1" i="1" baseline="-25000" dirty="0">
                <a:latin typeface="Times New Roman" pitchFamily="18" charset="0"/>
                <a:cs typeface="Times New Roman" pitchFamily="18" charset="0"/>
              </a:rPr>
              <a:t>vV</a:t>
            </a:r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*g</a:t>
            </a:r>
            <a:r>
              <a:rPr lang="sr-Latn-RS" sz="2400" b="1" i="1" baseline="-25000" dirty="0">
                <a:latin typeface="Times New Roman" pitchFamily="18" charset="0"/>
                <a:cs typeface="Times New Roman" pitchFamily="18" charset="0"/>
              </a:rPr>
              <a:t>V</a:t>
            </a:r>
            <a:endParaRPr lang="sr-Latn-RS" sz="2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324600" y="4800600"/>
            <a:ext cx="2358338" cy="535531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sr-Latn-RS" sz="2400" b="1" i="1" baseline="-25000" dirty="0">
                <a:latin typeface="Times New Roman" pitchFamily="18" charset="0"/>
                <a:cs typeface="Times New Roman" pitchFamily="18" charset="0"/>
              </a:rPr>
              <a:t>vO</a:t>
            </a:r>
            <a:r>
              <a:rPr lang="sr-Latn-RS" sz="2400" b="1" i="1" baseline="-4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 = 653 J/kgK </a:t>
            </a:r>
            <a:endParaRPr lang="en-US" sz="2400" b="1" i="1" dirty="0"/>
          </a:p>
        </p:txBody>
      </p:sp>
      <p:sp>
        <p:nvSpPr>
          <p:cNvPr id="14" name="Rectangle 13"/>
          <p:cNvSpPr/>
          <p:nvPr/>
        </p:nvSpPr>
        <p:spPr>
          <a:xfrm>
            <a:off x="6324600" y="4114800"/>
            <a:ext cx="2233175" cy="535531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sr-Latn-RS" sz="2400" b="1" i="1" baseline="-25000" dirty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 = 322 J/kgK </a:t>
            </a:r>
            <a:endParaRPr lang="en-US" sz="2400" b="1" i="1" dirty="0"/>
          </a:p>
        </p:txBody>
      </p:sp>
      <p:sp>
        <p:nvSpPr>
          <p:cNvPr id="15" name="Rectangle 14"/>
          <p:cNvSpPr/>
          <p:nvPr/>
        </p:nvSpPr>
        <p:spPr>
          <a:xfrm>
            <a:off x="6324600" y="3429000"/>
            <a:ext cx="2358338" cy="535531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sr-Latn-RS" sz="2400" b="1" i="1" baseline="-25000" dirty="0">
                <a:latin typeface="Times New Roman" pitchFamily="18" charset="0"/>
                <a:cs typeface="Times New Roman" pitchFamily="18" charset="0"/>
              </a:rPr>
              <a:t>vN</a:t>
            </a:r>
            <a:r>
              <a:rPr lang="sr-Latn-RS" sz="2400" b="1" i="1" baseline="-4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 = 746 J/kgK </a:t>
            </a:r>
            <a:endParaRPr lang="en-US" sz="2400" b="1" i="1" dirty="0"/>
          </a:p>
        </p:txBody>
      </p:sp>
      <p:sp>
        <p:nvSpPr>
          <p:cNvPr id="17" name="Rectangle 16"/>
          <p:cNvSpPr/>
          <p:nvPr/>
        </p:nvSpPr>
        <p:spPr>
          <a:xfrm>
            <a:off x="228600" y="4114800"/>
            <a:ext cx="2701381" cy="609398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 wrap="none">
            <a:spAutoFit/>
          </a:bodyPr>
          <a:lstStyle/>
          <a:p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vs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 = 597,6 J/kgK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28600" y="4953000"/>
            <a:ext cx="2225289" cy="609398"/>
          </a:xfrm>
          <a:prstGeom prst="rect">
            <a:avLst/>
          </a:prstGeom>
          <a:ln w="28575">
            <a:solidFill>
              <a:srgbClr val="00B050"/>
            </a:solidFill>
          </a:ln>
        </p:spPr>
        <p:txBody>
          <a:bodyPr wrap="none">
            <a:spAutoFit/>
          </a:bodyPr>
          <a:lstStyle/>
          <a:p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 = 210,04 K</a:t>
            </a:r>
            <a:endParaRPr lang="sr-Latn-RS" sz="2800" b="1" i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28600" y="5715000"/>
            <a:ext cx="2614818" cy="609398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 = 74.172,7 Pa</a:t>
            </a:r>
            <a:endParaRPr lang="sr-Latn-RS" sz="2800" b="1" i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6324600" y="5486400"/>
            <a:ext cx="2240806" cy="535531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sr-Latn-RS" sz="2400" b="1" i="1" baseline="-25000" dirty="0">
                <a:latin typeface="Times New Roman" pitchFamily="18" charset="0"/>
                <a:cs typeface="Times New Roman" pitchFamily="18" charset="0"/>
              </a:rPr>
              <a:t>vV</a:t>
            </a:r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 = 720 J/kgK </a:t>
            </a:r>
            <a:endParaRPr lang="en-US" sz="2400" b="1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2" grpId="0" animBg="1"/>
      <p:bldP spid="13" grpId="0" animBg="1"/>
      <p:bldP spid="14" grpId="0" animBg="1"/>
      <p:bldP spid="15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609600"/>
            <a:ext cx="1003801" cy="5642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Uvod</a:t>
            </a:r>
            <a:endParaRPr lang="en-US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28600" y="1295400"/>
            <a:ext cx="7795083" cy="5355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 Srednja (prividna) molekularna masa smeše (M</a:t>
            </a:r>
            <a:r>
              <a:rPr lang="sr-Latn-RS" sz="2400" baseline="-250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sr-Cyrl-RS" sz="2400" b="1" dirty="0">
                <a:solidFill>
                  <a:srgbClr val="FF0000"/>
                </a:solidFill>
                <a:latin typeface="Cambria Math"/>
                <a:ea typeface="Cambria Math"/>
                <a:cs typeface="Times New Roman" pitchFamily="18" charset="0"/>
              </a:rPr>
              <a:t>[</a:t>
            </a:r>
            <a:r>
              <a:rPr lang="sr-Latn-RS" sz="2400" b="1" i="1" dirty="0">
                <a:solidFill>
                  <a:srgbClr val="FF0000"/>
                </a:solidFill>
                <a:latin typeface="Cambria Math"/>
                <a:ea typeface="Cambria Math"/>
                <a:cs typeface="Times New Roman" pitchFamily="18" charset="0"/>
              </a:rPr>
              <a:t>kg/kmol</a:t>
            </a:r>
            <a:r>
              <a:rPr lang="sr-Cyrl-RS" sz="2400" b="1" dirty="0">
                <a:solidFill>
                  <a:srgbClr val="FF0000"/>
                </a:solidFill>
                <a:latin typeface="Cambria Math"/>
                <a:ea typeface="Cambria Math"/>
                <a:cs typeface="Times New Roman" pitchFamily="18" charset="0"/>
              </a:rPr>
              <a:t>]</a:t>
            </a:r>
            <a:endParaRPr lang="sr-Latn-R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auto">
          <a:xfrm>
            <a:off x="0" y="12668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177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178" name="Rectangle 10"/>
          <p:cNvSpPr>
            <a:spLocks noChangeArrowheads="1"/>
          </p:cNvSpPr>
          <p:nvPr/>
        </p:nvSpPr>
        <p:spPr bwMode="auto">
          <a:xfrm>
            <a:off x="0" y="1381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180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181" name="Rectangle 13"/>
          <p:cNvSpPr>
            <a:spLocks noChangeArrowheads="1"/>
          </p:cNvSpPr>
          <p:nvPr/>
        </p:nvSpPr>
        <p:spPr bwMode="auto">
          <a:xfrm>
            <a:off x="0" y="1447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183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184" name="Rectangle 16"/>
          <p:cNvSpPr>
            <a:spLocks noChangeArrowheads="1"/>
          </p:cNvSpPr>
          <p:nvPr/>
        </p:nvSpPr>
        <p:spPr bwMode="auto">
          <a:xfrm>
            <a:off x="0" y="1381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686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686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4800" y="2257425"/>
            <a:ext cx="3114675" cy="117157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</p:pic>
      <p:sp>
        <p:nvSpPr>
          <p:cNvPr id="36867" name="Rectangle 3"/>
          <p:cNvSpPr>
            <a:spLocks noChangeArrowheads="1"/>
          </p:cNvSpPr>
          <p:nvPr/>
        </p:nvSpPr>
        <p:spPr bwMode="auto">
          <a:xfrm>
            <a:off x="0" y="1704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686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6870" name="Rectangle 6"/>
          <p:cNvSpPr>
            <a:spLocks noChangeArrowheads="1"/>
          </p:cNvSpPr>
          <p:nvPr/>
        </p:nvSpPr>
        <p:spPr bwMode="auto">
          <a:xfrm>
            <a:off x="0" y="1409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6872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6871" name="Picture 7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72000" y="2209800"/>
            <a:ext cx="3514725" cy="87630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</p:pic>
      <p:sp>
        <p:nvSpPr>
          <p:cNvPr id="36873" name="Rectangle 9"/>
          <p:cNvSpPr>
            <a:spLocks noChangeArrowheads="1"/>
          </p:cNvSpPr>
          <p:nvPr/>
        </p:nvSpPr>
        <p:spPr bwMode="auto">
          <a:xfrm>
            <a:off x="0" y="1409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28600" y="3657600"/>
            <a:ext cx="3789820" cy="49686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 Gasna konstanta smeše (R</a:t>
            </a:r>
            <a:r>
              <a:rPr lang="sr-Latn-RS" sz="2400" baseline="-250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36875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6874" name="Picture 10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4800" y="4572000"/>
            <a:ext cx="3486150" cy="87630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</p:pic>
      <p:sp>
        <p:nvSpPr>
          <p:cNvPr id="36876" name="Rectangle 12"/>
          <p:cNvSpPr>
            <a:spLocks noChangeArrowheads="1"/>
          </p:cNvSpPr>
          <p:nvPr/>
        </p:nvSpPr>
        <p:spPr bwMode="auto">
          <a:xfrm>
            <a:off x="0" y="1409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6878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6877" name="Picture 13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72000" y="4572000"/>
            <a:ext cx="2971800" cy="117157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</p:pic>
      <p:sp>
        <p:nvSpPr>
          <p:cNvPr id="36879" name="Rectangle 15"/>
          <p:cNvSpPr>
            <a:spLocks noChangeArrowheads="1"/>
          </p:cNvSpPr>
          <p:nvPr/>
        </p:nvSpPr>
        <p:spPr bwMode="auto">
          <a:xfrm>
            <a:off x="0" y="1704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68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68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6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68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27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1973898"/>
            <a:ext cx="3429000" cy="1455102"/>
          </a:xfrm>
          <a:prstGeom prst="rect">
            <a:avLst/>
          </a:prstGeom>
          <a:noFill/>
        </p:spPr>
        <p:txBody>
          <a:bodyPr wrap="none">
            <a:prstTxWarp prst="textChevronInverted">
              <a:avLst/>
            </a:prstTxWarp>
            <a:spAutoFit/>
            <a:scene3d>
              <a:camera prst="orthographicFront">
                <a:rot lat="0" lon="21299999" rev="0"/>
              </a:camera>
              <a:lightRig rig="threePt" dir="t"/>
            </a:scene3d>
          </a:bodyPr>
          <a:lstStyle/>
          <a:p>
            <a:pPr algn="ctr">
              <a:defRPr/>
            </a:pPr>
            <a:r>
              <a:rPr lang="sr-Latn-RS" sz="5400" b="1">
                <a:ln w="12700">
                  <a:solidFill>
                    <a:schemeClr val="bg2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Pitanja?</a:t>
            </a:r>
            <a:endParaRPr lang="en-US" sz="5400" b="1">
              <a:ln w="12700">
                <a:solidFill>
                  <a:schemeClr val="bg2"/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876800" y="3810000"/>
            <a:ext cx="3657600" cy="1452265"/>
          </a:xfrm>
          <a:prstGeom prst="rect">
            <a:avLst/>
          </a:prstGeom>
          <a:noFill/>
        </p:spPr>
        <p:txBody>
          <a:bodyPr wrap="none">
            <a:prstTxWarp prst="textCascadeDown">
              <a:avLst/>
            </a:prstTxWarp>
            <a:spAutoFit/>
          </a:bodyPr>
          <a:lstStyle/>
          <a:p>
            <a:pPr>
              <a:defRPr/>
            </a:pPr>
            <a:r>
              <a:rPr lang="sr-Latn-RS" b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Hvala na pažnji!</a:t>
            </a:r>
            <a:endParaRPr lang="en-US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609600"/>
            <a:ext cx="1003801" cy="5642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Uvod</a:t>
            </a:r>
            <a:endParaRPr lang="en-US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28600" y="1295400"/>
            <a:ext cx="4445448" cy="5355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 Međusobni odnosi sastava smeše</a:t>
            </a:r>
          </a:p>
        </p:txBody>
      </p:sp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auto">
          <a:xfrm>
            <a:off x="0" y="12668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177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178" name="Rectangle 10"/>
          <p:cNvSpPr>
            <a:spLocks noChangeArrowheads="1"/>
          </p:cNvSpPr>
          <p:nvPr/>
        </p:nvSpPr>
        <p:spPr bwMode="auto">
          <a:xfrm>
            <a:off x="0" y="1381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180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181" name="Rectangle 13"/>
          <p:cNvSpPr>
            <a:spLocks noChangeArrowheads="1"/>
          </p:cNvSpPr>
          <p:nvPr/>
        </p:nvSpPr>
        <p:spPr bwMode="auto">
          <a:xfrm>
            <a:off x="0" y="1447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183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184" name="Rectangle 16"/>
          <p:cNvSpPr>
            <a:spLocks noChangeArrowheads="1"/>
          </p:cNvSpPr>
          <p:nvPr/>
        </p:nvSpPr>
        <p:spPr bwMode="auto">
          <a:xfrm>
            <a:off x="0" y="1381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686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6867" name="Rectangle 3"/>
          <p:cNvSpPr>
            <a:spLocks noChangeArrowheads="1"/>
          </p:cNvSpPr>
          <p:nvPr/>
        </p:nvSpPr>
        <p:spPr bwMode="auto">
          <a:xfrm>
            <a:off x="0" y="1704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686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6870" name="Rectangle 6"/>
          <p:cNvSpPr>
            <a:spLocks noChangeArrowheads="1"/>
          </p:cNvSpPr>
          <p:nvPr/>
        </p:nvSpPr>
        <p:spPr bwMode="auto">
          <a:xfrm>
            <a:off x="0" y="1409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6872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6873" name="Rectangle 9"/>
          <p:cNvSpPr>
            <a:spLocks noChangeArrowheads="1"/>
          </p:cNvSpPr>
          <p:nvPr/>
        </p:nvSpPr>
        <p:spPr bwMode="auto">
          <a:xfrm>
            <a:off x="0" y="1409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28600" y="3161234"/>
            <a:ext cx="5559535" cy="5355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 Parcijalan pritisak komponente smeše (p</a:t>
            </a:r>
            <a:r>
              <a:rPr lang="sr-Latn-RS" sz="2400" baseline="-25000" dirty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36875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6876" name="Rectangle 12"/>
          <p:cNvSpPr>
            <a:spLocks noChangeArrowheads="1"/>
          </p:cNvSpPr>
          <p:nvPr/>
        </p:nvSpPr>
        <p:spPr bwMode="auto">
          <a:xfrm>
            <a:off x="0" y="1409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6878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6879" name="Rectangle 15"/>
          <p:cNvSpPr>
            <a:spLocks noChangeArrowheads="1"/>
          </p:cNvSpPr>
          <p:nvPr/>
        </p:nvSpPr>
        <p:spPr bwMode="auto">
          <a:xfrm>
            <a:off x="0" y="1704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7890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4800" y="2057400"/>
            <a:ext cx="1524000" cy="91440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</p:pic>
      <p:pic>
        <p:nvPicPr>
          <p:cNvPr id="37889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72000" y="2057400"/>
            <a:ext cx="1524000" cy="91440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</p:pic>
      <p:sp>
        <p:nvSpPr>
          <p:cNvPr id="37891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7892" name="Rectangle 4"/>
          <p:cNvSpPr>
            <a:spLocks noChangeArrowheads="1"/>
          </p:cNvSpPr>
          <p:nvPr/>
        </p:nvSpPr>
        <p:spPr bwMode="auto">
          <a:xfrm>
            <a:off x="0" y="1447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7893" name="Rectangle 5"/>
          <p:cNvSpPr>
            <a:spLocks noChangeArrowheads="1"/>
          </p:cNvSpPr>
          <p:nvPr/>
        </p:nvSpPr>
        <p:spPr bwMode="auto">
          <a:xfrm>
            <a:off x="0" y="2362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7895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7894" name="Picture 6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4800" y="3886200"/>
            <a:ext cx="1362075" cy="49530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</p:pic>
      <p:sp>
        <p:nvSpPr>
          <p:cNvPr id="37896" name="Rectangle 8"/>
          <p:cNvSpPr>
            <a:spLocks noChangeArrowheads="1"/>
          </p:cNvSpPr>
          <p:nvPr/>
        </p:nvSpPr>
        <p:spPr bwMode="auto">
          <a:xfrm>
            <a:off x="0" y="1028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28600" y="4648200"/>
            <a:ext cx="6184065" cy="4964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 Specifični toplotni kapacitet smeše (c</a:t>
            </a:r>
            <a:r>
              <a:rPr lang="sr-Latn-RS" sz="2400" baseline="-250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sr-Cyrl-R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RS" sz="2400" b="1" dirty="0">
                <a:solidFill>
                  <a:srgbClr val="FF0000"/>
                </a:solidFill>
                <a:latin typeface="Cambria Math"/>
                <a:ea typeface="Cambria Math"/>
                <a:cs typeface="Times New Roman" pitchFamily="18" charset="0"/>
              </a:rPr>
              <a:t>[</a:t>
            </a:r>
            <a:r>
              <a:rPr lang="sr-Latn-RS" sz="2400" b="1" i="1" dirty="0">
                <a:solidFill>
                  <a:srgbClr val="FF0000"/>
                </a:solidFill>
                <a:latin typeface="Cambria Math"/>
                <a:ea typeface="Cambria Math"/>
                <a:cs typeface="Times New Roman" pitchFamily="18" charset="0"/>
              </a:rPr>
              <a:t>J/kgK</a:t>
            </a:r>
            <a:r>
              <a:rPr lang="sr-Cyrl-RS" sz="2400" b="1" dirty="0">
                <a:solidFill>
                  <a:srgbClr val="FF0000"/>
                </a:solidFill>
                <a:latin typeface="Cambria Math"/>
                <a:ea typeface="Cambria Math"/>
                <a:cs typeface="Times New Roman" pitchFamily="18" charset="0"/>
              </a:rPr>
              <a:t>]</a:t>
            </a:r>
            <a:endParaRPr lang="sr-Latn-R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898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7897" name="Picture 9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4800" y="5372100"/>
            <a:ext cx="2209800" cy="87630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</p:pic>
      <p:sp>
        <p:nvSpPr>
          <p:cNvPr id="37899" name="Rectangle 11"/>
          <p:cNvSpPr>
            <a:spLocks noChangeArrowheads="1"/>
          </p:cNvSpPr>
          <p:nvPr/>
        </p:nvSpPr>
        <p:spPr bwMode="auto">
          <a:xfrm>
            <a:off x="0" y="1409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7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78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78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78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27" grpId="0"/>
      <p:bldP spid="3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609600"/>
            <a:ext cx="1842171" cy="5642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Zadatak 1.</a:t>
            </a:r>
            <a:endParaRPr lang="en-US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04800" y="1295400"/>
            <a:ext cx="8382000" cy="16435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800" dirty="0">
                <a:latin typeface="Times New Roman" pitchFamily="18" charset="0"/>
                <a:cs typeface="Times New Roman" pitchFamily="18" charset="0"/>
              </a:rPr>
              <a:t>3 kg smeše O</a:t>
            </a:r>
            <a:r>
              <a:rPr lang="sr-Latn-RS" sz="28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800" dirty="0">
                <a:latin typeface="Times New Roman" pitchFamily="18" charset="0"/>
                <a:cs typeface="Times New Roman" pitchFamily="18" charset="0"/>
              </a:rPr>
              <a:t> i CO</a:t>
            </a:r>
            <a:r>
              <a:rPr lang="sr-Latn-RS" sz="28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800" dirty="0">
                <a:latin typeface="Times New Roman" pitchFamily="18" charset="0"/>
                <a:cs typeface="Times New Roman" pitchFamily="18" charset="0"/>
              </a:rPr>
              <a:t> zauzimaju zapreminu od 2 m</a:t>
            </a:r>
            <a:r>
              <a:rPr lang="sr-Latn-RS" sz="2800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sr-Latn-RS" sz="2800" dirty="0">
                <a:latin typeface="Times New Roman" pitchFamily="18" charset="0"/>
                <a:cs typeface="Times New Roman" pitchFamily="18" charset="0"/>
              </a:rPr>
              <a:t> na pritisku od 1,5 bar i temperaturi 220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º</a:t>
            </a:r>
            <a:r>
              <a:rPr lang="sr-Latn-RS" sz="2800" dirty="0">
                <a:latin typeface="Times New Roman" pitchFamily="18" charset="0"/>
                <a:cs typeface="Times New Roman" pitchFamily="18" charset="0"/>
              </a:rPr>
              <a:t>C. Odrediti zapreminski sastav smeše?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81000" y="2971800"/>
            <a:ext cx="2222275" cy="4294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Poznate vrednosti!</a:t>
            </a:r>
            <a:endParaRPr lang="en-US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57200" y="3505200"/>
            <a:ext cx="4779065" cy="2197525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sr-Latn-RS" sz="2400" baseline="-250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 = 3 kg</a:t>
            </a:r>
            <a:endParaRPr lang="sr-Latn-RS" sz="2400" baseline="30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sr-Latn-RS" sz="2400" baseline="-250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 = 2 m</a:t>
            </a:r>
            <a:r>
              <a:rPr lang="sr-Latn-RS" sz="2400" baseline="30000" dirty="0">
                <a:latin typeface="Times New Roman" pitchFamily="18" charset="0"/>
                <a:cs typeface="Times New Roman" pitchFamily="18" charset="0"/>
              </a:rPr>
              <a:t>3</a:t>
            </a:r>
          </a:p>
          <a:p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sr-Latn-RS" sz="2400" baseline="-250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 = 1,5 bar = 1,5*10</a:t>
            </a:r>
            <a:r>
              <a:rPr lang="sr-Latn-RS" sz="2400" baseline="30000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 Pa</a:t>
            </a:r>
          </a:p>
          <a:p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sr-Latn-RS" sz="2400" baseline="-250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 = 220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º</a:t>
            </a:r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C -&gt; T</a:t>
            </a:r>
            <a:r>
              <a:rPr lang="sr-Latn-RS" sz="2400" baseline="-250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 = 273+220 = 493 K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102794" y="2971800"/>
            <a:ext cx="33554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Nepoznate (tražene) vrednosti!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791200" y="3505200"/>
            <a:ext cx="1409360" cy="108952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sr-Latn-RS" sz="2400" baseline="-25000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sr-Latn-RS" sz="2400" baseline="-4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 = ???</a:t>
            </a:r>
          </a:p>
          <a:p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sr-Latn-RS" sz="2400" baseline="-25000" dirty="0"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sr-Latn-RS" sz="2400" baseline="-4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 = ???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4" grpId="0"/>
      <p:bldP spid="15" grpId="0"/>
      <p:bldP spid="16" grpId="0" animBg="1"/>
      <p:bldP spid="19" grpId="0"/>
      <p:bldP spid="2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685800"/>
            <a:ext cx="2209259" cy="5642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sz="2800" b="1" dirty="0">
                <a:latin typeface="Times New Roman" pitchFamily="18" charset="0"/>
                <a:cs typeface="Times New Roman" pitchFamily="18" charset="0"/>
              </a:rPr>
              <a:t>Početni uslov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91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8913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4800" y="1371600"/>
            <a:ext cx="3648075" cy="87630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</p:pic>
      <p:sp>
        <p:nvSpPr>
          <p:cNvPr id="38915" name="Rectangle 3"/>
          <p:cNvSpPr>
            <a:spLocks noChangeArrowheads="1"/>
          </p:cNvSpPr>
          <p:nvPr/>
        </p:nvSpPr>
        <p:spPr bwMode="auto">
          <a:xfrm>
            <a:off x="0" y="14097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8917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8916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8600" y="2514600"/>
            <a:ext cx="2381250" cy="1266825"/>
          </a:xfrm>
          <a:prstGeom prst="rect">
            <a:avLst/>
          </a:prstGeom>
          <a:noFill/>
        </p:spPr>
      </p:pic>
      <p:sp>
        <p:nvSpPr>
          <p:cNvPr id="38918" name="Rectangle 6"/>
          <p:cNvSpPr>
            <a:spLocks noChangeArrowheads="1"/>
          </p:cNvSpPr>
          <p:nvPr/>
        </p:nvSpPr>
        <p:spPr bwMode="auto">
          <a:xfrm>
            <a:off x="0" y="18002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572000" y="2438400"/>
            <a:ext cx="2565126" cy="496483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 wrap="none">
            <a:spAutoFit/>
          </a:bodyPr>
          <a:lstStyle/>
          <a:p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sr-Latn-RS" sz="2400" b="1" i="1" baseline="-25000" dirty="0"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sr-Latn-RS" sz="2400" b="1" i="1" baseline="-4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 = 189 J/kgK </a:t>
            </a:r>
            <a:endParaRPr lang="en-US" sz="2400" b="1" i="1" dirty="0"/>
          </a:p>
        </p:txBody>
      </p:sp>
      <p:sp>
        <p:nvSpPr>
          <p:cNvPr id="10" name="Rectangle 9"/>
          <p:cNvSpPr/>
          <p:nvPr/>
        </p:nvSpPr>
        <p:spPr>
          <a:xfrm>
            <a:off x="4572000" y="3122069"/>
            <a:ext cx="2417650" cy="496483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 wrap="none">
            <a:spAutoFit/>
          </a:bodyPr>
          <a:lstStyle/>
          <a:p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sr-Latn-RS" sz="2400" b="1" i="1" baseline="-25000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sr-Latn-RS" sz="2400" b="1" i="1" baseline="-4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 = 260 J/kgK </a:t>
            </a:r>
            <a:endParaRPr lang="en-US" sz="2400" b="1" i="1" dirty="0"/>
          </a:p>
        </p:txBody>
      </p:sp>
      <p:sp>
        <p:nvSpPr>
          <p:cNvPr id="11" name="Oval 10"/>
          <p:cNvSpPr/>
          <p:nvPr/>
        </p:nvSpPr>
        <p:spPr bwMode="auto">
          <a:xfrm>
            <a:off x="884400" y="3276600"/>
            <a:ext cx="792000" cy="649188"/>
          </a:xfrm>
          <a:prstGeom prst="ellipse">
            <a:avLst/>
          </a:prstGeom>
          <a:noFill/>
          <a:ln w="28575" cap="flat" cmpd="sng" algn="ctr">
            <a:solidFill>
              <a:srgbClr val="00B0F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1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2" name="Oval 11"/>
          <p:cNvSpPr/>
          <p:nvPr/>
        </p:nvSpPr>
        <p:spPr bwMode="auto">
          <a:xfrm>
            <a:off x="1828800" y="3276600"/>
            <a:ext cx="792000" cy="601492"/>
          </a:xfrm>
          <a:prstGeom prst="ellipse">
            <a:avLst/>
          </a:prstGeom>
          <a:noFill/>
          <a:ln w="28575" cap="flat" cmpd="sng" algn="ctr">
            <a:solidFill>
              <a:srgbClr val="00B0F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1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3" name="Oval 12"/>
          <p:cNvSpPr/>
          <p:nvPr/>
        </p:nvSpPr>
        <p:spPr bwMode="auto">
          <a:xfrm>
            <a:off x="76200" y="2667000"/>
            <a:ext cx="609600" cy="601492"/>
          </a:xfrm>
          <a:prstGeom prst="ellips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1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28600" y="4114800"/>
            <a:ext cx="2157065" cy="56425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 = m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228600" y="4876800"/>
            <a:ext cx="2839945" cy="56425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 = (p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)/(m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28600" y="5638800"/>
            <a:ext cx="2937022" cy="56425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 = 202,84 J/kgK</a:t>
            </a:r>
          </a:p>
        </p:txBody>
      </p:sp>
      <p:sp>
        <p:nvSpPr>
          <p:cNvPr id="38920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8919" name="Picture 7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72000" y="3886200"/>
            <a:ext cx="3009900" cy="1333500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</p:pic>
      <p:sp>
        <p:nvSpPr>
          <p:cNvPr id="38921" name="Rectangle 9"/>
          <p:cNvSpPr>
            <a:spLocks noChangeArrowheads="1"/>
          </p:cNvSpPr>
          <p:nvPr/>
        </p:nvSpPr>
        <p:spPr bwMode="auto">
          <a:xfrm>
            <a:off x="0" y="18669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4572000" y="5484269"/>
            <a:ext cx="1527982" cy="496483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sr-Latn-RS" sz="2400" b="1" i="1" baseline="-25000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sr-Latn-RS" sz="2400" b="1" i="1" baseline="-4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 = 0,25 </a:t>
            </a:r>
            <a:endParaRPr lang="en-US" sz="2400" b="1" i="1" dirty="0"/>
          </a:p>
        </p:txBody>
      </p:sp>
      <p:sp>
        <p:nvSpPr>
          <p:cNvPr id="21" name="Rectangle 20"/>
          <p:cNvSpPr/>
          <p:nvPr/>
        </p:nvSpPr>
        <p:spPr>
          <a:xfrm>
            <a:off x="6629400" y="5484269"/>
            <a:ext cx="1675459" cy="496483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sr-Latn-RS" sz="2400" b="1" i="1" baseline="-25000" dirty="0"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sr-Latn-RS" sz="2400" b="1" i="1" baseline="-4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 = 0,75 </a:t>
            </a:r>
            <a:endParaRPr lang="en-US" sz="2400" b="1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89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89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89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389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4" grpId="1" animBg="1"/>
      <p:bldP spid="15" grpId="0" animBg="1"/>
      <p:bldP spid="16" grpId="0" animBg="1"/>
      <p:bldP spid="20" grpId="0" animBg="1"/>
      <p:bldP spid="2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609600"/>
            <a:ext cx="1842171" cy="5642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Zadatak 2.</a:t>
            </a:r>
            <a:endParaRPr lang="en-US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04800" y="1295400"/>
            <a:ext cx="8382000" cy="16435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800" dirty="0">
                <a:latin typeface="Times New Roman" pitchFamily="18" charset="0"/>
                <a:cs typeface="Times New Roman" pitchFamily="18" charset="0"/>
              </a:rPr>
              <a:t>Koliko molova i kilograma ima 1 m</a:t>
            </a:r>
            <a:r>
              <a:rPr lang="sr-Latn-RS" sz="2800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sr-Latn-RS" sz="2800" dirty="0">
                <a:latin typeface="Times New Roman" pitchFamily="18" charset="0"/>
                <a:cs typeface="Times New Roman" pitchFamily="18" charset="0"/>
              </a:rPr>
              <a:t> idealnog gasa zapreminskog sastava r</a:t>
            </a:r>
            <a:r>
              <a:rPr lang="sr-Latn-RS" sz="2800" baseline="-25000" dirty="0"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sr-Latn-RS" sz="2800" baseline="-4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800" dirty="0">
                <a:latin typeface="Times New Roman" pitchFamily="18" charset="0"/>
                <a:cs typeface="Times New Roman" pitchFamily="18" charset="0"/>
              </a:rPr>
              <a:t> = 0,1; r</a:t>
            </a:r>
            <a:r>
              <a:rPr lang="sr-Latn-RS" sz="2800" baseline="-25000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sr-Latn-RS" sz="2800" baseline="-4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800" dirty="0">
                <a:latin typeface="Times New Roman" pitchFamily="18" charset="0"/>
                <a:cs typeface="Times New Roman" pitchFamily="18" charset="0"/>
              </a:rPr>
              <a:t> = 0,11; r</a:t>
            </a:r>
            <a:r>
              <a:rPr lang="sr-Latn-RS" sz="2800" baseline="-25000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sr-Latn-RS" sz="2800" baseline="-4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800" dirty="0">
                <a:latin typeface="Times New Roman" pitchFamily="18" charset="0"/>
                <a:cs typeface="Times New Roman" pitchFamily="18" charset="0"/>
              </a:rPr>
              <a:t> = 0,79 pri pritisku od 5 bar i temperaturi od 150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º</a:t>
            </a:r>
            <a:r>
              <a:rPr lang="sr-Latn-RS" sz="2800" dirty="0">
                <a:latin typeface="Times New Roman" pitchFamily="18" charset="0"/>
                <a:cs typeface="Times New Roman" pitchFamily="18" charset="0"/>
              </a:rPr>
              <a:t>C?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81000" y="2971800"/>
            <a:ext cx="2222275" cy="4294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Poznate vrednosti!</a:t>
            </a:r>
            <a:endParaRPr lang="en-US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57200" y="3505200"/>
            <a:ext cx="4698915" cy="2197525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sr-Latn-RS" sz="2400" baseline="-250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 = 1 m</a:t>
            </a:r>
            <a:r>
              <a:rPr lang="sr-Latn-RS" sz="2400" baseline="30000" dirty="0">
                <a:latin typeface="Times New Roman" pitchFamily="18" charset="0"/>
                <a:cs typeface="Times New Roman" pitchFamily="18" charset="0"/>
              </a:rPr>
              <a:t>3</a:t>
            </a:r>
          </a:p>
          <a:p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sr-Latn-RS" sz="2400" baseline="-250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 = 5 bar = 5*10</a:t>
            </a:r>
            <a:r>
              <a:rPr lang="sr-Latn-RS" sz="2400" baseline="30000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 Pa</a:t>
            </a:r>
          </a:p>
          <a:p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sr-Latn-RS" sz="2400" baseline="-250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 = 150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º</a:t>
            </a:r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C -&gt; T</a:t>
            </a:r>
            <a:r>
              <a:rPr lang="sr-Latn-RS" sz="2400" baseline="-250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 = 273+150 = 423 K</a:t>
            </a:r>
          </a:p>
          <a:p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sr-Latn-RS" sz="2400" baseline="-25000" dirty="0"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sr-Latn-RS" sz="2400" baseline="-40000" dirty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= 0,1; r</a:t>
            </a:r>
            <a:r>
              <a:rPr lang="sr-Latn-RS" sz="2400" baseline="-25000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sr-Latn-RS" sz="2400" baseline="-4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 = 0,11; r</a:t>
            </a:r>
            <a:r>
              <a:rPr lang="sr-Latn-RS" sz="2400" baseline="-25000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sr-Latn-RS" sz="2400" baseline="-4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 = 0,79 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102794" y="2971800"/>
            <a:ext cx="33554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Nepoznate (tražene) vrednosti!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791200" y="3505200"/>
            <a:ext cx="1239442" cy="108952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sr-Latn-RS" sz="2400" baseline="-250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 = ???</a:t>
            </a:r>
          </a:p>
          <a:p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sr-Latn-RS" sz="2400" baseline="-250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 = ???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4" grpId="0"/>
      <p:bldP spid="15" grpId="0"/>
      <p:bldP spid="16" grpId="0" animBg="1"/>
      <p:bldP spid="19" grpId="0"/>
      <p:bldP spid="2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762000"/>
            <a:ext cx="2216376" cy="609398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 wrap="none">
            <a:spAutoFit/>
          </a:bodyPr>
          <a:lstStyle/>
          <a:p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 = m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s </a:t>
            </a:r>
          </a:p>
        </p:txBody>
      </p:sp>
      <p:sp>
        <p:nvSpPr>
          <p:cNvPr id="3" name="Rectangle 2"/>
          <p:cNvSpPr/>
          <p:nvPr/>
        </p:nvSpPr>
        <p:spPr>
          <a:xfrm>
            <a:off x="228600" y="1600200"/>
            <a:ext cx="2737352" cy="609398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 wrap="none">
            <a:spAutoFit/>
          </a:bodyPr>
          <a:lstStyle/>
          <a:p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 = (p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)/(R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)</a:t>
            </a:r>
            <a:endParaRPr lang="sr-Latn-RS" sz="2800" b="1" i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ounded Rectangle 3"/>
          <p:cNvSpPr/>
          <p:nvPr/>
        </p:nvSpPr>
        <p:spPr bwMode="auto">
          <a:xfrm>
            <a:off x="2057400" y="1600200"/>
            <a:ext cx="457200" cy="576000"/>
          </a:xfrm>
          <a:prstGeom prst="round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993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9937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8600" y="2514600"/>
            <a:ext cx="3362325" cy="127635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</p:pic>
      <p:sp>
        <p:nvSpPr>
          <p:cNvPr id="11" name="Rectangle 10"/>
          <p:cNvSpPr/>
          <p:nvPr/>
        </p:nvSpPr>
        <p:spPr>
          <a:xfrm>
            <a:off x="4572000" y="1371600"/>
            <a:ext cx="2565126" cy="496483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sr-Latn-RS" sz="2400" b="1" i="1" baseline="-25000" dirty="0"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sr-Latn-RS" sz="2400" b="1" i="1" baseline="-4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 = 189 J/kgK </a:t>
            </a:r>
            <a:endParaRPr lang="en-US" sz="2400" b="1" i="1" dirty="0"/>
          </a:p>
        </p:txBody>
      </p:sp>
      <p:sp>
        <p:nvSpPr>
          <p:cNvPr id="12" name="Rectangle 11"/>
          <p:cNvSpPr/>
          <p:nvPr/>
        </p:nvSpPr>
        <p:spPr>
          <a:xfrm>
            <a:off x="4572000" y="2055269"/>
            <a:ext cx="2417650" cy="496483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sr-Latn-RS" sz="2400" b="1" i="1" baseline="-25000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sr-Latn-RS" sz="2400" b="1" i="1" baseline="-4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 = 260 J/kgK </a:t>
            </a:r>
            <a:endParaRPr lang="en-US" sz="2400" b="1" i="1" dirty="0"/>
          </a:p>
        </p:txBody>
      </p:sp>
      <p:sp>
        <p:nvSpPr>
          <p:cNvPr id="13" name="Rectangle 12"/>
          <p:cNvSpPr/>
          <p:nvPr/>
        </p:nvSpPr>
        <p:spPr>
          <a:xfrm>
            <a:off x="4572000" y="2743200"/>
            <a:ext cx="2335896" cy="535531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sr-Latn-RS" sz="2400" b="1" i="1" baseline="-25000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sr-Latn-RS" sz="2400" b="1" i="1" baseline="-4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 = 297 J/kgK </a:t>
            </a:r>
            <a:endParaRPr lang="en-US" sz="2400" b="1" i="1" dirty="0"/>
          </a:p>
        </p:txBody>
      </p:sp>
      <p:sp>
        <p:nvSpPr>
          <p:cNvPr id="14" name="Rectangle 13"/>
          <p:cNvSpPr/>
          <p:nvPr/>
        </p:nvSpPr>
        <p:spPr>
          <a:xfrm>
            <a:off x="228600" y="4114800"/>
            <a:ext cx="2765501" cy="609398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 = 276,6 J/kgK </a:t>
            </a:r>
            <a:endParaRPr lang="sr-Latn-RS" sz="2800" b="1" i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28600" y="5105400"/>
            <a:ext cx="5617243" cy="609398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 wrap="none">
            <a:spAutoFit/>
          </a:bodyPr>
          <a:lstStyle/>
          <a:p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 = (5*10</a:t>
            </a:r>
            <a:r>
              <a:rPr lang="sr-Latn-RS" sz="2800" b="1" i="1" baseline="30000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*1)/(276,6*423)= 4,27 kg</a:t>
            </a:r>
            <a:endParaRPr lang="sr-Latn-RS" sz="2800" b="1" i="1" baseline="-25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99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762000"/>
            <a:ext cx="1308371" cy="609398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 wrap="none">
            <a:spAutoFit/>
          </a:bodyPr>
          <a:lstStyle/>
          <a:p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n = ???</a:t>
            </a:r>
            <a:endParaRPr lang="sr-Latn-RS" sz="2800" b="1" i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93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228600" y="1676602"/>
            <a:ext cx="8073044" cy="535531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none" rtlCol="0">
            <a:spAutoFit/>
          </a:bodyPr>
          <a:lstStyle/>
          <a:p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Jednačina stanja idealnog gasa u kojoj figurira broj molova n !!!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28600" y="2514802"/>
            <a:ext cx="2118593" cy="564257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 wrap="none">
            <a:spAutoFit/>
          </a:bodyPr>
          <a:lstStyle/>
          <a:p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 = n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28600" y="3429202"/>
            <a:ext cx="2698880" cy="564257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 wrap="none">
            <a:spAutoFit/>
          </a:bodyPr>
          <a:lstStyle/>
          <a:p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 = (p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)/(R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)</a:t>
            </a:r>
            <a:endParaRPr lang="sr-Latn-RS" sz="2800" b="1" i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28600" y="4343602"/>
            <a:ext cx="4346062" cy="609398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 wrap="none">
            <a:spAutoFit/>
          </a:bodyPr>
          <a:lstStyle/>
          <a:p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 = (5*10</a:t>
            </a:r>
            <a:r>
              <a:rPr lang="sr-Latn-RS" sz="2800" b="1" i="1" baseline="30000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*1)/(8314,4*423)</a:t>
            </a:r>
            <a:endParaRPr lang="sr-Latn-RS" sz="2800" b="1" i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28600" y="5258002"/>
            <a:ext cx="2497800" cy="609398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 wrap="none">
            <a:spAutoFit/>
          </a:bodyPr>
          <a:lstStyle/>
          <a:p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 = 0,142 kmol</a:t>
            </a:r>
            <a:endParaRPr lang="sr-Latn-RS" sz="2800" b="1" i="1" baseline="-25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theme/theme1.xml><?xml version="1.0" encoding="utf-8"?>
<a:theme xmlns:a="http://schemas.openxmlformats.org/drawingml/2006/main" name="Textured">
  <a:themeElements>
    <a:clrScheme name="Textured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20000"/>
          </a:lnSpc>
          <a:spcBef>
            <a:spcPct val="30000"/>
          </a:spcBef>
          <a:spcAft>
            <a:spcPct val="0"/>
          </a:spcAft>
          <a:buClr>
            <a:srgbClr val="FF0000"/>
          </a:buClr>
          <a:buSzPct val="100000"/>
          <a:buFont typeface="Wingdings" pitchFamily="2" charset="2"/>
          <a:buNone/>
          <a:tabLst>
            <a:tab pos="409575" algn="l"/>
          </a:tabLst>
          <a:defRPr kumimoji="0" lang="en-US" sz="2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20000"/>
          </a:lnSpc>
          <a:spcBef>
            <a:spcPct val="30000"/>
          </a:spcBef>
          <a:spcAft>
            <a:spcPct val="0"/>
          </a:spcAft>
          <a:buClr>
            <a:srgbClr val="FF0000"/>
          </a:buClr>
          <a:buSzPct val="100000"/>
          <a:buFont typeface="Wingdings" pitchFamily="2" charset="2"/>
          <a:buNone/>
          <a:tabLst>
            <a:tab pos="409575" algn="l"/>
          </a:tabLst>
          <a:defRPr kumimoji="0" lang="en-US" sz="2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Textured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ured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Fading Grid</Template>
  <TotalTime>2853</TotalTime>
  <Words>2064</Words>
  <Application>Microsoft Office PowerPoint</Application>
  <PresentationFormat>On-screen Show (4:3)</PresentationFormat>
  <Paragraphs>255</Paragraphs>
  <Slides>30</Slides>
  <Notes>1</Notes>
  <HiddenSlides>0</HiddenSlides>
  <MMClips>1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30</vt:i4>
      </vt:variant>
    </vt:vector>
  </HeadingPairs>
  <TitlesOfParts>
    <vt:vector size="39" baseType="lpstr">
      <vt:lpstr>Arial</vt:lpstr>
      <vt:lpstr>Calibri</vt:lpstr>
      <vt:lpstr>Calibri Light</vt:lpstr>
      <vt:lpstr>Cambria Math</vt:lpstr>
      <vt:lpstr>Tahoma</vt:lpstr>
      <vt:lpstr>Times New Roman</vt:lpstr>
      <vt:lpstr>Wingdings</vt:lpstr>
      <vt:lpstr>Textured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saobracajni fakultet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nastavnik</dc:creator>
  <cp:lastModifiedBy>MRB</cp:lastModifiedBy>
  <cp:revision>289</cp:revision>
  <cp:lastPrinted>2017-02-18T19:14:43Z</cp:lastPrinted>
  <dcterms:created xsi:type="dcterms:W3CDTF">2006-01-31T15:10:17Z</dcterms:created>
  <dcterms:modified xsi:type="dcterms:W3CDTF">2025-07-01T07:45:44Z</dcterms:modified>
</cp:coreProperties>
</file>