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9"/>
  </p:notesMasterIdLst>
  <p:handoutMasterIdLst>
    <p:handoutMasterId r:id="rId20"/>
  </p:handoutMasterIdLst>
  <p:sldIdLst>
    <p:sldId id="286" r:id="rId2"/>
    <p:sldId id="303" r:id="rId3"/>
    <p:sldId id="288" r:id="rId4"/>
    <p:sldId id="290" r:id="rId5"/>
    <p:sldId id="304" r:id="rId6"/>
    <p:sldId id="293" r:id="rId7"/>
    <p:sldId id="294" r:id="rId8"/>
    <p:sldId id="295" r:id="rId9"/>
    <p:sldId id="296" r:id="rId10"/>
    <p:sldId id="297" r:id="rId11"/>
    <p:sldId id="306" r:id="rId12"/>
    <p:sldId id="307" r:id="rId13"/>
    <p:sldId id="308" r:id="rId14"/>
    <p:sldId id="305" r:id="rId15"/>
    <p:sldId id="301" r:id="rId16"/>
    <p:sldId id="302" r:id="rId17"/>
    <p:sldId id="275" r:id="rId1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1pPr>
    <a:lvl2pPr marL="4572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2pPr>
    <a:lvl3pPr marL="9144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lnSpc>
        <a:spcPct val="120000"/>
      </a:lnSpc>
      <a:spcBef>
        <a:spcPct val="30000"/>
      </a:spcBef>
      <a:spcAft>
        <a:spcPct val="0"/>
      </a:spcAft>
      <a:buClr>
        <a:srgbClr val="FF0000"/>
      </a:buClr>
      <a:buSzPct val="100000"/>
      <a:buFont typeface="Wingdings" pitchFamily="2" charset="2"/>
      <a:defRPr sz="2000" kern="1200">
        <a:solidFill>
          <a:srgbClr val="0000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rgbClr val="000000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00066"/>
    <a:srgbClr val="000099"/>
    <a:srgbClr val="00004C"/>
    <a:srgbClr val="FFCC00"/>
    <a:srgbClr val="99FF33"/>
    <a:srgbClr val="808080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12" autoAdjust="0"/>
    <p:restoredTop sz="94581" autoAdjust="0"/>
  </p:normalViewPr>
  <p:slideViewPr>
    <p:cSldViewPr>
      <p:cViewPr varScale="1">
        <p:scale>
          <a:sx n="85" d="100"/>
          <a:sy n="85" d="100"/>
        </p:scale>
        <p:origin x="145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1" d="100"/>
          <a:sy n="71" d="100"/>
        </p:scale>
        <p:origin x="-3077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2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483B24-888E-4678-A23B-7C432E7CBF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7519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4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4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4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74A2AEA-B2A6-4679-9730-31A0344D25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424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1676400"/>
            <a:ext cx="7772400" cy="1828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pPr>
              <a:defRPr/>
            </a:pPr>
            <a:fld id="{AA5CE0BA-5AF1-4473-BC0D-AE9E9BCDF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duotone>
              <a:schemeClr val="bg1"/>
              <a:srgbClr val="FFFFFF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3" name="Text Box 9"/>
          <p:cNvSpPr txBox="1">
            <a:spLocks noChangeArrowheads="1"/>
          </p:cNvSpPr>
          <p:nvPr userDrawn="1"/>
        </p:nvSpPr>
        <p:spPr bwMode="auto">
          <a:xfrm>
            <a:off x="1524000" y="161925"/>
            <a:ext cx="6224588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h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č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 </a:t>
            </a:r>
            <a:r>
              <a:rPr lang="en-US" sz="1500">
                <a:solidFill>
                  <a:srgbClr val="3B3470"/>
                </a:solidFill>
              </a:rPr>
              <a:t>  </a:t>
            </a:r>
            <a:r>
              <a:rPr lang="sr-Latn-RS" sz="1500">
                <a:solidFill>
                  <a:srgbClr val="3B3470"/>
                </a:solidFill>
              </a:rPr>
              <a:t>T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e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r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o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d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n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m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i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k</a:t>
            </a:r>
            <a:r>
              <a:rPr lang="en-US" sz="1500">
                <a:solidFill>
                  <a:srgbClr val="3B3470"/>
                </a:solidFill>
              </a:rPr>
              <a:t> </a:t>
            </a:r>
            <a:r>
              <a:rPr lang="sr-Latn-RS" sz="1500">
                <a:solidFill>
                  <a:srgbClr val="3B3470"/>
                </a:solidFill>
              </a:rPr>
              <a:t>a</a:t>
            </a:r>
            <a:endParaRPr lang="en-US" sz="1500">
              <a:solidFill>
                <a:srgbClr val="3B3470"/>
              </a:solidFill>
            </a:endParaRPr>
          </a:p>
        </p:txBody>
      </p:sp>
      <p:sp>
        <p:nvSpPr>
          <p:cNvPr id="16394" name="Line 10"/>
          <p:cNvSpPr>
            <a:spLocks noChangeShapeType="1"/>
          </p:cNvSpPr>
          <p:nvPr userDrawn="1"/>
        </p:nvSpPr>
        <p:spPr bwMode="auto">
          <a:xfrm>
            <a:off x="228600" y="6400800"/>
            <a:ext cx="8683625" cy="0"/>
          </a:xfrm>
          <a:prstGeom prst="line">
            <a:avLst/>
          </a:prstGeom>
          <a:noFill/>
          <a:ln w="19050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6399" name="Line 15"/>
          <p:cNvSpPr>
            <a:spLocks noChangeShapeType="1"/>
          </p:cNvSpPr>
          <p:nvPr userDrawn="1"/>
        </p:nvSpPr>
        <p:spPr bwMode="auto">
          <a:xfrm>
            <a:off x="228600" y="533400"/>
            <a:ext cx="8683625" cy="0"/>
          </a:xfrm>
          <a:prstGeom prst="line">
            <a:avLst/>
          </a:prstGeom>
          <a:noFill/>
          <a:ln w="57150" cmpd="thickThin">
            <a:solidFill>
              <a:schemeClr val="bg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8" name="Picture 3"/>
          <p:cNvPicPr>
            <a:picLocks noChangeAspect="1" noChangeArrowheads="1"/>
          </p:cNvPicPr>
          <p:nvPr userDrawn="1"/>
        </p:nvPicPr>
        <p:blipFill>
          <a:blip r:embed="rId14" cstate="print"/>
          <a:srcRect l="44375" t="34444" r="31250" b="21111"/>
          <a:stretch>
            <a:fillRect/>
          </a:stretch>
        </p:blipFill>
        <p:spPr bwMode="auto">
          <a:xfrm>
            <a:off x="8458200" y="609600"/>
            <a:ext cx="520064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6557920" y="6350238"/>
            <a:ext cx="243368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sr-Latn-R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Prof. </a:t>
            </a: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dr Radomir Mijailovi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ć</a:t>
            </a:r>
          </a:p>
          <a:p>
            <a: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Doc. dr </a:t>
            </a:r>
            <a:r>
              <a:rPr lang="sr-Latn-CS" sz="1500" i="1">
                <a:solidFill>
                  <a:srgbClr val="3B3470"/>
                </a:solidFill>
                <a:latin typeface="Arial" pitchFamily="34" charset="0"/>
                <a:cs typeface="Arial" pitchFamily="34" charset="0"/>
              </a:rPr>
              <a:t>Đorđe Petrović</a:t>
            </a:r>
            <a:endParaRPr lang="en-US" sz="1500" i="1">
              <a:solidFill>
                <a:srgbClr val="3B347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 userDrawn="1"/>
        </p:nvSpPr>
        <p:spPr bwMode="auto">
          <a:xfrm>
            <a:off x="133350" y="6437313"/>
            <a:ext cx="2509838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  <a:defRPr/>
            </a:pPr>
            <a:r>
              <a:rPr lang="sr-Latn-CS" sz="1400">
                <a:solidFill>
                  <a:srgbClr val="3B3470"/>
                </a:solidFill>
              </a:rPr>
              <a:t>Saobraćajni fakultet, Beograd</a:t>
            </a:r>
            <a:endParaRPr lang="en-US">
              <a:solidFill>
                <a:srgbClr val="3B3470"/>
              </a:solidFill>
            </a:endParaRPr>
          </a:p>
        </p:txBody>
      </p:sp>
      <p:sp>
        <p:nvSpPr>
          <p:cNvPr id="11" name="Text Box 11"/>
          <p:cNvSpPr txBox="1">
            <a:spLocks noChangeArrowheads="1"/>
          </p:cNvSpPr>
          <p:nvPr userDrawn="1"/>
        </p:nvSpPr>
        <p:spPr bwMode="auto">
          <a:xfrm>
            <a:off x="4170302" y="6430935"/>
            <a:ext cx="800219" cy="3270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defPPr>
              <a:defRPr lang="en-US"/>
            </a:defPPr>
            <a:lvl1pPr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eaLnBrk="0" fontAlgn="base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000" kern="1200">
                <a:solidFill>
                  <a:srgbClr val="000000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>
              <a:tabLst>
                <a:tab pos="409575" algn="l"/>
              </a:tabLst>
              <a:defRPr/>
            </a:pPr>
            <a:r>
              <a:rPr lang="en-US" sz="1400" dirty="0">
                <a:solidFill>
                  <a:srgbClr val="3B3470"/>
                </a:solidFill>
              </a:rPr>
              <a:t>- </a:t>
            </a:r>
            <a:r>
              <a:rPr lang="en-US" sz="1400">
                <a:solidFill>
                  <a:srgbClr val="3B3470"/>
                </a:solidFill>
              </a:rPr>
              <a:t>20</a:t>
            </a:r>
            <a:r>
              <a:rPr lang="sr-Latn-RS" sz="1400">
                <a:solidFill>
                  <a:srgbClr val="3B3470"/>
                </a:solidFill>
              </a:rPr>
              <a:t>2</a:t>
            </a:r>
            <a:r>
              <a:rPr lang="en-US" sz="1400">
                <a:solidFill>
                  <a:srgbClr val="3B3470"/>
                </a:solidFill>
              </a:rPr>
              <a:t>5 </a:t>
            </a:r>
            <a:r>
              <a:rPr lang="en-US" sz="1400" dirty="0">
                <a:solidFill>
                  <a:srgbClr val="3B3470"/>
                </a:solidFill>
              </a:rPr>
              <a:t>-</a:t>
            </a:r>
            <a:endParaRPr lang="en-US" dirty="0">
              <a:solidFill>
                <a:srgbClr val="3B3470"/>
              </a:solidFill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4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C0C0C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image" Target="../media/image5.emf"/><Relationship Id="rId7" Type="http://schemas.openxmlformats.org/officeDocument/2006/relationships/image" Target="../media/image9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emf"/><Relationship Id="rId5" Type="http://schemas.openxmlformats.org/officeDocument/2006/relationships/image" Target="../media/image7.emf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7" Type="http://schemas.openxmlformats.org/officeDocument/2006/relationships/image" Target="../media/image19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emf"/><Relationship Id="rId5" Type="http://schemas.openxmlformats.org/officeDocument/2006/relationships/image" Target="../media/image17.emf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28663" y="1004309"/>
            <a:ext cx="4720010" cy="121988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CS" sz="3200" b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 D E A L N I   I</a:t>
            </a:r>
          </a:p>
          <a:p>
            <a:pPr algn="ctr">
              <a:spcBef>
                <a:spcPts val="0"/>
              </a:spcBef>
              <a:tabLst>
                <a:tab pos="409575" algn="l"/>
              </a:tabLst>
            </a:pPr>
            <a:r>
              <a:rPr lang="sr-Latn-CS" sz="3200" b="1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R E A L N I   G A S O V I</a:t>
            </a:r>
            <a:endParaRPr lang="en-US" sz="3200" b="1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5127" name="Text Box 8"/>
          <p:cNvSpPr txBox="1">
            <a:spLocks noChangeArrowheads="1"/>
          </p:cNvSpPr>
          <p:nvPr/>
        </p:nvSpPr>
        <p:spPr bwMode="auto">
          <a:xfrm>
            <a:off x="392112" y="3262313"/>
            <a:ext cx="1512888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Idealni gas</a:t>
            </a:r>
            <a:endParaRPr lang="en-US"/>
          </a:p>
        </p:txBody>
      </p:sp>
      <p:sp>
        <p:nvSpPr>
          <p:cNvPr id="5129" name="Text Box 15"/>
          <p:cNvSpPr txBox="1">
            <a:spLocks noChangeArrowheads="1"/>
          </p:cNvSpPr>
          <p:nvPr/>
        </p:nvSpPr>
        <p:spPr bwMode="auto">
          <a:xfrm>
            <a:off x="2133600" y="3124200"/>
            <a:ext cx="2650084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/>
              <a:t>hipotetička supstanca</a:t>
            </a:r>
          </a:p>
        </p:txBody>
      </p:sp>
      <p:sp>
        <p:nvSpPr>
          <p:cNvPr id="5130" name="Text Box 16"/>
          <p:cNvSpPr txBox="1">
            <a:spLocks noChangeArrowheads="1"/>
          </p:cNvSpPr>
          <p:nvPr/>
        </p:nvSpPr>
        <p:spPr bwMode="auto">
          <a:xfrm>
            <a:off x="2579687" y="3948113"/>
            <a:ext cx="305276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/>
              <a:t>ima poseban značaj u analitičkom izučavanju termodinamike</a:t>
            </a:r>
          </a:p>
        </p:txBody>
      </p:sp>
      <p:sp>
        <p:nvSpPr>
          <p:cNvPr id="5131" name="Line 17"/>
          <p:cNvSpPr>
            <a:spLocks noChangeShapeType="1"/>
          </p:cNvSpPr>
          <p:nvPr/>
        </p:nvSpPr>
        <p:spPr bwMode="auto">
          <a:xfrm flipV="1">
            <a:off x="1754187" y="3378200"/>
            <a:ext cx="406400" cy="131763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5132" name="Line 18"/>
          <p:cNvSpPr>
            <a:spLocks noChangeShapeType="1"/>
          </p:cNvSpPr>
          <p:nvPr/>
        </p:nvSpPr>
        <p:spPr bwMode="auto">
          <a:xfrm>
            <a:off x="1677987" y="3681413"/>
            <a:ext cx="942835" cy="466304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152400" y="1752600"/>
            <a:ext cx="815479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/>
              <a:t>Realni gasovi – ne može se primeniti jednačina stanja idealnih gasova.</a:t>
            </a:r>
            <a:endParaRPr lang="en-US"/>
          </a:p>
        </p:txBody>
      </p:sp>
      <p:sp>
        <p:nvSpPr>
          <p:cNvPr id="11" name="Text Box 16"/>
          <p:cNvSpPr txBox="1">
            <a:spLocks noChangeArrowheads="1"/>
          </p:cNvSpPr>
          <p:nvPr/>
        </p:nvSpPr>
        <p:spPr bwMode="auto">
          <a:xfrm>
            <a:off x="153988" y="2391654"/>
            <a:ext cx="8685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/>
              <a:t>Postoji preko 200 jednačina stanja realnih gasova.</a:t>
            </a:r>
            <a:endParaRPr lang="en-US"/>
          </a:p>
        </p:txBody>
      </p:sp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162791" y="3195935"/>
            <a:ext cx="868521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/>
              <a:t>Jednačinama stanja realnih gasova, za razliku od jednačine stanja idealnih gasova, uključuju se veličine koje se zanemaruju uvođenjem aproksimacije da je analizirani gas idealan.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9"/>
          <p:cNvSpPr txBox="1">
            <a:spLocks noChangeArrowheads="1"/>
          </p:cNvSpPr>
          <p:nvPr/>
        </p:nvSpPr>
        <p:spPr bwMode="auto">
          <a:xfrm>
            <a:off x="2057400" y="3553752"/>
            <a:ext cx="1512887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Idealni gas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5137" name="AutoShape 23"/>
          <p:cNvSpPr>
            <a:spLocks noChangeArrowheads="1"/>
          </p:cNvSpPr>
          <p:nvPr/>
        </p:nvSpPr>
        <p:spPr bwMode="auto">
          <a:xfrm>
            <a:off x="1981200" y="3505200"/>
            <a:ext cx="1671637" cy="534987"/>
          </a:xfrm>
          <a:prstGeom prst="roundRect">
            <a:avLst>
              <a:gd name="adj" fmla="val 16667"/>
            </a:avLst>
          </a:prstGeom>
          <a:noFill/>
          <a:ln w="38100" cmpd="dbl" algn="ctr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9575" algn="l"/>
              </a:tabLst>
            </a:pPr>
            <a:endParaRPr lang="en-US"/>
          </a:p>
        </p:txBody>
      </p:sp>
      <p:sp>
        <p:nvSpPr>
          <p:cNvPr id="5134" name="Text Box 20"/>
          <p:cNvSpPr txBox="1">
            <a:spLocks noChangeArrowheads="1"/>
          </p:cNvSpPr>
          <p:nvPr/>
        </p:nvSpPr>
        <p:spPr bwMode="auto">
          <a:xfrm>
            <a:off x="304800" y="1676400"/>
            <a:ext cx="2971800" cy="138499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400" i="1"/>
              <a:t>molekuli se ponašaju kao tačkaste mase koje ne poseduju zapreminu, tako da je celokupna zapremina suda, u kome se oni nalaze, slobodna za njihovo kretanje</a:t>
            </a:r>
          </a:p>
        </p:txBody>
      </p:sp>
      <p:sp>
        <p:nvSpPr>
          <p:cNvPr id="5139" name="Line 25"/>
          <p:cNvSpPr>
            <a:spLocks noChangeShapeType="1"/>
          </p:cNvSpPr>
          <p:nvPr/>
        </p:nvSpPr>
        <p:spPr bwMode="auto">
          <a:xfrm flipH="1" flipV="1">
            <a:off x="1524000" y="3048000"/>
            <a:ext cx="425570" cy="404004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35" name="Text Box 21"/>
          <p:cNvSpPr txBox="1">
            <a:spLocks noChangeArrowheads="1"/>
          </p:cNvSpPr>
          <p:nvPr/>
        </p:nvSpPr>
        <p:spPr bwMode="auto">
          <a:xfrm>
            <a:off x="3657600" y="2133600"/>
            <a:ext cx="2506662" cy="11264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400" i="1"/>
              <a:t>molekuli se kreću nezavisno jedan od drugog (ne postoje sile uzajamnog privlačenja i odbijanja</a:t>
            </a:r>
          </a:p>
        </p:txBody>
      </p:sp>
      <p:sp>
        <p:nvSpPr>
          <p:cNvPr id="5138" name="Line 24"/>
          <p:cNvSpPr>
            <a:spLocks noChangeShapeType="1"/>
          </p:cNvSpPr>
          <p:nvPr/>
        </p:nvSpPr>
        <p:spPr bwMode="auto">
          <a:xfrm flipV="1">
            <a:off x="3198993" y="2899913"/>
            <a:ext cx="536246" cy="547268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5136" name="Text Box 22"/>
          <p:cNvSpPr txBox="1">
            <a:spLocks noChangeArrowheads="1"/>
          </p:cNvSpPr>
          <p:nvPr/>
        </p:nvSpPr>
        <p:spPr bwMode="auto">
          <a:xfrm>
            <a:off x="609600" y="4572000"/>
            <a:ext cx="1677062" cy="6502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sz="1400"/>
              <a:t>sudari molekula su</a:t>
            </a:r>
          </a:p>
          <a:p>
            <a:pPr>
              <a:tabLst>
                <a:tab pos="409575" algn="l"/>
              </a:tabLst>
            </a:pPr>
            <a:r>
              <a:rPr lang="en-US" sz="1400"/>
              <a:t>apsolutno elastični</a:t>
            </a:r>
          </a:p>
        </p:txBody>
      </p:sp>
      <p:sp>
        <p:nvSpPr>
          <p:cNvPr id="5140" name="Line 26"/>
          <p:cNvSpPr>
            <a:spLocks noChangeShapeType="1"/>
          </p:cNvSpPr>
          <p:nvPr/>
        </p:nvSpPr>
        <p:spPr bwMode="auto">
          <a:xfrm flipH="1">
            <a:off x="1733908" y="4114800"/>
            <a:ext cx="689360" cy="519023"/>
          </a:xfrm>
          <a:prstGeom prst="line">
            <a:avLst/>
          </a:prstGeom>
          <a:noFill/>
          <a:ln w="12700">
            <a:solidFill>
              <a:schemeClr val="bg1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7" name="Text Box 19"/>
          <p:cNvSpPr txBox="1">
            <a:spLocks noChangeArrowheads="1"/>
          </p:cNvSpPr>
          <p:nvPr/>
        </p:nvSpPr>
        <p:spPr bwMode="auto">
          <a:xfrm>
            <a:off x="4191000" y="4495800"/>
            <a:ext cx="4800600" cy="18466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b="1">
                <a:solidFill>
                  <a:srgbClr val="000099"/>
                </a:solidFill>
              </a:rPr>
              <a:t>Realni gas:</a:t>
            </a:r>
            <a:endParaRPr lang="sr-Latn-CS">
              <a:solidFill>
                <a:srgbClr val="000099"/>
              </a:solidFill>
            </a:endParaRP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 zapremina molekula nije zanemarljiva,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 postoji interakcija između molekula,</a:t>
            </a:r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CS">
                <a:solidFill>
                  <a:srgbClr val="000099"/>
                </a:solidFill>
              </a:rPr>
              <a:t> sudari su neelastični</a:t>
            </a:r>
            <a:endParaRPr lang="en-US">
              <a:solidFill>
                <a:srgbClr val="000099"/>
              </a:solidFill>
            </a:endParaRPr>
          </a:p>
        </p:txBody>
      </p:sp>
      <p:sp>
        <p:nvSpPr>
          <p:cNvPr id="18" name="Text Box 6"/>
          <p:cNvSpPr txBox="1">
            <a:spLocks noChangeArrowheads="1"/>
          </p:cNvSpPr>
          <p:nvPr/>
        </p:nvSpPr>
        <p:spPr bwMode="auto">
          <a:xfrm>
            <a:off x="153988" y="990600"/>
            <a:ext cx="4522392" cy="4985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200" b="1">
                <a:solidFill>
                  <a:srgbClr val="000066"/>
                </a:solidFill>
              </a:rPr>
              <a:t>Jednačina stanja realnih gasova</a:t>
            </a:r>
            <a:endParaRPr lang="en-US" sz="2200" b="1">
              <a:solidFill>
                <a:srgbClr val="000066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2743200" y="1143000"/>
            <a:ext cx="1726755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Realni gasovi</a:t>
            </a:r>
            <a:endParaRPr lang="en-US"/>
          </a:p>
        </p:txBody>
      </p:sp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5181600" y="1143000"/>
            <a:ext cx="1754006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Idealni gasovi</a:t>
            </a:r>
            <a:endParaRPr lang="en-US"/>
          </a:p>
        </p:txBody>
      </p:sp>
      <p:cxnSp>
        <p:nvCxnSpPr>
          <p:cNvPr id="10" name="Straight Connector 9"/>
          <p:cNvCxnSpPr/>
          <p:nvPr/>
        </p:nvCxnSpPr>
        <p:spPr bwMode="auto">
          <a:xfrm>
            <a:off x="4632960" y="1333500"/>
            <a:ext cx="381000" cy="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>
            <a:off x="4632960" y="1417320"/>
            <a:ext cx="381000" cy="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 flipV="1">
            <a:off x="4701540" y="1276350"/>
            <a:ext cx="243840" cy="198120"/>
          </a:xfrm>
          <a:prstGeom prst="lin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grpSp>
        <p:nvGrpSpPr>
          <p:cNvPr id="2" name="Group 22"/>
          <p:cNvGrpSpPr/>
          <p:nvPr/>
        </p:nvGrpSpPr>
        <p:grpSpPr>
          <a:xfrm>
            <a:off x="2743200" y="4572000"/>
            <a:ext cx="4192406" cy="432924"/>
            <a:chOff x="304800" y="2691276"/>
            <a:chExt cx="4192406" cy="432924"/>
          </a:xfrm>
        </p:grpSpPr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304800" y="2696454"/>
              <a:ext cx="1726755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/>
                <a:t>Realni gasovi</a:t>
              </a:r>
              <a:endParaRPr lang="en-US"/>
            </a:p>
          </p:txBody>
        </p:sp>
        <p:sp>
          <p:nvSpPr>
            <p:cNvPr id="15" name="Text Box 10"/>
            <p:cNvSpPr txBox="1">
              <a:spLocks noChangeArrowheads="1"/>
            </p:cNvSpPr>
            <p:nvPr/>
          </p:nvSpPr>
          <p:spPr bwMode="auto">
            <a:xfrm>
              <a:off x="2743200" y="2696454"/>
              <a:ext cx="1754006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CS"/>
                <a:t>Idealni gasovi</a:t>
              </a:r>
              <a:endParaRPr lang="en-US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2222612" y="2691276"/>
              <a:ext cx="325730" cy="42716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>
                  <a:sym typeface="Symbol"/>
                </a:rPr>
                <a:t></a:t>
              </a:r>
              <a:endParaRPr lang="en-US"/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3870382" y="1998565"/>
            <a:ext cx="1851789" cy="427168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sr-Latn-RS" i="1"/>
              <a:t>p</a:t>
            </a:r>
            <a:r>
              <a:rPr lang="sr-Latn-RS"/>
              <a:t> </a:t>
            </a:r>
            <a:r>
              <a:rPr lang="sr-Latn-RS">
                <a:sym typeface="Symbol"/>
              </a:rPr>
              <a:t></a:t>
            </a:r>
            <a:r>
              <a:rPr lang="sr-Latn-RS"/>
              <a:t> 0, </a:t>
            </a:r>
            <a:r>
              <a:rPr lang="sr-Latn-RS" i="1"/>
              <a:t>  v</a:t>
            </a:r>
            <a:r>
              <a:rPr lang="sr-Latn-RS"/>
              <a:t> </a:t>
            </a:r>
            <a:r>
              <a:rPr lang="sr-Latn-RS">
                <a:sym typeface="Symbol"/>
              </a:rPr>
              <a:t></a:t>
            </a:r>
            <a:r>
              <a:rPr lang="sr-Latn-RS"/>
              <a:t> </a:t>
            </a:r>
            <a:r>
              <a:rPr lang="sr-Latn-RS">
                <a:sym typeface="Symbol"/>
              </a:rPr>
              <a:t></a:t>
            </a:r>
            <a:endParaRPr lang="en-US"/>
          </a:p>
        </p:txBody>
      </p:sp>
      <p:sp>
        <p:nvSpPr>
          <p:cNvPr id="21" name="Oval 20"/>
          <p:cNvSpPr/>
          <p:nvPr/>
        </p:nvSpPr>
        <p:spPr bwMode="auto">
          <a:xfrm>
            <a:off x="3657600" y="1905000"/>
            <a:ext cx="2286000" cy="649188"/>
          </a:xfrm>
          <a:prstGeom prst="ellipse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4800600" y="2590800"/>
            <a:ext cx="0" cy="182880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2" name="Rectangle 21"/>
          <p:cNvSpPr/>
          <p:nvPr/>
        </p:nvSpPr>
        <p:spPr>
          <a:xfrm>
            <a:off x="4876800" y="2949071"/>
            <a:ext cx="3886200" cy="10895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800" i="1"/>
              <a:t>molekuli </a:t>
            </a:r>
            <a:r>
              <a:rPr lang="en-US" sz="1800" i="1"/>
              <a:t>gasa su dovoljno udaljen</a:t>
            </a:r>
            <a:r>
              <a:rPr lang="sr-Latn-RS" sz="1800" i="1"/>
              <a:t>i</a:t>
            </a:r>
            <a:r>
              <a:rPr lang="en-US" sz="1800" i="1"/>
              <a:t> jedn</a:t>
            </a:r>
            <a:r>
              <a:rPr lang="sr-Latn-RS" sz="1800" i="1"/>
              <a:t>i od </a:t>
            </a:r>
            <a:r>
              <a:rPr lang="en-US" sz="1800" i="1"/>
              <a:t>drug</a:t>
            </a:r>
            <a:r>
              <a:rPr lang="sr-Latn-RS" sz="1800" i="1"/>
              <a:t>ih ... </a:t>
            </a:r>
            <a:r>
              <a:rPr lang="pt-BR" sz="1800" i="1"/>
              <a:t>sile privlačenja </a:t>
            </a:r>
            <a:r>
              <a:rPr lang="sr-Latn-RS" sz="1800" i="1"/>
              <a:t>p</a:t>
            </a:r>
            <a:r>
              <a:rPr lang="pt-BR" sz="1800" i="1"/>
              <a:t>raktično zanemarljive</a:t>
            </a:r>
            <a:endParaRPr lang="en-US" sz="1800" i="1"/>
          </a:p>
        </p:txBody>
      </p:sp>
      <p:cxnSp>
        <p:nvCxnSpPr>
          <p:cNvPr id="30" name="Straight Arrow Connector 29"/>
          <p:cNvCxnSpPr/>
          <p:nvPr/>
        </p:nvCxnSpPr>
        <p:spPr bwMode="auto">
          <a:xfrm flipH="1" flipV="1">
            <a:off x="735330" y="1854601"/>
            <a:ext cx="3810" cy="2195192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31" name="Straight Arrow Connector 30"/>
          <p:cNvCxnSpPr/>
          <p:nvPr/>
        </p:nvCxnSpPr>
        <p:spPr bwMode="auto">
          <a:xfrm>
            <a:off x="731520" y="4049792"/>
            <a:ext cx="2423160" cy="0"/>
          </a:xfrm>
          <a:prstGeom prst="straightConnector1">
            <a:avLst/>
          </a:prstGeom>
          <a:noFill/>
          <a:ln w="19050" cap="flat" cmpd="sng" algn="ctr">
            <a:solidFill>
              <a:schemeClr val="bg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2" name="Text Box 15"/>
          <p:cNvSpPr txBox="1">
            <a:spLocks noChangeArrowheads="1"/>
          </p:cNvSpPr>
          <p:nvPr/>
        </p:nvSpPr>
        <p:spPr bwMode="auto">
          <a:xfrm>
            <a:off x="381000" y="1828800"/>
            <a:ext cx="31290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RS" sz="1800" i="1">
                <a:solidFill>
                  <a:srgbClr val="000099"/>
                </a:solidFill>
              </a:rPr>
              <a:t>p</a:t>
            </a:r>
            <a:endParaRPr lang="en-US" sz="1800" i="1">
              <a:solidFill>
                <a:srgbClr val="000099"/>
              </a:solidFill>
            </a:endParaRPr>
          </a:p>
        </p:txBody>
      </p:sp>
      <p:sp>
        <p:nvSpPr>
          <p:cNvPr id="33" name="Text Box 15"/>
          <p:cNvSpPr txBox="1">
            <a:spLocks noChangeArrowheads="1"/>
          </p:cNvSpPr>
          <p:nvPr/>
        </p:nvSpPr>
        <p:spPr bwMode="auto">
          <a:xfrm>
            <a:off x="2786380" y="3717052"/>
            <a:ext cx="30008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en-US" sz="1800" i="1">
                <a:solidFill>
                  <a:srgbClr val="000099"/>
                </a:solidFill>
              </a:rPr>
              <a:t>v</a:t>
            </a:r>
          </a:p>
        </p:txBody>
      </p:sp>
      <p:cxnSp>
        <p:nvCxnSpPr>
          <p:cNvPr id="42" name="Straight Arrow Connector 41"/>
          <p:cNvCxnSpPr/>
          <p:nvPr/>
        </p:nvCxnSpPr>
        <p:spPr bwMode="auto">
          <a:xfrm flipH="1">
            <a:off x="982980" y="1676400"/>
            <a:ext cx="160020" cy="533400"/>
          </a:xfrm>
          <a:prstGeom prst="straightConnector1">
            <a:avLst/>
          </a:prstGeom>
          <a:noFill/>
          <a:ln w="41275" cap="flat" cmpd="dbl" algn="ctr">
            <a:solidFill>
              <a:srgbClr val="00B05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55" name="Freeform 54"/>
          <p:cNvSpPr/>
          <p:nvPr/>
        </p:nvSpPr>
        <p:spPr bwMode="auto">
          <a:xfrm>
            <a:off x="983411" y="2147977"/>
            <a:ext cx="1673525" cy="1656272"/>
          </a:xfrm>
          <a:custGeom>
            <a:avLst/>
            <a:gdLst>
              <a:gd name="connsiteX0" fmla="*/ 0 w 1673525"/>
              <a:gd name="connsiteY0" fmla="*/ 0 h 1656272"/>
              <a:gd name="connsiteX1" fmla="*/ 491706 w 1673525"/>
              <a:gd name="connsiteY1" fmla="*/ 1319842 h 1656272"/>
              <a:gd name="connsiteX2" fmla="*/ 1673525 w 1673525"/>
              <a:gd name="connsiteY2" fmla="*/ 1656272 h 165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73525" h="1656272">
                <a:moveTo>
                  <a:pt x="0" y="0"/>
                </a:moveTo>
                <a:cubicBezTo>
                  <a:pt x="106392" y="521898"/>
                  <a:pt x="212785" y="1043797"/>
                  <a:pt x="491706" y="1319842"/>
                </a:cubicBezTo>
                <a:cubicBezTo>
                  <a:pt x="770627" y="1595887"/>
                  <a:pt x="1222076" y="1626079"/>
                  <a:pt x="1673525" y="1656272"/>
                </a:cubicBezTo>
              </a:path>
            </a:pathLst>
          </a:custGeom>
          <a:noFill/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6" name="Freeform 55"/>
          <p:cNvSpPr/>
          <p:nvPr/>
        </p:nvSpPr>
        <p:spPr bwMode="auto">
          <a:xfrm>
            <a:off x="1069388" y="2204739"/>
            <a:ext cx="1673525" cy="1656272"/>
          </a:xfrm>
          <a:custGeom>
            <a:avLst/>
            <a:gdLst>
              <a:gd name="connsiteX0" fmla="*/ 0 w 1673525"/>
              <a:gd name="connsiteY0" fmla="*/ 0 h 1656272"/>
              <a:gd name="connsiteX1" fmla="*/ 491706 w 1673525"/>
              <a:gd name="connsiteY1" fmla="*/ 1319842 h 1656272"/>
              <a:gd name="connsiteX2" fmla="*/ 1673525 w 1673525"/>
              <a:gd name="connsiteY2" fmla="*/ 1656272 h 16562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673525" h="1656272">
                <a:moveTo>
                  <a:pt x="0" y="0"/>
                </a:moveTo>
                <a:cubicBezTo>
                  <a:pt x="106392" y="521898"/>
                  <a:pt x="212785" y="1043797"/>
                  <a:pt x="491706" y="1319842"/>
                </a:cubicBezTo>
                <a:cubicBezTo>
                  <a:pt x="770627" y="1595887"/>
                  <a:pt x="1222076" y="1626079"/>
                  <a:pt x="1673525" y="1656272"/>
                </a:cubicBez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20000"/>
              </a:lnSpc>
              <a:spcBef>
                <a:spcPct val="30000"/>
              </a:spcBef>
              <a:spcAft>
                <a:spcPct val="0"/>
              </a:spcAft>
              <a:buClr>
                <a:srgbClr val="FF0000"/>
              </a:buClr>
              <a:buSzPct val="100000"/>
              <a:buFont typeface="Wingdings" pitchFamily="2" charset="2"/>
              <a:buNone/>
              <a:tabLst>
                <a:tab pos="409575" algn="l"/>
              </a:tabLst>
            </a:pPr>
            <a:endParaRPr kumimoji="0" lang="en-US" sz="20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8" name="Text Box 10"/>
          <p:cNvSpPr txBox="1">
            <a:spLocks noChangeArrowheads="1"/>
          </p:cNvSpPr>
          <p:nvPr/>
        </p:nvSpPr>
        <p:spPr bwMode="auto">
          <a:xfrm>
            <a:off x="838200" y="1365842"/>
            <a:ext cx="1231427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600">
                <a:solidFill>
                  <a:srgbClr val="00B050"/>
                </a:solidFill>
              </a:rPr>
              <a:t>idealan gas</a:t>
            </a:r>
            <a:endParaRPr lang="en-US" sz="1600">
              <a:solidFill>
                <a:srgbClr val="00B050"/>
              </a:solidFill>
            </a:endParaRPr>
          </a:p>
        </p:txBody>
      </p:sp>
      <p:sp>
        <p:nvSpPr>
          <p:cNvPr id="59" name="Text Box 10"/>
          <p:cNvSpPr txBox="1">
            <a:spLocks noChangeArrowheads="1"/>
          </p:cNvSpPr>
          <p:nvPr/>
        </p:nvSpPr>
        <p:spPr bwMode="auto">
          <a:xfrm>
            <a:off x="1371600" y="1920840"/>
            <a:ext cx="1141659" cy="3877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600">
                <a:solidFill>
                  <a:schemeClr val="bg1"/>
                </a:solidFill>
              </a:rPr>
              <a:t>realan gas</a:t>
            </a:r>
            <a:endParaRPr lang="en-US" sz="1600">
              <a:solidFill>
                <a:schemeClr val="bg1"/>
              </a:solidFill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 flipH="1">
            <a:off x="1175637" y="2216989"/>
            <a:ext cx="489261" cy="452886"/>
          </a:xfrm>
          <a:prstGeom prst="straightConnector1">
            <a:avLst/>
          </a:prstGeom>
          <a:noFill/>
          <a:ln w="41275" cap="flat" cmpd="dbl" algn="ctr">
            <a:solidFill>
              <a:schemeClr val="bg1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62" name="Text Box 8"/>
          <p:cNvSpPr txBox="1">
            <a:spLocks noChangeArrowheads="1"/>
          </p:cNvSpPr>
          <p:nvPr/>
        </p:nvSpPr>
        <p:spPr bwMode="auto">
          <a:xfrm>
            <a:off x="795068" y="3467819"/>
            <a:ext cx="668773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i="1"/>
              <a:t>azot</a:t>
            </a:r>
            <a:endParaRPr lang="en-US" i="1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152400" y="1676400"/>
            <a:ext cx="815479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/>
              <a:t>Realni gasovi – ne može se primeniti jednačina stanja idealnih gasova.</a:t>
            </a:r>
            <a:endParaRPr lang="en-US"/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153988" y="2315454"/>
            <a:ext cx="86852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/>
              <a:t>Postoji preko 200 jednačina stanja realnih gasova.</a:t>
            </a:r>
            <a:endParaRPr lang="en-US"/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162791" y="3119735"/>
            <a:ext cx="868521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/>
              <a:t>Jednačinama stanja realnih gasova, za razliku od jednačine stanja idealnih gasova, uključuju se veličine koje se zanemaruju uvođenjem aproksimacije da je analizirani gas idealan.</a:t>
            </a:r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9" name="Text Box 17"/>
          <p:cNvSpPr txBox="1">
            <a:spLocks noChangeArrowheads="1"/>
          </p:cNvSpPr>
          <p:nvPr/>
        </p:nvSpPr>
        <p:spPr bwMode="auto">
          <a:xfrm>
            <a:off x="244475" y="914400"/>
            <a:ext cx="6212213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b="1"/>
              <a:t>Jednačina van der Valsa</a:t>
            </a:r>
            <a:r>
              <a:rPr lang="sr-Latn-RS"/>
              <a:t> (predložena 1873. godine)</a:t>
            </a:r>
            <a:endParaRPr lang="en-US"/>
          </a:p>
        </p:txBody>
      </p:sp>
      <p:pic>
        <p:nvPicPr>
          <p:cNvPr id="15370" name="Picture 1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357258"/>
            <a:ext cx="2655887" cy="820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3494088" y="2057400"/>
            <a:ext cx="34321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(                   – idealni gasovi)</a:t>
            </a:r>
            <a:endParaRPr lang="en-US"/>
          </a:p>
        </p:txBody>
      </p:sp>
      <p:pic>
        <p:nvPicPr>
          <p:cNvPr id="11" name="Picture 1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60775" y="2153949"/>
            <a:ext cx="1290638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2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96636" y="2241371"/>
            <a:ext cx="533399" cy="990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" name="Line 18"/>
          <p:cNvSpPr>
            <a:spLocks noChangeShapeType="1"/>
          </p:cNvSpPr>
          <p:nvPr/>
        </p:nvSpPr>
        <p:spPr bwMode="auto">
          <a:xfrm>
            <a:off x="1143000" y="3155772"/>
            <a:ext cx="228600" cy="762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14" name="Text Box 11"/>
          <p:cNvSpPr txBox="1">
            <a:spLocks noChangeArrowheads="1"/>
          </p:cNvSpPr>
          <p:nvPr/>
        </p:nvSpPr>
        <p:spPr bwMode="auto">
          <a:xfrm>
            <a:off x="242888" y="3981271"/>
            <a:ext cx="2347912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800"/>
              <a:t>međumolekularne sile privlačenja molekula realnog gasa</a:t>
            </a:r>
            <a:endParaRPr lang="en-US" sz="1800"/>
          </a:p>
        </p:txBody>
      </p:sp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3200400" y="3856672"/>
            <a:ext cx="5468938" cy="147732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sz="1800"/>
              <a:t>sile odbijanja ... molekuli ne mogu da se dodiruju ... oko svakog molekula postoji fiktivna sfera u koju ne dolazi drugi molekul ... zapremina u kojoj se kreću molekuli gasa je manja za </a:t>
            </a:r>
            <a:r>
              <a:rPr lang="sl-SI" sz="1800"/>
              <a:t>ukupnu zapreminu tih sfera</a:t>
            </a:r>
            <a:endParaRPr lang="en-US" sz="1800"/>
          </a:p>
        </p:txBody>
      </p:sp>
      <p:pic>
        <p:nvPicPr>
          <p:cNvPr id="16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165171"/>
            <a:ext cx="533399" cy="990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7" name="Line 18"/>
          <p:cNvSpPr>
            <a:spLocks noChangeShapeType="1"/>
          </p:cNvSpPr>
          <p:nvPr/>
        </p:nvSpPr>
        <p:spPr bwMode="auto">
          <a:xfrm>
            <a:off x="2209800" y="3079571"/>
            <a:ext cx="1143000" cy="838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" presetClass="entr" presetSubtype="1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/>
      <p:bldP spid="15" grpId="0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Text Box 13"/>
          <p:cNvSpPr txBox="1">
            <a:spLocks noChangeArrowheads="1"/>
          </p:cNvSpPr>
          <p:nvPr/>
        </p:nvSpPr>
        <p:spPr bwMode="auto">
          <a:xfrm>
            <a:off x="230188" y="1143000"/>
            <a:ext cx="6246812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/>
              <a:t>Jednačina stanja realnih gasova definsana na osnovu </a:t>
            </a:r>
            <a:r>
              <a:rPr lang="en-US" b="1"/>
              <a:t>faktora stišljivosti</a:t>
            </a:r>
            <a:r>
              <a:rPr lang="sr-Latn-RS" b="1"/>
              <a:t> </a:t>
            </a:r>
            <a:r>
              <a:rPr lang="sr-Latn-RS"/>
              <a:t>(</a:t>
            </a:r>
            <a:r>
              <a:rPr lang="sr-Latn-RS" i="1"/>
              <a:t>Z</a:t>
            </a:r>
            <a:r>
              <a:rPr lang="sr-Latn-RS"/>
              <a:t>)</a:t>
            </a:r>
            <a:r>
              <a:rPr lang="en-US"/>
              <a:t>:</a:t>
            </a:r>
          </a:p>
        </p:txBody>
      </p:sp>
      <p:sp>
        <p:nvSpPr>
          <p:cNvPr id="2057" name="Rectangle 15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050" name="Object 14"/>
          <p:cNvGraphicFramePr>
            <a:graphicFrameLocks noChangeAspect="1"/>
          </p:cNvGraphicFramePr>
          <p:nvPr/>
        </p:nvGraphicFramePr>
        <p:xfrm>
          <a:off x="3889375" y="2062163"/>
          <a:ext cx="1138238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2" imgW="457002" imgH="342751" progId="Equation.3">
                  <p:embed/>
                </p:oleObj>
              </mc:Choice>
              <mc:Fallback>
                <p:oleObj name="Equation" r:id="rId2" imgW="457002" imgH="342751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9375" y="2062163"/>
                        <a:ext cx="1138238" cy="85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" name="Text Box 16"/>
          <p:cNvSpPr txBox="1">
            <a:spLocks noChangeArrowheads="1"/>
          </p:cNvSpPr>
          <p:nvPr/>
        </p:nvSpPr>
        <p:spPr bwMode="auto">
          <a:xfrm>
            <a:off x="2819400" y="3505200"/>
            <a:ext cx="2612125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RS" i="1"/>
              <a:t>Z</a:t>
            </a:r>
            <a:r>
              <a:rPr lang="en-US" i="1"/>
              <a:t> </a:t>
            </a:r>
            <a:r>
              <a:rPr lang="sr-Latn-RS" i="1"/>
              <a:t>= f(T, p, vrste gasa)</a:t>
            </a:r>
            <a:endParaRPr lang="en-US"/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581400" y="4495800"/>
            <a:ext cx="1443024" cy="889411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/>
              <a:t> </a:t>
            </a:r>
            <a:r>
              <a:rPr lang="en-US"/>
              <a:t>grafički</a:t>
            </a:r>
            <a:endParaRPr lang="sr-Latn-RS"/>
          </a:p>
          <a:p>
            <a:pPr>
              <a:buClrTx/>
              <a:buFont typeface="Wingdings" pitchFamily="2" charset="2"/>
              <a:buChar char="Ø"/>
              <a:tabLst>
                <a:tab pos="409575" algn="l"/>
              </a:tabLst>
            </a:pPr>
            <a:r>
              <a:rPr lang="sr-Latn-RS"/>
              <a:t> </a:t>
            </a:r>
            <a:r>
              <a:rPr lang="en-US"/>
              <a:t>dijagram</a:t>
            </a:r>
          </a:p>
        </p:txBody>
      </p:sp>
      <p:sp>
        <p:nvSpPr>
          <p:cNvPr id="8" name="Line 18"/>
          <p:cNvSpPr>
            <a:spLocks noChangeShapeType="1"/>
          </p:cNvSpPr>
          <p:nvPr/>
        </p:nvSpPr>
        <p:spPr bwMode="auto">
          <a:xfrm flipH="1">
            <a:off x="3124200" y="2667000"/>
            <a:ext cx="838200" cy="91439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9" name="Line 18"/>
          <p:cNvSpPr>
            <a:spLocks noChangeShapeType="1"/>
          </p:cNvSpPr>
          <p:nvPr/>
        </p:nvSpPr>
        <p:spPr bwMode="auto">
          <a:xfrm>
            <a:off x="3048000" y="3886200"/>
            <a:ext cx="60960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wrap="square">
            <a:spAutoFit/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7" grpId="0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Text Box 13"/>
          <p:cNvSpPr txBox="1">
            <a:spLocks noChangeArrowheads="1"/>
          </p:cNvSpPr>
          <p:nvPr/>
        </p:nvSpPr>
        <p:spPr bwMode="auto">
          <a:xfrm>
            <a:off x="230188" y="1189038"/>
            <a:ext cx="71024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/>
              <a:t>Jednačine stanja realnih gasova definsane u obliku polinoma:</a:t>
            </a:r>
          </a:p>
        </p:txBody>
      </p:sp>
      <p:sp>
        <p:nvSpPr>
          <p:cNvPr id="3082" name="Rectangle 15"/>
          <p:cNvSpPr>
            <a:spLocks noChangeArrowheads="1"/>
          </p:cNvSpPr>
          <p:nvPr/>
        </p:nvSpPr>
        <p:spPr bwMode="auto">
          <a:xfrm>
            <a:off x="0" y="323850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4" name="Object 14"/>
          <p:cNvGraphicFramePr>
            <a:graphicFrameLocks noChangeAspect="1"/>
          </p:cNvGraphicFramePr>
          <p:nvPr/>
        </p:nvGraphicFramePr>
        <p:xfrm>
          <a:off x="322263" y="1911350"/>
          <a:ext cx="3446462" cy="950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2" imgW="1384300" imgH="381000" progId="Equation.3">
                  <p:embed/>
                </p:oleObj>
              </mc:Choice>
              <mc:Fallback>
                <p:oleObj name="Equation" r:id="rId2" imgW="1384300" imgH="3810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1911350"/>
                        <a:ext cx="3446462" cy="950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3" name="Rectangle 17"/>
          <p:cNvSpPr>
            <a:spLocks noChangeArrowheads="1"/>
          </p:cNvSpPr>
          <p:nvPr/>
        </p:nvSpPr>
        <p:spPr bwMode="auto">
          <a:xfrm>
            <a:off x="0" y="3257550"/>
            <a:ext cx="9144000" cy="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3075" name="Object 16"/>
          <p:cNvGraphicFramePr>
            <a:graphicFrameLocks noChangeAspect="1"/>
          </p:cNvGraphicFramePr>
          <p:nvPr/>
        </p:nvGraphicFramePr>
        <p:xfrm>
          <a:off x="322263" y="2974975"/>
          <a:ext cx="4845050" cy="858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4" imgW="1930400" imgH="342900" progId="Equation.3">
                  <p:embed/>
                </p:oleObj>
              </mc:Choice>
              <mc:Fallback>
                <p:oleObj name="Equation" r:id="rId4" imgW="1930400" imgH="3429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2974975"/>
                        <a:ext cx="4845050" cy="858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4" name="Text Box 18"/>
          <p:cNvSpPr txBox="1">
            <a:spLocks noChangeArrowheads="1"/>
          </p:cNvSpPr>
          <p:nvPr/>
        </p:nvSpPr>
        <p:spPr bwMode="auto">
          <a:xfrm>
            <a:off x="306389" y="4186535"/>
            <a:ext cx="51800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 i="1"/>
              <a:t>B, B`, C, C`, D, D`,... </a:t>
            </a:r>
            <a:r>
              <a:rPr lang="sr-Latn-RS" i="1"/>
              <a:t>= f(T, p, vrste gasa)</a:t>
            </a:r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00" y="1973898"/>
            <a:ext cx="3429000" cy="1455102"/>
          </a:xfrm>
          <a:prstGeom prst="rect">
            <a:avLst/>
          </a:prstGeom>
          <a:noFill/>
        </p:spPr>
        <p:txBody>
          <a:bodyPr wrap="none">
            <a:prstTxWarp prst="textChevronInverted">
              <a:avLst/>
            </a:prstTxWarp>
            <a:spAutoFit/>
            <a:scene3d>
              <a:camera prst="orthographicFront">
                <a:rot lat="0" lon="21299999" rev="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sr-Latn-RS" sz="5400" b="1">
                <a:ln w="12700">
                  <a:solidFill>
                    <a:schemeClr val="bg2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Pitanja?</a:t>
            </a:r>
            <a:endParaRPr lang="en-US" sz="5400" b="1">
              <a:ln w="12700">
                <a:solidFill>
                  <a:schemeClr val="bg2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876800" y="3810000"/>
            <a:ext cx="3657600" cy="1452265"/>
          </a:xfrm>
          <a:prstGeom prst="rect">
            <a:avLst/>
          </a:prstGeom>
          <a:noFill/>
        </p:spPr>
        <p:txBody>
          <a:bodyPr wrap="none">
            <a:prstTxWarp prst="textCascadeDown">
              <a:avLst/>
            </a:prstTxWarp>
            <a:spAutoFit/>
          </a:bodyPr>
          <a:lstStyle/>
          <a:p>
            <a:pPr>
              <a:defRPr/>
            </a:pPr>
            <a:r>
              <a:rPr lang="sr-Latn-RS" b="1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Hvala na pažnji!</a:t>
            </a:r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Text Box 19"/>
          <p:cNvSpPr txBox="1">
            <a:spLocks noChangeArrowheads="1"/>
          </p:cNvSpPr>
          <p:nvPr/>
        </p:nvSpPr>
        <p:spPr bwMode="auto">
          <a:xfrm>
            <a:off x="3875088" y="3706152"/>
            <a:ext cx="1687512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09575" algn="l"/>
              </a:tabLst>
            </a:pPr>
            <a:r>
              <a:rPr lang="sr-Latn-CS" b="1">
                <a:solidFill>
                  <a:srgbClr val="000099"/>
                </a:solidFill>
              </a:rPr>
              <a:t>Idealan gas</a:t>
            </a:r>
            <a:endParaRPr lang="en-US" b="1">
              <a:solidFill>
                <a:srgbClr val="000099"/>
              </a:solidFill>
            </a:endParaRPr>
          </a:p>
        </p:txBody>
      </p:sp>
      <p:sp>
        <p:nvSpPr>
          <p:cNvPr id="5137" name="AutoShape 23"/>
          <p:cNvSpPr>
            <a:spLocks noChangeArrowheads="1"/>
          </p:cNvSpPr>
          <p:nvPr/>
        </p:nvSpPr>
        <p:spPr bwMode="auto">
          <a:xfrm>
            <a:off x="3886200" y="3657600"/>
            <a:ext cx="1671637" cy="534987"/>
          </a:xfrm>
          <a:prstGeom prst="roundRect">
            <a:avLst>
              <a:gd name="adj" fmla="val 16667"/>
            </a:avLst>
          </a:prstGeom>
          <a:noFill/>
          <a:ln w="38100" cmpd="dbl" algn="ctr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9575" algn="l"/>
              </a:tabLst>
            </a:pPr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304800" y="838200"/>
            <a:ext cx="4857750" cy="2782887"/>
            <a:chOff x="304800" y="1219200"/>
            <a:chExt cx="4857750" cy="2782887"/>
          </a:xfrm>
        </p:grpSpPr>
        <p:sp>
          <p:nvSpPr>
            <p:cNvPr id="5134" name="Text Box 20"/>
            <p:cNvSpPr txBox="1">
              <a:spLocks noChangeArrowheads="1"/>
            </p:cNvSpPr>
            <p:nvPr/>
          </p:nvSpPr>
          <p:spPr bwMode="auto">
            <a:xfrm>
              <a:off x="304800" y="1219200"/>
              <a:ext cx="4857750" cy="1412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/>
                <a:t>molekuli se ponašaju kao tačkaste mase koje ne poseduju zapreminu, tako da je celokupna zapremina suda, u kome se oni nalaze, slobodna za njihovo kretanje</a:t>
              </a:r>
            </a:p>
          </p:txBody>
        </p:sp>
        <p:sp>
          <p:nvSpPr>
            <p:cNvPr id="5139" name="Line 25"/>
            <p:cNvSpPr>
              <a:spLocks noChangeShapeType="1"/>
            </p:cNvSpPr>
            <p:nvPr/>
          </p:nvSpPr>
          <p:spPr bwMode="auto">
            <a:xfrm flipH="1" flipV="1">
              <a:off x="2646096" y="2686556"/>
              <a:ext cx="1225816" cy="1315531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141" name="AutoShape 28"/>
            <p:cNvSpPr>
              <a:spLocks noChangeArrowheads="1"/>
            </p:cNvSpPr>
            <p:nvPr/>
          </p:nvSpPr>
          <p:spPr bwMode="auto">
            <a:xfrm>
              <a:off x="304800" y="1293813"/>
              <a:ext cx="4768850" cy="1330325"/>
            </a:xfrm>
            <a:prstGeom prst="foldedCorner">
              <a:avLst>
                <a:gd name="adj" fmla="val 125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5608637" y="1995487"/>
            <a:ext cx="3302001" cy="1717675"/>
            <a:chOff x="5608637" y="2376487"/>
            <a:chExt cx="3302001" cy="1717675"/>
          </a:xfrm>
        </p:grpSpPr>
        <p:sp>
          <p:nvSpPr>
            <p:cNvPr id="5135" name="Text Box 21"/>
            <p:cNvSpPr txBox="1">
              <a:spLocks noChangeArrowheads="1"/>
            </p:cNvSpPr>
            <p:nvPr/>
          </p:nvSpPr>
          <p:spPr bwMode="auto">
            <a:xfrm>
              <a:off x="5875338" y="2376487"/>
              <a:ext cx="3035300" cy="141287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/>
                <a:t>molekuli se kreću nezavisno jedan od drugog (ne postoje sile uzajamnog privlačenja i odbijanja</a:t>
              </a:r>
            </a:p>
          </p:txBody>
        </p:sp>
        <p:sp>
          <p:nvSpPr>
            <p:cNvPr id="5138" name="Line 24"/>
            <p:cNvSpPr>
              <a:spLocks noChangeShapeType="1"/>
            </p:cNvSpPr>
            <p:nvPr/>
          </p:nvSpPr>
          <p:spPr bwMode="auto">
            <a:xfrm flipV="1">
              <a:off x="5608637" y="3787775"/>
              <a:ext cx="754063" cy="306387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5142" name="AutoShape 29"/>
            <p:cNvSpPr>
              <a:spLocks noChangeArrowheads="1"/>
            </p:cNvSpPr>
            <p:nvPr/>
          </p:nvSpPr>
          <p:spPr bwMode="auto">
            <a:xfrm>
              <a:off x="5867400" y="2438400"/>
              <a:ext cx="2941638" cy="1330325"/>
            </a:xfrm>
            <a:prstGeom prst="foldedCorner">
              <a:avLst>
                <a:gd name="adj" fmla="val 125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757238" y="4189411"/>
            <a:ext cx="3095623" cy="1514477"/>
            <a:chOff x="757238" y="4570411"/>
            <a:chExt cx="3095623" cy="1514477"/>
          </a:xfrm>
        </p:grpSpPr>
        <p:sp>
          <p:nvSpPr>
            <p:cNvPr id="5136" name="Text Box 22"/>
            <p:cNvSpPr txBox="1">
              <a:spLocks noChangeArrowheads="1"/>
            </p:cNvSpPr>
            <p:nvPr/>
          </p:nvSpPr>
          <p:spPr bwMode="auto">
            <a:xfrm>
              <a:off x="757238" y="5203825"/>
              <a:ext cx="2089150" cy="83502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en-US" sz="1800"/>
                <a:t>sudari molekula su</a:t>
              </a:r>
            </a:p>
            <a:p>
              <a:pPr>
                <a:tabLst>
                  <a:tab pos="409575" algn="l"/>
                </a:tabLst>
              </a:pPr>
              <a:r>
                <a:rPr lang="en-US" sz="1800"/>
                <a:t>apsolutno elastični</a:t>
              </a:r>
            </a:p>
          </p:txBody>
        </p:sp>
        <p:sp>
          <p:nvSpPr>
            <p:cNvPr id="5140" name="Line 26"/>
            <p:cNvSpPr>
              <a:spLocks noChangeShapeType="1"/>
            </p:cNvSpPr>
            <p:nvPr/>
          </p:nvSpPr>
          <p:spPr bwMode="auto">
            <a:xfrm flipH="1">
              <a:off x="2953592" y="4570411"/>
              <a:ext cx="899269" cy="632767"/>
            </a:xfrm>
            <a:prstGeom prst="line">
              <a:avLst/>
            </a:prstGeom>
            <a:noFill/>
            <a:ln w="12700">
              <a:solidFill>
                <a:schemeClr val="bg1"/>
              </a:solidFill>
              <a:round/>
              <a:headEnd/>
              <a:tailEnd type="triangle" w="med" len="med"/>
            </a:ln>
          </p:spPr>
          <p:txBody>
            <a:bodyPr wrap="square">
              <a:spAutoFit/>
            </a:bodyPr>
            <a:lstStyle/>
            <a:p>
              <a:endParaRPr lang="en-US"/>
            </a:p>
          </p:txBody>
        </p:sp>
        <p:sp>
          <p:nvSpPr>
            <p:cNvPr id="5143" name="AutoShape 30"/>
            <p:cNvSpPr>
              <a:spLocks noChangeArrowheads="1"/>
            </p:cNvSpPr>
            <p:nvPr/>
          </p:nvSpPr>
          <p:spPr bwMode="auto">
            <a:xfrm>
              <a:off x="758825" y="5229225"/>
              <a:ext cx="2143125" cy="855663"/>
            </a:xfrm>
            <a:prstGeom prst="foldedCorner">
              <a:avLst>
                <a:gd name="adj" fmla="val 12500"/>
              </a:avLst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4572000" y="4724400"/>
            <a:ext cx="4303713" cy="163121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tabLst>
                <a:tab pos="409575" algn="l"/>
              </a:tabLst>
            </a:pPr>
            <a:r>
              <a:rPr lang="sr-Latn-CS" i="1"/>
              <a:t>Idealni gas – gas kod koga su međumolekularne sile zanemarljivo male, a molekuli imaju masu zanemarljive zapremine, tj. smatraju se materijalnim tačkama.</a:t>
            </a:r>
            <a:endParaRPr lang="en-US" i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153988" y="1008063"/>
            <a:ext cx="4665060" cy="49859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2200" b="1">
                <a:solidFill>
                  <a:srgbClr val="000066"/>
                </a:solidFill>
              </a:rPr>
              <a:t>Jednačina stanja idealnih gasova</a:t>
            </a:r>
            <a:endParaRPr lang="en-US" sz="2200" b="1">
              <a:solidFill>
                <a:srgbClr val="000066"/>
              </a:solidFill>
            </a:endParaRPr>
          </a:p>
        </p:txBody>
      </p:sp>
      <p:sp>
        <p:nvSpPr>
          <p:cNvPr id="10" name="Text Box 15"/>
          <p:cNvSpPr txBox="1">
            <a:spLocks noChangeArrowheads="1"/>
          </p:cNvSpPr>
          <p:nvPr/>
        </p:nvSpPr>
        <p:spPr bwMode="auto">
          <a:xfrm>
            <a:off x="152400" y="1869281"/>
            <a:ext cx="8440737" cy="166199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/>
              <a:t>Robert Boyle</a:t>
            </a:r>
            <a:r>
              <a:rPr lang="sr-Latn-RS"/>
              <a:t>,</a:t>
            </a:r>
            <a:r>
              <a:rPr lang="en-US"/>
              <a:t> 1962</a:t>
            </a:r>
            <a:r>
              <a:rPr lang="sr-Latn-RS"/>
              <a:t>.</a:t>
            </a:r>
            <a:r>
              <a:rPr lang="en-US"/>
              <a:t> – pritisak gasa je obrnuto proporcionalan njegovoj zapremini (</a:t>
            </a:r>
            <a:r>
              <a:rPr lang="sr-Latn-RS"/>
              <a:t>e</a:t>
            </a:r>
            <a:r>
              <a:rPr lang="en-US"/>
              <a:t>ksperiment</a:t>
            </a:r>
            <a:r>
              <a:rPr lang="sr-Latn-RS"/>
              <a:t>)</a:t>
            </a:r>
            <a:r>
              <a:rPr lang="en-US"/>
              <a:t>.</a:t>
            </a:r>
          </a:p>
          <a:p>
            <a:pPr>
              <a:tabLst>
                <a:tab pos="409575" algn="l"/>
              </a:tabLst>
            </a:pPr>
            <a:r>
              <a:rPr lang="en-US"/>
              <a:t>J. Charles</a:t>
            </a:r>
            <a:r>
              <a:rPr lang="sr-Latn-RS"/>
              <a:t>, </a:t>
            </a:r>
            <a:r>
              <a:rPr lang="en-US"/>
              <a:t>J. Gay-Lussac</a:t>
            </a:r>
            <a:r>
              <a:rPr lang="sr-Latn-RS"/>
              <a:t>,</a:t>
            </a:r>
            <a:r>
              <a:rPr lang="en-US"/>
              <a:t> 1802</a:t>
            </a:r>
            <a:r>
              <a:rPr lang="sr-Latn-RS"/>
              <a:t>.</a:t>
            </a:r>
            <a:r>
              <a:rPr lang="en-US"/>
              <a:t> </a:t>
            </a:r>
            <a:r>
              <a:rPr lang="sr-Latn-RS"/>
              <a:t>– </a:t>
            </a:r>
            <a:r>
              <a:rPr lang="en-US"/>
              <a:t>pritisak gasa </a:t>
            </a:r>
            <a:r>
              <a:rPr lang="sr-Latn-RS"/>
              <a:t>je </a:t>
            </a:r>
            <a:r>
              <a:rPr lang="en-US"/>
              <a:t>proporcionalan njegovoj temperaturi</a:t>
            </a:r>
            <a:r>
              <a:rPr lang="sr-Latn-RS"/>
              <a:t> </a:t>
            </a:r>
            <a:r>
              <a:rPr lang="en-US"/>
              <a:t>(</a:t>
            </a:r>
            <a:r>
              <a:rPr lang="sr-Latn-RS"/>
              <a:t>e</a:t>
            </a:r>
            <a:r>
              <a:rPr lang="en-US"/>
              <a:t>ksperiment</a:t>
            </a:r>
            <a:r>
              <a:rPr lang="sr-Latn-RS"/>
              <a:t>)</a:t>
            </a:r>
            <a:r>
              <a:rPr lang="en-US"/>
              <a:t>.</a:t>
            </a:r>
          </a:p>
        </p:txBody>
      </p:sp>
      <p:graphicFrame>
        <p:nvGraphicFramePr>
          <p:cNvPr id="30721" name="Object 17"/>
          <p:cNvGraphicFramePr>
            <a:graphicFrameLocks noChangeAspect="1"/>
          </p:cNvGraphicFramePr>
          <p:nvPr/>
        </p:nvGraphicFramePr>
        <p:xfrm>
          <a:off x="3810000" y="4343400"/>
          <a:ext cx="1508125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21" name="Equation" r:id="rId2" imgW="609336" imgH="177723" progId="Equation.3">
                  <p:embed/>
                </p:oleObj>
              </mc:Choice>
              <mc:Fallback>
                <p:oleObj name="Equation" r:id="rId2" imgW="609336" imgH="177723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4343400"/>
                        <a:ext cx="1508125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Text Box 8"/>
          <p:cNvSpPr txBox="1">
            <a:spLocks noChangeArrowheads="1"/>
          </p:cNvSpPr>
          <p:nvPr/>
        </p:nvSpPr>
        <p:spPr bwMode="auto">
          <a:xfrm>
            <a:off x="304800" y="1219200"/>
            <a:ext cx="252505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Jednačina Klazijusa:</a:t>
            </a:r>
            <a:endParaRPr lang="en-US"/>
          </a:p>
        </p:txBody>
      </p:sp>
      <p:pic>
        <p:nvPicPr>
          <p:cNvPr id="8200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2062163"/>
            <a:ext cx="1820862" cy="7318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201" name="Text Box 10"/>
          <p:cNvSpPr txBox="1">
            <a:spLocks noChangeArrowheads="1"/>
          </p:cNvSpPr>
          <p:nvPr/>
        </p:nvSpPr>
        <p:spPr bwMode="auto">
          <a:xfrm>
            <a:off x="169863" y="3041650"/>
            <a:ext cx="4173537" cy="167122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sz="1800" i="1"/>
              <a:t> p</a:t>
            </a:r>
            <a:r>
              <a:rPr lang="sl-SI" sz="1800"/>
              <a:t> – pritisak gasa,</a:t>
            </a:r>
            <a:endParaRPr lang="sl-SI" sz="1800" i="1"/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sz="1800" i="1"/>
              <a:t> n'</a:t>
            </a:r>
            <a:r>
              <a:rPr lang="sl-SI" sz="1800"/>
              <a:t> – br. molekula u jedinici zapremine,</a:t>
            </a:r>
            <a:endParaRPr lang="sl-SI" sz="1800" i="1"/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sz="1800" i="1"/>
              <a:t> m'</a:t>
            </a:r>
            <a:r>
              <a:rPr lang="sr-Cyrl-CS" sz="1800"/>
              <a:t> – </a:t>
            </a:r>
            <a:r>
              <a:rPr lang="sr-Latn-CS" sz="1800"/>
              <a:t>masa jednog molekula</a:t>
            </a:r>
            <a:r>
              <a:rPr lang="ru-RU" sz="1800"/>
              <a:t>,</a:t>
            </a:r>
            <a:r>
              <a:rPr lang="sr-Cyrl-CS" sz="1800"/>
              <a:t> </a:t>
            </a:r>
            <a:endParaRPr lang="sl-SI" sz="1800" i="1"/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l-SI" sz="1800" i="1"/>
              <a:t> w</a:t>
            </a:r>
            <a:r>
              <a:rPr lang="sr-Cyrl-CS" sz="1800"/>
              <a:t> – </a:t>
            </a:r>
            <a:r>
              <a:rPr lang="sr-Latn-CS" sz="1800"/>
              <a:t>srednja brzina molekula</a:t>
            </a:r>
            <a:r>
              <a:rPr lang="en-US" sz="1800"/>
              <a:t> </a:t>
            </a:r>
          </a:p>
        </p:txBody>
      </p:sp>
      <p:sp>
        <p:nvSpPr>
          <p:cNvPr id="6" name="Text Box 13"/>
          <p:cNvSpPr txBox="1">
            <a:spLocks noChangeArrowheads="1"/>
          </p:cNvSpPr>
          <p:nvPr/>
        </p:nvSpPr>
        <p:spPr bwMode="auto">
          <a:xfrm>
            <a:off x="4800600" y="1214735"/>
            <a:ext cx="320040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Kinetička teorija gasova:</a:t>
            </a:r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76800" y="2057400"/>
            <a:ext cx="1744662" cy="7635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800600" y="3048000"/>
            <a:ext cx="3733799" cy="233602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 i="1"/>
              <a:t> T</a:t>
            </a:r>
            <a:r>
              <a:rPr lang="sr-Latn-CS" sz="1800"/>
              <a:t> – temperatura,</a:t>
            </a:r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 i="1"/>
              <a:t> w</a:t>
            </a:r>
            <a:r>
              <a:rPr lang="sr-Latn-CS" sz="1800"/>
              <a:t> – srednja brzina translatornog kretanja molekula,</a:t>
            </a:r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 i="1"/>
              <a:t> k</a:t>
            </a:r>
            <a:r>
              <a:rPr lang="sr-Latn-CS" sz="1800"/>
              <a:t>=1,38 </a:t>
            </a:r>
            <a:r>
              <a:rPr lang="sr-Latn-CS" sz="1800">
                <a:sym typeface="Symbol" pitchFamily="18" charset="2"/>
              </a:rPr>
              <a:t></a:t>
            </a:r>
            <a:r>
              <a:rPr lang="sr-Latn-CS" sz="1800"/>
              <a:t> 10</a:t>
            </a:r>
            <a:r>
              <a:rPr lang="en-US" sz="1800" baseline="30000"/>
              <a:t>-23</a:t>
            </a:r>
            <a:r>
              <a:rPr lang="en-US" sz="1800" baseline="-25000"/>
              <a:t> </a:t>
            </a:r>
            <a:r>
              <a:rPr lang="en-US" sz="1800"/>
              <a:t>J/K</a:t>
            </a:r>
            <a:r>
              <a:rPr lang="sr-Latn-CS" sz="1800"/>
              <a:t> – Bolcmanova konstanta</a:t>
            </a:r>
          </a:p>
          <a:p>
            <a:pPr>
              <a:buClrTx/>
              <a:buFont typeface="Times New Roman" pitchFamily="18" charset="0"/>
              <a:buChar char="‒"/>
              <a:tabLst>
                <a:tab pos="409575" algn="l"/>
              </a:tabLst>
            </a:pPr>
            <a:r>
              <a:rPr lang="sr-Latn-CS" sz="1800" i="1"/>
              <a:t> m’</a:t>
            </a:r>
            <a:r>
              <a:rPr lang="sr-Latn-CS" sz="1800"/>
              <a:t> – masa jednog molekula</a:t>
            </a:r>
            <a:endParaRPr lang="en-US"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6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762000"/>
            <a:ext cx="1820862" cy="7318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0247" name="Picture 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6063" y="1749425"/>
            <a:ext cx="1744662" cy="7635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920875" y="685800"/>
            <a:ext cx="684213" cy="1878013"/>
            <a:chOff x="1210" y="582"/>
            <a:chExt cx="431" cy="1183"/>
          </a:xfrm>
        </p:grpSpPr>
        <p:sp>
          <p:nvSpPr>
            <p:cNvPr id="10260" name="Line 11"/>
            <p:cNvSpPr>
              <a:spLocks noChangeShapeType="1"/>
            </p:cNvSpPr>
            <p:nvPr/>
          </p:nvSpPr>
          <p:spPr bwMode="auto">
            <a:xfrm>
              <a:off x="1255" y="582"/>
              <a:ext cx="382" cy="6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61" name="Line 12"/>
            <p:cNvSpPr>
              <a:spLocks noChangeShapeType="1"/>
            </p:cNvSpPr>
            <p:nvPr/>
          </p:nvSpPr>
          <p:spPr bwMode="auto">
            <a:xfrm flipV="1">
              <a:off x="1210" y="1192"/>
              <a:ext cx="431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10249" name="Picture 1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25750" y="1520825"/>
            <a:ext cx="1214438" cy="369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84336" name="Picture 1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25750" y="2432050"/>
            <a:ext cx="911225" cy="682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4337" name="Text Box 17"/>
          <p:cNvSpPr txBox="1">
            <a:spLocks noChangeArrowheads="1"/>
          </p:cNvSpPr>
          <p:nvPr/>
        </p:nvSpPr>
        <p:spPr bwMode="auto">
          <a:xfrm>
            <a:off x="246063" y="5063704"/>
            <a:ext cx="4857750" cy="1371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/>
              <a:t>n'</a:t>
            </a:r>
            <a:r>
              <a:rPr lang="sl-SI"/>
              <a:t> – br. molekula u jedinici zapremine,</a:t>
            </a:r>
            <a:endParaRPr lang="sr-Latn-CS"/>
          </a:p>
          <a:p>
            <a:pPr>
              <a:tabLst>
                <a:tab pos="409575" algn="l"/>
              </a:tabLst>
            </a:pPr>
            <a:r>
              <a:rPr lang="sr-Latn-CS" i="1"/>
              <a:t>N</a:t>
            </a:r>
            <a:r>
              <a:rPr lang="sr-Latn-CS"/>
              <a:t> – ukupan broj molekula radnog tela,</a:t>
            </a:r>
          </a:p>
          <a:p>
            <a:pPr>
              <a:tabLst>
                <a:tab pos="409575" algn="l"/>
              </a:tabLst>
            </a:pPr>
            <a:r>
              <a:rPr lang="sr-Latn-CS" i="1"/>
              <a:t>V</a:t>
            </a:r>
            <a:r>
              <a:rPr lang="sr-Latn-CS"/>
              <a:t> – ukupna zapremina radnog tela</a:t>
            </a:r>
          </a:p>
        </p:txBody>
      </p:sp>
      <p:grpSp>
        <p:nvGrpSpPr>
          <p:cNvPr id="3" name="Group 18"/>
          <p:cNvGrpSpPr>
            <a:grpSpLocks/>
          </p:cNvGrpSpPr>
          <p:nvPr/>
        </p:nvGrpSpPr>
        <p:grpSpPr bwMode="auto">
          <a:xfrm>
            <a:off x="4040188" y="1293813"/>
            <a:ext cx="684212" cy="1878012"/>
            <a:chOff x="1210" y="582"/>
            <a:chExt cx="431" cy="1183"/>
          </a:xfrm>
        </p:grpSpPr>
        <p:sp>
          <p:nvSpPr>
            <p:cNvPr id="10258" name="Line 19"/>
            <p:cNvSpPr>
              <a:spLocks noChangeShapeType="1"/>
            </p:cNvSpPr>
            <p:nvPr/>
          </p:nvSpPr>
          <p:spPr bwMode="auto">
            <a:xfrm>
              <a:off x="1255" y="582"/>
              <a:ext cx="382" cy="622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0259" name="Line 20"/>
            <p:cNvSpPr>
              <a:spLocks noChangeShapeType="1"/>
            </p:cNvSpPr>
            <p:nvPr/>
          </p:nvSpPr>
          <p:spPr bwMode="auto">
            <a:xfrm flipV="1">
              <a:off x="1210" y="1192"/>
              <a:ext cx="431" cy="573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spAutoFit/>
            </a:bodyPr>
            <a:lstStyle/>
            <a:p>
              <a:endParaRPr lang="en-US"/>
            </a:p>
          </p:txBody>
        </p:sp>
      </p:grpSp>
      <p:pic>
        <p:nvPicPr>
          <p:cNvPr id="184341" name="Picture 21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875213" y="2128838"/>
            <a:ext cx="1214437" cy="6953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84342" name="Picture 2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800600" y="3124200"/>
            <a:ext cx="3187700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84346" name="Picture 26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05363" y="4200525"/>
            <a:ext cx="1973262" cy="682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4347" name="Text Box 27"/>
          <p:cNvSpPr txBox="1">
            <a:spLocks noChangeArrowheads="1"/>
          </p:cNvSpPr>
          <p:nvPr/>
        </p:nvSpPr>
        <p:spPr bwMode="auto">
          <a:xfrm>
            <a:off x="5105400" y="4954587"/>
            <a:ext cx="2135521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gasna konstanta</a:t>
            </a:r>
            <a:endParaRPr lang="en-US"/>
          </a:p>
        </p:txBody>
      </p:sp>
      <p:cxnSp>
        <p:nvCxnSpPr>
          <p:cNvPr id="18" name="Straight Connector 17"/>
          <p:cNvCxnSpPr/>
          <p:nvPr/>
        </p:nvCxnSpPr>
        <p:spPr bwMode="auto">
          <a:xfrm>
            <a:off x="5029200" y="4648200"/>
            <a:ext cx="152400" cy="45720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5" name="Text Box 11"/>
          <p:cNvSpPr txBox="1">
            <a:spLocks noChangeArrowheads="1"/>
          </p:cNvSpPr>
          <p:nvPr/>
        </p:nvSpPr>
        <p:spPr bwMode="auto">
          <a:xfrm>
            <a:off x="2156632" y="3579966"/>
            <a:ext cx="36274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procesa i ve</a:t>
            </a:r>
            <a:r>
              <a:rPr lang="en-US"/>
              <a:t>li</a:t>
            </a:r>
            <a:r>
              <a:rPr lang="sr-Latn-RS"/>
              <a:t>čina </a:t>
            </a:r>
            <a:r>
              <a:rPr lang="sr-Latn-CS"/>
              <a:t>stanja gasa</a:t>
            </a:r>
            <a:endParaRPr lang="en-US"/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263104" y="2786330"/>
            <a:ext cx="2784896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Gasna konstanta</a:t>
            </a:r>
          </a:p>
        </p:txBody>
      </p:sp>
      <p:cxnSp>
        <p:nvCxnSpPr>
          <p:cNvPr id="17" name="Straight Connector 16"/>
          <p:cNvCxnSpPr/>
          <p:nvPr/>
        </p:nvCxnSpPr>
        <p:spPr bwMode="auto">
          <a:xfrm flipH="1" flipV="1">
            <a:off x="1010720" y="3140018"/>
            <a:ext cx="589480" cy="1584382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sp>
        <p:nvSpPr>
          <p:cNvPr id="19" name="Text Box 11"/>
          <p:cNvSpPr txBox="1">
            <a:spLocks noChangeArrowheads="1"/>
          </p:cNvSpPr>
          <p:nvPr/>
        </p:nvSpPr>
        <p:spPr bwMode="auto">
          <a:xfrm>
            <a:off x="534834" y="3653984"/>
            <a:ext cx="990600" cy="42774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800" i="1"/>
              <a:t>zavisi</a:t>
            </a:r>
            <a:endParaRPr lang="en-US" sz="1800" i="1"/>
          </a:p>
        </p:txBody>
      </p:sp>
      <p:sp>
        <p:nvSpPr>
          <p:cNvPr id="20" name="Text Box 11"/>
          <p:cNvSpPr txBox="1">
            <a:spLocks noChangeArrowheads="1"/>
          </p:cNvSpPr>
          <p:nvPr/>
        </p:nvSpPr>
        <p:spPr bwMode="auto">
          <a:xfrm>
            <a:off x="1137242" y="4629514"/>
            <a:ext cx="1447800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vrste gasa</a:t>
            </a:r>
          </a:p>
        </p:txBody>
      </p:sp>
      <p:sp>
        <p:nvSpPr>
          <p:cNvPr id="21" name="Text Box 11"/>
          <p:cNvSpPr txBox="1">
            <a:spLocks noChangeArrowheads="1"/>
          </p:cNvSpPr>
          <p:nvPr/>
        </p:nvSpPr>
        <p:spPr bwMode="auto">
          <a:xfrm>
            <a:off x="2342080" y="3091130"/>
            <a:ext cx="1371600" cy="4247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 sz="1800" i="1"/>
              <a:t>ne zavisi</a:t>
            </a:r>
            <a:endParaRPr lang="en-US" sz="1800" i="1"/>
          </a:p>
        </p:txBody>
      </p:sp>
      <p:cxnSp>
        <p:nvCxnSpPr>
          <p:cNvPr id="22" name="Straight Connector 21"/>
          <p:cNvCxnSpPr/>
          <p:nvPr/>
        </p:nvCxnSpPr>
        <p:spPr bwMode="auto">
          <a:xfrm flipH="1" flipV="1">
            <a:off x="2057400" y="3091130"/>
            <a:ext cx="685800" cy="609600"/>
          </a:xfrm>
          <a:prstGeom prst="line">
            <a:avLst/>
          </a:prstGeom>
          <a:noFill/>
          <a:ln w="12700" cap="flat" cmpd="sng" algn="ctr">
            <a:solidFill>
              <a:srgbClr val="000000"/>
            </a:solidFill>
            <a:prstDash val="solid"/>
            <a:round/>
            <a:headEnd type="triangle" w="med" len="med"/>
            <a:tailEnd type="none" w="med" len="med"/>
          </a:ln>
          <a:effectLst/>
        </p:spPr>
      </p:cxnSp>
      <p:pic>
        <p:nvPicPr>
          <p:cNvPr id="24" name="Picture 2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52800" y="1524000"/>
            <a:ext cx="1973262" cy="682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5" grpId="0"/>
      <p:bldP spid="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374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2263" y="963613"/>
            <a:ext cx="985837" cy="6778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66925" y="1141413"/>
            <a:ext cx="1290638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6376" name="Line 8"/>
          <p:cNvSpPr>
            <a:spLocks noChangeShapeType="1"/>
          </p:cNvSpPr>
          <p:nvPr/>
        </p:nvSpPr>
        <p:spPr bwMode="auto">
          <a:xfrm>
            <a:off x="1384300" y="1317625"/>
            <a:ext cx="608013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6378" name="Line 10"/>
          <p:cNvSpPr>
            <a:spLocks noChangeShapeType="1"/>
          </p:cNvSpPr>
          <p:nvPr/>
        </p:nvSpPr>
        <p:spPr bwMode="auto">
          <a:xfrm flipH="1">
            <a:off x="3433763" y="1039813"/>
            <a:ext cx="303212" cy="6064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86379" name="Picture 1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24275" y="1165225"/>
            <a:ext cx="379413" cy="3159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6380" name="Text Box 12"/>
          <p:cNvSpPr txBox="1">
            <a:spLocks noChangeArrowheads="1"/>
          </p:cNvSpPr>
          <p:nvPr/>
        </p:nvSpPr>
        <p:spPr bwMode="auto">
          <a:xfrm>
            <a:off x="1460500" y="1835150"/>
            <a:ext cx="28273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en-US"/>
              <a:t>Klapejronova jedna</a:t>
            </a:r>
            <a:r>
              <a:rPr lang="sr-Latn-CS"/>
              <a:t>č</a:t>
            </a:r>
            <a:r>
              <a:rPr lang="en-US"/>
              <a:t>ina</a:t>
            </a:r>
          </a:p>
        </p:txBody>
      </p:sp>
      <p:pic>
        <p:nvPicPr>
          <p:cNvPr id="186381" name="Picture 1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41513" y="2362200"/>
            <a:ext cx="1744662" cy="412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86382" name="Text Box 14"/>
          <p:cNvSpPr txBox="1">
            <a:spLocks noChangeArrowheads="1"/>
          </p:cNvSpPr>
          <p:nvPr/>
        </p:nvSpPr>
        <p:spPr bwMode="auto">
          <a:xfrm>
            <a:off x="1862138" y="3005137"/>
            <a:ext cx="43862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l-SI" i="1"/>
              <a:t>V</a:t>
            </a:r>
            <a:r>
              <a:rPr lang="sl-SI"/>
              <a:t> </a:t>
            </a:r>
            <a:r>
              <a:rPr lang="sr-Cyrl-CS"/>
              <a:t>– </a:t>
            </a:r>
            <a:r>
              <a:rPr lang="sr-Latn-CS"/>
              <a:t>ukupna zapremina gasa mase</a:t>
            </a:r>
            <a:r>
              <a:rPr lang="sr-Cyrl-CS"/>
              <a:t> </a:t>
            </a:r>
            <a:r>
              <a:rPr lang="sl-SI" i="1"/>
              <a:t>m</a:t>
            </a:r>
            <a:r>
              <a:rPr lang="en-US"/>
              <a:t> 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246063" y="4532015"/>
            <a:ext cx="8440737" cy="11874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Gasna konstanta po svojoj fizičkoj suštini predstavlja rad koji izvrši 1 kg gasa, ako se njegova temperatura promeni za 1 K pri konstantnom pritisku.</a:t>
            </a:r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3505200" y="5567065"/>
            <a:ext cx="1402620" cy="889411"/>
            <a:chOff x="1524000" y="4449054"/>
            <a:chExt cx="1402620" cy="889411"/>
          </a:xfrm>
        </p:grpSpPr>
        <p:sp>
          <p:nvSpPr>
            <p:cNvPr id="12" name="Text Box 8"/>
            <p:cNvSpPr txBox="1">
              <a:spLocks noChangeArrowheads="1"/>
            </p:cNvSpPr>
            <p:nvPr/>
          </p:nvSpPr>
          <p:spPr bwMode="auto">
            <a:xfrm>
              <a:off x="1524000" y="4632960"/>
              <a:ext cx="5334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tabLst>
                  <a:tab pos="409575" algn="l"/>
                </a:tabLst>
              </a:pPr>
              <a:r>
                <a:rPr lang="sr-Latn-RS" i="1"/>
                <a:t>R</a:t>
              </a:r>
              <a:r>
                <a:rPr lang="sr-Latn-RS"/>
                <a:t>,</a:t>
              </a:r>
              <a:endParaRPr lang="en-US"/>
            </a:p>
          </p:txBody>
        </p:sp>
        <p:sp>
          <p:nvSpPr>
            <p:cNvPr id="13" name="Text Box 8"/>
            <p:cNvSpPr txBox="1">
              <a:spLocks noChangeArrowheads="1"/>
            </p:cNvSpPr>
            <p:nvPr/>
          </p:nvSpPr>
          <p:spPr bwMode="auto">
            <a:xfrm>
              <a:off x="1981200" y="4449054"/>
              <a:ext cx="737724" cy="427746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/>
                <a:t>J</a:t>
              </a:r>
              <a:endParaRPr lang="en-US"/>
            </a:p>
          </p:txBody>
        </p:sp>
        <p:sp>
          <p:nvSpPr>
            <p:cNvPr id="14" name="Text Box 8"/>
            <p:cNvSpPr txBox="1">
              <a:spLocks noChangeArrowheads="1"/>
            </p:cNvSpPr>
            <p:nvPr/>
          </p:nvSpPr>
          <p:spPr bwMode="auto">
            <a:xfrm>
              <a:off x="1859820" y="4876800"/>
              <a:ext cx="1066800" cy="461665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tabLst>
                  <a:tab pos="409575" algn="l"/>
                </a:tabLst>
              </a:pPr>
              <a:r>
                <a:rPr lang="sr-Latn-RS"/>
                <a:t>kg  K</a:t>
              </a:r>
              <a:endParaRPr lang="en-US"/>
            </a:p>
          </p:txBody>
        </p:sp>
        <p:cxnSp>
          <p:nvCxnSpPr>
            <p:cNvPr id="15" name="Straight Connector 14"/>
            <p:cNvCxnSpPr/>
            <p:nvPr/>
          </p:nvCxnSpPr>
          <p:spPr bwMode="auto">
            <a:xfrm>
              <a:off x="1981200" y="4876800"/>
              <a:ext cx="762000" cy="0"/>
            </a:xfrm>
            <a:prstGeom prst="line">
              <a:avLst/>
            </a:prstGeom>
            <a:noFill/>
            <a:ln w="127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6" name="Oval 15"/>
            <p:cNvSpPr/>
            <p:nvPr/>
          </p:nvSpPr>
          <p:spPr bwMode="auto">
            <a:xfrm>
              <a:off x="2410968" y="5105400"/>
              <a:ext cx="27432" cy="27432"/>
            </a:xfrm>
            <a:prstGeom prst="ellipse">
              <a:avLst/>
            </a:prstGeom>
            <a:solidFill>
              <a:srgbClr val="000000"/>
            </a:solidFill>
            <a:ln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indent="0" algn="l" defTabSz="914400" rtl="0" eaLnBrk="0" fontAlgn="base" latinLnBrk="0" hangingPunct="0">
                <a:lnSpc>
                  <a:spcPct val="120000"/>
                </a:lnSpc>
                <a:spcBef>
                  <a:spcPct val="30000"/>
                </a:spcBef>
                <a:spcAft>
                  <a:spcPct val="0"/>
                </a:spcAft>
                <a:buClr>
                  <a:srgbClr val="FF0000"/>
                </a:buClr>
                <a:buSzPct val="100000"/>
                <a:buFont typeface="Wingdings" pitchFamily="2" charset="2"/>
                <a:buNone/>
                <a:tabLst>
                  <a:tab pos="409575" algn="l"/>
                </a:tabLst>
              </a:pPr>
              <a:endParaRPr kumimoji="0" lang="en-US" sz="20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Arial" charset="0"/>
              </a:endParaRPr>
            </a:p>
          </p:txBody>
        </p:sp>
      </p:grp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246063" y="3886200"/>
            <a:ext cx="844073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Gasna konstanta – fizička suština – ?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863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xit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1863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6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xit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1000"/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6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63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63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863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5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6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500"/>
                            </p:stCondLst>
                            <p:childTnLst>
                              <p:par>
                                <p:cTn id="3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86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6376" grpId="0" animBg="1"/>
      <p:bldP spid="186378" grpId="0" animBg="1"/>
      <p:bldP spid="186380" grpId="0"/>
      <p:bldP spid="186382" grpId="0"/>
      <p:bldP spid="10" grpId="0"/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8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1303338"/>
            <a:ext cx="1290637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319" name="Line 9"/>
          <p:cNvSpPr>
            <a:spLocks noChangeShapeType="1"/>
          </p:cNvSpPr>
          <p:nvPr/>
        </p:nvSpPr>
        <p:spPr bwMode="auto">
          <a:xfrm flipH="1">
            <a:off x="1612900" y="1176338"/>
            <a:ext cx="303213" cy="6064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3320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16113" y="1258888"/>
            <a:ext cx="455612" cy="4238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321" name="Line 15"/>
          <p:cNvSpPr>
            <a:spLocks noChangeShapeType="1"/>
          </p:cNvSpPr>
          <p:nvPr/>
        </p:nvSpPr>
        <p:spPr bwMode="auto">
          <a:xfrm>
            <a:off x="1081088" y="1758950"/>
            <a:ext cx="0" cy="9874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3322" name="Text Box 16"/>
          <p:cNvSpPr txBox="1">
            <a:spLocks noChangeArrowheads="1"/>
          </p:cNvSpPr>
          <p:nvPr/>
        </p:nvSpPr>
        <p:spPr bwMode="auto">
          <a:xfrm>
            <a:off x="1216025" y="2024063"/>
            <a:ext cx="28416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jednačina Mendeljejeva</a:t>
            </a:r>
            <a:endParaRPr lang="en-US"/>
          </a:p>
        </p:txBody>
      </p:sp>
      <p:pic>
        <p:nvPicPr>
          <p:cNvPr id="13323" name="Picture 1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6063" y="2973388"/>
            <a:ext cx="2579687" cy="428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324" name="Text Box 18"/>
          <p:cNvSpPr txBox="1">
            <a:spLocks noChangeArrowheads="1"/>
          </p:cNvSpPr>
          <p:nvPr/>
        </p:nvSpPr>
        <p:spPr bwMode="auto">
          <a:xfrm>
            <a:off x="230188" y="3617913"/>
            <a:ext cx="36242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V</a:t>
            </a:r>
            <a:r>
              <a:rPr lang="sr-Latn-CS" baseline="-25000"/>
              <a:t>M</a:t>
            </a:r>
            <a:r>
              <a:rPr lang="sr-Latn-CS"/>
              <a:t> – zapremina jednog kmol-a</a:t>
            </a:r>
            <a:endParaRPr lang="en-US"/>
          </a:p>
        </p:txBody>
      </p:sp>
      <p:pic>
        <p:nvPicPr>
          <p:cNvPr id="13325" name="Picture 1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2263" y="4264025"/>
            <a:ext cx="1062037" cy="3857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326" name="Text Box 20"/>
          <p:cNvSpPr txBox="1">
            <a:spLocks noChangeArrowheads="1"/>
          </p:cNvSpPr>
          <p:nvPr/>
        </p:nvSpPr>
        <p:spPr bwMode="auto">
          <a:xfrm>
            <a:off x="1520825" y="4148138"/>
            <a:ext cx="36274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– univerzalna gasna konstanta</a:t>
            </a:r>
            <a:endParaRPr lang="en-US"/>
          </a:p>
        </p:txBody>
      </p:sp>
      <p:pic>
        <p:nvPicPr>
          <p:cNvPr id="13327" name="Picture 21"/>
          <p:cNvPicPr>
            <a:picLocks noChangeAspect="1" noChangeArrowheads="1"/>
          </p:cNvPicPr>
          <p:nvPr/>
        </p:nvPicPr>
        <p:blipFill>
          <a:blip r:embed="rId5" cstate="print"/>
          <a:srcRect r="64275"/>
          <a:stretch>
            <a:fillRect/>
          </a:stretch>
        </p:blipFill>
        <p:spPr bwMode="auto">
          <a:xfrm>
            <a:off x="322263" y="4789488"/>
            <a:ext cx="379412" cy="3857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3328" name="Picture 2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7550" y="4835525"/>
            <a:ext cx="227013" cy="238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329" name="Text Box 24"/>
          <p:cNvSpPr txBox="1">
            <a:spLocks noChangeArrowheads="1"/>
          </p:cNvSpPr>
          <p:nvPr/>
        </p:nvSpPr>
        <p:spPr bwMode="auto">
          <a:xfrm>
            <a:off x="912813" y="4728502"/>
            <a:ext cx="15922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f(vrste gasa)</a:t>
            </a:r>
            <a:endParaRPr lang="en-US"/>
          </a:p>
        </p:txBody>
      </p:sp>
      <p:pic>
        <p:nvPicPr>
          <p:cNvPr id="13330" name="Picture 25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22263" y="5326063"/>
            <a:ext cx="2352675" cy="646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3332" name="Text Box 27"/>
          <p:cNvSpPr txBox="1">
            <a:spLocks noChangeArrowheads="1"/>
          </p:cNvSpPr>
          <p:nvPr/>
        </p:nvSpPr>
        <p:spPr bwMode="auto">
          <a:xfrm>
            <a:off x="2354263" y="1189038"/>
            <a:ext cx="29194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(</a:t>
            </a:r>
            <a:r>
              <a:rPr lang="sr-Latn-CS" i="1"/>
              <a:t>M</a:t>
            </a:r>
            <a:r>
              <a:rPr lang="sr-Latn-CS"/>
              <a:t> – molekularna masa)</a:t>
            </a:r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6063" y="1303338"/>
            <a:ext cx="1290637" cy="3651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343" name="Line 7"/>
          <p:cNvSpPr>
            <a:spLocks noChangeShapeType="1"/>
          </p:cNvSpPr>
          <p:nvPr/>
        </p:nvSpPr>
        <p:spPr bwMode="auto">
          <a:xfrm flipH="1">
            <a:off x="1612900" y="1176338"/>
            <a:ext cx="303213" cy="606425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344" name="Line 9"/>
          <p:cNvSpPr>
            <a:spLocks noChangeShapeType="1"/>
          </p:cNvSpPr>
          <p:nvPr/>
        </p:nvSpPr>
        <p:spPr bwMode="auto">
          <a:xfrm flipH="1">
            <a:off x="1079500" y="1758950"/>
            <a:ext cx="1588" cy="5778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 type="triangle" w="lg" len="lg"/>
          </a:ln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14345" name="Picture 1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58975" y="1322388"/>
            <a:ext cx="374650" cy="384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4346" name="Picture 20"/>
          <p:cNvPicPr>
            <a:picLocks noChangeAspect="1" noChangeArrowheads="1"/>
          </p:cNvPicPr>
          <p:nvPr/>
        </p:nvPicPr>
        <p:blipFill>
          <a:blip r:embed="rId4" cstate="print"/>
          <a:srcRect b="13911"/>
          <a:stretch>
            <a:fillRect/>
          </a:stretch>
        </p:blipFill>
        <p:spPr bwMode="auto">
          <a:xfrm>
            <a:off x="246063" y="2409825"/>
            <a:ext cx="2020887" cy="26130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pic>
        <p:nvPicPr>
          <p:cNvPr id="14347" name="Picture 21"/>
          <p:cNvPicPr>
            <a:picLocks noChangeAspect="1" noChangeArrowheads="1"/>
          </p:cNvPicPr>
          <p:nvPr/>
        </p:nvPicPr>
        <p:blipFill>
          <a:blip r:embed="rId4" cstate="print"/>
          <a:srcRect t="86140"/>
          <a:stretch>
            <a:fillRect/>
          </a:stretch>
        </p:blipFill>
        <p:spPr bwMode="auto">
          <a:xfrm>
            <a:off x="246063" y="5249863"/>
            <a:ext cx="2579687" cy="5365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14349" name="Text Box 23"/>
          <p:cNvSpPr txBox="1">
            <a:spLocks noChangeArrowheads="1"/>
          </p:cNvSpPr>
          <p:nvPr/>
        </p:nvSpPr>
        <p:spPr bwMode="auto">
          <a:xfrm>
            <a:off x="2430463" y="1201738"/>
            <a:ext cx="24701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tabLst>
                <a:tab pos="409575" algn="l"/>
              </a:tabLst>
            </a:pPr>
            <a:r>
              <a:rPr lang="sr-Latn-CS"/>
              <a:t>(</a:t>
            </a:r>
            <a:r>
              <a:rPr lang="sr-Latn-CS" i="1"/>
              <a:t>n</a:t>
            </a:r>
            <a:r>
              <a:rPr lang="sr-Latn-CS"/>
              <a:t> – broj kilomolova)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xtured">
  <a:themeElements>
    <a:clrScheme name="Textured 5">
      <a:dk1>
        <a:srgbClr val="003366"/>
      </a:dk1>
      <a:lt1>
        <a:srgbClr val="FFFFFF"/>
      </a:lt1>
      <a:dk2>
        <a:srgbClr val="2B5481"/>
      </a:dk2>
      <a:lt2>
        <a:srgbClr val="E5FFFF"/>
      </a:lt2>
      <a:accent1>
        <a:srgbClr val="009999"/>
      </a:accent1>
      <a:accent2>
        <a:srgbClr val="336699"/>
      </a:accent2>
      <a:accent3>
        <a:srgbClr val="ACB3C1"/>
      </a:accent3>
      <a:accent4>
        <a:srgbClr val="DADADA"/>
      </a:accent4>
      <a:accent5>
        <a:srgbClr val="AACACA"/>
      </a:accent5>
      <a:accent6>
        <a:srgbClr val="2D5C8A"/>
      </a:accent6>
      <a:hlink>
        <a:srgbClr val="00CCFF"/>
      </a:hlink>
      <a:folHlink>
        <a:srgbClr val="FF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20000"/>
          </a:lnSpc>
          <a:spcBef>
            <a:spcPct val="30000"/>
          </a:spcBef>
          <a:spcAft>
            <a:spcPct val="0"/>
          </a:spcAft>
          <a:buClr>
            <a:srgbClr val="FF0000"/>
          </a:buClr>
          <a:buSzPct val="100000"/>
          <a:buFont typeface="Wingdings" pitchFamily="2" charset="2"/>
          <a:buNone/>
          <a:tabLst>
            <a:tab pos="409575" algn="l"/>
          </a:tabLst>
          <a:defRPr kumimoji="0" lang="en-US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Fading Grid</Template>
  <TotalTime>1917</TotalTime>
  <Words>670</Words>
  <Application>Microsoft Office PowerPoint</Application>
  <PresentationFormat>On-screen Show (4:3)</PresentationFormat>
  <Paragraphs>86</Paragraphs>
  <Slides>17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Symbol</vt:lpstr>
      <vt:lpstr>Tahoma</vt:lpstr>
      <vt:lpstr>Times New Roman</vt:lpstr>
      <vt:lpstr>Wingdings</vt:lpstr>
      <vt:lpstr>Textured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saobracajni fakultet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nastavnik</dc:creator>
  <cp:lastModifiedBy>MRB</cp:lastModifiedBy>
  <cp:revision>324</cp:revision>
  <dcterms:created xsi:type="dcterms:W3CDTF">2006-01-31T15:10:17Z</dcterms:created>
  <dcterms:modified xsi:type="dcterms:W3CDTF">2025-06-21T15:15:12Z</dcterms:modified>
</cp:coreProperties>
</file>