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70" r:id="rId4"/>
    <p:sldId id="257" r:id="rId5"/>
    <p:sldId id="271" r:id="rId6"/>
    <p:sldId id="272" r:id="rId7"/>
    <p:sldId id="269" r:id="rId8"/>
    <p:sldId id="273" r:id="rId9"/>
    <p:sldId id="266" r:id="rId10"/>
    <p:sldId id="274" r:id="rId11"/>
    <p:sldId id="275" r:id="rId12"/>
    <p:sldId id="276" r:id="rId13"/>
    <p:sldId id="27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A07"/>
    <a:srgbClr val="AB2400"/>
    <a:srgbClr val="DE6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18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49.51123"/>
      <inkml:brushProperty name="anchorY" value="-1240.22473"/>
      <inkml:brushProperty name="scaleFactor" value="0.5"/>
    </inkml:brush>
  </inkml:definitions>
  <inkml:trace contextRef="#ctx0" brushRef="#br0">1 185 24575,'0'0'0,"6"0"0,10 0 0,-1 7 0,-1 8 0,4 0 0,-3 6 0,-3 5 0,4-4 0,-3 4 0,4-6 0,-2 3 0,4-4 0,-3 2 0,5-5 0,-5 4 0,5-4 0,-4 4 0,3-3 0,-3 3 0,3-4 0,-3 4 0,3-3 0,4-4 0,-3 3 0,2-3 0,4 5 0,3-3 0,-5 4 0,1-3 0,3-3 0,1-4 0,-4 4 0,1-3 0,1-1 0,-5 4 0,2-1 0,2-3 0,-5 6 0,3-3 0,1-2 0,4-2 0,2-3 0,-5 4 0,1 0 0,1-1 0,-5 4 0,1 0 0,2-2 0,2-3 0,-4 5 0,1-2 0,2-1 0,3-2 0,1-3 0,3-1 0,1-2 0,-7-8 0,1-1 0,-1-1 0,-5-5 0,1 2 0,2 1 0,-5-4 0,2 3 0,2 1 0,-4-4 0,-5-4 0,2 1 0,3 3 0,-3-3 0,3 3 0,-4-3 0,-4-5 0,3 3 0,-4-4 0,5 5 0,-3-3 0,-3-3 0,3 4 0,-2-3 0,5 4 0,-3-2 0,4 5 0,-3-3 0,-3-4 0,4 3 0,-4-2 0,4 4 0,-2-3 0,4-3 0,-2-3 0,-5-4 0,-2-2 0,-5-2 0,-2 0 0,-2-2 0,-1 1 0,-8 6 0,-8 9 0,1 14 0,0 15 0,-3 4 0,-4 2 0,2 6 0,-3-2 0,4 3 0,-3-2 0,4 3 0,-3-4 0,4 4 0,-3-4 0,3 3 0,-3-3 0,11-4 0,4-11 0,11-5 0,9-2 0,2-7 0,-1-8 0,-4-6 0,4 3 0,5 3 0,4 6 0,-2-3 0,2-3 0,3 3 0,-5-4 0,2 3 0,3 4 0,2 4 0,2 4 0,2 11 0,-5 9 0,0 1 0,-7 7 0,2-3 0,-6 4 0,-5 3 0,-4 4 0,-4 3 0,-3 1 0,6-5 0,-1 1 0,-1-1 0,-1-5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38.1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39.73926"/>
      <inkml:brushProperty name="anchorY" value="-6765.08203"/>
      <inkml:brushProperty name="scaleFactor" value="0.5"/>
    </inkml:brush>
  </inkml:definitions>
  <inkml:trace contextRef="#ctx0" brushRef="#br0">1 45 24575,'0'0'0,"0"6"0,0 10 0,0 6 0,0 7 0,0 4 0,0 3 0,0 2 0,0 0 0,0 0 0,0 0 0,0-15 0,0-15 0,0-16 0,0-12 0,0-9 0,0-6 0,0-4 0,0-1 0,0 0 0,0 1 0,0 0 0,7 8 0,8 8 0,8 9 0,5 5 0,6 6 0,2 2 0,1 2 0,1 0 0,0 1 0,1-1 0,-2 0 0,-6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3.1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672.54102"/>
      <inkml:brushProperty name="anchorY" value="-7997.26172"/>
      <inkml:brushProperty name="scaleFactor" value="0.5"/>
    </inkml:brush>
  </inkml:definitions>
  <inkml:trace contextRef="#ctx0" brushRef="#br0">1 133 24575,'0'0'0,"0"6"0,7 3 0,1 6 0,7-1 0,-1 5 0,5-2 0,5 4 0,-3 3 0,4-2 0,2-5 0,-4 2 0,2-4 0,-5 4 0,2-4 0,-4 5 0,2-4 0,4-4 0,-3 4 0,2-3 0,-4 5 0,3-3 0,3-3 0,3-4 0,-4 5 0,3-3 0,1-2 0,-4 6 0,1 5 0,2-2 0,2-2 0,3 3 0,3-3 0,-7 4 0,1-4 0,1-2 0,1-5 0,-6 5 0,2-3 0,1-1 0,2-3 0,3 6 0,1-3 0,1 0 0,-5 4 0,-1-1 0,0-2 0,2-2 0,2-4 0,1-1 0,2-2 0,0 0 0,1-2 0,0 1 0,0-1 0,0 1 0,-7-8 0,-1 0 0,1 0 0,0 2 0,-5-6 0,2 2 0,0-7 0,3 3 0,-5-6 0,-5-3 0,0 2 0,-5-4 0,4-2 0,4 5 0,-4-3 0,-4-3 0,-4-1 0,-4-4 0,4 6 0,-2-1 0,6 6 0,-1-1 0,-3-3 0,-3-2 0,-3-3 0,6 5 0,-2-2 0,-1-1 0,-2-2 0,-2-2 0,-2-2 0,-1 0 0,-8 6 0,-8 7 0,-1 15 0,2 13 0,-4 5 0,2 9 0,-3-1 0,3 4 0,-4-3 0,3 2 0,4 4 0,-4-4 0,-3-5 0,9-5 0,12-5 0,3-11 0,10-2 0,8-1 0,-1-8 0,5 2 0,-5-5 0,-4-6 0,1 3 0,4 4 0,-3-3 0,3 5 0,-4 11 0,3 3 0,-4 12 0,4 0 0,-5 8 0,-3 5 0,-4 5 0,4-3 0,-3 2 0,-2 1 0,6-4 0,-3 1 0,-1-6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5.9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8064.7207"/>
      <inkml:brushProperty name="anchorY" value="-9423.39844"/>
      <inkml:brushProperty name="scaleFactor" value="0.5"/>
    </inkml:brush>
  </inkml:definitions>
  <inkml:trace contextRef="#ctx0" brushRef="#br0">39 338 24575,'0'0'0,"-7"0"0,-2-7 0,2-8 0,0-8 0,3-5 0,1-5 0,1-4 0,9 7 0,1-1 0,0 1 0,-2-2 0,6 6 0,6 6 0,7 7 0,4 5 0,4 5 0,3 2 0,2 1 0,-1 2 0,1-1 0,0 0 0,-8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18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49.51123"/>
      <inkml:brushProperty name="anchorY" value="-1240.22473"/>
      <inkml:brushProperty name="scaleFactor" value="0.5"/>
    </inkml:brush>
  </inkml:definitions>
  <inkml:trace contextRef="#ctx0" brushRef="#br0">1 185 24575,'0'0'0,"6"0"0,10 0 0,-1 7 0,-1 8 0,4 0 0,-3 6 0,-3 5 0,4-4 0,-3 4 0,4-6 0,-2 3 0,4-4 0,-3 2 0,5-5 0,-5 4 0,5-4 0,-4 4 0,3-3 0,-3 3 0,3-4 0,-3 4 0,3-3 0,4-4 0,-3 3 0,2-3 0,4 5 0,3-3 0,-5 4 0,1-3 0,3-3 0,1-4 0,-4 4 0,1-3 0,1-1 0,-5 4 0,2-1 0,2-3 0,-5 6 0,3-3 0,1-2 0,4-2 0,2-3 0,-5 4 0,1 0 0,1-1 0,-5 4 0,1 0 0,2-2 0,2-3 0,-4 5 0,1-2 0,2-1 0,3-2 0,1-3 0,3-1 0,1-2 0,-7-8 0,1-1 0,-1-1 0,-5-5 0,1 2 0,2 1 0,-5-4 0,2 3 0,2 1 0,-4-4 0,-5-4 0,2 1 0,3 3 0,-3-3 0,3 3 0,-4-3 0,-4-5 0,3 3 0,-4-4 0,5 5 0,-3-3 0,-3-3 0,3 4 0,-2-3 0,5 4 0,-3-2 0,4 5 0,-3-3 0,-3-4 0,4 3 0,-4-2 0,4 4 0,-2-3 0,4-3 0,-2-3 0,-5-4 0,-2-2 0,-5-2 0,-2 0 0,-2-2 0,-1 1 0,-8 6 0,-8 9 0,1 14 0,0 15 0,-3 4 0,-4 2 0,2 6 0,-3-2 0,4 3 0,-3-2 0,4 3 0,-3-4 0,4 4 0,-3-4 0,3 3 0,-3-3 0,11-4 0,4-11 0,11-5 0,9-2 0,2-7 0,-1-8 0,-4-6 0,4 3 0,5 3 0,4 6 0,-2-3 0,2-3 0,3 3 0,-5-4 0,2 3 0,3 4 0,2 4 0,2 4 0,2 11 0,-5 9 0,0 1 0,-7 7 0,2-3 0,-6 4 0,-5 3 0,-4 4 0,-4 3 0,-3 1 0,6-5 0,-1 1 0,-1-1 0,-1-5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38.1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39.73926"/>
      <inkml:brushProperty name="anchorY" value="-6765.08203"/>
      <inkml:brushProperty name="scaleFactor" value="0.5"/>
    </inkml:brush>
  </inkml:definitions>
  <inkml:trace contextRef="#ctx0" brushRef="#br0">1 45 24575,'0'0'0,"0"6"0,0 10 0,0 6 0,0 7 0,0 4 0,0 3 0,0 2 0,0 0 0,0 0 0,0 0 0,0-15 0,0-15 0,0-16 0,0-12 0,0-9 0,0-6 0,0-4 0,0-1 0,0 0 0,0 1 0,0 0 0,7 8 0,8 8 0,8 9 0,5 5 0,6 6 0,2 2 0,1 2 0,1 0 0,0 1 0,1-1 0,-2 0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3.1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672.54102"/>
      <inkml:brushProperty name="anchorY" value="-7997.26172"/>
      <inkml:brushProperty name="scaleFactor" value="0.5"/>
    </inkml:brush>
  </inkml:definitions>
  <inkml:trace contextRef="#ctx0" brushRef="#br0">1 133 24575,'0'0'0,"0"6"0,7 3 0,1 6 0,7-1 0,-1 5 0,5-2 0,5 4 0,-3 3 0,4-2 0,2-5 0,-4 2 0,2-4 0,-5 4 0,2-4 0,-4 5 0,2-4 0,4-4 0,-3 4 0,2-3 0,-4 5 0,3-3 0,3-3 0,3-4 0,-4 5 0,3-3 0,1-2 0,-4 6 0,1 5 0,2-2 0,2-2 0,3 3 0,3-3 0,-7 4 0,1-4 0,1-2 0,1-5 0,-6 5 0,2-3 0,1-1 0,2-3 0,3 6 0,1-3 0,1 0 0,-5 4 0,-1-1 0,0-2 0,2-2 0,2-4 0,1-1 0,2-2 0,0 0 0,1-2 0,0 1 0,0-1 0,0 1 0,-7-8 0,-1 0 0,1 0 0,0 2 0,-5-6 0,2 2 0,0-7 0,3 3 0,-5-6 0,-5-3 0,0 2 0,-5-4 0,4-2 0,4 5 0,-4-3 0,-4-3 0,-4-1 0,-4-4 0,4 6 0,-2-1 0,6 6 0,-1-1 0,-3-3 0,-3-2 0,-3-3 0,6 5 0,-2-2 0,-1-1 0,-2-2 0,-2-2 0,-2-2 0,-1 0 0,-8 6 0,-8 7 0,-1 15 0,2 13 0,-4 5 0,2 9 0,-3-1 0,3 4 0,-4-3 0,3 2 0,4 4 0,-4-4 0,-3-5 0,9-5 0,12-5 0,3-11 0,10-2 0,8-1 0,-1-8 0,5 2 0,-5-5 0,-4-6 0,1 3 0,4 4 0,-3-3 0,3 5 0,-4 11 0,3 3 0,-4 12 0,4 0 0,-5 8 0,-3 5 0,-4 5 0,4-3 0,-3 2 0,-2 1 0,6-4 0,-3 1 0,-1-6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20:17:45.95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8064.7207"/>
      <inkml:brushProperty name="anchorY" value="-9423.39844"/>
      <inkml:brushProperty name="scaleFactor" value="0.5"/>
    </inkml:brush>
  </inkml:definitions>
  <inkml:trace contextRef="#ctx0" brushRef="#br0">39 338 24575,'0'0'0,"-7"0"0,-2-7 0,2-8 0,0-8 0,3-5 0,1-5 0,1-4 0,9 7 0,1-1 0,0 1 0,-2-2 0,6 6 0,6 6 0,7 7 0,4 5 0,4 5 0,3 2 0,2 1 0,-1 2 0,1-1 0,0 0 0,-8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2T15:45:45.584"/>
    </inkml:context>
    <inkml:brush xml:id="br0">
      <inkml:brushProperty name="width" value="0.2" units="cm"/>
      <inkml:brushProperty name="height" value="0.2" units="cm"/>
      <inkml:brushProperty name="color" value="#DA0C07"/>
      <inkml:brushProperty name="inkEffects" value="lava"/>
      <inkml:brushProperty name="anchorX" value="-9607.70215"/>
      <inkml:brushProperty name="anchorY" value="-3035.05298"/>
      <inkml:brushProperty name="scaleFactor" value="0.5"/>
    </inkml:brush>
  </inkml:definitions>
  <inkml:trace contextRef="#ctx0" brushRef="#br0">0 144 24575,'0'0'0,"0"6"0,0 10 0,0 7 0,0 6 0,0 4 0,0 3 0,0 2 0,0 0 0,0 1 0,0-1 0,0 0 0,0-1 0,0 0 0,0 0 0,0 0 0,0-1 0,7-6 0,1-1 0,-1-14 0,-1-15 0,-1-12 0,-2-12 0,-2-7 0,0-5 0,-1-2 0,0-1 0,-1-1 0,1 1 0,0 1 0,0 0 0,-1 0 0,1 1 0,0 0 0,8 8 0,7 7 0,7 7 0,7 7 0,4 5 0,3 2 0,2 2 0,0 0 0,0 1 0,0-1 0,0 0 0,0 0 0,-1-1 0,0 0 0,0 0 0,-8 8 0,0-1 0,1 1 0,-14-2 0,-14-1 0,-13-2 0,-11-2 0,-8 0 0,-6-1 0,-2 0 0,-1-1 0,-1 1 0,1 0 0,0 0 0,1-1 0,1 1 0,7 7 0,1 1 0,7 7 0,7 6 0,5 6 0,5 4 0,10-3 0,10-6 0,1 0 0,6-5 0,-3 3 0,5-4 0,-6 3 0,4-3 0,3-4 0,-3 4 0,2-3 0,2-3 0,4-3 0,-5 4 0,2-1 0,1-2 0,3-2 0,-6 6 0,2-2 0,2-2 0,-6 6 0,2-2 0,-6 5 0,3-2 0,2-2 0,4-4 0,-4 4 0,2-3 0,2 6 0,-4 6 0,1-3 0,2-3 0,2-5 0,-4 4 0,2-3 0,-6 5 0,2-3 0,2-3 0,-5 5 0,4-3 0,2-3 0,3-2 0,-4 3 0,2-1 0,1-1 0,3 4 0,2 6 0,1-2 0,2-2 0,1-4 0,0 4 0,0-4 0,0-2 0,1 5 0,-1-2 0,-8 5 0,0-2 0,1-3 0,0-4 0,3-2 0,1-3 0,1-2 0,-6 6 0,0 1 0,1-1 0,0 6 0,3-2 0,1-1 0,2-2 0,0-3 0,-7 5 0,1-1 0,-1-1 0,2-2 0,-5 5 0,0-1 0,2-1 0,2-3 0,-5 6 0,2-2 0,1-1 0,2-2 0,2-3 0,3-1 0,0-2 0,2-1 0,0 0 0,-7 7 0,0 0 0,-1 0 0,2-1 0,2-2 0,1 6 0,1-1 0,1-1 0,1-1 0,0 4 0,0 0 0,0-3 0,0-1 0,0-3 0,0-1 0,0-2 0,0-1 0,0 0 0,0-1 0,-1 1 0,1 0 0,-7 6 0,-1 2 0,0-1 0,1-1 0,3-2 0,1-1 0,1-1 0,1-1 0,1-1 0,0-1 0,-7 9 0,-1-1 0,1 0 0,1 0 0,1-3 0,2-1 0,1-2 0,1 0 0,1-1 0,0 0 0,1 0 0,-1-1 0,0 1 0,0 0 0,0 0 0,0 0 0,-1 0 0,1 0 0,0 0 0,0 0 0,-1 0 0,1 0 0,0 0 0,0 0 0,0 0 0,0 0 0,-1 0 0,1 0 0,0 0 0,0 0 0,0 0 0,-1 0 0,1 0 0,0 0 0,0 0 0,0 0 0,0 0 0,0 0 0,-1 0 0,1 0 0,0 0 0,-8-8 0,0 0 0,1 1 0,0 0 0,3 3 0,1 1 0,1 1 0,-6-5 0,0-1 0,0 1 0,-5-6 0,1 1 0,-6-5 0,3 2 0,2 2 0,-4-3 0,4 2 0,2 4 0,-4-5 0,2 2 0,-4-4 0,2 2 0,3 3 0,3 4 0,-4-5 0,3 2 0,-6-5 0,1 2 0,4 3 0,-5-5 0,3 3 0,2 2 0,-4-3 0,2 1 0,-4-4 0,2 2 0,2 3 0,-3-4 0,3 3 0,-5-5 0,3 3 0,2 3 0,-3-4 0,3 3 0,3 3 0,2 2 0,-4-3 0,2-7 0,1 2 0,-5-5 0,3 4 0,0 2 0,4 5 0,-5-3 0,2 2 0,-7-5 0,3 2 0,2-5 0,4 3 0,2-4 0,3 3 0,-6-3 0,-6-4 0,0 3 0,2 4 0,-5-2 0,3 4 0,-4-4 0,3 4 0,-4-4 0,3-4 0,-4-5 0,4 4 0,-3-2 0,-4-2 0,3 4 0,-3-1 0,-3-3 0,5 6 0,-3-3 0,-3-2 0,6 5 0,-3-3 0,-2-1 0,-3-4 0,-2-2 0,-3-2 0,-1-2 0,7 7 0,-1-1 0,-8 8 0,-8 6 0,-9 6 0,-1 11 0,2 12 0,-3 2 0,-4-1 0,3 5 0,-2-2 0,-4-5 0,-2 5 0,-4-4 0,6 5 0,6 4 0,-1-3 0,6 5 0,-3-5 0,11-4 0,11-5 0,12-4 0,2-10 0,6-3 0,-3-8 0,4 1 0,-5-7 0,4 4 0,2 2 0,3-2 0,4 3 0,-5-4 0,1 3 0,-6-5 0,2 4 0,1 3 0,-4-3 0,3 3 0,2 3 0,3 3 0,-4 9 0,-6 11 0,2 2 0,-6 6 0,4-3 0,-4 5 0,4-4 0,-3 2 0,-4 4 0,4-3 0,-3 2 0,5 2 0,-3 4 0,4-5 0,-3 2 0,-3 2 0,4-6 0,-4-5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79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48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310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397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r-Latn-R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839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823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29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4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09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527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C21B17C-016C-490B-9DF7-40F2E6669CA6}" type="datetimeFigureOut">
              <a:rPr lang="sr-Latn-RS" smtClean="0"/>
              <a:t>19.10.2024.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347965E-7481-4ED2-88AB-99FF2BFDE99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61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8.png"/><Relationship Id="rId4" Type="http://schemas.openxmlformats.org/officeDocument/2006/relationships/customXml" Target="../ink/ink6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F8D2-5D54-232D-8B7B-31FC91640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588186"/>
            <a:ext cx="9068586" cy="3705519"/>
          </a:xfrm>
        </p:spPr>
        <p:txBody>
          <a:bodyPr/>
          <a:lstStyle/>
          <a:p>
            <a:pPr algn="ctr"/>
            <a:r>
              <a:rPr lang="sr-Latn-RS" dirty="0"/>
              <a:t>The Perfect tenses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F077-71FB-2998-E409-A3091B54B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422"/>
            <a:ext cx="2934357" cy="29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BFA-6244-BB2C-F4DB-03F463A6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/>
          <a:lstStyle/>
          <a:p>
            <a:pPr algn="ctr"/>
            <a:r>
              <a:rPr lang="sr-Latn-RS" b="1" dirty="0"/>
              <a:t>Practical exercises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47EA-D071-F4BF-F505-5CB3D33C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28870"/>
            <a:ext cx="12192000" cy="6129132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2300" b="1" dirty="0"/>
              <a:t>Testovi</a:t>
            </a:r>
            <a:r>
              <a:rPr lang="sr-Latn-RS" sz="2300" dirty="0"/>
              <a:t>:</a:t>
            </a:r>
          </a:p>
          <a:p>
            <a:pPr marL="0" indent="0">
              <a:buNone/>
            </a:pPr>
            <a:r>
              <a:rPr lang="sr-Latn-RS" sz="2300" dirty="0"/>
              <a:t>	page 29, ex. V, sentence 2, 3 </a:t>
            </a:r>
          </a:p>
          <a:p>
            <a:pPr marL="0" indent="0">
              <a:buNone/>
            </a:pPr>
            <a:r>
              <a:rPr lang="sr-Latn-RS" sz="2300" dirty="0"/>
              <a:t>	page 30, ex. VI, sentence 3 </a:t>
            </a:r>
          </a:p>
          <a:p>
            <a:pPr marL="0" indent="0">
              <a:buNone/>
            </a:pPr>
            <a:r>
              <a:rPr lang="sr-Latn-RS" sz="2300" dirty="0"/>
              <a:t>	page 34, ex. IV sent. 3, ex. V sent. 2</a:t>
            </a:r>
          </a:p>
          <a:p>
            <a:pPr marL="0" indent="0">
              <a:buNone/>
            </a:pPr>
            <a:r>
              <a:rPr lang="sr-Latn-RS" sz="2300" dirty="0"/>
              <a:t>	page 35, ex. VIII sentence 2</a:t>
            </a:r>
          </a:p>
          <a:p>
            <a:pPr marL="0" indent="0">
              <a:buNone/>
            </a:pPr>
            <a:r>
              <a:rPr lang="sr-Latn-RS" sz="2300" dirty="0"/>
              <a:t>	page 39 – sentence 3</a:t>
            </a:r>
          </a:p>
          <a:p>
            <a:pPr marL="0" indent="0">
              <a:buNone/>
            </a:pPr>
            <a:r>
              <a:rPr lang="sr-Latn-RS" sz="2300" dirty="0"/>
              <a:t>	page 40, exercise V, sent. 1, 5</a:t>
            </a:r>
          </a:p>
          <a:p>
            <a:pPr marL="0" indent="0">
              <a:buNone/>
            </a:pPr>
            <a:r>
              <a:rPr lang="sr-Latn-RS" sz="2300" dirty="0"/>
              <a:t>	page 41 – ex. X, sentence 3</a:t>
            </a:r>
          </a:p>
          <a:p>
            <a:pPr marL="0" indent="0">
              <a:buNone/>
            </a:pPr>
            <a:r>
              <a:rPr lang="sr-Latn-RS" sz="2300" dirty="0"/>
              <a:t>	page 42 – sentence 2 (translation), sentence 3</a:t>
            </a:r>
          </a:p>
          <a:p>
            <a:pPr marL="0" indent="0">
              <a:buNone/>
            </a:pPr>
            <a:r>
              <a:rPr lang="sr-Latn-RS" sz="2300" dirty="0"/>
              <a:t>	page 44 – sentence 3 (translation)</a:t>
            </a:r>
          </a:p>
          <a:p>
            <a:pPr marL="0" indent="0">
              <a:buNone/>
            </a:pPr>
            <a:r>
              <a:rPr lang="sr-Latn-RS" sz="2300" dirty="0"/>
              <a:t>	page 50, ex. VIII sentence 1</a:t>
            </a:r>
          </a:p>
          <a:p>
            <a:pPr marL="0" indent="0">
              <a:buNone/>
            </a:pPr>
            <a:r>
              <a:rPr lang="sr-Latn-RS" sz="2300" dirty="0"/>
              <a:t>	page 55, ex. V sentence 5</a:t>
            </a:r>
          </a:p>
          <a:p>
            <a:pPr marL="0" indent="0">
              <a:buNone/>
            </a:pPr>
            <a:r>
              <a:rPr lang="sr-Latn-RS" sz="2300" dirty="0"/>
              <a:t>	page 56, ex. VI sentence 3</a:t>
            </a:r>
          </a:p>
          <a:p>
            <a:pPr marL="0" indent="0">
              <a:buNone/>
            </a:pPr>
            <a:r>
              <a:rPr lang="sr-Latn-RS" sz="2300" dirty="0"/>
              <a:t>	page 68, ex. VI, sentence 1, 3, ex. IX sentence 5</a:t>
            </a:r>
          </a:p>
          <a:p>
            <a:pPr marL="0" indent="0">
              <a:buNone/>
            </a:pPr>
            <a:r>
              <a:rPr lang="sr-Latn-RS" sz="2300" dirty="0"/>
              <a:t>	page 81, ex. IX, sentence 2, 7</a:t>
            </a:r>
          </a:p>
          <a:p>
            <a:pPr marL="0" indent="0">
              <a:buNone/>
            </a:pPr>
            <a:r>
              <a:rPr lang="sr-Latn-RS" sz="2300" dirty="0"/>
              <a:t>	page 89, ex. III, sentence 2, 5, 9</a:t>
            </a:r>
          </a:p>
          <a:p>
            <a:pPr marL="0" indent="0">
              <a:buNone/>
            </a:pPr>
            <a:r>
              <a:rPr lang="sr-Latn-RS" sz="2300" dirty="0"/>
              <a:t>	page 90, ex. IV, sentence 3</a:t>
            </a:r>
          </a:p>
          <a:p>
            <a:pPr marL="0" indent="0">
              <a:buNone/>
            </a:pPr>
            <a:r>
              <a:rPr lang="sr-Latn-RS" sz="2300" dirty="0"/>
              <a:t>	page 92, ex. VI, sentence 5</a:t>
            </a:r>
          </a:p>
          <a:p>
            <a:pPr marL="0" indent="0">
              <a:buNone/>
            </a:pPr>
            <a:r>
              <a:rPr lang="sr-Latn-RS" sz="2300" dirty="0"/>
              <a:t>	page 94, ex. VIII, sentence 5</a:t>
            </a:r>
          </a:p>
          <a:p>
            <a:pPr marL="0" indent="0">
              <a:buNone/>
            </a:pPr>
            <a:r>
              <a:rPr lang="sr-Latn-RS" sz="2300" dirty="0"/>
              <a:t>Additional exercise for a </a:t>
            </a:r>
            <a:r>
              <a:rPr lang="sr-Latn-RS" sz="2300" b="1" dirty="0"/>
              <a:t>+ starting next week</a:t>
            </a:r>
            <a:r>
              <a:rPr lang="sr-Latn-RS" sz="2300" dirty="0"/>
              <a:t>:</a:t>
            </a:r>
          </a:p>
          <a:p>
            <a:pPr marL="0" indent="0">
              <a:buNone/>
            </a:pPr>
            <a:r>
              <a:rPr lang="sr-Latn-RS" sz="2300" dirty="0"/>
              <a:t>Submit 5 sentences, each using a different one of the 9 tenses we’ve covered so far, which all refer to you and your life – past, present, or future.</a:t>
            </a:r>
          </a:p>
        </p:txBody>
      </p:sp>
    </p:spTree>
    <p:extLst>
      <p:ext uri="{BB962C8B-B14F-4D97-AF65-F5344CB8AC3E}">
        <p14:creationId xmlns:p14="http://schemas.microsoft.com/office/powerpoint/2010/main" val="49214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4E00-F765-9E6C-60AA-5CD7D5753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903" y="1432223"/>
            <a:ext cx="10333703" cy="3035808"/>
          </a:xfrm>
        </p:spPr>
        <p:txBody>
          <a:bodyPr/>
          <a:lstStyle/>
          <a:p>
            <a:r>
              <a:rPr lang="sr-Latn-RS" sz="9000" dirty="0"/>
              <a:t>Carveyors &amp; conveyors</a:t>
            </a:r>
            <a:endParaRPr lang="en-US" sz="9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0F9B0-8590-BD95-69CD-A94144D2E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November 1993, page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66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FF57-0EE1-6FED-EC69-30ECE50D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"/>
            <a:ext cx="5565058" cy="648929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sr-Latn-RS" sz="2800" dirty="0"/>
              <a:t>Conveyor belt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Carveyor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Operates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Cars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Conveyor system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Continuous-flow (type of carrier)</a:t>
            </a:r>
          </a:p>
          <a:p>
            <a:pPr>
              <a:lnSpc>
                <a:spcPct val="200000"/>
              </a:lnSpc>
            </a:pPr>
            <a:r>
              <a:rPr lang="sr-Latn-RS" sz="2800" dirty="0"/>
              <a:t>Uninterrupted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6BDF-E604-B7B6-C3FA-5A2398335674}"/>
              </a:ext>
            </a:extLst>
          </p:cNvPr>
          <p:cNvSpPr txBox="1"/>
          <p:nvPr/>
        </p:nvSpPr>
        <p:spPr>
          <a:xfrm>
            <a:off x="3500285" y="255638"/>
            <a:ext cx="3293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transportne trake</a:t>
            </a:r>
          </a:p>
          <a:p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CAB8-A362-E5B3-B848-7D559A39849E}"/>
              </a:ext>
            </a:extLst>
          </p:cNvPr>
          <p:cNvSpPr txBox="1"/>
          <p:nvPr/>
        </p:nvSpPr>
        <p:spPr>
          <a:xfrm>
            <a:off x="2669459" y="1243780"/>
            <a:ext cx="4311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transporter sa kabinama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95695-580B-8710-1BC4-03DFF7F2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0" y="0"/>
            <a:ext cx="3722124" cy="4962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15B8F-E868-5B08-CFF3-17B0B00FD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4" y="0"/>
            <a:ext cx="4566086" cy="3131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6FCEC-75A0-7377-9A0B-7837C24AB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2" y="307258"/>
            <a:ext cx="4626078" cy="4626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4337D8-D69A-6FF7-CA6C-44BF354AE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82" y="1736223"/>
            <a:ext cx="6199718" cy="3905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94C6B9-5982-DEEA-80FC-7EC6225F50E2}"/>
              </a:ext>
            </a:extLst>
          </p:cNvPr>
          <p:cNvSpPr txBox="1"/>
          <p:nvPr/>
        </p:nvSpPr>
        <p:spPr>
          <a:xfrm>
            <a:off x="2538874" y="2164997"/>
            <a:ext cx="4311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radi, funkcioniše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E040F-FB34-69B1-4293-C3D16778984E}"/>
              </a:ext>
            </a:extLst>
          </p:cNvPr>
          <p:cNvSpPr txBox="1"/>
          <p:nvPr/>
        </p:nvSpPr>
        <p:spPr>
          <a:xfrm>
            <a:off x="1924667" y="3071471"/>
            <a:ext cx="4311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kabine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0C777-46A7-C170-5CDD-D5B2DF0CD1FF}"/>
              </a:ext>
            </a:extLst>
          </p:cNvPr>
          <p:cNvSpPr txBox="1"/>
          <p:nvPr/>
        </p:nvSpPr>
        <p:spPr>
          <a:xfrm>
            <a:off x="3500285" y="4071656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sistem transportnih traka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A4A85-69AC-61EA-3C9B-1E82D8CF9CCA}"/>
              </a:ext>
            </a:extLst>
          </p:cNvPr>
          <p:cNvSpPr txBox="1"/>
          <p:nvPr/>
        </p:nvSpPr>
        <p:spPr>
          <a:xfrm>
            <a:off x="6236110" y="4998091"/>
            <a:ext cx="57985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(tip prevoza) sa neprekidnim tokom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E42B3-14CF-9A9C-A936-9719B74B9593}"/>
              </a:ext>
            </a:extLst>
          </p:cNvPr>
          <p:cNvSpPr txBox="1"/>
          <p:nvPr/>
        </p:nvSpPr>
        <p:spPr>
          <a:xfrm>
            <a:off x="3554363" y="5902839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neometan</a:t>
            </a:r>
          </a:p>
        </p:txBody>
      </p:sp>
    </p:spTree>
    <p:extLst>
      <p:ext uri="{BB962C8B-B14F-4D97-AF65-F5344CB8AC3E}">
        <p14:creationId xmlns:p14="http://schemas.microsoft.com/office/powerpoint/2010/main" val="41840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FF57-0EE1-6FED-EC69-30ECE50D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0"/>
            <a:ext cx="5348749" cy="65679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sr-Latn-RS" sz="2600" dirty="0"/>
              <a:t>Urban transportation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Major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Right-of-way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Function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Scheduled ≠ On-demand service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Controlling computer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Transmission lines</a:t>
            </a:r>
          </a:p>
          <a:p>
            <a:pPr>
              <a:lnSpc>
                <a:spcPct val="200000"/>
              </a:lnSpc>
            </a:pPr>
            <a:r>
              <a:rPr lang="sr-Latn-RS" sz="2600" dirty="0"/>
              <a:t>Guideway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1B57F-5E3A-7A54-2753-E50DC975AFE9}"/>
              </a:ext>
            </a:extLst>
          </p:cNvPr>
          <p:cNvSpPr txBox="1"/>
          <p:nvPr/>
        </p:nvSpPr>
        <p:spPr>
          <a:xfrm>
            <a:off x="4404853" y="187914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gradski prevoz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03231-5F5A-AF75-AC92-FC3D828835C1}"/>
              </a:ext>
            </a:extLst>
          </p:cNvPr>
          <p:cNvSpPr txBox="1"/>
          <p:nvPr/>
        </p:nvSpPr>
        <p:spPr>
          <a:xfrm>
            <a:off x="2585885" y="1013824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glavni, veći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7D587-2D75-330A-6D9D-EB969F07171E}"/>
              </a:ext>
            </a:extLst>
          </p:cNvPr>
          <p:cNvSpPr txBox="1"/>
          <p:nvPr/>
        </p:nvSpPr>
        <p:spPr>
          <a:xfrm>
            <a:off x="3087330" y="1839734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pravo prvenstva prolaza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5EC5-A9EE-EB23-71EE-DDBA66CEB9A3}"/>
              </a:ext>
            </a:extLst>
          </p:cNvPr>
          <p:cNvSpPr txBox="1"/>
          <p:nvPr/>
        </p:nvSpPr>
        <p:spPr>
          <a:xfrm>
            <a:off x="4124633" y="5018266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prenosni kanali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370CE-A642-FBF2-3CA8-3DE76CE766AD}"/>
              </a:ext>
            </a:extLst>
          </p:cNvPr>
          <p:cNvSpPr txBox="1"/>
          <p:nvPr/>
        </p:nvSpPr>
        <p:spPr>
          <a:xfrm>
            <a:off x="5732206" y="3429000"/>
            <a:ext cx="6223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redovna ≠ linija po potrebi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2ACE5-9675-340F-59DC-B078F3A28C88}"/>
              </a:ext>
            </a:extLst>
          </p:cNvPr>
          <p:cNvSpPr txBox="1"/>
          <p:nvPr/>
        </p:nvSpPr>
        <p:spPr>
          <a:xfrm>
            <a:off x="4404853" y="4227871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0A729-8589-8184-162B-BB3B36F321FB}"/>
              </a:ext>
            </a:extLst>
          </p:cNvPr>
          <p:cNvSpPr txBox="1"/>
          <p:nvPr/>
        </p:nvSpPr>
        <p:spPr>
          <a:xfrm>
            <a:off x="2718620" y="2638605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saobraćati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A14DC-76F6-6F59-3A4A-81C5C7B2B3B0}"/>
              </a:ext>
            </a:extLst>
          </p:cNvPr>
          <p:cNvSpPr txBox="1"/>
          <p:nvPr/>
        </p:nvSpPr>
        <p:spPr>
          <a:xfrm>
            <a:off x="3165988" y="5851296"/>
            <a:ext cx="5289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600" dirty="0"/>
              <a:t>trasa za vođenje vozila</a:t>
            </a:r>
          </a:p>
        </p:txBody>
      </p:sp>
    </p:spTree>
    <p:extLst>
      <p:ext uri="{BB962C8B-B14F-4D97-AF65-F5344CB8AC3E}">
        <p14:creationId xmlns:p14="http://schemas.microsoft.com/office/powerpoint/2010/main" val="30492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9843-EA06-3A54-AC08-940A62AF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/>
              <a:t>Thank you for your attention!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A28D16-DE78-B51B-1337-5662E69E6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2489200"/>
            <a:ext cx="4762500" cy="3314700"/>
          </a:xfrm>
        </p:spPr>
      </p:pic>
    </p:spTree>
    <p:extLst>
      <p:ext uri="{BB962C8B-B14F-4D97-AF65-F5344CB8AC3E}">
        <p14:creationId xmlns:p14="http://schemas.microsoft.com/office/powerpoint/2010/main" val="79160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BCD77F7-1179-8909-BE91-C8E36677C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r="80" b="7066"/>
          <a:stretch/>
        </p:blipFill>
        <p:spPr>
          <a:xfrm>
            <a:off x="0" y="-23124"/>
            <a:ext cx="5088834" cy="6904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BCA23A-B8B2-53D9-CF53-47A21C26FAE0}"/>
              </a:ext>
            </a:extLst>
          </p:cNvPr>
          <p:cNvSpPr txBox="1"/>
          <p:nvPr/>
        </p:nvSpPr>
        <p:spPr>
          <a:xfrm>
            <a:off x="5208104" y="265043"/>
            <a:ext cx="69573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Present participle (used for continuous tenses) is also known as an –ing form.</a:t>
            </a:r>
          </a:p>
          <a:p>
            <a:endParaRPr lang="sr-Latn-RS" sz="2800" dirty="0"/>
          </a:p>
          <a:p>
            <a:r>
              <a:rPr lang="sr-Latn-RS" sz="2800" dirty="0"/>
              <a:t>Past participle is also known as the „third column“.</a:t>
            </a:r>
          </a:p>
          <a:p>
            <a:endParaRPr lang="sr-Latn-RS" sz="2800" dirty="0"/>
          </a:p>
          <a:p>
            <a:r>
              <a:rPr lang="sr-Latn-RS" sz="2800" dirty="0"/>
              <a:t>For regular verbs, the past participle is the same as past simple: it ends with –ed.</a:t>
            </a:r>
          </a:p>
          <a:p>
            <a:endParaRPr lang="sr-Latn-RS" sz="2800" dirty="0"/>
          </a:p>
          <a:p>
            <a:r>
              <a:rPr lang="sr-Latn-RS" sz="2800" dirty="0"/>
              <a:t>For making perfect tenses, we will need the past participle, so keep in mind the „third column“.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F0E82C-3FB3-7C37-18B5-5FC98F757B4E}"/>
              </a:ext>
            </a:extLst>
          </p:cNvPr>
          <p:cNvSpPr/>
          <p:nvPr/>
        </p:nvSpPr>
        <p:spPr>
          <a:xfrm>
            <a:off x="1590261" y="0"/>
            <a:ext cx="927652" cy="6881124"/>
          </a:xfrm>
          <a:prstGeom prst="rect">
            <a:avLst/>
          </a:prstGeom>
          <a:noFill/>
          <a:ln w="38100">
            <a:solidFill>
              <a:srgbClr val="AB24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27C5C-D321-FE5C-3EEC-141F39CF95BB}"/>
              </a:ext>
            </a:extLst>
          </p:cNvPr>
          <p:cNvSpPr/>
          <p:nvPr/>
        </p:nvSpPr>
        <p:spPr>
          <a:xfrm>
            <a:off x="4161182" y="0"/>
            <a:ext cx="927652" cy="6877878"/>
          </a:xfrm>
          <a:prstGeom prst="rect">
            <a:avLst/>
          </a:prstGeom>
          <a:noFill/>
          <a:ln w="38100">
            <a:solidFill>
              <a:srgbClr val="AB24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68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C23-6D53-A576-C68B-F1B6E7D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1" y="275505"/>
            <a:ext cx="11410119" cy="1035286"/>
          </a:xfrm>
        </p:spPr>
        <p:txBody>
          <a:bodyPr>
            <a:normAutofit/>
          </a:bodyPr>
          <a:lstStyle/>
          <a:p>
            <a:r>
              <a:rPr lang="sr-Latn-RS" b="1" dirty="0"/>
              <a:t>Present Perfect </a:t>
            </a:r>
            <a:r>
              <a:rPr lang="sr-Latn-RS" dirty="0"/>
              <a:t>– How do we make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A5AC-52DE-A9BE-E616-647B7AC3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70991"/>
            <a:ext cx="11032436" cy="5387009"/>
          </a:xfrm>
        </p:spPr>
        <p:txBody>
          <a:bodyPr>
            <a:normAutofit/>
          </a:bodyPr>
          <a:lstStyle/>
          <a:p>
            <a:r>
              <a:rPr lang="sr-Latn-RS" sz="3000" b="1" dirty="0"/>
              <a:t>Statements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Questions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Negations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795624" y="1359381"/>
            <a:ext cx="9179708" cy="84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Auxiliary verb </a:t>
            </a:r>
            <a:r>
              <a:rPr lang="sr-Latn-RS" sz="2400" b="1" dirty="0"/>
              <a:t>to have </a:t>
            </a:r>
            <a:r>
              <a:rPr lang="sr-Latn-RS" sz="2400" dirty="0"/>
              <a:t>(present tense)</a:t>
            </a:r>
            <a:r>
              <a:rPr lang="sr-Latn-RS" sz="2400" b="1" dirty="0"/>
              <a:t> </a:t>
            </a:r>
            <a:r>
              <a:rPr lang="sr-Latn-RS" sz="2400" dirty="0"/>
              <a:t>+ </a:t>
            </a:r>
            <a:r>
              <a:rPr lang="sr-Latn-RS" sz="2400" dirty="0">
                <a:solidFill>
                  <a:srgbClr val="AB2400"/>
                </a:solidFill>
              </a:rPr>
              <a:t>-ed </a:t>
            </a:r>
            <a:r>
              <a:rPr lang="sr-Latn-RS" sz="2400" dirty="0"/>
              <a:t>form (past 																participle)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729948" y="1951672"/>
            <a:ext cx="6906706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have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06500-A37D-A5CC-638D-C64208A8236A}"/>
              </a:ext>
            </a:extLst>
          </p:cNvPr>
          <p:cNvSpPr txBox="1"/>
          <p:nvPr/>
        </p:nvSpPr>
        <p:spPr>
          <a:xfrm>
            <a:off x="2729948" y="3168057"/>
            <a:ext cx="9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use the inversion on the </a:t>
            </a:r>
            <a:r>
              <a:rPr lang="sr-Latn-RS" sz="2400" dirty="0">
                <a:highlight>
                  <a:srgbClr val="FFFF00"/>
                </a:highlight>
              </a:rPr>
              <a:t>pronoun</a:t>
            </a:r>
            <a:r>
              <a:rPr lang="sr-Latn-RS" sz="2400" dirty="0"/>
              <a:t> and the auxiliary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120349" y="3789922"/>
            <a:ext cx="954156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I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have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He/she</a:t>
            </a:r>
            <a:r>
              <a:rPr lang="sr-Latn-RS" dirty="0"/>
              <a:t>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</a:t>
            </a:r>
            <a:r>
              <a:rPr lang="sr-Latn-RS" dirty="0">
                <a:highlight>
                  <a:srgbClr val="FFFF00"/>
                </a:highlight>
              </a:rPr>
              <a:t>We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</a:t>
            </a: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 dirty="0">
                <a:highlight>
                  <a:srgbClr val="FFFF00"/>
                </a:highlight>
              </a:rPr>
              <a:t>They</a:t>
            </a:r>
            <a:r>
              <a:rPr lang="sr-Latn-RS" dirty="0"/>
              <a:t> </a:t>
            </a:r>
            <a:r>
              <a:rPr lang="sr-Latn-RS" b="1" dirty="0"/>
              <a:t>have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14:cNvPr>
              <p14:cNvContentPartPr/>
              <p14:nvPr/>
            </p14:nvContentPartPr>
            <p14:xfrm>
              <a:off x="2795624" y="4704078"/>
              <a:ext cx="806400" cy="33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624" y="4695078"/>
                <a:ext cx="824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14:cNvPr>
              <p14:cNvContentPartPr/>
              <p14:nvPr/>
            </p14:nvContentPartPr>
            <p14:xfrm>
              <a:off x="2795624" y="4754478"/>
              <a:ext cx="131040" cy="13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624" y="4745478"/>
                <a:ext cx="148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E1330D2-039A-7BBB-972F-A30181106A07}"/>
              </a:ext>
            </a:extLst>
          </p:cNvPr>
          <p:cNvGrpSpPr/>
          <p:nvPr/>
        </p:nvGrpSpPr>
        <p:grpSpPr>
          <a:xfrm>
            <a:off x="7195184" y="4682838"/>
            <a:ext cx="790920" cy="287640"/>
            <a:chOff x="7195184" y="4682838"/>
            <a:chExt cx="790920" cy="287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14:cNvPr>
                <p14:cNvContentPartPr/>
                <p14:nvPr/>
              </p14:nvContentPartPr>
              <p14:xfrm>
                <a:off x="7221824" y="4682838"/>
                <a:ext cx="764280" cy="28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2824" y="4673838"/>
                  <a:ext cx="781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14:cNvPr>
                <p14:cNvContentPartPr/>
                <p14:nvPr/>
              </p14:nvContentPartPr>
              <p14:xfrm>
                <a:off x="7195184" y="4688598"/>
                <a:ext cx="131040" cy="12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6184" y="4679598"/>
                  <a:ext cx="148680" cy="139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3602024" y="4965785"/>
            <a:ext cx="883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add </a:t>
            </a:r>
            <a:r>
              <a:rPr lang="sr-Latn-RS" sz="2400" dirty="0">
                <a:highlight>
                  <a:srgbClr val="FFFF00"/>
                </a:highlight>
              </a:rPr>
              <a:t>not</a:t>
            </a:r>
            <a:r>
              <a:rPr lang="sr-Latn-RS" sz="2400" dirty="0"/>
              <a:t> after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9F8C2-CD86-7792-95BD-671AAAFAA2CB}"/>
              </a:ext>
            </a:extLst>
          </p:cNvPr>
          <p:cNvSpPr txBox="1"/>
          <p:nvPr/>
        </p:nvSpPr>
        <p:spPr>
          <a:xfrm>
            <a:off x="2431773" y="5649721"/>
            <a:ext cx="8693427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have</a:t>
            </a:r>
            <a:r>
              <a:rPr lang="sr-Latn-RS" dirty="0">
                <a:highlight>
                  <a:srgbClr val="FFFF00"/>
                </a:highlight>
              </a:rPr>
              <a:t> not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has</a:t>
            </a:r>
            <a:r>
              <a:rPr lang="sr-Latn-RS" dirty="0"/>
              <a:t>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have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099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1" y="-85412"/>
            <a:ext cx="10720418" cy="991226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Present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848140"/>
            <a:ext cx="11144727" cy="5698434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started in the past, and is still ongoing</a:t>
            </a:r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Action from the past, which still has consequences now</a:t>
            </a:r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Actions happening just before the moment of speech</a:t>
            </a:r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3000" b="1" u="sng" dirty="0"/>
              <a:t>Future action (like our Future II in Serbian)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423304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Traffic in Belgrade </a:t>
            </a:r>
            <a:r>
              <a:rPr lang="sr-Latn-RS" sz="2800" b="1" dirty="0"/>
              <a:t>has increased </a:t>
            </a:r>
            <a:r>
              <a:rPr lang="sr-Latn-RS" sz="2800" dirty="0"/>
              <a:t>a lot </a:t>
            </a:r>
            <a:r>
              <a:rPr lang="sr-Latn-RS" sz="2800" i="1" dirty="0"/>
              <a:t>since</a:t>
            </a:r>
            <a:r>
              <a:rPr lang="sr-Latn-RS" sz="2800" dirty="0"/>
              <a:t> urban primacy started.	/	 I’</a:t>
            </a:r>
            <a:r>
              <a:rPr lang="sr-Latn-RS" sz="2800" b="1" dirty="0"/>
              <a:t>ve had</a:t>
            </a:r>
            <a:r>
              <a:rPr lang="sr-Latn-RS" sz="2800" dirty="0"/>
              <a:t> enough of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0" y="2952575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I’</a:t>
            </a:r>
            <a:r>
              <a:rPr lang="sr-Latn-RS" sz="2800" b="1" dirty="0"/>
              <a:t>ve broken </a:t>
            </a:r>
            <a:r>
              <a:rPr lang="sr-Latn-RS" sz="2800" dirty="0"/>
              <a:t>my leg.	/	He </a:t>
            </a:r>
            <a:r>
              <a:rPr lang="sr-Latn-RS" sz="2800" b="1" dirty="0"/>
              <a:t>has been </a:t>
            </a:r>
            <a:r>
              <a:rPr lang="sr-Latn-RS" sz="2800" dirty="0"/>
              <a:t>to the US </a:t>
            </a:r>
            <a:r>
              <a:rPr lang="sr-Latn-RS" sz="2800" i="1" dirty="0"/>
              <a:t>before</a:t>
            </a:r>
            <a:r>
              <a:rPr lang="sr-Latn-RS" sz="2800" dirty="0"/>
              <a:t>.	/ They’</a:t>
            </a:r>
            <a:r>
              <a:rPr lang="sr-Latn-RS" sz="2800" b="1" dirty="0"/>
              <a:t>ve done</a:t>
            </a:r>
            <a:r>
              <a:rPr lang="sr-Latn-RS" sz="2800" dirty="0"/>
              <a:t> many sports.</a:t>
            </a:r>
            <a:endParaRPr lang="sr-Latn-R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315034" y="4578624"/>
            <a:ext cx="1203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We </a:t>
            </a:r>
            <a:r>
              <a:rPr lang="sr-Latn-RS" sz="2800" b="1" dirty="0"/>
              <a:t>have</a:t>
            </a:r>
            <a:r>
              <a:rPr lang="sr-Latn-RS" sz="2800" dirty="0"/>
              <a:t> </a:t>
            </a:r>
            <a:r>
              <a:rPr lang="sr-Latn-RS" sz="2800" i="1" dirty="0"/>
              <a:t>just</a:t>
            </a:r>
            <a:r>
              <a:rPr lang="sr-Latn-RS" sz="2800" dirty="0"/>
              <a:t> </a:t>
            </a:r>
            <a:r>
              <a:rPr lang="sr-Latn-RS" sz="2800" b="1" dirty="0"/>
              <a:t>arrived</a:t>
            </a:r>
            <a:r>
              <a:rPr lang="sr-Latn-RS" sz="2800" dirty="0"/>
              <a:t> to the hotel.		/	</a:t>
            </a:r>
            <a:r>
              <a:rPr lang="sr-Latn-RS" sz="2800" i="1" dirty="0"/>
              <a:t>Lately</a:t>
            </a:r>
            <a:r>
              <a:rPr lang="sr-Latn-RS" sz="2800" dirty="0"/>
              <a:t>, I’</a:t>
            </a:r>
            <a:r>
              <a:rPr lang="sr-Latn-RS" sz="2800" b="1" dirty="0"/>
              <a:t>ve felt </a:t>
            </a:r>
            <a:r>
              <a:rPr lang="sr-Latn-RS" sz="2800" dirty="0"/>
              <a:t>a bit tired.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9AA95-4D64-44A3-7B91-011B8E40A53E}"/>
              </a:ext>
            </a:extLst>
          </p:cNvPr>
          <p:cNvSpPr txBox="1"/>
          <p:nvPr/>
        </p:nvSpPr>
        <p:spPr>
          <a:xfrm>
            <a:off x="315034" y="5748250"/>
            <a:ext cx="11230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She will get a position once she’</a:t>
            </a:r>
            <a:r>
              <a:rPr lang="sr-Latn-RS" sz="2800" b="1" dirty="0"/>
              <a:t>s got</a:t>
            </a:r>
            <a:r>
              <a:rPr lang="sr-Latn-RS" sz="2800" dirty="0"/>
              <a:t> her University degree.	/		I will admit I was wrong only when you’</a:t>
            </a:r>
            <a:r>
              <a:rPr lang="sr-Latn-RS" sz="2800" b="1" dirty="0"/>
              <a:t>ve apologised</a:t>
            </a:r>
            <a:r>
              <a:rPr lang="sr-Latn-R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76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C23-6D53-A576-C68B-F1B6E7D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1" y="275505"/>
            <a:ext cx="11410119" cy="1035286"/>
          </a:xfrm>
        </p:spPr>
        <p:txBody>
          <a:bodyPr>
            <a:normAutofit/>
          </a:bodyPr>
          <a:lstStyle/>
          <a:p>
            <a:pPr algn="ctr"/>
            <a:r>
              <a:rPr lang="sr-Latn-RS" b="1" dirty="0"/>
              <a:t>Past Perfect </a:t>
            </a:r>
            <a:r>
              <a:rPr lang="sr-Latn-RS" dirty="0"/>
              <a:t>– How do we make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A5AC-52DE-A9BE-E616-647B7AC3F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470991"/>
            <a:ext cx="11032436" cy="5387009"/>
          </a:xfrm>
        </p:spPr>
        <p:txBody>
          <a:bodyPr>
            <a:normAutofit/>
          </a:bodyPr>
          <a:lstStyle/>
          <a:p>
            <a:r>
              <a:rPr lang="sr-Latn-RS" sz="3000" b="1" dirty="0"/>
              <a:t>Statements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Questions</a:t>
            </a:r>
          </a:p>
          <a:p>
            <a:endParaRPr lang="sr-Latn-RS" sz="3000" dirty="0"/>
          </a:p>
          <a:p>
            <a:endParaRPr lang="sr-Latn-RS" sz="3000" dirty="0"/>
          </a:p>
          <a:p>
            <a:r>
              <a:rPr lang="sr-Latn-RS" sz="3000" b="1" dirty="0"/>
              <a:t>Negations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B3BF-0B09-F970-2BAF-0BAC46948A1F}"/>
              </a:ext>
            </a:extLst>
          </p:cNvPr>
          <p:cNvSpPr txBox="1"/>
          <p:nvPr/>
        </p:nvSpPr>
        <p:spPr>
          <a:xfrm>
            <a:off x="2616231" y="1424957"/>
            <a:ext cx="941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/>
              <a:t>Auxiliary verb </a:t>
            </a:r>
            <a:r>
              <a:rPr lang="sr-Latn-RS" sz="2400" b="1" dirty="0"/>
              <a:t>to have </a:t>
            </a:r>
            <a:r>
              <a:rPr lang="sr-Latn-RS" sz="2400" dirty="0"/>
              <a:t>(past tense)</a:t>
            </a:r>
            <a:r>
              <a:rPr lang="sr-Latn-RS" sz="2400" b="1" dirty="0"/>
              <a:t> </a:t>
            </a:r>
            <a:r>
              <a:rPr lang="sr-Latn-RS" sz="2400" dirty="0"/>
              <a:t>+ </a:t>
            </a:r>
            <a:r>
              <a:rPr lang="sr-Latn-RS" sz="2400" dirty="0">
                <a:solidFill>
                  <a:srgbClr val="AB2400"/>
                </a:solidFill>
              </a:rPr>
              <a:t>-ed </a:t>
            </a:r>
            <a:r>
              <a:rPr lang="sr-Latn-RS" sz="2400" dirty="0"/>
              <a:t>form (past participle)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F3C5A-CF8A-BF39-ADB0-82FB3219FBA5}"/>
              </a:ext>
            </a:extLst>
          </p:cNvPr>
          <p:cNvSpPr txBox="1"/>
          <p:nvPr/>
        </p:nvSpPr>
        <p:spPr>
          <a:xfrm>
            <a:off x="2729948" y="1951672"/>
            <a:ext cx="6906706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They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06500-A37D-A5CC-638D-C64208A8236A}"/>
              </a:ext>
            </a:extLst>
          </p:cNvPr>
          <p:cNvSpPr txBox="1"/>
          <p:nvPr/>
        </p:nvSpPr>
        <p:spPr>
          <a:xfrm>
            <a:off x="2729948" y="3168057"/>
            <a:ext cx="9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use the inversion on the </a:t>
            </a:r>
            <a:r>
              <a:rPr lang="sr-Latn-RS" sz="2400" dirty="0">
                <a:highlight>
                  <a:srgbClr val="FFFF00"/>
                </a:highlight>
              </a:rPr>
              <a:t>pronoun</a:t>
            </a:r>
            <a:r>
              <a:rPr lang="sr-Latn-RS" sz="2400" dirty="0"/>
              <a:t> and the auxiliary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76EEF-04BB-8572-725F-48CBC9B8AC89}"/>
              </a:ext>
            </a:extLst>
          </p:cNvPr>
          <p:cNvSpPr txBox="1"/>
          <p:nvPr/>
        </p:nvSpPr>
        <p:spPr>
          <a:xfrm>
            <a:off x="2120349" y="3789922"/>
            <a:ext cx="9541564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I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>
                <a:highlight>
                  <a:srgbClr val="FFFF00"/>
                </a:highlight>
              </a:rPr>
              <a:t>He/she</a:t>
            </a:r>
            <a:r>
              <a:rPr lang="sr-Latn-RS" dirty="0"/>
              <a:t>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</a:t>
            </a:r>
            <a:r>
              <a:rPr lang="sr-Latn-RS" dirty="0">
                <a:highlight>
                  <a:srgbClr val="FFFF00"/>
                </a:highlight>
              </a:rPr>
              <a:t>We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</a:t>
            </a:r>
            <a:r>
              <a:rPr lang="sr-Latn-RS" dirty="0">
                <a:highlight>
                  <a:srgbClr val="FFFF00"/>
                </a:highlight>
              </a:rPr>
              <a:t>You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 dirty="0">
                <a:highlight>
                  <a:srgbClr val="FFFF00"/>
                </a:highlight>
              </a:rPr>
              <a:t>They</a:t>
            </a:r>
            <a:r>
              <a:rPr lang="sr-Latn-RS" dirty="0"/>
              <a:t> </a:t>
            </a:r>
            <a:r>
              <a:rPr lang="sr-Latn-RS" b="1" dirty="0"/>
              <a:t>had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14:cNvPr>
              <p14:cNvContentPartPr/>
              <p14:nvPr/>
            </p14:nvContentPartPr>
            <p14:xfrm>
              <a:off x="2795624" y="4704078"/>
              <a:ext cx="806400" cy="332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707B82-BA30-1CDE-9A5B-86B2CF6E32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624" y="4695078"/>
                <a:ext cx="8240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14:cNvPr>
              <p14:cNvContentPartPr/>
              <p14:nvPr/>
            </p14:nvContentPartPr>
            <p14:xfrm>
              <a:off x="2795624" y="4754478"/>
              <a:ext cx="131040" cy="133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364476-9F65-435C-F314-6882E21D4A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624" y="4745478"/>
                <a:ext cx="14868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E1330D2-039A-7BBB-972F-A30181106A07}"/>
              </a:ext>
            </a:extLst>
          </p:cNvPr>
          <p:cNvGrpSpPr/>
          <p:nvPr/>
        </p:nvGrpSpPr>
        <p:grpSpPr>
          <a:xfrm>
            <a:off x="7195184" y="4682838"/>
            <a:ext cx="790920" cy="287640"/>
            <a:chOff x="7195184" y="4682838"/>
            <a:chExt cx="790920" cy="287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14:cNvPr>
                <p14:cNvContentPartPr/>
                <p14:nvPr/>
              </p14:nvContentPartPr>
              <p14:xfrm>
                <a:off x="7221824" y="4682838"/>
                <a:ext cx="764280" cy="28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B4C924-B202-FB72-CDE6-8F23E477C9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12824" y="4673838"/>
                  <a:ext cx="781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14:cNvPr>
                <p14:cNvContentPartPr/>
                <p14:nvPr/>
              </p14:nvContentPartPr>
              <p14:xfrm>
                <a:off x="7195184" y="4688598"/>
                <a:ext cx="131040" cy="12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31FD11-9D48-4AEB-0022-0F2E13D849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6184" y="4679598"/>
                  <a:ext cx="148680" cy="139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2A44BC-6AA0-7C23-B406-C59C66274C44}"/>
              </a:ext>
            </a:extLst>
          </p:cNvPr>
          <p:cNvSpPr txBox="1"/>
          <p:nvPr/>
        </p:nvSpPr>
        <p:spPr>
          <a:xfrm>
            <a:off x="3602024" y="4965785"/>
            <a:ext cx="883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Just add </a:t>
            </a:r>
            <a:r>
              <a:rPr lang="sr-Latn-RS" sz="2400" dirty="0">
                <a:highlight>
                  <a:srgbClr val="FFFF00"/>
                </a:highlight>
              </a:rPr>
              <a:t>not</a:t>
            </a:r>
            <a:r>
              <a:rPr lang="sr-Latn-RS" sz="2400" dirty="0"/>
              <a:t> after </a:t>
            </a:r>
            <a:r>
              <a:rPr lang="sr-Latn-RS" sz="2400" b="1" dirty="0"/>
              <a:t>to have.</a:t>
            </a:r>
            <a:endParaRPr lang="sr-Latn-R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9F8C2-CD86-7792-95BD-671AAAFAA2CB}"/>
              </a:ext>
            </a:extLst>
          </p:cNvPr>
          <p:cNvSpPr txBox="1"/>
          <p:nvPr/>
        </p:nvSpPr>
        <p:spPr>
          <a:xfrm>
            <a:off x="2431773" y="5649721"/>
            <a:ext cx="8693427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dirty="0"/>
              <a:t>I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</a:p>
          <a:p>
            <a:pPr marL="342900" indent="-342900">
              <a:buFontTx/>
              <a:buAutoNum type="arabicPeriod"/>
            </a:pPr>
            <a:r>
              <a:rPr lang="sr-Latn-RS" dirty="0"/>
              <a:t>You </a:t>
            </a:r>
            <a:r>
              <a:rPr lang="sr-Latn-RS" b="1" dirty="0"/>
              <a:t>had</a:t>
            </a:r>
            <a:r>
              <a:rPr lang="sr-Latn-RS" dirty="0">
                <a:highlight>
                  <a:srgbClr val="FFFF00"/>
                </a:highlight>
              </a:rPr>
              <a:t> not</a:t>
            </a:r>
            <a:r>
              <a:rPr lang="sr-Latn-RS" dirty="0"/>
              <a:t>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sr-Latn-RS" dirty="0"/>
              <a:t>He/she </a:t>
            </a:r>
            <a:r>
              <a:rPr lang="sr-Latn-RS" b="1" dirty="0"/>
              <a:t>had</a:t>
            </a:r>
            <a:r>
              <a:rPr lang="sr-Latn-RS" dirty="0"/>
              <a:t>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1. We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2. You </a:t>
            </a:r>
            <a:r>
              <a:rPr lang="sr-Latn-RS" b="1" dirty="0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/>
              <a:t>They </a:t>
            </a:r>
            <a:r>
              <a:rPr lang="sr-Latn-RS" b="1"/>
              <a:t>had </a:t>
            </a:r>
            <a:r>
              <a:rPr lang="sr-Latn-RS" dirty="0">
                <a:highlight>
                  <a:srgbClr val="FFFF00"/>
                </a:highlight>
              </a:rPr>
              <a:t>not </a:t>
            </a:r>
            <a:r>
              <a:rPr lang="sr-Latn-RS" dirty="0">
                <a:solidFill>
                  <a:srgbClr val="AD2A07"/>
                </a:solidFill>
              </a:rPr>
              <a:t>worked/done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41816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1" y="-85412"/>
            <a:ext cx="10720418" cy="991226"/>
          </a:xfrm>
        </p:spPr>
        <p:txBody>
          <a:bodyPr>
            <a:normAutofit/>
          </a:bodyPr>
          <a:lstStyle/>
          <a:p>
            <a:r>
              <a:rPr lang="sr-Latn-RS" b="1" dirty="0"/>
              <a:t>past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1126434"/>
            <a:ext cx="11417446" cy="5420139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happened in the past, before other actions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In indirect speech instead of present perfect or past simple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In the III conditional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794990"/>
            <a:ext cx="12201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</a:t>
            </a:r>
            <a:r>
              <a:rPr lang="sr-Latn-RS" sz="2800" b="1" dirty="0"/>
              <a:t>had thought </a:t>
            </a:r>
            <a:r>
              <a:rPr lang="sr-Latn-RS" sz="2800" dirty="0"/>
              <a:t>about studying English before I </a:t>
            </a:r>
            <a:r>
              <a:rPr lang="sr-Latn-RS" sz="2800" i="1" dirty="0"/>
              <a:t>encountered</a:t>
            </a:r>
            <a:r>
              <a:rPr lang="sr-Latn-RS" sz="2800" dirty="0"/>
              <a:t> tenses.</a:t>
            </a:r>
          </a:p>
          <a:p>
            <a:pPr algn="ctr"/>
            <a:r>
              <a:rPr lang="sr-Latn-RS" sz="2800" dirty="0"/>
              <a:t>He </a:t>
            </a:r>
            <a:r>
              <a:rPr lang="sr-Latn-RS" sz="2800" b="1" dirty="0"/>
              <a:t>had</a:t>
            </a:r>
            <a:r>
              <a:rPr lang="sr-Latn-RS" sz="2800" dirty="0"/>
              <a:t> already </a:t>
            </a:r>
            <a:r>
              <a:rPr lang="sr-Latn-RS" sz="2800" b="1" dirty="0"/>
              <a:t>arrived</a:t>
            </a:r>
            <a:r>
              <a:rPr lang="sr-Latn-RS" sz="2800" dirty="0"/>
              <a:t> at the station, when they told him his train was cancelled.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59033" y="4069161"/>
            <a:ext cx="12073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She said: “The plane landed at 19h“ -&gt; She said that the plane </a:t>
            </a:r>
            <a:r>
              <a:rPr lang="sr-Latn-RS" sz="2800" b="1" dirty="0"/>
              <a:t>had landed</a:t>
            </a:r>
            <a:r>
              <a:rPr lang="sr-Latn-RS" sz="2800" dirty="0"/>
              <a:t> at 19h.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295648" y="6023353"/>
            <a:ext cx="1108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If you hadn’t paid attention, the other car would have hit us.</a:t>
            </a:r>
          </a:p>
        </p:txBody>
      </p:sp>
    </p:spTree>
    <p:extLst>
      <p:ext uri="{BB962C8B-B14F-4D97-AF65-F5344CB8AC3E}">
        <p14:creationId xmlns:p14="http://schemas.microsoft.com/office/powerpoint/2010/main" val="31470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6615-BAD2-32B3-00D9-F678EBCE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10"/>
            <a:ext cx="12192000" cy="1358348"/>
          </a:xfrm>
        </p:spPr>
        <p:txBody>
          <a:bodyPr>
            <a:normAutofit fontScale="90000"/>
          </a:bodyPr>
          <a:lstStyle/>
          <a:p>
            <a:r>
              <a:rPr lang="sr-Latn-RS" sz="7300" b="1" dirty="0"/>
              <a:t>Future perfect:</a:t>
            </a:r>
            <a:r>
              <a:rPr lang="sr-Latn-RS" sz="4700" dirty="0"/>
              <a:t>a tense that is not a tense</a:t>
            </a:r>
            <a:endParaRPr lang="en-US" sz="4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2047C-567A-9067-5D3F-57E54B5B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39687"/>
            <a:ext cx="11993217" cy="5718313"/>
          </a:xfrm>
        </p:spPr>
        <p:txBody>
          <a:bodyPr>
            <a:normAutofit lnSpcReduction="10000"/>
          </a:bodyPr>
          <a:lstStyle/>
          <a:p>
            <a:r>
              <a:rPr lang="sr-Latn-RS" sz="5400" u="sng" dirty="0"/>
              <a:t>Modal will + perfect infinitive</a:t>
            </a:r>
            <a:endParaRPr lang="sr-Latn-RS" sz="5400" dirty="0"/>
          </a:p>
          <a:p>
            <a:endParaRPr lang="sr-Latn-RS" sz="5400" dirty="0"/>
          </a:p>
          <a:p>
            <a:endParaRPr lang="sr-Latn-RS" sz="5400" dirty="0"/>
          </a:p>
          <a:p>
            <a:r>
              <a:rPr lang="sr-Latn-RS" sz="5400" u="sng" dirty="0"/>
              <a:t>What is a perfect infinitive</a:t>
            </a:r>
            <a:r>
              <a:rPr lang="sr-Latn-RS" sz="5400" dirty="0"/>
              <a:t>?</a:t>
            </a:r>
          </a:p>
          <a:p>
            <a:r>
              <a:rPr lang="sr-Latn-RS" sz="4800" dirty="0"/>
              <a:t>Regular infinitive:</a:t>
            </a:r>
          </a:p>
          <a:p>
            <a:r>
              <a:rPr lang="sr-Latn-RS" sz="4800" dirty="0"/>
              <a:t>Insert </a:t>
            </a:r>
            <a:r>
              <a:rPr lang="sr-Latn-RS" sz="4800" b="1" i="1" dirty="0"/>
              <a:t>have</a:t>
            </a:r>
            <a:r>
              <a:rPr lang="sr-Latn-RS" sz="4800" dirty="0"/>
              <a:t>:</a:t>
            </a:r>
          </a:p>
          <a:p>
            <a:r>
              <a:rPr lang="sr-Latn-RS" sz="4800" dirty="0"/>
              <a:t>What is missing?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386CC-5AB6-4DEE-B6BA-2EF9E88BDF5E}"/>
              </a:ext>
            </a:extLst>
          </p:cNvPr>
          <p:cNvSpPr txBox="1"/>
          <p:nvPr/>
        </p:nvSpPr>
        <p:spPr>
          <a:xfrm>
            <a:off x="6665843" y="4354852"/>
            <a:ext cx="429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CA650-7561-A3BD-2551-A0CB5B64CD9E}"/>
              </a:ext>
            </a:extLst>
          </p:cNvPr>
          <p:cNvSpPr txBox="1"/>
          <p:nvPr/>
        </p:nvSpPr>
        <p:spPr>
          <a:xfrm>
            <a:off x="5996609" y="5071982"/>
            <a:ext cx="331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have work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11552-8619-0CC8-B0B7-4A17D4151B8E}"/>
              </a:ext>
            </a:extLst>
          </p:cNvPr>
          <p:cNvSpPr txBox="1"/>
          <p:nvPr/>
        </p:nvSpPr>
        <p:spPr>
          <a:xfrm>
            <a:off x="6327913" y="5879487"/>
            <a:ext cx="390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to have work</a:t>
            </a:r>
            <a:r>
              <a:rPr lang="sr-Latn-RS" sz="3600" i="1" dirty="0">
                <a:solidFill>
                  <a:srgbClr val="AD2A07"/>
                </a:solidFill>
              </a:rPr>
              <a:t>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AF5CF-A749-999C-3336-C5CB290D5908}"/>
              </a:ext>
            </a:extLst>
          </p:cNvPr>
          <p:cNvSpPr txBox="1"/>
          <p:nvPr/>
        </p:nvSpPr>
        <p:spPr>
          <a:xfrm>
            <a:off x="0" y="1951672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000" dirty="0"/>
              <a:t>Perfect infinitives always start with (to) have, so we use them after any modal verb!</a:t>
            </a:r>
          </a:p>
          <a:p>
            <a:pPr algn="ctr"/>
            <a:r>
              <a:rPr lang="sr-Latn-RS" sz="3000" dirty="0"/>
              <a:t>You </a:t>
            </a:r>
            <a:r>
              <a:rPr lang="sr-Latn-RS" sz="3000" i="1" dirty="0"/>
              <a:t>could wash </a:t>
            </a:r>
            <a:r>
              <a:rPr lang="sr-Latn-RS" sz="3000" dirty="0"/>
              <a:t>the dishes </a:t>
            </a:r>
            <a:r>
              <a:rPr lang="sr-Latn-RS" sz="3000" dirty="0">
                <a:solidFill>
                  <a:srgbClr val="AD2A07"/>
                </a:solidFill>
              </a:rPr>
              <a:t>vs. </a:t>
            </a:r>
            <a:r>
              <a:rPr lang="sr-Latn-RS" sz="3000" dirty="0"/>
              <a:t>You </a:t>
            </a:r>
            <a:r>
              <a:rPr lang="sr-Latn-RS" sz="3000" i="1" dirty="0"/>
              <a:t>could have washed </a:t>
            </a:r>
            <a:r>
              <a:rPr lang="sr-Latn-RS" sz="3000" dirty="0"/>
              <a:t>the dishes.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0B46A0-75B2-FFD9-04E3-37D8F2CFCE5E}"/>
              </a:ext>
            </a:extLst>
          </p:cNvPr>
          <p:cNvSpPr/>
          <p:nvPr/>
        </p:nvSpPr>
        <p:spPr>
          <a:xfrm>
            <a:off x="99392" y="1139687"/>
            <a:ext cx="11794434" cy="5592417"/>
          </a:xfrm>
          <a:prstGeom prst="rect">
            <a:avLst/>
          </a:prstGeom>
          <a:ln>
            <a:solidFill>
              <a:srgbClr val="AB24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sz="3200" dirty="0"/>
              <a:t>Statements:		I/You/He/She/We/They </a:t>
            </a:r>
            <a:r>
              <a:rPr lang="sr-Latn-RS" sz="3200" dirty="0">
                <a:solidFill>
                  <a:srgbClr val="AD2A07"/>
                </a:solidFill>
              </a:rPr>
              <a:t>will</a:t>
            </a:r>
            <a:r>
              <a:rPr lang="sr-Latn-RS" sz="3200" dirty="0"/>
              <a:t> </a:t>
            </a:r>
            <a:r>
              <a:rPr lang="sr-Latn-RS" sz="3200" b="1" dirty="0"/>
              <a:t>have worked</a:t>
            </a:r>
          </a:p>
          <a:p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r>
              <a:rPr lang="sr-Latn-RS" sz="3200" dirty="0"/>
              <a:t>Questions:		 I/You/He/She/We/They </a:t>
            </a:r>
            <a:r>
              <a:rPr lang="sr-Latn-RS" sz="3200" dirty="0">
                <a:solidFill>
                  <a:srgbClr val="AD2A07"/>
                </a:solidFill>
              </a:rPr>
              <a:t>will</a:t>
            </a:r>
            <a:r>
              <a:rPr lang="sr-Latn-RS" sz="3200" dirty="0"/>
              <a:t> </a:t>
            </a:r>
            <a:r>
              <a:rPr lang="sr-Latn-RS" sz="3200" b="1" dirty="0"/>
              <a:t>have worked</a:t>
            </a:r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endParaRPr lang="sr-Latn-RS" sz="3200" dirty="0"/>
          </a:p>
          <a:p>
            <a:r>
              <a:rPr lang="sr-Latn-RS" sz="3200" dirty="0"/>
              <a:t>Negations:		I/You/He/She/We/They  </a:t>
            </a:r>
            <a:r>
              <a:rPr lang="sr-Latn-RS" sz="3200" dirty="0">
                <a:solidFill>
                  <a:srgbClr val="AD2A07"/>
                </a:solidFill>
              </a:rPr>
              <a:t>will	 </a:t>
            </a:r>
            <a:r>
              <a:rPr lang="sr-Latn-RS" sz="3200" dirty="0"/>
              <a:t>    </a:t>
            </a:r>
            <a:r>
              <a:rPr lang="sr-Latn-RS" sz="3200" b="1" dirty="0"/>
              <a:t>have    worked</a:t>
            </a:r>
            <a:endParaRPr lang="sr-Latn-RS" sz="32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ABD1DCB-59D3-A658-9F86-400C7CAAF4DF}"/>
                  </a:ext>
                </a:extLst>
              </p14:cNvPr>
              <p14:cNvContentPartPr/>
              <p14:nvPr/>
            </p14:nvContentPartPr>
            <p14:xfrm>
              <a:off x="5318003" y="4275307"/>
              <a:ext cx="2695680" cy="55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ABD1DCB-59D3-A658-9F86-400C7CAAF4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2003" y="4239667"/>
                <a:ext cx="2767320" cy="6282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68BB963-C383-172F-1A1A-732BCEADF754}"/>
              </a:ext>
            </a:extLst>
          </p:cNvPr>
          <p:cNvSpPr txBox="1"/>
          <p:nvPr/>
        </p:nvSpPr>
        <p:spPr>
          <a:xfrm>
            <a:off x="8282609" y="558709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0451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4A9A-F756-2FAB-5495-5B0859C6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9" y="-96680"/>
            <a:ext cx="11512039" cy="991226"/>
          </a:xfrm>
        </p:spPr>
        <p:txBody>
          <a:bodyPr>
            <a:normAutofit/>
          </a:bodyPr>
          <a:lstStyle/>
          <a:p>
            <a:r>
              <a:rPr lang="sr-Latn-RS" b="1" dirty="0"/>
              <a:t>FUTURE perfect </a:t>
            </a:r>
            <a:r>
              <a:rPr lang="sr-Latn-RS" dirty="0"/>
              <a:t>– When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BE25-40EE-79AC-E526-1E8C4620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3" y="894546"/>
            <a:ext cx="11417446" cy="5652027"/>
          </a:xfrm>
        </p:spPr>
        <p:txBody>
          <a:bodyPr>
            <a:normAutofit/>
          </a:bodyPr>
          <a:lstStyle/>
          <a:p>
            <a:r>
              <a:rPr lang="sr-Latn-RS" sz="3000" b="1" u="sng" dirty="0"/>
              <a:t>Action that will be completed by a future time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pPr lvl="1"/>
            <a:endParaRPr lang="sr-Latn-RS" sz="2600" dirty="0"/>
          </a:p>
          <a:p>
            <a:r>
              <a:rPr lang="sr-Latn-RS" sz="3000" b="1" u="sng" dirty="0"/>
              <a:t>The amount of time passed at a certain future point</a:t>
            </a:r>
          </a:p>
          <a:p>
            <a:endParaRPr lang="sr-Latn-RS" sz="3000" b="1" u="sng" dirty="0"/>
          </a:p>
          <a:p>
            <a:endParaRPr lang="sr-Latn-RS" sz="3000" b="1" u="sng" dirty="0"/>
          </a:p>
          <a:p>
            <a:endParaRPr lang="sr-Latn-RS" sz="2800" dirty="0"/>
          </a:p>
          <a:p>
            <a:r>
              <a:rPr lang="sr-Latn-RS" sz="3000" b="1" u="sng" dirty="0"/>
              <a:t>An opinion, an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8EF9-C73B-FED3-D4DB-02FDDAD6D5DF}"/>
              </a:ext>
            </a:extLst>
          </p:cNvPr>
          <p:cNvSpPr txBox="1"/>
          <p:nvPr/>
        </p:nvSpPr>
        <p:spPr>
          <a:xfrm>
            <a:off x="0" y="1794990"/>
            <a:ext cx="1220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By the end of the year, she </a:t>
            </a:r>
            <a:r>
              <a:rPr lang="sr-Latn-RS" sz="2800" b="1" dirty="0"/>
              <a:t>will have passed </a:t>
            </a:r>
            <a:r>
              <a:rPr lang="sr-Latn-RS" sz="2800" dirty="0"/>
              <a:t>all her exams.</a:t>
            </a:r>
            <a:br>
              <a:rPr lang="sr-Latn-RS" sz="2800" dirty="0"/>
            </a:br>
            <a:r>
              <a:rPr lang="sr-Latn-RS" sz="2800" dirty="0"/>
              <a:t>We </a:t>
            </a:r>
            <a:r>
              <a:rPr lang="sr-Latn-RS" sz="2800" b="1" dirty="0"/>
              <a:t>will have finished </a:t>
            </a:r>
            <a:r>
              <a:rPr lang="sr-Latn-RS" sz="2800" dirty="0"/>
              <a:t>the quest before you are done exploring.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1A824-F519-8E0E-3693-F512ECB9602A}"/>
              </a:ext>
            </a:extLst>
          </p:cNvPr>
          <p:cNvSpPr txBox="1"/>
          <p:nvPr/>
        </p:nvSpPr>
        <p:spPr>
          <a:xfrm>
            <a:off x="59033" y="4069161"/>
            <a:ext cx="1207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I </a:t>
            </a:r>
            <a:r>
              <a:rPr lang="sr-Latn-RS" sz="2800" b="1" dirty="0"/>
              <a:t>will have worked </a:t>
            </a:r>
            <a:r>
              <a:rPr lang="sr-Latn-RS" sz="2800" dirty="0"/>
              <a:t>as a University lecturer for 10 years in 2025.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DD9E-7244-EB81-6ED5-13A53805A251}"/>
              </a:ext>
            </a:extLst>
          </p:cNvPr>
          <p:cNvSpPr txBox="1"/>
          <p:nvPr/>
        </p:nvSpPr>
        <p:spPr>
          <a:xfrm>
            <a:off x="295648" y="5735663"/>
            <a:ext cx="1108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/>
              <a:t>You </a:t>
            </a:r>
            <a:r>
              <a:rPr lang="sr-Latn-RS" sz="2800" b="1" dirty="0"/>
              <a:t>will have </a:t>
            </a:r>
            <a:r>
              <a:rPr lang="sr-Latn-RS" sz="2800" dirty="0"/>
              <a:t>probably </a:t>
            </a:r>
            <a:r>
              <a:rPr lang="sr-Latn-RS" sz="2800" b="1" dirty="0"/>
              <a:t>heard</a:t>
            </a:r>
            <a:r>
              <a:rPr lang="sr-Latn-RS" sz="2800" dirty="0"/>
              <a:t> about the increased control over pedestrians and drivers using mobile phones in traffic.</a:t>
            </a:r>
          </a:p>
        </p:txBody>
      </p:sp>
    </p:spTree>
    <p:extLst>
      <p:ext uri="{BB962C8B-B14F-4D97-AF65-F5344CB8AC3E}">
        <p14:creationId xmlns:p14="http://schemas.microsoft.com/office/powerpoint/2010/main" val="1043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BFA-6244-BB2C-F4DB-03F463A6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14400"/>
          </a:xfrm>
        </p:spPr>
        <p:txBody>
          <a:bodyPr/>
          <a:lstStyle/>
          <a:p>
            <a:pPr algn="ctr"/>
            <a:r>
              <a:rPr lang="sr-Latn-RS" b="1" dirty="0"/>
              <a:t>Practical exercises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47EA-D071-F4BF-F505-5CB3D33C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5374"/>
            <a:ext cx="12192000" cy="5970106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2400" b="1" dirty="0"/>
              <a:t>English grammar</a:t>
            </a:r>
            <a:r>
              <a:rPr lang="sr-Latn-RS" sz="2400" dirty="0"/>
              <a:t>: page 23 – ex. I, sentences 15, 22</a:t>
            </a:r>
          </a:p>
          <a:p>
            <a:pPr>
              <a:lnSpc>
                <a:spcPct val="100000"/>
              </a:lnSpc>
            </a:pPr>
            <a:endParaRPr lang="sr-Latn-RS" sz="2400" dirty="0"/>
          </a:p>
          <a:p>
            <a:pPr>
              <a:lnSpc>
                <a:spcPct val="100000"/>
              </a:lnSpc>
            </a:pPr>
            <a:r>
              <a:rPr lang="sr-Latn-RS" sz="2300" b="1" dirty="0"/>
              <a:t>Testovi</a:t>
            </a:r>
            <a:r>
              <a:rPr lang="sr-Latn-RS" sz="2300" dirty="0"/>
              <a:t>: page 3 – sentence 3</a:t>
            </a:r>
          </a:p>
          <a:p>
            <a:pPr marL="0" indent="0">
              <a:buNone/>
            </a:pPr>
            <a:r>
              <a:rPr lang="sr-Latn-RS" sz="2300" dirty="0"/>
              <a:t>	page 4 – sentence 1</a:t>
            </a:r>
          </a:p>
          <a:p>
            <a:pPr marL="0" indent="0">
              <a:buNone/>
            </a:pPr>
            <a:r>
              <a:rPr lang="sr-Latn-RS" sz="2300" dirty="0"/>
              <a:t>	page 5 – sentence 3</a:t>
            </a:r>
          </a:p>
          <a:p>
            <a:pPr marL="0" indent="0">
              <a:buNone/>
            </a:pPr>
            <a:r>
              <a:rPr lang="sr-Latn-RS" sz="2300" dirty="0"/>
              <a:t>	page 7 – sentence 2</a:t>
            </a:r>
          </a:p>
          <a:p>
            <a:pPr marL="0" indent="0">
              <a:buNone/>
            </a:pPr>
            <a:r>
              <a:rPr lang="sr-Latn-RS" sz="2300" dirty="0"/>
              <a:t>	page 9 – sentence 4, 5 (translations)</a:t>
            </a:r>
          </a:p>
          <a:p>
            <a:pPr marL="0" indent="0">
              <a:buNone/>
            </a:pPr>
            <a:r>
              <a:rPr lang="sr-Latn-RS" sz="2300" dirty="0"/>
              <a:t>	page 10 – sentence 3 (translation)</a:t>
            </a:r>
          </a:p>
          <a:p>
            <a:pPr marL="0" indent="0">
              <a:buNone/>
            </a:pPr>
            <a:r>
              <a:rPr lang="sr-Latn-RS" sz="2300" dirty="0"/>
              <a:t>	page 11 – sentence 1, 2, 5 (translation), sentence 1</a:t>
            </a:r>
          </a:p>
          <a:p>
            <a:pPr marL="0" indent="0">
              <a:buNone/>
            </a:pPr>
            <a:r>
              <a:rPr lang="sr-Latn-RS" sz="2300" dirty="0"/>
              <a:t>	page 12 – ex. V sentence 3</a:t>
            </a:r>
          </a:p>
          <a:p>
            <a:pPr marL="0" indent="0">
              <a:buNone/>
            </a:pPr>
            <a:r>
              <a:rPr lang="sr-Latn-RS" sz="2300" dirty="0"/>
              <a:t>	page 13, ex. VI sentence 1, 4, 5; ex. VIII sentence 3</a:t>
            </a:r>
          </a:p>
          <a:p>
            <a:pPr marL="0" indent="0">
              <a:buNone/>
            </a:pPr>
            <a:r>
              <a:rPr lang="sr-Latn-RS" sz="2300" dirty="0"/>
              <a:t>	page 14, sentence 2 (translation), 1</a:t>
            </a:r>
          </a:p>
          <a:p>
            <a:pPr marL="0" indent="0">
              <a:buNone/>
            </a:pPr>
            <a:r>
              <a:rPr lang="sr-Latn-RS" sz="2300" dirty="0"/>
              <a:t>	page 15, sentence 1</a:t>
            </a:r>
          </a:p>
          <a:p>
            <a:pPr marL="0" indent="0">
              <a:buNone/>
            </a:pPr>
            <a:r>
              <a:rPr lang="sr-Latn-RS" sz="2300" dirty="0"/>
              <a:t>	page 16, ex. V</a:t>
            </a:r>
          </a:p>
          <a:p>
            <a:pPr marL="0" indent="0">
              <a:buNone/>
            </a:pPr>
            <a:r>
              <a:rPr lang="sr-Latn-RS" sz="2300" dirty="0"/>
              <a:t>	page 17, ex. VI (sentence 5), IX (4, 5)</a:t>
            </a:r>
          </a:p>
          <a:p>
            <a:pPr marL="0" indent="0">
              <a:buNone/>
            </a:pPr>
            <a:r>
              <a:rPr lang="sr-Latn-RS" sz="2300" dirty="0"/>
              <a:t>	page 18, sentence 2 (translation), 2</a:t>
            </a:r>
          </a:p>
          <a:p>
            <a:pPr marL="0" indent="0">
              <a:buNone/>
            </a:pPr>
            <a:r>
              <a:rPr lang="sr-Latn-RS" sz="2300" dirty="0"/>
              <a:t>	page 21, ex. VI (sentence 4, 5)</a:t>
            </a:r>
          </a:p>
          <a:p>
            <a:pPr marL="0" indent="0">
              <a:buNone/>
            </a:pPr>
            <a:r>
              <a:rPr lang="sr-Latn-RS" sz="2300" dirty="0"/>
              <a:t>	page 22, sentence 1 (translation)</a:t>
            </a:r>
          </a:p>
          <a:p>
            <a:pPr marL="0" indent="0">
              <a:buNone/>
            </a:pPr>
            <a:r>
              <a:rPr lang="sr-Latn-RS" sz="2300" dirty="0"/>
              <a:t>	page 23, sentence 2 (translation), 3</a:t>
            </a:r>
          </a:p>
          <a:p>
            <a:pPr marL="0" indent="0">
              <a:buNone/>
            </a:pPr>
            <a:r>
              <a:rPr lang="sr-Latn-RS" sz="2300" dirty="0"/>
              <a:t>	page 24, ex. V, sentence 3</a:t>
            </a:r>
          </a:p>
          <a:p>
            <a:pPr marL="0" indent="0">
              <a:buNone/>
            </a:pPr>
            <a:r>
              <a:rPr lang="sr-Latn-RS" sz="2300" dirty="0"/>
              <a:t>	page 25, ex. VI, sentence 1</a:t>
            </a:r>
          </a:p>
          <a:p>
            <a:pPr marL="0" indent="0">
              <a:buNone/>
            </a:pPr>
            <a:r>
              <a:rPr lang="sr-Latn-RS" sz="2300" dirty="0"/>
              <a:t>	page 26, sentence 2, 5 (translations)</a:t>
            </a:r>
          </a:p>
          <a:p>
            <a:pPr marL="0" indent="0">
              <a:buNone/>
            </a:pPr>
            <a:r>
              <a:rPr lang="sr-Latn-RS" sz="2300" dirty="0"/>
              <a:t>	page 28, sentence 5, 6 (translations)</a:t>
            </a:r>
          </a:p>
        </p:txBody>
      </p:sp>
    </p:spTree>
    <p:extLst>
      <p:ext uri="{BB962C8B-B14F-4D97-AF65-F5344CB8AC3E}">
        <p14:creationId xmlns:p14="http://schemas.microsoft.com/office/powerpoint/2010/main" val="2365828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828</TotalTime>
  <Words>1440</Words>
  <Application>Microsoft Office PowerPoint</Application>
  <PresentationFormat>Widescreen</PresentationFormat>
  <Paragraphs>221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Wood Type</vt:lpstr>
      <vt:lpstr>The Perfect tenses</vt:lpstr>
      <vt:lpstr>PowerPoint Presentation</vt:lpstr>
      <vt:lpstr>Present Perfect – How do we make it?</vt:lpstr>
      <vt:lpstr>Present perfect – When do we use it?</vt:lpstr>
      <vt:lpstr>Past Perfect – How do we make it?</vt:lpstr>
      <vt:lpstr>past perfect – When do we use it?</vt:lpstr>
      <vt:lpstr>Future perfect:a tense that is not a tense</vt:lpstr>
      <vt:lpstr>FUTURE perfect – When do we use it?</vt:lpstr>
      <vt:lpstr>Practical exercises</vt:lpstr>
      <vt:lpstr>Practical exercises</vt:lpstr>
      <vt:lpstr>Carveyors &amp; conveyors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tenses</dc:title>
  <dc:creator>Sofija Stefanović</dc:creator>
  <cp:lastModifiedBy>Sofija Stefanović</cp:lastModifiedBy>
  <cp:revision>85</cp:revision>
  <dcterms:created xsi:type="dcterms:W3CDTF">2023-10-05T20:24:36Z</dcterms:created>
  <dcterms:modified xsi:type="dcterms:W3CDTF">2024-10-19T19:25:50Z</dcterms:modified>
</cp:coreProperties>
</file>