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722" r:id="rId2"/>
  </p:sldMasterIdLst>
  <p:notesMasterIdLst>
    <p:notesMasterId r:id="rId24"/>
  </p:notesMasterIdLst>
  <p:handoutMasterIdLst>
    <p:handoutMasterId r:id="rId25"/>
  </p:handoutMasterIdLst>
  <p:sldIdLst>
    <p:sldId id="256" r:id="rId3"/>
    <p:sldId id="356" r:id="rId4"/>
    <p:sldId id="361" r:id="rId5"/>
    <p:sldId id="366" r:id="rId6"/>
    <p:sldId id="367" r:id="rId7"/>
    <p:sldId id="368" r:id="rId8"/>
    <p:sldId id="369" r:id="rId9"/>
    <p:sldId id="365" r:id="rId10"/>
    <p:sldId id="362" r:id="rId11"/>
    <p:sldId id="363" r:id="rId12"/>
    <p:sldId id="364" r:id="rId13"/>
    <p:sldId id="370" r:id="rId14"/>
    <p:sldId id="371" r:id="rId15"/>
    <p:sldId id="372" r:id="rId16"/>
    <p:sldId id="373" r:id="rId17"/>
    <p:sldId id="357" r:id="rId18"/>
    <p:sldId id="358" r:id="rId19"/>
    <p:sldId id="359" r:id="rId20"/>
    <p:sldId id="360" r:id="rId21"/>
    <p:sldId id="274" r:id="rId22"/>
    <p:sldId id="276" r:id="rId2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Đorđe" initials="Đ" lastIdx="1" clrIdx="0">
    <p:extLst>
      <p:ext uri="{19B8F6BF-5375-455C-9EA6-DF929625EA0E}">
        <p15:presenceInfo xmlns:p15="http://schemas.microsoft.com/office/powerpoint/2012/main" userId="eddac27b20c8deb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6FFFF"/>
    <a:srgbClr val="342A7A"/>
    <a:srgbClr val="FFCC00"/>
    <a:srgbClr val="99FF33"/>
    <a:srgbClr val="808080"/>
    <a:srgbClr val="3B3470"/>
    <a:srgbClr val="2950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02" autoAdjust="0"/>
    <p:restoredTop sz="96984" autoAdjust="0"/>
  </p:normalViewPr>
  <p:slideViewPr>
    <p:cSldViewPr>
      <p:cViewPr>
        <p:scale>
          <a:sx n="75" d="100"/>
          <a:sy n="75" d="100"/>
        </p:scale>
        <p:origin x="1742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3149" y="-8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04C5351-5073-4F99-AD25-E2B735938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1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A2B83D8-9B1B-4807-8BEB-AA64FD3012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96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2B83D8-9B1B-4807-8BEB-AA64FD3012C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44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05744DE7-B441-4086-B096-7AD8FBA871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96566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24553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54036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36519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15688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000417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9372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294853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4807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118419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9253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9092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Text Box 8"/>
          <p:cNvSpPr txBox="1">
            <a:spLocks noChangeArrowheads="1"/>
          </p:cNvSpPr>
          <p:nvPr userDrawn="1"/>
        </p:nvSpPr>
        <p:spPr bwMode="auto">
          <a:xfrm>
            <a:off x="6557920" y="6350238"/>
            <a:ext cx="24336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Prof. </a:t>
            </a: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dr Radomir Mijailovi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Doc. dr 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Đorđe Petrović</a:t>
            </a:r>
            <a:endParaRPr lang="en-US" sz="1500" i="1">
              <a:solidFill>
                <a:srgbClr val="3B34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3429000" y="161925"/>
            <a:ext cx="22860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CS" sz="1500" dirty="0">
                <a:solidFill>
                  <a:srgbClr val="3B3470"/>
                </a:solidFill>
              </a:rPr>
              <a:t>Tehnička termodinamika</a:t>
            </a:r>
            <a:endParaRPr lang="en-US" sz="1500" dirty="0">
              <a:solidFill>
                <a:srgbClr val="3B3470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5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2509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CS" sz="1400">
                <a:solidFill>
                  <a:srgbClr val="3B3470"/>
                </a:solidFill>
              </a:rPr>
              <a:t>Saobraćajni fakultet, Beograd</a:t>
            </a:r>
            <a:endParaRPr lang="en-US">
              <a:solidFill>
                <a:srgbClr val="3B3470"/>
              </a:solidFill>
            </a:endParaRPr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800219" cy="32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>
                <a:solidFill>
                  <a:srgbClr val="3B3470"/>
                </a:solidFill>
              </a:rPr>
              <a:t>- 20</a:t>
            </a:r>
            <a:r>
              <a:rPr lang="sr-Latn-RS" sz="1400">
                <a:solidFill>
                  <a:srgbClr val="3B3470"/>
                </a:solidFill>
              </a:rPr>
              <a:t>2</a:t>
            </a:r>
            <a:r>
              <a:rPr lang="en-GB" sz="1400">
                <a:solidFill>
                  <a:srgbClr val="3B3470"/>
                </a:solidFill>
              </a:rPr>
              <a:t>5</a:t>
            </a:r>
            <a:r>
              <a:rPr lang="en-US" sz="1400">
                <a:solidFill>
                  <a:srgbClr val="3B3470"/>
                </a:solidFill>
              </a:rPr>
              <a:t> </a:t>
            </a:r>
            <a:r>
              <a:rPr lang="en-US" sz="1400" dirty="0">
                <a:solidFill>
                  <a:srgbClr val="3B3470"/>
                </a:solidFill>
              </a:rPr>
              <a:t>-</a:t>
            </a:r>
            <a:endParaRPr lang="en-US" dirty="0">
              <a:solidFill>
                <a:srgbClr val="3B3470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21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4795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13" Type="http://schemas.openxmlformats.org/officeDocument/2006/relationships/image" Target="../media/image72.png"/><Relationship Id="rId3" Type="http://schemas.openxmlformats.org/officeDocument/2006/relationships/image" Target="../media/image63.png"/><Relationship Id="rId7" Type="http://schemas.openxmlformats.org/officeDocument/2006/relationships/image" Target="../media/image66.png"/><Relationship Id="rId12" Type="http://schemas.openxmlformats.org/officeDocument/2006/relationships/image" Target="../media/image7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1.png"/><Relationship Id="rId11" Type="http://schemas.openxmlformats.org/officeDocument/2006/relationships/image" Target="../media/image70.png"/><Relationship Id="rId5" Type="http://schemas.openxmlformats.org/officeDocument/2006/relationships/image" Target="../media/image65.png"/><Relationship Id="rId15" Type="http://schemas.openxmlformats.org/officeDocument/2006/relationships/image" Target="../media/image74.png"/><Relationship Id="rId10" Type="http://schemas.openxmlformats.org/officeDocument/2006/relationships/image" Target="../media/image69.png"/><Relationship Id="rId4" Type="http://schemas.openxmlformats.org/officeDocument/2006/relationships/image" Target="../media/image64.png"/><Relationship Id="rId9" Type="http://schemas.openxmlformats.org/officeDocument/2006/relationships/image" Target="../media/image68.png"/><Relationship Id="rId14" Type="http://schemas.openxmlformats.org/officeDocument/2006/relationships/image" Target="../media/image7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3" Type="http://schemas.openxmlformats.org/officeDocument/2006/relationships/image" Target="../media/image76.png"/><Relationship Id="rId7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9.png"/><Relationship Id="rId11" Type="http://schemas.openxmlformats.org/officeDocument/2006/relationships/image" Target="../media/image84.png"/><Relationship Id="rId5" Type="http://schemas.openxmlformats.org/officeDocument/2006/relationships/image" Target="../media/image78.png"/><Relationship Id="rId10" Type="http://schemas.openxmlformats.org/officeDocument/2006/relationships/image" Target="../media/image83.png"/><Relationship Id="rId4" Type="http://schemas.openxmlformats.org/officeDocument/2006/relationships/image" Target="../media/image77.png"/><Relationship Id="rId9" Type="http://schemas.openxmlformats.org/officeDocument/2006/relationships/image" Target="../media/image8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png"/><Relationship Id="rId3" Type="http://schemas.openxmlformats.org/officeDocument/2006/relationships/image" Target="../media/image86.png"/><Relationship Id="rId7" Type="http://schemas.openxmlformats.org/officeDocument/2006/relationships/image" Target="../media/image90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9.png"/><Relationship Id="rId5" Type="http://schemas.openxmlformats.org/officeDocument/2006/relationships/image" Target="../media/image88.png"/><Relationship Id="rId4" Type="http://schemas.openxmlformats.org/officeDocument/2006/relationships/image" Target="../media/image8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3.png"/><Relationship Id="rId5" Type="http://schemas.openxmlformats.org/officeDocument/2006/relationships/image" Target="../media/image1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240" y="1981200"/>
            <a:ext cx="8205521" cy="1717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4400" b="1" dirty="0">
                <a:solidFill>
                  <a:schemeClr val="bg1"/>
                </a:solidFill>
              </a:rPr>
              <a:t>Vežbe 5</a:t>
            </a:r>
            <a:r>
              <a:rPr lang="en-US" sz="4400" b="1" dirty="0">
                <a:solidFill>
                  <a:schemeClr val="bg1"/>
                </a:solidFill>
              </a:rPr>
              <a:t> </a:t>
            </a:r>
            <a:r>
              <a:rPr lang="sr-Latn-RS" sz="4400" b="1" dirty="0">
                <a:solidFill>
                  <a:schemeClr val="bg1"/>
                </a:solidFill>
              </a:rPr>
              <a:t>– Radni procesi kompresora</a:t>
            </a:r>
            <a:endParaRPr lang="en-US" sz="4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228600" y="685800"/>
            <a:ext cx="6758581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Veličine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početku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kompresije</a:t>
            </a:r>
            <a:endParaRPr lang="en-US" dirty="0"/>
          </a:p>
        </p:txBody>
      </p:sp>
      <p:sp>
        <p:nvSpPr>
          <p:cNvPr id="37" name="Rounded Rectangle 36"/>
          <p:cNvSpPr/>
          <p:nvPr/>
        </p:nvSpPr>
        <p:spPr bwMode="auto">
          <a:xfrm>
            <a:off x="228601" y="1219200"/>
            <a:ext cx="1828800" cy="429054"/>
          </a:xfrm>
          <a:prstGeom prst="roundRect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r>
              <a:rPr kumimoji="0" lang="sr-Latn-R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Poznate veličine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225778" y="1801862"/>
                <a:ext cx="1641027" cy="2988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1,2∗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778" y="1801862"/>
                <a:ext cx="1641027" cy="298864"/>
              </a:xfrm>
              <a:prstGeom prst="rect">
                <a:avLst/>
              </a:prstGeom>
              <a:blipFill rotWithShape="0">
                <a:blip r:embed="rId2" cstate="print"/>
                <a:stretch>
                  <a:fillRect l="-743" r="-372" b="-12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2298843" y="1805260"/>
                <a:ext cx="1031886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=313 </m:t>
                      </m:r>
                      <m:r>
                        <m:rPr>
                          <m:sty m:val="p"/>
                        </m:rPr>
                        <a:rPr lang="sr-Latn-RS" sz="1600" b="0" i="0" smtClean="0">
                          <a:latin typeface="Cambria Math" panose="02040503050406030204" pitchFamily="18" charset="0"/>
                        </a:rPr>
                        <m:t>K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8843" y="1805260"/>
                <a:ext cx="1031886" cy="295466"/>
              </a:xfrm>
              <a:prstGeom prst="rect">
                <a:avLst/>
              </a:prstGeom>
              <a:blipFill rotWithShape="0">
                <a:blip r:embed="rId3" cstate="print"/>
                <a:stretch>
                  <a:fillRect l="-2959" r="-4142" b="-40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225778" y="2286034"/>
                <a:ext cx="1658724" cy="2988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2,6∗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778" y="2286034"/>
                <a:ext cx="1658724" cy="298864"/>
              </a:xfrm>
              <a:prstGeom prst="rect">
                <a:avLst/>
              </a:prstGeom>
              <a:blipFill rotWithShape="0">
                <a:blip r:embed="rId4" cstate="print"/>
                <a:stretch>
                  <a:fillRect l="-368" b="-12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2298843" y="2286034"/>
                <a:ext cx="1036630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=343 </m:t>
                      </m:r>
                      <m:r>
                        <m:rPr>
                          <m:sty m:val="p"/>
                        </m:rPr>
                        <a:rPr lang="sr-Latn-RS" sz="1600" b="0" i="0" smtClean="0">
                          <a:latin typeface="Cambria Math" panose="02040503050406030204" pitchFamily="18" charset="0"/>
                        </a:rPr>
                        <m:t>K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8843" y="2286034"/>
                <a:ext cx="1036630" cy="295466"/>
              </a:xfrm>
              <a:prstGeom prst="rect">
                <a:avLst/>
              </a:prstGeom>
              <a:blipFill rotWithShape="0">
                <a:blip r:embed="rId5" cstate="print"/>
                <a:stretch>
                  <a:fillRect l="-3529" r="-3529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225778" y="2971800"/>
                <a:ext cx="1302857" cy="7536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778" y="2971800"/>
                <a:ext cx="1302857" cy="753668"/>
              </a:xfrm>
              <a:prstGeom prst="rect">
                <a:avLst/>
              </a:prstGeom>
              <a:blipFill rotWithShape="0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/>
              <p:cNvSpPr/>
              <p:nvPr/>
            </p:nvSpPr>
            <p:spPr>
              <a:xfrm>
                <a:off x="2298843" y="3075867"/>
                <a:ext cx="2899447" cy="5455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𝟕𝟑𝟎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𝒌𝒈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8843" y="3075867"/>
                <a:ext cx="2899447" cy="545534"/>
              </a:xfrm>
              <a:prstGeom prst="rect">
                <a:avLst/>
              </a:prstGeom>
              <a:blipFill rotWithShape="0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225778" y="3752053"/>
                <a:ext cx="1314782" cy="7536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778" y="3752053"/>
                <a:ext cx="1314782" cy="753668"/>
              </a:xfrm>
              <a:prstGeom prst="rect">
                <a:avLst/>
              </a:prstGeom>
              <a:blipFill rotWithShape="0"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2298843" y="3856120"/>
                <a:ext cx="2899447" cy="5455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𝟑𝟔𝟗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𝒌𝒈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8843" y="3856120"/>
                <a:ext cx="2899447" cy="545534"/>
              </a:xfrm>
              <a:prstGeom prst="rect">
                <a:avLst/>
              </a:prstGeom>
              <a:blipFill rotWithShape="0"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82258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228600" y="685800"/>
            <a:ext cx="3737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dirty="0"/>
              <a:t>Teorijska snaga kompresora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28600" y="1219200"/>
                <a:ext cx="1677575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̇"/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begChr m:val="|"/>
                          <m:endChr m:val="|"/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219200"/>
                <a:ext cx="1677575" cy="369332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/>
          <p:cNvSpPr/>
          <p:nvPr/>
        </p:nvSpPr>
        <p:spPr bwMode="auto">
          <a:xfrm>
            <a:off x="1182885" y="1219200"/>
            <a:ext cx="822960" cy="4572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184665" y="1828800"/>
            <a:ext cx="2819400" cy="803908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r>
              <a:rPr kumimoji="0" lang="sr-Latn-R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Tehnički rad prilikom procesa</a:t>
            </a:r>
            <a:r>
              <a:rPr kumimoji="0" lang="sr-Latn-RS" sz="18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 1-2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28600" y="2886708"/>
                <a:ext cx="3200400" cy="63010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∗(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886708"/>
                <a:ext cx="3200400" cy="630109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Oval 17"/>
          <p:cNvSpPr/>
          <p:nvPr/>
        </p:nvSpPr>
        <p:spPr bwMode="auto">
          <a:xfrm>
            <a:off x="1143000" y="2888070"/>
            <a:ext cx="365760" cy="36576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914400" y="3291840"/>
            <a:ext cx="365760" cy="36576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184665" y="3909249"/>
            <a:ext cx="2819400" cy="436148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r>
              <a:rPr kumimoji="0" lang="sr-Latn-R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Nepoznata veličina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84665" y="4597046"/>
                <a:ext cx="1068177" cy="12366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RS" b="0" i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RS" b="0" i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func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665" y="4597046"/>
                <a:ext cx="1068177" cy="1236621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3965970" y="4942589"/>
                <a:ext cx="1719766" cy="5355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𝟏𝟑𝟒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5970" y="4942589"/>
                <a:ext cx="1719766" cy="535531"/>
              </a:xfrm>
              <a:prstGeom prst="rect">
                <a:avLst/>
              </a:prstGeom>
              <a:blipFill rotWithShape="0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Up Arrow 6"/>
          <p:cNvSpPr/>
          <p:nvPr/>
        </p:nvSpPr>
        <p:spPr bwMode="auto">
          <a:xfrm>
            <a:off x="4330553" y="3909249"/>
            <a:ext cx="990600" cy="891351"/>
          </a:xfrm>
          <a:prstGeom prst="upArrow">
            <a:avLst/>
          </a:prstGeom>
          <a:solidFill>
            <a:schemeClr val="tx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3965970" y="2933996"/>
                <a:ext cx="3290644" cy="5355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𝒍</m:t>
                          </m:r>
                        </m:e>
                        <m:sub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sub>
                      </m:sSub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𝟕𝟎𝟗𝟔𝟎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sr-Latn-RS" sz="2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RS" sz="2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𝐉</m:t>
                      </m:r>
                      <m:r>
                        <a:rPr lang="sr-Latn-RS" sz="2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sr-Latn-RS" sz="2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𝐤𝐠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5970" y="2933996"/>
                <a:ext cx="3290644" cy="535531"/>
              </a:xfrm>
              <a:prstGeom prst="rect">
                <a:avLst/>
              </a:prstGeom>
              <a:blipFill rotWithShape="0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Up Arrow 24"/>
          <p:cNvSpPr/>
          <p:nvPr/>
        </p:nvSpPr>
        <p:spPr bwMode="auto">
          <a:xfrm>
            <a:off x="4330553" y="1900656"/>
            <a:ext cx="990600" cy="891351"/>
          </a:xfrm>
          <a:prstGeom prst="upArrow">
            <a:avLst/>
          </a:prstGeom>
          <a:solidFill>
            <a:schemeClr val="tx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3965970" y="1180034"/>
                <a:ext cx="2139688" cy="5355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  <m:sub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sub>
                      </m:sSub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𝟕𝟒𝟗𝟎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𝑾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5970" y="1180034"/>
                <a:ext cx="2139688" cy="535531"/>
              </a:xfrm>
              <a:prstGeom prst="rect">
                <a:avLst/>
              </a:prstGeom>
              <a:blipFill rotWithShape="0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57006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" grpId="0" animBg="1"/>
      <p:bldP spid="3" grpId="0" animBg="1"/>
      <p:bldP spid="17" grpId="0" animBg="1"/>
      <p:bldP spid="18" grpId="0" animBg="1"/>
      <p:bldP spid="19" grpId="0" animBg="1"/>
      <p:bldP spid="20" grpId="0" animBg="1"/>
      <p:bldP spid="5" grpId="0" animBg="1"/>
      <p:bldP spid="22" grpId="0" animBg="1"/>
      <p:bldP spid="7" grpId="0" animBg="1"/>
      <p:bldP spid="24" grpId="0" animBg="1"/>
      <p:bldP spid="25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" y="914400"/>
            <a:ext cx="8801100" cy="430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r-Latn-RS" sz="2200" b="1" dirty="0">
                <a:solidFill>
                  <a:schemeClr val="bg1"/>
                </a:solidFill>
              </a:rPr>
              <a:t>Zadatak 3.</a:t>
            </a:r>
            <a:r>
              <a:rPr lang="en-US" sz="2200" dirty="0"/>
              <a:t> </a:t>
            </a:r>
            <a:r>
              <a:rPr lang="sl-SI" sz="2400" dirty="0"/>
              <a:t>U kompresoru bez škodljivog prostora vrši se sabijanje smeše gasova za koju su poznate sledeće veličine: </a:t>
            </a:r>
            <a:r>
              <a:rPr lang="sl-SI" sz="2400" i="1" dirty="0"/>
              <a:t>R</a:t>
            </a:r>
            <a:r>
              <a:rPr lang="en-US" sz="2400" dirty="0"/>
              <a:t>=189 </a:t>
            </a:r>
            <a:r>
              <a:rPr lang="en-US" sz="2400" i="1" dirty="0"/>
              <a:t>J/</a:t>
            </a:r>
            <a:r>
              <a:rPr lang="en-US" sz="2400" i="1" dirty="0" err="1"/>
              <a:t>kgK</a:t>
            </a:r>
            <a:r>
              <a:rPr lang="en-US" sz="2400" dirty="0"/>
              <a:t>, </a:t>
            </a:r>
            <a:r>
              <a:rPr lang="en-US" sz="2400" i="1" dirty="0"/>
              <a:t>c</a:t>
            </a:r>
            <a:r>
              <a:rPr lang="en-US" sz="2400" i="1" baseline="-25000" dirty="0"/>
              <a:t>p</a:t>
            </a:r>
            <a:r>
              <a:rPr lang="en-US" sz="2400" dirty="0"/>
              <a:t>=837 </a:t>
            </a:r>
            <a:r>
              <a:rPr lang="en-US" sz="2400" i="1" dirty="0"/>
              <a:t>J/</a:t>
            </a:r>
            <a:r>
              <a:rPr lang="en-US" sz="2400" i="1" dirty="0" err="1"/>
              <a:t>kgK</a:t>
            </a:r>
            <a:r>
              <a:rPr lang="en-US" sz="2400" dirty="0"/>
              <a:t>, </a:t>
            </a:r>
            <a:r>
              <a:rPr lang="en-US" sz="2400" i="1" dirty="0" err="1"/>
              <a:t>c</a:t>
            </a:r>
            <a:r>
              <a:rPr lang="en-US" sz="2400" i="1" baseline="-25000" dirty="0" err="1"/>
              <a:t>v</a:t>
            </a:r>
            <a:r>
              <a:rPr lang="en-US" sz="2400" dirty="0"/>
              <a:t>=653 </a:t>
            </a:r>
            <a:r>
              <a:rPr lang="en-US" sz="2400" i="1" dirty="0"/>
              <a:t>J/</a:t>
            </a:r>
            <a:r>
              <a:rPr lang="en-US" sz="2400" i="1" dirty="0" err="1"/>
              <a:t>kgK</a:t>
            </a:r>
            <a:r>
              <a:rPr lang="en-US" sz="2400" dirty="0"/>
              <a:t>, </a:t>
            </a:r>
            <a:r>
              <a:rPr lang="en-US" sz="2400" i="1" dirty="0">
                <a:sym typeface="Symbol"/>
              </a:rPr>
              <a:t></a:t>
            </a:r>
            <a:r>
              <a:rPr lang="sr-Latn-RS" sz="2400" i="1" dirty="0">
                <a:sym typeface="Symbol"/>
              </a:rPr>
              <a:t> </a:t>
            </a:r>
            <a:r>
              <a:rPr lang="en-US" sz="2400" dirty="0"/>
              <a:t>=1,3. </a:t>
            </a:r>
            <a:r>
              <a:rPr lang="en-US" sz="2400" dirty="0" err="1"/>
              <a:t>Poznate</a:t>
            </a:r>
            <a:r>
              <a:rPr lang="en-US" sz="2400" dirty="0"/>
              <a:t> </a:t>
            </a:r>
            <a:r>
              <a:rPr lang="en-US" sz="2400" dirty="0" err="1"/>
              <a:t>veličine</a:t>
            </a:r>
            <a:r>
              <a:rPr lang="en-US" sz="2400" dirty="0"/>
              <a:t> </a:t>
            </a:r>
            <a:r>
              <a:rPr lang="en-US" sz="2400" dirty="0" err="1"/>
              <a:t>stanja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početku</a:t>
            </a:r>
            <a:r>
              <a:rPr lang="en-US" sz="2400" dirty="0"/>
              <a:t> </a:t>
            </a:r>
            <a:r>
              <a:rPr lang="en-US" sz="2400" dirty="0" err="1"/>
              <a:t>kompresije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0,9 </a:t>
            </a:r>
            <a:r>
              <a:rPr lang="en-US" sz="2400" i="1" dirty="0"/>
              <a:t>bar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305 </a:t>
            </a:r>
            <a:r>
              <a:rPr lang="en-US" sz="2400" i="1" dirty="0"/>
              <a:t>K</a:t>
            </a:r>
            <a:r>
              <a:rPr lang="en-US" sz="2400" dirty="0"/>
              <a:t>. Na </a:t>
            </a:r>
            <a:r>
              <a:rPr lang="en-US" sz="2400" dirty="0" err="1"/>
              <a:t>kraju</a:t>
            </a:r>
            <a:r>
              <a:rPr lang="en-US" sz="2400" dirty="0"/>
              <a:t> </a:t>
            </a:r>
            <a:r>
              <a:rPr lang="en-US" sz="2400" dirty="0" err="1"/>
              <a:t>procesa</a:t>
            </a:r>
            <a:r>
              <a:rPr lang="en-US" sz="2400" dirty="0"/>
              <a:t> </a:t>
            </a:r>
            <a:r>
              <a:rPr lang="en-US" sz="2400" dirty="0" err="1"/>
              <a:t>kompresije</a:t>
            </a:r>
            <a:r>
              <a:rPr lang="en-US" sz="2400" dirty="0"/>
              <a:t> </a:t>
            </a:r>
            <a:r>
              <a:rPr lang="en-US" sz="2400" dirty="0" err="1"/>
              <a:t>pritisak</a:t>
            </a:r>
            <a:r>
              <a:rPr lang="en-US" sz="2400" dirty="0"/>
              <a:t> je 2,7 </a:t>
            </a:r>
            <a:r>
              <a:rPr lang="en-US" sz="2400" i="1" dirty="0"/>
              <a:t>bar</a:t>
            </a:r>
            <a:r>
              <a:rPr lang="en-US" sz="2400" dirty="0"/>
              <a:t>, </a:t>
            </a:r>
            <a:r>
              <a:rPr lang="en-US" sz="2400" dirty="0" err="1"/>
              <a:t>dok</a:t>
            </a:r>
            <a:r>
              <a:rPr lang="en-US" sz="2400" dirty="0"/>
              <a:t> </a:t>
            </a:r>
            <a:r>
              <a:rPr lang="sr-Latn-CS" sz="2400" dirty="0"/>
              <a:t>je temperatura 355 </a:t>
            </a:r>
            <a:r>
              <a:rPr lang="sr-Latn-CS" sz="2400" i="1" dirty="0"/>
              <a:t>K</a:t>
            </a:r>
            <a:r>
              <a:rPr lang="en-US" sz="2400" dirty="0"/>
              <a:t>. </a:t>
            </a:r>
            <a:r>
              <a:rPr lang="en-US" sz="2400" dirty="0" err="1"/>
              <a:t>Maseni</a:t>
            </a:r>
            <a:r>
              <a:rPr lang="en-US" sz="2400" dirty="0"/>
              <a:t> </a:t>
            </a:r>
            <a:r>
              <a:rPr lang="en-US" sz="2400" dirty="0" err="1"/>
              <a:t>protok</a:t>
            </a:r>
            <a:r>
              <a:rPr lang="en-US" sz="2400" dirty="0"/>
              <a:t> </a:t>
            </a:r>
            <a:r>
              <a:rPr lang="en-US" sz="2400" dirty="0" err="1"/>
              <a:t>kompresora</a:t>
            </a:r>
            <a:r>
              <a:rPr lang="en-US" sz="2400" dirty="0"/>
              <a:t> </a:t>
            </a:r>
            <a:r>
              <a:rPr lang="en-US" sz="2400" dirty="0" err="1"/>
              <a:t>iznosi</a:t>
            </a:r>
            <a:r>
              <a:rPr lang="en-US" sz="2400" dirty="0"/>
              <a:t> 300 </a:t>
            </a:r>
            <a:r>
              <a:rPr lang="en-US" sz="2400" i="1" dirty="0"/>
              <a:t>kg/h</a:t>
            </a:r>
            <a:r>
              <a:rPr lang="en-US" sz="2400" dirty="0"/>
              <a:t>. </a:t>
            </a:r>
            <a:r>
              <a:rPr lang="en-US" sz="2400" dirty="0" err="1"/>
              <a:t>Odrediti</a:t>
            </a:r>
            <a:r>
              <a:rPr lang="sr-Latn-CS" sz="2400" dirty="0"/>
              <a:t>:</a:t>
            </a:r>
            <a:endParaRPr lang="en-US" sz="2400" dirty="0"/>
          </a:p>
          <a:p>
            <a:pPr lvl="0">
              <a:buFont typeface="Arial" pitchFamily="34" charset="0"/>
              <a:buChar char="•"/>
            </a:pPr>
            <a:r>
              <a:rPr lang="sr-Latn-RS" sz="2400" dirty="0"/>
              <a:t> </a:t>
            </a:r>
            <a:r>
              <a:rPr lang="en-US" sz="2400" dirty="0" err="1"/>
              <a:t>nepoznate</a:t>
            </a:r>
            <a:r>
              <a:rPr lang="en-US" sz="2400" dirty="0"/>
              <a:t> </a:t>
            </a:r>
            <a:r>
              <a:rPr lang="en-US" sz="2400" dirty="0" err="1"/>
              <a:t>veličine</a:t>
            </a:r>
            <a:r>
              <a:rPr lang="en-US" sz="2400" dirty="0"/>
              <a:t> </a:t>
            </a:r>
            <a:r>
              <a:rPr lang="en-US" sz="2400" dirty="0" err="1"/>
              <a:t>stanja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početku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kraju</a:t>
            </a:r>
            <a:r>
              <a:rPr lang="en-US" sz="2400" dirty="0"/>
              <a:t> </a:t>
            </a:r>
            <a:r>
              <a:rPr lang="en-US" sz="2400" dirty="0" err="1"/>
              <a:t>procesa</a:t>
            </a:r>
            <a:r>
              <a:rPr lang="sr-Latn-RS" sz="2400" dirty="0"/>
              <a:t> k</a:t>
            </a:r>
            <a:r>
              <a:rPr lang="en-US" sz="2400" dirty="0" err="1"/>
              <a:t>ompresije</a:t>
            </a:r>
            <a:r>
              <a:rPr lang="en-US" sz="2400" dirty="0"/>
              <a:t>,</a:t>
            </a:r>
          </a:p>
          <a:p>
            <a:pPr>
              <a:buFont typeface="Arial" pitchFamily="34" charset="0"/>
              <a:buChar char="•"/>
            </a:pPr>
            <a:r>
              <a:rPr lang="sr-Latn-RS" sz="2400" dirty="0"/>
              <a:t> </a:t>
            </a:r>
            <a:r>
              <a:rPr lang="en-US" sz="2400" dirty="0" err="1"/>
              <a:t>teorijsku</a:t>
            </a:r>
            <a:r>
              <a:rPr lang="en-US" sz="2400" dirty="0"/>
              <a:t> </a:t>
            </a:r>
            <a:r>
              <a:rPr lang="en-US" sz="2400" dirty="0" err="1"/>
              <a:t>snagu</a:t>
            </a:r>
            <a:r>
              <a:rPr lang="en-US" sz="2400" dirty="0"/>
              <a:t> </a:t>
            </a:r>
            <a:r>
              <a:rPr lang="en-US" sz="2400" dirty="0" err="1"/>
              <a:t>kompresora</a:t>
            </a:r>
            <a:r>
              <a:rPr lang="en-US" sz="2400" dirty="0"/>
              <a:t>. </a:t>
            </a:r>
            <a:r>
              <a:rPr lang="sr-Latn-RS" sz="2200" dirty="0"/>
              <a:t>.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62000"/>
            <a:ext cx="58384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1. Korak </a:t>
            </a:r>
            <a:r>
              <a:rPr lang="sr-Latn-RS" dirty="0"/>
              <a:t>– Crtanje procesa </a:t>
            </a:r>
            <a:r>
              <a:rPr lang="sr-Latn-RS" b="1" dirty="0"/>
              <a:t>idealnog </a:t>
            </a:r>
            <a:r>
              <a:rPr lang="sr-Latn-RS" dirty="0"/>
              <a:t>kompresora</a:t>
            </a:r>
            <a:endParaRPr lang="en-US" dirty="0"/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454334" y="6112271"/>
            <a:ext cx="5717866" cy="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 bwMode="auto">
          <a:xfrm flipV="1">
            <a:off x="454334" y="1235471"/>
            <a:ext cx="0" cy="487680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754152" y="6112271"/>
            <a:ext cx="312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v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4300" y="1235471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p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454334" y="2514600"/>
            <a:ext cx="2858933" cy="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441634" y="4953000"/>
            <a:ext cx="4892366" cy="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Oval 8"/>
          <p:cNvSpPr/>
          <p:nvPr/>
        </p:nvSpPr>
        <p:spPr bwMode="auto">
          <a:xfrm>
            <a:off x="3313267" y="246888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334000" y="490728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91313" y="5041900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046893" y="2041134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57042" y="2041134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3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61471" y="5041900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4</a:t>
            </a:r>
            <a:endParaRPr lang="en-US" b="1" dirty="0"/>
          </a:p>
        </p:txBody>
      </p:sp>
      <p:sp>
        <p:nvSpPr>
          <p:cNvPr id="15" name="Freeform 14"/>
          <p:cNvSpPr/>
          <p:nvPr/>
        </p:nvSpPr>
        <p:spPr bwMode="auto">
          <a:xfrm>
            <a:off x="3352800" y="2514600"/>
            <a:ext cx="2025650" cy="2438400"/>
          </a:xfrm>
          <a:custGeom>
            <a:avLst/>
            <a:gdLst>
              <a:gd name="connsiteX0" fmla="*/ 0 w 2025650"/>
              <a:gd name="connsiteY0" fmla="*/ 0 h 2438400"/>
              <a:gd name="connsiteX1" fmla="*/ 679450 w 2025650"/>
              <a:gd name="connsiteY1" fmla="*/ 1301750 h 2438400"/>
              <a:gd name="connsiteX2" fmla="*/ 2025650 w 2025650"/>
              <a:gd name="connsiteY2" fmla="*/ 24384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25650" h="2438400">
                <a:moveTo>
                  <a:pt x="0" y="0"/>
                </a:moveTo>
                <a:cubicBezTo>
                  <a:pt x="170921" y="447675"/>
                  <a:pt x="341842" y="895350"/>
                  <a:pt x="679450" y="1301750"/>
                </a:cubicBezTo>
                <a:cubicBezTo>
                  <a:pt x="1017058" y="1708150"/>
                  <a:pt x="1521354" y="2073275"/>
                  <a:pt x="2025650" y="2438400"/>
                </a:cubicBez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1812729" y="3553913"/>
            <a:ext cx="1790701" cy="388191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r>
              <a:rPr lang="sr-Latn-RS" sz="1400" b="1" dirty="0" err="1"/>
              <a:t>Politropski</a:t>
            </a:r>
            <a:r>
              <a:rPr lang="sr-Latn-RS" sz="1400" b="1" dirty="0"/>
              <a:t> proces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18647" y="1346649"/>
            <a:ext cx="3275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2. Korak – poznati podaci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867400" y="3505200"/>
            <a:ext cx="1326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i="1" dirty="0"/>
              <a:t>T</a:t>
            </a:r>
            <a:r>
              <a:rPr lang="sr-Latn-RS" i="1" baseline="-25000" dirty="0"/>
              <a:t>1</a:t>
            </a:r>
            <a:r>
              <a:rPr lang="sr-Latn-RS" i="1" dirty="0"/>
              <a:t> = 305K</a:t>
            </a:r>
            <a:endParaRPr lang="en-US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5876925" y="4110335"/>
            <a:ext cx="30187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i="1" dirty="0"/>
              <a:t>p</a:t>
            </a:r>
            <a:r>
              <a:rPr lang="sr-Latn-RS" i="1" baseline="-25000" dirty="0"/>
              <a:t>1</a:t>
            </a:r>
            <a:r>
              <a:rPr lang="sr-Latn-RS" i="1" dirty="0"/>
              <a:t> = 0,9 bar = 0,9*10</a:t>
            </a:r>
            <a:r>
              <a:rPr lang="sr-Latn-RS" i="1" baseline="30000" dirty="0"/>
              <a:t>5</a:t>
            </a:r>
            <a:r>
              <a:rPr lang="sr-Latn-RS" i="1" dirty="0"/>
              <a:t> Pa</a:t>
            </a:r>
            <a:endParaRPr lang="en-US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5867400" y="4648200"/>
            <a:ext cx="2996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i="1" dirty="0"/>
              <a:t>p</a:t>
            </a:r>
            <a:r>
              <a:rPr lang="sr-Latn-RS" i="1" baseline="-25000" dirty="0"/>
              <a:t>2</a:t>
            </a:r>
            <a:r>
              <a:rPr lang="en-US" i="1" baseline="-25000" dirty="0"/>
              <a:t> </a:t>
            </a:r>
            <a:r>
              <a:rPr lang="sr-Latn-RS" i="1" dirty="0"/>
              <a:t>= 2,7 bar = 2,7*10</a:t>
            </a:r>
            <a:r>
              <a:rPr lang="sr-Latn-RS" i="1" baseline="30000" dirty="0"/>
              <a:t>5</a:t>
            </a:r>
            <a:r>
              <a:rPr lang="sr-Latn-RS" i="1" dirty="0"/>
              <a:t> Pa</a:t>
            </a:r>
            <a:endParaRPr lang="en-US" i="1" dirty="0"/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15653" y="5334000"/>
            <a:ext cx="4103794" cy="704850"/>
          </a:xfrm>
          <a:prstGeom prst="rect">
            <a:avLst/>
          </a:prstGeom>
          <a:noFill/>
        </p:spPr>
      </p:pic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0" y="13906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467600" y="3458454"/>
            <a:ext cx="132600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i="1" dirty="0"/>
              <a:t>T</a:t>
            </a:r>
            <a:r>
              <a:rPr lang="sr-Latn-RS" i="1" baseline="-25000" dirty="0"/>
              <a:t>2</a:t>
            </a:r>
            <a:r>
              <a:rPr lang="sr-Latn-RS" i="1" dirty="0"/>
              <a:t> = 355K</a:t>
            </a:r>
            <a:endParaRPr lang="en-US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5410200" y="1905000"/>
            <a:ext cx="1659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/>
              <a:t>R</a:t>
            </a:r>
            <a:r>
              <a:rPr lang="en-US" dirty="0"/>
              <a:t>=189 </a:t>
            </a:r>
            <a:r>
              <a:rPr lang="en-US" i="1" dirty="0"/>
              <a:t>J/</a:t>
            </a:r>
            <a:r>
              <a:rPr lang="en-US" i="1" dirty="0" err="1"/>
              <a:t>kgK</a:t>
            </a:r>
            <a:endParaRPr lang="en-US" i="1" dirty="0"/>
          </a:p>
        </p:txBody>
      </p:sp>
      <p:sp>
        <p:nvSpPr>
          <p:cNvPr id="29" name="Rectangle 28"/>
          <p:cNvSpPr/>
          <p:nvPr/>
        </p:nvSpPr>
        <p:spPr>
          <a:xfrm>
            <a:off x="7391400" y="1828800"/>
            <a:ext cx="16962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c</a:t>
            </a:r>
            <a:r>
              <a:rPr lang="en-US" i="1" baseline="-25000" dirty="0"/>
              <a:t>p</a:t>
            </a:r>
            <a:r>
              <a:rPr lang="en-US" dirty="0"/>
              <a:t>=837 </a:t>
            </a:r>
            <a:r>
              <a:rPr lang="en-US" i="1" dirty="0"/>
              <a:t>J/</a:t>
            </a:r>
            <a:r>
              <a:rPr lang="en-US" i="1" dirty="0" err="1"/>
              <a:t>kgK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5410200" y="2433935"/>
            <a:ext cx="16866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/>
              <a:t>c</a:t>
            </a:r>
            <a:r>
              <a:rPr lang="en-US" i="1" baseline="-25000" dirty="0" err="1"/>
              <a:t>v</a:t>
            </a:r>
            <a:r>
              <a:rPr lang="en-US" dirty="0"/>
              <a:t>=653 </a:t>
            </a:r>
            <a:r>
              <a:rPr lang="en-US" i="1" dirty="0"/>
              <a:t>J/</a:t>
            </a:r>
            <a:r>
              <a:rPr lang="en-US" i="1" dirty="0" err="1"/>
              <a:t>kgK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7467600" y="2433935"/>
            <a:ext cx="9012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ym typeface="Symbol"/>
              </a:rPr>
              <a:t></a:t>
            </a:r>
            <a:r>
              <a:rPr lang="sr-Latn-RS" i="1" dirty="0">
                <a:sym typeface="Symbol"/>
              </a:rPr>
              <a:t> </a:t>
            </a:r>
            <a:r>
              <a:rPr lang="en-US" dirty="0"/>
              <a:t>=1,3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2" grpId="0"/>
      <p:bldP spid="13" grpId="0"/>
      <p:bldP spid="14" grpId="0"/>
      <p:bldP spid="15" grpId="0" animBg="1"/>
      <p:bldP spid="17" grpId="0" animBg="1"/>
      <p:bldP spid="18" grpId="0"/>
      <p:bldP spid="19" grpId="0"/>
      <p:bldP spid="20" grpId="0"/>
      <p:bldP spid="21" grpId="0"/>
      <p:bldP spid="27" grpId="0"/>
      <p:bldP spid="28" grpId="0"/>
      <p:bldP spid="29" grpId="0"/>
      <p:bldP spid="30" grpId="0"/>
      <p:bldP spid="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85800"/>
            <a:ext cx="7077130" cy="4968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Veličine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stanja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početku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kraju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procesa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kompresije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32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1295400"/>
            <a:ext cx="2200275" cy="495300"/>
          </a:xfrm>
          <a:prstGeom prst="rect">
            <a:avLst/>
          </a:prstGeom>
          <a:noFill/>
        </p:spPr>
      </p:pic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325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1905000"/>
            <a:ext cx="2390775" cy="495300"/>
          </a:xfrm>
          <a:prstGeom prst="rect">
            <a:avLst/>
          </a:prstGeom>
          <a:noFill/>
        </p:spPr>
      </p:pic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325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2590800"/>
            <a:ext cx="1590675" cy="495300"/>
          </a:xfrm>
          <a:prstGeom prst="rect">
            <a:avLst/>
          </a:prstGeom>
          <a:noFill/>
        </p:spPr>
      </p:pic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3258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3238500"/>
            <a:ext cx="1600200" cy="495300"/>
          </a:xfrm>
          <a:prstGeom prst="rect">
            <a:avLst/>
          </a:prstGeom>
          <a:noFill/>
        </p:spPr>
      </p:pic>
      <p:sp>
        <p:nvSpPr>
          <p:cNvPr id="53260" name="Rectangle 12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3261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4850" y="3962400"/>
            <a:ext cx="3867150" cy="914400"/>
          </a:xfrm>
          <a:prstGeom prst="rect">
            <a:avLst/>
          </a:prstGeom>
          <a:noFill/>
          <a:ln w="28575">
            <a:solidFill>
              <a:srgbClr val="000000"/>
            </a:solidFill>
          </a:ln>
        </p:spPr>
      </p:pic>
      <p:sp>
        <p:nvSpPr>
          <p:cNvPr id="53263" name="Rectangle 15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26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3264" name="Picture 1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5325" y="5029200"/>
            <a:ext cx="3876675" cy="914400"/>
          </a:xfrm>
          <a:prstGeom prst="rect">
            <a:avLst/>
          </a:prstGeom>
          <a:noFill/>
          <a:ln w="28575">
            <a:solidFill>
              <a:srgbClr val="000000"/>
            </a:solidFill>
          </a:ln>
        </p:spPr>
      </p:pic>
      <p:sp>
        <p:nvSpPr>
          <p:cNvPr id="53266" name="Rectangle 18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3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85800"/>
            <a:ext cx="3737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dirty="0"/>
              <a:t>Teorijska snaga kompresora</a:t>
            </a:r>
            <a:endParaRPr lang="en-US" dirty="0"/>
          </a:p>
        </p:txBody>
      </p:sp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42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1295400"/>
            <a:ext cx="2324100" cy="1428750"/>
          </a:xfrm>
          <a:prstGeom prst="rect">
            <a:avLst/>
          </a:prstGeom>
          <a:noFill/>
        </p:spPr>
      </p:pic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0" y="1962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427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2895600"/>
            <a:ext cx="6303549" cy="756000"/>
          </a:xfrm>
          <a:prstGeom prst="rect">
            <a:avLst/>
          </a:prstGeom>
          <a:noFill/>
        </p:spPr>
      </p:pic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0" y="1209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4279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3962400"/>
            <a:ext cx="3577500" cy="540000"/>
          </a:xfrm>
          <a:prstGeom prst="rect">
            <a:avLst/>
          </a:prstGeom>
          <a:noFill/>
          <a:ln w="28575">
            <a:solidFill>
              <a:srgbClr val="000000"/>
            </a:solidFill>
          </a:ln>
        </p:spPr>
      </p:pic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" y="914400"/>
            <a:ext cx="8801100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r-Latn-RS" sz="2200" b="1" dirty="0">
                <a:solidFill>
                  <a:schemeClr val="bg1"/>
                </a:solidFill>
              </a:rPr>
              <a:t>Zadatak 4.</a:t>
            </a:r>
            <a:r>
              <a:rPr lang="en-US" sz="2200" dirty="0"/>
              <a:t> </a:t>
            </a:r>
            <a:r>
              <a:rPr lang="sr-Latn-RS" sz="2200" dirty="0"/>
              <a:t>Kompresor za sabijanje azota (N</a:t>
            </a:r>
            <a:r>
              <a:rPr lang="sr-Latn-RS" sz="2200" baseline="-25000" dirty="0"/>
              <a:t>2</a:t>
            </a:r>
            <a:r>
              <a:rPr lang="sr-Latn-RS" sz="2200" dirty="0"/>
              <a:t>) održava konstantan pritisak od 10 bar u rezervoaru iz kog se vrši punjenje balona zapremine 80*10</a:t>
            </a:r>
            <a:r>
              <a:rPr lang="sr-Latn-RS" sz="2200" baseline="30000" dirty="0"/>
              <a:t>-3</a:t>
            </a:r>
            <a:r>
              <a:rPr lang="sr-Latn-RS" sz="2200" dirty="0"/>
              <a:t> m</a:t>
            </a:r>
            <a:r>
              <a:rPr lang="sr-Latn-RS" sz="2200" baseline="30000" dirty="0"/>
              <a:t>3</a:t>
            </a:r>
            <a:r>
              <a:rPr lang="sr-Latn-RS" sz="2200" dirty="0"/>
              <a:t>. Za 1 sat se napuni 300 balona pri temperaturi azota od 60°C. Do iste temperature se ohladi gas u rezervoaru po izlasku iz kompresora pri temperaturi 110°C. Azot ulazi u kompresor iz velikog rezervoara sa temperaturom -10°C na pritisku 1,1 bar. Odrediti rad kompresora po kilogramu gasa i snagu kompresora.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563342264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62000"/>
            <a:ext cx="58384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1. Korak </a:t>
            </a:r>
            <a:r>
              <a:rPr lang="sr-Latn-RS" dirty="0"/>
              <a:t>– Crtanje procesa </a:t>
            </a:r>
            <a:r>
              <a:rPr lang="sr-Latn-RS" b="1" dirty="0"/>
              <a:t>idealnog </a:t>
            </a:r>
            <a:r>
              <a:rPr lang="sr-Latn-RS" dirty="0"/>
              <a:t>kompresora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454334" y="6112271"/>
            <a:ext cx="5717866" cy="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 bwMode="auto">
          <a:xfrm flipV="1">
            <a:off x="454334" y="1235471"/>
            <a:ext cx="0" cy="487680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754152" y="6112271"/>
            <a:ext cx="312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v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4300" y="1235471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p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454334" y="2514600"/>
            <a:ext cx="2858933" cy="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441634" y="4953000"/>
            <a:ext cx="4892366" cy="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Oval 13"/>
          <p:cNvSpPr/>
          <p:nvPr/>
        </p:nvSpPr>
        <p:spPr bwMode="auto">
          <a:xfrm>
            <a:off x="3313267" y="246888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5334000" y="490728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91313" y="5041900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046893" y="2041134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57042" y="2041134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3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61471" y="5041900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4</a:t>
            </a:r>
            <a:endParaRPr lang="en-US" b="1" dirty="0"/>
          </a:p>
        </p:txBody>
      </p:sp>
      <p:sp>
        <p:nvSpPr>
          <p:cNvPr id="20" name="Freeform 19"/>
          <p:cNvSpPr/>
          <p:nvPr/>
        </p:nvSpPr>
        <p:spPr bwMode="auto">
          <a:xfrm>
            <a:off x="3352800" y="2514600"/>
            <a:ext cx="2025650" cy="2438400"/>
          </a:xfrm>
          <a:custGeom>
            <a:avLst/>
            <a:gdLst>
              <a:gd name="connsiteX0" fmla="*/ 0 w 2025650"/>
              <a:gd name="connsiteY0" fmla="*/ 0 h 2438400"/>
              <a:gd name="connsiteX1" fmla="*/ 679450 w 2025650"/>
              <a:gd name="connsiteY1" fmla="*/ 1301750 h 2438400"/>
              <a:gd name="connsiteX2" fmla="*/ 2025650 w 2025650"/>
              <a:gd name="connsiteY2" fmla="*/ 24384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25650" h="2438400">
                <a:moveTo>
                  <a:pt x="0" y="0"/>
                </a:moveTo>
                <a:cubicBezTo>
                  <a:pt x="170921" y="447675"/>
                  <a:pt x="341842" y="895350"/>
                  <a:pt x="679450" y="1301750"/>
                </a:cubicBezTo>
                <a:cubicBezTo>
                  <a:pt x="1017058" y="1708150"/>
                  <a:pt x="1521354" y="2073275"/>
                  <a:pt x="2025650" y="2438400"/>
                </a:cubicBez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172204" y="3127713"/>
                <a:ext cx="143122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𝑝</m:t>
                      </m:r>
                      <m:sSup>
                        <m:sSup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sr-Latn-R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sr-Latn-RS" b="0" i="0" smtClean="0">
                          <a:latin typeface="Cambria Math" panose="02040503050406030204" pitchFamily="18" charset="0"/>
                        </a:rPr>
                        <m:t>const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2204" y="3127713"/>
                <a:ext cx="1431226" cy="369332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ounded Rectangle 21"/>
          <p:cNvSpPr/>
          <p:nvPr/>
        </p:nvSpPr>
        <p:spPr bwMode="auto">
          <a:xfrm>
            <a:off x="1812729" y="3553913"/>
            <a:ext cx="1790701" cy="388191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r>
              <a:rPr lang="sr-Latn-RS" sz="1400" b="1" dirty="0" err="1"/>
              <a:t>Politropski</a:t>
            </a:r>
            <a:r>
              <a:rPr lang="sr-Latn-RS" sz="1400" b="1" dirty="0"/>
              <a:t> proces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18647" y="1346649"/>
            <a:ext cx="3275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2. Korak – poznati podaci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734410" y="1815934"/>
                <a:ext cx="1426801" cy="6051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=296,7 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𝑘𝑔𝐾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4410" y="1815934"/>
                <a:ext cx="1426801" cy="605102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7453258" y="1820219"/>
                <a:ext cx="1397242" cy="6051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1047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𝑘𝑔𝐾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3258" y="1820219"/>
                <a:ext cx="1397242" cy="605102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718647" y="2422026"/>
                <a:ext cx="1275798" cy="6051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=746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𝑘𝑔𝐾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8647" y="2422026"/>
                <a:ext cx="1275798" cy="605102"/>
              </a:xfrm>
              <a:prstGeom prst="rect">
                <a:avLst/>
              </a:prstGeom>
              <a:blipFill rotWithShape="0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453258" y="2654952"/>
                <a:ext cx="702307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κ</m:t>
                      </m:r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=1,4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3258" y="2654952"/>
                <a:ext cx="702307" cy="295466"/>
              </a:xfrm>
              <a:prstGeom prst="rect">
                <a:avLst/>
              </a:prstGeom>
              <a:blipFill rotWithShape="0">
                <a:blip r:embed="rId6" cstate="print"/>
                <a:stretch>
                  <a:fillRect l="-3478" r="-5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718647" y="3162947"/>
                <a:ext cx="1596143" cy="2988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=1,1∗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8647" y="3162947"/>
                <a:ext cx="1596143" cy="298864"/>
              </a:xfrm>
              <a:prstGeom prst="rect">
                <a:avLst/>
              </a:prstGeom>
              <a:blipFill rotWithShape="0">
                <a:blip r:embed="rId7" cstate="print"/>
                <a:stretch>
                  <a:fillRect l="-2290" r="-1527" b="-12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7453258" y="3162947"/>
                <a:ext cx="1559209" cy="2988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10∗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3258" y="3162947"/>
                <a:ext cx="1559209" cy="298864"/>
              </a:xfrm>
              <a:prstGeom prst="rect">
                <a:avLst/>
              </a:prstGeom>
              <a:blipFill rotWithShape="0">
                <a:blip r:embed="rId8" cstate="print"/>
                <a:stretch>
                  <a:fillRect l="-2353" r="-1569" b="-12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734410" y="3621203"/>
                <a:ext cx="1128899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−10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4410" y="3621203"/>
                <a:ext cx="1128899" cy="295466"/>
              </a:xfrm>
              <a:prstGeom prst="rect">
                <a:avLst/>
              </a:prstGeom>
              <a:blipFill rotWithShape="0">
                <a:blip r:embed="rId9" cstate="print"/>
                <a:stretch>
                  <a:fillRect l="-2703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478843" y="3621203"/>
                <a:ext cx="1093569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110 </m:t>
                      </m:r>
                      <m:r>
                        <a:rPr lang="sr-Latn-R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  <m:r>
                        <a:rPr lang="sr-Latn-R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8843" y="3621203"/>
                <a:ext cx="1093569" cy="295466"/>
              </a:xfrm>
              <a:prstGeom prst="rect">
                <a:avLst/>
              </a:prstGeom>
              <a:blipFill rotWithShape="0">
                <a:blip r:embed="rId10" cstate="print"/>
                <a:stretch>
                  <a:fillRect l="-3352" r="-2235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718647" y="4076061"/>
                <a:ext cx="1095813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263 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8647" y="4076061"/>
                <a:ext cx="1095813" cy="295466"/>
              </a:xfrm>
              <a:prstGeom prst="rect">
                <a:avLst/>
              </a:prstGeom>
              <a:blipFill rotWithShape="0">
                <a:blip r:embed="rId11" cstate="print"/>
                <a:stretch>
                  <a:fillRect l="-2778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478842" y="4076061"/>
                <a:ext cx="1055674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383 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8842" y="4076061"/>
                <a:ext cx="1055674" cy="295466"/>
              </a:xfrm>
              <a:prstGeom prst="rect">
                <a:avLst/>
              </a:prstGeom>
              <a:blipFill rotWithShape="0">
                <a:blip r:embed="rId12" cstate="print"/>
                <a:stretch>
                  <a:fillRect l="-4046" r="-2312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718647" y="4558980"/>
                <a:ext cx="2538002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𝑏𝑎𝑙𝑜𝑛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80∗</m:t>
                      </m:r>
                      <m:sSup>
                        <m:sSup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sup>
                      </m:sSup>
                      <m:sSup>
                        <m:sSup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8647" y="4558980"/>
                <a:ext cx="2538002" cy="295466"/>
              </a:xfrm>
              <a:prstGeom prst="rect">
                <a:avLst/>
              </a:prstGeom>
              <a:blipFill rotWithShape="0">
                <a:blip r:embed="rId13" cstate="print"/>
                <a:stretch>
                  <a:fillRect l="-962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718647" y="4985138"/>
                <a:ext cx="993477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3600 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8647" y="4985138"/>
                <a:ext cx="993477" cy="295466"/>
              </a:xfrm>
              <a:prstGeom prst="rect">
                <a:avLst/>
              </a:prstGeom>
              <a:blipFill rotWithShape="0">
                <a:blip r:embed="rId14" cstate="print"/>
                <a:stretch>
                  <a:fillRect l="-3067" r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7478638" y="5003480"/>
                <a:ext cx="1055674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333 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8638" y="5003480"/>
                <a:ext cx="1055674" cy="295466"/>
              </a:xfrm>
              <a:prstGeom prst="rect">
                <a:avLst/>
              </a:prstGeom>
              <a:blipFill rotWithShape="0">
                <a:blip r:embed="rId15" cstate="print"/>
                <a:stretch>
                  <a:fillRect l="-4046" r="-2312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12123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/>
      <p:bldP spid="17" grpId="0"/>
      <p:bldP spid="18" grpId="0"/>
      <p:bldP spid="19" grpId="0"/>
      <p:bldP spid="20" grpId="0" animBg="1"/>
      <p:bldP spid="21" grpId="0" animBg="1"/>
      <p:bldP spid="22" grpId="0" animBg="1"/>
      <p:bldP spid="23" grpId="0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6" grpId="0" animBg="1"/>
      <p:bldP spid="37" grpId="0" animBg="1"/>
      <p:bldP spid="3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685800"/>
            <a:ext cx="39212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dirty="0"/>
              <a:t>Određivanje rada kompresora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28600" y="1185565"/>
                <a:ext cx="3921266" cy="8218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sup>
                          </m:sSup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185565"/>
                <a:ext cx="3921266" cy="82189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ounded Rectangle 4"/>
          <p:cNvSpPr/>
          <p:nvPr/>
        </p:nvSpPr>
        <p:spPr bwMode="auto">
          <a:xfrm>
            <a:off x="228600" y="2209800"/>
            <a:ext cx="2819400" cy="803908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r>
              <a:rPr kumimoji="0" lang="sr-Latn-R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Tehnički rad prilikom procesa</a:t>
            </a:r>
            <a:r>
              <a:rPr kumimoji="0" lang="sr-Latn-RS" sz="18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 1-2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853440" y="1349808"/>
            <a:ext cx="822960" cy="73152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606800" y="1230751"/>
            <a:ext cx="548640" cy="64008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28600" y="3978090"/>
                <a:ext cx="1062470" cy="12949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RS" b="0" i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RS" b="0" i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func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978090"/>
                <a:ext cx="1062470" cy="1294970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28600" y="3142180"/>
                <a:ext cx="1154803" cy="7074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num>
                        <m:den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142180"/>
                <a:ext cx="1154803" cy="707438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905000" y="3314087"/>
                <a:ext cx="1719766" cy="5355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𝟐𝟎𝟓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3314087"/>
                <a:ext cx="1719766" cy="535531"/>
              </a:xfrm>
              <a:prstGeom prst="rect">
                <a:avLst/>
              </a:prstGeom>
              <a:blipFill rotWithShape="0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905000" y="4357809"/>
                <a:ext cx="1937775" cy="5355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𝟖𝟕𝟐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4357809"/>
                <a:ext cx="1937775" cy="535531"/>
              </a:xfrm>
              <a:prstGeom prst="rect">
                <a:avLst/>
              </a:prstGeom>
              <a:blipFill rotWithShape="0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18"/>
              <p:cNvSpPr/>
              <p:nvPr/>
            </p:nvSpPr>
            <p:spPr>
              <a:xfrm>
                <a:off x="4583739" y="1376226"/>
                <a:ext cx="3539623" cy="5520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𝒍</m:t>
                          </m:r>
                        </m:e>
                        <m:sub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sub>
                      </m:sSub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𝟎𝟗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</m:sSup>
                      <m:r>
                        <a:rPr lang="sr-Latn-RS" sz="2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RS" sz="2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𝐉</m:t>
                      </m:r>
                      <m:r>
                        <a:rPr lang="sr-Latn-RS" sz="2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sr-Latn-RS" sz="2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𝐤𝐠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3739" y="1376226"/>
                <a:ext cx="3539623" cy="55207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/>
          <p:cNvSpPr/>
          <p:nvPr/>
        </p:nvSpPr>
        <p:spPr bwMode="auto">
          <a:xfrm>
            <a:off x="6248400" y="2081328"/>
            <a:ext cx="2743200" cy="4243272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grpSp>
        <p:nvGrpSpPr>
          <p:cNvPr id="2" name="Group 17"/>
          <p:cNvGrpSpPr/>
          <p:nvPr/>
        </p:nvGrpSpPr>
        <p:grpSpPr>
          <a:xfrm>
            <a:off x="6549168" y="2563071"/>
            <a:ext cx="2250937" cy="3678764"/>
            <a:chOff x="4991100" y="2516496"/>
            <a:chExt cx="2250937" cy="36787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4991100" y="2516496"/>
                  <a:ext cx="2001766" cy="62568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RS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sr-Latn-RS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Sup>
                          <m:sSubSupPr>
                            <m:ctrlPr>
                              <a:rPr lang="en-US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sr-Latn-RS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sr-Latn-RS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f>
                              <m:fPr>
                                <m:ctrlPr>
                                  <a:rPr lang="en-US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sup>
                        </m:sSubSup>
                        <m:r>
                          <a:rPr lang="sr-Latn-RS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RS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sr-Latn-RS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Sup>
                          <m:sSubSupPr>
                            <m:ctrlPr>
                              <a:rPr lang="en-US" i="1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sr-Latn-RS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sr-Latn-RS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f>
                              <m:fPr>
                                <m:ctrlPr>
                                  <a:rPr lang="en-US" i="1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sup>
                        </m:sSubSup>
                      </m:oMath>
                    </m:oMathPara>
                  </a14:m>
                  <a:endParaRPr lang="en-US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91100" y="2516496"/>
                  <a:ext cx="2001766" cy="625684"/>
                </a:xfrm>
                <a:prstGeom prst="rect">
                  <a:avLst/>
                </a:prstGeom>
                <a:blipFill rotWithShape="0">
                  <a:blip r:embed="rId8" cstate="print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4991100" y="3142180"/>
                  <a:ext cx="1641668" cy="100444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sr-Latn-RS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  <m:r>
                          <a:rPr lang="sr-Latn-RS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sr-Latn-RS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sr-Latn-RS" i="1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sr-Latn-RS" i="1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sr-Latn-RS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RS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sr-Latn-RS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sr-Latn-RS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RS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sr-Latn-RS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d>
                          </m:e>
                          <m:sup>
                            <m:f>
                              <m:fPr>
                                <m:ctrlP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91100" y="3142180"/>
                  <a:ext cx="1641668" cy="1004442"/>
                </a:xfrm>
                <a:prstGeom prst="rect">
                  <a:avLst/>
                </a:prstGeom>
                <a:blipFill rotWithShape="0">
                  <a:blip r:embed="rId9" cstate="print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4991100" y="4146622"/>
                  <a:ext cx="2250937" cy="75366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sr-Latn-RS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r-Latn-RS" b="0" i="0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f>
                              <m:fPr>
                                <m:ctrlPr>
                                  <a:rPr lang="sr-Latn-RS" i="1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sr-Latn-RS" i="1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RS" i="1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RS" i="1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sr-Latn-RS" i="1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RS" i="1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RS" i="1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func>
                        <m:r>
                          <a:rPr lang="sr-Latn-RS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unc>
                          <m:funcPr>
                            <m:ctrlPr>
                              <a:rPr lang="sr-Latn-RS" i="1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f>
                              <m:fPr>
                                <m:ctrlPr>
                                  <a:rPr lang="sr-Latn-RS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  <m:r>
                              <a:rPr lang="sr-Latn-RS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  <m:r>
                              <m:rPr>
                                <m:sty m:val="p"/>
                              </m:rPr>
                              <a:rPr lang="sr-Latn-RS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f>
                              <m:fPr>
                                <m:ctrlPr>
                                  <a:rPr lang="sr-Latn-RS" i="1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sr-Latn-RS" i="1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RS" b="0" i="1" smtClean="0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sr-Latn-RS" b="0" i="1" smtClean="0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sr-Latn-RS" i="1" smtClean="0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RS" b="0" i="1" smtClean="0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sr-Latn-RS" b="0" i="1" smtClean="0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</m:e>
                        </m:func>
                      </m:oMath>
                    </m:oMathPara>
                  </a14:m>
                  <a:endParaRPr lang="en-US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91100" y="4146622"/>
                  <a:ext cx="2250937" cy="753668"/>
                </a:xfrm>
                <a:prstGeom prst="rect">
                  <a:avLst/>
                </a:prstGeom>
                <a:blipFill rotWithShape="0">
                  <a:blip r:embed="rId10" cstate="print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4991100" y="4900290"/>
                  <a:ext cx="1998176" cy="129497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sr-Latn-RS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RS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sr-Latn-RS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sr-Latn-RS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  <m:r>
                          <a:rPr lang="sr-Latn-RS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sr-Latn-RS" b="0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sr-Latn-RS" b="0" i="0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ln</m:t>
                                </m:r>
                              </m:fName>
                              <m:e>
                                <m:f>
                                  <m:fPr>
                                    <m:ctrlPr>
                                      <a:rPr lang="sr-Latn-RS" b="0" i="1" smtClean="0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sr-Latn-RS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RS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sr-Latn-RS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sr-Latn-RS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RS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sr-Latn-RS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sr-Latn-R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sr-Latn-RS" b="0" i="0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ln</m:t>
                                </m:r>
                              </m:fName>
                              <m:e>
                                <m:f>
                                  <m:fPr>
                                    <m:ctrlPr>
                                      <a:rPr lang="sr-Latn-RS" b="0" i="1" smtClean="0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sr-Latn-RS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RS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sr-Latn-RS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sr-Latn-RS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r-Latn-RS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sr-Latn-RS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func>
                          </m:den>
                        </m:f>
                        <m:r>
                          <a:rPr lang="sr-Latn-RS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sr-Latn-RS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oMath>
                    </m:oMathPara>
                  </a14:m>
                  <a:endParaRPr lang="en-US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91100" y="4900290"/>
                  <a:ext cx="1998176" cy="1294970"/>
                </a:xfrm>
                <a:prstGeom prst="rect">
                  <a:avLst/>
                </a:prstGeom>
                <a:blipFill rotWithShape="0">
                  <a:blip r:embed="rId11" cstate="print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TextBox 20"/>
          <p:cNvSpPr txBox="1"/>
          <p:nvPr/>
        </p:nvSpPr>
        <p:spPr>
          <a:xfrm>
            <a:off x="6754955" y="2167567"/>
            <a:ext cx="1730089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>
                <a:solidFill>
                  <a:srgbClr val="FFC000"/>
                </a:solidFill>
              </a:rPr>
              <a:t>NA OSNOVU</a:t>
            </a:r>
            <a:endParaRPr lang="en-US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6678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9" grpId="0" animBg="1"/>
      <p:bldP spid="20" grpId="0" animBg="1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28600" y="685800"/>
            <a:ext cx="3737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dirty="0"/>
              <a:t>Teorijska snaga kompresora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28600" y="1219200"/>
                <a:ext cx="3276600" cy="63010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̇"/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begChr m:val="|"/>
                          <m:endChr m:val="|"/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sub>
                          </m:sSub>
                        </m:e>
                      </m:d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begChr m:val="|"/>
                          <m:endChr m:val="|"/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sr-Latn-R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sr-Latn-RS" i="1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219200"/>
                <a:ext cx="3276600" cy="630109"/>
              </a:xfrm>
              <a:prstGeom prst="rect">
                <a:avLst/>
              </a:prstGeom>
              <a:blipFill rotWithShape="0">
                <a:blip r:embed="rId2" cstate="print"/>
                <a:stretch>
                  <a:fillRect b="-9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Oval 23"/>
          <p:cNvSpPr/>
          <p:nvPr/>
        </p:nvSpPr>
        <p:spPr bwMode="auto">
          <a:xfrm>
            <a:off x="2225040" y="1234440"/>
            <a:ext cx="365760" cy="36576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37447" y="2057400"/>
                <a:ext cx="154215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𝑚𝑅</m:t>
                      </m:r>
                      <m:sSubSup>
                        <m:sSubSup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447" y="2057400"/>
                <a:ext cx="1542153" cy="369332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37447" y="2634823"/>
                <a:ext cx="1131142" cy="7974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R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r-Latn-R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𝑅</m:t>
                          </m:r>
                          <m:sSubSup>
                            <m:sSubSup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447" y="2634823"/>
                <a:ext cx="1131142" cy="797462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228600" y="3640376"/>
                <a:ext cx="2668616" cy="4661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sr-Latn-R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=10∗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640376"/>
                <a:ext cx="2668616" cy="466153"/>
              </a:xfrm>
              <a:prstGeom prst="rect">
                <a:avLst/>
              </a:prstGeom>
              <a:blipFill rotWithShape="0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228600" y="4143075"/>
                <a:ext cx="391927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=300∗80∗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=24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143075"/>
                <a:ext cx="3919278" cy="461665"/>
              </a:xfrm>
              <a:prstGeom prst="rect">
                <a:avLst/>
              </a:prstGeom>
              <a:blipFill rotWithShape="0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ounded Rectangle 26"/>
          <p:cNvSpPr/>
          <p:nvPr/>
        </p:nvSpPr>
        <p:spPr bwMode="auto">
          <a:xfrm>
            <a:off x="337447" y="4656998"/>
            <a:ext cx="1338953" cy="429054"/>
          </a:xfrm>
          <a:prstGeom prst="roundRect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300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balona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4267200" y="2765788"/>
                <a:ext cx="2453942" cy="5355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𝟐𝟒𝟐</m:t>
                      </m:r>
                      <m:r>
                        <a:rPr lang="sr-Cyrl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Cyrl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𝟗𝟗</m:t>
                      </m:r>
                      <m:r>
                        <a:rPr lang="sr-Cyrl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𝒌𝒈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2765788"/>
                <a:ext cx="2453942" cy="535531"/>
              </a:xfrm>
              <a:prstGeom prst="rect">
                <a:avLst/>
              </a:prstGeom>
              <a:blipFill rotWithShape="0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4267200" y="1266488"/>
                <a:ext cx="2324033" cy="5355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  <m:sub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sub>
                      </m:sSub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𝟏𝟒𝟏𝟏𝟎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𝑾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1266488"/>
                <a:ext cx="2324033" cy="535531"/>
              </a:xfrm>
              <a:prstGeom prst="rect">
                <a:avLst/>
              </a:prstGeom>
              <a:blipFill rotWithShape="0"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39018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6" grpId="0" animBg="1"/>
      <p:bldP spid="16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5286960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Uvod – Idealni klipni kompresori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0" y="1266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14800" y="5181600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2362200" y="2514600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</a:t>
            </a:r>
            <a:endParaRPr lang="en-US" b="1" dirty="0"/>
          </a:p>
        </p:txBody>
      </p:sp>
      <p:cxnSp>
        <p:nvCxnSpPr>
          <p:cNvPr id="49" name="Straight Arrow Connector 48"/>
          <p:cNvCxnSpPr/>
          <p:nvPr/>
        </p:nvCxnSpPr>
        <p:spPr bwMode="auto">
          <a:xfrm>
            <a:off x="685800" y="6324600"/>
            <a:ext cx="6477000" cy="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 bwMode="auto">
          <a:xfrm flipV="1">
            <a:off x="685800" y="1447800"/>
            <a:ext cx="0" cy="487680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04800" y="1524000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p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7239000" y="6019800"/>
            <a:ext cx="312906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v</a:t>
            </a:r>
            <a:endParaRPr lang="en-US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1390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467440" y="1875545"/>
            <a:ext cx="1900328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Tehni</a:t>
            </a:r>
            <a:r>
              <a:rPr lang="sr-Latn-RS" dirty="0"/>
              <a:t>čki rad (l</a:t>
            </a:r>
            <a:r>
              <a:rPr lang="sr-Latn-RS" baseline="-25000" dirty="0"/>
              <a:t>t</a:t>
            </a:r>
            <a:r>
              <a:rPr lang="sr-Latn-RS" dirty="0"/>
              <a:t>)</a:t>
            </a:r>
            <a:endParaRPr lang="en-US" dirty="0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1" name="Straight Connector 60"/>
          <p:cNvCxnSpPr/>
          <p:nvPr/>
        </p:nvCxnSpPr>
        <p:spPr bwMode="auto">
          <a:xfrm flipH="1" flipV="1">
            <a:off x="685800" y="5154871"/>
            <a:ext cx="3366192" cy="1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" name="Freeform 69"/>
          <p:cNvSpPr/>
          <p:nvPr/>
        </p:nvSpPr>
        <p:spPr bwMode="auto">
          <a:xfrm>
            <a:off x="2257430" y="3033711"/>
            <a:ext cx="1828800" cy="2133600"/>
          </a:xfrm>
          <a:custGeom>
            <a:avLst/>
            <a:gdLst>
              <a:gd name="connsiteX0" fmla="*/ 0 w 2298700"/>
              <a:gd name="connsiteY0" fmla="*/ 0 h 2362200"/>
              <a:gd name="connsiteX1" fmla="*/ 654050 w 2298700"/>
              <a:gd name="connsiteY1" fmla="*/ 1460500 h 2362200"/>
              <a:gd name="connsiteX2" fmla="*/ 2298700 w 2298700"/>
              <a:gd name="connsiteY2" fmla="*/ 2362200 h 2362200"/>
              <a:gd name="connsiteX0" fmla="*/ 0 w 2298700"/>
              <a:gd name="connsiteY0" fmla="*/ 0 h 2362200"/>
              <a:gd name="connsiteX1" fmla="*/ 759656 w 2298700"/>
              <a:gd name="connsiteY1" fmla="*/ 1345253 h 2362200"/>
              <a:gd name="connsiteX2" fmla="*/ 2298700 w 2298700"/>
              <a:gd name="connsiteY2" fmla="*/ 2362200 h 2362200"/>
              <a:gd name="connsiteX0" fmla="*/ 0 w 2130984"/>
              <a:gd name="connsiteY0" fmla="*/ 0 h 2372877"/>
              <a:gd name="connsiteX1" fmla="*/ 591940 w 2130984"/>
              <a:gd name="connsiteY1" fmla="*/ 1355930 h 2372877"/>
              <a:gd name="connsiteX2" fmla="*/ 2130984 w 2130984"/>
              <a:gd name="connsiteY2" fmla="*/ 2372877 h 2372877"/>
              <a:gd name="connsiteX0" fmla="*/ 0 w 2130984"/>
              <a:gd name="connsiteY0" fmla="*/ 0 h 2372877"/>
              <a:gd name="connsiteX1" fmla="*/ 710328 w 2130984"/>
              <a:gd name="connsiteY1" fmla="*/ 1355930 h 2372877"/>
              <a:gd name="connsiteX2" fmla="*/ 2130984 w 2130984"/>
              <a:gd name="connsiteY2" fmla="*/ 2372877 h 2372877"/>
              <a:gd name="connsiteX0" fmla="*/ 0 w 2841312"/>
              <a:gd name="connsiteY0" fmla="*/ 0 h 2372877"/>
              <a:gd name="connsiteX1" fmla="*/ 1420656 w 2841312"/>
              <a:gd name="connsiteY1" fmla="*/ 1355930 h 2372877"/>
              <a:gd name="connsiteX2" fmla="*/ 2841312 w 2841312"/>
              <a:gd name="connsiteY2" fmla="*/ 2372877 h 2372877"/>
              <a:gd name="connsiteX0" fmla="*/ 0 w 2841312"/>
              <a:gd name="connsiteY0" fmla="*/ 0 h 2372877"/>
              <a:gd name="connsiteX1" fmla="*/ 1065492 w 2841312"/>
              <a:gd name="connsiteY1" fmla="*/ 1440675 h 2372877"/>
              <a:gd name="connsiteX2" fmla="*/ 2841312 w 2841312"/>
              <a:gd name="connsiteY2" fmla="*/ 2372877 h 2372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41312" h="2372877">
                <a:moveTo>
                  <a:pt x="0" y="0"/>
                </a:moveTo>
                <a:cubicBezTo>
                  <a:pt x="135466" y="533400"/>
                  <a:pt x="591940" y="1045196"/>
                  <a:pt x="1065492" y="1440675"/>
                </a:cubicBezTo>
                <a:cubicBezTo>
                  <a:pt x="1539044" y="1836155"/>
                  <a:pt x="2210545" y="2118877"/>
                  <a:pt x="2841312" y="2372877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1" name="Freeform 70"/>
          <p:cNvSpPr/>
          <p:nvPr/>
        </p:nvSpPr>
        <p:spPr bwMode="auto">
          <a:xfrm>
            <a:off x="2728911" y="3019422"/>
            <a:ext cx="1371600" cy="2133600"/>
          </a:xfrm>
          <a:custGeom>
            <a:avLst/>
            <a:gdLst>
              <a:gd name="connsiteX0" fmla="*/ 0 w 2298700"/>
              <a:gd name="connsiteY0" fmla="*/ 0 h 2362200"/>
              <a:gd name="connsiteX1" fmla="*/ 654050 w 2298700"/>
              <a:gd name="connsiteY1" fmla="*/ 1460500 h 2362200"/>
              <a:gd name="connsiteX2" fmla="*/ 2298700 w 2298700"/>
              <a:gd name="connsiteY2" fmla="*/ 2362200 h 2362200"/>
              <a:gd name="connsiteX0" fmla="*/ 0 w 2298700"/>
              <a:gd name="connsiteY0" fmla="*/ 0 h 2362200"/>
              <a:gd name="connsiteX1" fmla="*/ 759656 w 2298700"/>
              <a:gd name="connsiteY1" fmla="*/ 1345253 h 2362200"/>
              <a:gd name="connsiteX2" fmla="*/ 2298700 w 2298700"/>
              <a:gd name="connsiteY2" fmla="*/ 2362200 h 2362200"/>
              <a:gd name="connsiteX0" fmla="*/ 0 w 2130984"/>
              <a:gd name="connsiteY0" fmla="*/ 0 h 2372877"/>
              <a:gd name="connsiteX1" fmla="*/ 591940 w 2130984"/>
              <a:gd name="connsiteY1" fmla="*/ 1355930 h 2372877"/>
              <a:gd name="connsiteX2" fmla="*/ 2130984 w 2130984"/>
              <a:gd name="connsiteY2" fmla="*/ 2372877 h 2372877"/>
              <a:gd name="connsiteX0" fmla="*/ 0 w 2130984"/>
              <a:gd name="connsiteY0" fmla="*/ 0 h 2372877"/>
              <a:gd name="connsiteX1" fmla="*/ 710328 w 2130984"/>
              <a:gd name="connsiteY1" fmla="*/ 1355930 h 2372877"/>
              <a:gd name="connsiteX2" fmla="*/ 2130984 w 2130984"/>
              <a:gd name="connsiteY2" fmla="*/ 2372877 h 2372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30984" h="2372877">
                <a:moveTo>
                  <a:pt x="0" y="0"/>
                </a:moveTo>
                <a:cubicBezTo>
                  <a:pt x="135466" y="533400"/>
                  <a:pt x="355164" y="960451"/>
                  <a:pt x="710328" y="1355930"/>
                </a:cubicBezTo>
                <a:cubicBezTo>
                  <a:pt x="1065492" y="1751409"/>
                  <a:pt x="1500217" y="2118877"/>
                  <a:pt x="2130984" y="2372877"/>
                </a:cubicBezTo>
              </a:path>
            </a:pathLst>
          </a:custGeom>
          <a:noFill/>
          <a:ln w="28575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2" name="Freeform 71"/>
          <p:cNvSpPr/>
          <p:nvPr/>
        </p:nvSpPr>
        <p:spPr bwMode="auto">
          <a:xfrm>
            <a:off x="2509837" y="3033711"/>
            <a:ext cx="1600200" cy="2133600"/>
          </a:xfrm>
          <a:custGeom>
            <a:avLst/>
            <a:gdLst>
              <a:gd name="connsiteX0" fmla="*/ 0 w 2298700"/>
              <a:gd name="connsiteY0" fmla="*/ 0 h 2362200"/>
              <a:gd name="connsiteX1" fmla="*/ 654050 w 2298700"/>
              <a:gd name="connsiteY1" fmla="*/ 1460500 h 2362200"/>
              <a:gd name="connsiteX2" fmla="*/ 2298700 w 2298700"/>
              <a:gd name="connsiteY2" fmla="*/ 2362200 h 2362200"/>
              <a:gd name="connsiteX0" fmla="*/ 0 w 2298700"/>
              <a:gd name="connsiteY0" fmla="*/ 0 h 2362200"/>
              <a:gd name="connsiteX1" fmla="*/ 759656 w 2298700"/>
              <a:gd name="connsiteY1" fmla="*/ 1345253 h 2362200"/>
              <a:gd name="connsiteX2" fmla="*/ 2298700 w 2298700"/>
              <a:gd name="connsiteY2" fmla="*/ 2362200 h 2362200"/>
              <a:gd name="connsiteX0" fmla="*/ 0 w 2130984"/>
              <a:gd name="connsiteY0" fmla="*/ 0 h 2372877"/>
              <a:gd name="connsiteX1" fmla="*/ 591940 w 2130984"/>
              <a:gd name="connsiteY1" fmla="*/ 1355930 h 2372877"/>
              <a:gd name="connsiteX2" fmla="*/ 2130984 w 2130984"/>
              <a:gd name="connsiteY2" fmla="*/ 2372877 h 2372877"/>
              <a:gd name="connsiteX0" fmla="*/ 0 w 2130984"/>
              <a:gd name="connsiteY0" fmla="*/ 0 h 2372877"/>
              <a:gd name="connsiteX1" fmla="*/ 710328 w 2130984"/>
              <a:gd name="connsiteY1" fmla="*/ 1355930 h 2372877"/>
              <a:gd name="connsiteX2" fmla="*/ 2130984 w 2130984"/>
              <a:gd name="connsiteY2" fmla="*/ 2372877 h 2372877"/>
              <a:gd name="connsiteX0" fmla="*/ 0 w 2486148"/>
              <a:gd name="connsiteY0" fmla="*/ 0 h 2372877"/>
              <a:gd name="connsiteX1" fmla="*/ 1065492 w 2486148"/>
              <a:gd name="connsiteY1" fmla="*/ 1355930 h 2372877"/>
              <a:gd name="connsiteX2" fmla="*/ 2486148 w 2486148"/>
              <a:gd name="connsiteY2" fmla="*/ 2372877 h 2372877"/>
              <a:gd name="connsiteX0" fmla="*/ 0 w 2486148"/>
              <a:gd name="connsiteY0" fmla="*/ 0 h 2372877"/>
              <a:gd name="connsiteX1" fmla="*/ 828716 w 2486148"/>
              <a:gd name="connsiteY1" fmla="*/ 1440675 h 2372877"/>
              <a:gd name="connsiteX2" fmla="*/ 2486148 w 2486148"/>
              <a:gd name="connsiteY2" fmla="*/ 2372877 h 2372877"/>
              <a:gd name="connsiteX0" fmla="*/ 0 w 2486148"/>
              <a:gd name="connsiteY0" fmla="*/ 0 h 2372877"/>
              <a:gd name="connsiteX1" fmla="*/ 954504 w 2486148"/>
              <a:gd name="connsiteY1" fmla="*/ 1456567 h 2372877"/>
              <a:gd name="connsiteX2" fmla="*/ 2486148 w 2486148"/>
              <a:gd name="connsiteY2" fmla="*/ 2372877 h 2372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86148" h="2372877">
                <a:moveTo>
                  <a:pt x="0" y="0"/>
                </a:moveTo>
                <a:cubicBezTo>
                  <a:pt x="135466" y="533400"/>
                  <a:pt x="540146" y="1061088"/>
                  <a:pt x="954504" y="1456567"/>
                </a:cubicBezTo>
                <a:cubicBezTo>
                  <a:pt x="1368862" y="1852046"/>
                  <a:pt x="1855381" y="2118877"/>
                  <a:pt x="2486148" y="2372877"/>
                </a:cubicBezTo>
              </a:path>
            </a:pathLst>
          </a:cu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4038600" y="510540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73" name="Straight Connector 72"/>
          <p:cNvCxnSpPr/>
          <p:nvPr/>
        </p:nvCxnSpPr>
        <p:spPr bwMode="auto">
          <a:xfrm flipH="1">
            <a:off x="685800" y="3017520"/>
            <a:ext cx="2065338" cy="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" name="Oval 36"/>
          <p:cNvSpPr/>
          <p:nvPr/>
        </p:nvSpPr>
        <p:spPr bwMode="auto">
          <a:xfrm>
            <a:off x="2681289" y="297180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2216150" y="297815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2462215" y="2976563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667000" y="2514600"/>
            <a:ext cx="397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</a:t>
            </a:r>
            <a:r>
              <a:rPr lang="en-US" b="1" dirty="0"/>
              <a:t>’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1905000" y="2514600"/>
            <a:ext cx="458780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</a:t>
            </a:r>
            <a:r>
              <a:rPr lang="en-US" b="1" dirty="0"/>
              <a:t>’’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914400" y="3429000"/>
            <a:ext cx="1237839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Izoterma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914400" y="3962400"/>
            <a:ext cx="1295547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00B050"/>
                </a:solidFill>
              </a:rPr>
              <a:t>Politropa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914400" y="4495800"/>
            <a:ext cx="1338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Adijabata</a:t>
            </a:r>
            <a:endParaRPr lang="en-US" b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17240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17240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17240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31748" y="2476500"/>
            <a:ext cx="942975" cy="495300"/>
          </a:xfrm>
          <a:prstGeom prst="rect">
            <a:avLst/>
          </a:prstGeom>
          <a:noFill/>
        </p:spPr>
      </p:pic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334000" y="3657600"/>
            <a:ext cx="249459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Snaga kompresora</a:t>
            </a:r>
            <a:endParaRPr lang="en-US" b="1" dirty="0"/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1560" y="4229100"/>
            <a:ext cx="1762125" cy="495300"/>
          </a:xfrm>
          <a:prstGeom prst="rect">
            <a:avLst/>
          </a:prstGeom>
          <a:noFill/>
        </p:spPr>
      </p:pic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64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8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536174"/>
            <a:ext cx="7924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i="1"/>
              <a:t>S</a:t>
            </a:r>
            <a:r>
              <a:rPr lang="en-US" i="1"/>
              <a:t>va autorska prava autora prezenatacije i video snimaka </a:t>
            </a:r>
            <a:r>
              <a:rPr lang="sr-Latn-RS" i="1"/>
              <a:t>su </a:t>
            </a:r>
            <a:r>
              <a:rPr lang="en-US" i="1"/>
              <a:t>zaštićena</a:t>
            </a:r>
            <a:r>
              <a:rPr lang="sr-Latn-RS" i="1"/>
              <a:t>. Prezentacija i video </a:t>
            </a:r>
            <a:r>
              <a:rPr lang="en-US" i="1"/>
              <a:t>snimak mogu</a:t>
            </a:r>
            <a:r>
              <a:rPr lang="sr-Latn-RS" i="1"/>
              <a:t> se</a:t>
            </a:r>
            <a:r>
              <a:rPr lang="en-US" i="1"/>
              <a:t> koristiti samo za nastavu na daljini studenta Saobraćajnog fakulteta Univerziteta u Beogradu u školskoj 2024/25 i ne mogu </a:t>
            </a:r>
            <a:r>
              <a:rPr lang="sr-Latn-RS" i="1"/>
              <a:t>se </a:t>
            </a:r>
            <a:r>
              <a:rPr lang="en-US" i="1"/>
              <a:t>koristiti za druge svrhe bez pismene saglasnosti autora materijala</a:t>
            </a:r>
            <a:r>
              <a:rPr lang="sr-Latn-RS" i="1"/>
              <a:t>.</a:t>
            </a:r>
            <a:endParaRPr lang="en-US"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9155" y="990600"/>
            <a:ext cx="8842445" cy="2778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r-Latn-RS" sz="2400" b="1" dirty="0">
                <a:solidFill>
                  <a:schemeClr val="bg1"/>
                </a:solidFill>
              </a:rPr>
              <a:t>Zadatak 1.</a:t>
            </a:r>
            <a:r>
              <a:rPr lang="en-US" sz="2400" dirty="0"/>
              <a:t> </a:t>
            </a:r>
            <a:r>
              <a:rPr lang="sr-Latn-RS" sz="2400" dirty="0"/>
              <a:t>Kompresor usisava vazduh pritiska 1 bar i temperature 20</a:t>
            </a:r>
            <a:r>
              <a:rPr lang="en-US" sz="2400" dirty="0"/>
              <a:t>º</a:t>
            </a:r>
            <a:r>
              <a:rPr lang="sr-Latn-RS" sz="2400" dirty="0"/>
              <a:t>C i sabija ga do 6 bar</a:t>
            </a:r>
            <a:r>
              <a:rPr lang="en-US" sz="2400" dirty="0"/>
              <a:t>.</a:t>
            </a:r>
            <a:r>
              <a:rPr lang="sr-Latn-RS" sz="2400" dirty="0"/>
              <a:t> Odrediti teorijsku snagu kompresora pri izotermskom, adijabatskom i politropskom (n = 1,25) sabijanju. Naći parametre sabijenog vazduha, ako je maseni protok 900 kg/h.</a:t>
            </a:r>
            <a:endParaRPr lang="en-US" sz="24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91456889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800" y="5181600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362200" y="2514600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</a:t>
            </a:r>
            <a:endParaRPr lang="en-US" b="1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685800" y="6324600"/>
            <a:ext cx="6477000" cy="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 bwMode="auto">
          <a:xfrm flipV="1">
            <a:off x="685800" y="1447800"/>
            <a:ext cx="0" cy="487680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" y="1524000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p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239000" y="6019800"/>
            <a:ext cx="312906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v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 bwMode="auto">
          <a:xfrm flipH="1" flipV="1">
            <a:off x="685800" y="5154871"/>
            <a:ext cx="3366192" cy="1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Freeform 8"/>
          <p:cNvSpPr/>
          <p:nvPr/>
        </p:nvSpPr>
        <p:spPr bwMode="auto">
          <a:xfrm>
            <a:off x="2257430" y="3033711"/>
            <a:ext cx="1828800" cy="2133600"/>
          </a:xfrm>
          <a:custGeom>
            <a:avLst/>
            <a:gdLst>
              <a:gd name="connsiteX0" fmla="*/ 0 w 2298700"/>
              <a:gd name="connsiteY0" fmla="*/ 0 h 2362200"/>
              <a:gd name="connsiteX1" fmla="*/ 654050 w 2298700"/>
              <a:gd name="connsiteY1" fmla="*/ 1460500 h 2362200"/>
              <a:gd name="connsiteX2" fmla="*/ 2298700 w 2298700"/>
              <a:gd name="connsiteY2" fmla="*/ 2362200 h 2362200"/>
              <a:gd name="connsiteX0" fmla="*/ 0 w 2298700"/>
              <a:gd name="connsiteY0" fmla="*/ 0 h 2362200"/>
              <a:gd name="connsiteX1" fmla="*/ 759656 w 2298700"/>
              <a:gd name="connsiteY1" fmla="*/ 1345253 h 2362200"/>
              <a:gd name="connsiteX2" fmla="*/ 2298700 w 2298700"/>
              <a:gd name="connsiteY2" fmla="*/ 2362200 h 2362200"/>
              <a:gd name="connsiteX0" fmla="*/ 0 w 2130984"/>
              <a:gd name="connsiteY0" fmla="*/ 0 h 2372877"/>
              <a:gd name="connsiteX1" fmla="*/ 591940 w 2130984"/>
              <a:gd name="connsiteY1" fmla="*/ 1355930 h 2372877"/>
              <a:gd name="connsiteX2" fmla="*/ 2130984 w 2130984"/>
              <a:gd name="connsiteY2" fmla="*/ 2372877 h 2372877"/>
              <a:gd name="connsiteX0" fmla="*/ 0 w 2130984"/>
              <a:gd name="connsiteY0" fmla="*/ 0 h 2372877"/>
              <a:gd name="connsiteX1" fmla="*/ 710328 w 2130984"/>
              <a:gd name="connsiteY1" fmla="*/ 1355930 h 2372877"/>
              <a:gd name="connsiteX2" fmla="*/ 2130984 w 2130984"/>
              <a:gd name="connsiteY2" fmla="*/ 2372877 h 2372877"/>
              <a:gd name="connsiteX0" fmla="*/ 0 w 2841312"/>
              <a:gd name="connsiteY0" fmla="*/ 0 h 2372877"/>
              <a:gd name="connsiteX1" fmla="*/ 1420656 w 2841312"/>
              <a:gd name="connsiteY1" fmla="*/ 1355930 h 2372877"/>
              <a:gd name="connsiteX2" fmla="*/ 2841312 w 2841312"/>
              <a:gd name="connsiteY2" fmla="*/ 2372877 h 2372877"/>
              <a:gd name="connsiteX0" fmla="*/ 0 w 2841312"/>
              <a:gd name="connsiteY0" fmla="*/ 0 h 2372877"/>
              <a:gd name="connsiteX1" fmla="*/ 1065492 w 2841312"/>
              <a:gd name="connsiteY1" fmla="*/ 1440675 h 2372877"/>
              <a:gd name="connsiteX2" fmla="*/ 2841312 w 2841312"/>
              <a:gd name="connsiteY2" fmla="*/ 2372877 h 2372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41312" h="2372877">
                <a:moveTo>
                  <a:pt x="0" y="0"/>
                </a:moveTo>
                <a:cubicBezTo>
                  <a:pt x="135466" y="533400"/>
                  <a:pt x="591940" y="1045196"/>
                  <a:pt x="1065492" y="1440675"/>
                </a:cubicBezTo>
                <a:cubicBezTo>
                  <a:pt x="1539044" y="1836155"/>
                  <a:pt x="2210545" y="2118877"/>
                  <a:pt x="2841312" y="2372877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2728911" y="3019422"/>
            <a:ext cx="1371600" cy="2133600"/>
          </a:xfrm>
          <a:custGeom>
            <a:avLst/>
            <a:gdLst>
              <a:gd name="connsiteX0" fmla="*/ 0 w 2298700"/>
              <a:gd name="connsiteY0" fmla="*/ 0 h 2362200"/>
              <a:gd name="connsiteX1" fmla="*/ 654050 w 2298700"/>
              <a:gd name="connsiteY1" fmla="*/ 1460500 h 2362200"/>
              <a:gd name="connsiteX2" fmla="*/ 2298700 w 2298700"/>
              <a:gd name="connsiteY2" fmla="*/ 2362200 h 2362200"/>
              <a:gd name="connsiteX0" fmla="*/ 0 w 2298700"/>
              <a:gd name="connsiteY0" fmla="*/ 0 h 2362200"/>
              <a:gd name="connsiteX1" fmla="*/ 759656 w 2298700"/>
              <a:gd name="connsiteY1" fmla="*/ 1345253 h 2362200"/>
              <a:gd name="connsiteX2" fmla="*/ 2298700 w 2298700"/>
              <a:gd name="connsiteY2" fmla="*/ 2362200 h 2362200"/>
              <a:gd name="connsiteX0" fmla="*/ 0 w 2130984"/>
              <a:gd name="connsiteY0" fmla="*/ 0 h 2372877"/>
              <a:gd name="connsiteX1" fmla="*/ 591940 w 2130984"/>
              <a:gd name="connsiteY1" fmla="*/ 1355930 h 2372877"/>
              <a:gd name="connsiteX2" fmla="*/ 2130984 w 2130984"/>
              <a:gd name="connsiteY2" fmla="*/ 2372877 h 2372877"/>
              <a:gd name="connsiteX0" fmla="*/ 0 w 2130984"/>
              <a:gd name="connsiteY0" fmla="*/ 0 h 2372877"/>
              <a:gd name="connsiteX1" fmla="*/ 710328 w 2130984"/>
              <a:gd name="connsiteY1" fmla="*/ 1355930 h 2372877"/>
              <a:gd name="connsiteX2" fmla="*/ 2130984 w 2130984"/>
              <a:gd name="connsiteY2" fmla="*/ 2372877 h 2372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30984" h="2372877">
                <a:moveTo>
                  <a:pt x="0" y="0"/>
                </a:moveTo>
                <a:cubicBezTo>
                  <a:pt x="135466" y="533400"/>
                  <a:pt x="355164" y="960451"/>
                  <a:pt x="710328" y="1355930"/>
                </a:cubicBezTo>
                <a:cubicBezTo>
                  <a:pt x="1065492" y="1751409"/>
                  <a:pt x="1500217" y="2118877"/>
                  <a:pt x="2130984" y="2372877"/>
                </a:cubicBezTo>
              </a:path>
            </a:pathLst>
          </a:custGeom>
          <a:noFill/>
          <a:ln w="28575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2509837" y="3033711"/>
            <a:ext cx="1600200" cy="2133600"/>
          </a:xfrm>
          <a:custGeom>
            <a:avLst/>
            <a:gdLst>
              <a:gd name="connsiteX0" fmla="*/ 0 w 2298700"/>
              <a:gd name="connsiteY0" fmla="*/ 0 h 2362200"/>
              <a:gd name="connsiteX1" fmla="*/ 654050 w 2298700"/>
              <a:gd name="connsiteY1" fmla="*/ 1460500 h 2362200"/>
              <a:gd name="connsiteX2" fmla="*/ 2298700 w 2298700"/>
              <a:gd name="connsiteY2" fmla="*/ 2362200 h 2362200"/>
              <a:gd name="connsiteX0" fmla="*/ 0 w 2298700"/>
              <a:gd name="connsiteY0" fmla="*/ 0 h 2362200"/>
              <a:gd name="connsiteX1" fmla="*/ 759656 w 2298700"/>
              <a:gd name="connsiteY1" fmla="*/ 1345253 h 2362200"/>
              <a:gd name="connsiteX2" fmla="*/ 2298700 w 2298700"/>
              <a:gd name="connsiteY2" fmla="*/ 2362200 h 2362200"/>
              <a:gd name="connsiteX0" fmla="*/ 0 w 2130984"/>
              <a:gd name="connsiteY0" fmla="*/ 0 h 2372877"/>
              <a:gd name="connsiteX1" fmla="*/ 591940 w 2130984"/>
              <a:gd name="connsiteY1" fmla="*/ 1355930 h 2372877"/>
              <a:gd name="connsiteX2" fmla="*/ 2130984 w 2130984"/>
              <a:gd name="connsiteY2" fmla="*/ 2372877 h 2372877"/>
              <a:gd name="connsiteX0" fmla="*/ 0 w 2130984"/>
              <a:gd name="connsiteY0" fmla="*/ 0 h 2372877"/>
              <a:gd name="connsiteX1" fmla="*/ 710328 w 2130984"/>
              <a:gd name="connsiteY1" fmla="*/ 1355930 h 2372877"/>
              <a:gd name="connsiteX2" fmla="*/ 2130984 w 2130984"/>
              <a:gd name="connsiteY2" fmla="*/ 2372877 h 2372877"/>
              <a:gd name="connsiteX0" fmla="*/ 0 w 2486148"/>
              <a:gd name="connsiteY0" fmla="*/ 0 h 2372877"/>
              <a:gd name="connsiteX1" fmla="*/ 1065492 w 2486148"/>
              <a:gd name="connsiteY1" fmla="*/ 1355930 h 2372877"/>
              <a:gd name="connsiteX2" fmla="*/ 2486148 w 2486148"/>
              <a:gd name="connsiteY2" fmla="*/ 2372877 h 2372877"/>
              <a:gd name="connsiteX0" fmla="*/ 0 w 2486148"/>
              <a:gd name="connsiteY0" fmla="*/ 0 h 2372877"/>
              <a:gd name="connsiteX1" fmla="*/ 828716 w 2486148"/>
              <a:gd name="connsiteY1" fmla="*/ 1440675 h 2372877"/>
              <a:gd name="connsiteX2" fmla="*/ 2486148 w 2486148"/>
              <a:gd name="connsiteY2" fmla="*/ 2372877 h 2372877"/>
              <a:gd name="connsiteX0" fmla="*/ 0 w 2486148"/>
              <a:gd name="connsiteY0" fmla="*/ 0 h 2372877"/>
              <a:gd name="connsiteX1" fmla="*/ 954504 w 2486148"/>
              <a:gd name="connsiteY1" fmla="*/ 1456567 h 2372877"/>
              <a:gd name="connsiteX2" fmla="*/ 2486148 w 2486148"/>
              <a:gd name="connsiteY2" fmla="*/ 2372877 h 2372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86148" h="2372877">
                <a:moveTo>
                  <a:pt x="0" y="0"/>
                </a:moveTo>
                <a:cubicBezTo>
                  <a:pt x="135466" y="533400"/>
                  <a:pt x="540146" y="1061088"/>
                  <a:pt x="954504" y="1456567"/>
                </a:cubicBezTo>
                <a:cubicBezTo>
                  <a:pt x="1368862" y="1852046"/>
                  <a:pt x="1855381" y="2118877"/>
                  <a:pt x="2486148" y="2372877"/>
                </a:cubicBezTo>
              </a:path>
            </a:pathLst>
          </a:cu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4038600" y="510540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 flipH="1">
            <a:off x="685800" y="3017520"/>
            <a:ext cx="2065338" cy="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Oval 13"/>
          <p:cNvSpPr/>
          <p:nvPr/>
        </p:nvSpPr>
        <p:spPr bwMode="auto">
          <a:xfrm>
            <a:off x="2681289" y="297180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2216150" y="297815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2462215" y="2976563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67000" y="2514600"/>
            <a:ext cx="397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</a:t>
            </a:r>
            <a:r>
              <a:rPr lang="en-US" b="1" dirty="0"/>
              <a:t>’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5000" y="2514600"/>
            <a:ext cx="458780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</a:t>
            </a:r>
            <a:r>
              <a:rPr lang="en-US" b="1" dirty="0"/>
              <a:t>’’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3429000"/>
            <a:ext cx="1237839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Izoterma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14400" y="3962400"/>
            <a:ext cx="1295547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00B050"/>
                </a:solidFill>
              </a:rPr>
              <a:t>Politropa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14400" y="4495800"/>
            <a:ext cx="1338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Adijabata</a:t>
            </a:r>
            <a:endParaRPr lang="en-US" b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8600" y="762000"/>
            <a:ext cx="7135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1. Korak </a:t>
            </a:r>
            <a:r>
              <a:rPr lang="sr-Latn-RS" dirty="0"/>
              <a:t>– Crtanje procesa </a:t>
            </a:r>
            <a:r>
              <a:rPr lang="sr-Latn-RS" b="1" dirty="0"/>
              <a:t>idealnog </a:t>
            </a:r>
            <a:r>
              <a:rPr lang="sr-Latn-RS" dirty="0"/>
              <a:t>kompresora – 3 slučaja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953000" y="1295400"/>
            <a:ext cx="3275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2. Korak – poznati podaci</a:t>
            </a:r>
            <a:endParaRPr lang="en-US" b="1" dirty="0"/>
          </a:p>
        </p:txBody>
      </p:sp>
      <p:grpSp>
        <p:nvGrpSpPr>
          <p:cNvPr id="32" name="Group 31"/>
          <p:cNvGrpSpPr/>
          <p:nvPr/>
        </p:nvGrpSpPr>
        <p:grpSpPr>
          <a:xfrm>
            <a:off x="4953000" y="1676400"/>
            <a:ext cx="2939813" cy="1211194"/>
            <a:chOff x="5638800" y="1330299"/>
            <a:chExt cx="2939813" cy="1211194"/>
          </a:xfrm>
        </p:grpSpPr>
        <p:sp>
          <p:nvSpPr>
            <p:cNvPr id="28" name="TextBox 27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5654563" y="1330299"/>
              <a:ext cx="1271310" cy="605102"/>
            </a:xfrm>
            <a:prstGeom prst="rect">
              <a:avLst/>
            </a:prstGeom>
            <a:blipFill rotWithShape="0">
              <a:blip r:embed="rId2" cstate="print"/>
              <a:stretch>
                <a:fillRect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29" name="TextBox 28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7181371" y="1356976"/>
              <a:ext cx="1397242" cy="605102"/>
            </a:xfrm>
            <a:prstGeom prst="rect">
              <a:avLst/>
            </a:prstGeom>
            <a:blipFill rotWithShape="0">
              <a:blip r:embed="rId3" cstate="print"/>
              <a:stretch>
                <a:fillRect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30" name="TextBox 29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5638800" y="1936391"/>
              <a:ext cx="1320682" cy="605102"/>
            </a:xfrm>
            <a:prstGeom prst="rect">
              <a:avLst/>
            </a:prstGeom>
            <a:blipFill rotWithShape="0">
              <a:blip r:embed="rId4" cstate="print"/>
              <a:stretch>
                <a:fillRect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31" name="TextBox 30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7177685" y="2139232"/>
              <a:ext cx="702307" cy="295466"/>
            </a:xfrm>
            <a:prstGeom prst="rect">
              <a:avLst/>
            </a:prstGeom>
            <a:blipFill rotWithShape="0">
              <a:blip r:embed="rId5" cstate="print"/>
              <a:stretch>
                <a:fillRect l="-2586" r="-5172"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4876800" y="3001254"/>
            <a:ext cx="1396536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i="1" dirty="0"/>
              <a:t>T</a:t>
            </a:r>
            <a:r>
              <a:rPr lang="sr-Latn-RS" i="1" baseline="-25000" dirty="0"/>
              <a:t>1</a:t>
            </a:r>
            <a:r>
              <a:rPr lang="sr-Latn-RS" i="1" dirty="0"/>
              <a:t> </a:t>
            </a:r>
            <a:r>
              <a:rPr lang="sr-Latn-RS" i="1"/>
              <a:t>= 29</a:t>
            </a:r>
            <a:r>
              <a:rPr lang="en-GB" i="1"/>
              <a:t>3</a:t>
            </a:r>
            <a:r>
              <a:rPr lang="sr-Latn-RS" i="1"/>
              <a:t> </a:t>
            </a:r>
            <a:r>
              <a:rPr lang="sr-Latn-RS" i="1" dirty="0"/>
              <a:t>K</a:t>
            </a:r>
            <a:endParaRPr lang="en-US" i="1" dirty="0"/>
          </a:p>
        </p:txBody>
      </p:sp>
      <p:sp>
        <p:nvSpPr>
          <p:cNvPr id="34" name="TextBox 33"/>
          <p:cNvSpPr txBox="1"/>
          <p:nvPr/>
        </p:nvSpPr>
        <p:spPr>
          <a:xfrm>
            <a:off x="4886325" y="3429000"/>
            <a:ext cx="2350323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i="1" dirty="0"/>
              <a:t>p</a:t>
            </a:r>
            <a:r>
              <a:rPr lang="sr-Latn-RS" i="1" baseline="-25000" dirty="0"/>
              <a:t>1</a:t>
            </a:r>
            <a:r>
              <a:rPr lang="sr-Latn-RS" i="1" dirty="0"/>
              <a:t> = 1 bar = 10</a:t>
            </a:r>
            <a:r>
              <a:rPr lang="sr-Latn-RS" i="1" baseline="30000" dirty="0"/>
              <a:t>5</a:t>
            </a:r>
            <a:r>
              <a:rPr lang="sr-Latn-RS" i="1" dirty="0"/>
              <a:t> Pa</a:t>
            </a:r>
            <a:endParaRPr lang="en-US" i="1" dirty="0"/>
          </a:p>
        </p:txBody>
      </p:sp>
      <p:sp>
        <p:nvSpPr>
          <p:cNvPr id="35" name="TextBox 34"/>
          <p:cNvSpPr txBox="1"/>
          <p:nvPr/>
        </p:nvSpPr>
        <p:spPr>
          <a:xfrm>
            <a:off x="4876800" y="3962400"/>
            <a:ext cx="3734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</a:t>
            </a:r>
            <a:r>
              <a:rPr lang="sr-Latn-RS" i="1" baseline="-25000" dirty="0"/>
              <a:t>2</a:t>
            </a:r>
            <a:r>
              <a:rPr lang="en-US" i="1" baseline="-25000" dirty="0"/>
              <a:t> </a:t>
            </a:r>
            <a:r>
              <a:rPr lang="sr-Latn-RS" i="1" dirty="0"/>
              <a:t>=</a:t>
            </a:r>
            <a:r>
              <a:rPr lang="en-US" i="1" dirty="0"/>
              <a:t> p</a:t>
            </a:r>
            <a:r>
              <a:rPr lang="sr-Latn-RS" i="1" baseline="-25000" dirty="0"/>
              <a:t>2</a:t>
            </a:r>
            <a:r>
              <a:rPr lang="en-US" i="1" baseline="-25000" dirty="0"/>
              <a:t>’</a:t>
            </a:r>
            <a:r>
              <a:rPr lang="sr-Latn-RS" i="1" dirty="0"/>
              <a:t> =</a:t>
            </a:r>
            <a:r>
              <a:rPr lang="en-US" i="1" dirty="0"/>
              <a:t> p</a:t>
            </a:r>
            <a:r>
              <a:rPr lang="sr-Latn-RS" i="1" baseline="-25000" dirty="0"/>
              <a:t>2</a:t>
            </a:r>
            <a:r>
              <a:rPr lang="en-US" i="1" baseline="-25000" dirty="0"/>
              <a:t>’’</a:t>
            </a:r>
            <a:r>
              <a:rPr lang="sr-Latn-RS" i="1" dirty="0"/>
              <a:t> = </a:t>
            </a:r>
            <a:r>
              <a:rPr lang="en-US" i="1" dirty="0"/>
              <a:t>6</a:t>
            </a:r>
            <a:r>
              <a:rPr lang="sr-Latn-RS" i="1" dirty="0"/>
              <a:t> bar = 6*10</a:t>
            </a:r>
            <a:r>
              <a:rPr lang="sr-Latn-RS" i="1" baseline="30000" dirty="0"/>
              <a:t>5</a:t>
            </a:r>
            <a:r>
              <a:rPr lang="sr-Latn-RS" i="1" dirty="0"/>
              <a:t> Pa</a:t>
            </a:r>
            <a:endParaRPr lang="en-US" i="1" dirty="0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3000" y="5105400"/>
            <a:ext cx="4032000" cy="720000"/>
          </a:xfrm>
          <a:prstGeom prst="rect">
            <a:avLst/>
          </a:prstGeom>
          <a:noFill/>
        </p:spPr>
      </p:pic>
      <p:sp>
        <p:nvSpPr>
          <p:cNvPr id="39" name="TextBox 38"/>
          <p:cNvSpPr txBox="1"/>
          <p:nvPr/>
        </p:nvSpPr>
        <p:spPr>
          <a:xfrm>
            <a:off x="4953000" y="4572000"/>
            <a:ext cx="1116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n </a:t>
            </a:r>
            <a:r>
              <a:rPr lang="sr-Latn-RS" i="1" dirty="0"/>
              <a:t>= </a:t>
            </a:r>
            <a:r>
              <a:rPr lang="en-US" i="1" dirty="0"/>
              <a:t>1</a:t>
            </a:r>
            <a:r>
              <a:rPr lang="sr-Cyrl-RS" i="1" dirty="0"/>
              <a:t>,25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7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/>
      <p:bldP spid="18" grpId="0"/>
      <p:bldP spid="19" grpId="0"/>
      <p:bldP spid="20" grpId="0"/>
      <p:bldP spid="21" grpId="0"/>
      <p:bldP spid="26" grpId="0"/>
      <p:bldP spid="27" grpId="0"/>
      <p:bldP spid="33" grpId="0"/>
      <p:bldP spid="34" grpId="0"/>
      <p:bldP spid="35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85800"/>
            <a:ext cx="2725426" cy="4968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Izotermski proces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13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8140" name="Rectangle 12"/>
          <p:cNvSpPr>
            <a:spLocks noChangeArrowheads="1"/>
          </p:cNvSpPr>
          <p:nvPr/>
        </p:nvSpPr>
        <p:spPr bwMode="auto">
          <a:xfrm>
            <a:off x="0" y="1343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14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8143" name="Rectangle 15"/>
          <p:cNvSpPr>
            <a:spLocks noChangeArrowheads="1"/>
          </p:cNvSpPr>
          <p:nvPr/>
        </p:nvSpPr>
        <p:spPr bwMode="auto">
          <a:xfrm>
            <a:off x="0" y="1343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14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8146" name="Rectangle 18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8149" name="Rectangle 21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151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8152" name="Rectangle 24"/>
          <p:cNvSpPr>
            <a:spLocks noChangeArrowheads="1"/>
          </p:cNvSpPr>
          <p:nvPr/>
        </p:nvSpPr>
        <p:spPr bwMode="auto">
          <a:xfrm>
            <a:off x="0" y="1638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154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8155" name="Rectangle 27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157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8158" name="Rectangle 30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8" name="Picture 1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4876800"/>
            <a:ext cx="4086225" cy="914400"/>
          </a:xfrm>
          <a:prstGeom prst="rect">
            <a:avLst/>
          </a:prstGeom>
          <a:noFill/>
        </p:spPr>
      </p:pic>
      <p:sp>
        <p:nvSpPr>
          <p:cNvPr id="48160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8161" name="Rectangle 33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B5B5C59-E95D-8800-3375-7F66534CF985}"/>
                  </a:ext>
                </a:extLst>
              </p:cNvPr>
              <p:cNvSpPr txBox="1"/>
              <p:nvPr/>
            </p:nvSpPr>
            <p:spPr>
              <a:xfrm>
                <a:off x="264459" y="1261331"/>
                <a:ext cx="5992731" cy="9957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2"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𝑙𝑛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2"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=287∗293∗</m:t>
                      </m:r>
                      <m:r>
                        <m:rPr>
                          <m:sty m:val="p"/>
                        </m:rPr>
                        <a:rPr lang="en-GB" sz="2400" b="0" i="0" smtClean="0">
                          <a:latin typeface="Cambria Math" panose="02040503050406030204" pitchFamily="18" charset="0"/>
                        </a:rPr>
                        <m:t>ln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40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B5B5C59-E95D-8800-3375-7F66534CF9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59" y="1261331"/>
                <a:ext cx="5992731" cy="9957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76E662D-C7E5-9B96-1E63-F2201F05FABB}"/>
                  </a:ext>
                </a:extLst>
              </p:cNvPr>
              <p:cNvSpPr txBox="1"/>
              <p:nvPr/>
            </p:nvSpPr>
            <p:spPr>
              <a:xfrm>
                <a:off x="263531" y="2300002"/>
                <a:ext cx="2795061" cy="4431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2"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=−150,7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𝑘𝐽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𝑘𝑔</m:t>
                      </m:r>
                    </m:oMath>
                  </m:oMathPara>
                </a14:m>
                <a:endParaRPr lang="en-US" sz="240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76E662D-C7E5-9B96-1E63-F2201F05FA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531" y="2300002"/>
                <a:ext cx="2795061" cy="4431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99EF83F-EB71-0E37-8B05-BE9B0C3331EA}"/>
                  </a:ext>
                </a:extLst>
              </p:cNvPr>
              <p:cNvSpPr txBox="1"/>
              <p:nvPr/>
            </p:nvSpPr>
            <p:spPr>
              <a:xfrm>
                <a:off x="290279" y="3062002"/>
                <a:ext cx="3595921" cy="4431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2"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̇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2"</m:t>
                              </m:r>
                            </m:sub>
                          </m:sSub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=37,7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𝑘𝑊</m:t>
                      </m:r>
                    </m:oMath>
                  </m:oMathPara>
                </a14:m>
                <a:endParaRPr lang="en-US" sz="240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99EF83F-EB71-0E37-8B05-BE9B0C3331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279" y="3062002"/>
                <a:ext cx="3595921" cy="4431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D104AAA7-A29C-D638-A600-F518010F1D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7400" y="3886200"/>
            <a:ext cx="3016022" cy="236437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FFDF30F-34CD-D9AD-233C-5681AFED18F8}"/>
                  </a:ext>
                </a:extLst>
              </p:cNvPr>
              <p:cNvSpPr txBox="1"/>
              <p:nvPr/>
            </p:nvSpPr>
            <p:spPr>
              <a:xfrm>
                <a:off x="274025" y="4281202"/>
                <a:ext cx="2359171" cy="4431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=293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en-US" sz="240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FFDF30F-34CD-D9AD-233C-5681AFED18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025" y="4281202"/>
                <a:ext cx="2359171" cy="4431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85800"/>
            <a:ext cx="4062331" cy="4968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Politropski proces (n = 1,25)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9156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4038600"/>
            <a:ext cx="3771900" cy="1076325"/>
          </a:xfrm>
          <a:prstGeom prst="rect">
            <a:avLst/>
          </a:prstGeom>
          <a:noFill/>
        </p:spPr>
      </p:pic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0" y="1609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9159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5257800"/>
            <a:ext cx="3876675" cy="914400"/>
          </a:xfrm>
          <a:prstGeom prst="rect">
            <a:avLst/>
          </a:prstGeom>
          <a:noFill/>
        </p:spPr>
      </p:pic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164" name="Rectangle 12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B83C42-51FC-482B-C8D5-777C511437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400" y="3886200"/>
            <a:ext cx="3016022" cy="236437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DE4222E-60EA-6175-634A-4CB098B3AADF}"/>
                  </a:ext>
                </a:extLst>
              </p:cNvPr>
              <p:cNvSpPr txBox="1"/>
              <p:nvPr/>
            </p:nvSpPr>
            <p:spPr>
              <a:xfrm>
                <a:off x="375920" y="1092884"/>
                <a:ext cx="3455626" cy="10336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𝑅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sup>
                          </m:sSup>
                        </m:e>
                      </m:d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DE4222E-60EA-6175-634A-4CB098B3AA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920" y="1092884"/>
                <a:ext cx="3455626" cy="10336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9EB150E-294E-8FF1-5E59-10C0B9175ED6}"/>
                  </a:ext>
                </a:extLst>
              </p:cNvPr>
              <p:cNvSpPr txBox="1"/>
              <p:nvPr/>
            </p:nvSpPr>
            <p:spPr>
              <a:xfrm>
                <a:off x="375920" y="2205821"/>
                <a:ext cx="1937903" cy="765979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175,6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9EB150E-294E-8FF1-5E59-10C0B9175E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920" y="2205821"/>
                <a:ext cx="1937903" cy="76597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9050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1C23200-A58B-6E5A-09E5-E1A54D6B8F31}"/>
                  </a:ext>
                </a:extLst>
              </p:cNvPr>
              <p:cNvSpPr txBox="1"/>
              <p:nvPr/>
            </p:nvSpPr>
            <p:spPr>
              <a:xfrm>
                <a:off x="291058" y="3439843"/>
                <a:ext cx="3419590" cy="4431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̇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43,9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𝑘𝑊</m:t>
                      </m:r>
                    </m:oMath>
                  </m:oMathPara>
                </a14:m>
                <a:endParaRPr lang="en-US" sz="240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1C23200-A58B-6E5A-09E5-E1A54D6B8F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058" y="3439843"/>
                <a:ext cx="3419590" cy="4431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85800"/>
            <a:ext cx="2828018" cy="4968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Adijabatski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proces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1638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0" y="1638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0189" name="Picture 1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4191000"/>
            <a:ext cx="3990975" cy="1076325"/>
          </a:xfrm>
          <a:prstGeom prst="rect">
            <a:avLst/>
          </a:prstGeom>
          <a:noFill/>
        </p:spPr>
      </p:pic>
      <p:sp>
        <p:nvSpPr>
          <p:cNvPr id="50191" name="Rectangle 15"/>
          <p:cNvSpPr>
            <a:spLocks noChangeArrowheads="1"/>
          </p:cNvSpPr>
          <p:nvPr/>
        </p:nvSpPr>
        <p:spPr bwMode="auto">
          <a:xfrm>
            <a:off x="0" y="1609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3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0192" name="Picture 1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5410200"/>
            <a:ext cx="4105275" cy="914400"/>
          </a:xfrm>
          <a:prstGeom prst="rect">
            <a:avLst/>
          </a:prstGeom>
          <a:noFill/>
        </p:spPr>
      </p:pic>
      <p:sp>
        <p:nvSpPr>
          <p:cNvPr id="50194" name="Rectangle 18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58856E7-0899-6214-404A-1298D8748492}"/>
                  </a:ext>
                </a:extLst>
              </p:cNvPr>
              <p:cNvSpPr txBox="1"/>
              <p:nvPr/>
            </p:nvSpPr>
            <p:spPr>
              <a:xfrm>
                <a:off x="375920" y="1092884"/>
                <a:ext cx="3571427" cy="11738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2`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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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𝑅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`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</m:t>
                                  </m:r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a:rPr lang="en-GB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</m:t>
                                  </m:r>
                                </m:den>
                              </m:f>
                            </m:sup>
                          </m:sSup>
                        </m:e>
                      </m:d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58856E7-0899-6214-404A-1298D87484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920" y="1092884"/>
                <a:ext cx="3571427" cy="11738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A91633C5-E6D5-1B30-3CD4-F07FE74A05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7400" y="3886200"/>
            <a:ext cx="3016022" cy="236437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81E6CAC-1499-FFC4-EFBF-3CCCD50AC86B}"/>
                  </a:ext>
                </a:extLst>
              </p:cNvPr>
              <p:cNvSpPr txBox="1"/>
              <p:nvPr/>
            </p:nvSpPr>
            <p:spPr>
              <a:xfrm>
                <a:off x="375920" y="2205821"/>
                <a:ext cx="1795235" cy="765979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2`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197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81E6CAC-1499-FFC4-EFBF-3CCCD50AC8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920" y="2205821"/>
                <a:ext cx="1795235" cy="76597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9050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CB40345-74CD-799F-342E-425AB9D64E5F}"/>
                  </a:ext>
                </a:extLst>
              </p:cNvPr>
              <p:cNvSpPr txBox="1"/>
              <p:nvPr/>
            </p:nvSpPr>
            <p:spPr>
              <a:xfrm>
                <a:off x="343898" y="3501171"/>
                <a:ext cx="3547831" cy="4431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`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̇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2`</m:t>
                              </m:r>
                            </m:sub>
                          </m:sSub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49,3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𝑘𝑊</m:t>
                      </m:r>
                    </m:oMath>
                  </m:oMathPara>
                </a14:m>
                <a:endParaRPr lang="en-US" sz="240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CB40345-74CD-799F-342E-425AB9D64E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898" y="3501171"/>
                <a:ext cx="3547831" cy="4431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9155" y="990600"/>
            <a:ext cx="884244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r-Latn-RS" sz="2200" b="1" dirty="0">
                <a:solidFill>
                  <a:schemeClr val="bg1"/>
                </a:solidFill>
              </a:rPr>
              <a:t>Zadatak 2.</a:t>
            </a:r>
            <a:r>
              <a:rPr lang="en-US" sz="2200" dirty="0"/>
              <a:t> </a:t>
            </a:r>
            <a:r>
              <a:rPr lang="sl-SI" sz="2200" dirty="0"/>
              <a:t>U kompresoru bez škodljivog prostora vrši se sabijanje smeše gasova za koju su poznate sledeće veličine: </a:t>
            </a:r>
            <a:r>
              <a:rPr lang="sl-SI" sz="2200" i="1" dirty="0"/>
              <a:t>R</a:t>
            </a:r>
            <a:r>
              <a:rPr lang="sl-SI" sz="2200" dirty="0"/>
              <a:t>= 280 J/kgK, </a:t>
            </a:r>
            <a:r>
              <a:rPr lang="sl-SI" sz="2200" i="1" dirty="0"/>
              <a:t>c</a:t>
            </a:r>
            <a:r>
              <a:rPr lang="sl-SI" sz="2200" i="1" baseline="-25000" dirty="0"/>
              <a:t>p</a:t>
            </a:r>
            <a:r>
              <a:rPr lang="sl-SI" sz="2200" dirty="0"/>
              <a:t>= 980 J/kgK, </a:t>
            </a:r>
            <a:r>
              <a:rPr lang="sl-SI" sz="2200" i="1" dirty="0"/>
              <a:t>c</a:t>
            </a:r>
            <a:r>
              <a:rPr lang="sl-SI" sz="2200" i="1" baseline="-25000" dirty="0"/>
              <a:t>v</a:t>
            </a:r>
            <a:r>
              <a:rPr lang="sl-SI" sz="2200" dirty="0"/>
              <a:t>= 700 J/kgK, </a:t>
            </a:r>
            <a:r>
              <a:rPr lang="sl-SI" sz="2200" dirty="0">
                <a:sym typeface="Symbol"/>
              </a:rPr>
              <a:t></a:t>
            </a:r>
            <a:r>
              <a:rPr lang="sl-SI" sz="2200" dirty="0"/>
              <a:t>= 1,4. Poznate veličine stanja na početku kompresije su 1,2 bar i 40</a:t>
            </a:r>
            <a:r>
              <a:rPr lang="sl-SI" sz="2200" baseline="30000" dirty="0"/>
              <a:t>o</a:t>
            </a:r>
            <a:r>
              <a:rPr lang="sl-SI" sz="2200" dirty="0"/>
              <a:t>C. Na kraju procesa kompresije pritisak je 2,6 bar, dok je temperatura 70</a:t>
            </a:r>
            <a:r>
              <a:rPr lang="sl-SI" sz="2200" baseline="30000" dirty="0"/>
              <a:t>o</a:t>
            </a:r>
            <a:r>
              <a:rPr lang="sl-SI" sz="2200" dirty="0"/>
              <a:t>C. </a:t>
            </a:r>
            <a:endParaRPr lang="en-US" sz="2200" dirty="0"/>
          </a:p>
          <a:p>
            <a:pPr lvl="0"/>
            <a:r>
              <a:rPr lang="sl-SI" sz="2200" dirty="0"/>
              <a:t>Maseni protok kompresora iznosi 380 kg/h. Odrediti:</a:t>
            </a:r>
            <a:endParaRPr lang="en-US" sz="22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dirty="0" err="1"/>
              <a:t>nepoznate</a:t>
            </a:r>
            <a:r>
              <a:rPr lang="en-US" sz="2200" dirty="0"/>
              <a:t> </a:t>
            </a:r>
            <a:r>
              <a:rPr lang="en-US" sz="2200" dirty="0" err="1"/>
              <a:t>veličine</a:t>
            </a:r>
            <a:r>
              <a:rPr lang="en-US" sz="2200" dirty="0"/>
              <a:t> </a:t>
            </a:r>
            <a:r>
              <a:rPr lang="en-US" sz="2200" dirty="0" err="1"/>
              <a:t>stanja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početku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kraju</a:t>
            </a:r>
            <a:r>
              <a:rPr lang="en-US" sz="2200" dirty="0"/>
              <a:t> </a:t>
            </a:r>
            <a:r>
              <a:rPr lang="en-US" sz="2200" dirty="0" err="1"/>
              <a:t>procesa</a:t>
            </a:r>
            <a:r>
              <a:rPr lang="en-US" sz="2200" dirty="0"/>
              <a:t> </a:t>
            </a:r>
            <a:r>
              <a:rPr lang="en-US" sz="2200" dirty="0" err="1"/>
              <a:t>kompresije</a:t>
            </a:r>
            <a:r>
              <a:rPr lang="en-US" sz="2200" dirty="0"/>
              <a:t>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dirty="0" err="1"/>
              <a:t>teorijsku</a:t>
            </a:r>
            <a:r>
              <a:rPr lang="en-US" sz="2200" dirty="0"/>
              <a:t> </a:t>
            </a:r>
            <a:r>
              <a:rPr lang="en-US" sz="2200" dirty="0" err="1"/>
              <a:t>snagu</a:t>
            </a:r>
            <a:r>
              <a:rPr lang="en-US" sz="2200" dirty="0"/>
              <a:t> </a:t>
            </a:r>
            <a:r>
              <a:rPr lang="en-US" sz="2200" dirty="0" err="1"/>
              <a:t>kompresora</a:t>
            </a:r>
            <a:r>
              <a:rPr lang="en-US" sz="2200" dirty="0"/>
              <a:t>.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91456889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62000"/>
            <a:ext cx="58384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1. Korak </a:t>
            </a:r>
            <a:r>
              <a:rPr lang="sr-Latn-RS" dirty="0"/>
              <a:t>– Crtanje procesa </a:t>
            </a:r>
            <a:r>
              <a:rPr lang="sr-Latn-RS" b="1" dirty="0"/>
              <a:t>idealnog </a:t>
            </a:r>
            <a:r>
              <a:rPr lang="sr-Latn-RS" dirty="0"/>
              <a:t>kompresora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454334" y="6112271"/>
            <a:ext cx="5717866" cy="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 bwMode="auto">
          <a:xfrm flipV="1">
            <a:off x="454334" y="1235471"/>
            <a:ext cx="0" cy="487680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754152" y="6112271"/>
            <a:ext cx="312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v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4300" y="1235471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p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454334" y="2514600"/>
            <a:ext cx="2858933" cy="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441634" y="4953000"/>
            <a:ext cx="4892366" cy="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Oval 13"/>
          <p:cNvSpPr/>
          <p:nvPr/>
        </p:nvSpPr>
        <p:spPr bwMode="auto">
          <a:xfrm>
            <a:off x="3313267" y="246888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5334000" y="490728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91313" y="5041900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046893" y="2041134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57042" y="2041134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3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61471" y="5041900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4</a:t>
            </a:r>
            <a:endParaRPr lang="en-US" b="1" dirty="0"/>
          </a:p>
        </p:txBody>
      </p:sp>
      <p:sp>
        <p:nvSpPr>
          <p:cNvPr id="20" name="Freeform 19"/>
          <p:cNvSpPr/>
          <p:nvPr/>
        </p:nvSpPr>
        <p:spPr bwMode="auto">
          <a:xfrm>
            <a:off x="3352800" y="2514600"/>
            <a:ext cx="2025650" cy="2438400"/>
          </a:xfrm>
          <a:custGeom>
            <a:avLst/>
            <a:gdLst>
              <a:gd name="connsiteX0" fmla="*/ 0 w 2025650"/>
              <a:gd name="connsiteY0" fmla="*/ 0 h 2438400"/>
              <a:gd name="connsiteX1" fmla="*/ 679450 w 2025650"/>
              <a:gd name="connsiteY1" fmla="*/ 1301750 h 2438400"/>
              <a:gd name="connsiteX2" fmla="*/ 2025650 w 2025650"/>
              <a:gd name="connsiteY2" fmla="*/ 24384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25650" h="2438400">
                <a:moveTo>
                  <a:pt x="0" y="0"/>
                </a:moveTo>
                <a:cubicBezTo>
                  <a:pt x="170921" y="447675"/>
                  <a:pt x="341842" y="895350"/>
                  <a:pt x="679450" y="1301750"/>
                </a:cubicBezTo>
                <a:cubicBezTo>
                  <a:pt x="1017058" y="1708150"/>
                  <a:pt x="1521354" y="2073275"/>
                  <a:pt x="2025650" y="2438400"/>
                </a:cubicBezTo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172204" y="3127713"/>
                <a:ext cx="143122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𝑝</m:t>
                      </m:r>
                      <m:sSup>
                        <m:sSup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sr-Latn-R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sr-Latn-RS" b="0" i="0" smtClean="0">
                          <a:latin typeface="Cambria Math" panose="02040503050406030204" pitchFamily="18" charset="0"/>
                        </a:rPr>
                        <m:t>const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2204" y="3127713"/>
                <a:ext cx="1431226" cy="369332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ounded Rectangle 21"/>
          <p:cNvSpPr/>
          <p:nvPr/>
        </p:nvSpPr>
        <p:spPr bwMode="auto">
          <a:xfrm>
            <a:off x="1812729" y="3553913"/>
            <a:ext cx="1790701" cy="388191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r>
              <a:rPr lang="sr-Latn-RS" sz="1400" b="1" dirty="0" err="1"/>
              <a:t>Politropski</a:t>
            </a:r>
            <a:r>
              <a:rPr lang="sr-Latn-RS" sz="1400" b="1" dirty="0"/>
              <a:t> proces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18647" y="1346649"/>
            <a:ext cx="3275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2. Korak – poznati podaci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734410" y="1815934"/>
                <a:ext cx="1271310" cy="6051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28</m:t>
                      </m:r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0 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𝑘𝑔𝐾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4410" y="1815934"/>
                <a:ext cx="1271310" cy="605102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7453258" y="1820219"/>
                <a:ext cx="1328312" cy="6051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980 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𝑘𝑔𝐾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3258" y="1820219"/>
                <a:ext cx="1328312" cy="605102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718647" y="2422026"/>
                <a:ext cx="1320682" cy="6051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=700 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𝑘𝑔𝐾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8647" y="2422026"/>
                <a:ext cx="1320682" cy="605102"/>
              </a:xfrm>
              <a:prstGeom prst="rect">
                <a:avLst/>
              </a:prstGeom>
              <a:blipFill rotWithShape="0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453258" y="2654952"/>
                <a:ext cx="702307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κ</m:t>
                      </m:r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=1,4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3258" y="2654952"/>
                <a:ext cx="702307" cy="295466"/>
              </a:xfrm>
              <a:prstGeom prst="rect">
                <a:avLst/>
              </a:prstGeom>
              <a:blipFill rotWithShape="0">
                <a:blip r:embed="rId6" cstate="print"/>
                <a:stretch>
                  <a:fillRect l="-3478" r="-5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718647" y="3162947"/>
                <a:ext cx="1596143" cy="2988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=1,2∗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8647" y="3162947"/>
                <a:ext cx="1596143" cy="298864"/>
              </a:xfrm>
              <a:prstGeom prst="rect">
                <a:avLst/>
              </a:prstGeom>
              <a:blipFill rotWithShape="0">
                <a:blip r:embed="rId7" cstate="print"/>
                <a:stretch>
                  <a:fillRect l="-2290" r="-1527" b="-12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7453258" y="3162947"/>
                <a:ext cx="1658724" cy="2988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2,6∗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3258" y="3162947"/>
                <a:ext cx="1658724" cy="298864"/>
              </a:xfrm>
              <a:prstGeom prst="rect">
                <a:avLst/>
              </a:prstGeom>
              <a:blipFill rotWithShape="0">
                <a:blip r:embed="rId8" cstate="print"/>
                <a:stretch>
                  <a:fillRect l="-368" b="-12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734410" y="3621203"/>
                <a:ext cx="975011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4410" y="3621203"/>
                <a:ext cx="975011" cy="295466"/>
              </a:xfrm>
              <a:prstGeom prst="rect">
                <a:avLst/>
              </a:prstGeom>
              <a:blipFill rotWithShape="0">
                <a:blip r:embed="rId9" cstate="print"/>
                <a:stretch>
                  <a:fillRect l="-3750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478843" y="3621203"/>
                <a:ext cx="934871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70</m:t>
                      </m:r>
                      <m:r>
                        <a:rPr lang="sr-Latn-R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  <m:r>
                        <a:rPr lang="sr-Latn-R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8843" y="3621203"/>
                <a:ext cx="934871" cy="295466"/>
              </a:xfrm>
              <a:prstGeom prst="rect">
                <a:avLst/>
              </a:prstGeom>
              <a:blipFill rotWithShape="0">
                <a:blip r:embed="rId10" cstate="print"/>
                <a:stretch>
                  <a:fillRect l="-3922" r="-2614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718647" y="4076061"/>
                <a:ext cx="1095813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313 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8647" y="4076061"/>
                <a:ext cx="1095813" cy="295466"/>
              </a:xfrm>
              <a:prstGeom prst="rect">
                <a:avLst/>
              </a:prstGeom>
              <a:blipFill rotWithShape="0">
                <a:blip r:embed="rId11" cstate="print"/>
                <a:stretch>
                  <a:fillRect l="-2778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478842" y="4076061"/>
                <a:ext cx="1055674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343 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8842" y="4076061"/>
                <a:ext cx="1055674" cy="295466"/>
              </a:xfrm>
              <a:prstGeom prst="rect">
                <a:avLst/>
              </a:prstGeom>
              <a:blipFill rotWithShape="0">
                <a:blip r:embed="rId12" cstate="print"/>
                <a:stretch>
                  <a:fillRect l="-4046" r="-2312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718647" y="4537262"/>
                <a:ext cx="3294363" cy="56105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380 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num>
                        <m:den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380</m:t>
                          </m:r>
                        </m:num>
                        <m:den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3600</m:t>
                          </m:r>
                        </m:den>
                      </m:f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num>
                        <m:den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=0,106 </m:t>
                      </m:r>
                      <m:f>
                        <m:fPr>
                          <m:ctrlPr>
                            <a:rPr lang="sr-Latn-R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600" i="1">
                              <a:latin typeface="Cambria Math" panose="02040503050406030204" pitchFamily="18" charset="0"/>
                            </a:rPr>
                            <m:t>𝑘𝑔</m:t>
                          </m:r>
                        </m:num>
                        <m:den>
                          <m:r>
                            <a:rPr lang="sr-Latn-RS" sz="1600" i="1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8647" y="4537262"/>
                <a:ext cx="3294363" cy="561051"/>
              </a:xfrm>
              <a:prstGeom prst="rect">
                <a:avLst/>
              </a:prstGeom>
              <a:blipFill rotWithShape="0">
                <a:blip r:embed="rId1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ounded Rectangle 34"/>
          <p:cNvSpPr/>
          <p:nvPr/>
        </p:nvSpPr>
        <p:spPr bwMode="auto">
          <a:xfrm>
            <a:off x="5669161" y="4507495"/>
            <a:ext cx="3393335" cy="718511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2573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/>
      <p:bldP spid="17" grpId="0"/>
      <p:bldP spid="18" grpId="0"/>
      <p:bldP spid="19" grpId="0"/>
      <p:bldP spid="20" grpId="0" animBg="1"/>
      <p:bldP spid="21" grpId="0" animBg="1"/>
      <p:bldP spid="22" grpId="0" animBg="1"/>
      <p:bldP spid="23" grpId="0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5349</TotalTime>
  <Words>1021</Words>
  <Application>Microsoft Office PowerPoint</Application>
  <PresentationFormat>On-screen Show (4:3)</PresentationFormat>
  <Paragraphs>162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Symbol</vt:lpstr>
      <vt:lpstr>Tahoma</vt:lpstr>
      <vt:lpstr>Times New Roman</vt:lpstr>
      <vt:lpstr>Wingdings</vt:lpstr>
      <vt:lpstr>Textured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355</cp:revision>
  <cp:lastPrinted>2017-02-18T19:14:43Z</cp:lastPrinted>
  <dcterms:created xsi:type="dcterms:W3CDTF">2006-01-31T15:10:17Z</dcterms:created>
  <dcterms:modified xsi:type="dcterms:W3CDTF">2025-07-20T16:08:20Z</dcterms:modified>
</cp:coreProperties>
</file>