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4"/>
  </p:notesMasterIdLst>
  <p:handoutMasterIdLst>
    <p:handoutMasterId r:id="rId25"/>
  </p:handoutMasterIdLst>
  <p:sldIdLst>
    <p:sldId id="286" r:id="rId2"/>
    <p:sldId id="307" r:id="rId3"/>
    <p:sldId id="308" r:id="rId4"/>
    <p:sldId id="289" r:id="rId5"/>
    <p:sldId id="290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295" r:id="rId14"/>
    <p:sldId id="316" r:id="rId15"/>
    <p:sldId id="317" r:id="rId16"/>
    <p:sldId id="318" r:id="rId17"/>
    <p:sldId id="319" r:id="rId18"/>
    <p:sldId id="320" r:id="rId19"/>
    <p:sldId id="304" r:id="rId20"/>
    <p:sldId id="305" r:id="rId21"/>
    <p:sldId id="306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20000"/>
      </a:lnSpc>
      <a:spcBef>
        <a:spcPct val="30000"/>
      </a:spcBef>
      <a:spcAft>
        <a:spcPct val="0"/>
      </a:spcAft>
      <a:buClr>
        <a:srgbClr val="FF0000"/>
      </a:buClr>
      <a:buSzPct val="100000"/>
      <a:buFont typeface="Wingdings" pitchFamily="2" charset="2"/>
      <a:defRPr sz="20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00004C"/>
    <a:srgbClr val="000000"/>
    <a:srgbClr val="FFCC00"/>
    <a:srgbClr val="99FF33"/>
    <a:srgbClr val="80808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2" autoAdjust="0"/>
    <p:restoredTop sz="94581" autoAdjust="0"/>
  </p:normalViewPr>
  <p:slideViewPr>
    <p:cSldViewPr>
      <p:cViewPr varScale="1">
        <p:scale>
          <a:sx n="88" d="100"/>
          <a:sy n="88" d="100"/>
        </p:scale>
        <p:origin x="-135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77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483B24-888E-4678-A23B-7C432E7CB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751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4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4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4A2AEA-B2A6-4679-9730-31A0344D2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142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685800" y="1676400"/>
            <a:ext cx="7772400" cy="1828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AA5CE0BA-5AF1-4473-BC0D-AE9E9BCDF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 userDrawn="1"/>
        </p:nvSpPr>
        <p:spPr bwMode="auto">
          <a:xfrm>
            <a:off x="1524000" y="161925"/>
            <a:ext cx="622458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h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č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 </a:t>
            </a:r>
            <a:r>
              <a:rPr lang="en-US" sz="1500" smtClean="0">
                <a:solidFill>
                  <a:srgbClr val="3B3470"/>
                </a:solidFill>
              </a:rPr>
              <a:t>  </a:t>
            </a:r>
            <a:r>
              <a:rPr lang="sr-Latn-RS" sz="1500" smtClean="0">
                <a:solidFill>
                  <a:srgbClr val="3B3470"/>
                </a:solidFill>
              </a:rPr>
              <a:t>T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e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r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o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d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n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m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i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k</a:t>
            </a:r>
            <a:r>
              <a:rPr lang="en-US" sz="1500" smtClean="0">
                <a:solidFill>
                  <a:srgbClr val="3B3470"/>
                </a:solidFill>
              </a:rPr>
              <a:t> </a:t>
            </a:r>
            <a:r>
              <a:rPr lang="sr-Latn-RS" sz="1500" smtClean="0">
                <a:solidFill>
                  <a:srgbClr val="3B3470"/>
                </a:solidFill>
              </a:rPr>
              <a:t>a</a:t>
            </a:r>
            <a:endParaRPr lang="en-US" sz="1500">
              <a:solidFill>
                <a:srgbClr val="3B3470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 userDrawn="1"/>
        </p:nvSpPr>
        <p:spPr bwMode="auto">
          <a:xfrm>
            <a:off x="228600" y="6400800"/>
            <a:ext cx="8683625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 userDrawn="1"/>
        </p:nvSpPr>
        <p:spPr bwMode="auto">
          <a:xfrm>
            <a:off x="228600" y="533400"/>
            <a:ext cx="8683625" cy="0"/>
          </a:xfrm>
          <a:prstGeom prst="line">
            <a:avLst/>
          </a:prstGeom>
          <a:noFill/>
          <a:ln w="57150" cmpd="thickThin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 l="44375" t="34444" r="31250" b="21111"/>
          <a:stretch>
            <a:fillRect/>
          </a:stretch>
        </p:blipFill>
        <p:spPr bwMode="auto">
          <a:xfrm>
            <a:off x="8458200" y="609600"/>
            <a:ext cx="5200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8"/>
          <p:cNvSpPr txBox="1">
            <a:spLocks noChangeArrowheads="1"/>
          </p:cNvSpPr>
          <p:nvPr userDrawn="1"/>
        </p:nvSpPr>
        <p:spPr bwMode="auto">
          <a:xfrm>
            <a:off x="6557920" y="6350238"/>
            <a:ext cx="243368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sr-Latn-R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Prof. </a:t>
            </a:r>
            <a:r>
              <a:rPr lang="en-U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dr Radomir Mijailovi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ć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Doc. dr </a:t>
            </a:r>
            <a:r>
              <a:rPr lang="sr-Latn-CS" sz="1500" i="1" smtClean="0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Đorđe </a:t>
            </a:r>
            <a:r>
              <a:rPr lang="sr-Latn-CS" sz="1500" i="1">
                <a:solidFill>
                  <a:srgbClr val="3B3470"/>
                </a:solidFill>
                <a:latin typeface="Arial" pitchFamily="34" charset="0"/>
                <a:cs typeface="Arial" pitchFamily="34" charset="0"/>
              </a:rPr>
              <a:t>Petrović</a:t>
            </a:r>
            <a:endParaRPr lang="en-US" sz="1500" i="1">
              <a:solidFill>
                <a:srgbClr val="3B347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33350" y="6437313"/>
            <a:ext cx="2509838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  <a:defRPr/>
            </a:pPr>
            <a:r>
              <a:rPr lang="sr-Latn-CS" sz="1400">
                <a:solidFill>
                  <a:srgbClr val="3B3470"/>
                </a:solidFill>
              </a:rPr>
              <a:t>Saobraćajni fakultet, Beograd</a:t>
            </a:r>
            <a:endParaRPr lang="en-US">
              <a:solidFill>
                <a:srgbClr val="3B3470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4170302" y="6430935"/>
            <a:ext cx="800219" cy="35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tabLst>
                <a:tab pos="409575" algn="l"/>
              </a:tabLst>
              <a:defRPr/>
            </a:pPr>
            <a:r>
              <a:rPr lang="en-US" sz="1400" dirty="0">
                <a:solidFill>
                  <a:srgbClr val="3B3470"/>
                </a:solidFill>
              </a:rPr>
              <a:t>- </a:t>
            </a:r>
            <a:r>
              <a:rPr lang="en-US" sz="1400">
                <a:solidFill>
                  <a:srgbClr val="3B3470"/>
                </a:solidFill>
              </a:rPr>
              <a:t>20</a:t>
            </a:r>
            <a:r>
              <a:rPr lang="sr-Latn-RS" sz="1400" smtClean="0">
                <a:solidFill>
                  <a:srgbClr val="3B3470"/>
                </a:solidFill>
              </a:rPr>
              <a:t>2</a:t>
            </a:r>
            <a:r>
              <a:rPr lang="en-US" sz="1400" smtClean="0">
                <a:solidFill>
                  <a:srgbClr val="3B3470"/>
                </a:solidFill>
              </a:rPr>
              <a:t>4 </a:t>
            </a:r>
            <a:r>
              <a:rPr lang="en-US" sz="1400" dirty="0">
                <a:solidFill>
                  <a:srgbClr val="3B3470"/>
                </a:solidFill>
              </a:rPr>
              <a:t>-</a:t>
            </a:r>
            <a:endParaRPr lang="en-US" dirty="0">
              <a:solidFill>
                <a:srgbClr val="3B347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WordArt 12"/>
          <p:cNvSpPr>
            <a:spLocks noChangeArrowheads="1" noChangeShapeType="1" noTextEdit="1"/>
          </p:cNvSpPr>
          <p:nvPr/>
        </p:nvSpPr>
        <p:spPr bwMode="auto">
          <a:xfrm>
            <a:off x="661988" y="2441575"/>
            <a:ext cx="7820025" cy="167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RADNI PROCESI</a:t>
            </a:r>
          </a:p>
          <a:p>
            <a:pPr algn="ctr"/>
            <a:r>
              <a:rPr lang="en-US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KOMPRESORA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/>
          <p:cNvGrpSpPr/>
          <p:nvPr/>
        </p:nvGrpSpPr>
        <p:grpSpPr>
          <a:xfrm>
            <a:off x="653288" y="1371600"/>
            <a:ext cx="2748280" cy="2268765"/>
            <a:chOff x="653288" y="1371600"/>
            <a:chExt cx="2748280" cy="2268765"/>
          </a:xfrm>
        </p:grpSpPr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Freeform 19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Oval 21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Oval 23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7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3733800" y="1600200"/>
            <a:ext cx="510540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Nakon zatvaranja usisnog ventila (stanje 3) počinje usisavanje nove količine radnog tela.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3077454"/>
            <a:ext cx="5105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3 – 4?</a:t>
            </a:r>
          </a:p>
        </p:txBody>
      </p:sp>
      <p:sp>
        <p:nvSpPr>
          <p:cNvPr id="53" name="Text Box 10"/>
          <p:cNvSpPr txBox="1">
            <a:spLocks noChangeArrowheads="1"/>
          </p:cNvSpPr>
          <p:nvPr/>
        </p:nvSpPr>
        <p:spPr bwMode="auto">
          <a:xfrm>
            <a:off x="3769540" y="3576680"/>
            <a:ext cx="5029200" cy="240065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tokom rada kompresora ne postoji </a:t>
            </a:r>
            <a:r>
              <a:rPr lang="en-US" smtClean="0">
                <a:solidFill>
                  <a:srgbClr val="000066"/>
                </a:solidFill>
              </a:rPr>
              <a:t>termodinamičk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en-US" smtClean="0">
                <a:solidFill>
                  <a:srgbClr val="000066"/>
                </a:solidFill>
              </a:rPr>
              <a:t> zatvorenost procesa</a:t>
            </a:r>
            <a:r>
              <a:rPr lang="sr-Latn-RS" smtClean="0">
                <a:solidFill>
                  <a:srgbClr val="000066"/>
                </a:solidFill>
              </a:rPr>
              <a:t> ... u termodinamičkom smislu ne postoji proces 3 – 4,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kompresor – termodinamički </a:t>
            </a:r>
            <a:r>
              <a:rPr lang="en-US" smtClean="0">
                <a:solidFill>
                  <a:srgbClr val="000066"/>
                </a:solidFill>
              </a:rPr>
              <a:t>proces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en-US" smtClean="0">
                <a:solidFill>
                  <a:srgbClr val="000066"/>
                </a:solidFill>
              </a:rPr>
              <a:t>, a na ciklus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581400" y="1750874"/>
            <a:ext cx="52578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</a:t>
            </a:r>
            <a:r>
              <a:rPr lang="en-US" smtClean="0">
                <a:solidFill>
                  <a:srgbClr val="000066"/>
                </a:solidFill>
              </a:rPr>
              <a:t>roces</a:t>
            </a:r>
            <a:r>
              <a:rPr lang="sr-Latn-RS" smtClean="0">
                <a:solidFill>
                  <a:srgbClr val="000066"/>
                </a:solidFill>
              </a:rPr>
              <a:t>i</a:t>
            </a:r>
            <a:r>
              <a:rPr lang="en-US" smtClean="0">
                <a:solidFill>
                  <a:srgbClr val="000066"/>
                </a:solidFill>
              </a:rPr>
              <a:t> usisavanja (4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en-US" smtClean="0">
                <a:solidFill>
                  <a:srgbClr val="000066"/>
                </a:solidFill>
              </a:rPr>
              <a:t>1) i izduvavanja (2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en-US" smtClean="0">
                <a:solidFill>
                  <a:srgbClr val="000066"/>
                </a:solidFill>
              </a:rPr>
              <a:t>3)</a:t>
            </a:r>
            <a:r>
              <a:rPr lang="sr-Latn-RS" smtClean="0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približno izobarski,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masa radnog tela</a:t>
            </a:r>
            <a:r>
              <a:rPr lang="sr-Latn-RS" smtClean="0">
                <a:solidFill>
                  <a:srgbClr val="000066"/>
                </a:solidFill>
              </a:rPr>
              <a:t> se</a:t>
            </a:r>
            <a:r>
              <a:rPr lang="en-US" smtClean="0">
                <a:solidFill>
                  <a:srgbClr val="000066"/>
                </a:solidFill>
              </a:rPr>
              <a:t> menja</a:t>
            </a:r>
            <a:r>
              <a:rPr lang="sr-Latn-RS" smtClean="0">
                <a:solidFill>
                  <a:srgbClr val="000066"/>
                </a:solidFill>
              </a:rPr>
              <a:t>  </a:t>
            </a:r>
            <a:r>
              <a:rPr lang="sr-Latn-RS" smtClean="0">
                <a:solidFill>
                  <a:srgbClr val="000066"/>
                </a:solidFill>
                <a:sym typeface="Symbol"/>
              </a:rPr>
              <a:t>  </a:t>
            </a:r>
            <a:r>
              <a:rPr lang="en-US" i="1" smtClean="0">
                <a:solidFill>
                  <a:srgbClr val="000066"/>
                </a:solidFill>
              </a:rPr>
              <a:t>p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  <a:sym typeface="Symbol"/>
              </a:rPr>
              <a:t>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c</a:t>
            </a:r>
            <a:r>
              <a:rPr lang="en-US" smtClean="0">
                <a:solidFill>
                  <a:srgbClr val="000066"/>
                </a:solidFill>
              </a:rPr>
              <a:t>onst. </a:t>
            </a:r>
          </a:p>
        </p:txBody>
      </p:sp>
      <p:cxnSp>
        <p:nvCxnSpPr>
          <p:cNvPr id="3" name="Straight Arrow Connector 2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" name="Straight Arrow Connector 3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Freeform 8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8600" y="1371600"/>
            <a:ext cx="64008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Teorijska snaga </a:t>
            </a:r>
            <a:r>
              <a:rPr lang="sr-Cyrl-CS" smtClean="0">
                <a:solidFill>
                  <a:srgbClr val="000066"/>
                </a:solidFill>
              </a:rPr>
              <a:t>potrebna</a:t>
            </a: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za </a:t>
            </a:r>
            <a:r>
              <a:rPr lang="sr-Cyrl-CS">
                <a:solidFill>
                  <a:srgbClr val="000066"/>
                </a:solidFill>
              </a:rPr>
              <a:t>pogon </a:t>
            </a:r>
            <a:r>
              <a:rPr lang="sr-Cyrl-CS" smtClean="0">
                <a:solidFill>
                  <a:srgbClr val="000066"/>
                </a:solidFill>
              </a:rPr>
              <a:t>kompresora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sr-Latn-RS" b="1" smtClean="0">
                <a:solidFill>
                  <a:srgbClr val="000066"/>
                </a:solidFill>
              </a:rPr>
              <a:t>?</a:t>
            </a:r>
            <a:endParaRPr lang="en-US" b="1">
              <a:solidFill>
                <a:srgbClr val="000066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096000" y="990600"/>
            <a:ext cx="2748280" cy="2268765"/>
            <a:chOff x="653288" y="1371600"/>
            <a:chExt cx="2748280" cy="2268765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04800" y="2277070"/>
            <a:ext cx="23749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 = m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1037264" y="2382266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914400" y="3039070"/>
            <a:ext cx="3810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66"/>
              </a:buClr>
              <a:buFont typeface="Times New Roman" pitchFamily="18" charset="0"/>
              <a:buChar char="‒"/>
            </a:pP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m </a:t>
            </a:r>
            <a:r>
              <a:rPr lang="sr-Latn-RS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– maseni protok (kapacitet)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</a:pPr>
            <a:r>
              <a:rPr lang="sr-Latn-RS" i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RS" i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i="1" baseline="-2500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sr-Latn-RS" smtClean="0">
                <a:solidFill>
                  <a:srgbClr val="000066"/>
                </a:solidFill>
                <a:latin typeface="Arial" pitchFamily="34" charset="0"/>
                <a:cs typeface="Arial" pitchFamily="34" charset="0"/>
                <a:sym typeface="Symbol"/>
              </a:rPr>
              <a:t> – tehnički rad</a:t>
            </a:r>
            <a:endParaRPr lang="sr-Latn-RS" baseline="-25000" smtClean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1302952" y="3145750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381000" y="4495800"/>
            <a:ext cx="24384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400" i="1" baseline="-25000" smtClean="0">
                <a:solidFill>
                  <a:schemeClr val="bg1"/>
                </a:solidFill>
              </a:rPr>
              <a:t>t</a:t>
            </a:r>
            <a:r>
              <a:rPr lang="sr-Latn-RS" sz="2400" i="1" baseline="-25000" smtClean="0">
                <a:solidFill>
                  <a:schemeClr val="bg1"/>
                </a:solidFill>
              </a:rPr>
              <a:t>,kom</a:t>
            </a:r>
            <a:r>
              <a:rPr lang="sr-Latn-RS" sz="2400" smtClean="0">
                <a:solidFill>
                  <a:schemeClr val="bg1"/>
                </a:solidFill>
              </a:rPr>
              <a:t> =</a:t>
            </a:r>
            <a:r>
              <a:rPr lang="en-US" sz="2400" smtClean="0">
                <a:solidFill>
                  <a:schemeClr val="bg1"/>
                </a:solidFill>
              </a:rPr>
              <a:t>-</a:t>
            </a:r>
            <a:r>
              <a:rPr lang="sr-Latn-RS" sz="2400" smtClean="0">
                <a:solidFill>
                  <a:schemeClr val="bg1"/>
                </a:solidFill>
              </a:rPr>
              <a:t>  </a:t>
            </a:r>
            <a:r>
              <a:rPr lang="en-US" sz="2400" smtClean="0">
                <a:solidFill>
                  <a:schemeClr val="bg1"/>
                </a:solidFill>
              </a:rPr>
              <a:t> </a:t>
            </a:r>
            <a:r>
              <a:rPr lang="en-US" sz="2400" i="1" smtClean="0">
                <a:solidFill>
                  <a:schemeClr val="bg1"/>
                </a:solidFill>
              </a:rPr>
              <a:t>v</a:t>
            </a:r>
            <a:r>
              <a:rPr lang="sr-Latn-RS" sz="2400" smtClean="0">
                <a:solidFill>
                  <a:schemeClr val="bg1"/>
                </a:solidFill>
              </a:rPr>
              <a:t>d</a:t>
            </a:r>
            <a:r>
              <a:rPr lang="en-US" sz="2400" i="1" smtClean="0">
                <a:solidFill>
                  <a:schemeClr val="bg1"/>
                </a:solidFill>
              </a:rPr>
              <a:t>p</a:t>
            </a:r>
            <a:endParaRPr lang="sr-Latn-RS" sz="2400" i="1" smtClean="0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383742" y="4395333"/>
            <a:ext cx="311304" cy="7571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sz="3600" smtClean="0">
                <a:solidFill>
                  <a:schemeClr val="bg1"/>
                </a:solidFill>
                <a:sym typeface="Symbol"/>
              </a:rPr>
              <a:t></a:t>
            </a:r>
            <a:endParaRPr lang="en-US" sz="3600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334696" y="49586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1</a:t>
            </a:r>
            <a:endParaRPr lang="sr-Latn-RS" sz="1200" smtClean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1403968" y="4272873"/>
            <a:ext cx="381000" cy="293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smtClean="0">
                <a:solidFill>
                  <a:schemeClr val="bg1"/>
                </a:solidFill>
              </a:rPr>
              <a:t>2</a:t>
            </a:r>
            <a:endParaRPr lang="sr-Latn-RS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28600" y="1614607"/>
            <a:ext cx="5562600" cy="33239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Teorijski najpovoljniji procesi kojima se modelira proces sabijanja (proces 1 – 2):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k</a:t>
            </a:r>
            <a:r>
              <a:rPr lang="sr-Cyrl-CS" smtClean="0">
                <a:solidFill>
                  <a:srgbClr val="000066"/>
                </a:solidFill>
              </a:rPr>
              <a:t>ompresori </a:t>
            </a:r>
            <a:r>
              <a:rPr lang="en-U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pogonsk</a:t>
            </a:r>
            <a:r>
              <a:rPr lang="en-U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motor</a:t>
            </a:r>
            <a:r>
              <a:rPr lang="en-US" smtClean="0">
                <a:solidFill>
                  <a:srgbClr val="000066"/>
                </a:solidFill>
              </a:rPr>
              <a:t>   </a:t>
            </a:r>
            <a:r>
              <a:rPr lang="en-US" smtClean="0">
                <a:solidFill>
                  <a:srgbClr val="000066"/>
                </a:solidFill>
                <a:sym typeface="Symbol"/>
              </a:rPr>
              <a:t>  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sabija</a:t>
            </a:r>
            <a:r>
              <a:rPr lang="en-US" smtClean="0">
                <a:solidFill>
                  <a:srgbClr val="000066"/>
                </a:solidFill>
              </a:rPr>
              <a:t>nje </a:t>
            </a:r>
            <a:r>
              <a:rPr lang="sr-Cyrl-CS" smtClean="0">
                <a:solidFill>
                  <a:srgbClr val="000066"/>
                </a:solidFill>
              </a:rPr>
              <a:t>gas</a:t>
            </a:r>
            <a:r>
              <a:rPr lang="en-US" smtClean="0">
                <a:solidFill>
                  <a:srgbClr val="000066"/>
                </a:solidFill>
              </a:rPr>
              <a:t>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tehnički rad</a:t>
            </a:r>
            <a:r>
              <a:rPr lang="sr-Latn-RS" smtClean="0">
                <a:solidFill>
                  <a:srgbClr val="000066"/>
                </a:solidFill>
              </a:rPr>
              <a:t> – </a:t>
            </a:r>
            <a:r>
              <a:rPr lang="en-US" smtClean="0">
                <a:solidFill>
                  <a:srgbClr val="000066"/>
                </a:solidFill>
              </a:rPr>
              <a:t>što manji,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temperatura radnog tela niža od temperature samozapaljenja ulja kojim se podmazuju unutrašnji zidovi cilindra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10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55" name="Rectangle 54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UV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IV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Oval 31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telo</a:t>
              </a:r>
              <a:endParaRPr lang="en-US" sz="1800">
                <a:solidFill>
                  <a:srgbClr val="00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/>
          <p:cNvCxnSpPr/>
          <p:nvPr/>
        </p:nvCxnSpPr>
        <p:spPr bwMode="auto">
          <a:xfrm flipH="1" flipV="1">
            <a:off x="6110478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6106668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5781548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8213344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7955280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106160" y="3220720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52" idx="0"/>
          </p:cNvCxnSpPr>
          <p:nvPr/>
        </p:nvCxnSpPr>
        <p:spPr bwMode="auto">
          <a:xfrm>
            <a:off x="6107430" y="2286000"/>
            <a:ext cx="1170744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 rot="2628319">
            <a:off x="6075399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6079210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7284720" y="201682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073140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6080760" y="318268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51" name="Freeform 50"/>
          <p:cNvSpPr>
            <a:spLocks noChangeAspect="1"/>
          </p:cNvSpPr>
          <p:nvPr/>
        </p:nvSpPr>
        <p:spPr bwMode="auto">
          <a:xfrm rot="20662448">
            <a:off x="7142835" y="2158299"/>
            <a:ext cx="704544" cy="118872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2" name="Freeform 51"/>
          <p:cNvSpPr>
            <a:spLocks noChangeAspect="1"/>
          </p:cNvSpPr>
          <p:nvPr/>
        </p:nvSpPr>
        <p:spPr bwMode="auto">
          <a:xfrm rot="21172566">
            <a:off x="7338243" y="2251689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C00000"/>
            </a:solidFill>
            <a:prstDash val="lg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4" name="Oval 53"/>
          <p:cNvSpPr/>
          <p:nvPr/>
        </p:nvSpPr>
        <p:spPr bwMode="auto">
          <a:xfrm rot="2628319">
            <a:off x="7237451" y="224906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Oval 54"/>
          <p:cNvSpPr/>
          <p:nvPr/>
        </p:nvSpPr>
        <p:spPr bwMode="auto">
          <a:xfrm rot="2628319">
            <a:off x="6966941" y="2252879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7757160" y="2674620"/>
            <a:ext cx="1143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izoterma</a:t>
            </a:r>
            <a:endParaRPr lang="en-US" sz="1600" b="1">
              <a:solidFill>
                <a:srgbClr val="000066"/>
              </a:solidFill>
            </a:endParaRPr>
          </a:p>
        </p:txBody>
      </p:sp>
      <p:sp>
        <p:nvSpPr>
          <p:cNvPr id="59" name="Text Box 10"/>
          <p:cNvSpPr txBox="1">
            <a:spLocks noChangeArrowheads="1"/>
          </p:cNvSpPr>
          <p:nvPr/>
        </p:nvSpPr>
        <p:spPr bwMode="auto">
          <a:xfrm>
            <a:off x="7482840" y="2324100"/>
            <a:ext cx="11430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1600" smtClean="0">
                <a:solidFill>
                  <a:srgbClr val="C00000"/>
                </a:solidFill>
              </a:rPr>
              <a:t>adijabata</a:t>
            </a:r>
            <a:endParaRPr lang="en-US" sz="1600" b="1">
              <a:solidFill>
                <a:srgbClr val="C00000"/>
              </a:solidFill>
            </a:endParaRPr>
          </a:p>
        </p:txBody>
      </p:sp>
      <p:cxnSp>
        <p:nvCxnSpPr>
          <p:cNvPr id="61" name="Straight Connector 60"/>
          <p:cNvCxnSpPr/>
          <p:nvPr/>
        </p:nvCxnSpPr>
        <p:spPr bwMode="auto">
          <a:xfrm>
            <a:off x="7315200" y="2438400"/>
            <a:ext cx="251460" cy="76200"/>
          </a:xfrm>
          <a:prstGeom prst="lin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7228840" y="2715260"/>
            <a:ext cx="607060" cy="1574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7970875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5" name="Text Box 10"/>
          <p:cNvSpPr txBox="1">
            <a:spLocks noChangeArrowheads="1"/>
          </p:cNvSpPr>
          <p:nvPr/>
        </p:nvSpPr>
        <p:spPr bwMode="auto">
          <a:xfrm>
            <a:off x="228600" y="1859340"/>
            <a:ext cx="55626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Teorijska snaga </a:t>
            </a:r>
            <a:r>
              <a:rPr lang="sr-Cyrl-CS" smtClean="0">
                <a:solidFill>
                  <a:srgbClr val="000066"/>
                </a:solidFill>
              </a:rPr>
              <a:t>potrebna</a:t>
            </a: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za </a:t>
            </a:r>
            <a:r>
              <a:rPr lang="sr-Cyrl-CS">
                <a:solidFill>
                  <a:srgbClr val="000066"/>
                </a:solidFill>
              </a:rPr>
              <a:t>pogon </a:t>
            </a:r>
            <a:r>
              <a:rPr lang="sr-Cyrl-CS" smtClean="0">
                <a:solidFill>
                  <a:srgbClr val="000066"/>
                </a:solidFill>
              </a:rPr>
              <a:t>kompresora</a:t>
            </a:r>
            <a:r>
              <a:rPr lang="en-US" smtClean="0">
                <a:solidFill>
                  <a:srgbClr val="000066"/>
                </a:solidFill>
              </a:rPr>
              <a:t>, pri konstantnoj vrednosti masenog protoka, u</a:t>
            </a:r>
            <a:r>
              <a:rPr lang="sr-Latn-RS" smtClean="0">
                <a:solidFill>
                  <a:srgbClr val="000066"/>
                </a:solidFill>
              </a:rPr>
              <a:t>zima minimalnu vrednost pri </a:t>
            </a:r>
            <a:r>
              <a:rPr lang="sr-Latn-RS" u="sng" smtClean="0">
                <a:solidFill>
                  <a:srgbClr val="000066"/>
                </a:solidFill>
              </a:rPr>
              <a:t>minimalnoj vrednosti tehničkog rada</a:t>
            </a:r>
            <a:r>
              <a:rPr lang="sr-Latn-RS" smtClean="0">
                <a:solidFill>
                  <a:srgbClr val="000066"/>
                </a:solidFill>
              </a:rPr>
              <a:t>.</a:t>
            </a:r>
            <a:endParaRPr lang="en-US" b="1">
              <a:solidFill>
                <a:srgbClr val="000066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215900" y="1140869"/>
            <a:ext cx="23749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r-Latn-R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 = m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r>
              <a:rPr lang="sr-Latn-RS" sz="2400" i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sr-Latn-RS" sz="2400" i="1" baseline="-25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t,kom </a:t>
            </a:r>
            <a:r>
              <a:rPr lang="en-US" sz="2400" i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|</a:t>
            </a:r>
            <a:endParaRPr lang="sr-Latn-RS" sz="2400" i="1" baseline="-2500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948364" y="1246065"/>
            <a:ext cx="45720" cy="45720"/>
          </a:xfrm>
          <a:prstGeom prst="ellipse">
            <a:avLst/>
          </a:prstGeom>
          <a:solidFill>
            <a:srgbClr val="000099"/>
          </a:solidFill>
          <a:ln w="952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 bwMode="auto">
          <a:xfrm>
            <a:off x="2209800" y="3429000"/>
            <a:ext cx="838200" cy="1143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1" name="Text Box 10"/>
          <p:cNvSpPr txBox="1">
            <a:spLocks noChangeArrowheads="1"/>
          </p:cNvSpPr>
          <p:nvPr/>
        </p:nvSpPr>
        <p:spPr bwMode="auto">
          <a:xfrm>
            <a:off x="2514600" y="4601454"/>
            <a:ext cx="129540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u="sng" smtClean="0">
                <a:solidFill>
                  <a:srgbClr val="000066"/>
                </a:solidFill>
              </a:rPr>
              <a:t>izoterma</a:t>
            </a:r>
            <a:endParaRPr lang="en-US" b="1" u="sng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28600" y="849154"/>
            <a:ext cx="861060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1 – 2: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i</a:t>
            </a:r>
            <a:r>
              <a:rPr lang="vi-VN" smtClean="0">
                <a:solidFill>
                  <a:srgbClr val="000066"/>
                </a:solidFill>
              </a:rPr>
              <a:t>zotermski proces</a:t>
            </a:r>
            <a:endParaRPr lang="sr-Latn-RS" smtClean="0">
              <a:solidFill>
                <a:srgbClr val="000066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cilindar</a:t>
            </a:r>
            <a:r>
              <a:rPr lang="sr-Latn-RS" smtClean="0">
                <a:solidFill>
                  <a:srgbClr val="000066"/>
                </a:solidFill>
              </a:rPr>
              <a:t> se</a:t>
            </a:r>
            <a:r>
              <a:rPr lang="vi-VN" smtClean="0">
                <a:solidFill>
                  <a:srgbClr val="000066"/>
                </a:solidFill>
              </a:rPr>
              <a:t> nalazi u termostatu u kome se održava </a:t>
            </a:r>
            <a:r>
              <a:rPr lang="sr-Latn-RS" smtClean="0">
                <a:solidFill>
                  <a:srgbClr val="000066"/>
                </a:solidFill>
              </a:rPr>
              <a:t>const. </a:t>
            </a:r>
            <a:r>
              <a:rPr lang="vi-VN" smtClean="0">
                <a:solidFill>
                  <a:srgbClr val="000066"/>
                </a:solidFill>
              </a:rPr>
              <a:t> temperatura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vi-VN" smtClean="0">
                <a:solidFill>
                  <a:srgbClr val="000066"/>
                </a:solidFill>
              </a:rPr>
              <a:t> obezbeđena</a:t>
            </a:r>
            <a:r>
              <a:rPr lang="sr-Latn-RS" smtClean="0">
                <a:solidFill>
                  <a:srgbClr val="000066"/>
                </a:solidFill>
              </a:rPr>
              <a:t> je</a:t>
            </a:r>
            <a:r>
              <a:rPr lang="vi-VN" smtClean="0">
                <a:solidFill>
                  <a:srgbClr val="000066"/>
                </a:solidFill>
              </a:rPr>
              <a:t> idealna razmena toplote između radnog tela i termostata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vi-VN" smtClean="0">
                <a:solidFill>
                  <a:srgbClr val="000066"/>
                </a:solidFill>
              </a:rPr>
              <a:t>radno telo se hladi vodom koja cirkuliše </a:t>
            </a:r>
            <a:r>
              <a:rPr lang="sr-Latn-RS" smtClean="0">
                <a:solidFill>
                  <a:srgbClr val="000066"/>
                </a:solidFill>
              </a:rPr>
              <a:t>oko </a:t>
            </a:r>
            <a:r>
              <a:rPr lang="vi-VN" smtClean="0">
                <a:solidFill>
                  <a:srgbClr val="000066"/>
                </a:solidFill>
              </a:rPr>
              <a:t>omotač</a:t>
            </a:r>
            <a:r>
              <a:rPr lang="sr-Latn-RS" smtClean="0">
                <a:solidFill>
                  <a:srgbClr val="000066"/>
                </a:solidFill>
              </a:rPr>
              <a:t>a</a:t>
            </a:r>
            <a:r>
              <a:rPr lang="vi-VN" smtClean="0">
                <a:solidFill>
                  <a:srgbClr val="000066"/>
                </a:solidFill>
              </a:rPr>
              <a:t> cilindra</a:t>
            </a:r>
            <a:r>
              <a:rPr lang="sr-Latn-RS" smtClean="0">
                <a:solidFill>
                  <a:srgbClr val="000066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adijabatski</a:t>
            </a:r>
            <a:r>
              <a:rPr lang="sr-Latn-RS" smtClean="0">
                <a:solidFill>
                  <a:srgbClr val="000066"/>
                </a:solidFill>
              </a:rPr>
              <a:t> proces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cilindar je idealno toplotno izolovan</a:t>
            </a:r>
            <a:r>
              <a:rPr lang="sr-Latn-RS" smtClean="0">
                <a:solidFill>
                  <a:srgbClr val="000066"/>
                </a:solidFill>
              </a:rPr>
              <a:t>;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politropski proces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realan proces,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proces protiče brzo</a:t>
            </a:r>
            <a:r>
              <a:rPr lang="sr-Latn-RS" smtClean="0">
                <a:solidFill>
                  <a:srgbClr val="000066"/>
                </a:solidFill>
              </a:rPr>
              <a:t> ... </a:t>
            </a:r>
            <a:r>
              <a:rPr lang="en-US" smtClean="0">
                <a:solidFill>
                  <a:srgbClr val="000066"/>
                </a:solidFill>
              </a:rPr>
              <a:t>toplota</a:t>
            </a:r>
            <a:r>
              <a:rPr lang="sr-Latn-RS" smtClean="0">
                <a:solidFill>
                  <a:srgbClr val="000066"/>
                </a:solidFill>
              </a:rPr>
              <a:t> se</a:t>
            </a:r>
            <a:r>
              <a:rPr lang="en-US" smtClean="0">
                <a:solidFill>
                  <a:srgbClr val="000066"/>
                </a:solidFill>
              </a:rPr>
              <a:t> od radnog tela odvodi konačnom brzinom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n= (1 ... </a:t>
            </a:r>
            <a:r>
              <a:rPr lang="sr-Latn-RS" i="1" smtClean="0">
                <a:solidFill>
                  <a:srgbClr val="000066"/>
                </a:solidFill>
                <a:sym typeface="Symbol"/>
              </a:rPr>
              <a:t></a:t>
            </a:r>
            <a:r>
              <a:rPr lang="sr-Latn-RS" smtClean="0">
                <a:solidFill>
                  <a:srgbClr val="000066"/>
                </a:solidFill>
              </a:rPr>
              <a:t>).</a:t>
            </a: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662940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2" name="Rectangle 51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" name="Rectangle 7"/>
          <p:cNvSpPr/>
          <p:nvPr/>
        </p:nvSpPr>
        <p:spPr bwMode="auto">
          <a:xfrm>
            <a:off x="20574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57225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57225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53415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796290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rot="10800000">
            <a:off x="626745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rot="10800000" flipV="1">
            <a:off x="621030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52400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236220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H="1">
            <a:off x="19050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753618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749808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424688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2856484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2598420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749300" y="3220720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Freeform 23"/>
          <p:cNvSpPr>
            <a:spLocks noChangeAspect="1"/>
          </p:cNvSpPr>
          <p:nvPr/>
        </p:nvSpPr>
        <p:spPr bwMode="auto">
          <a:xfrm rot="20874529">
            <a:off x="1904633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50570" y="2286000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Oval 25"/>
          <p:cNvSpPr/>
          <p:nvPr/>
        </p:nvSpPr>
        <p:spPr bwMode="auto">
          <a:xfrm rot="2628319">
            <a:off x="2614015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 rot="2628319">
            <a:off x="1764385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1783080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716280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723900" y="318268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 flipV="1">
            <a:off x="850649" y="2299335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003049" y="2383155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1155449" y="2495550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307849" y="2594610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1460249" y="2693670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1612649" y="2785110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756285" y="2284095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1765049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1917449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2069849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2222249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2374649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2527049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754380" y="2287905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750570" y="2284095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752475" y="2286000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flipV="1">
            <a:off x="750570" y="2286000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 flipV="1">
            <a:off x="750570" y="2282190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388199" y="1055688"/>
            <a:ext cx="4527201" cy="5355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z="2400" b="1" smtClean="0">
                <a:solidFill>
                  <a:srgbClr val="000066"/>
                </a:solidFill>
              </a:rPr>
              <a:t>REALNI</a:t>
            </a:r>
            <a:r>
              <a:rPr lang="sr-Cyrl-CS" sz="2400" b="1" smtClean="0">
                <a:solidFill>
                  <a:srgbClr val="000066"/>
                </a:solidFill>
              </a:rPr>
              <a:t> </a:t>
            </a:r>
            <a:r>
              <a:rPr lang="sr-Latn-CS" sz="2400" b="1">
                <a:solidFill>
                  <a:srgbClr val="000066"/>
                </a:solidFill>
              </a:rPr>
              <a:t>KLIPNI </a:t>
            </a:r>
            <a:r>
              <a:rPr lang="sr-Cyrl-CS" sz="2400" b="1">
                <a:solidFill>
                  <a:srgbClr val="000066"/>
                </a:solidFill>
              </a:rPr>
              <a:t>KOMPRESOR</a:t>
            </a:r>
            <a:endParaRPr lang="en-US" sz="2400" b="1">
              <a:solidFill>
                <a:srgbClr val="000066"/>
              </a:solidFill>
            </a:endParaRPr>
          </a:p>
        </p:txBody>
      </p:sp>
      <p:cxnSp>
        <p:nvCxnSpPr>
          <p:cNvPr id="56" name="Straight Connector 55"/>
          <p:cNvCxnSpPr/>
          <p:nvPr/>
        </p:nvCxnSpPr>
        <p:spPr bwMode="auto">
          <a:xfrm flipH="1">
            <a:off x="756920" y="2296092"/>
            <a:ext cx="0" cy="931177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Oval 28"/>
          <p:cNvSpPr/>
          <p:nvPr/>
        </p:nvSpPr>
        <p:spPr bwMode="auto">
          <a:xfrm rot="2628319">
            <a:off x="722350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 rot="2628319">
            <a:off x="718539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2252334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57" name="Group 17"/>
          <p:cNvGrpSpPr/>
          <p:nvPr/>
        </p:nvGrpSpPr>
        <p:grpSpPr>
          <a:xfrm>
            <a:off x="5414772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3220720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2284095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316935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2299336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2383155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2495551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2594610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2693670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2785111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2284095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2287905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2284096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2286001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5791200" y="2362200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5516880" y="4446270"/>
            <a:ext cx="27432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562600" y="5715000"/>
            <a:ext cx="177484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smtClean="0">
                <a:solidFill>
                  <a:srgbClr val="000066"/>
                </a:solidFill>
              </a:rPr>
              <a:t>škodljivi prostor</a:t>
            </a:r>
            <a:endParaRPr lang="en-US" sz="1800">
              <a:solidFill>
                <a:srgbClr val="000066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 bwMode="auto">
          <a:xfrm>
            <a:off x="5638800" y="5181600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 rot="18916041">
            <a:off x="1014422" y="2825003"/>
            <a:ext cx="1877437" cy="8402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18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IDEALNI </a:t>
            </a:r>
            <a:r>
              <a:rPr lang="sr-Latn-CS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KLIPNI</a:t>
            </a:r>
            <a:endParaRPr lang="en-US" sz="180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tabLst>
                <a:tab pos="409575" algn="l"/>
              </a:tabLst>
            </a:pPr>
            <a:r>
              <a:rPr lang="sr-Cyrl-CS" sz="180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KOMPRESOR</a:t>
            </a:r>
            <a:endParaRPr lang="en-US" sz="180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7133831" y="2133600"/>
            <a:ext cx="1781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 smtClean="0">
                <a:solidFill>
                  <a:srgbClr val="00B050"/>
                </a:solidFill>
              </a:rPr>
              <a:t>politropski procesi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 smtClean="0">
                <a:solidFill>
                  <a:srgbClr val="00B050"/>
                </a:solidFill>
              </a:rPr>
              <a:t>(jednake ili različite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sr-Latn-RS" sz="1200" i="1" smtClean="0">
                <a:solidFill>
                  <a:srgbClr val="00B050"/>
                </a:solidFill>
              </a:rPr>
              <a:t>eksponente politrope)</a:t>
            </a:r>
            <a:endParaRPr lang="en-US" sz="1200" i="1">
              <a:solidFill>
                <a:srgbClr val="00B050"/>
              </a:solidFill>
            </a:endParaRPr>
          </a:p>
        </p:txBody>
      </p:sp>
      <p:cxnSp>
        <p:nvCxnSpPr>
          <p:cNvPr id="111" name="Straight Arrow Connector 110"/>
          <p:cNvCxnSpPr/>
          <p:nvPr/>
        </p:nvCxnSpPr>
        <p:spPr bwMode="auto">
          <a:xfrm flipV="1">
            <a:off x="6625206" y="2290194"/>
            <a:ext cx="580937" cy="165683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V="1">
            <a:off x="6117672" y="2466363"/>
            <a:ext cx="1063304" cy="479572"/>
          </a:xfrm>
          <a:prstGeom prst="straightConnector1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/>
      <p:bldP spid="1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2252334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5414772" y="4343400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4453889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4558665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5212081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4583430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451485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5236845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5170170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5189220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4495800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4914900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1828800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3668792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1728708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3628141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312420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3220720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2204994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2284095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318252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225288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19964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195834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3169353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2299336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2383155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2495551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2594610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2693670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2785111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2284095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2872740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2954655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3021330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3080385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3131820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3181350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2287905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2284096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2286001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3188235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2249070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3" name="Text Box 9"/>
          <p:cNvSpPr txBox="1">
            <a:spLocks noChangeArrowheads="1"/>
          </p:cNvSpPr>
          <p:nvPr/>
        </p:nvSpPr>
        <p:spPr bwMode="auto">
          <a:xfrm>
            <a:off x="153988" y="1608415"/>
            <a:ext cx="4797425" cy="387798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3 </a:t>
            </a:r>
            <a:r>
              <a:rPr lang="en-US" smtClean="0">
                <a:solidFill>
                  <a:srgbClr val="000066"/>
                </a:solidFill>
              </a:rPr>
              <a:t>–</a:t>
            </a:r>
            <a:r>
              <a:rPr lang="sr-Latn-RS" smtClean="0">
                <a:solidFill>
                  <a:srgbClr val="000066"/>
                </a:solidFill>
              </a:rPr>
              <a:t> 4: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klip </a:t>
            </a:r>
            <a:r>
              <a:rPr lang="sr-Latn-RS" smtClean="0">
                <a:solidFill>
                  <a:srgbClr val="000066"/>
                </a:solidFill>
              </a:rPr>
              <a:t>započinje kretanje u suprotnom smeru,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IV </a:t>
            </a:r>
            <a:r>
              <a:rPr lang="sr-Cyrl-CS" smtClean="0">
                <a:solidFill>
                  <a:srgbClr val="000066"/>
                </a:solidFill>
              </a:rPr>
              <a:t>se zatvara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radno telo se </a:t>
            </a:r>
            <a:r>
              <a:rPr lang="sr-Cyrl-CS" smtClean="0">
                <a:solidFill>
                  <a:srgbClr val="000066"/>
                </a:solidFill>
              </a:rPr>
              <a:t>širi</a:t>
            </a:r>
            <a:r>
              <a:rPr lang="sr-Latn-RS" smtClean="0">
                <a:solidFill>
                  <a:srgbClr val="000066"/>
                </a:solidFill>
              </a:rPr>
              <a:t> ... </a:t>
            </a:r>
            <a:r>
              <a:rPr lang="sr-Cyrl-CS" smtClean="0">
                <a:solidFill>
                  <a:srgbClr val="000066"/>
                </a:solidFill>
              </a:rPr>
              <a:t>pritisak</a:t>
            </a:r>
            <a:r>
              <a:rPr lang="sr-Latn-RS" smtClean="0">
                <a:solidFill>
                  <a:srgbClr val="000066"/>
                </a:solidFill>
              </a:rPr>
              <a:t> radnog tela </a:t>
            </a:r>
            <a:r>
              <a:rPr lang="sr-Cyrl-CS" smtClean="0">
                <a:solidFill>
                  <a:srgbClr val="000066"/>
                </a:solidFill>
              </a:rPr>
              <a:t>opada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p</a:t>
            </a:r>
            <a:r>
              <a:rPr lang="sr-Latn-CS" smtClean="0">
                <a:solidFill>
                  <a:srgbClr val="000066"/>
                </a:solidFill>
              </a:rPr>
              <a:t>ritisak radnog tela iznosi </a:t>
            </a:r>
            <a:r>
              <a:rPr lang="sl-SI" i="1" smtClean="0">
                <a:solidFill>
                  <a:srgbClr val="000066"/>
                </a:solidFill>
              </a:rPr>
              <a:t>p</a:t>
            </a:r>
            <a:r>
              <a:rPr lang="sl-SI" baseline="-25000" smtClean="0">
                <a:solidFill>
                  <a:srgbClr val="000066"/>
                </a:solidFill>
              </a:rPr>
              <a:t>4</a:t>
            </a:r>
            <a:r>
              <a:rPr lang="sr-Latn-CS" smtClean="0">
                <a:solidFill>
                  <a:srgbClr val="000066"/>
                </a:solidFill>
              </a:rPr>
              <a:t> = </a:t>
            </a:r>
            <a:r>
              <a:rPr lang="sl-SI" i="1" smtClean="0">
                <a:solidFill>
                  <a:srgbClr val="000066"/>
                </a:solidFill>
              </a:rPr>
              <a:t>p</a:t>
            </a:r>
            <a:r>
              <a:rPr lang="sl-SI" baseline="-25000" smtClean="0">
                <a:solidFill>
                  <a:srgbClr val="000066"/>
                </a:solidFill>
              </a:rPr>
              <a:t>1</a:t>
            </a:r>
            <a:r>
              <a:rPr lang="sl-SI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u cilindru</a:t>
            </a:r>
            <a:r>
              <a:rPr lang="sr-Latn-RS" smtClean="0">
                <a:solidFill>
                  <a:srgbClr val="000066"/>
                </a:solidFill>
              </a:rPr>
              <a:t> se</a:t>
            </a: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obrazuje </a:t>
            </a:r>
            <a:r>
              <a:rPr lang="sr-Cyrl-CS" smtClean="0">
                <a:solidFill>
                  <a:srgbClr val="000066"/>
                </a:solidFill>
              </a:rPr>
              <a:t>vakuum</a:t>
            </a:r>
            <a:r>
              <a:rPr lang="sr-Latn-RS" smtClean="0">
                <a:solidFill>
                  <a:srgbClr val="000066"/>
                </a:solidFill>
              </a:rPr>
              <a:t> ... otvara se UV.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158"/>
          <p:cNvSpPr/>
          <p:nvPr/>
        </p:nvSpPr>
        <p:spPr bwMode="auto">
          <a:xfrm>
            <a:off x="1573576" y="3288468"/>
            <a:ext cx="160020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5" name="Freeform 54"/>
          <p:cNvSpPr>
            <a:spLocks noChangeAspect="1"/>
          </p:cNvSpPr>
          <p:nvPr/>
        </p:nvSpPr>
        <p:spPr bwMode="auto">
          <a:xfrm rot="21242584">
            <a:off x="5846624" y="1094916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3" name="Group 17"/>
          <p:cNvGrpSpPr/>
          <p:nvPr/>
        </p:nvGrpSpPr>
        <p:grpSpPr>
          <a:xfrm>
            <a:off x="5414772" y="318598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58" name="Rectangle 5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61" name="Rectangle 60"/>
          <p:cNvSpPr/>
          <p:nvPr/>
        </p:nvSpPr>
        <p:spPr bwMode="auto">
          <a:xfrm>
            <a:off x="6858000" y="329647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5409057" y="340124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5409057" y="405466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5405247" y="342601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flipV="1">
            <a:off x="5548122" y="335743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10800000">
            <a:off x="5378577" y="407942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 rot="10800000" flipV="1">
            <a:off x="5372862" y="401275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Text Box 8"/>
          <p:cNvSpPr txBox="1">
            <a:spLocks noChangeArrowheads="1"/>
          </p:cNvSpPr>
          <p:nvPr/>
        </p:nvSpPr>
        <p:spPr bwMode="auto">
          <a:xfrm>
            <a:off x="4904232" y="403180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4988052" y="333838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 flipH="1">
            <a:off x="6705600" y="375748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 flipH="1" flipV="1">
            <a:off x="5505450" y="67138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>
            <a:off x="5501640" y="251137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5176520" y="57129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7608316" y="247072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75" name="Text Box 8"/>
          <p:cNvSpPr txBox="1">
            <a:spLocks noChangeArrowheads="1"/>
          </p:cNvSpPr>
          <p:nvPr/>
        </p:nvSpPr>
        <p:spPr bwMode="auto">
          <a:xfrm>
            <a:off x="7350252" y="196678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6477000" y="2063302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Freeform 76"/>
          <p:cNvSpPr>
            <a:spLocks noChangeAspect="1"/>
          </p:cNvSpPr>
          <p:nvPr/>
        </p:nvSpPr>
        <p:spPr bwMode="auto">
          <a:xfrm rot="20874529">
            <a:off x="6656465" y="104757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5787390" y="1126677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Oval 78"/>
          <p:cNvSpPr/>
          <p:nvPr/>
        </p:nvSpPr>
        <p:spPr bwMode="auto">
          <a:xfrm rot="2628319">
            <a:off x="7365847" y="202510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0" name="Oval 79"/>
          <p:cNvSpPr/>
          <p:nvPr/>
        </p:nvSpPr>
        <p:spPr bwMode="auto">
          <a:xfrm rot="2628319">
            <a:off x="6516217" y="10954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81" name="Text Box 8"/>
          <p:cNvSpPr txBox="1">
            <a:spLocks noChangeArrowheads="1"/>
          </p:cNvSpPr>
          <p:nvPr/>
        </p:nvSpPr>
        <p:spPr bwMode="auto">
          <a:xfrm>
            <a:off x="6534912" y="83902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2" name="Text Box 8"/>
          <p:cNvSpPr txBox="1">
            <a:spLocks noChangeArrowheads="1"/>
          </p:cNvSpPr>
          <p:nvPr/>
        </p:nvSpPr>
        <p:spPr bwMode="auto">
          <a:xfrm>
            <a:off x="5713857" y="80092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83" name="Text Box 8"/>
          <p:cNvSpPr txBox="1">
            <a:spLocks noChangeArrowheads="1"/>
          </p:cNvSpPr>
          <p:nvPr/>
        </p:nvSpPr>
        <p:spPr bwMode="auto">
          <a:xfrm>
            <a:off x="6366510" y="2011935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6000750" y="1141918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 flipV="1">
            <a:off x="6063615" y="1225737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39815" y="1338133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6223635" y="1437192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6311265" y="1536252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6406515" y="1627693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5937885" y="1126677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6516881" y="171532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6669281" y="179723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821681" y="186391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6974081" y="192296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 flipV="1">
            <a:off x="7126481" y="197440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 flipV="1">
            <a:off x="7278881" y="202393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897880" y="1130487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5854065" y="1126678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5823585" y="1128583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Oval 100"/>
          <p:cNvSpPr/>
          <p:nvPr/>
        </p:nvSpPr>
        <p:spPr bwMode="auto">
          <a:xfrm rot="2628319">
            <a:off x="6443953" y="203081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2" name="Oval 101"/>
          <p:cNvSpPr/>
          <p:nvPr/>
        </p:nvSpPr>
        <p:spPr bwMode="auto">
          <a:xfrm rot="2628319">
            <a:off x="5760058" y="109165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5791200" y="1204782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5516880" y="3288852"/>
            <a:ext cx="274320" cy="9418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08" name="Freeform 107"/>
          <p:cNvSpPr>
            <a:spLocks noChangeAspect="1"/>
          </p:cNvSpPr>
          <p:nvPr/>
        </p:nvSpPr>
        <p:spPr bwMode="auto">
          <a:xfrm rot="21242584">
            <a:off x="1628192" y="1094532"/>
            <a:ext cx="596152" cy="100584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grpSp>
        <p:nvGrpSpPr>
          <p:cNvPr id="112" name="Group 17"/>
          <p:cNvGrpSpPr/>
          <p:nvPr/>
        </p:nvGrpSpPr>
        <p:grpSpPr>
          <a:xfrm>
            <a:off x="1196340" y="3185598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114" name="Rectangle 113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7" name="Rectangle 116"/>
          <p:cNvSpPr/>
          <p:nvPr/>
        </p:nvSpPr>
        <p:spPr bwMode="auto">
          <a:xfrm>
            <a:off x="2639568" y="3296087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8" name="Rectangle 117"/>
          <p:cNvSpPr/>
          <p:nvPr/>
        </p:nvSpPr>
        <p:spPr bwMode="auto">
          <a:xfrm>
            <a:off x="1190625" y="340086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1190625" y="4054279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1186815" y="3425628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1329690" y="3357048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rot="10800000">
            <a:off x="1160145" y="4079043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rot="10800000" flipV="1">
            <a:off x="1154430" y="4012368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 Box 8"/>
          <p:cNvSpPr txBox="1">
            <a:spLocks noChangeArrowheads="1"/>
          </p:cNvSpPr>
          <p:nvPr/>
        </p:nvSpPr>
        <p:spPr bwMode="auto">
          <a:xfrm>
            <a:off x="685800" y="4031418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769620" y="3337998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26" name="Straight Connector 125"/>
          <p:cNvCxnSpPr/>
          <p:nvPr/>
        </p:nvCxnSpPr>
        <p:spPr bwMode="auto">
          <a:xfrm flipH="1">
            <a:off x="2487168" y="3757098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 flipV="1">
            <a:off x="1287018" y="670998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1283208" y="2510990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9" name="Text Box 15"/>
          <p:cNvSpPr txBox="1">
            <a:spLocks noChangeArrowheads="1"/>
          </p:cNvSpPr>
          <p:nvPr/>
        </p:nvSpPr>
        <p:spPr bwMode="auto">
          <a:xfrm>
            <a:off x="958088" y="570906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30" name="Text Box 15"/>
          <p:cNvSpPr txBox="1">
            <a:spLocks noChangeArrowheads="1"/>
          </p:cNvSpPr>
          <p:nvPr/>
        </p:nvSpPr>
        <p:spPr bwMode="auto">
          <a:xfrm>
            <a:off x="3389884" y="2470339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3131820" y="196639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32" name="Straight Connector 131"/>
          <p:cNvCxnSpPr/>
          <p:nvPr/>
        </p:nvCxnSpPr>
        <p:spPr bwMode="auto">
          <a:xfrm flipV="1">
            <a:off x="2258568" y="2062918"/>
            <a:ext cx="944372" cy="63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3" name="Freeform 132"/>
          <p:cNvSpPr>
            <a:spLocks noChangeAspect="1"/>
          </p:cNvSpPr>
          <p:nvPr/>
        </p:nvSpPr>
        <p:spPr bwMode="auto">
          <a:xfrm rot="20874529">
            <a:off x="2438033" y="1047192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34" name="Straight Connector 133"/>
          <p:cNvCxnSpPr/>
          <p:nvPr/>
        </p:nvCxnSpPr>
        <p:spPr bwMode="auto">
          <a:xfrm>
            <a:off x="1568958" y="1126293"/>
            <a:ext cx="766572" cy="1905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Oval 134"/>
          <p:cNvSpPr/>
          <p:nvPr/>
        </p:nvSpPr>
        <p:spPr bwMode="auto">
          <a:xfrm rot="2628319">
            <a:off x="3147415" y="202471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 rot="2628319">
            <a:off x="2297785" y="109507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37" name="Text Box 8"/>
          <p:cNvSpPr txBox="1">
            <a:spLocks noChangeArrowheads="1"/>
          </p:cNvSpPr>
          <p:nvPr/>
        </p:nvSpPr>
        <p:spPr bwMode="auto">
          <a:xfrm>
            <a:off x="2316480" y="83863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1495425" y="800538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148078" y="2011551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 bwMode="auto">
          <a:xfrm flipV="1">
            <a:off x="1782318" y="1141534"/>
            <a:ext cx="517017" cy="51815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 flipV="1">
            <a:off x="1845183" y="1225353"/>
            <a:ext cx="524637" cy="52387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2" name="Straight Connector 141"/>
          <p:cNvCxnSpPr/>
          <p:nvPr/>
        </p:nvCxnSpPr>
        <p:spPr bwMode="auto">
          <a:xfrm flipV="1">
            <a:off x="1921383" y="1337749"/>
            <a:ext cx="494157" cy="49720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traight Connector 142"/>
          <p:cNvCxnSpPr/>
          <p:nvPr/>
        </p:nvCxnSpPr>
        <p:spPr bwMode="auto">
          <a:xfrm flipV="1">
            <a:off x="2005203" y="1436808"/>
            <a:ext cx="459867" cy="46291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2092833" y="1535868"/>
            <a:ext cx="423672" cy="42291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/>
        </p:nvCxnSpPr>
        <p:spPr bwMode="auto">
          <a:xfrm flipV="1">
            <a:off x="2188083" y="1627309"/>
            <a:ext cx="391287" cy="39242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 flipV="1">
            <a:off x="1719453" y="1126293"/>
            <a:ext cx="433197" cy="43434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 flipV="1">
            <a:off x="2298449" y="1714938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8" name="Straight Connector 147"/>
          <p:cNvCxnSpPr/>
          <p:nvPr/>
        </p:nvCxnSpPr>
        <p:spPr bwMode="auto">
          <a:xfrm flipV="1">
            <a:off x="2450849" y="1796853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 flipV="1">
            <a:off x="2603249" y="1863528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2755649" y="1922583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 flipV="1">
            <a:off x="2908049" y="1974018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3060449" y="2023548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 flipV="1">
            <a:off x="1679448" y="1130103"/>
            <a:ext cx="324612" cy="32766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/>
          <p:cNvCxnSpPr/>
          <p:nvPr/>
        </p:nvCxnSpPr>
        <p:spPr bwMode="auto">
          <a:xfrm flipV="1">
            <a:off x="1635633" y="1126294"/>
            <a:ext cx="217932" cy="21907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605153" y="1128199"/>
            <a:ext cx="97917" cy="10096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Oval 155"/>
          <p:cNvSpPr/>
          <p:nvPr/>
        </p:nvSpPr>
        <p:spPr bwMode="auto">
          <a:xfrm rot="2628319">
            <a:off x="2225521" y="2030433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157" name="Oval 156"/>
          <p:cNvSpPr/>
          <p:nvPr/>
        </p:nvSpPr>
        <p:spPr bwMode="auto">
          <a:xfrm rot="2628319">
            <a:off x="1541626" y="1091268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158" name="Straight Connector 157"/>
          <p:cNvCxnSpPr/>
          <p:nvPr/>
        </p:nvCxnSpPr>
        <p:spPr bwMode="auto">
          <a:xfrm>
            <a:off x="3184216" y="2105830"/>
            <a:ext cx="0" cy="21031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>
            <a:off x="1567832" y="1204782"/>
            <a:ext cx="0" cy="301752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Text Box 10"/>
          <p:cNvSpPr txBox="1">
            <a:spLocks noChangeArrowheads="1"/>
          </p:cNvSpPr>
          <p:nvPr/>
        </p:nvSpPr>
        <p:spPr bwMode="auto">
          <a:xfrm>
            <a:off x="2133600" y="4572000"/>
            <a:ext cx="1723549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i="1">
                <a:solidFill>
                  <a:srgbClr val="000066"/>
                </a:solidFill>
              </a:rPr>
              <a:t>radna </a:t>
            </a:r>
            <a:r>
              <a:rPr lang="sr-Latn-CS" sz="1600" i="1" smtClean="0">
                <a:solidFill>
                  <a:srgbClr val="000066"/>
                </a:solidFill>
              </a:rPr>
              <a:t>zapremina</a:t>
            </a:r>
            <a:endParaRPr lang="en-US" sz="1600" i="1">
              <a:solidFill>
                <a:srgbClr val="000066"/>
              </a:solidFill>
            </a:endParaRPr>
          </a:p>
        </p:txBody>
      </p:sp>
      <p:sp>
        <p:nvSpPr>
          <p:cNvPr id="163" name="Text Box 11"/>
          <p:cNvSpPr txBox="1">
            <a:spLocks noChangeArrowheads="1"/>
          </p:cNvSpPr>
          <p:nvPr/>
        </p:nvSpPr>
        <p:spPr bwMode="auto">
          <a:xfrm>
            <a:off x="5410200" y="4648200"/>
            <a:ext cx="2908168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 sz="1600" i="1" smtClean="0">
                <a:solidFill>
                  <a:srgbClr val="000066"/>
                </a:solidFill>
              </a:rPr>
              <a:t>zapremina škodljivog prostora</a:t>
            </a:r>
            <a:endParaRPr lang="en-US" sz="1600" i="1">
              <a:solidFill>
                <a:srgbClr val="000066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>
            <a:off x="5638800" y="4114800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2106627" y="3969143"/>
            <a:ext cx="457200" cy="6096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6" name="Text Box 11"/>
          <p:cNvSpPr txBox="1">
            <a:spLocks noChangeArrowheads="1"/>
          </p:cNvSpPr>
          <p:nvPr/>
        </p:nvSpPr>
        <p:spPr bwMode="auto">
          <a:xfrm>
            <a:off x="1981200" y="5334000"/>
            <a:ext cx="3591048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CS" i="1" smtClean="0">
                <a:solidFill>
                  <a:srgbClr val="000066"/>
                </a:solidFill>
              </a:rPr>
              <a:t>zapremina škodljivog prostora</a:t>
            </a:r>
            <a:endParaRPr lang="en-US" i="1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Latn-CS" i="1" smtClean="0">
                <a:solidFill>
                  <a:srgbClr val="000066"/>
                </a:solidFill>
              </a:rPr>
              <a:t>radna zapremina</a:t>
            </a:r>
            <a:endParaRPr lang="en-US" i="1" smtClean="0">
              <a:solidFill>
                <a:srgbClr val="000066"/>
              </a:solidFill>
            </a:endParaRPr>
          </a:p>
        </p:txBody>
      </p:sp>
      <p:sp>
        <p:nvSpPr>
          <p:cNvPr id="168" name="Text Box 11"/>
          <p:cNvSpPr txBox="1">
            <a:spLocks noChangeArrowheads="1"/>
          </p:cNvSpPr>
          <p:nvPr/>
        </p:nvSpPr>
        <p:spPr bwMode="auto">
          <a:xfrm>
            <a:off x="5524164" y="5545068"/>
            <a:ext cx="161133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i="1" smtClean="0">
                <a:solidFill>
                  <a:srgbClr val="000066"/>
                </a:solidFill>
              </a:rPr>
              <a:t>= 0,04 ... 0,1</a:t>
            </a:r>
          </a:p>
        </p:txBody>
      </p:sp>
      <p:cxnSp>
        <p:nvCxnSpPr>
          <p:cNvPr id="169" name="Straight Arrow Connector 168"/>
          <p:cNvCxnSpPr/>
          <p:nvPr/>
        </p:nvCxnSpPr>
        <p:spPr bwMode="auto">
          <a:xfrm flipV="1">
            <a:off x="2002105" y="5784456"/>
            <a:ext cx="3555775" cy="7418"/>
          </a:xfrm>
          <a:prstGeom prst="straightConnector1">
            <a:avLst/>
          </a:pr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3988" y="858838"/>
            <a:ext cx="1851025" cy="676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z="3200" b="1"/>
              <a:t>Zadatak: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53988" y="1795463"/>
            <a:ext cx="8667750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Centrifugalni kompresor za 1 min daje 200 kg vazduha pri pritisku od 3,8 bar i temperaturi 160</a:t>
            </a:r>
            <a:r>
              <a:rPr lang="sr-Latn-CS" baseline="30000"/>
              <a:t>O</a:t>
            </a:r>
            <a:r>
              <a:rPr lang="sr-Latn-CS"/>
              <a:t>C. Početno stanje vazduha određeno je pritiskom 1,1 bar i temperaturom 17</a:t>
            </a:r>
            <a:r>
              <a:rPr lang="sr-Latn-CS" baseline="30000"/>
              <a:t>O</a:t>
            </a:r>
            <a:r>
              <a:rPr lang="sr-Latn-CS"/>
              <a:t>C. Pretpostavljajući odsustvo hlađenja vazduha odrediti eksponent politrope po kojoj radi kompresor i snagu kompresora.</a:t>
            </a:r>
            <a:endParaRPr lang="en-US"/>
          </a:p>
        </p:txBody>
      </p:sp>
      <p:pic>
        <p:nvPicPr>
          <p:cNvPr id="20490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4938" y="3581400"/>
            <a:ext cx="2503487" cy="247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153988" y="3997325"/>
            <a:ext cx="1819275" cy="1371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CS"/>
              <a:t>poznate</a:t>
            </a:r>
          </a:p>
          <a:p>
            <a:pPr>
              <a:tabLst>
                <a:tab pos="409575" algn="l"/>
              </a:tabLst>
            </a:pPr>
            <a:r>
              <a:rPr lang="sr-Latn-CS"/>
              <a:t>veličine iz</a:t>
            </a:r>
          </a:p>
          <a:p>
            <a:pPr>
              <a:tabLst>
                <a:tab pos="409575" algn="l"/>
              </a:tabLst>
            </a:pPr>
            <a:r>
              <a:rPr lang="sr-Latn-CS"/>
              <a:t>teksta zadatka</a:t>
            </a:r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903413" y="3960813"/>
            <a:ext cx="455612" cy="1498600"/>
            <a:chOff x="1210" y="582"/>
            <a:chExt cx="431" cy="1183"/>
          </a:xfrm>
        </p:grpSpPr>
        <p:sp>
          <p:nvSpPr>
            <p:cNvPr id="20493" name="Line 14"/>
            <p:cNvSpPr>
              <a:spLocks noChangeShapeType="1"/>
            </p:cNvSpPr>
            <p:nvPr/>
          </p:nvSpPr>
          <p:spPr bwMode="auto">
            <a:xfrm>
              <a:off x="1255" y="582"/>
              <a:ext cx="382" cy="62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494" name="Line 15"/>
            <p:cNvSpPr>
              <a:spLocks noChangeShapeType="1"/>
            </p:cNvSpPr>
            <p:nvPr/>
          </p:nvSpPr>
          <p:spPr bwMode="auto">
            <a:xfrm flipV="1">
              <a:off x="1210" y="1192"/>
              <a:ext cx="431" cy="57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6096000" y="3446235"/>
            <a:ext cx="2748280" cy="2268765"/>
            <a:chOff x="653288" y="1371600"/>
            <a:chExt cx="2748280" cy="2268765"/>
          </a:xfrm>
        </p:grpSpPr>
        <p:cxnSp>
          <p:nvCxnSpPr>
            <p:cNvPr id="11" name="Straight Arrow Connector 10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5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Freeform 16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Oval 19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Oval 20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30188" y="1316038"/>
            <a:ext cx="86677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>
                <a:solidFill>
                  <a:srgbClr val="000066"/>
                </a:solidFill>
              </a:rPr>
              <a:t>Kompresori </a:t>
            </a:r>
            <a:r>
              <a:rPr lang="en-U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pogonsk</a:t>
            </a:r>
            <a:r>
              <a:rPr lang="en-US" smtClean="0">
                <a:solidFill>
                  <a:srgbClr val="000066"/>
                </a:solidFill>
              </a:rPr>
              <a:t>i</a:t>
            </a:r>
            <a:r>
              <a:rPr lang="sr-Cyrl-CS" smtClean="0">
                <a:solidFill>
                  <a:srgbClr val="000066"/>
                </a:solidFill>
              </a:rPr>
              <a:t> motor</a:t>
            </a:r>
            <a:r>
              <a:rPr lang="en-US" smtClean="0">
                <a:solidFill>
                  <a:srgbClr val="000066"/>
                </a:solidFill>
              </a:rPr>
              <a:t>   </a:t>
            </a:r>
            <a:r>
              <a:rPr lang="en-US" smtClean="0">
                <a:solidFill>
                  <a:srgbClr val="000066"/>
                </a:solidFill>
                <a:sym typeface="Symbol"/>
              </a:rPr>
              <a:t>  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sabija</a:t>
            </a:r>
            <a:r>
              <a:rPr lang="en-US" smtClean="0">
                <a:solidFill>
                  <a:srgbClr val="000066"/>
                </a:solidFill>
              </a:rPr>
              <a:t>nje </a:t>
            </a:r>
            <a:r>
              <a:rPr lang="sr-Cyrl-CS" smtClean="0">
                <a:solidFill>
                  <a:srgbClr val="000066"/>
                </a:solidFill>
              </a:rPr>
              <a:t>gas</a:t>
            </a:r>
            <a:r>
              <a:rPr lang="en-US" smtClean="0">
                <a:solidFill>
                  <a:srgbClr val="000066"/>
                </a:solidFill>
              </a:rPr>
              <a:t>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68288" y="2905125"/>
            <a:ext cx="8515350" cy="230832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  <a:sym typeface="Symbol" pitchFamily="18" charset="2"/>
              </a:rPr>
              <a:t>Primena: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za pokretanje pneumatskih </a:t>
            </a:r>
            <a:r>
              <a:rPr lang="sr-Cyrl-CS" smtClean="0">
                <a:solidFill>
                  <a:srgbClr val="000066"/>
                </a:solidFill>
              </a:rPr>
              <a:t>motora</a:t>
            </a:r>
            <a:r>
              <a:rPr lang="en-U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za pokretanje radnih mašina</a:t>
            </a:r>
            <a:r>
              <a:rPr lang="en-US" smtClean="0">
                <a:solidFill>
                  <a:srgbClr val="000066"/>
                </a:solidFill>
              </a:rPr>
              <a:t> – </a:t>
            </a:r>
            <a:r>
              <a:rPr lang="sr-Cyrl-CS" smtClean="0">
                <a:solidFill>
                  <a:srgbClr val="000066"/>
                </a:solidFill>
              </a:rPr>
              <a:t>pumpe, čekići</a:t>
            </a:r>
            <a:r>
              <a:rPr lang="en-US" smtClean="0">
                <a:solidFill>
                  <a:srgbClr val="000066"/>
                </a:solidFill>
              </a:rPr>
              <a:t> ... 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pri pneumatskom transportu cevima tzv. rasutih </a:t>
            </a:r>
            <a:r>
              <a:rPr lang="sr-Cyrl-CS" smtClean="0">
                <a:solidFill>
                  <a:srgbClr val="000066"/>
                </a:solidFill>
              </a:rPr>
              <a:t>materijala</a:t>
            </a:r>
            <a:r>
              <a:rPr lang="en-US" smtClean="0">
                <a:solidFill>
                  <a:srgbClr val="000066"/>
                </a:solidFill>
              </a:rPr>
              <a:t>,</a:t>
            </a:r>
            <a:endParaRPr lang="en-US">
              <a:solidFill>
                <a:srgbClr val="000066"/>
              </a:solidFill>
            </a:endParaRPr>
          </a:p>
          <a:p>
            <a:pPr>
              <a:buClr>
                <a:srgbClr val="000000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pri procesu sagorevanja</a:t>
            </a:r>
            <a:r>
              <a:rPr lang="en-US">
                <a:solidFill>
                  <a:srgbClr val="000066"/>
                </a:solidFill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063" y="1076325"/>
            <a:ext cx="2276475" cy="693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24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063" y="1987550"/>
            <a:ext cx="4781550" cy="3208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3245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5402263"/>
            <a:ext cx="1138238" cy="715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6" name="Group 5"/>
          <p:cNvGrpSpPr/>
          <p:nvPr/>
        </p:nvGrpSpPr>
        <p:grpSpPr>
          <a:xfrm>
            <a:off x="6096000" y="990600"/>
            <a:ext cx="2748280" cy="2268765"/>
            <a:chOff x="653288" y="1371600"/>
            <a:chExt cx="2748280" cy="2268765"/>
          </a:xfrm>
        </p:grpSpPr>
        <p:cxnSp>
          <p:nvCxnSpPr>
            <p:cNvPr id="7" name="Straight Arrow Connector 6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8" name="Straight Arrow Connector 7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Freeform 12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Oval 17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2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2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675" y="1228725"/>
            <a:ext cx="6072188" cy="820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875" y="2443163"/>
            <a:ext cx="5464175" cy="1287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5275" y="4264025"/>
            <a:ext cx="3111500" cy="774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grpSp>
        <p:nvGrpSpPr>
          <p:cNvPr id="5" name="Group 4"/>
          <p:cNvGrpSpPr/>
          <p:nvPr/>
        </p:nvGrpSpPr>
        <p:grpSpPr>
          <a:xfrm>
            <a:off x="6096000" y="3674835"/>
            <a:ext cx="2748280" cy="2268765"/>
            <a:chOff x="653288" y="1371600"/>
            <a:chExt cx="2748280" cy="2268765"/>
          </a:xfrm>
        </p:grpSpPr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982218" y="1471692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" name="Straight Arrow Connector 6"/>
            <p:cNvCxnSpPr/>
            <p:nvPr/>
          </p:nvCxnSpPr>
          <p:spPr bwMode="auto">
            <a:xfrm>
              <a:off x="978408" y="3311684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8" name="Text Box 15"/>
            <p:cNvSpPr txBox="1">
              <a:spLocks noChangeArrowheads="1"/>
            </p:cNvSpPr>
            <p:nvPr/>
          </p:nvSpPr>
          <p:spPr bwMode="auto">
            <a:xfrm>
              <a:off x="653288" y="1371600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9" name="Text Box 15"/>
            <p:cNvSpPr txBox="1">
              <a:spLocks noChangeArrowheads="1"/>
            </p:cNvSpPr>
            <p:nvPr/>
          </p:nvSpPr>
          <p:spPr bwMode="auto">
            <a:xfrm>
              <a:off x="3085084" y="3271033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2827020" y="276709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977900" y="2863612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Freeform 11"/>
            <p:cNvSpPr>
              <a:spLocks noChangeAspect="1"/>
            </p:cNvSpPr>
            <p:nvPr/>
          </p:nvSpPr>
          <p:spPr bwMode="auto">
            <a:xfrm rot="20874529">
              <a:off x="2133233" y="1847886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 bwMode="auto">
            <a:xfrm>
              <a:off x="979170" y="1928892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Oval 13"/>
            <p:cNvSpPr/>
            <p:nvPr/>
          </p:nvSpPr>
          <p:spPr bwMode="auto">
            <a:xfrm rot="2628319">
              <a:off x="2842615" y="282541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 rot="2628319">
              <a:off x="1992985" y="189577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 rot="2628319">
              <a:off x="947139" y="1891962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Oval 16"/>
            <p:cNvSpPr/>
            <p:nvPr/>
          </p:nvSpPr>
          <p:spPr bwMode="auto">
            <a:xfrm rot="2628319">
              <a:off x="950950" y="2831127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 Box 8"/>
            <p:cNvSpPr txBox="1">
              <a:spLocks noChangeArrowheads="1"/>
            </p:cNvSpPr>
            <p:nvPr/>
          </p:nvSpPr>
          <p:spPr bwMode="auto">
            <a:xfrm>
              <a:off x="2011680" y="16393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944880" y="1601232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952500" y="282558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 flipV="1">
              <a:off x="1079249" y="1942227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V="1">
              <a:off x="1231649" y="2026047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1384049" y="2138442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1536449" y="2237502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V="1">
              <a:off x="1688849" y="2336562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1841249" y="2428002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V="1">
              <a:off x="984885" y="1926987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V="1">
              <a:off x="1993649" y="2515632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V="1">
              <a:off x="2146049" y="2597547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V="1">
              <a:off x="2298449" y="2664222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V="1">
              <a:off x="2450849" y="2723277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V="1">
              <a:off x="2603249" y="2774712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V="1">
              <a:off x="2755649" y="2824242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982980" y="1930797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V="1">
              <a:off x="979170" y="1926987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V="1">
              <a:off x="981075" y="1928892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V="1">
              <a:off x="979170" y="1928892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V="1">
              <a:off x="979170" y="1925082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73898"/>
            <a:ext cx="3429000" cy="1455102"/>
          </a:xfrm>
          <a:prstGeom prst="rect">
            <a:avLst/>
          </a:prstGeom>
          <a:noFill/>
        </p:spPr>
        <p:txBody>
          <a:bodyPr wrap="none">
            <a:prstTxWarp prst="textChevronInverted">
              <a:avLst/>
            </a:prstTxWarp>
            <a:spAutoFit/>
            <a:scene3d>
              <a:camera prst="orthographicFront">
                <a:rot lat="0" lon="21299999" rev="0"/>
              </a:camera>
              <a:lightRig rig="threePt" dir="t"/>
            </a:scene3d>
          </a:bodyPr>
          <a:lstStyle/>
          <a:p>
            <a:pPr algn="ctr">
              <a:defRPr/>
            </a:pPr>
            <a:r>
              <a:rPr lang="sr-Latn-RS" sz="5400" b="1">
                <a:ln w="12700">
                  <a:solidFill>
                    <a:schemeClr val="bg2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Pitanja?</a:t>
            </a:r>
            <a:endParaRPr lang="en-US" sz="5400" b="1">
              <a:ln w="12700">
                <a:solidFill>
                  <a:schemeClr val="bg2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76800" y="3810000"/>
            <a:ext cx="3657600" cy="1452265"/>
          </a:xfrm>
          <a:prstGeom prst="rect">
            <a:avLst/>
          </a:prstGeom>
          <a:noFill/>
        </p:spPr>
        <p:txBody>
          <a:bodyPr wrap="none">
            <a:prstTxWarp prst="textCascadeDown">
              <a:avLst/>
            </a:prstTxWarp>
            <a:spAutoFit/>
          </a:bodyPr>
          <a:lstStyle/>
          <a:p>
            <a:pPr>
              <a:defRPr/>
            </a:pPr>
            <a:r>
              <a:rPr lang="sr-Latn-R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Hvala na pažnji!</a:t>
            </a:r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276600" y="1214735"/>
            <a:ext cx="241935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Kompresori</a:t>
            </a:r>
          </a:p>
          <a:p>
            <a:pPr algn="ctr"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(princip rada)</a:t>
            </a:r>
            <a:endParaRPr lang="en-US" smtClean="0">
              <a:solidFill>
                <a:srgbClr val="000066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52450" y="2762071"/>
            <a:ext cx="3333750" cy="17912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zapreminski</a:t>
            </a: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kompresori (statički)</a:t>
            </a:r>
            <a:endParaRPr lang="en-U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z="1600" i="1" smtClean="0">
                <a:solidFill>
                  <a:srgbClr val="000066"/>
                </a:solidFill>
              </a:rPr>
              <a:t>radno telo se sabija mehaničkim putem: odgovarajućim približavanjem zidova </a:t>
            </a:r>
            <a:r>
              <a:rPr lang="sr-Cyrl-CS" sz="1600" i="1" smtClean="0">
                <a:solidFill>
                  <a:srgbClr val="000066"/>
                </a:solidFill>
                <a:sym typeface="Symbol" pitchFamily="18" charset="2"/>
              </a:rPr>
              <a:t></a:t>
            </a:r>
            <a:r>
              <a:rPr lang="sr-Cyrl-CS" sz="1600" i="1" smtClean="0">
                <a:solidFill>
                  <a:srgbClr val="000066"/>
                </a:solidFill>
              </a:rPr>
              <a:t> pregrada</a:t>
            </a:r>
            <a:endParaRPr lang="en-US" sz="1600" i="1" smtClean="0">
              <a:solidFill>
                <a:srgbClr val="000066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819650" y="2762071"/>
            <a:ext cx="3638550" cy="2086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kompresori sa lopaticama (dinamički kompresori)</a:t>
            </a:r>
            <a:endParaRPr lang="en-US" smtClean="0">
              <a:solidFill>
                <a:srgbClr val="000066"/>
              </a:solidFill>
            </a:endParaRPr>
          </a:p>
          <a:p>
            <a:pPr algn="ctr">
              <a:tabLst>
                <a:tab pos="409575" algn="l"/>
              </a:tabLst>
            </a:pPr>
            <a:r>
              <a:rPr lang="sr-Cyrl-CS" sz="1600" i="1" smtClean="0">
                <a:solidFill>
                  <a:srgbClr val="000066"/>
                </a:solidFill>
              </a:rPr>
              <a:t>radnom telu se </a:t>
            </a:r>
            <a:r>
              <a:rPr lang="sr-Latn-RS" sz="1600" i="1" smtClean="0">
                <a:solidFill>
                  <a:srgbClr val="000066"/>
                </a:solidFill>
              </a:rPr>
              <a:t>“</a:t>
            </a:r>
            <a:r>
              <a:rPr lang="sr-Cyrl-CS" sz="1600" i="1" smtClean="0">
                <a:solidFill>
                  <a:srgbClr val="000066"/>
                </a:solidFill>
              </a:rPr>
              <a:t>saopštava</a:t>
            </a:r>
            <a:r>
              <a:rPr lang="sr-Latn-RS" sz="1600" i="1" smtClean="0">
                <a:solidFill>
                  <a:srgbClr val="000066"/>
                </a:solidFill>
              </a:rPr>
              <a:t>”</a:t>
            </a:r>
            <a:r>
              <a:rPr lang="sr-Cyrl-CS" sz="1600" i="1" smtClean="0">
                <a:solidFill>
                  <a:srgbClr val="000066"/>
                </a:solidFill>
              </a:rPr>
              <a:t> velika brzina, a zatim se kinetička energija transformiše u potencijalnu </a:t>
            </a:r>
            <a:r>
              <a:rPr lang="sr-Latn-CS" sz="1600" i="1" smtClean="0">
                <a:solidFill>
                  <a:srgbClr val="000066"/>
                </a:solidFill>
              </a:rPr>
              <a:t>energiju </a:t>
            </a:r>
            <a:r>
              <a:rPr lang="sr-Cyrl-CS" sz="1600" i="1" smtClean="0">
                <a:solidFill>
                  <a:srgbClr val="000066"/>
                </a:solidFill>
              </a:rPr>
              <a:t>(energiju pritiska)</a:t>
            </a:r>
            <a:endParaRPr lang="en-US" sz="1600" i="1" smtClean="0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85750" y="5858470"/>
            <a:ext cx="15430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klipni</a:t>
            </a:r>
            <a:endParaRPr lang="en-US" smtClean="0">
              <a:solidFill>
                <a:srgbClr val="000066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47950" y="5862935"/>
            <a:ext cx="1543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rotacion</a:t>
            </a:r>
            <a:r>
              <a:rPr lang="en-US" smtClean="0">
                <a:solidFill>
                  <a:srgbClr val="000066"/>
                </a:solidFill>
              </a:rPr>
              <a:t>i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81550" y="5862935"/>
            <a:ext cx="169545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centrifugaln</a:t>
            </a:r>
            <a:r>
              <a:rPr lang="en-US" smtClean="0">
                <a:solidFill>
                  <a:srgbClr val="000066"/>
                </a:solidFill>
              </a:rPr>
              <a:t>i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991350" y="5867400"/>
            <a:ext cx="1543050" cy="427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aksijaln</a:t>
            </a:r>
            <a:r>
              <a:rPr lang="en-US" smtClean="0">
                <a:solidFill>
                  <a:srgbClr val="000066"/>
                </a:solidFill>
              </a:rPr>
              <a:t>i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667000" y="2057400"/>
            <a:ext cx="1066800" cy="762000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257800" y="2065492"/>
            <a:ext cx="875963" cy="710076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7162800" y="4953000"/>
            <a:ext cx="564420" cy="948117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5607781" y="4962441"/>
            <a:ext cx="523284" cy="94002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2745897" y="4891635"/>
            <a:ext cx="564420" cy="948117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1190878" y="4901076"/>
            <a:ext cx="523284" cy="940024"/>
          </a:xfrm>
          <a:prstGeom prst="straightConnector1">
            <a:avLst/>
          </a:prstGeom>
          <a:noFill/>
          <a:ln w="19050" cap="flat" cmpd="sng" algn="ctr">
            <a:solidFill>
              <a:srgbClr val="00006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53988" y="1239838"/>
            <a:ext cx="8743950" cy="82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K</a:t>
            </a:r>
            <a:r>
              <a:rPr lang="sr-Cyrl-CS">
                <a:solidFill>
                  <a:srgbClr val="000066"/>
                </a:solidFill>
              </a:rPr>
              <a:t>apacitet kompresora</a:t>
            </a:r>
            <a:r>
              <a:rPr lang="en-US">
                <a:solidFill>
                  <a:srgbClr val="000066"/>
                </a:solidFill>
              </a:rPr>
              <a:t> – k</a:t>
            </a:r>
            <a:r>
              <a:rPr lang="sr-Cyrl-CS">
                <a:solidFill>
                  <a:srgbClr val="000066"/>
                </a:solidFill>
              </a:rPr>
              <a:t>oličina gasa koja se usisava u jedinici vremena i dalje sabija do predviđenog pritiska.</a:t>
            </a:r>
            <a:endParaRPr lang="en-US">
              <a:solidFill>
                <a:srgbClr val="000066"/>
              </a:solidFill>
            </a:endParaRP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204788" y="2743200"/>
            <a:ext cx="5397631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>
                <a:solidFill>
                  <a:srgbClr val="000066"/>
                </a:solidFill>
              </a:rPr>
              <a:t>Maksimalne vrednosti kapaciteta kompresora</a:t>
            </a:r>
            <a:r>
              <a:rPr lang="en-US" smtClean="0">
                <a:solidFill>
                  <a:srgbClr val="000066"/>
                </a:solidFill>
              </a:rPr>
              <a:t>: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klipni, rotacioni – 8 m</a:t>
            </a:r>
            <a:r>
              <a:rPr lang="sr-Latn-RS" baseline="30000" smtClean="0">
                <a:solidFill>
                  <a:srgbClr val="000066"/>
                </a:solidFill>
              </a:rPr>
              <a:t>3</a:t>
            </a:r>
            <a:r>
              <a:rPr lang="sr-Latn-RS" smtClean="0">
                <a:solidFill>
                  <a:srgbClr val="000066"/>
                </a:solidFill>
              </a:rPr>
              <a:t>/s,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centrifugalni – 70 m</a:t>
            </a:r>
            <a:r>
              <a:rPr lang="sr-Latn-RS" baseline="30000" smtClean="0">
                <a:solidFill>
                  <a:srgbClr val="000066"/>
                </a:solidFill>
              </a:rPr>
              <a:t>3</a:t>
            </a:r>
            <a:r>
              <a:rPr lang="sr-Latn-RS" smtClean="0">
                <a:solidFill>
                  <a:srgbClr val="000066"/>
                </a:solidFill>
              </a:rPr>
              <a:t>/s,</a:t>
            </a:r>
          </a:p>
          <a:p>
            <a:pPr>
              <a:buClrTx/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aksijalni – 250 m</a:t>
            </a:r>
            <a:r>
              <a:rPr lang="sr-Latn-RS" baseline="30000" smtClean="0">
                <a:solidFill>
                  <a:srgbClr val="000066"/>
                </a:solidFill>
              </a:rPr>
              <a:t>3</a:t>
            </a:r>
            <a:r>
              <a:rPr lang="sr-Latn-RS" smtClean="0">
                <a:solidFill>
                  <a:srgbClr val="000066"/>
                </a:solidFill>
              </a:rPr>
              <a:t>/s.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30188" y="1055688"/>
            <a:ext cx="4612160" cy="49475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Cyrl-CS" sz="2400" b="1">
                <a:solidFill>
                  <a:srgbClr val="000066"/>
                </a:solidFill>
              </a:rPr>
              <a:t>IDEALNI </a:t>
            </a:r>
            <a:r>
              <a:rPr lang="sr-Latn-CS" sz="2400" b="1">
                <a:solidFill>
                  <a:srgbClr val="000066"/>
                </a:solidFill>
              </a:rPr>
              <a:t>KLIPNI </a:t>
            </a:r>
            <a:r>
              <a:rPr lang="sr-Cyrl-CS" sz="2400" b="1">
                <a:solidFill>
                  <a:srgbClr val="000066"/>
                </a:solidFill>
              </a:rPr>
              <a:t>KOMPRESOR</a:t>
            </a:r>
            <a:endParaRPr lang="en-US" sz="2400" b="1">
              <a:solidFill>
                <a:srgbClr val="000066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5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6" name="Rectangle 5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UV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IV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telo</a:t>
              </a:r>
              <a:endParaRPr lang="en-US" sz="1800">
                <a:solidFill>
                  <a:srgbClr val="000066"/>
                </a:solidFill>
              </a:endParaRPr>
            </a:p>
          </p:txBody>
        </p:sp>
      </p:grp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5105400" cy="21236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D</a:t>
            </a:r>
            <a:r>
              <a:rPr lang="sr-Cyrl-CS" smtClean="0">
                <a:solidFill>
                  <a:srgbClr val="000066"/>
                </a:solidFill>
              </a:rPr>
              <a:t>ijagram kompresora</a:t>
            </a:r>
            <a:r>
              <a:rPr lang="en-US" smtClean="0">
                <a:solidFill>
                  <a:srgbClr val="000066"/>
                </a:solidFill>
              </a:rPr>
              <a:t>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CS" smtClean="0">
                <a:solidFill>
                  <a:srgbClr val="000066"/>
                </a:solidFill>
              </a:rPr>
              <a:t>t</a:t>
            </a:r>
            <a:r>
              <a:rPr lang="sr-Cyrl-CS" smtClean="0">
                <a:solidFill>
                  <a:srgbClr val="000066"/>
                </a:solidFill>
              </a:rPr>
              <a:t>eorijski</a:t>
            </a:r>
            <a:r>
              <a:rPr lang="en-U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s</a:t>
            </a:r>
            <a:r>
              <a:rPr lang="sr-Cyrl-CS" smtClean="0">
                <a:solidFill>
                  <a:srgbClr val="000066"/>
                </a:solidFill>
              </a:rPr>
              <a:t>tvarni (indikatorski) </a:t>
            </a:r>
            <a:r>
              <a:rPr lang="en-US" smtClean="0">
                <a:solidFill>
                  <a:srgbClr val="000066"/>
                </a:solidFill>
              </a:rPr>
              <a:t>– </a:t>
            </a:r>
            <a:r>
              <a:rPr lang="sr-Cyrl-CS" smtClean="0">
                <a:solidFill>
                  <a:srgbClr val="000066"/>
                </a:solidFill>
              </a:rPr>
              <a:t>registruje </a:t>
            </a:r>
            <a:r>
              <a:rPr lang="en-US" smtClean="0">
                <a:solidFill>
                  <a:srgbClr val="000066"/>
                </a:solidFill>
              </a:rPr>
              <a:t>se kori</a:t>
            </a:r>
            <a:r>
              <a:rPr lang="sr-Latn-RS" smtClean="0">
                <a:solidFill>
                  <a:srgbClr val="000066"/>
                </a:solidFill>
              </a:rPr>
              <a:t>šćenjem </a:t>
            </a:r>
            <a:r>
              <a:rPr lang="sr-Cyrl-CS" smtClean="0">
                <a:solidFill>
                  <a:srgbClr val="000066"/>
                </a:solidFill>
              </a:rPr>
              <a:t>specijaln</a:t>
            </a:r>
            <a:r>
              <a:rPr lang="sr-Latn-RS" smtClean="0">
                <a:solidFill>
                  <a:srgbClr val="000066"/>
                </a:solidFill>
              </a:rPr>
              <a:t>og</a:t>
            </a:r>
            <a:r>
              <a:rPr lang="sr-Cyrl-CS" smtClean="0">
                <a:solidFill>
                  <a:srgbClr val="000066"/>
                </a:solidFill>
              </a:rPr>
              <a:t> pribor</a:t>
            </a:r>
            <a:r>
              <a:rPr lang="sr-Latn-RS" smtClean="0">
                <a:solidFill>
                  <a:srgbClr val="000066"/>
                </a:solidFill>
              </a:rPr>
              <a:t>a (</a:t>
            </a:r>
            <a:r>
              <a:rPr lang="sr-Cyrl-CS" smtClean="0">
                <a:solidFill>
                  <a:srgbClr val="000066"/>
                </a:solidFill>
              </a:rPr>
              <a:t>dinamometrijskim indikatorom</a:t>
            </a:r>
            <a:r>
              <a:rPr lang="sr-Latn-RS" smtClean="0">
                <a:solidFill>
                  <a:srgbClr val="000066"/>
                </a:solidFill>
              </a:rPr>
              <a:t>)</a:t>
            </a:r>
            <a:endParaRPr lang="en-US">
              <a:solidFill>
                <a:srgbClr val="000066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 flipV="1">
            <a:off x="1600200" y="2819400"/>
            <a:ext cx="4267200" cy="228600"/>
          </a:xfrm>
          <a:prstGeom prst="straightConnector1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/>
          <p:nvPr/>
        </p:nvGrpSpPr>
        <p:grpSpPr>
          <a:xfrm>
            <a:off x="5509260" y="1728708"/>
            <a:ext cx="3020568" cy="3848310"/>
            <a:chOff x="5509260" y="1728708"/>
            <a:chExt cx="3020568" cy="3848310"/>
          </a:xfrm>
        </p:grpSpPr>
        <p:grpSp>
          <p:nvGrpSpPr>
            <p:cNvPr id="3" name="Group 17"/>
            <p:cNvGrpSpPr/>
            <p:nvPr/>
          </p:nvGrpSpPr>
          <p:grpSpPr>
            <a:xfrm>
              <a:off x="6019800" y="4343400"/>
              <a:ext cx="2295525" cy="1143000"/>
              <a:chOff x="4032885" y="3415665"/>
              <a:chExt cx="2295525" cy="1143000"/>
            </a:xfrm>
            <a:solidFill>
              <a:schemeClr val="tx1">
                <a:lumMod val="65000"/>
              </a:schemeClr>
            </a:solidFill>
          </p:grpSpPr>
          <p:sp>
            <p:nvSpPr>
              <p:cNvPr id="6" name="Rectangle 5"/>
              <p:cNvSpPr/>
              <p:nvPr/>
            </p:nvSpPr>
            <p:spPr bwMode="auto">
              <a:xfrm>
                <a:off x="4032885" y="3415665"/>
                <a:ext cx="91440" cy="114300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 rot="5400000">
                <a:off x="5181600" y="3413760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 bwMode="auto">
              <a:xfrm rot="5400000">
                <a:off x="5185410" y="2364105"/>
                <a:ext cx="91440" cy="2194560"/>
              </a:xfrm>
              <a:prstGeom prst="rect">
                <a:avLst/>
              </a:prstGeom>
              <a:grpFill/>
              <a:ln w="19050" cap="flat" cmpd="sng" algn="ctr">
                <a:solidFill>
                  <a:schemeClr val="tx1">
                    <a:lumMod val="6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20000"/>
                  </a:lnSpc>
                  <a:spcBef>
                    <a:spcPct val="30000"/>
                  </a:spcBef>
                  <a:spcAft>
                    <a:spcPct val="0"/>
                  </a:spcAft>
                  <a:buClr>
                    <a:srgbClr val="FF0000"/>
                  </a:buClr>
                  <a:buSzPct val="100000"/>
                  <a:buFont typeface="Wingdings" pitchFamily="2" charset="2"/>
                  <a:buNone/>
                  <a:tabLst>
                    <a:tab pos="409575" algn="l"/>
                  </a:tabLst>
                </a:pPr>
                <a:endParaRPr kumimoji="0" lang="en-US" sz="2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7162800" y="4453889"/>
              <a:ext cx="152400" cy="923544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1905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014085" y="4558665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014085" y="5212081"/>
              <a:ext cx="100584" cy="45719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 bwMode="auto">
            <a:xfrm>
              <a:off x="6010275" y="4583430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V="1">
              <a:off x="6153150" y="451485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10800000">
              <a:off x="5983605" y="5236845"/>
              <a:ext cx="137160" cy="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10800000" flipV="1">
              <a:off x="5977890" y="5170170"/>
              <a:ext cx="0" cy="137160"/>
            </a:xfrm>
            <a:prstGeom prst="line">
              <a:avLst/>
            </a:prstGeom>
            <a:noFill/>
            <a:ln w="19050" cap="flat" cmpd="sng" algn="ctr">
              <a:solidFill>
                <a:schemeClr val="accent4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5509260" y="5189220"/>
              <a:ext cx="533400" cy="3877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UV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21" name="Text Box 8"/>
            <p:cNvSpPr txBox="1">
              <a:spLocks noChangeArrowheads="1"/>
            </p:cNvSpPr>
            <p:nvPr/>
          </p:nvSpPr>
          <p:spPr bwMode="auto">
            <a:xfrm>
              <a:off x="5593080" y="4495800"/>
              <a:ext cx="5334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IV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 flipH="1">
              <a:off x="7010400" y="4914900"/>
              <a:ext cx="457200" cy="0"/>
            </a:xfrm>
            <a:prstGeom prst="line">
              <a:avLst/>
            </a:prstGeom>
            <a:noFill/>
            <a:ln w="12700" cap="flat" cmpd="sng" algn="ctr">
              <a:solidFill>
                <a:srgbClr val="000066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110478" y="1828800"/>
              <a:ext cx="3810" cy="182880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6106668" y="3668792"/>
              <a:ext cx="2423160" cy="0"/>
            </a:xfrm>
            <a:prstGeom prst="straightConnector1">
              <a:avLst/>
            </a:prstGeom>
            <a:noFill/>
            <a:ln w="1905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5781548" y="1728708"/>
              <a:ext cx="312906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sr-Latn-RS" sz="1800" i="1" smtClean="0">
                  <a:solidFill>
                    <a:srgbClr val="000099"/>
                  </a:solidFill>
                </a:rPr>
                <a:t>p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26" name="Text Box 15"/>
            <p:cNvSpPr txBox="1">
              <a:spLocks noChangeArrowheads="1"/>
            </p:cNvSpPr>
            <p:nvPr/>
          </p:nvSpPr>
          <p:spPr bwMode="auto">
            <a:xfrm>
              <a:off x="8213344" y="3628141"/>
              <a:ext cx="300082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  <a:tabLst>
                  <a:tab pos="409575" algn="l"/>
                </a:tabLst>
              </a:pPr>
              <a:r>
                <a:rPr lang="en-US" sz="1800" i="1" smtClean="0">
                  <a:solidFill>
                    <a:srgbClr val="000099"/>
                  </a:solidFill>
                </a:rPr>
                <a:t>v</a:t>
              </a:r>
              <a:endParaRPr lang="en-US" sz="1800" i="1">
                <a:solidFill>
                  <a:srgbClr val="000099"/>
                </a:solidFill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7955280" y="312420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sr-Latn-RS" sz="1600" smtClean="0">
                  <a:solidFill>
                    <a:srgbClr val="000066"/>
                  </a:solidFill>
                </a:rPr>
                <a:t>1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6106160" y="3220720"/>
              <a:ext cx="192024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Freeform 26"/>
            <p:cNvSpPr>
              <a:spLocks noChangeAspect="1"/>
            </p:cNvSpPr>
            <p:nvPr/>
          </p:nvSpPr>
          <p:spPr bwMode="auto">
            <a:xfrm rot="20874529">
              <a:off x="7261493" y="2204994"/>
              <a:ext cx="650348" cy="1097280"/>
            </a:xfrm>
            <a:custGeom>
              <a:avLst/>
              <a:gdLst>
                <a:gd name="connsiteX0" fmla="*/ 0 w 1981200"/>
                <a:gd name="connsiteY0" fmla="*/ 0 h 2118360"/>
                <a:gd name="connsiteX1" fmla="*/ 563880 w 1981200"/>
                <a:gd name="connsiteY1" fmla="*/ 1493520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597783 w 1981200"/>
                <a:gd name="connsiteY1" fmla="*/ 1435486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  <a:gd name="connsiteX0" fmla="*/ 0 w 1981200"/>
                <a:gd name="connsiteY0" fmla="*/ 0 h 2118360"/>
                <a:gd name="connsiteX1" fmla="*/ 663823 w 1981200"/>
                <a:gd name="connsiteY1" fmla="*/ 1356223 h 2118360"/>
                <a:gd name="connsiteX2" fmla="*/ 1981200 w 1981200"/>
                <a:gd name="connsiteY2" fmla="*/ 2118360 h 2118360"/>
                <a:gd name="connsiteX3" fmla="*/ 1981200 w 1981200"/>
                <a:gd name="connsiteY3" fmla="*/ 2118360 h 2118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0" h="2118360">
                  <a:moveTo>
                    <a:pt x="0" y="0"/>
                  </a:moveTo>
                  <a:cubicBezTo>
                    <a:pt x="116840" y="570230"/>
                    <a:pt x="333623" y="1003163"/>
                    <a:pt x="663823" y="1356223"/>
                  </a:cubicBezTo>
                  <a:cubicBezTo>
                    <a:pt x="994023" y="1709283"/>
                    <a:pt x="1981200" y="2118360"/>
                    <a:pt x="1981200" y="2118360"/>
                  </a:cubicBezTo>
                  <a:lnTo>
                    <a:pt x="1981200" y="2118360"/>
                  </a:lnTo>
                </a:path>
              </a:pathLst>
            </a:custGeom>
            <a:noFill/>
            <a:ln w="2857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6107430" y="2286000"/>
              <a:ext cx="1051560" cy="0"/>
            </a:xfrm>
            <a:prstGeom prst="line">
              <a:avLst/>
            </a:prstGeom>
            <a:noFill/>
            <a:ln w="254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 rot="2628319">
              <a:off x="7970875" y="318252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2628319">
              <a:off x="7121245" y="225288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Oval 29"/>
            <p:cNvSpPr/>
            <p:nvPr/>
          </p:nvSpPr>
          <p:spPr bwMode="auto">
            <a:xfrm rot="2628319">
              <a:off x="6075399" y="2249070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 rot="2628319">
              <a:off x="6079210" y="3188235"/>
              <a:ext cx="73152" cy="73152"/>
            </a:xfrm>
            <a:prstGeom prst="ellipse">
              <a:avLst/>
            </a:prstGeom>
            <a:solidFill>
              <a:schemeClr val="bg1">
                <a:lumMod val="20000"/>
                <a:lumOff val="80000"/>
              </a:schemeClr>
            </a:solidFill>
            <a:ln w="1587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7139940" y="19964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2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6073140" y="1958340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3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6080760" y="3182688"/>
              <a:ext cx="304800" cy="3606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tabLst>
                  <a:tab pos="409575" algn="l"/>
                </a:tabLst>
              </a:pPr>
              <a:r>
                <a:rPr lang="en-US" sz="1600" smtClean="0">
                  <a:solidFill>
                    <a:srgbClr val="000066"/>
                  </a:solidFill>
                </a:rPr>
                <a:t>4</a:t>
              </a:r>
              <a:endParaRPr lang="en-US" sz="1600">
                <a:solidFill>
                  <a:srgbClr val="000066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V="1">
              <a:off x="6207509" y="2299335"/>
              <a:ext cx="915286" cy="919097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V="1">
              <a:off x="6359909" y="2383155"/>
              <a:ext cx="833371" cy="83527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V="1">
              <a:off x="6512309" y="2495550"/>
              <a:ext cx="726691" cy="7277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 flipV="1">
              <a:off x="6664709" y="2594610"/>
              <a:ext cx="623821" cy="62572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 flipV="1">
              <a:off x="6817109" y="2693670"/>
              <a:ext cx="522856" cy="522858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V="1">
              <a:off x="6969509" y="2785110"/>
              <a:ext cx="433321" cy="433323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flipV="1">
              <a:off x="6113145" y="2284095"/>
              <a:ext cx="862965" cy="86868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V="1">
              <a:off x="7121909" y="2872740"/>
              <a:ext cx="345691" cy="3475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V="1">
              <a:off x="7274309" y="2954655"/>
              <a:ext cx="267586" cy="26758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V="1">
              <a:off x="7426709" y="3021330"/>
              <a:ext cx="199006" cy="19900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V="1">
              <a:off x="7579109" y="3080385"/>
              <a:ext cx="147571" cy="14566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V="1">
              <a:off x="7731509" y="3131820"/>
              <a:ext cx="92326" cy="90424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V="1">
              <a:off x="7883909" y="3181350"/>
              <a:ext cx="44701" cy="42799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 flipV="1">
              <a:off x="6111240" y="2287905"/>
              <a:ext cx="716280" cy="720090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flipV="1">
              <a:off x="6107430" y="2284095"/>
              <a:ext cx="569595" cy="573405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flipV="1">
              <a:off x="6109335" y="2286000"/>
              <a:ext cx="417195" cy="422911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V="1">
              <a:off x="6107430" y="2286000"/>
              <a:ext cx="268605" cy="27432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flipV="1">
              <a:off x="6107430" y="2282190"/>
              <a:ext cx="125730" cy="129542"/>
            </a:xfrm>
            <a:prstGeom prst="line">
              <a:avLst/>
            </a:prstGeom>
            <a:noFill/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 rot="19560123">
              <a:off x="6208871" y="4572297"/>
              <a:ext cx="7745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radno</a:t>
              </a:r>
            </a:p>
            <a:p>
              <a:pPr algn="ctr">
                <a:lnSpc>
                  <a:spcPct val="100000"/>
                </a:lnSpc>
                <a:spcBef>
                  <a:spcPts val="0"/>
                </a:spcBef>
              </a:pPr>
              <a:r>
                <a:rPr lang="en-US" sz="1800" smtClean="0">
                  <a:solidFill>
                    <a:srgbClr val="000066"/>
                  </a:solidFill>
                </a:rPr>
                <a:t>telo</a:t>
              </a:r>
              <a:endParaRPr lang="en-US" sz="1800">
                <a:solidFill>
                  <a:srgbClr val="000066"/>
                </a:solidFill>
              </a:endParaRPr>
            </a:p>
          </p:txBody>
        </p:sp>
      </p:grp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81000" y="2362200"/>
            <a:ext cx="5105400" cy="175432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Aproksimacije:</a:t>
            </a:r>
            <a:endParaRPr lang="en-U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klip dolazi do samog čela cilindra,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zanemaruje se uticaj hidrauličkih otpora ventila na radne procese.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203454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188214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1737479"/>
            <a:ext cx="5164138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4 – 1: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u </a:t>
            </a:r>
            <a:r>
              <a:rPr lang="sr-Cyrl-CS">
                <a:solidFill>
                  <a:srgbClr val="000066"/>
                </a:solidFill>
              </a:rPr>
              <a:t>cilindru se obrazuje vakuum</a:t>
            </a:r>
            <a:r>
              <a:rPr lang="sr-Cyrl-CS" smtClean="0">
                <a:solidFill>
                  <a:srgbClr val="000066"/>
                </a:solidFill>
              </a:rPr>
              <a:t>,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otvara se usisni ventil</a:t>
            </a:r>
            <a:r>
              <a:rPr lang="sr-Cyrl-CS" smtClean="0">
                <a:solidFill>
                  <a:srgbClr val="000066"/>
                </a:solidFill>
              </a:rPr>
              <a:t>,</a:t>
            </a:r>
            <a:endParaRPr lang="sr-Latn-RS" smtClean="0">
              <a:solidFill>
                <a:srgbClr val="000066"/>
              </a:solidFill>
            </a:endParaRP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Cyrl-CS" smtClean="0">
                <a:solidFill>
                  <a:srgbClr val="000066"/>
                </a:solidFill>
              </a:rPr>
              <a:t> </a:t>
            </a:r>
            <a:r>
              <a:rPr lang="sr-Cyrl-CS">
                <a:solidFill>
                  <a:srgbClr val="000066"/>
                </a:solidFill>
              </a:rPr>
              <a:t>usisava se </a:t>
            </a:r>
            <a:r>
              <a:rPr lang="sr-Cyrl-CS" smtClean="0">
                <a:solidFill>
                  <a:srgbClr val="000066"/>
                </a:solidFill>
              </a:rPr>
              <a:t>gas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pritisak tokom procesa je približno konstantan,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u stanju 1 </a:t>
            </a:r>
            <a:r>
              <a:rPr lang="sr-Cyrl-CS" smtClean="0">
                <a:solidFill>
                  <a:srgbClr val="000066"/>
                </a:solidFill>
              </a:rPr>
              <a:t>zatvara </a:t>
            </a:r>
            <a:r>
              <a:rPr lang="sr-Cyrl-CS">
                <a:solidFill>
                  <a:srgbClr val="000066"/>
                </a:solidFill>
              </a:rPr>
              <a:t>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 smtClean="0">
                <a:solidFill>
                  <a:srgbClr val="000066"/>
                </a:solidFill>
              </a:rPr>
              <a:t>ventil.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236220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20980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3733800" y="2039541"/>
            <a:ext cx="5164138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1 – 2: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zatvara </a:t>
            </a:r>
            <a:r>
              <a:rPr lang="sr-Cyrl-CS">
                <a:solidFill>
                  <a:srgbClr val="000066"/>
                </a:solidFill>
              </a:rPr>
              <a:t>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 smtClean="0">
                <a:solidFill>
                  <a:srgbClr val="000066"/>
                </a:solidFill>
              </a:rPr>
              <a:t>ventil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smanjuje se zapremina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povećava se pritisak radnog tela.</a:t>
            </a:r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/>
          <p:nvPr/>
        </p:nvGrpSpPr>
        <p:grpSpPr>
          <a:xfrm>
            <a:off x="891540" y="3986292"/>
            <a:ext cx="2295525" cy="1143000"/>
            <a:chOff x="4032885" y="3415665"/>
            <a:chExt cx="2295525" cy="1143000"/>
          </a:xfrm>
          <a:solidFill>
            <a:schemeClr val="tx1">
              <a:lumMod val="65000"/>
            </a:schemeClr>
          </a:solidFill>
        </p:grpSpPr>
        <p:sp>
          <p:nvSpPr>
            <p:cNvPr id="48" name="Rectangle 47"/>
            <p:cNvSpPr/>
            <p:nvPr/>
          </p:nvSpPr>
          <p:spPr bwMode="auto">
            <a:xfrm>
              <a:off x="4032885" y="3415665"/>
              <a:ext cx="91440" cy="114300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Rectangle 48"/>
            <p:cNvSpPr/>
            <p:nvPr/>
          </p:nvSpPr>
          <p:spPr bwMode="auto">
            <a:xfrm rot="5400000">
              <a:off x="5181600" y="3413760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Rectangle 49"/>
            <p:cNvSpPr/>
            <p:nvPr/>
          </p:nvSpPr>
          <p:spPr bwMode="auto">
            <a:xfrm rot="5400000">
              <a:off x="5185410" y="2364105"/>
              <a:ext cx="91440" cy="2194560"/>
            </a:xfrm>
            <a:prstGeom prst="rect">
              <a:avLst/>
            </a:prstGeom>
            <a:grpFill/>
            <a:ln w="19050" cap="flat" cmpd="sng" algn="ctr">
              <a:solidFill>
                <a:schemeClr val="tx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20000"/>
                </a:lnSpc>
                <a:spcBef>
                  <a:spcPct val="30000"/>
                </a:spcBef>
                <a:spcAft>
                  <a:spcPct val="0"/>
                </a:spcAft>
                <a:buClr>
                  <a:srgbClr val="FF0000"/>
                </a:buClr>
                <a:buSzPct val="100000"/>
                <a:buFont typeface="Wingdings" pitchFamily="2" charset="2"/>
                <a:buNone/>
                <a:tabLst>
                  <a:tab pos="409575" algn="l"/>
                </a:tabLst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4" name="Rectangle 3"/>
          <p:cNvSpPr/>
          <p:nvPr/>
        </p:nvSpPr>
        <p:spPr bwMode="auto">
          <a:xfrm>
            <a:off x="1600200" y="4096781"/>
            <a:ext cx="152400" cy="923544"/>
          </a:xfrm>
          <a:prstGeom prst="rect">
            <a:avLst/>
          </a:prstGeom>
          <a:solidFill>
            <a:schemeClr val="tx1">
              <a:lumMod val="50000"/>
            </a:schemeClr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85825" y="4201557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885825" y="4854973"/>
            <a:ext cx="100584" cy="45719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82015" y="4226322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1024890" y="415774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10800000">
            <a:off x="855345" y="4879737"/>
            <a:ext cx="137160" cy="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10800000" flipV="1">
            <a:off x="849630" y="4813062"/>
            <a:ext cx="0" cy="137160"/>
          </a:xfrm>
          <a:prstGeom prst="line">
            <a:avLst/>
          </a:prstGeom>
          <a:noFill/>
          <a:ln w="1905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81000" y="4832112"/>
            <a:ext cx="533400" cy="38779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UV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464820" y="4138692"/>
            <a:ext cx="5334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IV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1447800" y="4557792"/>
            <a:ext cx="457200" cy="0"/>
          </a:xfrm>
          <a:prstGeom prst="line">
            <a:avLst/>
          </a:prstGeom>
          <a:noFill/>
          <a:ln w="12700" cap="flat" cmpd="sng" algn="ctr">
            <a:solidFill>
              <a:srgbClr val="000066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 flipV="1">
            <a:off x="982218" y="1471692"/>
            <a:ext cx="3810" cy="182880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978408" y="3311684"/>
            <a:ext cx="2423160" cy="0"/>
          </a:xfrm>
          <a:prstGeom prst="straightConnector1">
            <a:avLst/>
          </a:prstGeom>
          <a:noFill/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53288" y="1371600"/>
            <a:ext cx="31290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sr-Latn-RS" sz="1800" i="1" smtClean="0">
                <a:solidFill>
                  <a:srgbClr val="000099"/>
                </a:solidFill>
              </a:rPr>
              <a:t>p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3085084" y="3271033"/>
            <a:ext cx="30008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409575" algn="l"/>
              </a:tabLst>
            </a:pPr>
            <a:r>
              <a:rPr lang="en-US" sz="1800" i="1" smtClean="0">
                <a:solidFill>
                  <a:srgbClr val="000099"/>
                </a:solidFill>
              </a:rPr>
              <a:t>v</a:t>
            </a:r>
            <a:endParaRPr lang="en-US" sz="1800" i="1">
              <a:solidFill>
                <a:srgbClr val="000099"/>
              </a:solidFill>
            </a:endParaRP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2827020" y="276709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sr-Latn-RS" sz="1600" smtClean="0">
                <a:solidFill>
                  <a:srgbClr val="000066"/>
                </a:solidFill>
              </a:rPr>
              <a:t>1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977900" y="2863612"/>
            <a:ext cx="192024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Freeform 19"/>
          <p:cNvSpPr>
            <a:spLocks noChangeAspect="1"/>
          </p:cNvSpPr>
          <p:nvPr/>
        </p:nvSpPr>
        <p:spPr bwMode="auto">
          <a:xfrm rot="20874529">
            <a:off x="2133233" y="1847886"/>
            <a:ext cx="650348" cy="1097280"/>
          </a:xfrm>
          <a:custGeom>
            <a:avLst/>
            <a:gdLst>
              <a:gd name="connsiteX0" fmla="*/ 0 w 1981200"/>
              <a:gd name="connsiteY0" fmla="*/ 0 h 2118360"/>
              <a:gd name="connsiteX1" fmla="*/ 563880 w 1981200"/>
              <a:gd name="connsiteY1" fmla="*/ 1493520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597783 w 1981200"/>
              <a:gd name="connsiteY1" fmla="*/ 1435486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  <a:gd name="connsiteX0" fmla="*/ 0 w 1981200"/>
              <a:gd name="connsiteY0" fmla="*/ 0 h 2118360"/>
              <a:gd name="connsiteX1" fmla="*/ 663823 w 1981200"/>
              <a:gd name="connsiteY1" fmla="*/ 1356223 h 2118360"/>
              <a:gd name="connsiteX2" fmla="*/ 1981200 w 1981200"/>
              <a:gd name="connsiteY2" fmla="*/ 2118360 h 2118360"/>
              <a:gd name="connsiteX3" fmla="*/ 1981200 w 1981200"/>
              <a:gd name="connsiteY3" fmla="*/ 2118360 h 2118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0" h="2118360">
                <a:moveTo>
                  <a:pt x="0" y="0"/>
                </a:moveTo>
                <a:cubicBezTo>
                  <a:pt x="116840" y="570230"/>
                  <a:pt x="333623" y="1003163"/>
                  <a:pt x="663823" y="1356223"/>
                </a:cubicBezTo>
                <a:cubicBezTo>
                  <a:pt x="994023" y="1709283"/>
                  <a:pt x="1981200" y="2118360"/>
                  <a:pt x="1981200" y="2118360"/>
                </a:cubicBezTo>
                <a:lnTo>
                  <a:pt x="1981200" y="2118360"/>
                </a:lnTo>
              </a:path>
            </a:pathLst>
          </a:custGeom>
          <a:noFill/>
          <a:ln w="2857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979170" y="1928892"/>
            <a:ext cx="1051560" cy="0"/>
          </a:xfrm>
          <a:prstGeom prst="line">
            <a:avLst/>
          </a:prstGeom>
          <a:noFill/>
          <a:ln w="25400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 rot="2628319">
            <a:off x="2842615" y="282541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2628319">
            <a:off x="1992985" y="189577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 rot="2628319">
            <a:off x="947139" y="1891962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 rot="2628319">
            <a:off x="950950" y="2831127"/>
            <a:ext cx="73152" cy="73152"/>
          </a:xfrm>
          <a:prstGeom prst="ellipse">
            <a:avLst/>
          </a:prstGeom>
          <a:solidFill>
            <a:schemeClr val="bg1">
              <a:lumMod val="20000"/>
              <a:lumOff val="80000"/>
            </a:schemeClr>
          </a:solidFill>
          <a:ln w="158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20000"/>
              </a:lnSpc>
              <a:spcBef>
                <a:spcPct val="3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itchFamily="2" charset="2"/>
              <a:buNone/>
              <a:tabLst>
                <a:tab pos="409575" algn="l"/>
              </a:tabLst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2011680" y="16393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2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944880" y="1601232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3</a:t>
            </a:r>
            <a:endParaRPr lang="en-US" sz="1600">
              <a:solidFill>
                <a:srgbClr val="000066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952500" y="2825580"/>
            <a:ext cx="304800" cy="3606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tabLst>
                <a:tab pos="409575" algn="l"/>
              </a:tabLst>
            </a:pPr>
            <a:r>
              <a:rPr lang="en-US" sz="1600" smtClean="0">
                <a:solidFill>
                  <a:srgbClr val="000066"/>
                </a:solidFill>
              </a:rPr>
              <a:t>4</a:t>
            </a:r>
            <a:endParaRPr lang="en-US" sz="1600">
              <a:solidFill>
                <a:srgbClr val="000066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1079249" y="1942227"/>
            <a:ext cx="915286" cy="919097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flipV="1">
            <a:off x="1231649" y="2026047"/>
            <a:ext cx="833371" cy="83527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84049" y="2138442"/>
            <a:ext cx="726691" cy="7277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1536449" y="2237502"/>
            <a:ext cx="623821" cy="62572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1688849" y="2336562"/>
            <a:ext cx="522856" cy="522858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 flipV="1">
            <a:off x="1841249" y="2428002"/>
            <a:ext cx="433321" cy="433323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84885" y="1926987"/>
            <a:ext cx="862965" cy="86868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1993649" y="2515632"/>
            <a:ext cx="345691" cy="3475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2146049" y="2597547"/>
            <a:ext cx="267586" cy="26758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flipV="1">
            <a:off x="2298449" y="2664222"/>
            <a:ext cx="199006" cy="19900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flipV="1">
            <a:off x="2450849" y="2723277"/>
            <a:ext cx="147571" cy="14566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2603249" y="2774712"/>
            <a:ext cx="92326" cy="90424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flipV="1">
            <a:off x="2755649" y="2824242"/>
            <a:ext cx="44701" cy="42799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982980" y="1930797"/>
            <a:ext cx="716280" cy="720090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V="1">
            <a:off x="979170" y="1926987"/>
            <a:ext cx="569595" cy="573405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V="1">
            <a:off x="981075" y="1928892"/>
            <a:ext cx="417195" cy="422911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979170" y="1928892"/>
            <a:ext cx="268605" cy="27432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 flipV="1">
            <a:off x="979170" y="1925082"/>
            <a:ext cx="125730" cy="129542"/>
          </a:xfrm>
          <a:prstGeom prst="line">
            <a:avLst/>
          </a:prstGeom>
          <a:noFill/>
          <a:ln w="9525" cap="flat" cmpd="sng" algn="ctr">
            <a:solidFill>
              <a:srgbClr val="000066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3733800" y="1600200"/>
            <a:ext cx="5164138" cy="34163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Proces 2 – 3: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en-US" smtClean="0">
                <a:solidFill>
                  <a:srgbClr val="000066"/>
                </a:solidFill>
              </a:rPr>
              <a:t>otvara se izduvni ventil</a:t>
            </a:r>
            <a:r>
              <a:rPr lang="sr-Latn-RS" smtClean="0">
                <a:solidFill>
                  <a:srgbClr val="000066"/>
                </a:solidFill>
              </a:rPr>
              <a:t>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radno telo se </a:t>
            </a:r>
            <a:r>
              <a:rPr lang="en-US" smtClean="0">
                <a:solidFill>
                  <a:srgbClr val="000066"/>
                </a:solidFill>
              </a:rPr>
              <a:t>izduvava</a:t>
            </a:r>
            <a:r>
              <a:rPr lang="sr-Latn-RS" smtClean="0">
                <a:solidFill>
                  <a:srgbClr val="000066"/>
                </a:solidFill>
              </a:rPr>
              <a:t> iz cilindra u potršač,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en-US" smtClean="0">
                <a:solidFill>
                  <a:srgbClr val="000066"/>
                </a:solidFill>
              </a:rPr>
              <a:t> </a:t>
            </a:r>
            <a:r>
              <a:rPr lang="sr-Latn-RS" smtClean="0">
                <a:solidFill>
                  <a:srgbClr val="000066"/>
                </a:solidFill>
              </a:rPr>
              <a:t>klip </a:t>
            </a:r>
            <a:r>
              <a:rPr lang="en-US" smtClean="0">
                <a:solidFill>
                  <a:srgbClr val="000066"/>
                </a:solidFill>
              </a:rPr>
              <a:t>se kreće do </a:t>
            </a:r>
            <a:r>
              <a:rPr lang="sr-Latn-RS" smtClean="0">
                <a:solidFill>
                  <a:srgbClr val="000066"/>
                </a:solidFill>
              </a:rPr>
              <a:t>stanja 3 (specifična zapemina je jednaka nuli, tj. iz cilindra se u potpunosti izbacuje radno telo,</a:t>
            </a:r>
          </a:p>
          <a:p>
            <a:pPr>
              <a:buClr>
                <a:srgbClr val="000066"/>
              </a:buClr>
              <a:buFont typeface="Times New Roman" pitchFamily="18" charset="0"/>
              <a:buChar char="‒"/>
              <a:tabLst>
                <a:tab pos="409575" algn="l"/>
              </a:tabLst>
            </a:pPr>
            <a:r>
              <a:rPr lang="sr-Latn-RS" smtClean="0">
                <a:solidFill>
                  <a:srgbClr val="000066"/>
                </a:solidFill>
              </a:rPr>
              <a:t> </a:t>
            </a:r>
            <a:r>
              <a:rPr lang="sr-Cyrl-CS" smtClean="0">
                <a:solidFill>
                  <a:srgbClr val="000066"/>
                </a:solidFill>
              </a:rPr>
              <a:t>zatvara </a:t>
            </a:r>
            <a:r>
              <a:rPr lang="sr-Cyrl-CS">
                <a:solidFill>
                  <a:srgbClr val="000066"/>
                </a:solidFill>
              </a:rPr>
              <a:t>se </a:t>
            </a:r>
            <a:r>
              <a:rPr lang="en-US">
                <a:solidFill>
                  <a:srgbClr val="000066"/>
                </a:solidFill>
              </a:rPr>
              <a:t>usisni </a:t>
            </a:r>
            <a:r>
              <a:rPr lang="sr-Cyrl-CS" smtClean="0">
                <a:solidFill>
                  <a:srgbClr val="000066"/>
                </a:solidFill>
              </a:rPr>
              <a:t>ventil</a:t>
            </a:r>
            <a:r>
              <a:rPr lang="sr-Latn-RS" smtClean="0">
                <a:solidFill>
                  <a:srgbClr val="000066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20000"/>
          </a:lnSpc>
          <a:spcBef>
            <a:spcPct val="30000"/>
          </a:spcBef>
          <a:spcAft>
            <a:spcPct val="0"/>
          </a:spcAft>
          <a:buClr>
            <a:srgbClr val="FF0000"/>
          </a:buClr>
          <a:buSzPct val="100000"/>
          <a:buFont typeface="Wingdings" pitchFamily="2" charset="2"/>
          <a:buNone/>
          <a:tabLst>
            <a:tab pos="409575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1893</TotalTime>
  <Words>880</Words>
  <Application>Microsoft Office PowerPoint</Application>
  <PresentationFormat>On-screen Show (4:3)</PresentationFormat>
  <Paragraphs>241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saobracajni fakultet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nastavnik</dc:creator>
  <cp:lastModifiedBy>MR</cp:lastModifiedBy>
  <cp:revision>309</cp:revision>
  <dcterms:created xsi:type="dcterms:W3CDTF">2006-01-31T15:10:17Z</dcterms:created>
  <dcterms:modified xsi:type="dcterms:W3CDTF">2023-10-26T12:05:47Z</dcterms:modified>
</cp:coreProperties>
</file>