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98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2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3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49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60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15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79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3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2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6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4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1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6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6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D94E1B-9788-4420-AD27-C6CDED39BC5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C4AAA4-2412-4EEA-835F-E9501ECE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5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72A0-CDF3-AF0C-7761-CC8BCF74D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3632" y="1447951"/>
            <a:ext cx="8051165" cy="2421464"/>
          </a:xfrm>
        </p:spPr>
        <p:txBody>
          <a:bodyPr>
            <a:normAutofit/>
          </a:bodyPr>
          <a:lstStyle/>
          <a:p>
            <a:r>
              <a:rPr lang="sr-Latn-RS" sz="7200" dirty="0"/>
              <a:t>COMPOUND NOUNS</a:t>
            </a:r>
            <a:endParaRPr lang="en-US" sz="7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93EFE-AD40-B986-51A9-D7EFC9BAC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66" y="4078224"/>
            <a:ext cx="3139634" cy="27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5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FF98A-8E1B-DF25-7EB2-3DA84CAC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2347"/>
            <a:ext cx="10131425" cy="1456267"/>
          </a:xfrm>
        </p:spPr>
        <p:txBody>
          <a:bodyPr/>
          <a:lstStyle/>
          <a:p>
            <a:r>
              <a:rPr lang="sr-Latn-RS" dirty="0"/>
              <a:t>What are compounds?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D9657-B9C6-2833-D429-A99970A36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08614"/>
            <a:ext cx="11506199" cy="5049386"/>
          </a:xfrm>
        </p:spPr>
        <p:txBody>
          <a:bodyPr>
            <a:normAutofit/>
          </a:bodyPr>
          <a:lstStyle/>
          <a:p>
            <a:r>
              <a:rPr lang="sr-Latn-RS" sz="2400" dirty="0"/>
              <a:t>Words that consist of multiple units that have a different meaning (non-literal) than those units put together:</a:t>
            </a:r>
          </a:p>
          <a:p>
            <a:endParaRPr lang="sr-Latn-RS" sz="2400" dirty="0"/>
          </a:p>
          <a:p>
            <a:endParaRPr lang="sr-Latn-RS" sz="2400" dirty="0"/>
          </a:p>
          <a:p>
            <a:r>
              <a:rPr lang="sr-Latn-RS" sz="2400" dirty="0"/>
              <a:t>When understanding compounds, different parts of our brains process them than some other random word groups.</a:t>
            </a:r>
          </a:p>
          <a:p>
            <a:endParaRPr lang="sr-Latn-RS" sz="2400" dirty="0"/>
          </a:p>
          <a:p>
            <a:r>
              <a:rPr lang="sr-Latn-RS" sz="2400" dirty="0"/>
              <a:t>Difficult to safely determine where collocations stop and compounds begin.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87FEDA-0843-3058-E532-564E47CFEE41}"/>
              </a:ext>
            </a:extLst>
          </p:cNvPr>
          <p:cNvSpPr txBox="1"/>
          <p:nvPr/>
        </p:nvSpPr>
        <p:spPr>
          <a:xfrm>
            <a:off x="2965704" y="3575869"/>
            <a:ext cx="4663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black bird		vs.		blackbird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32C86-9E59-C17E-A22E-4717BB511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17498" r="25017" b="9584"/>
          <a:stretch/>
        </p:blipFill>
        <p:spPr>
          <a:xfrm>
            <a:off x="7334863" y="3044440"/>
            <a:ext cx="1891433" cy="1303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8853D5-C077-EF37-C834-1123C09E77D3}"/>
              </a:ext>
            </a:extLst>
          </p:cNvPr>
          <p:cNvSpPr txBox="1"/>
          <p:nvPr/>
        </p:nvSpPr>
        <p:spPr>
          <a:xfrm>
            <a:off x="3764280" y="6074766"/>
            <a:ext cx="5279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golden child		vs.		golden bracelet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72E96-A634-121C-BDDA-61931CB92A47}"/>
              </a:ext>
            </a:extLst>
          </p:cNvPr>
          <p:cNvSpPr txBox="1"/>
          <p:nvPr/>
        </p:nvSpPr>
        <p:spPr>
          <a:xfrm>
            <a:off x="5644896" y="5131189"/>
            <a:ext cx="5279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housewife		vs.		unfaithful wife</a:t>
            </a:r>
            <a:endParaRPr lang="en-US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A32782-B82F-DE83-161C-26091443D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/>
          <a:stretch/>
        </p:blipFill>
        <p:spPr>
          <a:xfrm>
            <a:off x="5861304" y="-19287"/>
            <a:ext cx="4160519" cy="257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9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5B48D-876C-72B9-E85F-BA1AFCB5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How to make a compound?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82FB9-A8EE-128A-BE71-F5EC01611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92807"/>
            <a:ext cx="10616183" cy="3558684"/>
          </a:xfrm>
        </p:spPr>
        <p:txBody>
          <a:bodyPr>
            <a:normAutofit/>
          </a:bodyPr>
          <a:lstStyle/>
          <a:p>
            <a:r>
              <a:rPr lang="sr-Latn-RS" sz="2400" dirty="0"/>
              <a:t>In English, compounds can be anything: N+N, Adj+N, N+Adj, Adj+Adj, V+Prep, etc.</a:t>
            </a:r>
          </a:p>
          <a:p>
            <a:endParaRPr lang="sr-Latn-RS" sz="2400" dirty="0"/>
          </a:p>
          <a:p>
            <a:r>
              <a:rPr lang="sr-Latn-RS" sz="2400" dirty="0"/>
              <a:t>When we have a cluster of nouns and prepositions – it can be made shorter via compounding</a:t>
            </a:r>
          </a:p>
          <a:p>
            <a:endParaRPr lang="sr-Latn-RS" sz="2400" dirty="0"/>
          </a:p>
          <a:p>
            <a:r>
              <a:rPr lang="sr-Latn-RS" sz="2400" dirty="0"/>
              <a:t>Can be written as one word / with a hyphen / two words.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21C98-67C1-9FE7-679C-6FC883CE1D72}"/>
              </a:ext>
            </a:extLst>
          </p:cNvPr>
          <p:cNvSpPr txBox="1"/>
          <p:nvPr/>
        </p:nvSpPr>
        <p:spPr>
          <a:xfrm rot="1155662">
            <a:off x="1650387" y="5299343"/>
            <a:ext cx="1694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credit card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C4FD9-B148-6617-3AC1-1F1DC0323FA1}"/>
              </a:ext>
            </a:extLst>
          </p:cNvPr>
          <p:cNvSpPr txBox="1"/>
          <p:nvPr/>
        </p:nvSpPr>
        <p:spPr>
          <a:xfrm rot="20870547">
            <a:off x="2985693" y="5954827"/>
            <a:ext cx="1429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blackbird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1FF74-ABB4-8338-9A96-D207FC2397ED}"/>
              </a:ext>
            </a:extLst>
          </p:cNvPr>
          <p:cNvSpPr txBox="1"/>
          <p:nvPr/>
        </p:nvSpPr>
        <p:spPr>
          <a:xfrm>
            <a:off x="4442978" y="5199442"/>
            <a:ext cx="1248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takeout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5B849-A303-D7F2-4CA5-40049E8A9D0F}"/>
              </a:ext>
            </a:extLst>
          </p:cNvPr>
          <p:cNvSpPr txBox="1"/>
          <p:nvPr/>
        </p:nvSpPr>
        <p:spPr>
          <a:xfrm rot="20441349">
            <a:off x="8049064" y="4882335"/>
            <a:ext cx="1292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footloose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404DDB-1964-6FBF-7D64-B58AFAF5AD3A}"/>
              </a:ext>
            </a:extLst>
          </p:cNvPr>
          <p:cNvSpPr txBox="1"/>
          <p:nvPr/>
        </p:nvSpPr>
        <p:spPr>
          <a:xfrm>
            <a:off x="9374136" y="5739384"/>
            <a:ext cx="1443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check-in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6AE6CF-E1CC-9CA0-54D4-CA50DE388B7C}"/>
              </a:ext>
            </a:extLst>
          </p:cNvPr>
          <p:cNvSpPr txBox="1"/>
          <p:nvPr/>
        </p:nvSpPr>
        <p:spPr>
          <a:xfrm rot="945702">
            <a:off x="6187440" y="5719512"/>
            <a:ext cx="2033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mother-in-law</a:t>
            </a:r>
            <a:endParaRPr lang="en-US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28FB54-AA93-9A1C-B42A-06CF88FC0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r="9837"/>
          <a:stretch/>
        </p:blipFill>
        <p:spPr>
          <a:xfrm>
            <a:off x="7754112" y="1752"/>
            <a:ext cx="4050792" cy="23207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573EED-6976-F046-3C34-91AC3F31C9BC}"/>
              </a:ext>
            </a:extLst>
          </p:cNvPr>
          <p:cNvSpPr txBox="1"/>
          <p:nvPr/>
        </p:nvSpPr>
        <p:spPr>
          <a:xfrm>
            <a:off x="5114767" y="3868192"/>
            <a:ext cx="2813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engineer for traffic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917AF6-F812-F354-2F8A-E4CDC572AB8B}"/>
              </a:ext>
            </a:extLst>
          </p:cNvPr>
          <p:cNvSpPr txBox="1"/>
          <p:nvPr/>
        </p:nvSpPr>
        <p:spPr>
          <a:xfrm rot="945702">
            <a:off x="9377503" y="4548034"/>
            <a:ext cx="2033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flying speed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279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776B-552C-395F-D27F-924F47D2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563625"/>
          </a:xfrm>
        </p:spPr>
        <p:txBody>
          <a:bodyPr/>
          <a:lstStyle/>
          <a:p>
            <a:r>
              <a:rPr lang="sr-Latn-RS" dirty="0"/>
              <a:t>The structure of compounds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5928-AE48-DF5D-B570-8C5F9054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9" y="0"/>
            <a:ext cx="10131425" cy="6858000"/>
          </a:xfrm>
        </p:spPr>
        <p:txBody>
          <a:bodyPr>
            <a:normAutofit/>
          </a:bodyPr>
          <a:lstStyle/>
          <a:p>
            <a:r>
              <a:rPr lang="sr-Latn-RS" sz="2400" dirty="0"/>
              <a:t>The word order is also important in compounds!</a:t>
            </a:r>
          </a:p>
          <a:p>
            <a:endParaRPr lang="sr-Latn-RS" sz="2400" dirty="0"/>
          </a:p>
          <a:p>
            <a:pPr marL="0" indent="0">
              <a:buNone/>
            </a:pPr>
            <a:endParaRPr lang="sr-Latn-RS" sz="2400" dirty="0"/>
          </a:p>
          <a:p>
            <a:pPr marL="0" indent="0">
              <a:buNone/>
            </a:pPr>
            <a:endParaRPr lang="sr-Latn-RS" sz="2400" dirty="0"/>
          </a:p>
          <a:p>
            <a:r>
              <a:rPr lang="sr-Latn-RS" sz="2400" dirty="0"/>
              <a:t>Therefore, whichever word comes </a:t>
            </a:r>
            <a:r>
              <a:rPr lang="sr-Latn-RS" sz="2400" b="1" dirty="0"/>
              <a:t>last </a:t>
            </a:r>
            <a:r>
              <a:rPr lang="sr-Latn-RS" sz="2400" dirty="0"/>
              <a:t>is the most important (vs. in Serbian, where the first is most important:</a:t>
            </a:r>
          </a:p>
          <a:p>
            <a:endParaRPr lang="sr-Latn-RS" sz="2400" dirty="0"/>
          </a:p>
          <a:p>
            <a:endParaRPr lang="sr-Latn-RS" sz="2400" dirty="0"/>
          </a:p>
          <a:p>
            <a:r>
              <a:rPr lang="sr-Latn-RS" sz="2400" dirty="0"/>
              <a:t>Plural: add –s to the </a:t>
            </a:r>
            <a:r>
              <a:rPr lang="sr-Latn-RS" sz="2400" b="1" dirty="0"/>
              <a:t>last </a:t>
            </a:r>
            <a:r>
              <a:rPr lang="sr-Latn-RS" sz="2400" dirty="0"/>
              <a:t>word in the compound!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A1B4B-6455-9B9A-4084-CFED11C9E67A}"/>
              </a:ext>
            </a:extLst>
          </p:cNvPr>
          <p:cNvSpPr txBox="1"/>
          <p:nvPr/>
        </p:nvSpPr>
        <p:spPr>
          <a:xfrm>
            <a:off x="2431931" y="2239160"/>
            <a:ext cx="4513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car battery		vs.		battery car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ED784-D01E-9FCF-D9F4-D8E491369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84" y="240452"/>
            <a:ext cx="4267135" cy="2310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D9928C-2BA6-602F-2738-E7B1C9F887CF}"/>
              </a:ext>
            </a:extLst>
          </p:cNvPr>
          <p:cNvSpPr txBox="1"/>
          <p:nvPr/>
        </p:nvSpPr>
        <p:spPr>
          <a:xfrm>
            <a:off x="1650826" y="4420564"/>
            <a:ext cx="4513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>
                <a:solidFill>
                  <a:schemeClr val="tx2"/>
                </a:solidFill>
              </a:rPr>
              <a:t>high-speed</a:t>
            </a:r>
            <a:r>
              <a:rPr lang="sr-Latn-RS" sz="2200" dirty="0"/>
              <a:t> </a:t>
            </a:r>
            <a:r>
              <a:rPr lang="sr-Latn-RS" sz="2200" dirty="0">
                <a:solidFill>
                  <a:schemeClr val="accent3"/>
                </a:solidFill>
              </a:rPr>
              <a:t>passenger</a:t>
            </a:r>
            <a:r>
              <a:rPr lang="sr-Latn-RS" sz="2200" dirty="0"/>
              <a:t> </a:t>
            </a:r>
            <a:r>
              <a:rPr lang="sr-Latn-RS" sz="2200" dirty="0">
                <a:solidFill>
                  <a:schemeClr val="accent1"/>
                </a:solidFill>
              </a:rPr>
              <a:t>rail</a:t>
            </a:r>
            <a:r>
              <a:rPr lang="sr-Latn-RS" sz="2200" dirty="0"/>
              <a:t> </a:t>
            </a:r>
            <a:r>
              <a:rPr lang="sr-Latn-RS" sz="2200" dirty="0">
                <a:solidFill>
                  <a:schemeClr val="accent6"/>
                </a:solidFill>
              </a:rPr>
              <a:t>network</a:t>
            </a:r>
            <a:r>
              <a:rPr lang="sr-Latn-RS" sz="2200" dirty="0"/>
              <a:t>	-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C5C975-1685-3312-57FA-F43E603CD248}"/>
              </a:ext>
            </a:extLst>
          </p:cNvPr>
          <p:cNvSpPr txBox="1"/>
          <p:nvPr/>
        </p:nvSpPr>
        <p:spPr>
          <a:xfrm>
            <a:off x="6228654" y="4420564"/>
            <a:ext cx="1067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>
                <a:solidFill>
                  <a:schemeClr val="accent6"/>
                </a:solidFill>
              </a:rPr>
              <a:t>mreža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A5224-D320-2198-738C-855F747600C9}"/>
              </a:ext>
            </a:extLst>
          </p:cNvPr>
          <p:cNvSpPr txBox="1"/>
          <p:nvPr/>
        </p:nvSpPr>
        <p:spPr>
          <a:xfrm>
            <a:off x="7106483" y="4420563"/>
            <a:ext cx="736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>
                <a:solidFill>
                  <a:schemeClr val="tx2"/>
                </a:solidFill>
              </a:rPr>
              <a:t>brze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9DE3B-89C0-9958-4FD7-123590DC696A}"/>
              </a:ext>
            </a:extLst>
          </p:cNvPr>
          <p:cNvSpPr txBox="1"/>
          <p:nvPr/>
        </p:nvSpPr>
        <p:spPr>
          <a:xfrm>
            <a:off x="7842686" y="4415427"/>
            <a:ext cx="1272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>
                <a:solidFill>
                  <a:schemeClr val="accent3"/>
                </a:solidFill>
              </a:rPr>
              <a:t>putničke</a:t>
            </a:r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08D86-E21B-83AE-0DD7-952E0803DC75}"/>
              </a:ext>
            </a:extLst>
          </p:cNvPr>
          <p:cNvSpPr txBox="1"/>
          <p:nvPr/>
        </p:nvSpPr>
        <p:spPr>
          <a:xfrm>
            <a:off x="9027175" y="4420563"/>
            <a:ext cx="1790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>
                <a:solidFill>
                  <a:schemeClr val="accent1"/>
                </a:solidFill>
              </a:rPr>
              <a:t>železnice</a:t>
            </a: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15099C-7F4D-B9FF-8988-091EE2AA5052}"/>
              </a:ext>
            </a:extLst>
          </p:cNvPr>
          <p:cNvSpPr txBox="1"/>
          <p:nvPr/>
        </p:nvSpPr>
        <p:spPr>
          <a:xfrm>
            <a:off x="1582134" y="5756552"/>
            <a:ext cx="2660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Two-hour 	  flight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3121AD-7F20-61D7-6BBA-1FC26D30F166}"/>
              </a:ext>
            </a:extLst>
          </p:cNvPr>
          <p:cNvSpPr txBox="1"/>
          <p:nvPr/>
        </p:nvSpPr>
        <p:spPr>
          <a:xfrm>
            <a:off x="4635962" y="5756552"/>
            <a:ext cx="3721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90 horse   -power    engine</a:t>
            </a:r>
            <a:endParaRPr lang="en-US" sz="2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62712B-13EF-F40F-5B1C-F49585D527B1}"/>
              </a:ext>
            </a:extLst>
          </p:cNvPr>
          <p:cNvSpPr txBox="1"/>
          <p:nvPr/>
        </p:nvSpPr>
        <p:spPr>
          <a:xfrm>
            <a:off x="8569445" y="5756552"/>
            <a:ext cx="3230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cable	  management</a:t>
            </a:r>
            <a:endParaRPr lang="en-US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994302-D8C7-FD1C-5CD1-FCDBE9081CE2}"/>
              </a:ext>
            </a:extLst>
          </p:cNvPr>
          <p:cNvSpPr txBox="1"/>
          <p:nvPr/>
        </p:nvSpPr>
        <p:spPr>
          <a:xfrm>
            <a:off x="2688447" y="5756552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strike="sngStrike" dirty="0">
                <a:solidFill>
                  <a:schemeClr val="accent6"/>
                </a:solidFill>
              </a:rPr>
              <a:t>s</a:t>
            </a:r>
            <a:endParaRPr lang="en-US" sz="2200" strike="sngStrike" dirty="0">
              <a:solidFill>
                <a:schemeClr val="accent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989559-0A0D-0743-500C-4BA4845E6936}"/>
              </a:ext>
            </a:extLst>
          </p:cNvPr>
          <p:cNvSpPr txBox="1"/>
          <p:nvPr/>
        </p:nvSpPr>
        <p:spPr>
          <a:xfrm>
            <a:off x="3683731" y="5756551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>
                <a:solidFill>
                  <a:schemeClr val="accent3"/>
                </a:solidFill>
              </a:rPr>
              <a:t>s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80D6A4-0A25-7AD1-A1C4-854ED2C3AEB0}"/>
              </a:ext>
            </a:extLst>
          </p:cNvPr>
          <p:cNvSpPr txBox="1"/>
          <p:nvPr/>
        </p:nvSpPr>
        <p:spPr>
          <a:xfrm>
            <a:off x="5647944" y="5756551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strike="sngStrike" dirty="0">
                <a:solidFill>
                  <a:schemeClr val="accent6"/>
                </a:solidFill>
              </a:rPr>
              <a:t>s</a:t>
            </a:r>
            <a:endParaRPr lang="en-US" sz="2200" strike="sngStrike" dirty="0">
              <a:solidFill>
                <a:schemeClr val="accent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1B554-E3C1-EBCC-8584-53E812DE5B2E}"/>
              </a:ext>
            </a:extLst>
          </p:cNvPr>
          <p:cNvSpPr txBox="1"/>
          <p:nvPr/>
        </p:nvSpPr>
        <p:spPr>
          <a:xfrm>
            <a:off x="7677810" y="5761688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>
                <a:solidFill>
                  <a:schemeClr val="accent3"/>
                </a:solidFill>
              </a:rPr>
              <a:t>s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F20E9C-6886-B288-2AA6-324AF804B6B8}"/>
              </a:ext>
            </a:extLst>
          </p:cNvPr>
          <p:cNvSpPr txBox="1"/>
          <p:nvPr/>
        </p:nvSpPr>
        <p:spPr>
          <a:xfrm>
            <a:off x="6649808" y="5761688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strike="sngStrike" dirty="0">
                <a:solidFill>
                  <a:schemeClr val="accent6"/>
                </a:solidFill>
              </a:rPr>
              <a:t>s</a:t>
            </a:r>
            <a:endParaRPr lang="en-US" sz="2200" strike="sngStrike" dirty="0">
              <a:solidFill>
                <a:schemeClr val="accent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9B6376-DF47-AB70-0F83-30F33B942E83}"/>
              </a:ext>
            </a:extLst>
          </p:cNvPr>
          <p:cNvSpPr txBox="1"/>
          <p:nvPr/>
        </p:nvSpPr>
        <p:spPr>
          <a:xfrm>
            <a:off x="9172944" y="5756550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strike="sngStrike" dirty="0">
                <a:solidFill>
                  <a:schemeClr val="accent6"/>
                </a:solidFill>
              </a:rPr>
              <a:t>s</a:t>
            </a:r>
            <a:endParaRPr lang="en-US" sz="2200" strike="sngStrike" dirty="0">
              <a:solidFill>
                <a:schemeClr val="accent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AB341-3CC7-9E77-527B-3DEDCD48B4B1}"/>
              </a:ext>
            </a:extLst>
          </p:cNvPr>
          <p:cNvSpPr txBox="1"/>
          <p:nvPr/>
        </p:nvSpPr>
        <p:spPr>
          <a:xfrm>
            <a:off x="11140081" y="5756549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>
                <a:solidFill>
                  <a:schemeClr val="accent3"/>
                </a:solidFill>
              </a:rPr>
              <a:t>s</a:t>
            </a:r>
            <a:endParaRPr lang="en-US" sz="2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C186-FC1E-68DD-7111-83929BAD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practical exercises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3199B-BA33-9DE8-2C45-E67AD3DEA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17905"/>
            <a:ext cx="10131425" cy="4730496"/>
          </a:xfrm>
        </p:spPr>
        <p:txBody>
          <a:bodyPr>
            <a:normAutofit/>
          </a:bodyPr>
          <a:lstStyle/>
          <a:p>
            <a:r>
              <a:rPr lang="sr-Latn-RS" sz="3200" dirty="0"/>
              <a:t>Grammar, page 47: exercise XXI</a:t>
            </a:r>
          </a:p>
          <a:p>
            <a:endParaRPr lang="sr-Latn-RS" sz="3200" dirty="0"/>
          </a:p>
          <a:p>
            <a:r>
              <a:rPr lang="sr-Latn-RS" sz="3200" dirty="0"/>
              <a:t>Grammar, page 48: exercise XXII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975FA-5F94-35BD-4849-3B2144F2C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"/>
          <a:stretch/>
        </p:blipFill>
        <p:spPr>
          <a:xfrm>
            <a:off x="7317486" y="2974172"/>
            <a:ext cx="4762500" cy="37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2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AA01F-44B5-F80C-16FD-475CC165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sr-Latn-RS" dirty="0"/>
              <a:t>Satellites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605C1-29BB-E6DB-B51F-B8895E626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20241"/>
            <a:ext cx="10131425" cy="459943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Latn-RS" sz="2800" dirty="0"/>
              <a:t>GEO:</a:t>
            </a:r>
          </a:p>
          <a:p>
            <a:pPr marL="1257300" lvl="2" indent="-342900">
              <a:buFont typeface="+mj-lt"/>
              <a:buAutoNum type="arabicPeriod"/>
            </a:pPr>
            <a:r>
              <a:rPr lang="sr-Latn-RS" sz="2400" dirty="0"/>
              <a:t>Geostationary</a:t>
            </a:r>
          </a:p>
          <a:p>
            <a:pPr marL="1257300" lvl="2" indent="-342900">
              <a:buFont typeface="+mj-lt"/>
              <a:buAutoNum type="arabicPeriod"/>
            </a:pPr>
            <a:r>
              <a:rPr lang="sr-Latn-RS" sz="2400" dirty="0"/>
              <a:t>Geosynchronous</a:t>
            </a:r>
          </a:p>
          <a:p>
            <a:pPr marL="342900" indent="-342900">
              <a:buFont typeface="+mj-lt"/>
              <a:buAutoNum type="arabicPeriod"/>
            </a:pPr>
            <a:endParaRPr lang="sr-Latn-RS" sz="2800" dirty="0"/>
          </a:p>
          <a:p>
            <a:pPr marL="342900" indent="-342900">
              <a:buFont typeface="+mj-lt"/>
              <a:buAutoNum type="arabicPeriod"/>
            </a:pPr>
            <a:endParaRPr lang="sr-Latn-RS" sz="2800" dirty="0"/>
          </a:p>
          <a:p>
            <a:pPr marL="342900" indent="-342900">
              <a:buFont typeface="+mj-lt"/>
              <a:buAutoNum type="arabicPeriod"/>
            </a:pPr>
            <a:r>
              <a:rPr lang="sr-Latn-RS" sz="2800" dirty="0"/>
              <a:t>NGSO:</a:t>
            </a:r>
          </a:p>
          <a:p>
            <a:pPr marL="1257300" lvl="2" indent="-342900">
              <a:buFont typeface="+mj-lt"/>
              <a:buAutoNum type="arabicPeriod"/>
            </a:pPr>
            <a:r>
              <a:rPr lang="sr-Latn-RS" sz="2400" dirty="0"/>
              <a:t>MEO</a:t>
            </a:r>
          </a:p>
          <a:p>
            <a:pPr marL="1257300" lvl="2" indent="-342900">
              <a:buFont typeface="+mj-lt"/>
              <a:buAutoNum type="arabicPeriod"/>
            </a:pPr>
            <a:r>
              <a:rPr lang="sr-Latn-RS" sz="2400" dirty="0"/>
              <a:t>LEO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12549-C2B4-D1E0-33F3-B23F5207F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24" y="3099816"/>
            <a:ext cx="6111240" cy="36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7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A6BE-3D0B-AED2-7D96-E7055ACC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r>
              <a:rPr lang="sr-Latn-RS" dirty="0"/>
              <a:t>SATELLITES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2781D1-8416-511B-695B-CB4B58831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347" b="-1750"/>
          <a:stretch/>
        </p:blipFill>
        <p:spPr>
          <a:xfrm>
            <a:off x="2971870" y="859271"/>
            <a:ext cx="6547034" cy="5898145"/>
          </a:xfrm>
        </p:spPr>
      </p:pic>
    </p:spTree>
    <p:extLst>
      <p:ext uri="{BB962C8B-B14F-4D97-AF65-F5344CB8AC3E}">
        <p14:creationId xmlns:p14="http://schemas.microsoft.com/office/powerpoint/2010/main" val="3502404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256</TotalTime>
  <Words>277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COMPOUND NOUNS</vt:lpstr>
      <vt:lpstr>What are compounds?</vt:lpstr>
      <vt:lpstr>How to make a compound?</vt:lpstr>
      <vt:lpstr>The structure of compounds</vt:lpstr>
      <vt:lpstr>practical exercises</vt:lpstr>
      <vt:lpstr>Satellites</vt:lpstr>
      <vt:lpstr>SATELLITES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NOUNS</dc:title>
  <dc:creator>User</dc:creator>
  <cp:lastModifiedBy>User</cp:lastModifiedBy>
  <cp:revision>16</cp:revision>
  <dcterms:created xsi:type="dcterms:W3CDTF">2024-03-17T17:34:19Z</dcterms:created>
  <dcterms:modified xsi:type="dcterms:W3CDTF">2024-03-17T21:51:06Z</dcterms:modified>
</cp:coreProperties>
</file>