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58A-D977-4F8E-B7A1-19F75D3D52E8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920AAA6-F4D1-45AD-94D2-250FAA44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8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58A-D977-4F8E-B7A1-19F75D3D52E8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920AAA6-F4D1-45AD-94D2-250FAA44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0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58A-D977-4F8E-B7A1-19F75D3D52E8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920AAA6-F4D1-45AD-94D2-250FAA44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4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58A-D977-4F8E-B7A1-19F75D3D52E8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920AAA6-F4D1-45AD-94D2-250FAA44699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9536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58A-D977-4F8E-B7A1-19F75D3D52E8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920AAA6-F4D1-45AD-94D2-250FAA44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41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58A-D977-4F8E-B7A1-19F75D3D52E8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AA6-F4D1-45AD-94D2-250FAA44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3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58A-D977-4F8E-B7A1-19F75D3D52E8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AA6-F4D1-45AD-94D2-250FAA44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99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58A-D977-4F8E-B7A1-19F75D3D52E8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AA6-F4D1-45AD-94D2-250FAA44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08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5A3158A-D977-4F8E-B7A1-19F75D3D52E8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920AAA6-F4D1-45AD-94D2-250FAA44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0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58A-D977-4F8E-B7A1-19F75D3D52E8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AA6-F4D1-45AD-94D2-250FAA44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4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58A-D977-4F8E-B7A1-19F75D3D52E8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920AAA6-F4D1-45AD-94D2-250FAA44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4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58A-D977-4F8E-B7A1-19F75D3D52E8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AA6-F4D1-45AD-94D2-250FAA44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1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58A-D977-4F8E-B7A1-19F75D3D52E8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AA6-F4D1-45AD-94D2-250FAA44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3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58A-D977-4F8E-B7A1-19F75D3D52E8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AA6-F4D1-45AD-94D2-250FAA44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9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58A-D977-4F8E-B7A1-19F75D3D52E8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AA6-F4D1-45AD-94D2-250FAA44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0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58A-D977-4F8E-B7A1-19F75D3D52E8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AA6-F4D1-45AD-94D2-250FAA44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58A-D977-4F8E-B7A1-19F75D3D52E8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AAA6-F4D1-45AD-94D2-250FAA44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9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3158A-D977-4F8E-B7A1-19F75D3D52E8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0AAA6-F4D1-45AD-94D2-250FAA44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80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métro de Paris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r>
              <a:rPr lang="fr-FR" sz="2400" dirty="0" err="1" smtClean="0"/>
              <a:t>Mihajlo</a:t>
            </a:r>
            <a:r>
              <a:rPr lang="fr-FR" sz="2400" dirty="0" smtClean="0"/>
              <a:t> </a:t>
            </a:r>
            <a:r>
              <a:rPr lang="fr-FR" sz="2400" dirty="0" err="1" smtClean="0"/>
              <a:t>Nikoli</a:t>
            </a:r>
            <a:r>
              <a:rPr lang="sr-Latn-RS" sz="2400" dirty="0" smtClean="0"/>
              <a:t>ć DS130081</a:t>
            </a:r>
            <a:endParaRPr lang="en-US" sz="2400" dirty="0" smtClean="0"/>
          </a:p>
          <a:p>
            <a:r>
              <a:rPr lang="en-US" sz="2400" dirty="0" err="1" smtClean="0"/>
              <a:t>Predrag</a:t>
            </a:r>
            <a:r>
              <a:rPr lang="en-US" sz="2400" dirty="0" smtClean="0"/>
              <a:t> </a:t>
            </a:r>
            <a:r>
              <a:rPr lang="en-US" sz="2400" dirty="0" err="1" smtClean="0"/>
              <a:t>Janji</a:t>
            </a:r>
            <a:r>
              <a:rPr lang="sr-Latn-RS" sz="2400" smtClean="0"/>
              <a:t>ć DS130251</a:t>
            </a:r>
            <a:endParaRPr lang="sr-Latn-R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27" y="0"/>
            <a:ext cx="3859473" cy="257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http://www.ratp.fr/fr/ratp/c_5042/le-reseau/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 </a:t>
            </a:r>
            <a:r>
              <a:rPr lang="en-US" b="1" dirty="0" err="1"/>
              <a:t>métro</a:t>
            </a:r>
            <a:r>
              <a:rPr lang="en-US" b="1" dirty="0"/>
              <a:t>, </a:t>
            </a:r>
            <a:r>
              <a:rPr lang="en-US" b="1" dirty="0" err="1"/>
              <a:t>c’est</a:t>
            </a:r>
            <a:r>
              <a:rPr lang="en-US" b="1" dirty="0"/>
              <a:t> </a:t>
            </a:r>
            <a:r>
              <a:rPr lang="en-US" b="1" dirty="0" smtClean="0"/>
              <a:t>Paris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Le Métro de </a:t>
            </a:r>
            <a:r>
              <a:rPr lang="fr-FR" b="1" dirty="0" smtClean="0"/>
              <a:t>Paris</a:t>
            </a:r>
            <a:r>
              <a:rPr lang="fr-FR" b="1" dirty="0"/>
              <a:t> </a:t>
            </a:r>
            <a:r>
              <a:rPr lang="fr-FR" b="1" dirty="0" smtClean="0"/>
              <a:t>consiste:</a:t>
            </a:r>
            <a:endParaRPr lang="fr-FR" dirty="0"/>
          </a:p>
          <a:p>
            <a:r>
              <a:rPr lang="fr-FR" dirty="0"/>
              <a:t>14 lignes,</a:t>
            </a:r>
          </a:p>
          <a:p>
            <a:r>
              <a:rPr lang="fr-FR" dirty="0"/>
              <a:t>303 stations,</a:t>
            </a:r>
          </a:p>
          <a:p>
            <a:r>
              <a:rPr lang="fr-FR" dirty="0"/>
              <a:t>205 km de lignes,</a:t>
            </a:r>
          </a:p>
          <a:p>
            <a:r>
              <a:rPr lang="fr-FR" dirty="0"/>
              <a:t>Plus de 1,5 milliard de voyageurs par an,</a:t>
            </a:r>
          </a:p>
          <a:p>
            <a:r>
              <a:rPr lang="fr-FR" dirty="0"/>
              <a:t>Une densité unique au monde : aucun lieu de Paris n'est à plus de 500 m d’une station de métro.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04" y="0"/>
            <a:ext cx="5564196" cy="42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Caractéristiques</a:t>
            </a:r>
            <a:r>
              <a:rPr lang="en-US" b="1" dirty="0"/>
              <a:t> </a:t>
            </a:r>
            <a:r>
              <a:rPr lang="en-US" b="1" dirty="0" err="1"/>
              <a:t>générales</a:t>
            </a:r>
            <a:r>
              <a:rPr lang="en-US" b="1" dirty="0"/>
              <a:t> du </a:t>
            </a:r>
            <a:r>
              <a:rPr lang="en-US" b="1" dirty="0" err="1" smtClean="0"/>
              <a:t>métro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Heure de départ du terminus du premier train : 5 h 30</a:t>
            </a:r>
          </a:p>
          <a:p>
            <a:r>
              <a:rPr lang="fr-FR" dirty="0"/>
              <a:t>Heure d'arrivée au terminus du dernier train (dimanche à jeudi) : 1 h 15</a:t>
            </a:r>
          </a:p>
          <a:p>
            <a:r>
              <a:rPr lang="fr-FR" dirty="0"/>
              <a:t>Heure d'arrivée au terminus du dernier train (vendredi, samedi et veille de fête) : 2 h 15</a:t>
            </a:r>
          </a:p>
          <a:p>
            <a:r>
              <a:rPr lang="fr-FR" dirty="0"/>
              <a:t>Nombre de trains en service en heure de pointe le matin : 565</a:t>
            </a:r>
          </a:p>
          <a:p>
            <a:r>
              <a:rPr lang="fr-FR" dirty="0"/>
              <a:t>Nombre de trains en service en heure de pointe du soir : 541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6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Au service des </a:t>
            </a:r>
            <a:r>
              <a:rPr lang="en-US" b="1" dirty="0" smtClean="0"/>
              <a:t>voyageurs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2"/>
            <a:ext cx="7467392" cy="394109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Assurer la sécurité, la fiabilité et la qualité du service est une priorité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 smtClean="0"/>
              <a:t>RATP </a:t>
            </a:r>
            <a:r>
              <a:rPr lang="fr-FR" dirty="0"/>
              <a:t>améliore continuellement la qualité des prestations et des relations en renforçant le confort, l’information, l’accueil, l’attention et la considération portées au client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/>
              <a:t>La RATP a depuis 1999 engagé un important programme de rénovation du métro pour moderniser les stations et valoriser la qualité patrimoniale des espaces.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76" y="2819815"/>
            <a:ext cx="2975212" cy="29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Les « plus » du </a:t>
            </a:r>
            <a:r>
              <a:rPr lang="en-US" b="1" dirty="0" smtClean="0"/>
              <a:t>MF01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 err="1" smtClean="0"/>
              <a:t>M</a:t>
            </a:r>
            <a:r>
              <a:rPr lang="en-US" dirty="0" err="1" smtClean="0"/>
              <a:t>étro</a:t>
            </a:r>
            <a:r>
              <a:rPr lang="en-US" dirty="0" smtClean="0"/>
              <a:t> </a:t>
            </a:r>
            <a:r>
              <a:rPr lang="en-US" b="1" dirty="0" err="1"/>
              <a:t>F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Commande</a:t>
            </a:r>
            <a:r>
              <a:rPr lang="en-US" dirty="0"/>
              <a:t> </a:t>
            </a:r>
            <a:r>
              <a:rPr lang="en-US" dirty="0" smtClean="0"/>
              <a:t>20</a:t>
            </a:r>
            <a:r>
              <a:rPr lang="en-US" b="1" dirty="0" smtClean="0"/>
              <a:t>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Les nouvelles rames MF01 circulent sur les lignes 2, 5 et 9 du métro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Atouts</a:t>
            </a:r>
            <a:r>
              <a:rPr lang="en-US" dirty="0" smtClean="0"/>
              <a:t> de MF01 </a:t>
            </a:r>
            <a:r>
              <a:rPr lang="en-US" dirty="0" err="1" smtClean="0"/>
              <a:t>sont</a:t>
            </a:r>
            <a:r>
              <a:rPr lang="en-US" dirty="0" smtClean="0"/>
              <a:t>:</a:t>
            </a:r>
          </a:p>
          <a:p>
            <a:r>
              <a:rPr lang="en-US" dirty="0"/>
              <a:t>design </a:t>
            </a:r>
            <a:r>
              <a:rPr lang="en-US" dirty="0" smtClean="0"/>
              <a:t>modern</a:t>
            </a:r>
          </a:p>
          <a:p>
            <a:r>
              <a:rPr lang="en-US" dirty="0"/>
              <a:t>la nouvelle </a:t>
            </a:r>
            <a:r>
              <a:rPr lang="en-US" dirty="0" err="1"/>
              <a:t>décoration</a:t>
            </a:r>
            <a:r>
              <a:rPr lang="en-US" dirty="0"/>
              <a:t> </a:t>
            </a:r>
            <a:r>
              <a:rPr lang="en-US" dirty="0" err="1" smtClean="0"/>
              <a:t>intérieure</a:t>
            </a:r>
            <a:endParaRPr lang="en-US" dirty="0" smtClean="0"/>
          </a:p>
          <a:p>
            <a:r>
              <a:rPr lang="en-US" dirty="0" err="1"/>
              <a:t>sièges</a:t>
            </a:r>
            <a:r>
              <a:rPr lang="en-US" dirty="0"/>
              <a:t> plus </a:t>
            </a:r>
            <a:r>
              <a:rPr lang="en-US" dirty="0" smtClean="0"/>
              <a:t>larges</a:t>
            </a:r>
          </a:p>
          <a:p>
            <a:r>
              <a:rPr lang="en-US" dirty="0" err="1"/>
              <a:t>espace</a:t>
            </a:r>
            <a:r>
              <a:rPr lang="en-US" dirty="0"/>
              <a:t> plus </a:t>
            </a:r>
            <a:r>
              <a:rPr lang="en-US" dirty="0" err="1" smtClean="0"/>
              <a:t>confortable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91" y="3562274"/>
            <a:ext cx="5628917" cy="316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Matériels</a:t>
            </a:r>
            <a:r>
              <a:rPr lang="en-US" b="1" dirty="0"/>
              <a:t> </a:t>
            </a:r>
            <a:r>
              <a:rPr lang="en-US" b="1" dirty="0" err="1"/>
              <a:t>affectés</a:t>
            </a:r>
            <a:r>
              <a:rPr lang="en-US" b="1" dirty="0"/>
              <a:t> à </a:t>
            </a:r>
            <a:r>
              <a:rPr lang="en-US" b="1" dirty="0" err="1" smtClean="0"/>
              <a:t>l’exploitation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5925195" cy="4186757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Sécurité, continuité, régularité et accessibilité du service sont des préoccupations quotidiennes des équipes du métro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/>
              <a:t>Quelque 10 000 agents sont au service des voyageurs dont 3 100 conducteurs et 4 000 agents chargés d’accueillir, d’informer et de guider</a:t>
            </a:r>
            <a:r>
              <a:rPr lang="fr-FR" dirty="0" smtClean="0"/>
              <a:t>.</a:t>
            </a:r>
          </a:p>
          <a:p>
            <a:r>
              <a:rPr lang="fr-FR" dirty="0"/>
              <a:t>Nombre de rames sur fer : 509</a:t>
            </a:r>
          </a:p>
          <a:p>
            <a:r>
              <a:rPr lang="fr-FR" dirty="0"/>
              <a:t>Nombre de rames sur pneumatiques : </a:t>
            </a:r>
            <a:r>
              <a:rPr lang="fr-FR" dirty="0" smtClean="0"/>
              <a:t>190</a:t>
            </a:r>
            <a:endParaRPr lang="fr-F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535" y="1965279"/>
            <a:ext cx="5693465" cy="489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Nouveau </a:t>
            </a:r>
            <a:r>
              <a:rPr lang="fr-FR" b="1" dirty="0"/>
              <a:t>métro de </a:t>
            </a:r>
            <a:r>
              <a:rPr lang="fr-FR" b="1" dirty="0" smtClean="0"/>
              <a:t>Paris (métro 2030)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Métro2030, c’est une ambition forte, la profonde mutation du métro de Paris, la somme inégalée de projets de modernisation du réseau dans son ensemble. </a:t>
            </a:r>
            <a:endParaRPr lang="fr-FR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51" y="3629263"/>
            <a:ext cx="4921442" cy="2306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321" y="3493828"/>
            <a:ext cx="3207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RATP a engagé, au début des années 2000, l’un des plus vastes programmes de modernisation du réseau depuis la création du métro.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97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 </a:t>
            </a:r>
            <a:r>
              <a:rPr lang="en-US" b="1" dirty="0" err="1"/>
              <a:t>modernisation</a:t>
            </a:r>
            <a:r>
              <a:rPr lang="en-US" b="1" dirty="0"/>
              <a:t> des </a:t>
            </a:r>
            <a:r>
              <a:rPr lang="en-US" b="1" dirty="0" smtClean="0"/>
              <a:t>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« Un </a:t>
            </a:r>
            <a:r>
              <a:rPr lang="en-US" dirty="0" err="1"/>
              <a:t>métro</a:t>
            </a:r>
            <a:r>
              <a:rPr lang="en-US" dirty="0"/>
              <a:t> plus beau </a:t>
            </a:r>
            <a:r>
              <a:rPr lang="en-US" dirty="0" smtClean="0"/>
              <a:t>»</a:t>
            </a:r>
          </a:p>
          <a:p>
            <a:r>
              <a:rPr lang="fr-FR" dirty="0"/>
              <a:t>Un éclairage plus sophistiqué et plus </a:t>
            </a:r>
            <a:r>
              <a:rPr lang="fr-FR" dirty="0" smtClean="0"/>
              <a:t>durable</a:t>
            </a:r>
          </a:p>
          <a:p>
            <a:r>
              <a:rPr lang="fr-FR" dirty="0"/>
              <a:t>Un métro plus facile à </a:t>
            </a:r>
            <a:r>
              <a:rPr lang="fr-FR" dirty="0" smtClean="0"/>
              <a:t>pratiquer</a:t>
            </a:r>
          </a:p>
          <a:p>
            <a:r>
              <a:rPr lang="fr-FR" dirty="0"/>
              <a:t>Des verrières et des ouvrages d'art </a:t>
            </a:r>
            <a:r>
              <a:rPr lang="fr-FR" dirty="0" smtClean="0"/>
              <a:t>pérennes</a:t>
            </a:r>
          </a:p>
          <a:p>
            <a:r>
              <a:rPr lang="en-US" dirty="0"/>
              <a:t>Un </a:t>
            </a:r>
            <a:r>
              <a:rPr lang="en-US" dirty="0" err="1"/>
              <a:t>métro</a:t>
            </a:r>
            <a:r>
              <a:rPr lang="en-US" dirty="0"/>
              <a:t> plus </a:t>
            </a:r>
            <a:r>
              <a:rPr lang="en-US" dirty="0" err="1" smtClean="0"/>
              <a:t>agréable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4" y="4178842"/>
            <a:ext cx="5713803" cy="2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0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 </a:t>
            </a:r>
            <a:r>
              <a:rPr lang="en-US" b="1" dirty="0" err="1"/>
              <a:t>modernisation</a:t>
            </a:r>
            <a:r>
              <a:rPr lang="en-US" b="1" dirty="0"/>
              <a:t> du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Nouveaux trains et </a:t>
            </a:r>
            <a:r>
              <a:rPr lang="en-US" dirty="0" err="1" smtClean="0"/>
              <a:t>automatisation</a:t>
            </a:r>
            <a:endParaRPr lang="en-US" dirty="0" smtClean="0"/>
          </a:p>
          <a:p>
            <a:r>
              <a:rPr lang="en-US" dirty="0"/>
              <a:t>La </a:t>
            </a:r>
            <a:r>
              <a:rPr lang="en-US" dirty="0" err="1"/>
              <a:t>révolution</a:t>
            </a:r>
            <a:r>
              <a:rPr lang="en-US" dirty="0"/>
              <a:t> </a:t>
            </a:r>
            <a:r>
              <a:rPr lang="en-US" dirty="0" err="1" smtClean="0"/>
              <a:t>numérique</a:t>
            </a:r>
            <a:endParaRPr lang="en-US" dirty="0" smtClean="0"/>
          </a:p>
          <a:p>
            <a:r>
              <a:rPr lang="en-US" dirty="0"/>
              <a:t>Le rail et </a:t>
            </a:r>
            <a:r>
              <a:rPr lang="en-US" dirty="0" err="1" smtClean="0"/>
              <a:t>l'électricité</a:t>
            </a:r>
            <a:endParaRPr lang="en-US" dirty="0" smtClean="0"/>
          </a:p>
          <a:p>
            <a:r>
              <a:rPr lang="en-US" dirty="0"/>
              <a:t>La </a:t>
            </a:r>
            <a:r>
              <a:rPr lang="en-US" dirty="0" smtClean="0"/>
              <a:t>ventilation</a:t>
            </a:r>
          </a:p>
          <a:p>
            <a:r>
              <a:rPr lang="en-US" dirty="0"/>
              <a:t>Les ateliers de maintenance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27" y="2101755"/>
            <a:ext cx="5648199" cy="2443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3" y="5000366"/>
            <a:ext cx="9908275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130</TotalTime>
  <Words>367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Berlin</vt:lpstr>
      <vt:lpstr>Le métro de Paris</vt:lpstr>
      <vt:lpstr>Le métro, c’est Paris</vt:lpstr>
      <vt:lpstr>Caractéristiques générales du métro</vt:lpstr>
      <vt:lpstr>Au service des voyageurs</vt:lpstr>
      <vt:lpstr>Les « plus » du MF01 (Métro Fer Commande 2001)</vt:lpstr>
      <vt:lpstr>Matériels affectés à l’exploitation</vt:lpstr>
      <vt:lpstr>Nouveau métro de Paris (métro 2030)</vt:lpstr>
      <vt:lpstr>La modernisation des stations</vt:lpstr>
      <vt:lpstr>La modernisation du transport</vt:lpstr>
      <vt:lpstr>http://www.ratp.fr/fr/ratp/c_5042/le-reseau/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métro de Paris</dc:title>
  <dc:creator>MihajloN</dc:creator>
  <cp:lastModifiedBy>MihajloN</cp:lastModifiedBy>
  <cp:revision>14</cp:revision>
  <dcterms:created xsi:type="dcterms:W3CDTF">2016-05-19T18:19:31Z</dcterms:created>
  <dcterms:modified xsi:type="dcterms:W3CDTF">2016-06-01T17:41:04Z</dcterms:modified>
</cp:coreProperties>
</file>