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86" r:id="rId2"/>
    <p:sldId id="323" r:id="rId3"/>
    <p:sldId id="324" r:id="rId4"/>
    <p:sldId id="293" r:id="rId5"/>
    <p:sldId id="29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5" r:id="rId16"/>
    <p:sldId id="336" r:id="rId17"/>
    <p:sldId id="337" r:id="rId18"/>
    <p:sldId id="307" r:id="rId19"/>
    <p:sldId id="338" r:id="rId20"/>
    <p:sldId id="339" r:id="rId21"/>
    <p:sldId id="309" r:id="rId22"/>
    <p:sldId id="340" r:id="rId23"/>
    <p:sldId id="341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275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4C"/>
    <a:srgbClr val="000000"/>
    <a:srgbClr val="FFCC00"/>
    <a:srgbClr val="99FF33"/>
    <a:srgbClr val="8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8400" autoAdjust="0"/>
  </p:normalViewPr>
  <p:slideViewPr>
    <p:cSldViewPr>
      <p:cViewPr varScale="1">
        <p:scale>
          <a:sx n="85" d="100"/>
          <a:sy n="85" d="100"/>
        </p:scale>
        <p:origin x="14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483B24-888E-4678-A23B-7C432E7C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4A2AEA-B2A6-4679-9730-31A0344D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A5CE0BA-5AF1-4473-BC0D-AE9E9BCD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15240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RS" sz="1500">
                <a:solidFill>
                  <a:srgbClr val="3B3470"/>
                </a:solidFill>
              </a:rPr>
              <a:t>T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e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h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n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i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č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k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a </a:t>
            </a:r>
            <a:r>
              <a:rPr lang="en-US" sz="1500">
                <a:solidFill>
                  <a:srgbClr val="3B3470"/>
                </a:solidFill>
              </a:rPr>
              <a:t>  </a:t>
            </a:r>
            <a:r>
              <a:rPr lang="sr-Latn-RS" sz="1500">
                <a:solidFill>
                  <a:srgbClr val="3B3470"/>
                </a:solidFill>
              </a:rPr>
              <a:t>T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e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r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m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o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d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i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n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a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m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i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k</a:t>
            </a:r>
            <a:r>
              <a:rPr lang="en-US" sz="1500">
                <a:solidFill>
                  <a:srgbClr val="3B3470"/>
                </a:solidFill>
              </a:rPr>
              <a:t> </a:t>
            </a:r>
            <a:r>
              <a:rPr lang="sr-Latn-RS" sz="1500">
                <a:solidFill>
                  <a:srgbClr val="3B3470"/>
                </a:solidFill>
              </a:rPr>
              <a:t>a</a:t>
            </a:r>
            <a:endParaRPr lang="en-US" sz="150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8458200" y="609600"/>
            <a:ext cx="5200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6557920" y="6350238"/>
            <a:ext cx="2433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R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en-U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dr Radomir Mijailovi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Doc. dr </a:t>
            </a:r>
            <a:r>
              <a:rPr lang="sr-Latn-CS" sz="1500" i="1">
                <a:solidFill>
                  <a:srgbClr val="3B3470"/>
                </a:solidFill>
                <a:latin typeface="Arial" pitchFamily="34" charset="0"/>
                <a:cs typeface="Arial" pitchFamily="34" charset="0"/>
              </a:rPr>
              <a:t>Đorđe Petrović</a:t>
            </a:r>
            <a:endParaRPr lang="en-US" sz="1500" i="1">
              <a:solidFill>
                <a:srgbClr val="3B34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2509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CS" sz="1400">
                <a:solidFill>
                  <a:srgbClr val="3B3470"/>
                </a:solidFill>
              </a:rPr>
              <a:t>Saobraćajni fakultet, Beograd</a:t>
            </a:r>
            <a:endParaRPr lang="en-US">
              <a:solidFill>
                <a:srgbClr val="3B347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800219" cy="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</a:rPr>
              <a:t>- </a:t>
            </a:r>
            <a:r>
              <a:rPr lang="en-US" sz="1400">
                <a:solidFill>
                  <a:srgbClr val="3B3470"/>
                </a:solidFill>
              </a:rPr>
              <a:t>20</a:t>
            </a:r>
            <a:r>
              <a:rPr lang="sr-Latn-RS" sz="1400">
                <a:solidFill>
                  <a:srgbClr val="3B3470"/>
                </a:solidFill>
              </a:rPr>
              <a:t>2</a:t>
            </a:r>
            <a:r>
              <a:rPr lang="en-US" sz="1400">
                <a:solidFill>
                  <a:srgbClr val="3B3470"/>
                </a:solidFill>
              </a:rPr>
              <a:t>5 </a:t>
            </a:r>
            <a:r>
              <a:rPr lang="en-US" sz="1400" dirty="0">
                <a:solidFill>
                  <a:srgbClr val="3B3470"/>
                </a:solidFill>
              </a:rPr>
              <a:t>-</a:t>
            </a:r>
            <a:endParaRPr lang="en-US" dirty="0">
              <a:solidFill>
                <a:srgbClr val="3B347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WordArt 9"/>
          <p:cNvSpPr>
            <a:spLocks noChangeArrowheads="1" noChangeShapeType="1" noTextEdit="1"/>
          </p:cNvSpPr>
          <p:nvPr/>
        </p:nvSpPr>
        <p:spPr bwMode="auto">
          <a:xfrm>
            <a:off x="423863" y="1981200"/>
            <a:ext cx="8280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GASNO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TURBINSKA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POSTROJENjA</a:t>
            </a: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230188" y="2859088"/>
            <a:ext cx="8591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0524" y="108140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609600" y="860234"/>
            <a:ext cx="2209800" cy="992731"/>
            <a:chOff x="3581400" y="3064184"/>
            <a:chExt cx="2209800" cy="992731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581400" y="3318301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chemeClr val="bg1"/>
                  </a:solidFill>
                </a:rPr>
                <a:t>=</a:t>
              </a:r>
              <a:r>
                <a:rPr lang="en-US" sz="2400">
                  <a:solidFill>
                    <a:schemeClr val="bg1"/>
                  </a:solidFill>
                </a:rPr>
                <a:t> 1 – </a:t>
              </a:r>
              <a:endParaRPr lang="sr-Latn-RS" sz="240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4440504" y="3597584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038600" y="3064184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223368" y="3521384"/>
              <a:ext cx="14201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1114351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endParaRPr lang="sr-Latn-RS" sz="24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297504" y="1393634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86240" y="860234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23328" y="1317434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901036" y="1393634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33800" y="860234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70888" y="1317434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V="1">
            <a:off x="4114800" y="860234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093464" y="609600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0524" y="230060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9156" y="2333551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endParaRPr lang="sr-Latn-RS" sz="240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488260" y="2612834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76996" y="2079434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4084" y="2536634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802215" y="1617514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524" y="348530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156" y="3518252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r>
              <a:rPr lang="sr-Latn-RS" sz="2400">
                <a:solidFill>
                  <a:schemeClr val="bg1"/>
                </a:solidFill>
              </a:rPr>
              <a:t>       =                                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488260" y="3797535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76996" y="3264135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14084" y="3721335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97740" y="2810954"/>
            <a:ext cx="0" cy="64008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3519142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 – </a:t>
            </a:r>
            <a:r>
              <a:rPr lang="sr-Latn-RS" sz="2400">
                <a:solidFill>
                  <a:schemeClr val="bg1"/>
                </a:solidFill>
              </a:rPr>
              <a:t>          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830187" y="3797535"/>
            <a:ext cx="7315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32212" y="3264135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25864" y="3721335"/>
            <a:ext cx="11355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28600" y="4543351"/>
            <a:ext cx="2895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2400" i="1">
                <a:solidFill>
                  <a:schemeClr val="bg1"/>
                </a:solidFill>
              </a:rPr>
              <a:t>T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en-US" sz="2400" i="1">
                <a:solidFill>
                  <a:schemeClr val="bg1"/>
                </a:solidFill>
              </a:rPr>
              <a:t> v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en-US" sz="2400" i="1">
                <a:solidFill>
                  <a:schemeClr val="bg1"/>
                </a:solidFill>
              </a:rPr>
              <a:t>   =</a:t>
            </a:r>
            <a:r>
              <a:rPr lang="sr-Latn-RS" sz="2400" i="1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</a:rPr>
              <a:t>T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en-US" sz="2400" i="1">
                <a:solidFill>
                  <a:schemeClr val="bg1"/>
                </a:solidFill>
              </a:rPr>
              <a:t> v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endParaRPr lang="en-US" sz="2400" baseline="-25000">
              <a:solidFill>
                <a:schemeClr val="bg1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75756" y="4520861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981200" y="4519075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5046407"/>
            <a:ext cx="194796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i="1">
                <a:solidFill>
                  <a:srgbClr val="000066"/>
                </a:solidFill>
              </a:rPr>
              <a:t>jednačina adijabate</a:t>
            </a:r>
            <a:endParaRPr lang="en-US" sz="1600" i="1">
              <a:solidFill>
                <a:srgbClr val="000066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19360" y="4559535"/>
            <a:ext cx="2590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               = </a:t>
            </a:r>
            <a:r>
              <a:rPr lang="sr-Latn-RS" sz="2400">
                <a:solidFill>
                  <a:schemeClr val="bg1"/>
                </a:solidFill>
                <a:sym typeface="Symbol"/>
              </a:rPr>
              <a:t></a:t>
            </a:r>
            <a:endParaRPr lang="sr-Latn-RS" sz="240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083064" y="4822634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71800" y="4289234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008888" y="4746434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011624" y="4823875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900360" y="4290475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37448" y="4747675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27056" y="4366675"/>
            <a:ext cx="1295400" cy="7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400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4613808" y="4314751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5349508" y="4538631"/>
            <a:ext cx="58195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2399289" y="4846128"/>
            <a:ext cx="474058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Right Brace 58"/>
          <p:cNvSpPr/>
          <p:nvPr/>
        </p:nvSpPr>
        <p:spPr bwMode="auto">
          <a:xfrm>
            <a:off x="5791200" y="3603434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128368" y="4027687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477000" y="4060634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r>
              <a:rPr lang="sr-Latn-RS" sz="2400">
                <a:solidFill>
                  <a:schemeClr val="bg1"/>
                </a:solidFill>
              </a:rPr>
              <a:t>                                      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368942" y="4337227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7500585" y="4303739"/>
            <a:ext cx="581952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r>
              <a:rPr lang="en-US" sz="1400" i="1">
                <a:solidFill>
                  <a:schemeClr val="bg1"/>
                </a:solidFill>
                <a:sym typeface="Symbol"/>
              </a:rPr>
              <a:t>–</a:t>
            </a: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340367" y="4289933"/>
            <a:ext cx="609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</a:t>
            </a:r>
            <a:endParaRPr lang="sr-Latn-RS" sz="240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265565" y="3822247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168828" y="497445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517460" y="5007402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r>
              <a:rPr lang="sr-Latn-RS" sz="2400">
                <a:solidFill>
                  <a:schemeClr val="bg1"/>
                </a:solidFill>
              </a:rPr>
              <a:t>                                      </a:t>
            </a: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7447987" y="5014489"/>
            <a:ext cx="581952" cy="3270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>
                <a:solidFill>
                  <a:schemeClr val="bg1"/>
                </a:solidFill>
                <a:sym typeface="Symbol"/>
              </a:rPr>
              <a:t>1</a:t>
            </a:r>
            <a:r>
              <a:rPr lang="en-US" sz="1400" i="1">
                <a:solidFill>
                  <a:schemeClr val="bg1"/>
                </a:solidFill>
                <a:sym typeface="Symbol"/>
              </a:rPr>
              <a:t>–</a:t>
            </a: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287769" y="5000683"/>
            <a:ext cx="609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</a:t>
            </a:r>
            <a:endParaRPr lang="sr-Latn-RS" sz="2400">
              <a:solidFill>
                <a:schemeClr val="bg1"/>
              </a:solidFill>
            </a:endParaRPr>
          </a:p>
        </p:txBody>
      </p:sp>
      <p:sp>
        <p:nvSpPr>
          <p:cNvPr id="63" name="Text Box 20"/>
          <p:cNvSpPr txBox="1">
            <a:spLocks noChangeArrowheads="1"/>
          </p:cNvSpPr>
          <p:nvPr/>
        </p:nvSpPr>
        <p:spPr bwMode="auto">
          <a:xfrm>
            <a:off x="3886200" y="5565136"/>
            <a:ext cx="4953000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tabLst>
                <a:tab pos="409575" algn="l"/>
              </a:tabLst>
            </a:pPr>
            <a:r>
              <a:rPr lang="sl-SI" sz="1600">
                <a:solidFill>
                  <a:srgbClr val="000066"/>
                </a:solidFill>
              </a:rPr>
              <a:t>TKI </a:t>
            </a:r>
            <a:r>
              <a:rPr lang="sr-Latn-CS" sz="1600">
                <a:solidFill>
                  <a:srgbClr val="000066"/>
                </a:solidFill>
              </a:rPr>
              <a:t>D</a:t>
            </a:r>
            <a:r>
              <a:rPr lang="sr-Cyrl-CS" sz="1600">
                <a:solidFill>
                  <a:srgbClr val="000066"/>
                </a:solidFill>
              </a:rPr>
              <a:t>žulovog ciklusa se poklapa sa </a:t>
            </a:r>
            <a:r>
              <a:rPr lang="sr-Latn-CS" sz="1600">
                <a:solidFill>
                  <a:srgbClr val="000066"/>
                </a:solidFill>
              </a:rPr>
              <a:t>TKI O</a:t>
            </a:r>
            <a:r>
              <a:rPr lang="sr-Cyrl-CS" sz="1600">
                <a:solidFill>
                  <a:srgbClr val="000066"/>
                </a:solidFill>
              </a:rPr>
              <a:t>to ciklusa, pri istom radnom telu i istom stepenu kompresije.</a:t>
            </a:r>
            <a:endParaRPr lang="en-US" sz="1600">
              <a:solidFill>
                <a:srgbClr val="000066"/>
              </a:solidFill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 l="32456" t="49174" r="46294" b="19755"/>
          <a:stretch>
            <a:fillRect/>
          </a:stretch>
        </p:blipFill>
        <p:spPr bwMode="auto">
          <a:xfrm>
            <a:off x="6248400" y="1219200"/>
            <a:ext cx="2590800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727056" y="2100342"/>
            <a:ext cx="1295400" cy="76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4000">
                <a:solidFill>
                  <a:schemeClr val="bg1"/>
                </a:solidFill>
              </a:rPr>
              <a:t>(    )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524" y="1218972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156" y="1251919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r>
              <a:rPr lang="sr-Latn-RS" sz="2400">
                <a:solidFill>
                  <a:schemeClr val="bg1"/>
                </a:solidFill>
              </a:rPr>
              <a:t>       =                                 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488260" y="1531202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76996" y="997802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414084" y="1455002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09800" y="1252809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1 – </a:t>
            </a:r>
            <a:r>
              <a:rPr lang="sr-Latn-RS" sz="2400">
                <a:solidFill>
                  <a:schemeClr val="bg1"/>
                </a:solidFill>
              </a:rPr>
              <a:t>          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2830187" y="1531202"/>
            <a:ext cx="7315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32212" y="997802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25864" y="1455002"/>
            <a:ext cx="11355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28600" y="2277018"/>
            <a:ext cx="28956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2400" i="1">
                <a:solidFill>
                  <a:schemeClr val="bg1"/>
                </a:solidFill>
              </a:rPr>
              <a:t>T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p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en-US" sz="2400" i="1">
                <a:solidFill>
                  <a:schemeClr val="bg1"/>
                </a:solidFill>
              </a:rPr>
              <a:t>   =</a:t>
            </a:r>
            <a:r>
              <a:rPr lang="sr-Latn-RS" sz="2400" i="1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</a:rPr>
              <a:t>T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p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endParaRPr lang="en-US" sz="2400" baseline="-25000">
              <a:solidFill>
                <a:schemeClr val="bg1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775756" y="2254528"/>
            <a:ext cx="5334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r>
              <a:rPr lang="sr-Latn-RS" sz="1400">
                <a:solidFill>
                  <a:schemeClr val="bg1"/>
                </a:solidFill>
                <a:sym typeface="Symbol"/>
              </a:rPr>
              <a:t>–</a:t>
            </a: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981200" y="2252742"/>
            <a:ext cx="533400" cy="3266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sz="1400">
                <a:solidFill>
                  <a:schemeClr val="bg1"/>
                </a:solidFill>
                <a:sym typeface="Symbol"/>
              </a:rPr>
              <a:t>1</a:t>
            </a:r>
            <a:r>
              <a:rPr lang="sr-Latn-RS" sz="1400">
                <a:solidFill>
                  <a:schemeClr val="bg1"/>
                </a:solidFill>
                <a:sym typeface="Symbol"/>
              </a:rPr>
              <a:t>–</a:t>
            </a: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780074"/>
            <a:ext cx="194796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RS" sz="1600" i="1">
                <a:solidFill>
                  <a:srgbClr val="000066"/>
                </a:solidFill>
              </a:rPr>
              <a:t>jednačina adijabate</a:t>
            </a:r>
            <a:endParaRPr lang="en-US" sz="1600" i="1">
              <a:solidFill>
                <a:srgbClr val="000066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519360" y="2293202"/>
            <a:ext cx="2590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               = </a:t>
            </a:r>
            <a:r>
              <a:rPr lang="sr-Latn-RS" sz="2400" i="1">
                <a:solidFill>
                  <a:schemeClr val="bg1"/>
                </a:solidFill>
                <a:sym typeface="Symbol"/>
              </a:rPr>
              <a:t></a:t>
            </a:r>
            <a:endParaRPr lang="sr-Latn-RS" sz="2400" i="1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083064" y="2556301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971800" y="2022901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008888" y="2480101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011624" y="2557542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900360" y="2024142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937448" y="2481342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2399289" y="2579795"/>
            <a:ext cx="474058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Right Brace 58"/>
          <p:cNvSpPr/>
          <p:nvPr/>
        </p:nvSpPr>
        <p:spPr bwMode="auto">
          <a:xfrm>
            <a:off x="6055540" y="1337101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392708" y="176135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741340" y="1794301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r>
              <a:rPr lang="sr-Latn-RS" sz="2400">
                <a:solidFill>
                  <a:schemeClr val="bg1"/>
                </a:solidFill>
              </a:rPr>
              <a:t>                                      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7633282" y="2070894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529905" y="1555914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433168" y="3012922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781800" y="3045869"/>
            <a:ext cx="1066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r>
              <a:rPr lang="sr-Latn-RS" sz="2400">
                <a:solidFill>
                  <a:schemeClr val="bg1"/>
                </a:solidFill>
              </a:rPr>
              <a:t>                                      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457200" y="2220590"/>
            <a:ext cx="3810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624476" y="2209800"/>
            <a:ext cx="381000" cy="35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sz="1400" i="1">
                <a:solidFill>
                  <a:schemeClr val="bg1"/>
                </a:solidFill>
                <a:sym typeface="Symbol"/>
              </a:rPr>
              <a:t></a:t>
            </a: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05716" y="1975590"/>
            <a:ext cx="533400" cy="547987"/>
            <a:chOff x="4605716" y="1975590"/>
            <a:chExt cx="533400" cy="547987"/>
          </a:xfrm>
        </p:grpSpPr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400" i="1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400">
                  <a:solidFill>
                    <a:schemeClr val="bg1"/>
                  </a:solidFill>
                  <a:sym typeface="Symbol"/>
                </a:rPr>
                <a:t>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70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8" name="Group 77"/>
          <p:cNvGrpSpPr/>
          <p:nvPr/>
        </p:nvGrpSpPr>
        <p:grpSpPr>
          <a:xfrm>
            <a:off x="5486400" y="2045936"/>
            <a:ext cx="533400" cy="547987"/>
            <a:chOff x="4605716" y="1975590"/>
            <a:chExt cx="533400" cy="547987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400" i="1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400">
                  <a:solidFill>
                    <a:schemeClr val="bg1"/>
                  </a:solidFill>
                  <a:sym typeface="Symbol"/>
                </a:rPr>
                <a:t>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0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7587632" y="2229356"/>
            <a:ext cx="38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sym typeface="Symbol"/>
              </a:rPr>
              <a:t></a:t>
            </a:r>
            <a:endParaRPr lang="sr-Latn-RS" sz="2400" i="1">
              <a:solidFill>
                <a:schemeClr val="bg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816232" y="2000756"/>
            <a:ext cx="533400" cy="547987"/>
            <a:chOff x="4605716" y="1975590"/>
            <a:chExt cx="533400" cy="547987"/>
          </a:xfrm>
        </p:grpSpPr>
        <p:sp>
          <p:nvSpPr>
            <p:cNvPr id="84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r>
                <a:rPr lang="en-US" sz="1400" i="1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en-US" sz="1400">
                  <a:solidFill>
                    <a:schemeClr val="bg1"/>
                  </a:solidFill>
                  <a:sym typeface="Symbol"/>
                </a:rPr>
                <a:t>1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85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527616" y="3035188"/>
            <a:ext cx="381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sym typeface="Symbol"/>
              </a:rPr>
              <a:t></a:t>
            </a:r>
            <a:endParaRPr lang="sr-Latn-RS" sz="2400" i="1">
              <a:solidFill>
                <a:schemeClr val="bg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7756216" y="2806588"/>
            <a:ext cx="533400" cy="547987"/>
            <a:chOff x="4605716" y="1975590"/>
            <a:chExt cx="533400" cy="547987"/>
          </a:xfrm>
        </p:grpSpPr>
        <p:sp>
          <p:nvSpPr>
            <p:cNvPr id="89" name="Text Box 27"/>
            <p:cNvSpPr txBox="1">
              <a:spLocks noChangeArrowheads="1"/>
            </p:cNvSpPr>
            <p:nvPr/>
          </p:nvSpPr>
          <p:spPr bwMode="auto">
            <a:xfrm>
              <a:off x="4605716" y="1975590"/>
              <a:ext cx="5334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1</a:t>
              </a:r>
              <a:r>
                <a:rPr lang="en-US" sz="1400" i="1">
                  <a:solidFill>
                    <a:schemeClr val="bg1"/>
                  </a:solidFill>
                  <a:sym typeface="Symbol"/>
                </a:rPr>
                <a:t>–</a:t>
              </a: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0" name="Text Box 27"/>
            <p:cNvSpPr txBox="1">
              <a:spLocks noChangeArrowheads="1"/>
            </p:cNvSpPr>
            <p:nvPr/>
          </p:nvSpPr>
          <p:spPr bwMode="auto">
            <a:xfrm>
              <a:off x="4680568" y="2172712"/>
              <a:ext cx="381000" cy="3508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tabLst>
                  <a:tab pos="409575" algn="l"/>
                </a:tabLst>
              </a:pPr>
              <a:r>
                <a:rPr lang="sr-Latn-RS" sz="1400" i="1">
                  <a:solidFill>
                    <a:schemeClr val="bg1"/>
                  </a:solidFill>
                  <a:sym typeface="Symbol"/>
                </a:rPr>
                <a:t>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flipV="1">
              <a:off x="4665730" y="2281954"/>
              <a:ext cx="327056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 Box 19"/>
          <p:cNvSpPr txBox="1">
            <a:spLocks noChangeArrowheads="1"/>
          </p:cNvSpPr>
          <p:nvPr/>
        </p:nvSpPr>
        <p:spPr bwMode="auto">
          <a:xfrm>
            <a:off x="4343400" y="4419600"/>
            <a:ext cx="4318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stepen porasta pritiska</a:t>
            </a:r>
            <a:endParaRPr lang="sr-Latn-CS">
              <a:solidFill>
                <a:srgbClr val="000066"/>
              </a:solidFill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(osnovna karakteristika ciklusa </a:t>
            </a:r>
            <a:r>
              <a:rPr lang="sr-Latn-CS">
                <a:solidFill>
                  <a:srgbClr val="000066"/>
                </a:solidFill>
              </a:rPr>
              <a:t>GTP</a:t>
            </a:r>
            <a:r>
              <a:rPr lang="sr-Cyrl-CS">
                <a:solidFill>
                  <a:srgbClr val="000066"/>
                </a:solidFill>
              </a:rPr>
              <a:t>)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93" name="Line 9"/>
          <p:cNvSpPr>
            <a:spLocks noChangeShapeType="1"/>
          </p:cNvSpPr>
          <p:nvPr/>
        </p:nvSpPr>
        <p:spPr bwMode="auto">
          <a:xfrm flipH="1">
            <a:off x="6959150" y="3495757"/>
            <a:ext cx="744468" cy="97913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040346" y="1066800"/>
            <a:ext cx="5122454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Gasno turbinsko postrojenje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 regeneracijom</a:t>
            </a:r>
          </a:p>
        </p:txBody>
      </p:sp>
      <p:sp>
        <p:nvSpPr>
          <p:cNvPr id="8" name="Trapezoid 7"/>
          <p:cNvSpPr/>
          <p:nvPr/>
        </p:nvSpPr>
        <p:spPr bwMode="auto">
          <a:xfrm rot="5400000">
            <a:off x="3632252" y="3550920"/>
            <a:ext cx="822960" cy="365760"/>
          </a:xfrm>
          <a:prstGeom prst="trapezoid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Trapezoid 8"/>
          <p:cNvSpPr/>
          <p:nvPr/>
        </p:nvSpPr>
        <p:spPr bwMode="auto">
          <a:xfrm rot="16200000">
            <a:off x="6102044" y="3547110"/>
            <a:ext cx="822960" cy="365760"/>
          </a:xfrm>
          <a:prstGeom prst="trapezoid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226612" y="3733800"/>
            <a:ext cx="2093416" cy="0"/>
          </a:xfrm>
          <a:prstGeom prst="line">
            <a:avLst/>
          </a:prstGeom>
          <a:noFill/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400552" y="37338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2944876" y="3502660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5974" y="35356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7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9414" y="35368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2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3374" y="35356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68748" y="2590800"/>
            <a:ext cx="609600" cy="381000"/>
          </a:xfrm>
          <a:prstGeom prst="rect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3854" y="25818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4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44868" y="2492054"/>
            <a:ext cx="609600" cy="381000"/>
          </a:xfrm>
          <a:prstGeom prst="rect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9974" y="24831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5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583428" y="2682240"/>
            <a:ext cx="1371600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0" name="Arc 21"/>
          <p:cNvSpPr/>
          <p:nvPr/>
        </p:nvSpPr>
        <p:spPr bwMode="auto">
          <a:xfrm flipV="1">
            <a:off x="5874268" y="5257165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5489458" y="5715000"/>
            <a:ext cx="621792" cy="0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331468" y="4055745"/>
            <a:ext cx="0" cy="1435608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30"/>
          <p:cNvGrpSpPr/>
          <p:nvPr/>
        </p:nvGrpSpPr>
        <p:grpSpPr>
          <a:xfrm>
            <a:off x="6690868" y="4135120"/>
            <a:ext cx="686435" cy="496062"/>
            <a:chOff x="5867400" y="3066290"/>
            <a:chExt cx="686435" cy="496062"/>
          </a:xfrm>
        </p:grpSpPr>
        <p:sp>
          <p:nvSpPr>
            <p:cNvPr id="47" name="Arc 27"/>
            <p:cNvSpPr/>
            <p:nvPr/>
          </p:nvSpPr>
          <p:spPr bwMode="auto">
            <a:xfrm rot="16200000" flipH="1">
              <a:off x="5867400" y="3105152"/>
              <a:ext cx="457200" cy="457200"/>
            </a:xfrm>
            <a:prstGeom prst="arc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5731510" y="3203450"/>
              <a:ext cx="27432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16200000" flipH="1">
              <a:off x="6325235" y="3333752"/>
              <a:ext cx="0" cy="4572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7310628" y="443484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>
                <a:solidFill>
                  <a:srgbClr val="000066"/>
                </a:solidFill>
              </a:rPr>
              <a:t>vazduh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0740" y="23622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>
                <a:solidFill>
                  <a:srgbClr val="000066"/>
                </a:solidFill>
              </a:rPr>
              <a:t>gorivo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25" name="Arc 24"/>
          <p:cNvSpPr/>
          <p:nvPr/>
        </p:nvSpPr>
        <p:spPr bwMode="auto">
          <a:xfrm>
            <a:off x="7840218" y="2694178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554468" y="2695448"/>
            <a:ext cx="521208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27" name="Group 46"/>
          <p:cNvGrpSpPr/>
          <p:nvPr/>
        </p:nvGrpSpPr>
        <p:grpSpPr>
          <a:xfrm>
            <a:off x="7817358" y="3192780"/>
            <a:ext cx="960120" cy="533400"/>
            <a:chOff x="6678930" y="2202180"/>
            <a:chExt cx="960120" cy="53340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705600" y="2331720"/>
              <a:ext cx="914400" cy="38100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 cap="flat" cmpd="sng" algn="ctr">
              <a:solidFill>
                <a:schemeClr val="tx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 bwMode="auto">
            <a:xfrm>
              <a:off x="6686550" y="2202180"/>
              <a:ext cx="0" cy="53340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7631430" y="2202180"/>
              <a:ext cx="0" cy="53340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6678930" y="2724150"/>
              <a:ext cx="960120" cy="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Arrow Connector 27"/>
          <p:cNvCxnSpPr/>
          <p:nvPr/>
        </p:nvCxnSpPr>
        <p:spPr bwMode="auto">
          <a:xfrm>
            <a:off x="8297418" y="2923413"/>
            <a:ext cx="0" cy="54864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461248" y="3352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6</a:t>
            </a: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30" name="Group 52"/>
          <p:cNvGrpSpPr/>
          <p:nvPr/>
        </p:nvGrpSpPr>
        <p:grpSpPr>
          <a:xfrm flipV="1">
            <a:off x="4221988" y="2776220"/>
            <a:ext cx="736600" cy="643382"/>
            <a:chOff x="5867400" y="3066290"/>
            <a:chExt cx="686435" cy="496062"/>
          </a:xfrm>
        </p:grpSpPr>
        <p:sp>
          <p:nvSpPr>
            <p:cNvPr id="40" name="Arc 39"/>
            <p:cNvSpPr/>
            <p:nvPr/>
          </p:nvSpPr>
          <p:spPr bwMode="auto">
            <a:xfrm rot="16200000" flipH="1">
              <a:off x="5867400" y="3105152"/>
              <a:ext cx="457200" cy="457200"/>
            </a:xfrm>
            <a:prstGeom prst="arc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rot="16200000" flipH="1">
              <a:off x="5731510" y="3203450"/>
              <a:ext cx="27432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rot="16200000" flipH="1">
              <a:off x="6325235" y="3333752"/>
              <a:ext cx="0" cy="4572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 rot="18599844">
            <a:off x="3945636" y="257251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 sz="1600">
                <a:solidFill>
                  <a:srgbClr val="000066"/>
                </a:solidFill>
              </a:rPr>
              <a:t>radno telo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5878" y="34170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3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7" name="Arc 36"/>
          <p:cNvSpPr/>
          <p:nvPr/>
        </p:nvSpPr>
        <p:spPr bwMode="auto">
          <a:xfrm flipH="1" flipV="1">
            <a:off x="3860915" y="4538265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4082657" y="4994195"/>
            <a:ext cx="884831" cy="715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3860915" y="4150360"/>
            <a:ext cx="1673" cy="62095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341880" y="4818888"/>
            <a:ext cx="1497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>
                <a:solidFill>
                  <a:srgbClr val="000066"/>
                </a:solidFill>
              </a:rPr>
              <a:t>izlazni gasovi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85788" y="402336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T</a:t>
            </a:r>
            <a:r>
              <a:rPr lang="sr-Latn-RS" sz="1600" baseline="-25000">
                <a:solidFill>
                  <a:srgbClr val="000066"/>
                </a:solidFill>
              </a:rPr>
              <a:t>1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7168" y="322326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p</a:t>
            </a:r>
            <a:r>
              <a:rPr lang="sr-Latn-RS" sz="1600" baseline="-25000">
                <a:solidFill>
                  <a:srgbClr val="000066"/>
                </a:solidFill>
              </a:rPr>
              <a:t>2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967488" y="4790440"/>
            <a:ext cx="609600" cy="381000"/>
          </a:xfrm>
          <a:prstGeom prst="rect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12594" y="4781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Latn-RS">
                <a:solidFill>
                  <a:srgbClr val="000066"/>
                </a:solidFill>
              </a:rPr>
              <a:t>8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5570080" y="4998005"/>
            <a:ext cx="1828800" cy="715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9" name="Arc 21"/>
          <p:cNvSpPr/>
          <p:nvPr/>
        </p:nvSpPr>
        <p:spPr bwMode="auto">
          <a:xfrm flipH="1" flipV="1">
            <a:off x="5279908" y="5257800"/>
            <a:ext cx="457200" cy="457200"/>
          </a:xfrm>
          <a:prstGeom prst="arc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 flipV="1">
            <a:off x="5279908" y="5176520"/>
            <a:ext cx="0" cy="329184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 flipV="1">
            <a:off x="5279908" y="2969260"/>
            <a:ext cx="0" cy="1810512"/>
          </a:xfrm>
          <a:prstGeom prst="straightConnector1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973328" y="388620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T</a:t>
            </a:r>
            <a:r>
              <a:rPr lang="sr-Latn-RS" sz="1600" baseline="-25000">
                <a:solidFill>
                  <a:srgbClr val="000066"/>
                </a:solidFill>
              </a:rPr>
              <a:t>2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1808" y="4191000"/>
            <a:ext cx="366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T</a:t>
            </a:r>
            <a:r>
              <a:rPr lang="sr-Latn-RS" sz="1600" i="1" baseline="-25000">
                <a:solidFill>
                  <a:srgbClr val="000066"/>
                </a:solidFill>
              </a:rPr>
              <a:t>a</a:t>
            </a:r>
            <a:endParaRPr lang="en-US" sz="1600" i="1" baseline="-25000">
              <a:solidFill>
                <a:srgbClr val="000066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6546" y="4972586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T</a:t>
            </a:r>
            <a:r>
              <a:rPr lang="sr-Latn-RS" sz="1600" i="1" baseline="-25000">
                <a:solidFill>
                  <a:srgbClr val="000066"/>
                </a:solidFill>
              </a:rPr>
              <a:t>b</a:t>
            </a:r>
            <a:endParaRPr lang="en-US" sz="1600" i="1" baseline="-25000">
              <a:solidFill>
                <a:srgbClr val="000066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82628" y="323088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T</a:t>
            </a:r>
            <a:r>
              <a:rPr lang="sr-Latn-RS" sz="1600" baseline="-25000">
                <a:solidFill>
                  <a:srgbClr val="000066"/>
                </a:solidFill>
              </a:rPr>
              <a:t>3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81588" y="409956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T</a:t>
            </a:r>
            <a:r>
              <a:rPr lang="sr-Latn-RS" sz="1600" baseline="-25000">
                <a:solidFill>
                  <a:srgbClr val="000066"/>
                </a:solidFill>
              </a:rPr>
              <a:t>4</a:t>
            </a:r>
            <a:endParaRPr lang="en-US" sz="1600" baseline="-25000">
              <a:solidFill>
                <a:srgbClr val="000066"/>
              </a:solidFill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71956" y="3279972"/>
            <a:ext cx="3333244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sr-Cyrl-CS" sz="1600">
                <a:solidFill>
                  <a:srgbClr val="000066"/>
                </a:solidFill>
              </a:rPr>
              <a:t>Kompresor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G</a:t>
            </a:r>
            <a:r>
              <a:rPr lang="sr-Cyrl-CS" sz="1600">
                <a:solidFill>
                  <a:srgbClr val="000066"/>
                </a:solidFill>
              </a:rPr>
              <a:t>asna turbina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V</a:t>
            </a:r>
            <a:r>
              <a:rPr lang="sr-Cyrl-CS" sz="1600">
                <a:solidFill>
                  <a:srgbClr val="000066"/>
                </a:solidFill>
              </a:rPr>
              <a:t>ratil</a:t>
            </a:r>
            <a:r>
              <a:rPr lang="en-US" sz="1600">
                <a:solidFill>
                  <a:srgbClr val="000066"/>
                </a:solidFill>
              </a:rPr>
              <a:t>o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K</a:t>
            </a:r>
            <a:r>
              <a:rPr lang="sr-Cyrl-CS" sz="1600">
                <a:solidFill>
                  <a:srgbClr val="000066"/>
                </a:solidFill>
              </a:rPr>
              <a:t>omor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 za sagorevanje</a:t>
            </a:r>
            <a:r>
              <a:rPr lang="sr-Latn-CS" sz="1600">
                <a:solidFill>
                  <a:srgbClr val="000066"/>
                </a:solidFill>
              </a:rPr>
              <a:t> (grejn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Latn-CS" sz="1600">
                <a:solidFill>
                  <a:srgbClr val="000066"/>
                </a:solidFill>
              </a:rPr>
              <a:t> komor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Latn-CS" sz="1600">
                <a:solidFill>
                  <a:srgbClr val="000066"/>
                </a:solidFill>
              </a:rPr>
              <a:t>)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P</a:t>
            </a:r>
            <a:r>
              <a:rPr lang="sr-Cyrl-CS" sz="1600">
                <a:solidFill>
                  <a:srgbClr val="000066"/>
                </a:solidFill>
              </a:rPr>
              <a:t>ump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 za gorivo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R</a:t>
            </a:r>
            <a:r>
              <a:rPr lang="sr-Cyrl-CS" sz="1600">
                <a:solidFill>
                  <a:srgbClr val="000066"/>
                </a:solidFill>
              </a:rPr>
              <a:t>ezervoar</a:t>
            </a:r>
            <a:endParaRPr lang="en-U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P</a:t>
            </a:r>
            <a:r>
              <a:rPr lang="sr-Cyrl-CS" sz="1600">
                <a:solidFill>
                  <a:srgbClr val="000066"/>
                </a:solidFill>
              </a:rPr>
              <a:t>otrošač (na primer, generator električne struje</a:t>
            </a:r>
            <a:r>
              <a:rPr lang="en-US" sz="1600">
                <a:solidFill>
                  <a:srgbClr val="000066"/>
                </a:solidFill>
              </a:rPr>
              <a:t> </a:t>
            </a:r>
            <a:r>
              <a:rPr lang="sr-Cyrl-CS" sz="1600">
                <a:solidFill>
                  <a:srgbClr val="000066"/>
                </a:solidFill>
              </a:rPr>
              <a:t>ili radn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 mašin</a:t>
            </a:r>
            <a:r>
              <a:rPr lang="en-US" sz="1600">
                <a:solidFill>
                  <a:srgbClr val="000066"/>
                </a:solidFill>
              </a:rPr>
              <a:t>a</a:t>
            </a:r>
            <a:r>
              <a:rPr lang="sr-Cyrl-CS" sz="1600">
                <a:solidFill>
                  <a:srgbClr val="000066"/>
                </a:solidFill>
              </a:rPr>
              <a:t>)</a:t>
            </a:r>
            <a:endParaRPr lang="sr-Latn-RS" sz="16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sr-Latn-RS" sz="1800">
                <a:solidFill>
                  <a:srgbClr val="000066"/>
                </a:solidFill>
              </a:rPr>
              <a:t>R</a:t>
            </a:r>
            <a:r>
              <a:rPr lang="en-US" sz="1800">
                <a:solidFill>
                  <a:srgbClr val="000066"/>
                </a:solidFill>
              </a:rPr>
              <a:t>azmenjivač toplote – regenerator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2667000" y="5105400"/>
            <a:ext cx="2209800" cy="76200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49174" r="47113" b="20620"/>
          <a:stretch>
            <a:fillRect/>
          </a:stretch>
        </p:blipFill>
        <p:spPr bwMode="auto">
          <a:xfrm>
            <a:off x="2743200" y="2286000"/>
            <a:ext cx="3124200" cy="268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272766" y="897327"/>
            <a:ext cx="27126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sz="1500">
                <a:solidFill>
                  <a:srgbClr val="000066"/>
                </a:solidFill>
              </a:rPr>
              <a:t>radnom telu se dovodi toplota</a:t>
            </a: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sz="1500">
                <a:solidFill>
                  <a:srgbClr val="000066"/>
                </a:solidFill>
              </a:rPr>
              <a:t>(sagorevanje goriva</a:t>
            </a:r>
            <a:endParaRPr lang="sr-Latn-RS" sz="1500">
              <a:solidFill>
                <a:srgbClr val="000066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sz="1500">
                <a:solidFill>
                  <a:srgbClr val="000066"/>
                </a:solidFill>
              </a:rPr>
              <a:t>u komori za sagorevanje) </a:t>
            </a: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>
            <a:off x="3657600" y="1676400"/>
            <a:ext cx="217488" cy="777875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74276" y="5491163"/>
            <a:ext cx="452559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izbacivanje gasova iz turbine, odnosno ubacivanje </a:t>
            </a:r>
            <a:endParaRPr lang="en-US" sz="1500">
              <a:solidFill>
                <a:srgbClr val="000066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svežeg punjenja u kompresor, od radnog tela se</a:t>
            </a:r>
            <a:endParaRPr lang="en-US" sz="1500">
              <a:solidFill>
                <a:srgbClr val="000066"/>
              </a:solidFill>
            </a:endParaRPr>
          </a:p>
          <a:p>
            <a:pPr algn="ct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odvodi toplota, čime se uslovno zatvara ciklus</a:t>
            </a:r>
            <a:endParaRPr lang="en-US" sz="1500">
              <a:solidFill>
                <a:srgbClr val="000066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4343400" y="4511675"/>
            <a:ext cx="369888" cy="974725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43600" y="3197028"/>
            <a:ext cx="261642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radno telo (vazduh i produkti</a:t>
            </a:r>
            <a:endParaRPr lang="en-US" sz="150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sagorevanja) se</a:t>
            </a:r>
            <a:r>
              <a:rPr lang="sr-Latn-RS" sz="1500">
                <a:solidFill>
                  <a:srgbClr val="000066"/>
                </a:solidFill>
              </a:rPr>
              <a:t> </a:t>
            </a:r>
            <a:r>
              <a:rPr lang="sr-Cyrl-CS" sz="1500">
                <a:solidFill>
                  <a:srgbClr val="000066"/>
                </a:solidFill>
              </a:rPr>
              <a:t>šire i odaju</a:t>
            </a:r>
            <a:endParaRPr lang="sr-Latn-RS" sz="150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rad turbinskom kolu</a:t>
            </a:r>
            <a:endParaRPr lang="en-US" sz="1500">
              <a:solidFill>
                <a:srgbClr val="000066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911864" y="3406747"/>
            <a:ext cx="1100518" cy="461246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14400" y="4114800"/>
            <a:ext cx="176212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sr-Cyrl-CS" sz="1500">
                <a:solidFill>
                  <a:srgbClr val="000066"/>
                </a:solidFill>
              </a:rPr>
              <a:t>sabijanje</a:t>
            </a:r>
            <a:r>
              <a:rPr lang="sr-Latn-RS" sz="1500">
                <a:solidFill>
                  <a:srgbClr val="000066"/>
                </a:solidFill>
              </a:rPr>
              <a:t> </a:t>
            </a:r>
            <a:r>
              <a:rPr lang="sr-Cyrl-CS" sz="1500">
                <a:solidFill>
                  <a:srgbClr val="000066"/>
                </a:solidFill>
              </a:rPr>
              <a:t>vazduha u kompresoru</a:t>
            </a:r>
            <a:endParaRPr lang="en-US" sz="1500">
              <a:solidFill>
                <a:srgbClr val="000066"/>
              </a:solidFill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2613727" y="3886200"/>
            <a:ext cx="967673" cy="402579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3657600" y="4038600"/>
            <a:ext cx="5046939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i="1">
                <a:solidFill>
                  <a:srgbClr val="000066"/>
                </a:solidFill>
              </a:rPr>
              <a:t>T</a:t>
            </a:r>
            <a:r>
              <a:rPr lang="en-US" baseline="-25000">
                <a:solidFill>
                  <a:srgbClr val="000066"/>
                </a:solidFill>
              </a:rPr>
              <a:t>4</a:t>
            </a:r>
            <a:r>
              <a:rPr lang="en-US">
                <a:solidFill>
                  <a:srgbClr val="000066"/>
                </a:solidFill>
              </a:rPr>
              <a:t>&gt;</a:t>
            </a:r>
            <a:r>
              <a:rPr lang="en-US" i="1">
                <a:solidFill>
                  <a:srgbClr val="000066"/>
                </a:solidFill>
              </a:rPr>
              <a:t>T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sr-Latn-RS">
                <a:solidFill>
                  <a:srgbClr val="000066"/>
                </a:solidFill>
              </a:rPr>
              <a:t> – </a:t>
            </a:r>
            <a:r>
              <a:rPr lang="en-US">
                <a:solidFill>
                  <a:srgbClr val="000066"/>
                </a:solidFill>
              </a:rPr>
              <a:t>razlika između temperatura</a:t>
            </a:r>
            <a:r>
              <a:rPr lang="sr-Latn-R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omogućava da se jedan deo</a:t>
            </a:r>
            <a:r>
              <a:rPr lang="sr-Latn-R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energije izlaznih gasova iskoristi</a:t>
            </a:r>
            <a:r>
              <a:rPr lang="sr-Latn-R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za zagrevanje sabijenog vazduha</a:t>
            </a:r>
            <a:r>
              <a:rPr lang="sr-Latn-R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(</a:t>
            </a:r>
            <a:r>
              <a:rPr lang="sr-Latn-CS" b="1">
                <a:solidFill>
                  <a:srgbClr val="000066"/>
                </a:solidFill>
              </a:rPr>
              <a:t>regeneracija toplote</a:t>
            </a:r>
            <a:r>
              <a:rPr lang="en-US">
                <a:solidFill>
                  <a:srgbClr val="000066"/>
                </a:solidFill>
              </a:rPr>
              <a:t>)</a:t>
            </a:r>
            <a:r>
              <a:rPr lang="sr-Latn-RS">
                <a:solidFill>
                  <a:srgbClr val="000066"/>
                </a:solidFill>
              </a:rPr>
              <a:t> </a:t>
            </a:r>
            <a:r>
              <a:rPr lang="en-US">
                <a:solidFill>
                  <a:srgbClr val="000066"/>
                </a:solidFill>
              </a:rPr>
              <a:t>i povećanje </a:t>
            </a:r>
            <a:r>
              <a:rPr lang="en-US" b="1">
                <a:solidFill>
                  <a:srgbClr val="000066"/>
                </a:solidFill>
              </a:rPr>
              <a:t>termičkog</a:t>
            </a:r>
            <a:r>
              <a:rPr lang="sr-Latn-RS" b="1">
                <a:solidFill>
                  <a:srgbClr val="000066"/>
                </a:solidFill>
              </a:rPr>
              <a:t> </a:t>
            </a:r>
            <a:r>
              <a:rPr lang="en-US" b="1">
                <a:solidFill>
                  <a:srgbClr val="000066"/>
                </a:solidFill>
              </a:rPr>
              <a:t>koeficijent</a:t>
            </a:r>
            <a:r>
              <a:rPr lang="sr-Latn-RS" b="1">
                <a:solidFill>
                  <a:srgbClr val="000066"/>
                </a:solidFill>
              </a:rPr>
              <a:t>a</a:t>
            </a:r>
            <a:r>
              <a:rPr lang="en-US" b="1">
                <a:solidFill>
                  <a:srgbClr val="000066"/>
                </a:solidFill>
              </a:rPr>
              <a:t> iskorišćenja</a:t>
            </a:r>
            <a:r>
              <a:rPr lang="sr-Latn-RS">
                <a:solidFill>
                  <a:srgbClr val="000066"/>
                </a:solidFill>
              </a:rPr>
              <a:t>.</a:t>
            </a: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13960" y="1447800"/>
            <a:ext cx="2773680" cy="2549673"/>
            <a:chOff x="5013960" y="2936727"/>
            <a:chExt cx="2773680" cy="2549673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536829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364480" y="5157719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013960" y="2936727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747115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s</a:t>
              </a:r>
            </a:p>
          </p:txBody>
        </p:sp>
        <p:grpSp>
          <p:nvGrpSpPr>
            <p:cNvPr id="10" name="Group 29"/>
            <p:cNvGrpSpPr/>
            <p:nvPr/>
          </p:nvGrpSpPr>
          <p:grpSpPr>
            <a:xfrm flipH="1">
              <a:off x="5709820" y="3023431"/>
              <a:ext cx="1609852" cy="2138610"/>
              <a:chOff x="5008780" y="2383329"/>
              <a:chExt cx="1609852" cy="2138610"/>
            </a:xfrm>
          </p:grpSpPr>
          <p:sp>
            <p:nvSpPr>
              <p:cNvPr id="19" name="Freeform 18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Freeform 19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Oval 22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5433060" y="48006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440680" y="41529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284720" y="297944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7299960" y="36957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90793" y="3565156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6416040" y="3627142"/>
              <a:ext cx="106680" cy="74676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6614160" y="4389142"/>
              <a:ext cx="91440" cy="58674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629400" y="4533922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4400" y="1295400"/>
            <a:ext cx="3103880" cy="2702073"/>
            <a:chOff x="914400" y="2784327"/>
            <a:chExt cx="3103880" cy="2702073"/>
          </a:xfrm>
        </p:grpSpPr>
        <p:sp>
          <p:nvSpPr>
            <p:cNvPr id="28" name="Freeform 27"/>
            <p:cNvSpPr>
              <a:spLocks noChangeAspect="1"/>
            </p:cNvSpPr>
            <p:nvPr/>
          </p:nvSpPr>
          <p:spPr bwMode="auto">
            <a:xfrm rot="21362240">
              <a:off x="1771915" y="3290535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126873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1280160" y="5157719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914400" y="2936727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64591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v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 flipV="1">
              <a:off x="1725168" y="3339599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 rot="2628319">
              <a:off x="1691996" y="330285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2404110" y="462509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3501390" y="4568748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436370" y="315824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2362200" y="316586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2646680" y="3663703"/>
              <a:ext cx="1371600" cy="483561"/>
              <a:chOff x="1805940" y="2880360"/>
              <a:chExt cx="1371600" cy="483561"/>
            </a:xfrm>
          </p:grpSpPr>
          <p:sp>
            <p:nvSpPr>
              <p:cNvPr id="52" name="Text Box 27"/>
              <p:cNvSpPr txBox="1">
                <a:spLocks noChangeArrowheads="1"/>
              </p:cNvSpPr>
              <p:nvPr/>
            </p:nvSpPr>
            <p:spPr bwMode="auto">
              <a:xfrm>
                <a:off x="1805940" y="2939189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>
                    <a:solidFill>
                      <a:schemeClr val="bg1"/>
                    </a:solidFill>
                  </a:rPr>
                  <a:t>=</a:t>
                </a:r>
                <a:r>
                  <a:rPr lang="en-US" sz="1800" i="1">
                    <a:solidFill>
                      <a:schemeClr val="bg1"/>
                    </a:solidFill>
                  </a:rPr>
                  <a:t> C</a:t>
                </a:r>
              </a:p>
            </p:txBody>
          </p:sp>
          <p:sp>
            <p:nvSpPr>
              <p:cNvPr id="53" name="Text Box 27"/>
              <p:cNvSpPr txBox="1">
                <a:spLocks noChangeArrowheads="1"/>
              </p:cNvSpPr>
              <p:nvPr/>
            </p:nvSpPr>
            <p:spPr bwMode="auto">
              <a:xfrm>
                <a:off x="2148840" y="2880360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8"/>
            <p:cNvGrpSpPr/>
            <p:nvPr/>
          </p:nvGrpSpPr>
          <p:grpSpPr>
            <a:xfrm rot="3055352">
              <a:off x="1358767" y="4126031"/>
              <a:ext cx="1371600" cy="483561"/>
              <a:chOff x="1089660" y="3936039"/>
              <a:chExt cx="1371600" cy="483561"/>
            </a:xfrm>
          </p:grpSpPr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1089660" y="3994868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>
                    <a:solidFill>
                      <a:schemeClr val="bg1"/>
                    </a:solidFill>
                  </a:rPr>
                  <a:t>=</a:t>
                </a:r>
                <a:r>
                  <a:rPr lang="en-US" sz="1800" i="1">
                    <a:solidFill>
                      <a:schemeClr val="bg1"/>
                    </a:solidFill>
                  </a:rPr>
                  <a:t> C</a:t>
                </a:r>
              </a:p>
            </p:txBody>
          </p:sp>
          <p:sp>
            <p:nvSpPr>
              <p:cNvPr id="51" name="Text Box 27"/>
              <p:cNvSpPr txBox="1">
                <a:spLocks noChangeArrowheads="1"/>
              </p:cNvSpPr>
              <p:nvPr/>
            </p:nvSpPr>
            <p:spPr bwMode="auto">
              <a:xfrm>
                <a:off x="1432560" y="3936039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TextBox 36"/>
            <p:cNvSpPr txBox="1"/>
            <p:nvPr/>
          </p:nvSpPr>
          <p:spPr>
            <a:xfrm>
              <a:off x="1524000" y="278432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082800" y="3064263"/>
              <a:ext cx="0" cy="5334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2997200" y="467916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  <p:sp>
          <p:nvSpPr>
            <p:cNvPr id="44" name="Freeform 43"/>
            <p:cNvSpPr>
              <a:spLocks noChangeAspect="1"/>
            </p:cNvSpPr>
            <p:nvPr/>
          </p:nvSpPr>
          <p:spPr bwMode="auto">
            <a:xfrm rot="21011764">
              <a:off x="2477296" y="3248677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flipH="1" flipV="1">
              <a:off x="2688336" y="4714247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val 45"/>
            <p:cNvSpPr/>
            <p:nvPr/>
          </p:nvSpPr>
          <p:spPr bwMode="auto">
            <a:xfrm rot="2628319">
              <a:off x="2643532" y="468294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2628319">
              <a:off x="3476144" y="467811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2628319">
              <a:off x="2317396" y="3304233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>
              <a:off x="2941320" y="4593343"/>
              <a:ext cx="0" cy="4572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2456" t="49174" r="46294" b="19755"/>
          <a:stretch>
            <a:fillRect/>
          </a:stretch>
        </p:blipFill>
        <p:spPr bwMode="auto">
          <a:xfrm>
            <a:off x="6324600" y="1143000"/>
            <a:ext cx="2590800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45206" t="43776" r="15367" b="14808"/>
          <a:stretch>
            <a:fillRect/>
          </a:stretch>
        </p:blipFill>
        <p:spPr bwMode="auto">
          <a:xfrm>
            <a:off x="1746308" y="2743200"/>
            <a:ext cx="4806892" cy="284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 l="32500" t="25241" r="20841" b="44435"/>
          <a:stretch>
            <a:fillRect/>
          </a:stretch>
        </p:blipFill>
        <p:spPr bwMode="auto">
          <a:xfrm>
            <a:off x="228600" y="609600"/>
            <a:ext cx="5688701" cy="20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001000" y="1295400"/>
            <a:ext cx="990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10000"/>
              </a:spcBef>
              <a:tabLst>
                <a:tab pos="409575" algn="l"/>
              </a:tabLst>
            </a:pPr>
            <a:r>
              <a:rPr lang="en-US" i="1">
                <a:solidFill>
                  <a:srgbClr val="000066"/>
                </a:solidFill>
              </a:rPr>
              <a:t>T</a:t>
            </a:r>
            <a:r>
              <a:rPr lang="en-US" baseline="-25000">
                <a:solidFill>
                  <a:srgbClr val="000066"/>
                </a:solidFill>
              </a:rPr>
              <a:t>4</a:t>
            </a:r>
            <a:r>
              <a:rPr lang="en-US">
                <a:solidFill>
                  <a:srgbClr val="000066"/>
                </a:solidFill>
              </a:rPr>
              <a:t>&gt;</a:t>
            </a:r>
            <a:r>
              <a:rPr lang="en-US" i="1">
                <a:solidFill>
                  <a:srgbClr val="000066"/>
                </a:solidFill>
              </a:rPr>
              <a:t>T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33400" y="4419600"/>
            <a:ext cx="20574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CS" sz="1600">
                <a:solidFill>
                  <a:srgbClr val="000066"/>
                </a:solidFill>
              </a:rPr>
              <a:t>Gasovi koji izlaze iz turbine odlaze u </a:t>
            </a:r>
            <a:r>
              <a:rPr lang="sr-Latn-CS" sz="1600" b="1">
                <a:solidFill>
                  <a:srgbClr val="000066"/>
                </a:solidFill>
              </a:rPr>
              <a:t>regenerator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276600" y="5385924"/>
            <a:ext cx="55626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sz="1600">
                <a:solidFill>
                  <a:srgbClr val="000066"/>
                </a:solidFill>
              </a:rPr>
              <a:t>Gasovi koji izlaze iz turbine deo svoje energije predaju vazduhu koji izlazi iz kompresora, čime se “štedi” određena količina toplote koja je ranije odlazila u atmosferu.</a:t>
            </a:r>
            <a:endParaRPr lang="en-US" sz="16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 bwMode="auto">
          <a:xfrm flipH="1" flipV="1">
            <a:off x="6450330" y="8640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/>
          <p:cNvCxnSpPr/>
          <p:nvPr/>
        </p:nvCxnSpPr>
        <p:spPr bwMode="auto">
          <a:xfrm>
            <a:off x="6446520" y="3059192"/>
            <a:ext cx="24231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096000" y="83820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>
                <a:solidFill>
                  <a:srgbClr val="000099"/>
                </a:solidFill>
              </a:rPr>
              <a:t>T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8553196" y="30185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>
                <a:solidFill>
                  <a:srgbClr val="000099"/>
                </a:solidFill>
              </a:rPr>
              <a:t>s</a:t>
            </a:r>
          </a:p>
        </p:txBody>
      </p:sp>
      <p:grpSp>
        <p:nvGrpSpPr>
          <p:cNvPr id="7" name="Group 29"/>
          <p:cNvGrpSpPr/>
          <p:nvPr/>
        </p:nvGrpSpPr>
        <p:grpSpPr>
          <a:xfrm flipH="1">
            <a:off x="6791860" y="924904"/>
            <a:ext cx="1609852" cy="2138610"/>
            <a:chOff x="5008780" y="2383329"/>
            <a:chExt cx="1609852" cy="2138610"/>
          </a:xfrm>
        </p:grpSpPr>
        <p:sp>
          <p:nvSpPr>
            <p:cNvPr id="16" name="Freeform 15"/>
            <p:cNvSpPr>
              <a:spLocks noChangeAspect="1"/>
            </p:cNvSpPr>
            <p:nvPr/>
          </p:nvSpPr>
          <p:spPr bwMode="auto">
            <a:xfrm rot="20117235">
              <a:off x="5338497" y="290529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auto">
            <a:xfrm rot="20314463">
              <a:off x="5334686" y="238332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V="1">
              <a:off x="5044440" y="2626638"/>
              <a:ext cx="0" cy="5334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6583680" y="3784878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/>
            <p:cNvSpPr/>
            <p:nvPr/>
          </p:nvSpPr>
          <p:spPr bwMode="auto">
            <a:xfrm rot="2628319">
              <a:off x="5009235" y="3143321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rot="2628319">
              <a:off x="5008780" y="255033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rot="2628319">
              <a:off x="6544972" y="420845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 rot="2628319">
              <a:off x="6545480" y="373524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515100" y="27020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522720" y="20543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366760" y="88091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366760" y="142447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25" name="Freeform 24"/>
          <p:cNvSpPr>
            <a:spLocks noChangeAspect="1"/>
          </p:cNvSpPr>
          <p:nvPr/>
        </p:nvSpPr>
        <p:spPr bwMode="auto">
          <a:xfrm rot="21362240">
            <a:off x="4120037" y="1192008"/>
            <a:ext cx="867131" cy="146304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3616852" y="8640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628282" y="3059192"/>
            <a:ext cx="26517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262522" y="83820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800" i="1">
                <a:solidFill>
                  <a:srgbClr val="000099"/>
                </a:solidFill>
              </a:rPr>
              <a:t>p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94038" y="30185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>
                <a:solidFill>
                  <a:srgbClr val="000099"/>
                </a:solidFill>
              </a:rPr>
              <a:t>v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 flipH="1" flipV="1">
            <a:off x="4073290" y="1241072"/>
            <a:ext cx="633984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Oval 30"/>
          <p:cNvSpPr/>
          <p:nvPr/>
        </p:nvSpPr>
        <p:spPr bwMode="auto">
          <a:xfrm rot="2628319">
            <a:off x="4040118" y="12043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752232" y="252656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849512" y="2470221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784492" y="105971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710322" y="106733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41" name="Freeform 40"/>
          <p:cNvSpPr>
            <a:spLocks noChangeAspect="1"/>
          </p:cNvSpPr>
          <p:nvPr/>
        </p:nvSpPr>
        <p:spPr bwMode="auto">
          <a:xfrm rot="21011764">
            <a:off x="4825418" y="1150150"/>
            <a:ext cx="921327" cy="155448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H="1" flipV="1">
            <a:off x="5036458" y="2615720"/>
            <a:ext cx="822960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Oval 42"/>
          <p:cNvSpPr/>
          <p:nvPr/>
        </p:nvSpPr>
        <p:spPr bwMode="auto">
          <a:xfrm rot="2628319">
            <a:off x="4991654" y="258441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 rot="2628319">
            <a:off x="5824266" y="2579592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 rot="2628319">
            <a:off x="4665518" y="1205706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 l="45206" t="43776" r="15367" b="14808"/>
          <a:stretch>
            <a:fillRect/>
          </a:stretch>
        </p:blipFill>
        <p:spPr bwMode="auto">
          <a:xfrm>
            <a:off x="304800" y="1143000"/>
            <a:ext cx="2971800" cy="17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 bwMode="auto">
          <a:xfrm rot="2628319">
            <a:off x="4255108" y="12043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 rot="2628319">
            <a:off x="5205068" y="2580540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4150360" y="91948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5110480" y="260096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898640" y="2321560"/>
            <a:ext cx="182880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8422640" y="1727200"/>
            <a:ext cx="30988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8707120" y="1717040"/>
            <a:ext cx="0" cy="61264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5" name="Text Box 15"/>
          <p:cNvSpPr txBox="1">
            <a:spLocks noChangeArrowheads="1"/>
          </p:cNvSpPr>
          <p:nvPr/>
        </p:nvSpPr>
        <p:spPr bwMode="auto">
          <a:xfrm rot="16200000">
            <a:off x="8349433" y="1828800"/>
            <a:ext cx="4347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  <a:sym typeface="Symbol"/>
              </a:rPr>
              <a:t></a:t>
            </a:r>
            <a:r>
              <a:rPr lang="sr-Latn-RS" sz="1600" i="1">
                <a:solidFill>
                  <a:srgbClr val="000099"/>
                </a:solidFill>
              </a:rPr>
              <a:t>T</a:t>
            </a:r>
            <a:endParaRPr lang="en-US" sz="1600" i="1">
              <a:solidFill>
                <a:srgbClr val="000099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H="1">
            <a:off x="7892288" y="2324608"/>
            <a:ext cx="0" cy="725424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8361680" y="1755648"/>
            <a:ext cx="0" cy="1295400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7398512" y="2142744"/>
            <a:ext cx="2032" cy="911352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6827520" y="2821940"/>
            <a:ext cx="0" cy="24739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H="1">
            <a:off x="7108952" y="2242820"/>
            <a:ext cx="508" cy="81127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 flipH="1">
            <a:off x="7253732" y="2202180"/>
            <a:ext cx="3048" cy="85191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6966712" y="2286000"/>
            <a:ext cx="3048" cy="77317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8138160" y="2047240"/>
            <a:ext cx="0" cy="10165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8011160" y="2194560"/>
            <a:ext cx="2540" cy="8641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8247380" y="1902460"/>
            <a:ext cx="0" cy="115620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951470" y="2261235"/>
            <a:ext cx="1270" cy="791718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8071485" y="2137410"/>
            <a:ext cx="3175" cy="9193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8187690" y="1996440"/>
            <a:ext cx="5080" cy="106413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8301990" y="1834515"/>
            <a:ext cx="0" cy="122415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7326122" y="2169795"/>
            <a:ext cx="2413" cy="88239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flipH="1">
            <a:off x="7181342" y="2219325"/>
            <a:ext cx="2413" cy="840486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7040372" y="2261235"/>
            <a:ext cx="2413" cy="80048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flipH="1">
            <a:off x="6895592" y="2299335"/>
            <a:ext cx="0" cy="766191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Line 14"/>
          <p:cNvSpPr>
            <a:spLocks noChangeShapeType="1"/>
          </p:cNvSpPr>
          <p:nvPr/>
        </p:nvSpPr>
        <p:spPr bwMode="auto">
          <a:xfrm flipH="1">
            <a:off x="7096760" y="2651760"/>
            <a:ext cx="1016000" cy="23876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5" name="Oval 104"/>
          <p:cNvSpPr/>
          <p:nvPr/>
        </p:nvSpPr>
        <p:spPr bwMode="auto">
          <a:xfrm rot="2628319">
            <a:off x="7367878" y="2101583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6" name="Text Box 15"/>
          <p:cNvSpPr txBox="1">
            <a:spLocks noChangeArrowheads="1"/>
          </p:cNvSpPr>
          <p:nvPr/>
        </p:nvSpPr>
        <p:spPr bwMode="auto">
          <a:xfrm>
            <a:off x="7263130" y="18167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07" name="Oval 106"/>
          <p:cNvSpPr/>
          <p:nvPr/>
        </p:nvSpPr>
        <p:spPr bwMode="auto">
          <a:xfrm rot="2628319">
            <a:off x="7853652" y="2284629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8" name="Text Box 15"/>
          <p:cNvSpPr txBox="1">
            <a:spLocks noChangeArrowheads="1"/>
          </p:cNvSpPr>
          <p:nvPr/>
        </p:nvSpPr>
        <p:spPr bwMode="auto">
          <a:xfrm>
            <a:off x="7665720" y="20326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06388" y="3352800"/>
            <a:ext cx="8591550" cy="31208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Cyrl-CS" sz="1800">
                <a:solidFill>
                  <a:srgbClr val="000066"/>
                </a:solidFill>
              </a:rPr>
              <a:t>Proces 1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Cyrl-CS" sz="1800">
                <a:solidFill>
                  <a:srgbClr val="000066"/>
                </a:solidFill>
              </a:rPr>
              <a:t>2</a:t>
            </a:r>
            <a:r>
              <a:rPr lang="sr-Latn-RS" sz="1800">
                <a:solidFill>
                  <a:srgbClr val="000066"/>
                </a:solidFill>
              </a:rPr>
              <a:t> – </a:t>
            </a:r>
            <a:r>
              <a:rPr lang="sr-Latn-CS" sz="1800">
                <a:solidFill>
                  <a:srgbClr val="000066"/>
                </a:solidFill>
              </a:rPr>
              <a:t>adijabata – </a:t>
            </a:r>
            <a:r>
              <a:rPr lang="sr-Cyrl-CS" sz="1800">
                <a:solidFill>
                  <a:srgbClr val="000066"/>
                </a:solidFill>
              </a:rPr>
              <a:t>sabijanje vazduha u kompresoru</a:t>
            </a:r>
            <a:r>
              <a:rPr lang="sr-Latn-RS" sz="1800">
                <a:solidFill>
                  <a:srgbClr val="000066"/>
                </a:solidFill>
              </a:rPr>
              <a:t>,</a:t>
            </a: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Cyrl-CS" sz="1800">
                <a:solidFill>
                  <a:srgbClr val="000066"/>
                </a:solidFill>
              </a:rPr>
              <a:t>Proces </a:t>
            </a:r>
            <a:r>
              <a:rPr lang="sr-Latn-RS" sz="1800">
                <a:solidFill>
                  <a:srgbClr val="000066"/>
                </a:solidFill>
              </a:rPr>
              <a:t>2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Latn-RS" sz="1800">
                <a:solidFill>
                  <a:srgbClr val="000066"/>
                </a:solidFill>
              </a:rPr>
              <a:t>a – </a:t>
            </a:r>
            <a:r>
              <a:rPr lang="pl-PL" sz="1800">
                <a:solidFill>
                  <a:srgbClr val="000066"/>
                </a:solidFill>
              </a:rPr>
              <a:t>izobara – zagrevanje vazduha u regeneratoru,</a:t>
            </a:r>
            <a:endParaRPr lang="sr-Latn-CS" sz="18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Proces </a:t>
            </a:r>
            <a:r>
              <a:rPr lang="sr-Latn-RS" sz="1800">
                <a:solidFill>
                  <a:srgbClr val="000066"/>
                </a:solidFill>
              </a:rPr>
              <a:t>a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Cyrl-CS" sz="1800">
                <a:solidFill>
                  <a:srgbClr val="000066"/>
                </a:solidFill>
              </a:rPr>
              <a:t>3</a:t>
            </a:r>
            <a:r>
              <a:rPr lang="sr-Latn-RS" sz="1800">
                <a:solidFill>
                  <a:srgbClr val="000066"/>
                </a:solidFill>
              </a:rPr>
              <a:t> – izobara – </a:t>
            </a:r>
            <a:r>
              <a:rPr lang="sr-Cyrl-CS" sz="1800">
                <a:solidFill>
                  <a:srgbClr val="000066"/>
                </a:solidFill>
              </a:rPr>
              <a:t>radnom telu se dovodi toplota </a:t>
            </a:r>
            <a:r>
              <a:rPr lang="sr-Latn-CS" sz="1800">
                <a:solidFill>
                  <a:srgbClr val="000066"/>
                </a:solidFill>
              </a:rPr>
              <a:t>(</a:t>
            </a:r>
            <a:r>
              <a:rPr lang="sr-Cyrl-CS" sz="1800">
                <a:solidFill>
                  <a:srgbClr val="000066"/>
                </a:solidFill>
              </a:rPr>
              <a:t>sagorevanj</a:t>
            </a:r>
            <a:r>
              <a:rPr lang="sr-Latn-CS" sz="1800">
                <a:solidFill>
                  <a:srgbClr val="000066"/>
                </a:solidFill>
              </a:rPr>
              <a:t>e</a:t>
            </a:r>
            <a:r>
              <a:rPr lang="sr-Cyrl-CS" sz="1800">
                <a:solidFill>
                  <a:srgbClr val="000066"/>
                </a:solidFill>
              </a:rPr>
              <a:t> goriva u komori za sagorevanje</a:t>
            </a:r>
            <a:r>
              <a:rPr lang="sr-Latn-CS" sz="1800">
                <a:solidFill>
                  <a:srgbClr val="000066"/>
                </a:solidFill>
              </a:rPr>
              <a:t>),</a:t>
            </a: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3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Cyrl-CS" sz="1800">
                <a:solidFill>
                  <a:srgbClr val="000066"/>
                </a:solidFill>
              </a:rPr>
              <a:t>4</a:t>
            </a:r>
            <a:r>
              <a:rPr lang="sr-Latn-RS" sz="1800">
                <a:solidFill>
                  <a:srgbClr val="000066"/>
                </a:solidFill>
              </a:rPr>
              <a:t>  – adijabata – </a:t>
            </a:r>
            <a:r>
              <a:rPr lang="sr-Cyrl-CS" sz="1800">
                <a:solidFill>
                  <a:srgbClr val="000066"/>
                </a:solidFill>
              </a:rPr>
              <a:t>radno telo (vazduh i produkti sagorevanja) se šire i odaju rad turbinskom kolu</a:t>
            </a:r>
            <a:endParaRPr lang="sr-Latn-RS" sz="18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4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Latn-RS" sz="1800">
                <a:solidFill>
                  <a:srgbClr val="000066"/>
                </a:solidFill>
              </a:rPr>
              <a:t>b – izobara – </a:t>
            </a:r>
            <a:r>
              <a:rPr lang="vi-VN" sz="1800">
                <a:solidFill>
                  <a:srgbClr val="000066"/>
                </a:solidFill>
              </a:rPr>
              <a:t>hlađenje izlaznih gasova u regeneratoru</a:t>
            </a:r>
            <a:r>
              <a:rPr lang="sr-Latn-RS" sz="1800">
                <a:solidFill>
                  <a:srgbClr val="000066"/>
                </a:solidFill>
              </a:rPr>
              <a:t>,</a:t>
            </a:r>
            <a:endParaRPr lang="sr-Latn-CS" sz="180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</a:t>
            </a:r>
            <a:r>
              <a:rPr lang="sr-Latn-RS" sz="1800">
                <a:solidFill>
                  <a:srgbClr val="000066"/>
                </a:solidFill>
              </a:rPr>
              <a:t>b</a:t>
            </a:r>
            <a:r>
              <a:rPr lang="sl-SI" sz="1800">
                <a:solidFill>
                  <a:srgbClr val="000066"/>
                </a:solidFill>
              </a:rPr>
              <a:t>–</a:t>
            </a:r>
            <a:r>
              <a:rPr lang="sr-Cyrl-CS" sz="1800">
                <a:solidFill>
                  <a:srgbClr val="000066"/>
                </a:solidFill>
              </a:rPr>
              <a:t>1</a:t>
            </a:r>
            <a:r>
              <a:rPr lang="sr-Latn-RS" sz="1800">
                <a:solidFill>
                  <a:srgbClr val="000066"/>
                </a:solidFill>
              </a:rPr>
              <a:t> – izobara – izbaciv</a:t>
            </a:r>
            <a:r>
              <a:rPr lang="sr-Cyrl-CS" sz="1800">
                <a:solidFill>
                  <a:srgbClr val="000066"/>
                </a:solidFill>
              </a:rPr>
              <a:t>anj</a:t>
            </a:r>
            <a:r>
              <a:rPr lang="sr-Latn-CS" sz="1800">
                <a:solidFill>
                  <a:srgbClr val="000066"/>
                </a:solidFill>
              </a:rPr>
              <a:t>e</a:t>
            </a:r>
            <a:r>
              <a:rPr lang="sr-Cyrl-CS" sz="1800">
                <a:solidFill>
                  <a:srgbClr val="000066"/>
                </a:solidFill>
              </a:rPr>
              <a:t> gasova </a:t>
            </a:r>
            <a:r>
              <a:rPr lang="sr-Latn-RS" sz="1800">
                <a:solidFill>
                  <a:srgbClr val="000066"/>
                </a:solidFill>
              </a:rPr>
              <a:t>/ </a:t>
            </a:r>
            <a:r>
              <a:rPr lang="sr-Cyrl-CS" sz="1800">
                <a:solidFill>
                  <a:srgbClr val="000066"/>
                </a:solidFill>
              </a:rPr>
              <a:t>ubacivanj</a:t>
            </a:r>
            <a:r>
              <a:rPr lang="sr-Latn-CS" sz="1800">
                <a:solidFill>
                  <a:srgbClr val="000066"/>
                </a:solidFill>
              </a:rPr>
              <a:t>e</a:t>
            </a:r>
            <a:r>
              <a:rPr lang="sr-Cyrl-C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 sz="1800">
                <a:solidFill>
                  <a:srgbClr val="000066"/>
                </a:solidFill>
              </a:rPr>
              <a:t>svežeg punjenja</a:t>
            </a:r>
            <a:r>
              <a:rPr lang="sr-Cyrl-CS" sz="1800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 sz="1800">
                <a:solidFill>
                  <a:srgbClr val="000066"/>
                </a:solidFill>
              </a:rPr>
              <a:t> u kompresor</a:t>
            </a:r>
            <a:r>
              <a:rPr lang="sr-Latn-RS" sz="1800">
                <a:solidFill>
                  <a:srgbClr val="000066"/>
                </a:solidFill>
              </a:rPr>
              <a:t> – </a:t>
            </a:r>
            <a:r>
              <a:rPr lang="sr-Cyrl-CS" sz="1800">
                <a:solidFill>
                  <a:srgbClr val="000066"/>
                </a:solidFill>
              </a:rPr>
              <a:t>od radnog tela se odvodi toplota.</a:t>
            </a:r>
            <a:r>
              <a:rPr lang="en-US" sz="180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 l="45206" t="43776" r="15367" b="14808"/>
          <a:stretch>
            <a:fillRect/>
          </a:stretch>
        </p:blipFill>
        <p:spPr bwMode="auto">
          <a:xfrm>
            <a:off x="304800" y="1143000"/>
            <a:ext cx="2971800" cy="17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" name="Group 77"/>
          <p:cNvGrpSpPr/>
          <p:nvPr/>
        </p:nvGrpSpPr>
        <p:grpSpPr>
          <a:xfrm>
            <a:off x="3262522" y="838200"/>
            <a:ext cx="5607158" cy="2549673"/>
            <a:chOff x="3262522" y="838200"/>
            <a:chExt cx="5607158" cy="254967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6450330" y="864001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" name="Straight Arrow Connector 3"/>
            <p:cNvCxnSpPr/>
            <p:nvPr/>
          </p:nvCxnSpPr>
          <p:spPr bwMode="auto">
            <a:xfrm>
              <a:off x="6446520" y="3059192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6096000" y="838200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8553196" y="301854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s</a:t>
              </a:r>
            </a:p>
          </p:txBody>
        </p:sp>
        <p:grpSp>
          <p:nvGrpSpPr>
            <p:cNvPr id="2" name="Group 29"/>
            <p:cNvGrpSpPr/>
            <p:nvPr/>
          </p:nvGrpSpPr>
          <p:grpSpPr>
            <a:xfrm flipH="1">
              <a:off x="6791860" y="924904"/>
              <a:ext cx="1609852" cy="2138610"/>
              <a:chOff x="5008780" y="2383329"/>
              <a:chExt cx="1609852" cy="2138610"/>
            </a:xfrm>
          </p:grpSpPr>
          <p:sp>
            <p:nvSpPr>
              <p:cNvPr id="16" name="Freeform 15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reeform 16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Oval 19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6515100" y="270209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6522720" y="205439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8366760" y="88091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366760" y="142447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25" name="Freeform 24"/>
            <p:cNvSpPr>
              <a:spLocks noChangeAspect="1"/>
            </p:cNvSpPr>
            <p:nvPr/>
          </p:nvSpPr>
          <p:spPr bwMode="auto">
            <a:xfrm rot="21362240">
              <a:off x="4120037" y="1192008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H="1" flipV="1">
              <a:off x="3616852" y="864001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628282" y="3059192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3262522" y="838200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5994038" y="301854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v</a:t>
              </a: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H="1" flipV="1">
              <a:off x="4073290" y="1241072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 rot="2628319">
              <a:off x="4040118" y="12043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4752232" y="252656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849512" y="2470221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3784492" y="105971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4710322" y="106733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sp>
          <p:nvSpPr>
            <p:cNvPr id="41" name="Freeform 40"/>
            <p:cNvSpPr>
              <a:spLocks noChangeAspect="1"/>
            </p:cNvSpPr>
            <p:nvPr/>
          </p:nvSpPr>
          <p:spPr bwMode="auto">
            <a:xfrm rot="21011764">
              <a:off x="4825418" y="1150150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flipH="1" flipV="1">
              <a:off x="5036458" y="2615720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 rot="2628319">
              <a:off x="4991654" y="258441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2628319">
              <a:off x="5824266" y="2579592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2628319">
              <a:off x="4665518" y="1205706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 rot="2628319">
              <a:off x="4255108" y="12043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2628319">
              <a:off x="5205068" y="258054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4150360" y="91948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a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58" name="Text Box 15"/>
            <p:cNvSpPr txBox="1">
              <a:spLocks noChangeArrowheads="1"/>
            </p:cNvSpPr>
            <p:nvPr/>
          </p:nvSpPr>
          <p:spPr bwMode="auto">
            <a:xfrm>
              <a:off x="5110480" y="260096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b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>
              <a:off x="6898640" y="2321560"/>
              <a:ext cx="182880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8422640" y="1727200"/>
              <a:ext cx="30988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8707120" y="1717040"/>
              <a:ext cx="0" cy="612648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5" name="Text Box 15"/>
            <p:cNvSpPr txBox="1">
              <a:spLocks noChangeArrowheads="1"/>
            </p:cNvSpPr>
            <p:nvPr/>
          </p:nvSpPr>
          <p:spPr bwMode="auto">
            <a:xfrm rot="16200000">
              <a:off x="8349433" y="1828800"/>
              <a:ext cx="43473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  <a:sym typeface="Symbol"/>
                </a:rPr>
                <a:t></a:t>
              </a:r>
              <a:r>
                <a:rPr lang="sr-Latn-RS" sz="1600" i="1">
                  <a:solidFill>
                    <a:srgbClr val="000099"/>
                  </a:solidFill>
                </a:rPr>
                <a:t>T</a:t>
              </a:r>
              <a:endParaRPr lang="en-US" sz="1600" i="1">
                <a:solidFill>
                  <a:srgbClr val="000099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H="1">
              <a:off x="7892288" y="2324608"/>
              <a:ext cx="0" cy="725424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8361680" y="1755648"/>
              <a:ext cx="0" cy="1295400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H="1">
              <a:off x="7398512" y="2142744"/>
              <a:ext cx="2032" cy="911352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6827520" y="2821940"/>
              <a:ext cx="0" cy="24739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7108952" y="2242820"/>
              <a:ext cx="508" cy="81127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 flipH="1">
              <a:off x="7253732" y="2202180"/>
              <a:ext cx="3048" cy="85191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>
              <a:off x="6966712" y="2286000"/>
              <a:ext cx="3048" cy="77317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8138160" y="2047240"/>
              <a:ext cx="0" cy="101650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8011160" y="2194560"/>
              <a:ext cx="2540" cy="86410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8247380" y="1902460"/>
              <a:ext cx="0" cy="115620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7951470" y="2261235"/>
              <a:ext cx="1270" cy="79171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 bwMode="auto">
            <a:xfrm>
              <a:off x="8071485" y="2137410"/>
              <a:ext cx="3175" cy="91935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8187690" y="1996440"/>
              <a:ext cx="5080" cy="106413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8301990" y="1834515"/>
              <a:ext cx="0" cy="1224153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H="1">
              <a:off x="7326122" y="2169795"/>
              <a:ext cx="2413" cy="88239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>
              <a:off x="7181342" y="2219325"/>
              <a:ext cx="2413" cy="840486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>
              <a:off x="7040372" y="2261235"/>
              <a:ext cx="2413" cy="80048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H="1">
              <a:off x="6895592" y="2299335"/>
              <a:ext cx="0" cy="766191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Line 14"/>
            <p:cNvSpPr>
              <a:spLocks noChangeShapeType="1"/>
            </p:cNvSpPr>
            <p:nvPr/>
          </p:nvSpPr>
          <p:spPr bwMode="auto">
            <a:xfrm flipH="1">
              <a:off x="7096760" y="2651760"/>
              <a:ext cx="1016000" cy="238760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 rot="2628319">
              <a:off x="7367878" y="2101583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Text Box 15"/>
            <p:cNvSpPr txBox="1">
              <a:spLocks noChangeArrowheads="1"/>
            </p:cNvSpPr>
            <p:nvPr/>
          </p:nvSpPr>
          <p:spPr bwMode="auto">
            <a:xfrm>
              <a:off x="7263130" y="181673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a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 rot="2628319">
              <a:off x="7853652" y="228462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 Box 15"/>
            <p:cNvSpPr txBox="1">
              <a:spLocks noChangeArrowheads="1"/>
            </p:cNvSpPr>
            <p:nvPr/>
          </p:nvSpPr>
          <p:spPr bwMode="auto">
            <a:xfrm>
              <a:off x="7665720" y="2032635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b</a:t>
              </a:r>
              <a:endParaRPr lang="en-US" sz="1600">
                <a:solidFill>
                  <a:srgbClr val="000099"/>
                </a:solidFill>
              </a:endParaRP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608414" y="5170811"/>
            <a:ext cx="365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= 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6781800" y="4038600"/>
            <a:ext cx="204787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CS" sz="1600">
                <a:solidFill>
                  <a:srgbClr val="C00000"/>
                </a:solidFill>
              </a:rPr>
              <a:t>Količina toplote koju odaju izlazni gasovi</a:t>
            </a: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4191000" y="3733800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CS" sz="1600">
                <a:solidFill>
                  <a:srgbClr val="C00000"/>
                </a:solidFill>
              </a:rPr>
              <a:t>Količina toplote koju prima sabijeni vazduh</a:t>
            </a:r>
            <a:endParaRPr lang="en-US" sz="1600">
              <a:solidFill>
                <a:srgbClr val="C00000"/>
              </a:solidFill>
            </a:endParaRPr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 flipH="1">
            <a:off x="5860026" y="2977869"/>
            <a:ext cx="1091031" cy="775127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auto">
          <a:xfrm flipH="1">
            <a:off x="7557960" y="2950896"/>
            <a:ext cx="554977" cy="1103214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4" name="Line 14"/>
          <p:cNvSpPr>
            <a:spLocks noChangeShapeType="1"/>
          </p:cNvSpPr>
          <p:nvPr/>
        </p:nvSpPr>
        <p:spPr bwMode="auto">
          <a:xfrm flipH="1">
            <a:off x="5470215" y="4321147"/>
            <a:ext cx="33041" cy="655455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 flipH="1">
            <a:off x="7331384" y="4604368"/>
            <a:ext cx="97104" cy="420786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0" name="Right Brace 99"/>
          <p:cNvSpPr/>
          <p:nvPr/>
        </p:nvSpPr>
        <p:spPr bwMode="auto">
          <a:xfrm rot="-5400000">
            <a:off x="5369065" y="4436458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1" name="Right Brace 100"/>
          <p:cNvSpPr/>
          <p:nvPr/>
        </p:nvSpPr>
        <p:spPr bwMode="auto">
          <a:xfrm rot="-5400000">
            <a:off x="7226187" y="4466129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228600" y="990600"/>
            <a:ext cx="2971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>
                <a:solidFill>
                  <a:srgbClr val="000066"/>
                </a:solidFill>
              </a:rPr>
              <a:t>Odnos </a:t>
            </a:r>
            <a:r>
              <a:rPr lang="sr-Latn-RS">
                <a:solidFill>
                  <a:srgbClr val="000066"/>
                </a:solidFill>
              </a:rPr>
              <a:t>stvarne i maksimalno moguće </a:t>
            </a:r>
            <a:r>
              <a:rPr lang="sr-Latn-CS">
                <a:solidFill>
                  <a:srgbClr val="000066"/>
                </a:solidFill>
              </a:rPr>
              <a:t>regenerisane toplote – stepen regeneracije </a:t>
            </a:r>
            <a:r>
              <a:rPr lang="sr-Latn-CS" i="1">
                <a:solidFill>
                  <a:srgbClr val="000066"/>
                </a:solidFill>
              </a:rPr>
              <a:t>(</a:t>
            </a:r>
            <a:r>
              <a:rPr lang="sr-Latn-CS" i="1">
                <a:solidFill>
                  <a:srgbClr val="000066"/>
                </a:solidFill>
                <a:sym typeface="Symbol"/>
              </a:rPr>
              <a:t></a:t>
            </a:r>
            <a:r>
              <a:rPr lang="sr-Latn-CS" i="1">
                <a:solidFill>
                  <a:srgbClr val="000066"/>
                </a:solidFill>
              </a:rPr>
              <a:t>)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>
            <a:off x="1936020" y="3067556"/>
            <a:ext cx="52982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66"/>
                </a:solidFill>
              </a:rPr>
              <a:t>– </a:t>
            </a:r>
            <a:r>
              <a:rPr lang="en-US">
                <a:solidFill>
                  <a:srgbClr val="000066"/>
                </a:solidFill>
              </a:rPr>
              <a:t>maksimalno </a:t>
            </a:r>
            <a:r>
              <a:rPr lang="sr-Latn-CS">
                <a:solidFill>
                  <a:srgbClr val="000066"/>
                </a:solidFill>
              </a:rPr>
              <a:t>moguća regenerisana toplota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04800" y="3048000"/>
            <a:ext cx="1981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63668" y="3505200"/>
            <a:ext cx="36455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– stvarno regenerisana toplota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04800" y="3467649"/>
            <a:ext cx="1981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62316" y="4191000"/>
            <a:ext cx="3776284" cy="1013528"/>
            <a:chOff x="262316" y="4191000"/>
            <a:chExt cx="3776284" cy="1013528"/>
          </a:xfrm>
        </p:grpSpPr>
        <p:sp>
          <p:nvSpPr>
            <p:cNvPr id="81" name="TextBox 80"/>
            <p:cNvSpPr txBox="1">
              <a:spLocks noChangeArrowheads="1"/>
            </p:cNvSpPr>
            <p:nvPr/>
          </p:nvSpPr>
          <p:spPr bwMode="auto">
            <a:xfrm>
              <a:off x="643316" y="4191000"/>
              <a:ext cx="1981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i="1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(T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262316" y="4419600"/>
              <a:ext cx="3657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 </a:t>
              </a:r>
              <a:r>
                <a:rPr lang="sr-Latn-RS" sz="2400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=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                   =    </a:t>
              </a:r>
              <a:endPara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86"/>
            <p:cNvSpPr txBox="1">
              <a:spLocks noChangeArrowheads="1"/>
            </p:cNvSpPr>
            <p:nvPr/>
          </p:nvSpPr>
          <p:spPr bwMode="auto">
            <a:xfrm>
              <a:off x="643316" y="4668997"/>
              <a:ext cx="1981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i="1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p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(T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)     </a:t>
              </a:r>
              <a:endPara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846966" y="4687312"/>
              <a:ext cx="1554480" cy="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TextBox 89"/>
            <p:cNvSpPr txBox="1">
              <a:spLocks noChangeArrowheads="1"/>
            </p:cNvSpPr>
            <p:nvPr/>
          </p:nvSpPr>
          <p:spPr bwMode="auto">
            <a:xfrm>
              <a:off x="2743200" y="4191000"/>
              <a:ext cx="1219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90"/>
            <p:cNvSpPr txBox="1">
              <a:spLocks noChangeArrowheads="1"/>
            </p:cNvSpPr>
            <p:nvPr/>
          </p:nvSpPr>
          <p:spPr bwMode="auto">
            <a:xfrm>
              <a:off x="2667000" y="4668997"/>
              <a:ext cx="1371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2751966" y="4687312"/>
              <a:ext cx="1188720" cy="0"/>
            </a:xfrm>
            <a:prstGeom prst="lin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5" name="Text Box 19"/>
          <p:cNvSpPr txBox="1">
            <a:spLocks noChangeArrowheads="1"/>
          </p:cNvSpPr>
          <p:nvPr/>
        </p:nvSpPr>
        <p:spPr bwMode="auto">
          <a:xfrm>
            <a:off x="990600" y="5405735"/>
            <a:ext cx="42359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>
                <a:solidFill>
                  <a:srgbClr val="000066"/>
                </a:solidFill>
              </a:rPr>
              <a:t>=1 – </a:t>
            </a:r>
            <a:r>
              <a:rPr lang="sr-Latn-CS" i="1">
                <a:solidFill>
                  <a:srgbClr val="000066"/>
                </a:solidFill>
              </a:rPr>
              <a:t>T</a:t>
            </a:r>
            <a:r>
              <a:rPr lang="sr-Latn-CS" i="1" baseline="-25000">
                <a:solidFill>
                  <a:srgbClr val="000066"/>
                </a:solidFill>
              </a:rPr>
              <a:t>a</a:t>
            </a:r>
            <a:r>
              <a:rPr lang="sr-Latn-CS">
                <a:solidFill>
                  <a:srgbClr val="000066"/>
                </a:solidFill>
              </a:rPr>
              <a:t>=</a:t>
            </a:r>
            <a:r>
              <a:rPr lang="sr-Latn-CS" i="1">
                <a:solidFill>
                  <a:srgbClr val="000066"/>
                </a:solidFill>
              </a:rPr>
              <a:t>T</a:t>
            </a:r>
            <a:r>
              <a:rPr lang="sr-Latn-CS" baseline="-25000">
                <a:solidFill>
                  <a:srgbClr val="000066"/>
                </a:solidFill>
              </a:rPr>
              <a:t>4</a:t>
            </a:r>
            <a:r>
              <a:rPr lang="sr-Latn-CS">
                <a:solidFill>
                  <a:srgbClr val="000066"/>
                </a:solidFill>
              </a:rPr>
              <a:t> – potpuna regeneracija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96" name="Text Box 20"/>
          <p:cNvSpPr txBox="1">
            <a:spLocks noChangeArrowheads="1"/>
          </p:cNvSpPr>
          <p:nvPr/>
        </p:nvSpPr>
        <p:spPr bwMode="auto">
          <a:xfrm>
            <a:off x="990600" y="5830887"/>
            <a:ext cx="58181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>
                <a:solidFill>
                  <a:srgbClr val="000066"/>
                </a:solidFill>
              </a:rPr>
              <a:t>=0 – </a:t>
            </a:r>
            <a:r>
              <a:rPr lang="sr-Latn-CS" i="1">
                <a:solidFill>
                  <a:srgbClr val="000066"/>
                </a:solidFill>
              </a:rPr>
              <a:t>T</a:t>
            </a:r>
            <a:r>
              <a:rPr lang="sr-Latn-CS" i="1" baseline="-25000">
                <a:solidFill>
                  <a:srgbClr val="000066"/>
                </a:solidFill>
              </a:rPr>
              <a:t>a</a:t>
            </a:r>
            <a:r>
              <a:rPr lang="sr-Latn-CS">
                <a:solidFill>
                  <a:srgbClr val="000066"/>
                </a:solidFill>
              </a:rPr>
              <a:t>=</a:t>
            </a:r>
            <a:r>
              <a:rPr lang="sr-Latn-CS" i="1">
                <a:solidFill>
                  <a:srgbClr val="000066"/>
                </a:solidFill>
              </a:rPr>
              <a:t>T</a:t>
            </a:r>
            <a:r>
              <a:rPr lang="sr-Latn-CS" baseline="-25000">
                <a:solidFill>
                  <a:srgbClr val="000066"/>
                </a:solidFill>
              </a:rPr>
              <a:t>2</a:t>
            </a:r>
            <a:r>
              <a:rPr lang="sr-Latn-CS">
                <a:solidFill>
                  <a:srgbClr val="000066"/>
                </a:solidFill>
              </a:rPr>
              <a:t> – nema regeneracije (Džulov ciklus)</a:t>
            </a:r>
            <a:endParaRPr lang="en-US">
              <a:solidFill>
                <a:srgbClr val="000066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 bwMode="auto">
          <a:xfrm flipH="1" flipV="1">
            <a:off x="6312008" y="6354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6308198" y="2830592"/>
            <a:ext cx="24231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5" name="Text Box 15"/>
          <p:cNvSpPr txBox="1">
            <a:spLocks noChangeArrowheads="1"/>
          </p:cNvSpPr>
          <p:nvPr/>
        </p:nvSpPr>
        <p:spPr bwMode="auto">
          <a:xfrm>
            <a:off x="5957678" y="609600"/>
            <a:ext cx="3257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>
                <a:solidFill>
                  <a:srgbClr val="000099"/>
                </a:solidFill>
              </a:rPr>
              <a:t>T</a:t>
            </a:r>
          </a:p>
        </p:txBody>
      </p:sp>
      <p:sp>
        <p:nvSpPr>
          <p:cNvPr id="146" name="Text Box 15"/>
          <p:cNvSpPr txBox="1">
            <a:spLocks noChangeArrowheads="1"/>
          </p:cNvSpPr>
          <p:nvPr/>
        </p:nvSpPr>
        <p:spPr bwMode="auto">
          <a:xfrm>
            <a:off x="8414874" y="27899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>
                <a:solidFill>
                  <a:srgbClr val="000099"/>
                </a:solidFill>
              </a:rPr>
              <a:t>s</a:t>
            </a:r>
          </a:p>
        </p:txBody>
      </p:sp>
      <p:grpSp>
        <p:nvGrpSpPr>
          <p:cNvPr id="147" name="Group 29"/>
          <p:cNvGrpSpPr/>
          <p:nvPr/>
        </p:nvGrpSpPr>
        <p:grpSpPr>
          <a:xfrm flipH="1">
            <a:off x="6653538" y="696304"/>
            <a:ext cx="1609852" cy="2138610"/>
            <a:chOff x="5008780" y="2383329"/>
            <a:chExt cx="1609852" cy="2138610"/>
          </a:xfrm>
        </p:grpSpPr>
        <p:sp>
          <p:nvSpPr>
            <p:cNvPr id="148" name="Freeform 147"/>
            <p:cNvSpPr>
              <a:spLocks noChangeAspect="1"/>
            </p:cNvSpPr>
            <p:nvPr/>
          </p:nvSpPr>
          <p:spPr bwMode="auto">
            <a:xfrm rot="20117235">
              <a:off x="5338497" y="290529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Freeform 148"/>
            <p:cNvSpPr>
              <a:spLocks noChangeAspect="1"/>
            </p:cNvSpPr>
            <p:nvPr/>
          </p:nvSpPr>
          <p:spPr bwMode="auto">
            <a:xfrm rot="20314463">
              <a:off x="5334686" y="2383329"/>
              <a:ext cx="958169" cy="16166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 bwMode="auto">
            <a:xfrm flipV="1">
              <a:off x="5044440" y="2626638"/>
              <a:ext cx="0" cy="5334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6583680" y="3784878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2" name="Oval 151"/>
            <p:cNvSpPr/>
            <p:nvPr/>
          </p:nvSpPr>
          <p:spPr bwMode="auto">
            <a:xfrm rot="2628319">
              <a:off x="5009235" y="3143321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 rot="2628319">
              <a:off x="5008780" y="255033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 rot="2628319">
              <a:off x="6544972" y="420845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 rot="2628319">
              <a:off x="6545480" y="373524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Text Box 15"/>
          <p:cNvSpPr txBox="1">
            <a:spLocks noChangeArrowheads="1"/>
          </p:cNvSpPr>
          <p:nvPr/>
        </p:nvSpPr>
        <p:spPr bwMode="auto">
          <a:xfrm>
            <a:off x="6376778" y="24734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6384398" y="182579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58" name="Text Box 15"/>
          <p:cNvSpPr txBox="1">
            <a:spLocks noChangeArrowheads="1"/>
          </p:cNvSpPr>
          <p:nvPr/>
        </p:nvSpPr>
        <p:spPr bwMode="auto">
          <a:xfrm>
            <a:off x="8228438" y="65231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59" name="Text Box 15"/>
          <p:cNvSpPr txBox="1">
            <a:spLocks noChangeArrowheads="1"/>
          </p:cNvSpPr>
          <p:nvPr/>
        </p:nvSpPr>
        <p:spPr bwMode="auto">
          <a:xfrm>
            <a:off x="8228438" y="119587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60" name="Freeform 159"/>
          <p:cNvSpPr>
            <a:spLocks noChangeAspect="1"/>
          </p:cNvSpPr>
          <p:nvPr/>
        </p:nvSpPr>
        <p:spPr bwMode="auto">
          <a:xfrm rot="21362240">
            <a:off x="3981715" y="963408"/>
            <a:ext cx="867131" cy="146304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 bwMode="auto">
          <a:xfrm flipH="1" flipV="1">
            <a:off x="3478530" y="635401"/>
            <a:ext cx="3810" cy="2195192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>
            <a:off x="3489960" y="2830592"/>
            <a:ext cx="265176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3" name="Text Box 15"/>
          <p:cNvSpPr txBox="1">
            <a:spLocks noChangeArrowheads="1"/>
          </p:cNvSpPr>
          <p:nvPr/>
        </p:nvSpPr>
        <p:spPr bwMode="auto">
          <a:xfrm>
            <a:off x="3124200" y="609600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800" i="1">
                <a:solidFill>
                  <a:srgbClr val="000099"/>
                </a:solidFill>
              </a:rPr>
              <a:t>p</a:t>
            </a:r>
            <a:endParaRPr lang="en-US" sz="1800" i="1">
              <a:solidFill>
                <a:srgbClr val="000099"/>
              </a:solidFill>
            </a:endParaRPr>
          </a:p>
        </p:txBody>
      </p:sp>
      <p:sp>
        <p:nvSpPr>
          <p:cNvPr id="164" name="Text Box 15"/>
          <p:cNvSpPr txBox="1">
            <a:spLocks noChangeArrowheads="1"/>
          </p:cNvSpPr>
          <p:nvPr/>
        </p:nvSpPr>
        <p:spPr bwMode="auto">
          <a:xfrm>
            <a:off x="5855716" y="2789941"/>
            <a:ext cx="3000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 i="1">
                <a:solidFill>
                  <a:srgbClr val="000099"/>
                </a:solidFill>
              </a:rPr>
              <a:t>v</a:t>
            </a:r>
          </a:p>
        </p:txBody>
      </p:sp>
      <p:cxnSp>
        <p:nvCxnSpPr>
          <p:cNvPr id="165" name="Straight Connector 164"/>
          <p:cNvCxnSpPr/>
          <p:nvPr/>
        </p:nvCxnSpPr>
        <p:spPr bwMode="auto">
          <a:xfrm flipH="1" flipV="1">
            <a:off x="3934968" y="1012472"/>
            <a:ext cx="633984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Oval 165"/>
          <p:cNvSpPr/>
          <p:nvPr/>
        </p:nvSpPr>
        <p:spPr bwMode="auto">
          <a:xfrm rot="2628319">
            <a:off x="3901796" y="9757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67" name="Text Box 15"/>
          <p:cNvSpPr txBox="1">
            <a:spLocks noChangeArrowheads="1"/>
          </p:cNvSpPr>
          <p:nvPr/>
        </p:nvSpPr>
        <p:spPr bwMode="auto">
          <a:xfrm>
            <a:off x="4613910" y="229796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1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68" name="Text Box 15"/>
          <p:cNvSpPr txBox="1">
            <a:spLocks noChangeArrowheads="1"/>
          </p:cNvSpPr>
          <p:nvPr/>
        </p:nvSpPr>
        <p:spPr bwMode="auto">
          <a:xfrm>
            <a:off x="5711190" y="2241621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169" name="Text Box 15"/>
          <p:cNvSpPr txBox="1">
            <a:spLocks noChangeArrowheads="1"/>
          </p:cNvSpPr>
          <p:nvPr/>
        </p:nvSpPr>
        <p:spPr bwMode="auto">
          <a:xfrm>
            <a:off x="3646170" y="83111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170" name="Text Box 15"/>
          <p:cNvSpPr txBox="1">
            <a:spLocks noChangeArrowheads="1"/>
          </p:cNvSpPr>
          <p:nvPr/>
        </p:nvSpPr>
        <p:spPr bwMode="auto">
          <a:xfrm>
            <a:off x="4572000" y="838736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171" name="Freeform 170"/>
          <p:cNvSpPr>
            <a:spLocks noChangeAspect="1"/>
          </p:cNvSpPr>
          <p:nvPr/>
        </p:nvSpPr>
        <p:spPr bwMode="auto">
          <a:xfrm rot="21011764">
            <a:off x="4687096" y="921550"/>
            <a:ext cx="921327" cy="1554480"/>
          </a:xfrm>
          <a:custGeom>
            <a:avLst/>
            <a:gdLst>
              <a:gd name="connsiteX0" fmla="*/ 0 w 1981200"/>
              <a:gd name="connsiteY0" fmla="*/ 0 h 2118360"/>
              <a:gd name="connsiteX1" fmla="*/ 563880 w 1981200"/>
              <a:gd name="connsiteY1" fmla="*/ 1493520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597783 w 1981200"/>
              <a:gd name="connsiteY1" fmla="*/ 1435486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  <a:gd name="connsiteX0" fmla="*/ 0 w 1981200"/>
              <a:gd name="connsiteY0" fmla="*/ 0 h 2118360"/>
              <a:gd name="connsiteX1" fmla="*/ 663823 w 1981200"/>
              <a:gd name="connsiteY1" fmla="*/ 1356223 h 2118360"/>
              <a:gd name="connsiteX2" fmla="*/ 1981200 w 1981200"/>
              <a:gd name="connsiteY2" fmla="*/ 2118360 h 2118360"/>
              <a:gd name="connsiteX3" fmla="*/ 1981200 w 1981200"/>
              <a:gd name="connsiteY3" fmla="*/ 211836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1200" h="2118360">
                <a:moveTo>
                  <a:pt x="0" y="0"/>
                </a:moveTo>
                <a:cubicBezTo>
                  <a:pt x="116840" y="570230"/>
                  <a:pt x="333623" y="1003163"/>
                  <a:pt x="663823" y="1356223"/>
                </a:cubicBezTo>
                <a:cubicBezTo>
                  <a:pt x="994023" y="1709283"/>
                  <a:pt x="1981200" y="2118360"/>
                  <a:pt x="1981200" y="2118360"/>
                </a:cubicBezTo>
                <a:lnTo>
                  <a:pt x="1981200" y="2118360"/>
                </a:lnTo>
              </a:path>
            </a:pathLst>
          </a:cu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72" name="Straight Connector 171"/>
          <p:cNvCxnSpPr/>
          <p:nvPr/>
        </p:nvCxnSpPr>
        <p:spPr bwMode="auto">
          <a:xfrm flipH="1" flipV="1">
            <a:off x="4898136" y="2387120"/>
            <a:ext cx="822960" cy="0"/>
          </a:xfrm>
          <a:prstGeom prst="line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3" name="Oval 172"/>
          <p:cNvSpPr/>
          <p:nvPr/>
        </p:nvSpPr>
        <p:spPr bwMode="auto">
          <a:xfrm rot="2628319">
            <a:off x="4853332" y="235581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 rot="2628319">
            <a:off x="5685944" y="2350992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 rot="2628319">
            <a:off x="4527196" y="977106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 rot="2628319">
            <a:off x="4116786" y="975728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 rot="2628319">
            <a:off x="5066746" y="2351940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78" name="Text Box 15"/>
          <p:cNvSpPr txBox="1">
            <a:spLocks noChangeArrowheads="1"/>
          </p:cNvSpPr>
          <p:nvPr/>
        </p:nvSpPr>
        <p:spPr bwMode="auto">
          <a:xfrm>
            <a:off x="4012038" y="69088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79" name="Text Box 15"/>
          <p:cNvSpPr txBox="1">
            <a:spLocks noChangeArrowheads="1"/>
          </p:cNvSpPr>
          <p:nvPr/>
        </p:nvSpPr>
        <p:spPr bwMode="auto">
          <a:xfrm>
            <a:off x="4972158" y="2372360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  <p:cxnSp>
        <p:nvCxnSpPr>
          <p:cNvPr id="180" name="Straight Arrow Connector 179"/>
          <p:cNvCxnSpPr/>
          <p:nvPr/>
        </p:nvCxnSpPr>
        <p:spPr bwMode="auto">
          <a:xfrm>
            <a:off x="6760318" y="2092960"/>
            <a:ext cx="182880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8284318" y="1498600"/>
            <a:ext cx="309880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H="1">
            <a:off x="8568798" y="1488440"/>
            <a:ext cx="0" cy="612648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83" name="Text Box 15"/>
          <p:cNvSpPr txBox="1">
            <a:spLocks noChangeArrowheads="1"/>
          </p:cNvSpPr>
          <p:nvPr/>
        </p:nvSpPr>
        <p:spPr bwMode="auto">
          <a:xfrm rot="16200000">
            <a:off x="8211111" y="1600200"/>
            <a:ext cx="43473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  <a:sym typeface="Symbol"/>
              </a:rPr>
              <a:t></a:t>
            </a:r>
            <a:r>
              <a:rPr lang="sr-Latn-RS" sz="1600" i="1">
                <a:solidFill>
                  <a:srgbClr val="000099"/>
                </a:solidFill>
              </a:rPr>
              <a:t>T</a:t>
            </a:r>
            <a:endParaRPr lang="en-US" sz="1600" i="1">
              <a:solidFill>
                <a:srgbClr val="000099"/>
              </a:solidFill>
            </a:endParaRPr>
          </a:p>
        </p:txBody>
      </p:sp>
      <p:sp>
        <p:nvSpPr>
          <p:cNvPr id="184" name="Oval 183"/>
          <p:cNvSpPr/>
          <p:nvPr/>
        </p:nvSpPr>
        <p:spPr bwMode="auto">
          <a:xfrm rot="2628319">
            <a:off x="7229556" y="1872983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5" name="Text Box 15"/>
          <p:cNvSpPr txBox="1">
            <a:spLocks noChangeArrowheads="1"/>
          </p:cNvSpPr>
          <p:nvPr/>
        </p:nvSpPr>
        <p:spPr bwMode="auto">
          <a:xfrm>
            <a:off x="7124808" y="15881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a</a:t>
            </a:r>
            <a:endParaRPr lang="en-US" sz="1600">
              <a:solidFill>
                <a:srgbClr val="000099"/>
              </a:solidFill>
            </a:endParaRPr>
          </a:p>
        </p:txBody>
      </p:sp>
      <p:sp>
        <p:nvSpPr>
          <p:cNvPr id="186" name="Oval 185"/>
          <p:cNvSpPr/>
          <p:nvPr/>
        </p:nvSpPr>
        <p:spPr bwMode="auto">
          <a:xfrm rot="2628319">
            <a:off x="7715330" y="2056029"/>
            <a:ext cx="73152" cy="73152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87" name="Text Box 15"/>
          <p:cNvSpPr txBox="1">
            <a:spLocks noChangeArrowheads="1"/>
          </p:cNvSpPr>
          <p:nvPr/>
        </p:nvSpPr>
        <p:spPr bwMode="auto">
          <a:xfrm>
            <a:off x="7527398" y="1804035"/>
            <a:ext cx="29848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Latn-RS" sz="1600">
                <a:solidFill>
                  <a:srgbClr val="000099"/>
                </a:solidFill>
              </a:rPr>
              <a:t>b</a:t>
            </a:r>
            <a:endParaRPr lang="en-US" sz="16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95" grpId="0"/>
      <p:bldP spid="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 bwMode="auto">
          <a:xfrm>
            <a:off x="1010156" y="1611664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7"/>
          <p:cNvGrpSpPr/>
          <p:nvPr/>
        </p:nvGrpSpPr>
        <p:grpSpPr>
          <a:xfrm>
            <a:off x="348632" y="1066800"/>
            <a:ext cx="1600200" cy="961284"/>
            <a:chOff x="196232" y="3036536"/>
            <a:chExt cx="1600200" cy="961284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96232" y="3317722"/>
              <a:ext cx="1600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rgbClr val="000066"/>
                  </a:solidFill>
                  <a:sym typeface="Symbol"/>
                </a:rPr>
                <a:t></a:t>
              </a:r>
              <a:r>
                <a:rPr lang="en-US" sz="2400" baseline="-25000">
                  <a:solidFill>
                    <a:srgbClr val="000066"/>
                  </a:solidFill>
                  <a:sym typeface="Symbol"/>
                </a:rPr>
                <a:t>t</a:t>
              </a:r>
              <a:r>
                <a:rPr lang="sr-Latn-RS" sz="2400">
                  <a:solidFill>
                    <a:srgbClr val="000066"/>
                  </a:solidFill>
                </a:rPr>
                <a:t> =</a:t>
              </a: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789648" y="3036536"/>
              <a:ext cx="6858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sr-Latn-RS" sz="2400" i="1" baseline="-25000">
                  <a:solidFill>
                    <a:srgbClr val="000066"/>
                  </a:solidFill>
                </a:rPr>
                <a:t>k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21540" y="3503069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4476" y="1350696"/>
            <a:ext cx="457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</a:rPr>
              <a:t>=</a:t>
            </a:r>
          </a:p>
        </p:txBody>
      </p:sp>
      <p:grpSp>
        <p:nvGrpSpPr>
          <p:cNvPr id="8" name="Group 30"/>
          <p:cNvGrpSpPr/>
          <p:nvPr/>
        </p:nvGrpSpPr>
        <p:grpSpPr>
          <a:xfrm>
            <a:off x="1981200" y="1078264"/>
            <a:ext cx="1752600" cy="951951"/>
            <a:chOff x="1828800" y="3048000"/>
            <a:chExt cx="1752600" cy="951951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1828800" y="3581400"/>
              <a:ext cx="173736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828800" y="3048000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dov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>
                  <a:solidFill>
                    <a:srgbClr val="000066"/>
                  </a:solidFill>
                </a:rPr>
                <a:t>–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237448" y="3505200"/>
              <a:ext cx="810552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rgbClr val="000066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95092" y="2667000"/>
            <a:ext cx="3429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dov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73695" y="2088420"/>
            <a:ext cx="0" cy="18288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62252" y="3179496"/>
            <a:ext cx="264407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5000" y="3198269"/>
            <a:ext cx="32004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593984" y="3493537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5867400" y="762000"/>
            <a:ext cx="3031598" cy="2549673"/>
            <a:chOff x="5867400" y="762000"/>
            <a:chExt cx="3031598" cy="2549673"/>
          </a:xfrm>
        </p:grpSpPr>
        <p:sp>
          <p:nvSpPr>
            <p:cNvPr id="28" name="Freeform 27"/>
            <p:cNvSpPr>
              <a:spLocks noChangeAspect="1"/>
            </p:cNvSpPr>
            <p:nvPr/>
          </p:nvSpPr>
          <p:spPr bwMode="auto">
            <a:xfrm rot="21362240">
              <a:off x="6724915" y="1115808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6221730" y="787801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233160" y="2982992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5867400" y="762000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8598916" y="2942341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v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 flipV="1">
              <a:off x="6678168" y="1164872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 rot="2628319">
              <a:off x="6644996" y="11281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7357110" y="245036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8454390" y="2394021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6389370" y="98351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7315200" y="991136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 rot="21011764">
              <a:off x="7430296" y="1073950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H="1" flipV="1">
              <a:off x="7641336" y="2539520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Oval 40"/>
            <p:cNvSpPr/>
            <p:nvPr/>
          </p:nvSpPr>
          <p:spPr bwMode="auto">
            <a:xfrm rot="2628319">
              <a:off x="7596532" y="250821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2628319">
              <a:off x="8429144" y="2503392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2628319">
              <a:off x="7270396" y="1129506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2628319">
              <a:off x="6859986" y="1128128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2628319">
              <a:off x="7809946" y="2504340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6755238" y="84328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a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7715358" y="2524760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b</a:t>
              </a:r>
              <a:endParaRPr lang="en-US" sz="1600">
                <a:solidFill>
                  <a:srgbClr val="000099"/>
                </a:solidFill>
              </a:endParaRPr>
            </a:p>
          </p:txBody>
        </p:sp>
      </p:grp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48632" y="4155922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1005840" y="4419600"/>
            <a:ext cx="347472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990600" y="3886200"/>
            <a:ext cx="3505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sr-Latn-R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704048" y="4343400"/>
            <a:ext cx="19535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96312" y="1355416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92940" y="4145411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8632" y="5534831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005840" y="5798509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14400" y="5289385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551648" y="5746585"/>
            <a:ext cx="14963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2940" y="5524320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873940" y="4680568"/>
            <a:ext cx="0" cy="7315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H="1">
            <a:off x="1150823" y="2982390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1143000" y="3501736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91000" y="1983224"/>
            <a:ext cx="16764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potencijalno</a:t>
            </a:r>
          </a:p>
          <a:p>
            <a:pPr algn="ctr"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rešenje</a:t>
            </a:r>
            <a:endParaRPr lang="en-US">
              <a:solidFill>
                <a:srgbClr val="00006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762000"/>
          <a:ext cx="342900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6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Klipni motori unutrašnjeg sagorevanja</a:t>
                      </a:r>
                      <a:r>
                        <a:rPr lang="en-US"/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2000" i="1">
                          <a:latin typeface="Arial" pitchFamily="34" charset="0"/>
                          <a:cs typeface="Arial" pitchFamily="34" charset="0"/>
                        </a:rPr>
                        <a:t>nedostatci</a:t>
                      </a:r>
                      <a:endParaRPr lang="en-US" sz="2000" i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r-Latn-C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ograničena jedinična snaga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  <a:defRPr/>
                      </a:pPr>
                      <a:r>
                        <a:rPr kumimoji="0" lang="sr-Latn-C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neravnomeran rad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  <a:defRPr/>
                      </a:pPr>
                      <a:r>
                        <a:rPr kumimoji="0" lang="sr-Latn-C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radno telo ne može da ekspandira do atmosferskog pritiska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 bwMode="auto">
          <a:xfrm>
            <a:off x="3886200" y="1557970"/>
            <a:ext cx="152400" cy="1737360"/>
          </a:xfrm>
          <a:prstGeom prst="rightBrac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267200" y="2440424"/>
            <a:ext cx="1554480" cy="0"/>
          </a:xfrm>
          <a:prstGeom prst="straightConnector1">
            <a:avLst/>
          </a:prstGeom>
          <a:noFill/>
          <a:ln w="28575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96847" y="2118360"/>
          <a:ext cx="28194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itchFamily="34" charset="0"/>
                          <a:cs typeface="Arial" pitchFamily="34" charset="0"/>
                        </a:rPr>
                        <a:t>Motori sa spoljnjim sagorevanjem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486400" y="654714"/>
            <a:ext cx="3505200" cy="1499175"/>
            <a:chOff x="5486400" y="901588"/>
            <a:chExt cx="3505200" cy="1499175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6934200" y="901588"/>
              <a:ext cx="20574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CS"/>
                <a:t>gasni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CS"/>
                <a:t>(gasna turbina)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6248400" y="1815988"/>
              <a:ext cx="1676400" cy="584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CS" sz="1600" i="1"/>
                <a:t>zavisno od radnog tela</a:t>
              </a:r>
              <a:endParaRPr lang="en-US" sz="1600" i="1">
                <a:solidFill>
                  <a:srgbClr val="000066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486400" y="1143000"/>
              <a:ext cx="1066800" cy="4277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tabLst>
                  <a:tab pos="409575" algn="l"/>
                </a:tabLst>
              </a:pPr>
              <a:r>
                <a:rPr lang="sr-Latn-CS"/>
                <a:t>parni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7832050" y="1586039"/>
              <a:ext cx="195249" cy="719183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052842" y="1569855"/>
              <a:ext cx="310594" cy="73640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32448" y="3840480"/>
          <a:ext cx="84582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>
                          <a:latin typeface="Arial" pitchFamily="34" charset="0"/>
                          <a:cs typeface="Arial" pitchFamily="34" charset="0"/>
                        </a:rPr>
                        <a:t>Gasna turbina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0066"/>
                        </a:buClr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</a:pPr>
                      <a:r>
                        <a:rPr lang="sr-Latn-CS" sz="2000">
                          <a:latin typeface="Arial" pitchFamily="34" charset="0"/>
                          <a:cs typeface="Arial" pitchFamily="34" charset="0"/>
                        </a:rPr>
                        <a:t> veća vrednost termičkog koeficijenta iskorišćenja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66"/>
                        </a:buClr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</a:pPr>
                      <a:r>
                        <a:rPr lang="sr-Latn-CS" sz="2000">
                          <a:latin typeface="Arial" pitchFamily="34" charset="0"/>
                          <a:cs typeface="Arial" pitchFamily="34" charset="0"/>
                        </a:rPr>
                        <a:t> male gabaritne dimenzije i masa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0066"/>
                        </a:buClr>
                        <a:buFont typeface="Times New Roman" pitchFamily="18" charset="0"/>
                        <a:buChar char="‒"/>
                        <a:tabLst>
                          <a:tab pos="409575" algn="l"/>
                        </a:tabLst>
                      </a:pPr>
                      <a:r>
                        <a:rPr lang="sr-Latn-CS" sz="2000">
                          <a:latin typeface="Arial" pitchFamily="34" charset="0"/>
                          <a:cs typeface="Arial" pitchFamily="34" charset="0"/>
                        </a:rPr>
                        <a:t> ravnomeran rad (nema elemenata koji vrši povratno-oscilatorno kretanje)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000" i="1">
                          <a:latin typeface="Arial" pitchFamily="34" charset="0"/>
                          <a:cs typeface="Arial" pitchFamily="34" charset="0"/>
                        </a:rPr>
                        <a:t>mala primena </a:t>
                      </a:r>
                      <a:endParaRPr lang="en-US" sz="2000" i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visok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 temperatur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sr-Latn-RS" sz="2000" baseline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gasov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 ispred turbine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 ... potreba za korišćenjem 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kvalitetn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ijih materijala 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elemen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sr-Latn-RS" sz="200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vi-VN" sz="2000">
                          <a:latin typeface="Arial" pitchFamily="34" charset="0"/>
                          <a:cs typeface="Arial" pitchFamily="34" charset="0"/>
                        </a:rPr>
                        <a:t> turbine</a:t>
                      </a:r>
                      <a:endParaRPr lang="en-US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48632" y="1083646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1005840" y="1347324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14400" y="8382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1551648" y="1295400"/>
            <a:ext cx="149635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92940" y="1073135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873940" y="1578756"/>
            <a:ext cx="0" cy="36576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676400" y="2057400"/>
            <a:ext cx="3657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= c</a:t>
            </a:r>
            <a:r>
              <a:rPr lang="en-US" sz="2400" i="1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76400" y="2588669"/>
            <a:ext cx="243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=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+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167316" y="3655469"/>
            <a:ext cx="72828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 </a:t>
            </a:r>
            <a:r>
              <a:rPr lang="sr-Latn-RS" sz="24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=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743200" y="3426869"/>
            <a:ext cx="1219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2667000" y="3904866"/>
            <a:ext cx="1371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2751966" y="3923181"/>
            <a:ext cx="1188720" cy="0"/>
          </a:xfrm>
          <a:prstGeom prst="lin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33600" y="4341269"/>
            <a:ext cx="3048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=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348632" y="534871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005840" y="5612393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914400" y="5103269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92940" y="533820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914400" y="55626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>
                <a:solidFill>
                  <a:srgbClr val="000066"/>
                </a:solidFill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 flipH="1">
            <a:off x="1050616" y="2879416"/>
            <a:ext cx="6400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1050616" y="4636644"/>
            <a:ext cx="109728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438400" y="2205335"/>
            <a:ext cx="47772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>
                <a:solidFill>
                  <a:srgbClr val="000066"/>
                </a:solidFill>
              </a:rPr>
              <a:t>=0 – nema regeneracije (Džulov ciklus)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2432" y="1159846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929640" y="1423524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38200" y="9144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6740" y="1149335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" y="1373731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>
                <a:solidFill>
                  <a:srgbClr val="000066"/>
                </a:solidFill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2432" y="3111024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  <a:r>
              <a:rPr lang="en-US" sz="2400">
                <a:solidFill>
                  <a:srgbClr val="000066"/>
                </a:solidFill>
              </a:rPr>
              <a:t> 1 – </a:t>
            </a:r>
            <a:endParaRPr lang="sr-Latn-RS" sz="2400">
              <a:solidFill>
                <a:srgbClr val="000066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447528" y="3374702"/>
            <a:ext cx="109728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64852" y="2865578"/>
            <a:ext cx="12502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6740" y="3100513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364852" y="3324909"/>
            <a:ext cx="125022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60407" y="1829204"/>
            <a:ext cx="0" cy="12801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1045627" y="2457757"/>
            <a:ext cx="128016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89452" y="3109904"/>
            <a:ext cx="1905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</a:rPr>
              <a:t>=</a:t>
            </a:r>
            <a:r>
              <a:rPr lang="en-US" sz="2400">
                <a:solidFill>
                  <a:srgbClr val="000066"/>
                </a:solidFill>
              </a:rPr>
              <a:t> 1 – </a:t>
            </a:r>
            <a:endParaRPr lang="sr-Latn-RS" sz="2400">
              <a:solidFill>
                <a:srgbClr val="000066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3448556" y="3389187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337292" y="2855787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374380" y="3312987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4052088" y="3389187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84852" y="2855787"/>
            <a:ext cx="17526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921940" y="3312987"/>
            <a:ext cx="17155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9"/>
          <p:cNvSpPr>
            <a:spLocks noChangeShapeType="1"/>
          </p:cNvSpPr>
          <p:nvPr/>
        </p:nvSpPr>
        <p:spPr bwMode="auto">
          <a:xfrm flipV="1">
            <a:off x="4265852" y="2855787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244516" y="2605153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1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1000" y="4495800"/>
            <a:ext cx="1600200" cy="49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29632" y="4528747"/>
            <a:ext cx="1905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</a:rPr>
              <a:t>=</a:t>
            </a:r>
            <a:r>
              <a:rPr lang="en-US" sz="2400">
                <a:solidFill>
                  <a:srgbClr val="000066"/>
                </a:solidFill>
              </a:rPr>
              <a:t> 1 – </a:t>
            </a:r>
            <a:endParaRPr lang="sr-Latn-RS" sz="2400">
              <a:solidFill>
                <a:srgbClr val="000066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1588736" y="4808030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477472" y="4274630"/>
            <a:ext cx="6858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14560" y="4731830"/>
            <a:ext cx="648712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771870" y="3723550"/>
            <a:ext cx="0" cy="822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26656" y="4489002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2438400" y="2086396"/>
            <a:ext cx="340830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i="1">
                <a:solidFill>
                  <a:srgbClr val="000066"/>
                </a:solidFill>
                <a:latin typeface="Symbol" pitchFamily="18" charset="2"/>
              </a:rPr>
              <a:t>s</a:t>
            </a:r>
            <a:r>
              <a:rPr lang="sr-Latn-CS">
                <a:solidFill>
                  <a:srgbClr val="000066"/>
                </a:solidFill>
              </a:rPr>
              <a:t>=</a:t>
            </a:r>
            <a:r>
              <a:rPr lang="en-US">
                <a:solidFill>
                  <a:srgbClr val="000066"/>
                </a:solidFill>
              </a:rPr>
              <a:t>1</a:t>
            </a:r>
            <a:r>
              <a:rPr lang="sr-Latn-CS">
                <a:solidFill>
                  <a:srgbClr val="000066"/>
                </a:solidFill>
              </a:rPr>
              <a:t> – potpuna regeneracija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2432" y="1159846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929640" y="1423524"/>
            <a:ext cx="2743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38200" y="914400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16740" y="1149335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" y="1373731"/>
            <a:ext cx="2895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>
                <a:solidFill>
                  <a:srgbClr val="000066"/>
                </a:solidFill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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2432" y="3072695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  <a:r>
              <a:rPr lang="en-US" sz="2400">
                <a:solidFill>
                  <a:srgbClr val="000066"/>
                </a:solidFill>
              </a:rPr>
              <a:t>  </a:t>
            </a:r>
            <a:endParaRPr lang="sr-Latn-RS" sz="2400">
              <a:solidFill>
                <a:srgbClr val="000066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16740" y="306218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760407" y="1829204"/>
            <a:ext cx="0" cy="11887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1045627" y="2338818"/>
            <a:ext cx="128016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71870" y="3657600"/>
            <a:ext cx="0" cy="82296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949196" y="3328524"/>
            <a:ext cx="23774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75964" y="2819400"/>
            <a:ext cx="25031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952164" y="3278731"/>
            <a:ext cx="2350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72432" y="4560065"/>
            <a:ext cx="338516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  <a:r>
              <a:rPr lang="en-US" sz="2400">
                <a:solidFill>
                  <a:srgbClr val="000066"/>
                </a:solidFill>
              </a:rPr>
              <a:t> 1 –               = 1 – </a:t>
            </a:r>
            <a:endParaRPr lang="sr-Latn-RS" sz="2400">
              <a:solidFill>
                <a:srgbClr val="000066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16740" y="454955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473020" y="4848262"/>
            <a:ext cx="109728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98576" y="4339138"/>
            <a:ext cx="12313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474776" y="4798469"/>
            <a:ext cx="10789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0066"/>
                </a:solidFill>
              </a:rPr>
              <a:t>–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3895236" y="4847372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850464" y="4338248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841696" y="4797579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3351044" y="484017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3277948" y="4331046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277948" y="4790377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9"/>
          <p:cNvSpPr>
            <a:spLocks noChangeShapeType="1"/>
          </p:cNvSpPr>
          <p:nvPr/>
        </p:nvSpPr>
        <p:spPr bwMode="auto">
          <a:xfrm flipV="1">
            <a:off x="4038600" y="4230570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5017264" y="3979936"/>
            <a:ext cx="327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>
                <a:solidFill>
                  <a:srgbClr val="0000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4"/>
          <p:cNvGrpSpPr/>
          <p:nvPr/>
        </p:nvGrpSpPr>
        <p:grpSpPr>
          <a:xfrm>
            <a:off x="5867400" y="838200"/>
            <a:ext cx="2773680" cy="2549673"/>
            <a:chOff x="5897880" y="2274808"/>
            <a:chExt cx="2773680" cy="2549673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6252210" y="2300609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6248400" y="4495800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2" name="Text Box 15"/>
            <p:cNvSpPr txBox="1">
              <a:spLocks noChangeArrowheads="1"/>
            </p:cNvSpPr>
            <p:nvPr/>
          </p:nvSpPr>
          <p:spPr bwMode="auto">
            <a:xfrm>
              <a:off x="5897880" y="2274808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93" name="Text Box 15"/>
            <p:cNvSpPr txBox="1">
              <a:spLocks noChangeArrowheads="1"/>
            </p:cNvSpPr>
            <p:nvPr/>
          </p:nvSpPr>
          <p:spPr bwMode="auto">
            <a:xfrm>
              <a:off x="8355076" y="4455149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s</a:t>
              </a:r>
            </a:p>
          </p:txBody>
        </p:sp>
        <p:grpSp>
          <p:nvGrpSpPr>
            <p:cNvPr id="3" name="Group 29"/>
            <p:cNvGrpSpPr/>
            <p:nvPr/>
          </p:nvGrpSpPr>
          <p:grpSpPr>
            <a:xfrm flipH="1">
              <a:off x="6593740" y="2361512"/>
              <a:ext cx="1609852" cy="2138610"/>
              <a:chOff x="5008780" y="2383329"/>
              <a:chExt cx="1609852" cy="2138610"/>
            </a:xfrm>
          </p:grpSpPr>
          <p:sp>
            <p:nvSpPr>
              <p:cNvPr id="95" name="Freeform 94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Freeform 95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9" name="Oval 98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3" name="Text Box 15"/>
            <p:cNvSpPr txBox="1">
              <a:spLocks noChangeArrowheads="1"/>
            </p:cNvSpPr>
            <p:nvPr/>
          </p:nvSpPr>
          <p:spPr bwMode="auto">
            <a:xfrm>
              <a:off x="6316980" y="413870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104" name="Text Box 15"/>
            <p:cNvSpPr txBox="1">
              <a:spLocks noChangeArrowheads="1"/>
            </p:cNvSpPr>
            <p:nvPr/>
          </p:nvSpPr>
          <p:spPr bwMode="auto">
            <a:xfrm>
              <a:off x="6324600" y="349100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105" name="Text Box 15"/>
            <p:cNvSpPr txBox="1">
              <a:spLocks noChangeArrowheads="1"/>
            </p:cNvSpPr>
            <p:nvPr/>
          </p:nvSpPr>
          <p:spPr bwMode="auto">
            <a:xfrm>
              <a:off x="8168640" y="231752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sp>
          <p:nvSpPr>
            <p:cNvPr id="106" name="Text Box 15"/>
            <p:cNvSpPr txBox="1">
              <a:spLocks noChangeArrowheads="1"/>
            </p:cNvSpPr>
            <p:nvPr/>
          </p:nvSpPr>
          <p:spPr bwMode="auto">
            <a:xfrm>
              <a:off x="8168640" y="286108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</p:grp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248156" y="4075118"/>
            <a:ext cx="23622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</a:rPr>
              <a:t>c</a:t>
            </a:r>
            <a:r>
              <a:rPr lang="sr-Latn-RS" sz="2400" i="1" baseline="-25000">
                <a:solidFill>
                  <a:srgbClr val="000066"/>
                </a:solidFill>
              </a:rPr>
              <a:t>p</a:t>
            </a:r>
            <a:r>
              <a:rPr lang="sr-Latn-RS" sz="2400" i="1">
                <a:solidFill>
                  <a:srgbClr val="000066"/>
                </a:solidFill>
              </a:rPr>
              <a:t> ln       = c</a:t>
            </a:r>
            <a:r>
              <a:rPr lang="sr-Latn-RS" sz="2400" i="1" baseline="-25000">
                <a:solidFill>
                  <a:srgbClr val="000066"/>
                </a:solidFill>
              </a:rPr>
              <a:t>p</a:t>
            </a:r>
            <a:r>
              <a:rPr lang="sr-Latn-RS" sz="24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000066"/>
                </a:solidFill>
              </a:rPr>
              <a:t>ln</a:t>
            </a:r>
            <a:r>
              <a:rPr lang="sr-Latn-RS" sz="2400" i="1">
                <a:solidFill>
                  <a:srgbClr val="000066"/>
                </a:solidFill>
              </a:rPr>
              <a:t>  </a:t>
            </a: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934014" y="4354401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857756" y="3821001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sr-Latn-RS" sz="2400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868083" y="430371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48156" y="3198269"/>
            <a:ext cx="28194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rgbClr val="000066"/>
                </a:solidFill>
              </a:rPr>
              <a:t>s</a:t>
            </a:r>
            <a:r>
              <a:rPr lang="sr-Latn-RS" sz="2400" baseline="-25000">
                <a:solidFill>
                  <a:srgbClr val="000066"/>
                </a:solidFill>
              </a:rPr>
              <a:t>3</a:t>
            </a:r>
            <a:r>
              <a:rPr lang="sr-Latn-RS" sz="2400" i="1">
                <a:solidFill>
                  <a:srgbClr val="000066"/>
                </a:solidFill>
              </a:rPr>
              <a:t>-s</a:t>
            </a:r>
            <a:r>
              <a:rPr lang="sr-Latn-RS" sz="2400" baseline="-25000">
                <a:solidFill>
                  <a:srgbClr val="000066"/>
                </a:solidFill>
              </a:rPr>
              <a:t>2</a:t>
            </a:r>
            <a:r>
              <a:rPr lang="sr-Latn-RS" sz="2400" i="1">
                <a:solidFill>
                  <a:srgbClr val="000066"/>
                </a:solidFill>
              </a:rPr>
              <a:t>= 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>
                <a:solidFill>
                  <a:srgbClr val="000066"/>
                </a:solidFill>
              </a:rPr>
              <a:t>s</a:t>
            </a:r>
            <a:r>
              <a:rPr lang="sr-Latn-RS" sz="2400" baseline="-25000">
                <a:solidFill>
                  <a:srgbClr val="000066"/>
                </a:solidFill>
              </a:rPr>
              <a:t>1</a:t>
            </a:r>
            <a:r>
              <a:rPr lang="sr-Latn-RS" sz="2400" i="1">
                <a:solidFill>
                  <a:srgbClr val="000066"/>
                </a:solidFill>
              </a:rPr>
              <a:t>-s</a:t>
            </a:r>
            <a:r>
              <a:rPr lang="sr-Latn-RS" sz="2400" baseline="-25000">
                <a:solidFill>
                  <a:srgbClr val="000066"/>
                </a:solidFill>
              </a:rPr>
              <a:t>4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sr-Latn-RS" sz="2400" i="1">
                <a:solidFill>
                  <a:srgbClr val="000066"/>
                </a:solidFill>
              </a:rPr>
              <a:t>         </a:t>
            </a:r>
          </a:p>
        </p:txBody>
      </p:sp>
      <p:cxnSp>
        <p:nvCxnSpPr>
          <p:cNvPr id="121" name="Straight Connector 120"/>
          <p:cNvCxnSpPr/>
          <p:nvPr/>
        </p:nvCxnSpPr>
        <p:spPr bwMode="auto">
          <a:xfrm>
            <a:off x="2360023" y="4354401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2283765" y="430371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2294092" y="3770318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endParaRPr lang="sr-Latn-RS" sz="2400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ight Brace 123"/>
          <p:cNvSpPr/>
          <p:nvPr/>
        </p:nvSpPr>
        <p:spPr bwMode="auto">
          <a:xfrm>
            <a:off x="3027772" y="3263005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4019044" y="3731669"/>
            <a:ext cx="81392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</a:rPr>
              <a:t>= </a:t>
            </a:r>
            <a:r>
              <a:rPr lang="en-US" sz="2400">
                <a:solidFill>
                  <a:srgbClr val="000066"/>
                </a:solidFill>
              </a:rPr>
              <a:t> </a:t>
            </a:r>
            <a:endParaRPr lang="sr-Latn-RS" sz="2400">
              <a:solidFill>
                <a:srgbClr val="000066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V="1">
            <a:off x="3407556" y="3993311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3377076" y="3461368"/>
            <a:ext cx="67636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3453276" y="3918568"/>
            <a:ext cx="561048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Straight Connector 128"/>
          <p:cNvCxnSpPr/>
          <p:nvPr/>
        </p:nvCxnSpPr>
        <p:spPr bwMode="auto">
          <a:xfrm flipV="1">
            <a:off x="4383320" y="3991180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352840" y="3459237"/>
            <a:ext cx="67636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4429040" y="3916437"/>
            <a:ext cx="561048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425772" y="1652124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81000" y="1143000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372232" y="1602331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9"/>
          <p:cNvSpPr>
            <a:spLocks noChangeShapeType="1"/>
          </p:cNvSpPr>
          <p:nvPr/>
        </p:nvSpPr>
        <p:spPr bwMode="auto">
          <a:xfrm flipV="1">
            <a:off x="569136" y="1035322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3" name="Text Box 10"/>
          <p:cNvSpPr txBox="1">
            <a:spLocks noChangeArrowheads="1"/>
          </p:cNvSpPr>
          <p:nvPr/>
        </p:nvSpPr>
        <p:spPr bwMode="auto">
          <a:xfrm>
            <a:off x="1547800" y="784688"/>
            <a:ext cx="327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>
                <a:solidFill>
                  <a:srgbClr val="000066"/>
                </a:solidFill>
              </a:rPr>
              <a:t>?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5616140" y="4543462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571368" y="4034338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562600" y="4493669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ine 9"/>
          <p:cNvSpPr>
            <a:spLocks noChangeShapeType="1"/>
          </p:cNvSpPr>
          <p:nvPr/>
        </p:nvSpPr>
        <p:spPr bwMode="auto">
          <a:xfrm flipV="1">
            <a:off x="5759504" y="3926660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6738168" y="3676026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5130350" y="4012193"/>
            <a:ext cx="469338" cy="339865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 bwMode="auto">
          <a:xfrm>
            <a:off x="728038" y="1767840"/>
            <a:ext cx="0" cy="18288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1207265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  <a:r>
              <a:rPr lang="en-US" sz="2400">
                <a:solidFill>
                  <a:srgbClr val="000066"/>
                </a:solidFill>
              </a:rPr>
              <a:t> 1 – </a:t>
            </a:r>
            <a:endParaRPr lang="sr-Latn-RS" sz="2400"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72908" y="1196754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928872" y="1494572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84100" y="985448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75332" y="1444779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384680" y="1487370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11584" y="978246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311584" y="1437577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025972" y="2871324"/>
            <a:ext cx="128016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81200" y="2362200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72432" y="2821531"/>
            <a:ext cx="138373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2169336" y="2254522"/>
            <a:ext cx="1066800" cy="1044766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148000" y="2003888"/>
            <a:ext cx="327334" cy="4277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8600" y="3658019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  <a:r>
              <a:rPr lang="en-US" sz="2400">
                <a:solidFill>
                  <a:srgbClr val="000066"/>
                </a:solidFill>
              </a:rPr>
              <a:t> 1 – </a:t>
            </a:r>
            <a:endParaRPr lang="sr-Latn-RS" sz="2400">
              <a:solidFill>
                <a:srgbClr val="000066"/>
              </a:solidFill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72908" y="3647508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384680" y="3938124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11584" y="3429000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11584" y="3888331"/>
            <a:ext cx="5974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686446" y="3702131"/>
            <a:ext cx="161935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sr-Cyrl-CS" sz="1600">
                <a:solidFill>
                  <a:srgbClr val="000066"/>
                </a:solidFill>
              </a:rPr>
              <a:t>stepen</a:t>
            </a:r>
            <a:endParaRPr lang="en-US" sz="160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600">
                <a:solidFill>
                  <a:srgbClr val="000066"/>
                </a:solidFill>
              </a:rPr>
              <a:t>p</a:t>
            </a:r>
            <a:r>
              <a:rPr lang="sr-Cyrl-CS" sz="1600">
                <a:solidFill>
                  <a:srgbClr val="000066"/>
                </a:solidFill>
              </a:rPr>
              <a:t>redekspanzije</a:t>
            </a:r>
            <a:endParaRPr lang="en-US" sz="1600">
              <a:solidFill>
                <a:srgbClr val="000066"/>
              </a:solidFill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4175352" y="2605797"/>
            <a:ext cx="762000" cy="93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409575" algn="l"/>
              </a:tabLst>
            </a:pPr>
            <a:r>
              <a:rPr lang="en-US" sz="2400" i="1">
                <a:solidFill>
                  <a:srgbClr val="000066"/>
                </a:solidFill>
              </a:rPr>
              <a:t>v</a:t>
            </a:r>
            <a:r>
              <a:rPr lang="en-US" sz="2400" baseline="-25000">
                <a:solidFill>
                  <a:srgbClr val="000066"/>
                </a:solidFill>
              </a:rPr>
              <a:t>3</a:t>
            </a:r>
          </a:p>
          <a:p>
            <a:pPr algn="ctr">
              <a:spcBef>
                <a:spcPts val="0"/>
              </a:spcBef>
              <a:tabLst>
                <a:tab pos="409575" algn="l"/>
              </a:tabLst>
            </a:pPr>
            <a:r>
              <a:rPr lang="en-US" sz="2400" i="1">
                <a:solidFill>
                  <a:srgbClr val="000066"/>
                </a:solidFill>
              </a:rPr>
              <a:t>v</a:t>
            </a:r>
            <a:r>
              <a:rPr lang="en-US" sz="2400" baseline="-2500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flipH="1">
            <a:off x="4335372" y="3163554"/>
            <a:ext cx="45720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937352" y="2691114"/>
            <a:ext cx="762000" cy="9379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tabLst>
                <a:tab pos="409575" algn="l"/>
              </a:tabLst>
            </a:pPr>
            <a:r>
              <a:rPr lang="en-US" sz="2400" i="1">
                <a:solidFill>
                  <a:srgbClr val="000066"/>
                </a:solidFill>
              </a:rPr>
              <a:t>T</a:t>
            </a:r>
            <a:r>
              <a:rPr lang="en-US" sz="2400" baseline="-25000">
                <a:solidFill>
                  <a:srgbClr val="000066"/>
                </a:solidFill>
              </a:rPr>
              <a:t>3</a:t>
            </a:r>
            <a:r>
              <a:rPr lang="en-US" sz="2400" i="1">
                <a:solidFill>
                  <a:srgbClr val="000066"/>
                </a:solidFill>
              </a:rPr>
              <a:t> T</a:t>
            </a:r>
            <a:r>
              <a:rPr lang="en-US" sz="2400" baseline="-2500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754472" y="2934954"/>
            <a:ext cx="99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2400" i="1">
                <a:solidFill>
                  <a:schemeClr val="bg1"/>
                </a:solidFill>
              </a:rPr>
              <a:t>= 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H="1">
            <a:off x="5089752" y="3163554"/>
            <a:ext cx="45720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592672" y="293495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1600" i="1">
                <a:solidFill>
                  <a:srgbClr val="000066"/>
                </a:solidFill>
              </a:rPr>
              <a:t>jednačina</a:t>
            </a:r>
            <a:endParaRPr lang="en-US" sz="1600" i="1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>
                <a:solidFill>
                  <a:srgbClr val="000066"/>
                </a:solidFill>
              </a:rPr>
              <a:t>iz</a:t>
            </a:r>
            <a:r>
              <a:rPr lang="sr-Latn-RS" sz="1600" i="1">
                <a:solidFill>
                  <a:srgbClr val="000066"/>
                </a:solidFill>
              </a:rPr>
              <a:t>obarskog procesa</a:t>
            </a:r>
            <a:endParaRPr lang="en-US" sz="1600" i="1">
              <a:solidFill>
                <a:srgbClr val="000066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952053" y="3516097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Group 46"/>
          <p:cNvGrpSpPr/>
          <p:nvPr/>
        </p:nvGrpSpPr>
        <p:grpSpPr>
          <a:xfrm>
            <a:off x="5649186" y="3429000"/>
            <a:ext cx="1145828" cy="937949"/>
            <a:chOff x="1856452" y="2268629"/>
            <a:chExt cx="1145828" cy="937949"/>
          </a:xfrm>
        </p:grpSpPr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2240280" y="2268629"/>
              <a:ext cx="762000" cy="9379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2400" i="1">
                  <a:solidFill>
                    <a:srgbClr val="000066"/>
                  </a:solidFill>
                </a:rPr>
                <a:t>v</a:t>
              </a:r>
              <a:r>
                <a:rPr lang="en-US" sz="2400" baseline="-25000">
                  <a:solidFill>
                    <a:srgbClr val="000066"/>
                  </a:solidFill>
                </a:rPr>
                <a:t>3</a:t>
              </a:r>
            </a:p>
            <a:p>
              <a:pPr algn="ctr"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2400" i="1">
                  <a:solidFill>
                    <a:srgbClr val="000066"/>
                  </a:solidFill>
                </a:rPr>
                <a:t>v</a:t>
              </a:r>
              <a:r>
                <a:rPr lang="en-US" sz="2400" baseline="-25000">
                  <a:solidFill>
                    <a:srgbClr val="000066"/>
                  </a:solidFill>
                </a:rPr>
                <a:t>2</a:t>
              </a:r>
              <a:endParaRPr lang="en-US" sz="2400" i="1">
                <a:solidFill>
                  <a:srgbClr val="000066"/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flipH="1">
              <a:off x="2400300" y="2743200"/>
              <a:ext cx="457200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1856452" y="2514600"/>
              <a:ext cx="685800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2400" i="1">
                  <a:solidFill>
                    <a:srgbClr val="000066"/>
                  </a:solidFill>
                  <a:sym typeface="Symbol"/>
                </a:rPr>
                <a:t></a:t>
              </a:r>
              <a:r>
                <a:rPr lang="sr-Latn-RS" sz="2400" i="1">
                  <a:solidFill>
                    <a:srgbClr val="000066"/>
                  </a:solidFill>
                  <a:sym typeface="Symbol"/>
                </a:rPr>
                <a:t> </a:t>
              </a:r>
              <a:r>
                <a:rPr lang="en-US" sz="2400" i="1">
                  <a:solidFill>
                    <a:srgbClr val="000066"/>
                  </a:solidFill>
                </a:rPr>
                <a:t>= </a:t>
              </a:r>
            </a:p>
          </p:txBody>
        </p:sp>
      </p:grp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4221072" y="4414880"/>
            <a:ext cx="1524000" cy="4940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409575" algn="l"/>
              </a:tabLst>
            </a:pPr>
            <a:r>
              <a:rPr lang="en-US" sz="2400" i="1">
                <a:solidFill>
                  <a:srgbClr val="000066"/>
                </a:solidFill>
              </a:rPr>
              <a:t>T</a:t>
            </a:r>
            <a:r>
              <a:rPr lang="en-US" sz="2400" baseline="-25000">
                <a:solidFill>
                  <a:srgbClr val="000066"/>
                </a:solidFill>
              </a:rPr>
              <a:t>3 </a:t>
            </a:r>
            <a:r>
              <a:rPr lang="sr-Latn-RS" sz="2400" i="1">
                <a:solidFill>
                  <a:srgbClr val="000066"/>
                </a:solidFill>
              </a:rPr>
              <a:t>=</a:t>
            </a:r>
            <a:r>
              <a:rPr lang="en-US" sz="2400" i="1">
                <a:solidFill>
                  <a:srgbClr val="000066"/>
                </a:solidFill>
              </a:rPr>
              <a:t>T</a:t>
            </a:r>
            <a:r>
              <a:rPr lang="sr-Latn-RS" sz="2400" baseline="-25000">
                <a:solidFill>
                  <a:srgbClr val="000066"/>
                </a:solidFill>
              </a:rPr>
              <a:t>2</a:t>
            </a:r>
            <a:r>
              <a:rPr lang="en-US" sz="2400" i="1">
                <a:solidFill>
                  <a:srgbClr val="000066"/>
                </a:solidFill>
              </a:rPr>
              <a:t> </a:t>
            </a:r>
            <a:r>
              <a:rPr lang="en-US" sz="2400" i="1">
                <a:solidFill>
                  <a:srgbClr val="000066"/>
                </a:solidFill>
                <a:sym typeface="Symbol"/>
              </a:rPr>
              <a:t></a:t>
            </a:r>
            <a:endParaRPr lang="en-US" sz="2400" i="1">
              <a:solidFill>
                <a:srgbClr val="000066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 flipV="1">
            <a:off x="5059273" y="3955249"/>
            <a:ext cx="457199" cy="7151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H="1">
            <a:off x="938676" y="2873614"/>
            <a:ext cx="914400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29632" y="4114800"/>
            <a:ext cx="0" cy="118872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956453" y="4727772"/>
            <a:ext cx="3200400" cy="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8600" y="5330157"/>
            <a:ext cx="1447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rgbClr val="000066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rgbClr val="000066"/>
                </a:solidFill>
                <a:sym typeface="Symbol"/>
              </a:rPr>
              <a:t>t</a:t>
            </a:r>
            <a:r>
              <a:rPr lang="sr-Latn-RS" sz="2400">
                <a:solidFill>
                  <a:srgbClr val="000066"/>
                </a:solidFill>
              </a:rPr>
              <a:t> =</a:t>
            </a:r>
            <a:r>
              <a:rPr lang="en-US" sz="2400">
                <a:solidFill>
                  <a:srgbClr val="000066"/>
                </a:solidFill>
              </a:rPr>
              <a:t> 1 – </a:t>
            </a:r>
            <a:endParaRPr lang="sr-Latn-RS" sz="2400">
              <a:solidFill>
                <a:srgbClr val="000066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72908" y="5319646"/>
            <a:ext cx="304800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1600">
                <a:solidFill>
                  <a:srgbClr val="000066"/>
                </a:solidFill>
                <a:sym typeface="Symbol"/>
              </a:rPr>
              <a:t>r</a:t>
            </a:r>
            <a:endParaRPr lang="sr-Latn-RS" sz="1600">
              <a:solidFill>
                <a:srgbClr val="000066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1384680" y="5610262"/>
            <a:ext cx="4572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311584" y="5101138"/>
            <a:ext cx="59746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311584" y="5560469"/>
            <a:ext cx="597464" cy="49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Symbol"/>
              </a:rPr>
              <a:t></a:t>
            </a:r>
            <a:endParaRPr lang="sr-Latn-RS" sz="2400" i="1" baseline="-2500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3988" y="809625"/>
            <a:ext cx="1228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b="1"/>
              <a:t>Zadatak: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66688" y="1416050"/>
            <a:ext cx="8655050" cy="319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Radno telo (helijum – idealan gas) obavlja Džulov ciklus. Poznate su temperature na početku (302 K) i na kraju (450 K) izentropske kompresije, kao i na kraju izobarskog dovođenja toplote (900 K). Kompresor usisava  20 t/h helijuma. Odrediti: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Razmenjenu količinu toplote, koristan rad i termički stepen korisnosti ciklusa;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Teorijsku snagu turbine, kompresora i čitavog gasno-turbinskog postrojenja.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6688" y="849313"/>
            <a:ext cx="865505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Radno telo (helijum – idealan gas) obavlja Džulov ciklus. Poznate su temperature na početku (302 K) i na kraju (450 K) izentropske kompresije, kao i na kraju izobarskog dovođenja toplote (900 K). Kompresor usisava  20 t/h helijuma.</a:t>
            </a:r>
            <a:endParaRPr lang="en-U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0775" y="3049588"/>
            <a:ext cx="2960688" cy="177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30188" y="5362575"/>
            <a:ext cx="1103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/>
              <a:t>Helijum:</a:t>
            </a:r>
            <a:endParaRPr lang="en-US"/>
          </a:p>
        </p:txBody>
      </p:sp>
      <p:pic>
        <p:nvPicPr>
          <p:cNvPr id="2970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5287963"/>
            <a:ext cx="650240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228600" y="25146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254125"/>
            <a:ext cx="3871913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67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2462213"/>
            <a:ext cx="4022725" cy="233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6019800" y="1447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608138"/>
            <a:ext cx="4932362" cy="278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46667" r="46250" b="18889"/>
          <a:stretch>
            <a:fillRect/>
          </a:stretch>
        </p:blipFill>
        <p:spPr bwMode="auto">
          <a:xfrm>
            <a:off x="6324600" y="1524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53988" y="809625"/>
            <a:ext cx="12287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en-US" b="1"/>
              <a:t>Zadatak: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53988" y="1339850"/>
            <a:ext cx="8667750" cy="292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GTP sa vazduhom kao radnim telom obavlja Džulov ciklus. Stepen povećanja pritiska je 6, minimalna temperatura radnog tela u toku ciklusa je 300 K, a maksimalna 1300 K. Odrediti: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Razmenjenu količinu toplote i koristan rad ciklusa po jedinici mase;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Termički stepen korisnosti ciklusa;</a:t>
            </a:r>
          </a:p>
          <a:p>
            <a:pPr marL="342900" indent="-342900">
              <a:buClr>
                <a:srgbClr val="000000"/>
              </a:buClr>
              <a:buFont typeface="Wingdings" pitchFamily="2" charset="2"/>
              <a:buAutoNum type="alphaLcParenR"/>
              <a:tabLst>
                <a:tab pos="409575" algn="l"/>
              </a:tabLst>
            </a:pPr>
            <a:r>
              <a:rPr lang="sr-Latn-CS"/>
              <a:t>Koliko treba povećati stepen povećanja pritiska da bi se stepen korisnosti povećao za 27%?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838200" y="789206"/>
            <a:ext cx="7082454" cy="2411194"/>
            <a:chOff x="838200" y="762000"/>
            <a:chExt cx="7082454" cy="2411194"/>
          </a:xfrm>
        </p:grpSpPr>
        <p:sp>
          <p:nvSpPr>
            <p:cNvPr id="3" name="Trapezoid 2"/>
            <p:cNvSpPr/>
            <p:nvPr/>
          </p:nvSpPr>
          <p:spPr bwMode="auto">
            <a:xfrm rot="5400000">
              <a:off x="2764324" y="1950720"/>
              <a:ext cx="822960" cy="365760"/>
            </a:xfrm>
            <a:prstGeom prst="trapezoid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rapezoid 3"/>
            <p:cNvSpPr/>
            <p:nvPr/>
          </p:nvSpPr>
          <p:spPr bwMode="auto">
            <a:xfrm rot="-5400000">
              <a:off x="5234116" y="1946910"/>
              <a:ext cx="822960" cy="365760"/>
            </a:xfrm>
            <a:prstGeom prst="trapezoid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3358684" y="2133600"/>
              <a:ext cx="2093416" cy="0"/>
            </a:xfrm>
            <a:prstGeom prst="line">
              <a:avLst/>
            </a:prstGeom>
            <a:noFill/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2532624" y="2133600"/>
              <a:ext cx="457200" cy="0"/>
            </a:xfrm>
            <a:prstGeom prst="line">
              <a:avLst/>
            </a:prstGeom>
            <a:noFill/>
            <a:ln w="381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Oval 9"/>
            <p:cNvSpPr/>
            <p:nvPr/>
          </p:nvSpPr>
          <p:spPr bwMode="auto">
            <a:xfrm>
              <a:off x="2076948" y="1902460"/>
              <a:ext cx="457200" cy="457200"/>
            </a:xfrm>
            <a:prstGeom prst="ellipse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58046" y="193548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7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11486" y="193669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2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5446" y="193548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1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100820" y="990600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45926" y="98165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4</a:t>
              </a:r>
              <a:endParaRPr lang="en-US">
                <a:solidFill>
                  <a:srgbClr val="00006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76940" y="891854"/>
              <a:ext cx="609600" cy="381000"/>
            </a:xfrm>
            <a:prstGeom prst="rect">
              <a:avLst/>
            </a:prstGeom>
            <a:noFill/>
            <a:ln w="254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2046" y="88290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5</a:t>
              </a:r>
              <a:endParaRPr lang="en-US">
                <a:solidFill>
                  <a:srgbClr val="000066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4715500" y="1082040"/>
              <a:ext cx="13716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grpSp>
          <p:nvGrpSpPr>
            <p:cNvPr id="26" name="Group 25"/>
            <p:cNvGrpSpPr/>
            <p:nvPr/>
          </p:nvGrpSpPr>
          <p:grpSpPr>
            <a:xfrm>
              <a:off x="4720580" y="1289050"/>
              <a:ext cx="742950" cy="521843"/>
              <a:chOff x="4450080" y="1898650"/>
              <a:chExt cx="742950" cy="521843"/>
            </a:xfrm>
          </p:grpSpPr>
          <p:sp>
            <p:nvSpPr>
              <p:cNvPr id="22" name="Arc 21"/>
              <p:cNvSpPr/>
              <p:nvPr/>
            </p:nvSpPr>
            <p:spPr bwMode="auto">
              <a:xfrm>
                <a:off x="4735830" y="1898650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4450080" y="1899920"/>
                <a:ext cx="52120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5193030" y="2127885"/>
                <a:ext cx="0" cy="29260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" name="Group 30"/>
            <p:cNvGrpSpPr/>
            <p:nvPr/>
          </p:nvGrpSpPr>
          <p:grpSpPr>
            <a:xfrm>
              <a:off x="5822940" y="2534920"/>
              <a:ext cx="686435" cy="496062"/>
              <a:chOff x="5867400" y="3066290"/>
              <a:chExt cx="686435" cy="496062"/>
            </a:xfrm>
          </p:grpSpPr>
          <p:sp>
            <p:nvSpPr>
              <p:cNvPr id="28" name="Arc 27"/>
              <p:cNvSpPr/>
              <p:nvPr/>
            </p:nvSpPr>
            <p:spPr bwMode="auto">
              <a:xfrm rot="16200000" flipH="1">
                <a:off x="5867400" y="3105152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 bwMode="auto">
              <a:xfrm rot="16200000" flipH="1">
                <a:off x="5731510" y="3203450"/>
                <a:ext cx="2743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16200000" flipH="1">
                <a:off x="6325235" y="3333752"/>
                <a:ext cx="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2" name="TextBox 31"/>
            <p:cNvSpPr txBox="1"/>
            <p:nvPr/>
          </p:nvSpPr>
          <p:spPr>
            <a:xfrm>
              <a:off x="6442700" y="2834640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>
                  <a:solidFill>
                    <a:srgbClr val="000066"/>
                  </a:solidFill>
                </a:rPr>
                <a:t>vazduh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52812" y="762000"/>
              <a:ext cx="7425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>
                  <a:solidFill>
                    <a:srgbClr val="000066"/>
                  </a:solidFill>
                </a:rPr>
                <a:t>gorivo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35" name="Arc 34"/>
            <p:cNvSpPr/>
            <p:nvPr/>
          </p:nvSpPr>
          <p:spPr bwMode="auto">
            <a:xfrm>
              <a:off x="6972290" y="1093978"/>
              <a:ext cx="457200" cy="457200"/>
            </a:xfrm>
            <a:prstGeom prst="arc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6686540" y="1095248"/>
              <a:ext cx="52120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6949430" y="1592580"/>
              <a:ext cx="960120" cy="533400"/>
              <a:chOff x="6678930" y="2202180"/>
              <a:chExt cx="960120" cy="5334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6705600" y="2331720"/>
                <a:ext cx="914400" cy="381000"/>
              </a:xfrm>
              <a:prstGeom prst="rect">
                <a:avLst/>
              </a:prstGeom>
              <a:solidFill>
                <a:schemeClr val="tx1">
                  <a:lumMod val="85000"/>
                </a:schemeClr>
              </a:solidFill>
              <a:ln w="25400" cap="flat" cmpd="sng" algn="ctr">
                <a:solidFill>
                  <a:schemeClr val="tx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 bwMode="auto">
              <a:xfrm>
                <a:off x="6686550" y="2202180"/>
                <a:ext cx="0" cy="5334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7631430" y="2202180"/>
                <a:ext cx="0" cy="5334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>
                <a:off x="6678930" y="2724150"/>
                <a:ext cx="96012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7" name="Straight Arrow Connector 36"/>
            <p:cNvCxnSpPr/>
            <p:nvPr/>
          </p:nvCxnSpPr>
          <p:spPr bwMode="auto">
            <a:xfrm>
              <a:off x="7429490" y="1323213"/>
              <a:ext cx="0" cy="548640"/>
            </a:xfrm>
            <a:prstGeom prst="straightConnector1">
              <a:avLst/>
            </a:prstGeom>
            <a:noFill/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7593320" y="17526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6</a:t>
              </a: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 flipV="1">
              <a:off x="3354060" y="1176020"/>
              <a:ext cx="736600" cy="643382"/>
              <a:chOff x="5867400" y="3066290"/>
              <a:chExt cx="686435" cy="496062"/>
            </a:xfrm>
          </p:grpSpPr>
          <p:sp>
            <p:nvSpPr>
              <p:cNvPr id="54" name="Arc 53"/>
              <p:cNvSpPr/>
              <p:nvPr/>
            </p:nvSpPr>
            <p:spPr bwMode="auto">
              <a:xfrm rot="16200000" flipH="1">
                <a:off x="5867400" y="3105152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rot="16200000" flipH="1">
                <a:off x="5731510" y="3203450"/>
                <a:ext cx="27432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rot="16200000" flipH="1">
                <a:off x="6325235" y="3333752"/>
                <a:ext cx="0" cy="4572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TextBox 56"/>
            <p:cNvSpPr txBox="1"/>
            <p:nvPr/>
          </p:nvSpPr>
          <p:spPr>
            <a:xfrm rot="18599844">
              <a:off x="3077708" y="972312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>
                  <a:solidFill>
                    <a:srgbClr val="000066"/>
                  </a:solidFill>
                </a:rPr>
                <a:t>radno telo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37950" y="18168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>
                  <a:solidFill>
                    <a:srgbClr val="000066"/>
                  </a:solidFill>
                </a:rPr>
                <a:t>3</a:t>
              </a:r>
              <a:endParaRPr lang="en-US">
                <a:solidFill>
                  <a:srgbClr val="000066"/>
                </a:solidFill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247890" y="2423160"/>
              <a:ext cx="742950" cy="594995"/>
              <a:chOff x="6953250" y="4983480"/>
              <a:chExt cx="742950" cy="594995"/>
            </a:xfrm>
          </p:grpSpPr>
          <p:sp>
            <p:nvSpPr>
              <p:cNvPr id="59" name="Arc 58"/>
              <p:cNvSpPr/>
              <p:nvPr/>
            </p:nvSpPr>
            <p:spPr bwMode="auto">
              <a:xfrm flipV="1">
                <a:off x="7239000" y="5121275"/>
                <a:ext cx="457200" cy="457200"/>
              </a:xfrm>
              <a:prstGeom prst="arc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6953250" y="5577205"/>
                <a:ext cx="521208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 flipV="1">
                <a:off x="7696200" y="4983480"/>
                <a:ext cx="0" cy="36576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4" name="TextBox 63"/>
            <p:cNvSpPr txBox="1"/>
            <p:nvPr/>
          </p:nvSpPr>
          <p:spPr>
            <a:xfrm>
              <a:off x="838200" y="2834640"/>
              <a:ext cx="1573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>
                  <a:solidFill>
                    <a:srgbClr val="000066"/>
                  </a:solidFill>
                </a:rPr>
                <a:t>izlazni gasovi</a:t>
              </a:r>
              <a:endParaRPr lang="en-US" sz="1600">
                <a:solidFill>
                  <a:srgbClr val="000066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817860" y="2423160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i="1">
                  <a:solidFill>
                    <a:srgbClr val="000066"/>
                  </a:solidFill>
                </a:rPr>
                <a:t>p</a:t>
              </a:r>
              <a:r>
                <a:rPr lang="sr-Latn-RS" sz="1600" baseline="-25000">
                  <a:solidFill>
                    <a:srgbClr val="000066"/>
                  </a:solidFill>
                </a:rPr>
                <a:t>1</a:t>
              </a:r>
              <a:endParaRPr lang="en-US" sz="1600" baseline="-25000">
                <a:solidFill>
                  <a:srgbClr val="000066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139240" y="1623060"/>
              <a:ext cx="3738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sr-Latn-RS" sz="1600" i="1">
                  <a:solidFill>
                    <a:srgbClr val="000066"/>
                  </a:solidFill>
                </a:rPr>
                <a:t>p</a:t>
              </a:r>
              <a:r>
                <a:rPr lang="sr-Latn-RS" sz="1600" baseline="-25000">
                  <a:solidFill>
                    <a:srgbClr val="000066"/>
                  </a:solidFill>
                </a:rPr>
                <a:t>2</a:t>
              </a:r>
              <a:endParaRPr lang="en-US" sz="1600" baseline="-25000">
                <a:solidFill>
                  <a:srgbClr val="000066"/>
                </a:solidFill>
              </a:endParaRPr>
            </a:p>
          </p:txBody>
        </p:sp>
      </p:grp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304800" y="3429000"/>
            <a:ext cx="4364672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sr-Cyrl-CS" sz="1800">
                <a:solidFill>
                  <a:srgbClr val="000066"/>
                </a:solidFill>
              </a:rPr>
              <a:t>Kompresor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G</a:t>
            </a:r>
            <a:r>
              <a:rPr lang="sr-Cyrl-CS" sz="1800">
                <a:solidFill>
                  <a:srgbClr val="000066"/>
                </a:solidFill>
              </a:rPr>
              <a:t>asna turbina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V</a:t>
            </a:r>
            <a:r>
              <a:rPr lang="sr-Cyrl-CS" sz="1800">
                <a:solidFill>
                  <a:srgbClr val="000066"/>
                </a:solidFill>
              </a:rPr>
              <a:t>ratil</a:t>
            </a:r>
            <a:r>
              <a:rPr lang="en-US" sz="1800">
                <a:solidFill>
                  <a:srgbClr val="000066"/>
                </a:solidFill>
              </a:rPr>
              <a:t>o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K</a:t>
            </a:r>
            <a:r>
              <a:rPr lang="sr-Cyrl-CS" sz="1800">
                <a:solidFill>
                  <a:srgbClr val="000066"/>
                </a:solidFill>
              </a:rPr>
              <a:t>omor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 za sagorevanje</a:t>
            </a:r>
            <a:r>
              <a:rPr lang="sr-Latn-CS" sz="1800">
                <a:solidFill>
                  <a:srgbClr val="000066"/>
                </a:solidFill>
              </a:rPr>
              <a:t> (grejn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Latn-CS" sz="1800">
                <a:solidFill>
                  <a:srgbClr val="000066"/>
                </a:solidFill>
              </a:rPr>
              <a:t> komor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Latn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ump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 za gorivo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R</a:t>
            </a:r>
            <a:r>
              <a:rPr lang="sr-Cyrl-CS" sz="1800">
                <a:solidFill>
                  <a:srgbClr val="000066"/>
                </a:solidFill>
              </a:rPr>
              <a:t>ezervoar</a:t>
            </a:r>
            <a:endParaRPr lang="en-US" sz="1800">
              <a:solidFill>
                <a:srgbClr val="000066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Clr>
                <a:srgbClr val="000066"/>
              </a:buClr>
              <a:buFont typeface="Wingdings" pitchFamily="2" charset="2"/>
              <a:buAutoNum type="arabicPeriod"/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otrošač (na primer, generator električne struje</a:t>
            </a:r>
            <a:r>
              <a:rPr lang="en-U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</a:rPr>
              <a:t>ili radn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 mašin</a:t>
            </a:r>
            <a:r>
              <a:rPr lang="en-US" sz="1800">
                <a:solidFill>
                  <a:srgbClr val="000066"/>
                </a:solidFill>
              </a:rPr>
              <a:t>a</a:t>
            </a:r>
            <a:r>
              <a:rPr lang="sr-Cyrl-CS" sz="1800">
                <a:solidFill>
                  <a:srgbClr val="000066"/>
                </a:solidFill>
              </a:rPr>
              <a:t>)</a:t>
            </a: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4876800" y="4245471"/>
            <a:ext cx="4021138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409575" algn="l"/>
              </a:tabLst>
            </a:pPr>
            <a:r>
              <a:rPr lang="en-US" sz="1800">
                <a:solidFill>
                  <a:srgbClr val="000066"/>
                </a:solidFill>
              </a:rPr>
              <a:t>P</a:t>
            </a:r>
            <a:r>
              <a:rPr lang="sr-Cyrl-CS" sz="1800">
                <a:solidFill>
                  <a:srgbClr val="000066"/>
                </a:solidFill>
              </a:rPr>
              <a:t>roces sagorevanja goriva u komori za sagorevanje može </a:t>
            </a:r>
            <a:r>
              <a:rPr lang="sr-Latn-RS" sz="1800">
                <a:solidFill>
                  <a:srgbClr val="000066"/>
                </a:solidFill>
              </a:rPr>
              <a:t>se modelirati sa dva procesa</a:t>
            </a:r>
            <a:r>
              <a:rPr lang="en-US" sz="1800">
                <a:solidFill>
                  <a:srgbClr val="000066"/>
                </a:solidFill>
              </a:rPr>
              <a:t>:</a:t>
            </a:r>
            <a:r>
              <a:rPr lang="sr-Latn-R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</a:rPr>
              <a:t>izobarski</a:t>
            </a:r>
            <a:r>
              <a:rPr lang="sr-Latn-C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</a:rPr>
              <a:t>i</a:t>
            </a:r>
            <a:r>
              <a:rPr lang="sr-Latn-RS" sz="1800">
                <a:solidFill>
                  <a:srgbClr val="000066"/>
                </a:solidFill>
              </a:rPr>
              <a:t> </a:t>
            </a:r>
            <a:r>
              <a:rPr lang="sr-Cyrl-CS" sz="1800">
                <a:solidFill>
                  <a:srgbClr val="000066"/>
                </a:solidFill>
              </a:rPr>
              <a:t>izohorski</a:t>
            </a:r>
            <a:r>
              <a:rPr lang="sr-Latn-RS" sz="1800">
                <a:solidFill>
                  <a:srgbClr val="000066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tabLst>
                <a:tab pos="409575" algn="l"/>
              </a:tabLst>
            </a:pPr>
            <a:r>
              <a:rPr lang="sr-Latn-RS" sz="1800">
                <a:solidFill>
                  <a:srgbClr val="000066"/>
                </a:solidFill>
              </a:rPr>
              <a:t>Izohorski proces – </a:t>
            </a:r>
            <a:r>
              <a:rPr lang="sr-Cyrl-CS" sz="1800">
                <a:solidFill>
                  <a:srgbClr val="000066"/>
                </a:solidFill>
              </a:rPr>
              <a:t>već</a:t>
            </a:r>
            <a:r>
              <a:rPr lang="sr-Latn-RS" sz="1800">
                <a:solidFill>
                  <a:srgbClr val="000066"/>
                </a:solidFill>
              </a:rPr>
              <a:t>a vrednost </a:t>
            </a:r>
            <a:r>
              <a:rPr lang="sl-SI" sz="1800">
                <a:solidFill>
                  <a:srgbClr val="000066"/>
                </a:solidFill>
              </a:rPr>
              <a:t>termičkog stepena korisnosti</a:t>
            </a:r>
            <a:r>
              <a:rPr lang="sr-Cyrl-CS" sz="1800">
                <a:solidFill>
                  <a:srgbClr val="000066"/>
                </a:solidFill>
              </a:rPr>
              <a:t>, složenij</a:t>
            </a:r>
            <a:r>
              <a:rPr lang="sr-Latn-RS" sz="1800">
                <a:solidFill>
                  <a:srgbClr val="000066"/>
                </a:solidFill>
              </a:rPr>
              <a:t>a </a:t>
            </a:r>
            <a:r>
              <a:rPr lang="sr-Cyrl-CS" sz="1800">
                <a:solidFill>
                  <a:srgbClr val="000066"/>
                </a:solidFill>
              </a:rPr>
              <a:t>konstrukcij</a:t>
            </a:r>
            <a:r>
              <a:rPr lang="sr-Latn-RS" sz="1800">
                <a:solidFill>
                  <a:srgbClr val="000066"/>
                </a:solidFill>
              </a:rPr>
              <a:t>a</a:t>
            </a:r>
            <a:r>
              <a:rPr lang="sr-Latn-CS" sz="1800">
                <a:solidFill>
                  <a:srgbClr val="00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53988" y="1076325"/>
            <a:ext cx="86677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09575" algn="l"/>
              </a:tabLst>
            </a:pPr>
            <a:r>
              <a:rPr lang="sr-Latn-CS"/>
              <a:t>GTP sa vazduhom kao radnim telom obavlja Džulov ciklus. Stepen povećanja pritiska je 6, minimalna temperatura radnog tela u toku ciklusa je 300 K, a maksimalna 1300 K.</a:t>
            </a:r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963" y="2973388"/>
            <a:ext cx="1381125" cy="159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46667" r="46250" b="18889"/>
          <a:stretch>
            <a:fillRect/>
          </a:stretch>
        </p:blipFill>
        <p:spPr bwMode="auto">
          <a:xfrm>
            <a:off x="685800" y="2667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696913"/>
            <a:ext cx="2579687" cy="1631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2751138" y="696913"/>
            <a:ext cx="608012" cy="1668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05163" y="1379538"/>
            <a:ext cx="268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 b="1"/>
              <a:t>:</a:t>
            </a:r>
            <a:endParaRPr lang="en-US" b="1"/>
          </a:p>
        </p:txBody>
      </p:sp>
      <p:sp>
        <p:nvSpPr>
          <p:cNvPr id="34827" name="Line 12"/>
          <p:cNvSpPr>
            <a:spLocks noChangeShapeType="1"/>
          </p:cNvSpPr>
          <p:nvPr/>
        </p:nvSpPr>
        <p:spPr bwMode="auto">
          <a:xfrm>
            <a:off x="246063" y="2517775"/>
            <a:ext cx="34147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2746375"/>
            <a:ext cx="6072187" cy="298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6096000" y="1524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076325"/>
            <a:ext cx="3567112" cy="823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290763"/>
            <a:ext cx="3794125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263" y="3505200"/>
            <a:ext cx="341471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33125" t="46667" r="46250" b="18889"/>
          <a:stretch>
            <a:fillRect/>
          </a:stretch>
        </p:blipFill>
        <p:spPr bwMode="auto">
          <a:xfrm>
            <a:off x="5791200" y="16002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379538"/>
            <a:ext cx="4249737" cy="3211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3125" t="46667" r="46250" b="18889"/>
          <a:stretch>
            <a:fillRect/>
          </a:stretch>
        </p:blipFill>
        <p:spPr bwMode="auto">
          <a:xfrm>
            <a:off x="5715000" y="1524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0188" y="1036638"/>
            <a:ext cx="54800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/>
              <a:t>Koliko treba povećati stepen povećanja pritiska</a:t>
            </a:r>
            <a:r>
              <a:rPr lang="en-US"/>
              <a:t> </a:t>
            </a:r>
            <a:r>
              <a:rPr lang="sr-Latn-CS"/>
              <a:t>da bi se stepen korisnosti povećao za 27%?</a:t>
            </a:r>
            <a:endParaRPr lang="en-US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850" y="923925"/>
            <a:ext cx="2655888" cy="2455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138363"/>
            <a:ext cx="3490912" cy="2435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28600" y="1143000"/>
            <a:ext cx="807561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Pretpostavke:</a:t>
            </a: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 ciklus zatvoren, tj. količina radnog tela je konstantna,</a:t>
            </a: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 </a:t>
            </a:r>
            <a:r>
              <a:rPr lang="sr-Cyrl-CS">
                <a:solidFill>
                  <a:srgbClr val="000066"/>
                </a:solidFill>
              </a:rPr>
              <a:t>radno telo je idealan gas</a:t>
            </a:r>
            <a:r>
              <a:rPr lang="sr-Latn-RS">
                <a:solidFill>
                  <a:srgbClr val="000066"/>
                </a:solidFill>
              </a:rPr>
              <a:t>,</a:t>
            </a: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 konstant</a:t>
            </a:r>
            <a:r>
              <a:rPr lang="sr-Latn-RS">
                <a:solidFill>
                  <a:srgbClr val="000066"/>
                </a:solidFill>
              </a:rPr>
              <a:t>a</a:t>
            </a:r>
            <a:r>
              <a:rPr lang="sr-Cyrl-CS">
                <a:solidFill>
                  <a:srgbClr val="000066"/>
                </a:solidFill>
              </a:rPr>
              <a:t>n</a:t>
            </a:r>
            <a:r>
              <a:rPr lang="sr-Latn-CS">
                <a:solidFill>
                  <a:srgbClr val="000066"/>
                </a:solidFill>
              </a:rPr>
              <a:t> specifični toplotni kapacitet radnog tela,</a:t>
            </a:r>
            <a:endParaRPr lang="sl-SI">
              <a:solidFill>
                <a:srgbClr val="000066"/>
              </a:solidFill>
            </a:endParaRPr>
          </a:p>
          <a:p>
            <a:pPr>
              <a:buClr>
                <a:srgbClr val="000066"/>
              </a:buClr>
              <a:buFont typeface="Times New Roman" pitchFamily="18" charset="0"/>
              <a:buChar char="‒"/>
              <a:tabLst>
                <a:tab pos="409575" algn="l"/>
              </a:tabLst>
            </a:pPr>
            <a:r>
              <a:rPr lang="sr-Latn-RS">
                <a:solidFill>
                  <a:srgbClr val="000066"/>
                </a:solidFill>
              </a:rPr>
              <a:t> </a:t>
            </a:r>
            <a:r>
              <a:rPr lang="sr-Cyrl-CS">
                <a:solidFill>
                  <a:srgbClr val="000066"/>
                </a:solidFill>
              </a:rPr>
              <a:t>svi procesi u ciklusu su povratni</a:t>
            </a:r>
            <a:r>
              <a:rPr lang="sr-Latn-CS">
                <a:solidFill>
                  <a:srgbClr val="000066"/>
                </a:solidFill>
              </a:rPr>
              <a:t>.</a:t>
            </a:r>
            <a:endParaRPr lang="sl-SI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WordArt 8"/>
          <p:cNvSpPr>
            <a:spLocks noChangeArrowheads="1" noChangeShapeType="1" noTextEdit="1"/>
          </p:cNvSpPr>
          <p:nvPr/>
        </p:nvSpPr>
        <p:spPr bwMode="auto">
          <a:xfrm>
            <a:off x="2901950" y="1311275"/>
            <a:ext cx="3308350" cy="903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DžULOV CIKLUS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013960" y="2936727"/>
            <a:ext cx="2773680" cy="2549673"/>
            <a:chOff x="5013960" y="2936727"/>
            <a:chExt cx="2773680" cy="2549673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536829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5364480" y="5157719"/>
              <a:ext cx="24231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5013960" y="2936727"/>
              <a:ext cx="32573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747115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s</a:t>
              </a:r>
            </a:p>
          </p:txBody>
        </p:sp>
        <p:grpSp>
          <p:nvGrpSpPr>
            <p:cNvPr id="9" name="Group 29"/>
            <p:cNvGrpSpPr/>
            <p:nvPr/>
          </p:nvGrpSpPr>
          <p:grpSpPr>
            <a:xfrm flipH="1">
              <a:off x="5709820" y="3023431"/>
              <a:ext cx="1609852" cy="2138610"/>
              <a:chOff x="5008780" y="2383329"/>
              <a:chExt cx="1609852" cy="2138610"/>
            </a:xfrm>
          </p:grpSpPr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 rot="20117235">
                <a:off x="5338497" y="290529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Freeform 10"/>
              <p:cNvSpPr>
                <a:spLocks noChangeAspect="1"/>
              </p:cNvSpPr>
              <p:nvPr/>
            </p:nvSpPr>
            <p:spPr bwMode="auto">
              <a:xfrm rot="20314463">
                <a:off x="5334686" y="2383329"/>
                <a:ext cx="958169" cy="1616640"/>
              </a:xfrm>
              <a:custGeom>
                <a:avLst/>
                <a:gdLst>
                  <a:gd name="connsiteX0" fmla="*/ 0 w 1981200"/>
                  <a:gd name="connsiteY0" fmla="*/ 0 h 2118360"/>
                  <a:gd name="connsiteX1" fmla="*/ 563880 w 1981200"/>
                  <a:gd name="connsiteY1" fmla="*/ 1493520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597783 w 1981200"/>
                  <a:gd name="connsiteY1" fmla="*/ 1435486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  <a:gd name="connsiteX0" fmla="*/ 0 w 1981200"/>
                  <a:gd name="connsiteY0" fmla="*/ 0 h 2118360"/>
                  <a:gd name="connsiteX1" fmla="*/ 663823 w 1981200"/>
                  <a:gd name="connsiteY1" fmla="*/ 1356223 h 2118360"/>
                  <a:gd name="connsiteX2" fmla="*/ 1981200 w 1981200"/>
                  <a:gd name="connsiteY2" fmla="*/ 2118360 h 2118360"/>
                  <a:gd name="connsiteX3" fmla="*/ 1981200 w 1981200"/>
                  <a:gd name="connsiteY3" fmla="*/ 2118360 h 211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1200" h="2118360">
                    <a:moveTo>
                      <a:pt x="0" y="0"/>
                    </a:moveTo>
                    <a:cubicBezTo>
                      <a:pt x="116840" y="570230"/>
                      <a:pt x="333623" y="1003163"/>
                      <a:pt x="663823" y="1356223"/>
                    </a:cubicBezTo>
                    <a:cubicBezTo>
                      <a:pt x="994023" y="1709283"/>
                      <a:pt x="1981200" y="2118360"/>
                      <a:pt x="1981200" y="2118360"/>
                    </a:cubicBezTo>
                    <a:lnTo>
                      <a:pt x="1981200" y="2118360"/>
                    </a:lnTo>
                  </a:path>
                </a:pathLst>
              </a:cu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5044440" y="2626638"/>
                <a:ext cx="0" cy="5334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6583680" y="3784878"/>
                <a:ext cx="0" cy="457200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" name="Oval 13"/>
              <p:cNvSpPr/>
              <p:nvPr/>
            </p:nvSpPr>
            <p:spPr bwMode="auto">
              <a:xfrm rot="2628319">
                <a:off x="5009235" y="3143321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628319">
                <a:off x="5008780" y="255033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 rot="2628319">
                <a:off x="6544972" y="4208450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 rot="2628319">
                <a:off x="6545480" y="3735248"/>
                <a:ext cx="73152" cy="73152"/>
              </a:xfrm>
              <a:prstGeom prst="ellipse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rgbClr val="FF0000"/>
                  </a:buClr>
                  <a:buSzPct val="100000"/>
                  <a:buFont typeface="Wingdings" pitchFamily="2" charset="2"/>
                  <a:buNone/>
                  <a:tabLst>
                    <a:tab pos="409575" algn="l"/>
                  </a:tabLst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5433060" y="48006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5440680" y="41529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7284720" y="297944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sp>
          <p:nvSpPr>
            <p:cNvPr id="48" name="Text Box 15"/>
            <p:cNvSpPr txBox="1">
              <a:spLocks noChangeArrowheads="1"/>
            </p:cNvSpPr>
            <p:nvPr/>
          </p:nvSpPr>
          <p:spPr bwMode="auto">
            <a:xfrm>
              <a:off x="7299960" y="3695722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90793" y="3565156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H="1">
              <a:off x="6416040" y="3627142"/>
              <a:ext cx="106680" cy="74676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H="1">
              <a:off x="6614160" y="4389142"/>
              <a:ext cx="91440" cy="58674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629400" y="4533922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14400" y="2784327"/>
            <a:ext cx="3103880" cy="2702073"/>
            <a:chOff x="914400" y="2784327"/>
            <a:chExt cx="3103880" cy="2702073"/>
          </a:xfrm>
        </p:grpSpPr>
        <p:sp>
          <p:nvSpPr>
            <p:cNvPr id="19" name="Freeform 18"/>
            <p:cNvSpPr>
              <a:spLocks noChangeAspect="1"/>
            </p:cNvSpPr>
            <p:nvPr/>
          </p:nvSpPr>
          <p:spPr bwMode="auto">
            <a:xfrm rot="21362240">
              <a:off x="1771915" y="3290535"/>
              <a:ext cx="867131" cy="146304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1268730" y="2962528"/>
              <a:ext cx="3810" cy="2195192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1280160" y="5157719"/>
              <a:ext cx="265176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914400" y="2936727"/>
              <a:ext cx="31290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800" i="1">
                  <a:solidFill>
                    <a:srgbClr val="000099"/>
                  </a:solidFill>
                </a:rPr>
                <a:t>p</a:t>
              </a:r>
              <a:endParaRPr lang="en-US" sz="1800" i="1">
                <a:solidFill>
                  <a:srgbClr val="000099"/>
                </a:solidFill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645916" y="5117068"/>
              <a:ext cx="30008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800" i="1">
                  <a:solidFill>
                    <a:srgbClr val="000099"/>
                  </a:solidFill>
                </a:rPr>
                <a:t>v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H="1" flipV="1">
              <a:off x="1725168" y="3339599"/>
              <a:ext cx="633984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26"/>
            <p:cNvSpPr/>
            <p:nvPr/>
          </p:nvSpPr>
          <p:spPr bwMode="auto">
            <a:xfrm rot="2628319">
              <a:off x="1691996" y="330285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2404110" y="462509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sr-Latn-RS" sz="1600">
                  <a:solidFill>
                    <a:srgbClr val="000099"/>
                  </a:solidFill>
                </a:rPr>
                <a:t>1</a:t>
              </a:r>
              <a:endParaRPr lang="en-US" sz="1600">
                <a:solidFill>
                  <a:srgbClr val="000099"/>
                </a:solidFill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3501390" y="4568748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4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436370" y="315824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2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362200" y="3165863"/>
              <a:ext cx="29848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tabLst>
                  <a:tab pos="409575" algn="l"/>
                </a:tabLst>
              </a:pPr>
              <a:r>
                <a:rPr lang="en-US" sz="1600">
                  <a:solidFill>
                    <a:srgbClr val="000099"/>
                  </a:solidFill>
                </a:rPr>
                <a:t>3</a:t>
              </a:r>
            </a:p>
          </p:txBody>
        </p:sp>
        <p:grpSp>
          <p:nvGrpSpPr>
            <p:cNvPr id="35" name="Group 39"/>
            <p:cNvGrpSpPr/>
            <p:nvPr/>
          </p:nvGrpSpPr>
          <p:grpSpPr>
            <a:xfrm>
              <a:off x="2646680" y="3663703"/>
              <a:ext cx="1371600" cy="483561"/>
              <a:chOff x="1805940" y="2880360"/>
              <a:chExt cx="1371600" cy="483561"/>
            </a:xfrm>
          </p:grpSpPr>
          <p:sp>
            <p:nvSpPr>
              <p:cNvPr id="43" name="Text Box 27"/>
              <p:cNvSpPr txBox="1">
                <a:spLocks noChangeArrowheads="1"/>
              </p:cNvSpPr>
              <p:nvPr/>
            </p:nvSpPr>
            <p:spPr bwMode="auto">
              <a:xfrm>
                <a:off x="1805940" y="2939189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>
                    <a:solidFill>
                      <a:schemeClr val="bg1"/>
                    </a:solidFill>
                  </a:rPr>
                  <a:t>=</a:t>
                </a:r>
                <a:r>
                  <a:rPr lang="en-US" sz="1800" i="1">
                    <a:solidFill>
                      <a:schemeClr val="bg1"/>
                    </a:solidFill>
                  </a:rPr>
                  <a:t> C</a:t>
                </a:r>
              </a:p>
            </p:txBody>
          </p:sp>
          <p:sp>
            <p:nvSpPr>
              <p:cNvPr id="44" name="Text Box 27"/>
              <p:cNvSpPr txBox="1">
                <a:spLocks noChangeArrowheads="1"/>
              </p:cNvSpPr>
              <p:nvPr/>
            </p:nvSpPr>
            <p:spPr bwMode="auto">
              <a:xfrm>
                <a:off x="2148840" y="2880360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8"/>
            <p:cNvGrpSpPr/>
            <p:nvPr/>
          </p:nvGrpSpPr>
          <p:grpSpPr>
            <a:xfrm rot="3055352">
              <a:off x="1358767" y="4126031"/>
              <a:ext cx="1371600" cy="483561"/>
              <a:chOff x="1089660" y="3936039"/>
              <a:chExt cx="1371600" cy="483561"/>
            </a:xfrm>
          </p:grpSpPr>
          <p:sp>
            <p:nvSpPr>
              <p:cNvPr id="41" name="Text Box 27"/>
              <p:cNvSpPr txBox="1">
                <a:spLocks noChangeArrowheads="1"/>
              </p:cNvSpPr>
              <p:nvPr/>
            </p:nvSpPr>
            <p:spPr bwMode="auto">
              <a:xfrm>
                <a:off x="1089660" y="3994868"/>
                <a:ext cx="137160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en-US" sz="1800" i="1">
                    <a:solidFill>
                      <a:schemeClr val="bg1"/>
                    </a:solidFill>
                  </a:rPr>
                  <a:t>p v  </a:t>
                </a:r>
                <a:r>
                  <a:rPr lang="sr-Latn-RS" sz="1800" i="1">
                    <a:solidFill>
                      <a:schemeClr val="bg1"/>
                    </a:solidFill>
                  </a:rPr>
                  <a:t>=</a:t>
                </a:r>
                <a:r>
                  <a:rPr lang="en-US" sz="1800" i="1">
                    <a:solidFill>
                      <a:schemeClr val="bg1"/>
                    </a:solidFill>
                  </a:rPr>
                  <a:t> C</a:t>
                </a:r>
              </a:p>
            </p:txBody>
          </p:sp>
          <p:sp>
            <p:nvSpPr>
              <p:cNvPr id="42" name="Text Box 27"/>
              <p:cNvSpPr txBox="1">
                <a:spLocks noChangeArrowheads="1"/>
              </p:cNvSpPr>
              <p:nvPr/>
            </p:nvSpPr>
            <p:spPr bwMode="auto">
              <a:xfrm>
                <a:off x="1432560" y="3936039"/>
                <a:ext cx="350520" cy="4247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tabLst>
                    <a:tab pos="409575" algn="l"/>
                  </a:tabLst>
                </a:pPr>
                <a:r>
                  <a:rPr lang="sr-Latn-RS" sz="1800" i="1" baseline="30000">
                    <a:solidFill>
                      <a:schemeClr val="bg1"/>
                    </a:solidFill>
                    <a:sym typeface="Symbol"/>
                  </a:rPr>
                  <a:t></a:t>
                </a:r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524000" y="278432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dov</a:t>
              </a:r>
              <a:endParaRPr lang="en-US" i="1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2082800" y="3064263"/>
              <a:ext cx="0" cy="5334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997200" y="4679167"/>
              <a:ext cx="601447" cy="427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>
                  <a:solidFill>
                    <a:schemeClr val="bg1"/>
                  </a:solidFill>
                </a:rPr>
                <a:t>q</a:t>
              </a:r>
              <a:r>
                <a:rPr lang="en-US" i="1" baseline="-25000">
                  <a:solidFill>
                    <a:schemeClr val="bg1"/>
                  </a:solidFill>
                </a:rPr>
                <a:t>odv</a:t>
              </a:r>
              <a:endParaRPr lang="en-US" i="1">
                <a:solidFill>
                  <a:schemeClr val="bg1"/>
                </a:solidFill>
              </a:endParaRPr>
            </a:p>
          </p:txBody>
        </p:sp>
        <p:sp>
          <p:nvSpPr>
            <p:cNvPr id="102" name="Freeform 101"/>
            <p:cNvSpPr>
              <a:spLocks noChangeAspect="1"/>
            </p:cNvSpPr>
            <p:nvPr/>
          </p:nvSpPr>
          <p:spPr bwMode="auto">
            <a:xfrm rot="21011764">
              <a:off x="2477296" y="3248677"/>
              <a:ext cx="921327" cy="1554480"/>
            </a:xfrm>
            <a:custGeom>
              <a:avLst/>
              <a:gdLst>
                <a:gd name="connsiteX0" fmla="*/ 0 w 1981200"/>
                <a:gd name="connsiteY0" fmla="*/ 0 h 2118360"/>
                <a:gd name="connsiteX1" fmla="*/ 563880 w 1981200"/>
                <a:gd name="connsiteY1" fmla="*/ 1493520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597783 w 1981200"/>
                <a:gd name="connsiteY1" fmla="*/ 1435486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  <a:gd name="connsiteX0" fmla="*/ 0 w 1981200"/>
                <a:gd name="connsiteY0" fmla="*/ 0 h 2118360"/>
                <a:gd name="connsiteX1" fmla="*/ 663823 w 1981200"/>
                <a:gd name="connsiteY1" fmla="*/ 1356223 h 2118360"/>
                <a:gd name="connsiteX2" fmla="*/ 1981200 w 1981200"/>
                <a:gd name="connsiteY2" fmla="*/ 2118360 h 2118360"/>
                <a:gd name="connsiteX3" fmla="*/ 1981200 w 1981200"/>
                <a:gd name="connsiteY3" fmla="*/ 2118360 h 211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2118360">
                  <a:moveTo>
                    <a:pt x="0" y="0"/>
                  </a:moveTo>
                  <a:cubicBezTo>
                    <a:pt x="116840" y="570230"/>
                    <a:pt x="333623" y="1003163"/>
                    <a:pt x="663823" y="1356223"/>
                  </a:cubicBezTo>
                  <a:cubicBezTo>
                    <a:pt x="994023" y="1709283"/>
                    <a:pt x="1981200" y="2118360"/>
                    <a:pt x="1981200" y="2118360"/>
                  </a:cubicBezTo>
                  <a:lnTo>
                    <a:pt x="1981200" y="2118360"/>
                  </a:lnTo>
                </a:path>
              </a:pathLst>
            </a:cu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flipH="1" flipV="1">
              <a:off x="2688336" y="4714247"/>
              <a:ext cx="822960" cy="0"/>
            </a:xfrm>
            <a:prstGeom prst="line">
              <a:avLst/>
            </a:prstGeom>
            <a:noFill/>
            <a:ln w="28575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 rot="2628319">
              <a:off x="2643532" y="4682945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 rot="2628319">
              <a:off x="3476144" y="4678119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 rot="2628319">
              <a:off x="2317396" y="3304233"/>
              <a:ext cx="73152" cy="73152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FF0000"/>
                </a:buClr>
                <a:buSzPct val="100000"/>
                <a:buFont typeface="Wingdings" pitchFamily="2" charset="2"/>
                <a:buNone/>
                <a:tabLst>
                  <a:tab pos="409575" algn="l"/>
                </a:tabLst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941320" y="4593343"/>
              <a:ext cx="0" cy="457200"/>
            </a:xfrm>
            <a:prstGeom prst="straightConnector1">
              <a:avLst/>
            </a:prstGeom>
            <a:noFill/>
            <a:ln w="41275" cap="flat" cmpd="dbl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33125" t="46667" r="46250" b="18889"/>
          <a:stretch>
            <a:fillRect/>
          </a:stretch>
        </p:blipFill>
        <p:spPr bwMode="auto">
          <a:xfrm>
            <a:off x="228600" y="6858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32500" t="25241" r="20841" b="44435"/>
          <a:stretch>
            <a:fillRect/>
          </a:stretch>
        </p:blipFill>
        <p:spPr bwMode="auto">
          <a:xfrm>
            <a:off x="2756012" y="762000"/>
            <a:ext cx="5688701" cy="20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06388" y="3452841"/>
            <a:ext cx="8591550" cy="26431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Cyrl-CS">
                <a:solidFill>
                  <a:srgbClr val="000066"/>
                </a:solidFill>
              </a:rPr>
              <a:t>Proces 1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>
                <a:solidFill>
                  <a:srgbClr val="000066"/>
                </a:solidFill>
              </a:rPr>
              <a:t>2</a:t>
            </a:r>
            <a:r>
              <a:rPr lang="sr-Latn-RS">
                <a:solidFill>
                  <a:srgbClr val="000066"/>
                </a:solidFill>
              </a:rPr>
              <a:t> – </a:t>
            </a:r>
            <a:r>
              <a:rPr lang="sr-Latn-CS">
                <a:solidFill>
                  <a:srgbClr val="000066"/>
                </a:solidFill>
              </a:rPr>
              <a:t>adijabata – </a:t>
            </a:r>
            <a:r>
              <a:rPr lang="sr-Cyrl-CS">
                <a:solidFill>
                  <a:srgbClr val="000066"/>
                </a:solidFill>
              </a:rPr>
              <a:t>sabijanje vazduha u kompresoru</a:t>
            </a:r>
            <a:r>
              <a:rPr lang="sr-Latn-RS">
                <a:solidFill>
                  <a:srgbClr val="000066"/>
                </a:solidFill>
              </a:rPr>
              <a:t>,</a:t>
            </a:r>
            <a:endParaRPr lang="sr-Latn-CS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Proces </a:t>
            </a:r>
            <a:r>
              <a:rPr lang="sr-Cyrl-CS">
                <a:solidFill>
                  <a:srgbClr val="000066"/>
                </a:solidFill>
              </a:rPr>
              <a:t>2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>
                <a:solidFill>
                  <a:srgbClr val="000066"/>
                </a:solidFill>
              </a:rPr>
              <a:t>3</a:t>
            </a:r>
            <a:r>
              <a:rPr lang="sr-Latn-RS">
                <a:solidFill>
                  <a:srgbClr val="000066"/>
                </a:solidFill>
              </a:rPr>
              <a:t> – izobara – </a:t>
            </a:r>
            <a:r>
              <a:rPr lang="sr-Cyrl-CS">
                <a:solidFill>
                  <a:srgbClr val="000066"/>
                </a:solidFill>
              </a:rPr>
              <a:t>radnom telu se dovodi toplota </a:t>
            </a:r>
            <a:r>
              <a:rPr lang="sr-Latn-CS">
                <a:solidFill>
                  <a:srgbClr val="000066"/>
                </a:solidFill>
              </a:rPr>
              <a:t>(</a:t>
            </a:r>
            <a:r>
              <a:rPr lang="sr-Cyrl-CS">
                <a:solidFill>
                  <a:srgbClr val="000066"/>
                </a:solidFill>
              </a:rPr>
              <a:t>sagorevanj</a:t>
            </a:r>
            <a:r>
              <a:rPr lang="sr-Latn-CS">
                <a:solidFill>
                  <a:srgbClr val="000066"/>
                </a:solidFill>
              </a:rPr>
              <a:t>e</a:t>
            </a:r>
            <a:r>
              <a:rPr lang="sr-Cyrl-CS">
                <a:solidFill>
                  <a:srgbClr val="000066"/>
                </a:solidFill>
              </a:rPr>
              <a:t> goriva u komori za sagorevanje</a:t>
            </a:r>
            <a:r>
              <a:rPr lang="sr-Latn-CS">
                <a:solidFill>
                  <a:srgbClr val="000066"/>
                </a:solidFill>
              </a:rPr>
              <a:t>),</a:t>
            </a: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</a:t>
            </a:r>
            <a:r>
              <a:rPr lang="sr-Cyrl-CS">
                <a:solidFill>
                  <a:srgbClr val="000066"/>
                </a:solidFill>
              </a:rPr>
              <a:t>roces 3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>
                <a:solidFill>
                  <a:srgbClr val="000066"/>
                </a:solidFill>
              </a:rPr>
              <a:t>4</a:t>
            </a:r>
            <a:r>
              <a:rPr lang="sr-Latn-RS">
                <a:solidFill>
                  <a:srgbClr val="000066"/>
                </a:solidFill>
              </a:rPr>
              <a:t>  – adijabata – </a:t>
            </a:r>
            <a:r>
              <a:rPr lang="sr-Cyrl-CS">
                <a:solidFill>
                  <a:srgbClr val="000066"/>
                </a:solidFill>
              </a:rPr>
              <a:t>radno telo (vazduh i produkti sagorevanja) se šire i odaju rad turbinskom kolu</a:t>
            </a:r>
            <a:endParaRPr lang="sr-Latn-CS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P</a:t>
            </a:r>
            <a:r>
              <a:rPr lang="sr-Cyrl-CS">
                <a:solidFill>
                  <a:srgbClr val="000066"/>
                </a:solidFill>
              </a:rPr>
              <a:t>roces 4</a:t>
            </a:r>
            <a:r>
              <a:rPr lang="sl-SI">
                <a:solidFill>
                  <a:srgbClr val="000066"/>
                </a:solidFill>
              </a:rPr>
              <a:t>–</a:t>
            </a:r>
            <a:r>
              <a:rPr lang="sr-Cyrl-CS">
                <a:solidFill>
                  <a:srgbClr val="000066"/>
                </a:solidFill>
              </a:rPr>
              <a:t>1</a:t>
            </a:r>
            <a:r>
              <a:rPr lang="sr-Latn-RS">
                <a:solidFill>
                  <a:srgbClr val="000066"/>
                </a:solidFill>
              </a:rPr>
              <a:t> – izobara – izbaciv</a:t>
            </a:r>
            <a:r>
              <a:rPr lang="sr-Cyrl-CS">
                <a:solidFill>
                  <a:srgbClr val="000066"/>
                </a:solidFill>
              </a:rPr>
              <a:t>anj</a:t>
            </a:r>
            <a:r>
              <a:rPr lang="sr-Latn-CS">
                <a:solidFill>
                  <a:srgbClr val="000066"/>
                </a:solidFill>
              </a:rPr>
              <a:t>e</a:t>
            </a:r>
            <a:r>
              <a:rPr lang="sr-Cyrl-CS">
                <a:solidFill>
                  <a:srgbClr val="000066"/>
                </a:solidFill>
              </a:rPr>
              <a:t> gasova iz turbine</a:t>
            </a:r>
            <a:r>
              <a:rPr lang="sr-Latn-RS">
                <a:solidFill>
                  <a:srgbClr val="000066"/>
                </a:solidFill>
              </a:rPr>
              <a:t> / </a:t>
            </a:r>
            <a:r>
              <a:rPr lang="sr-Cyrl-CS">
                <a:solidFill>
                  <a:srgbClr val="000066"/>
                </a:solidFill>
              </a:rPr>
              <a:t>ubacivanj</a:t>
            </a:r>
            <a:r>
              <a:rPr lang="sr-Latn-CS">
                <a:solidFill>
                  <a:srgbClr val="000066"/>
                </a:solidFill>
              </a:rPr>
              <a:t>e</a:t>
            </a:r>
            <a:r>
              <a:rPr lang="sr-Cyrl-CS">
                <a:solidFill>
                  <a:srgbClr val="000066"/>
                </a:solidFill>
              </a:rPr>
              <a:t> </a:t>
            </a:r>
            <a:r>
              <a:rPr lang="sr-Cyrl-CS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>
                <a:solidFill>
                  <a:srgbClr val="000066"/>
                </a:solidFill>
              </a:rPr>
              <a:t>svežeg punjenja</a:t>
            </a:r>
            <a:r>
              <a:rPr lang="sr-Cyrl-CS">
                <a:solidFill>
                  <a:srgbClr val="000066"/>
                </a:solidFill>
                <a:sym typeface="Symbol" pitchFamily="18" charset="2"/>
              </a:rPr>
              <a:t></a:t>
            </a:r>
            <a:r>
              <a:rPr lang="sr-Cyrl-CS">
                <a:solidFill>
                  <a:srgbClr val="000066"/>
                </a:solidFill>
              </a:rPr>
              <a:t> u kompresor</a:t>
            </a:r>
            <a:r>
              <a:rPr lang="sr-Latn-RS">
                <a:solidFill>
                  <a:srgbClr val="000066"/>
                </a:solidFill>
              </a:rPr>
              <a:t> – </a:t>
            </a:r>
            <a:r>
              <a:rPr lang="sr-Cyrl-CS">
                <a:solidFill>
                  <a:srgbClr val="000066"/>
                </a:solidFill>
              </a:rPr>
              <a:t>od radnog tela se odvodi toplota.</a:t>
            </a:r>
            <a:r>
              <a:rPr lang="en-US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>
            <a:spLocks noChangeArrowheads="1"/>
          </p:cNvSpPr>
          <p:nvPr/>
        </p:nvSpPr>
        <p:spPr bwMode="auto">
          <a:xfrm>
            <a:off x="228600" y="990600"/>
            <a:ext cx="85153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Modeliranje procesa odvođenja toplote (SUS, GTP) – ?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8968" t="39266" r="50183" b="28850"/>
          <a:stretch>
            <a:fillRect/>
          </a:stretch>
        </p:blipFill>
        <p:spPr bwMode="auto">
          <a:xfrm>
            <a:off x="457200" y="1828800"/>
            <a:ext cx="2541864" cy="218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 cstate="print"/>
          <a:srcRect l="55625" t="40000" r="21972" b="29440"/>
          <a:stretch>
            <a:fillRect/>
          </a:stretch>
        </p:blipFill>
        <p:spPr bwMode="auto">
          <a:xfrm>
            <a:off x="3124200" y="1828800"/>
            <a:ext cx="2731316" cy="20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 l="33125" t="46667" r="46250" b="18889"/>
          <a:stretch>
            <a:fillRect/>
          </a:stretch>
        </p:blipFill>
        <p:spPr bwMode="auto">
          <a:xfrm>
            <a:off x="6096000" y="16764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3124200"/>
            <a:ext cx="1049338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2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4722019" y="2974181"/>
            <a:ext cx="900112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2029507" y="3043765"/>
            <a:ext cx="900112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230188" y="4369475"/>
            <a:ext cx="851535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GTP – mašina neprekidnog dejstva ... pri stacionarnom režimu parametri radnog tela ne zavise od vremena ...  pritisak na izlazu iz turbine (</a:t>
            </a:r>
            <a:r>
              <a:rPr lang="sr-Latn-CS" i="1">
                <a:solidFill>
                  <a:srgbClr val="000066"/>
                </a:solidFill>
              </a:rPr>
              <a:t>p</a:t>
            </a:r>
            <a:r>
              <a:rPr lang="sr-Latn-CS" baseline="-25000">
                <a:solidFill>
                  <a:srgbClr val="000066"/>
                </a:solidFill>
              </a:rPr>
              <a:t>4</a:t>
            </a:r>
            <a:r>
              <a:rPr lang="sr-Latn-CS">
                <a:solidFill>
                  <a:srgbClr val="000066"/>
                </a:solidFill>
              </a:rPr>
              <a:t>) je konstantan i blizak atmosferskom.</a:t>
            </a:r>
          </a:p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SUS – pri otvaranju izduvnog ventila pritisak u cilindru smanji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sr-Latn-CS">
                <a:solidFill>
                  <a:srgbClr val="000066"/>
                </a:solidFill>
              </a:rPr>
              <a:t>se praktično trenutno – zanemarljiva promena zapremine.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32456" t="49174" r="46294" b="19755"/>
          <a:stretch>
            <a:fillRect/>
          </a:stretch>
        </p:blipFill>
        <p:spPr bwMode="auto">
          <a:xfrm>
            <a:off x="6248400" y="1219200"/>
            <a:ext cx="2590800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 bwMode="auto">
          <a:xfrm>
            <a:off x="1010156" y="1611664"/>
            <a:ext cx="60960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27"/>
          <p:cNvGrpSpPr/>
          <p:nvPr/>
        </p:nvGrpSpPr>
        <p:grpSpPr>
          <a:xfrm>
            <a:off x="348632" y="1066800"/>
            <a:ext cx="1600200" cy="1002064"/>
            <a:chOff x="196232" y="3036536"/>
            <a:chExt cx="1600200" cy="1002064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196232" y="3317722"/>
              <a:ext cx="16002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chemeClr val="bg1"/>
                  </a:solidFill>
                  <a:sym typeface="Symbol"/>
                </a:rPr>
                <a:t></a:t>
              </a:r>
              <a:r>
                <a:rPr lang="en-US" sz="2400" baseline="-25000">
                  <a:solidFill>
                    <a:schemeClr val="bg1"/>
                  </a:solidFill>
                  <a:sym typeface="Symbol"/>
                </a:rPr>
                <a:t>t</a:t>
              </a:r>
              <a:r>
                <a:rPr lang="sr-Latn-RS" sz="2400">
                  <a:solidFill>
                    <a:schemeClr val="bg1"/>
                  </a:solidFill>
                </a:rPr>
                <a:t> =</a:t>
              </a:r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89648" y="3036536"/>
              <a:ext cx="6858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sr-Latn-RS" sz="2400" i="1" baseline="-25000">
                  <a:solidFill>
                    <a:schemeClr val="bg1"/>
                  </a:solidFill>
                </a:rPr>
                <a:t>k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21540" y="3503069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24476" y="1350696"/>
            <a:ext cx="457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</a:p>
        </p:txBody>
      </p:sp>
      <p:grpSp>
        <p:nvGrpSpPr>
          <p:cNvPr id="9" name="Group 30"/>
          <p:cNvGrpSpPr/>
          <p:nvPr/>
        </p:nvGrpSpPr>
        <p:grpSpPr>
          <a:xfrm>
            <a:off x="1981200" y="1078264"/>
            <a:ext cx="1752600" cy="992731"/>
            <a:chOff x="1828800" y="3048000"/>
            <a:chExt cx="1752600" cy="992731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1828800" y="3581400"/>
              <a:ext cx="173736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828800" y="3048000"/>
              <a:ext cx="1752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>
                  <a:solidFill>
                    <a:schemeClr val="bg1"/>
                  </a:solidFill>
                </a:rPr>
                <a:t>–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237448" y="3505200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3733800" y="1094448"/>
            <a:ext cx="2209800" cy="992731"/>
            <a:chOff x="3581400" y="3064184"/>
            <a:chExt cx="2209800" cy="992731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581400" y="3318301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chemeClr val="bg1"/>
                  </a:solidFill>
                </a:rPr>
                <a:t>=</a:t>
              </a:r>
              <a:r>
                <a:rPr lang="en-US" sz="2400">
                  <a:solidFill>
                    <a:schemeClr val="bg1"/>
                  </a:solidFill>
                </a:rPr>
                <a:t> 1 – </a:t>
              </a:r>
              <a:endParaRPr lang="sr-Latn-RS" sz="240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440504" y="3597584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038600" y="3064184"/>
              <a:ext cx="1752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odv </a:t>
              </a:r>
              <a:r>
                <a:rPr lang="en-U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  <a:sym typeface="Symbol"/>
                </a:rPr>
                <a:t>|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4447248" y="3521384"/>
              <a:ext cx="8105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</a:t>
              </a:r>
              <a:r>
                <a:rPr lang="sr-Latn-RS" sz="2400" i="1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dov</a:t>
              </a:r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1000" y="3124200"/>
            <a:ext cx="3429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dov 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q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 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873695" y="2209800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43796" y="3636696"/>
            <a:ext cx="3352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q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41 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0908" y="3655469"/>
            <a:ext cx="3200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odv 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c</a:t>
            </a:r>
            <a:r>
              <a:rPr lang="en-U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   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3044628" y="3950737"/>
            <a:ext cx="1005840" cy="3464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6724" y="5250370"/>
            <a:ext cx="1600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  <a:sym typeface="Symbol"/>
              </a:rPr>
              <a:t></a:t>
            </a:r>
            <a:r>
              <a:rPr lang="en-US" sz="2400" baseline="-25000">
                <a:solidFill>
                  <a:schemeClr val="bg1"/>
                </a:solidFill>
                <a:sym typeface="Symbol"/>
              </a:rPr>
              <a:t>t</a:t>
            </a:r>
            <a:r>
              <a:rPr lang="sr-Latn-RS" sz="240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8" name="Group 32"/>
          <p:cNvGrpSpPr/>
          <p:nvPr/>
        </p:nvGrpSpPr>
        <p:grpSpPr>
          <a:xfrm>
            <a:off x="685800" y="5029200"/>
            <a:ext cx="2209800" cy="992731"/>
            <a:chOff x="3581400" y="3064184"/>
            <a:chExt cx="2209800" cy="992731"/>
          </a:xfrm>
        </p:grpSpPr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3581400" y="3318301"/>
              <a:ext cx="19050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RS" sz="2400">
                  <a:solidFill>
                    <a:schemeClr val="bg1"/>
                  </a:solidFill>
                </a:rPr>
                <a:t>=</a:t>
              </a:r>
              <a:r>
                <a:rPr lang="en-US" sz="2400">
                  <a:solidFill>
                    <a:schemeClr val="bg1"/>
                  </a:solidFill>
                </a:rPr>
                <a:t> 1 – </a:t>
              </a:r>
              <a:endParaRPr lang="sr-Latn-RS" sz="240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440504" y="3597584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038600" y="3064184"/>
              <a:ext cx="1752600" cy="494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223368" y="3521384"/>
              <a:ext cx="1420152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sr-Latn-RS" sz="2400" i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– T</a:t>
              </a:r>
              <a:r>
                <a:rPr lang="sr-Latn-RS" sz="2400" baseline="-250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sr-Latn-RS" sz="2400" i="1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14600" y="5283317"/>
            <a:ext cx="1905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</a:t>
            </a:r>
            <a:r>
              <a:rPr lang="en-US" sz="2400">
                <a:solidFill>
                  <a:schemeClr val="bg1"/>
                </a:solidFill>
              </a:rPr>
              <a:t> 1 – </a:t>
            </a:r>
            <a:endParaRPr lang="sr-Latn-RS" sz="240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373704" y="5562600"/>
            <a:ext cx="494289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62440" y="5029200"/>
            <a:ext cx="685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299528" y="5486400"/>
            <a:ext cx="6487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977236" y="5562600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0" y="5029200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47088" y="5486400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862476" y="4379140"/>
            <a:ext cx="0" cy="914400"/>
          </a:xfrm>
          <a:prstGeom prst="straightConnector1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981" y="4583464"/>
            <a:ext cx="1999407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4114800" y="4724400"/>
            <a:ext cx="1752600" cy="151923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867400" y="4419600"/>
            <a:ext cx="3273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CS">
                <a:solidFill>
                  <a:srgbClr val="000066"/>
                </a:solidFill>
              </a:rPr>
              <a:t>?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81000" y="4229649"/>
            <a:ext cx="23622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c</a:t>
            </a:r>
            <a:r>
              <a:rPr lang="sr-Latn-RS" sz="2400" i="1" baseline="-25000">
                <a:solidFill>
                  <a:schemeClr val="bg1"/>
                </a:solidFill>
              </a:rPr>
              <a:t>p</a:t>
            </a:r>
            <a:r>
              <a:rPr lang="sr-Latn-RS" sz="2400" i="1">
                <a:solidFill>
                  <a:schemeClr val="bg1"/>
                </a:solidFill>
              </a:rPr>
              <a:t> ln       = c</a:t>
            </a:r>
            <a:r>
              <a:rPr lang="sr-Latn-RS" sz="2400" i="1" baseline="-25000">
                <a:solidFill>
                  <a:schemeClr val="bg1"/>
                </a:solidFill>
              </a:rPr>
              <a:t>p</a:t>
            </a:r>
            <a:r>
              <a:rPr lang="sr-Latn-RS" sz="2400" i="1">
                <a:solidFill>
                  <a:schemeClr val="bg1"/>
                </a:solidFill>
              </a:rPr>
              <a:t> </a:t>
            </a:r>
            <a:r>
              <a:rPr lang="en-US" sz="2400" i="1">
                <a:solidFill>
                  <a:schemeClr val="bg1"/>
                </a:solidFill>
              </a:rPr>
              <a:t>ln</a:t>
            </a:r>
            <a:r>
              <a:rPr lang="sr-Latn-RS" sz="2400" i="1">
                <a:solidFill>
                  <a:schemeClr val="bg1"/>
                </a:solidFill>
              </a:rPr>
              <a:t>  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1066858" y="450893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3975532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000927" y="44582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2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885444" y="1524000"/>
            <a:ext cx="108635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 ?</a:t>
            </a:r>
            <a:endParaRPr lang="sr-Latn-RS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447760" y="1787099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80524" y="1253699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7612" y="1710899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3352800"/>
            <a:ext cx="2819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 i="1">
                <a:solidFill>
                  <a:schemeClr val="bg1"/>
                </a:solidFill>
              </a:rPr>
              <a:t>s</a:t>
            </a:r>
            <a:r>
              <a:rPr lang="sr-Latn-RS" sz="2400" baseline="-25000">
                <a:solidFill>
                  <a:schemeClr val="bg1"/>
                </a:solidFill>
              </a:rPr>
              <a:t>3</a:t>
            </a:r>
            <a:r>
              <a:rPr lang="sr-Latn-RS" sz="2400" i="1">
                <a:solidFill>
                  <a:schemeClr val="bg1"/>
                </a:solidFill>
              </a:rPr>
              <a:t>-s</a:t>
            </a:r>
            <a:r>
              <a:rPr lang="sr-Latn-RS" sz="2400" baseline="-25000">
                <a:solidFill>
                  <a:schemeClr val="bg1"/>
                </a:solidFill>
              </a:rPr>
              <a:t>2</a:t>
            </a:r>
            <a:r>
              <a:rPr lang="sr-Latn-RS" sz="2400" i="1">
                <a:solidFill>
                  <a:schemeClr val="bg1"/>
                </a:solidFill>
              </a:rPr>
              <a:t>= 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sr-Latn-RS" sz="2400" i="1">
                <a:solidFill>
                  <a:schemeClr val="bg1"/>
                </a:solidFill>
              </a:rPr>
              <a:t>s</a:t>
            </a:r>
            <a:r>
              <a:rPr lang="sr-Latn-RS" sz="2400" baseline="-25000">
                <a:solidFill>
                  <a:schemeClr val="bg1"/>
                </a:solidFill>
              </a:rPr>
              <a:t>1</a:t>
            </a:r>
            <a:r>
              <a:rPr lang="sr-Latn-RS" sz="2400" i="1">
                <a:solidFill>
                  <a:schemeClr val="bg1"/>
                </a:solidFill>
              </a:rPr>
              <a:t>-s</a:t>
            </a:r>
            <a:r>
              <a:rPr lang="sr-Latn-RS" sz="2400" baseline="-25000">
                <a:solidFill>
                  <a:schemeClr val="bg1"/>
                </a:solidFill>
              </a:rPr>
              <a:t>4</a:t>
            </a:r>
            <a:r>
              <a:rPr lang="en-U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|</a:t>
            </a:r>
            <a:r>
              <a:rPr lang="en-US" sz="2400" i="1">
                <a:solidFill>
                  <a:schemeClr val="bg1"/>
                </a:solidFill>
              </a:rPr>
              <a:t> </a:t>
            </a:r>
            <a:r>
              <a:rPr lang="sr-Latn-RS" sz="2400" i="1">
                <a:solidFill>
                  <a:schemeClr val="bg1"/>
                </a:solidFill>
              </a:rPr>
              <a:t>         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492867" y="450893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16609" y="44582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26936" y="3924849"/>
            <a:ext cx="76200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Symbol"/>
              </a:rPr>
              <a:t>4</a:t>
            </a:r>
            <a:endParaRPr lang="sr-Latn-RS" sz="2400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>
            <a:off x="3160616" y="3417536"/>
            <a:ext cx="152400" cy="1463040"/>
          </a:xfrm>
          <a:prstGeom prst="rightBrac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buNone/>
              <a:tabLst>
                <a:tab pos="409575" algn="l"/>
              </a:tabLst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51888" y="3886200"/>
            <a:ext cx="81392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 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sr-Latn-RS" sz="240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3540400" y="4147842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509920" y="3615899"/>
            <a:ext cx="67636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586120" y="4073099"/>
            <a:ext cx="56104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4516164" y="4145711"/>
            <a:ext cx="640080" cy="1457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485684" y="3613768"/>
            <a:ext cx="676360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561884" y="4070968"/>
            <a:ext cx="561048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872876" y="5070901"/>
            <a:ext cx="813924" cy="4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1"/>
                </a:solidFill>
              </a:rPr>
              <a:t>= 1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sr-Latn-RS" sz="240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6435192" y="5334000"/>
            <a:ext cx="1463040" cy="0"/>
          </a:xfrm>
          <a:prstGeom prst="line">
            <a:avLst/>
          </a:prstGeom>
          <a:noFill/>
          <a:ln w="254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67956" y="4800600"/>
            <a:ext cx="17526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305044" y="5257800"/>
            <a:ext cx="171551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T</a:t>
            </a:r>
            <a:r>
              <a:rPr lang="sr-Latn-RS" sz="2400" baseline="-25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sr-Latn-RS" sz="2400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sr-Latn-R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r-Latn-RS" sz="2400" i="1" baseline="-25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314444" y="4267200"/>
            <a:ext cx="990600" cy="685800"/>
          </a:xfrm>
          <a:prstGeom prst="straightConnector1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 l="58081" t="49174" r="21491" b="19755"/>
          <a:stretch>
            <a:fillRect/>
          </a:stretch>
        </p:blipFill>
        <p:spPr bwMode="auto">
          <a:xfrm>
            <a:off x="6324600" y="1219200"/>
            <a:ext cx="2490634" cy="213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1987</TotalTime>
  <Words>1918</Words>
  <Application>Microsoft Office PowerPoint</Application>
  <PresentationFormat>On-screen Show (4:3)</PresentationFormat>
  <Paragraphs>475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Symbol</vt:lpstr>
      <vt:lpstr>Tahoma</vt:lpstr>
      <vt:lpstr>Times New Roman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398</cp:revision>
  <dcterms:created xsi:type="dcterms:W3CDTF">2006-01-31T15:10:17Z</dcterms:created>
  <dcterms:modified xsi:type="dcterms:W3CDTF">2025-06-21T15:17:56Z</dcterms:modified>
</cp:coreProperties>
</file>