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302" r:id="rId3"/>
    <p:sldId id="270" r:id="rId4"/>
    <p:sldId id="269" r:id="rId5"/>
    <p:sldId id="304" r:id="rId6"/>
    <p:sldId id="296" r:id="rId7"/>
    <p:sldId id="297" r:id="rId8"/>
    <p:sldId id="298" r:id="rId9"/>
    <p:sldId id="303" r:id="rId10"/>
  </p:sldIdLst>
  <p:sldSz cx="9144000" cy="5143500" type="screen16x9"/>
  <p:notesSz cx="6858000" cy="9144000"/>
  <p:embeddedFontLst>
    <p:embeddedFont>
      <p:font typeface="Dosis" charset="0"/>
      <p:regular r:id="rId12"/>
      <p:bold r:id="rId13"/>
    </p:embeddedFont>
    <p:embeddedFont>
      <p:font typeface="Bookman Old Style" pitchFamily="18" charset="0"/>
      <p:regular r:id="rId14"/>
      <p:bold r:id="rId15"/>
      <p:italic r:id="rId16"/>
      <p:boldItalic r:id="rId17"/>
    </p:embeddedFont>
    <p:embeddedFont>
      <p:font typeface="Roboto" charset="0"/>
      <p:regular r:id="rId18"/>
      <p:bold r:id="rId19"/>
      <p:italic r:id="rId20"/>
      <p:boldItalic r:id="rId21"/>
    </p:embeddedFont>
    <p:embeddedFont>
      <p:font typeface="Barlow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4DDDE"/>
    <a:srgbClr val="FBF5DD"/>
    <a:srgbClr val="FEFEDA"/>
    <a:srgbClr val="F5F7D9"/>
    <a:srgbClr val="ECE2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A783CA3-BE23-4D98-B2A0-96A8EBFD1FB0}">
  <a:tblStyle styleId="{9A783CA3-BE23-4D98-B2A0-96A8EBFD1F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80" d="100"/>
          <a:sy n="80" d="100"/>
        </p:scale>
        <p:origin x="-2514" y="-14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23983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5" y="0"/>
            <a:ext cx="776437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2"/>
            <a:ext cx="7812360" cy="5169438"/>
          </a:xfrm>
          <a:prstGeom prst="rect">
            <a:avLst/>
          </a:prstGeom>
        </p:spPr>
      </p:pic>
      <p:sp>
        <p:nvSpPr>
          <p:cNvPr id="10" name="Google Shape;10;p2"/>
          <p:cNvSpPr/>
          <p:nvPr userDrawn="1"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32" name="Google Shape;32;p5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8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68" name="Google Shape;68;p8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68000">
              <a:schemeClr val="bg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6" name="Google Shape;96;p11"/>
          <p:cNvSpPr/>
          <p:nvPr/>
        </p:nvSpPr>
        <p:spPr>
          <a:xfrm flipH="1">
            <a:off x="538670" y="51470"/>
            <a:ext cx="451705" cy="570708"/>
          </a:xfrm>
          <a:prstGeom prst="parallelogram">
            <a:avLst>
              <a:gd name="adj" fmla="val 652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80;p9"/>
          <p:cNvSpPr/>
          <p:nvPr userDrawn="1"/>
        </p:nvSpPr>
        <p:spPr>
          <a:xfrm flipH="1">
            <a:off x="661201" y="51469"/>
            <a:ext cx="7505700" cy="570708"/>
          </a:xfrm>
          <a:prstGeom prst="parallelogram">
            <a:avLst>
              <a:gd name="adj" fmla="val 51542"/>
            </a:avLst>
          </a:prstGeom>
          <a:solidFill>
            <a:srgbClr val="222222">
              <a:alpha val="8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1;p9"/>
          <p:cNvSpPr/>
          <p:nvPr userDrawn="1"/>
        </p:nvSpPr>
        <p:spPr>
          <a:xfrm flipH="1">
            <a:off x="7779866" y="51469"/>
            <a:ext cx="1759200" cy="570709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5F7D9"/>
          </a:solidFill>
          <a:ln>
            <a:noFill/>
          </a:ln>
        </p:spPr>
      </p:sp>
      <p:sp>
        <p:nvSpPr>
          <p:cNvPr id="101" name="Google Shape;101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7" r:id="rId4"/>
    <p:sldLayoutId id="2147483658" r:id="rId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611560" y="0"/>
            <a:ext cx="6984776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r-Latn-RS" b="1" dirty="0" smtClean="0">
                <a:solidFill>
                  <a:schemeClr val="bg1"/>
                </a:solidFill>
              </a:rPr>
              <a:t>Sistemi za informisanje i vođenje korisnika do slobodnih parking mesta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3" name="Picture 2" descr="SF1.jpg"/>
          <p:cNvPicPr>
            <a:picLocks noChangeAspect="1"/>
          </p:cNvPicPr>
          <p:nvPr/>
        </p:nvPicPr>
        <p:blipFill>
          <a:blip r:embed="rId4" cstate="print"/>
          <a:srcRect l="72057"/>
          <a:stretch>
            <a:fillRect/>
          </a:stretch>
        </p:blipFill>
        <p:spPr>
          <a:xfrm>
            <a:off x="142844" y="0"/>
            <a:ext cx="500066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Latn-RS" sz="12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Univerzitet</a:t>
            </a:r>
            <a:r>
              <a:rPr lang="sr-Latn-RS" sz="12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Beogradu</a:t>
            </a:r>
            <a:r>
              <a:rPr lang="sr-Cyrl-CS" sz="1200" smtClean="0">
                <a:solidFill>
                  <a:schemeClr val="bg1"/>
                </a:solidFill>
              </a:rPr>
              <a:t>, </a:t>
            </a:r>
            <a:r>
              <a:rPr lang="sr-Latn-RS" sz="1200" smtClean="0">
                <a:solidFill>
                  <a:schemeClr val="bg1"/>
                </a:solidFill>
              </a:rPr>
              <a:t>Saobraćajni</a:t>
            </a:r>
            <a:r>
              <a:rPr lang="sr-Latn-RS" sz="1200" baseline="0" smtClean="0">
                <a:solidFill>
                  <a:schemeClr val="bg1"/>
                </a:solidFill>
              </a:rPr>
              <a:t> fakultet</a:t>
            </a:r>
            <a:r>
              <a:rPr lang="sr-Cyrl-CS" sz="1200" smtClean="0">
                <a:solidFill>
                  <a:schemeClr val="bg1"/>
                </a:solidFill>
              </a:rPr>
              <a:t>; </a:t>
            </a:r>
            <a:r>
              <a:rPr lang="sr-Latn-RS" sz="1200" smtClean="0">
                <a:solidFill>
                  <a:schemeClr val="bg1"/>
                </a:solidFill>
              </a:rPr>
              <a:t>Autor</a:t>
            </a:r>
            <a:r>
              <a:rPr lang="sr-Cyrl-CS" sz="1200" smtClean="0">
                <a:solidFill>
                  <a:schemeClr val="bg1"/>
                </a:solidFill>
              </a:rPr>
              <a:t>: </a:t>
            </a:r>
            <a:r>
              <a:rPr lang="sr-Latn-RS" sz="1200" smtClean="0">
                <a:solidFill>
                  <a:schemeClr val="bg1"/>
                </a:solidFill>
              </a:rPr>
              <a:t>prof</a:t>
            </a:r>
            <a:r>
              <a:rPr lang="sr-Cyrl-CS" sz="1200" smtClean="0">
                <a:solidFill>
                  <a:schemeClr val="bg1"/>
                </a:solidFill>
              </a:rPr>
              <a:t>.</a:t>
            </a:r>
            <a:r>
              <a:rPr lang="sr-Cyrl-CS" sz="1200" baseline="0" smtClean="0">
                <a:solidFill>
                  <a:schemeClr val="bg1"/>
                </a:solidFill>
              </a:rPr>
              <a:t> </a:t>
            </a:r>
            <a:r>
              <a:rPr lang="sr-Latn-RS" sz="1200" baseline="0" smtClean="0">
                <a:solidFill>
                  <a:schemeClr val="bg1"/>
                </a:solidFill>
              </a:rPr>
              <a:t>dr</a:t>
            </a:r>
            <a:r>
              <a:rPr lang="sr-Cyrl-CS" sz="1200" baseline="0" smtClean="0">
                <a:solidFill>
                  <a:schemeClr val="bg1"/>
                </a:solidFill>
              </a:rPr>
              <a:t> Ј</a:t>
            </a:r>
            <a:r>
              <a:rPr lang="sr-Latn-RS" sz="1200" baseline="0" smtClean="0">
                <a:solidFill>
                  <a:schemeClr val="bg1"/>
                </a:solidFill>
              </a:rPr>
              <a:t>elena</a:t>
            </a:r>
            <a:r>
              <a:rPr lang="sr-Cyrl-CS" sz="1200" baseline="0" smtClean="0">
                <a:solidFill>
                  <a:schemeClr val="bg1"/>
                </a:solidFill>
              </a:rPr>
              <a:t> </a:t>
            </a:r>
            <a:r>
              <a:rPr lang="sr-Latn-RS" sz="1200" baseline="0" smtClean="0">
                <a:solidFill>
                  <a:schemeClr val="bg1"/>
                </a:solidFill>
              </a:rPr>
              <a:t>Simićević</a:t>
            </a:r>
            <a:endParaRPr lang="sr-Cyrl-CS" sz="1200" smtClean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5710" y="4712613"/>
            <a:ext cx="8763000" cy="430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en-US" sz="1100" err="1" smtClean="0">
                <a:solidFill>
                  <a:schemeClr val="bg1"/>
                </a:solidFill>
              </a:rPr>
              <a:t>Prezentacija</a:t>
            </a:r>
            <a:r>
              <a:rPr lang="en-US" sz="1100" smtClean="0">
                <a:solidFill>
                  <a:schemeClr val="bg1"/>
                </a:solidFill>
              </a:rPr>
              <a:t> je </a:t>
            </a:r>
            <a:r>
              <a:rPr lang="en-US" sz="1100" err="1" smtClean="0">
                <a:solidFill>
                  <a:schemeClr val="bg1"/>
                </a:solidFill>
              </a:rPr>
              <a:t>zaštićena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autorskim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pravima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može</a:t>
            </a:r>
            <a:r>
              <a:rPr lang="en-US" sz="1100" smtClean="0">
                <a:solidFill>
                  <a:schemeClr val="bg1"/>
                </a:solidFill>
              </a:rPr>
              <a:t> se </a:t>
            </a:r>
            <a:r>
              <a:rPr lang="en-US" sz="1100" err="1" smtClean="0">
                <a:solidFill>
                  <a:schemeClr val="bg1"/>
                </a:solidFill>
              </a:rPr>
              <a:t>koristiti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samo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za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nastavu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na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daljinu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studenata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Saobraćajnog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fakulteta</a:t>
            </a:r>
            <a:r>
              <a:rPr lang="en-US" sz="1100" smtClean="0">
                <a:solidFill>
                  <a:schemeClr val="bg1"/>
                </a:solidFill>
              </a:rPr>
              <a:t> u </a:t>
            </a:r>
            <a:r>
              <a:rPr lang="en-US" sz="1100" err="1" smtClean="0">
                <a:solidFill>
                  <a:schemeClr val="bg1"/>
                </a:solidFill>
              </a:rPr>
              <a:t>školskoj</a:t>
            </a:r>
            <a:r>
              <a:rPr lang="en-US" sz="1100" smtClean="0">
                <a:solidFill>
                  <a:schemeClr val="bg1"/>
                </a:solidFill>
              </a:rPr>
              <a:t> 2020/2021. </a:t>
            </a:r>
            <a:r>
              <a:rPr lang="en-US" sz="1100" err="1" smtClean="0">
                <a:solidFill>
                  <a:schemeClr val="bg1"/>
                </a:solidFill>
              </a:rPr>
              <a:t>Prezentacija</a:t>
            </a:r>
            <a:r>
              <a:rPr lang="en-US" sz="1100" smtClean="0">
                <a:solidFill>
                  <a:schemeClr val="bg1"/>
                </a:solidFill>
              </a:rPr>
              <a:t> se ne </a:t>
            </a:r>
            <a:r>
              <a:rPr lang="en-US" sz="1100" err="1" smtClean="0">
                <a:solidFill>
                  <a:schemeClr val="bg1"/>
                </a:solidFill>
              </a:rPr>
              <a:t>može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koristiti</a:t>
            </a:r>
            <a:r>
              <a:rPr lang="en-US" sz="1100" smtClean="0">
                <a:solidFill>
                  <a:schemeClr val="bg1"/>
                </a:solidFill>
              </a:rPr>
              <a:t> u </a:t>
            </a:r>
            <a:r>
              <a:rPr lang="en-US" sz="1100" err="1" smtClean="0">
                <a:solidFill>
                  <a:schemeClr val="bg1"/>
                </a:solidFill>
              </a:rPr>
              <a:t>druge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svrhe</a:t>
            </a:r>
            <a:r>
              <a:rPr lang="en-US" sz="1100" smtClean="0">
                <a:solidFill>
                  <a:schemeClr val="bg1"/>
                </a:solidFill>
              </a:rPr>
              <a:t> bez </a:t>
            </a:r>
            <a:r>
              <a:rPr lang="en-US" sz="1100" err="1" smtClean="0">
                <a:solidFill>
                  <a:schemeClr val="bg1"/>
                </a:solidFill>
              </a:rPr>
              <a:t>pismene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saglasnosti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autora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materijala</a:t>
            </a:r>
            <a:r>
              <a:rPr lang="en-US" sz="1100" smtClean="0">
                <a:solidFill>
                  <a:schemeClr val="bg1"/>
                </a:solidFill>
              </a:rPr>
              <a:t>.</a:t>
            </a:r>
            <a:endParaRPr lang="en-US" sz="1100">
              <a:solidFill>
                <a:schemeClr val="bg1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185710" y="4195391"/>
            <a:ext cx="459485" cy="436022"/>
            <a:chOff x="7797010" y="2267533"/>
            <a:chExt cx="459485" cy="436022"/>
          </a:xfrm>
        </p:grpSpPr>
        <p:sp>
          <p:nvSpPr>
            <p:cNvPr id="7" name="Flowchart: Extract 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smtClean="0">
                  <a:solidFill>
                    <a:schemeClr val="bg1"/>
                  </a:solidFill>
                  <a:latin typeface="Bookman Old Style" pitchFamily="18" charset="0"/>
                </a:rPr>
                <a:t>!</a:t>
              </a:r>
              <a:endParaRPr lang="en-US" sz="2000" b="1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2910" y="4451003"/>
            <a:ext cx="4724400" cy="4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b="1" smtClean="0">
                <a:solidFill>
                  <a:schemeClr val="bg1"/>
                </a:solidFill>
              </a:rPr>
              <a:t>ZAŠTIĆENO AUTORSKIM PRAVOM</a:t>
            </a:r>
            <a:r>
              <a:rPr lang="sr-Latn-RS" sz="1100" b="1" baseline="0" smtClean="0">
                <a:solidFill>
                  <a:schemeClr val="bg1"/>
                </a:solidFill>
              </a:rPr>
              <a:t>. SVA</a:t>
            </a:r>
            <a:r>
              <a:rPr lang="sr-Latn-RS" sz="1100" b="1" smtClean="0">
                <a:solidFill>
                  <a:schemeClr val="bg1"/>
                </a:solidFill>
              </a:rPr>
              <a:t> PRAVA ZADRŽANA.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094953" y="108669"/>
            <a:ext cx="5899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Latn-CS" altLang="en-US" sz="2400" b="1">
                <a:solidFill>
                  <a:schemeClr val="bg1"/>
                </a:solidFill>
                <a:latin typeface="Dosis" panose="020B0604020202020204" charset="0"/>
              </a:rPr>
              <a:t>PGI SISTEMI U BEOGRADU – Javna parkirališta</a:t>
            </a:r>
            <a:endParaRPr lang="en-US" altLang="en-US" sz="2400" b="1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63517" y="1059582"/>
            <a:ext cx="3312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Vanulična</a:t>
            </a:r>
            <a:r>
              <a:rPr lang="en-US" altLang="en-U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parkirališta</a:t>
            </a:r>
            <a:r>
              <a:rPr lang="en-US" altLang="en-U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i</a:t>
            </a:r>
            <a:r>
              <a:rPr lang="en-US" altLang="en-U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garaže</a:t>
            </a:r>
            <a:endParaRPr lang="en-GB" altLang="en-US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827581" y="1735161"/>
            <a:ext cx="3312371" cy="1663700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altLang="en-US" dirty="0" err="1" smtClean="0">
                <a:latin typeface="Roboto" panose="020B0604020202020204" charset="0"/>
                <a:ea typeface="Roboto" panose="020B0604020202020204" charset="0"/>
              </a:rPr>
              <a:t>Spoljašnji</a:t>
            </a:r>
            <a:r>
              <a:rPr lang="en-US" altLang="en-US" dirty="0" smtClean="0">
                <a:latin typeface="Roboto" panose="020B0604020202020204" charset="0"/>
                <a:ea typeface="Roboto" panose="020B0604020202020204" charset="0"/>
              </a:rPr>
              <a:t>: VMS </a:t>
            </a:r>
            <a:r>
              <a:rPr lang="en-US" altLang="en-US" dirty="0" err="1" smtClean="0">
                <a:latin typeface="Roboto" panose="020B0604020202020204" charset="0"/>
                <a:ea typeface="Roboto" panose="020B0604020202020204" charset="0"/>
              </a:rPr>
              <a:t>i</a:t>
            </a:r>
            <a:r>
              <a:rPr lang="en-US" altLang="en-US" dirty="0" smtClean="0">
                <a:latin typeface="Roboto" panose="020B0604020202020204" charset="0"/>
                <a:ea typeface="Roboto" panose="020B0604020202020204" charset="0"/>
              </a:rPr>
              <a:t> internet</a:t>
            </a:r>
          </a:p>
          <a:p>
            <a:pPr marL="285750" indent="-28575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altLang="en-US" dirty="0" err="1" smtClean="0">
                <a:latin typeface="Roboto" panose="020B0604020202020204" charset="0"/>
                <a:ea typeface="Roboto" panose="020B0604020202020204" charset="0"/>
              </a:rPr>
              <a:t>Unutrašnji</a:t>
            </a:r>
            <a:r>
              <a:rPr lang="en-US" altLang="en-US" dirty="0" smtClean="0">
                <a:latin typeface="Roboto" panose="020B0604020202020204" charset="0"/>
                <a:ea typeface="Roboto" panose="020B0604020202020204" charset="0"/>
              </a:rPr>
              <a:t>: </a:t>
            </a: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u nekim objektima, u formi broja slobodnih mesta po etažama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7" name="TextBox 16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7033" t="9975" r="2710" b="7795"/>
          <a:stretch>
            <a:fillRect/>
          </a:stretch>
        </p:blipFill>
        <p:spPr bwMode="auto">
          <a:xfrm>
            <a:off x="3923928" y="1275606"/>
            <a:ext cx="506080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55576" y="2822797"/>
            <a:ext cx="3168352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800"/>
              </a:spcBef>
            </a:pP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Efekti ograničeni, jer u svim/većini objekata uvek ima slobodnih mesta</a:t>
            </a:r>
            <a:endParaRPr lang="en-US" altLang="en-US" dirty="0" smtClean="0">
              <a:latin typeface="Roboto" panose="020B0604020202020204" charset="0"/>
              <a:ea typeface="Roboto" panose="020B0604020202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1" name="TextBox 10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12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2" name="Google Shape;232;p27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627784" y="123478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Latn-CS" altLang="en-US" sz="2400" b="1">
                <a:solidFill>
                  <a:schemeClr val="bg1"/>
                </a:solidFill>
                <a:latin typeface="Dosis" panose="020B0604020202020204" charset="0"/>
              </a:rPr>
              <a:t>PGI SISTEMI U BEOGRADU</a:t>
            </a:r>
            <a:endParaRPr lang="en-US" altLang="en-US" sz="2400" b="1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20663" y="771550"/>
            <a:ext cx="46731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800" b="1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Namenska</a:t>
            </a:r>
            <a:r>
              <a:rPr lang="en-US" altLang="en-US" sz="1800" b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sz="1800" b="1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parkirališta</a:t>
            </a:r>
            <a:r>
              <a:rPr lang="en-US" altLang="en-US" sz="1800" b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- </a:t>
            </a:r>
            <a:r>
              <a:rPr lang="en-US" altLang="en-US" sz="1800" b="1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Tržni</a:t>
            </a:r>
            <a:r>
              <a:rPr lang="en-US" altLang="en-US" sz="1800" b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sz="1800" b="1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centri</a:t>
            </a:r>
            <a:endParaRPr lang="en-GB" altLang="en-US" sz="1800" b="1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021929" y="1140882"/>
            <a:ext cx="7886700" cy="4351338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ct val="65000"/>
              </a:spcBef>
              <a:buFont typeface="Arial" panose="020B0604020202020204" pitchFamily="34" charset="0"/>
              <a:buChar char="•"/>
            </a:pPr>
            <a:r>
              <a:rPr lang="en-US" altLang="en-US" sz="1600" err="1" smtClean="0"/>
              <a:t>Uobičajeno</a:t>
            </a:r>
            <a:r>
              <a:rPr lang="en-US" altLang="en-US" sz="1600" smtClean="0"/>
              <a:t>, </a:t>
            </a:r>
            <a:r>
              <a:rPr lang="en-US" altLang="en-US" sz="1600" err="1" smtClean="0"/>
              <a:t>zbog</a:t>
            </a:r>
            <a:r>
              <a:rPr lang="en-US" altLang="en-US" sz="1600" smtClean="0"/>
              <a:t> </a:t>
            </a:r>
            <a:r>
              <a:rPr lang="en-US" altLang="en-US" sz="1600" err="1" smtClean="0"/>
              <a:t>povećanja</a:t>
            </a:r>
            <a:r>
              <a:rPr lang="en-US" altLang="en-US" sz="1600" smtClean="0"/>
              <a:t> </a:t>
            </a:r>
            <a:r>
              <a:rPr lang="en-US" altLang="en-US" sz="1600" err="1" smtClean="0"/>
              <a:t>kvaliteta</a:t>
            </a:r>
            <a:r>
              <a:rPr lang="en-US" altLang="en-US" sz="1600" smtClean="0"/>
              <a:t> </a:t>
            </a:r>
            <a:r>
              <a:rPr lang="en-US" altLang="en-US" sz="1600" err="1" smtClean="0"/>
              <a:t>usluge</a:t>
            </a:r>
            <a:r>
              <a:rPr lang="en-US" altLang="en-US" sz="1600" smtClean="0"/>
              <a:t> </a:t>
            </a:r>
            <a:r>
              <a:rPr lang="en-US" altLang="en-US" sz="1600" err="1" smtClean="0"/>
              <a:t>svojim</a:t>
            </a:r>
            <a:r>
              <a:rPr lang="en-US" altLang="en-US" sz="1600" smtClean="0"/>
              <a:t> </a:t>
            </a:r>
            <a:r>
              <a:rPr lang="en-US" altLang="en-US" sz="1600" err="1" smtClean="0"/>
              <a:t>korisnicima</a:t>
            </a:r>
            <a:endParaRPr lang="en-US" altLang="en-US" sz="1600" smtClean="0"/>
          </a:p>
          <a:p>
            <a:pPr marL="285750" indent="-285750">
              <a:spcBef>
                <a:spcPct val="65000"/>
              </a:spcBef>
              <a:buFont typeface="Arial" panose="020B0604020202020204" pitchFamily="34" charset="0"/>
              <a:buChar char="•"/>
            </a:pPr>
            <a:r>
              <a:rPr lang="sr-Latn-CS" altLang="en-US" sz="1600" smtClean="0"/>
              <a:t>Unutrašnji PGI sistemi u Big Fashion, Delta City, Ušće</a:t>
            </a:r>
            <a:endParaRPr lang="en-US" altLang="en-US" sz="1600" smtClean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4076" y="2141729"/>
            <a:ext cx="1458912" cy="258921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rcRect l="8907" r="5974" b="4822"/>
          <a:stretch>
            <a:fillRect/>
          </a:stretch>
        </p:blipFill>
        <p:spPr bwMode="auto">
          <a:xfrm>
            <a:off x="4427984" y="2141729"/>
            <a:ext cx="2660650" cy="25781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31" name="TextBox 30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32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33" name="Isosceles Triangle 32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7" name="Google Shape;217;p26"/>
          <p:cNvSpPr txBox="1">
            <a:spLocks noGrp="1"/>
          </p:cNvSpPr>
          <p:nvPr>
            <p:ph type="title" idx="4294967295"/>
          </p:nvPr>
        </p:nvSpPr>
        <p:spPr>
          <a:xfrm>
            <a:off x="1104900" y="0"/>
            <a:ext cx="67245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smtClean="0">
                <a:solidFill>
                  <a:schemeClr val="tx1"/>
                </a:solidFill>
              </a:rPr>
              <a:t>PGI SISTEMI NA ULIČNOM FRONTU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67544" y="933157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err="1">
                <a:latin typeface="Roboto" panose="020B0604020202020204" charset="0"/>
                <a:ea typeface="Roboto" panose="020B0604020202020204" charset="0"/>
              </a:rPr>
              <a:t>Donedavno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primenu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PGI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sistema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na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uličnom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frontu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pratio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je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kompikovan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proces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err="1">
                <a:latin typeface="Roboto" panose="020B0604020202020204" charset="0"/>
                <a:ea typeface="Roboto" panose="020B0604020202020204" charset="0"/>
              </a:rPr>
              <a:t>č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esto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troškovno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neisplativ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, a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uglavnom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iz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sledećih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razloga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:</a:t>
            </a:r>
          </a:p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7544" y="1590060"/>
            <a:ext cx="6840760" cy="523220"/>
          </a:xfrm>
          <a:prstGeom prst="rect">
            <a:avLst/>
          </a:prstGeom>
          <a:solidFill>
            <a:srgbClr val="FEFEDA"/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Praćenje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zauzetosti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parking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mesta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zahtevalo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je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postavljanje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senzora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ispod</a:t>
            </a:r>
            <a:endParaRPr lang="sr-Latn-RS">
              <a:latin typeface="Roboto" panose="020B0604020202020204" charset="0"/>
              <a:ea typeface="Roboto" panose="020B0604020202020204" charset="0"/>
            </a:endParaRPr>
          </a:p>
          <a:p>
            <a:r>
              <a:rPr lang="sr-Latn-RS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     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asfalta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svakog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obeleženog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parking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mesta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što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zahteva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visoka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ulaganja</a:t>
            </a:r>
            <a:r>
              <a:rPr lang="sr-Latn-RS">
                <a:latin typeface="Roboto" panose="020B0604020202020204" charset="0"/>
                <a:ea typeface="Roboto" panose="020B0604020202020204" charset="0"/>
              </a:rPr>
              <a:t>;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160" y="2423349"/>
            <a:ext cx="6840760" cy="523220"/>
          </a:xfrm>
          <a:prstGeom prst="rect">
            <a:avLst/>
          </a:prstGeom>
          <a:solidFill>
            <a:srgbClr val="FEFEDA"/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2.   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Kod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senzora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parkiranje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uvek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postoji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problem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sa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njihovom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lokacijom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na</a:t>
            </a:r>
            <a:endParaRPr lang="sr-Latn-RS">
              <a:latin typeface="Roboto" panose="020B0604020202020204" charset="0"/>
              <a:ea typeface="Roboto" panose="020B0604020202020204" charset="0"/>
            </a:endParaRPr>
          </a:p>
          <a:p>
            <a:r>
              <a:rPr lang="sr-Latn-RS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    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ulicama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gde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nisu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obeležena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mesta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parkiranje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; 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160" y="3233892"/>
            <a:ext cx="6840760" cy="523220"/>
          </a:xfrm>
          <a:prstGeom prst="rect">
            <a:avLst/>
          </a:prstGeom>
          <a:solidFill>
            <a:srgbClr val="FEFEDA"/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Prisutnost problema vezanih za instalaciju VMS-a (razlika u skoncentrisanosti</a:t>
            </a:r>
          </a:p>
          <a:p>
            <a:r>
              <a:rPr lang="sr-Latn-RS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      parking mesta između uličnih i vanuličnih parkirališta).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469160" y="4029392"/>
            <a:ext cx="8207296" cy="715692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9956" y="4141016"/>
            <a:ext cx="8065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00" smtClean="0">
                <a:latin typeface="Roboto" panose="020B0604020202020204" charset="0"/>
                <a:ea typeface="Roboto" panose="020B0604020202020204" charset="0"/>
              </a:rPr>
              <a:t>Primeri:  - SFpark projekat u San Francisku, SAD (primarna svrha – upravljanje cenom parkiranja) </a:t>
            </a:r>
          </a:p>
          <a:p>
            <a:r>
              <a:rPr lang="sr-Latn-RS" sz="1300" smtClean="0">
                <a:latin typeface="Roboto" panose="020B0604020202020204" charset="0"/>
                <a:ea typeface="Roboto" panose="020B0604020202020204" charset="0"/>
              </a:rPr>
              <a:t>               - U Evropi je PGI sistem na UF prvi put primenjen u Londonu kada je ugrađeno 3 000 senzora  </a:t>
            </a:r>
            <a:endParaRPr lang="en-GB" sz="130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507594"/>
            <a:ext cx="1512880" cy="665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7" y="2327374"/>
            <a:ext cx="785351" cy="715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71" y="3171691"/>
            <a:ext cx="984885" cy="738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094953" y="108669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Latn-CS" altLang="en-US" sz="2400" b="1" dirty="0">
                <a:solidFill>
                  <a:schemeClr val="bg1"/>
                </a:solidFill>
                <a:latin typeface="Dosis" panose="020B0604020202020204" charset="0"/>
              </a:rPr>
              <a:t>PGI SISTEMI U </a:t>
            </a:r>
            <a:r>
              <a:rPr lang="sr-Latn-CS" altLang="en-US" sz="2400" b="1" dirty="0" smtClean="0">
                <a:solidFill>
                  <a:schemeClr val="bg1"/>
                </a:solidFill>
                <a:latin typeface="Dosis" panose="020B0604020202020204" charset="0"/>
              </a:rPr>
              <a:t>BEOGRADU</a:t>
            </a:r>
            <a:endParaRPr lang="en-US" altLang="en-US" sz="2400" b="1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/>
          <a:srcRect t="15399" r="21213" b="24818"/>
          <a:stretch>
            <a:fillRect/>
          </a:stretch>
        </p:blipFill>
        <p:spPr bwMode="auto">
          <a:xfrm>
            <a:off x="6948264" y="843558"/>
            <a:ext cx="1761299" cy="237080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99592" y="771550"/>
            <a:ext cx="1649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Ulična</a:t>
            </a:r>
            <a:r>
              <a:rPr lang="en-US" altLang="en-U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parkirališta</a:t>
            </a:r>
            <a:endParaRPr lang="en-GB" altLang="en-US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292" y="1227235"/>
            <a:ext cx="59499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Pilot projekat, zona Slavije: senzori na parking mestima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Informacije se prenose putem VMS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Efekti su ograničeni, jer se informacija prima u toku putovanja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7" name="TextBox 16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2333402"/>
            <a:ext cx="4582647" cy="2354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77625"/>
            <a:ext cx="8784976" cy="3648300"/>
          </a:xfrm>
        </p:spPr>
        <p:txBody>
          <a:bodyPr/>
          <a:lstStyle/>
          <a:p>
            <a:r>
              <a:rPr lang="vi-VN" sz="1600" dirty="0"/>
              <a:t>Ubrzani tehnološki </a:t>
            </a:r>
            <a:r>
              <a:rPr lang="vi-VN" sz="1600" dirty="0" smtClean="0"/>
              <a:t>razvoj </a:t>
            </a:r>
            <a:r>
              <a:rPr lang="sr-Latn-RS" sz="1600" dirty="0" smtClean="0"/>
              <a:t>pospešio je primenu</a:t>
            </a:r>
            <a:r>
              <a:rPr lang="vi-VN" sz="1600" dirty="0" smtClean="0"/>
              <a:t> </a:t>
            </a:r>
            <a:r>
              <a:rPr lang="vi-VN" sz="1600" dirty="0"/>
              <a:t>PGI sistema na </a:t>
            </a:r>
            <a:r>
              <a:rPr lang="vi-VN" sz="1600" dirty="0" smtClean="0"/>
              <a:t>ulici</a:t>
            </a:r>
            <a:r>
              <a:rPr lang="sr-Latn-RS" sz="1600" dirty="0" smtClean="0"/>
              <a:t>,  pa tako d</a:t>
            </a:r>
            <a:r>
              <a:rPr lang="vi-VN" sz="1600" dirty="0" smtClean="0"/>
              <a:t>anas postoje</a:t>
            </a:r>
            <a:r>
              <a:rPr lang="sr-Latn-RS" sz="1600" dirty="0" smtClean="0"/>
              <a:t> brojne</a:t>
            </a:r>
            <a:r>
              <a:rPr lang="vi-VN" sz="1600" dirty="0" smtClean="0"/>
              <a:t> </a:t>
            </a:r>
            <a:r>
              <a:rPr lang="vi-VN" sz="1600" dirty="0"/>
              <a:t>aplikacije koje pomažu </a:t>
            </a:r>
            <a:r>
              <a:rPr lang="sr-Latn-RS" sz="1600" dirty="0" smtClean="0"/>
              <a:t>u pronalaženju slobodnog parking mesta.</a:t>
            </a:r>
          </a:p>
          <a:p>
            <a:pPr>
              <a:spcAft>
                <a:spcPts val="800"/>
              </a:spcAft>
            </a:pPr>
            <a:r>
              <a:rPr lang="en-GB" sz="1600" dirty="0" err="1"/>
              <a:t>Podaci</a:t>
            </a:r>
            <a:r>
              <a:rPr lang="en-GB" sz="1600" dirty="0"/>
              <a:t> se </a:t>
            </a:r>
            <a:r>
              <a:rPr lang="en-GB" sz="1600" dirty="0" err="1"/>
              <a:t>obično</a:t>
            </a:r>
            <a:r>
              <a:rPr lang="en-GB" sz="1600" dirty="0"/>
              <a:t> </a:t>
            </a:r>
            <a:r>
              <a:rPr lang="en-GB" sz="1600" dirty="0" err="1"/>
              <a:t>prikupljaju</a:t>
            </a:r>
            <a:r>
              <a:rPr lang="en-GB" sz="1600" dirty="0"/>
              <a:t> </a:t>
            </a:r>
            <a:r>
              <a:rPr lang="en-GB" sz="1600" dirty="0" err="1"/>
              <a:t>iz</a:t>
            </a:r>
            <a:r>
              <a:rPr lang="en-GB" sz="1600" dirty="0"/>
              <a:t> </a:t>
            </a:r>
            <a:r>
              <a:rPr lang="en-GB" sz="1600" dirty="0" err="1"/>
              <a:t>nekoliko</a:t>
            </a:r>
            <a:r>
              <a:rPr lang="en-GB" sz="1600" dirty="0"/>
              <a:t> </a:t>
            </a:r>
            <a:r>
              <a:rPr lang="en-GB" sz="1600" dirty="0" err="1" smtClean="0"/>
              <a:t>izvora</a:t>
            </a:r>
            <a:r>
              <a:rPr lang="sr-Latn-RS" sz="1600" dirty="0" smtClean="0"/>
              <a:t> od kojih su neki:</a:t>
            </a:r>
          </a:p>
          <a:p>
            <a:pPr marL="381000" indent="-342900"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sr-Latn-RS" sz="1600" i="1" dirty="0" smtClean="0"/>
              <a:t>Smart </a:t>
            </a:r>
            <a:r>
              <a:rPr lang="sr-Latn-RS" sz="1600" dirty="0" smtClean="0"/>
              <a:t>parkometri;</a:t>
            </a:r>
          </a:p>
          <a:p>
            <a:pPr marL="381000" indent="-342900">
              <a:spcAft>
                <a:spcPts val="400"/>
              </a:spcAft>
              <a:buClrTx/>
              <a:buSzPct val="100000"/>
              <a:buFont typeface="+mj-lt"/>
              <a:buAutoNum type="arabicPeriod"/>
            </a:pPr>
            <a:r>
              <a:rPr lang="sr-Latn-RS" sz="1600" dirty="0" smtClean="0"/>
              <a:t>Platne transakcije putem telefona (SMS, …);</a:t>
            </a:r>
          </a:p>
          <a:p>
            <a:pPr marL="381000" indent="-342900">
              <a:spcAft>
                <a:spcPts val="400"/>
              </a:spcAft>
              <a:buClrTx/>
              <a:buSzPct val="100000"/>
              <a:buFont typeface="+mj-lt"/>
              <a:buAutoNum type="arabicPeriod"/>
            </a:pPr>
            <a:r>
              <a:rPr lang="sr-Latn-RS" sz="1600" dirty="0" smtClean="0"/>
              <a:t>Pametni telefoni, iPad i drugi uređaji </a:t>
            </a:r>
          </a:p>
          <a:p>
            <a:pPr marL="38100" indent="0">
              <a:spcAft>
                <a:spcPts val="400"/>
              </a:spcAft>
              <a:buClrTx/>
              <a:buSzPct val="100000"/>
              <a:buNone/>
            </a:pPr>
            <a:r>
              <a:rPr lang="sr-Latn-RS" sz="1600" dirty="0"/>
              <a:t> </a:t>
            </a:r>
            <a:r>
              <a:rPr lang="sr-Latn-RS" sz="1600" dirty="0" smtClean="0"/>
              <a:t>      opremljeni GPS-om;</a:t>
            </a:r>
          </a:p>
          <a:p>
            <a:pPr marL="381000" indent="-342900">
              <a:spcAft>
                <a:spcPts val="400"/>
              </a:spcAft>
              <a:buClrTx/>
              <a:buSzPct val="100000"/>
              <a:buFont typeface="+mj-lt"/>
              <a:buAutoNum type="arabicPeriod" startAt="4"/>
            </a:pPr>
            <a:r>
              <a:rPr lang="sr-Latn-RS" sz="1600" dirty="0" smtClean="0"/>
              <a:t>Satelitski snimci;</a:t>
            </a:r>
          </a:p>
          <a:p>
            <a:pPr marL="381000" indent="-342900">
              <a:spcAft>
                <a:spcPts val="400"/>
              </a:spcAft>
              <a:buClrTx/>
              <a:buSzPct val="100000"/>
              <a:buFont typeface="+mj-lt"/>
              <a:buAutoNum type="arabicPeriod" startAt="4"/>
            </a:pPr>
            <a:r>
              <a:rPr lang="sr-Latn-RS" sz="1600" dirty="0" smtClean="0"/>
              <a:t>Senzori vozila.</a:t>
            </a:r>
          </a:p>
          <a:p>
            <a:pPr marL="381000" indent="-342900">
              <a:buClrTx/>
              <a:buSzPct val="100000"/>
              <a:buFont typeface="+mj-lt"/>
              <a:buAutoNum type="arabicPeriod" startAt="4"/>
            </a:pPr>
            <a:endParaRPr lang="sr-Latn-RS" sz="1600" dirty="0" smtClean="0"/>
          </a:p>
          <a:p>
            <a:pPr marL="381000" indent="-342900">
              <a:buClrTx/>
              <a:buSzPct val="100000"/>
              <a:buFont typeface="+mj-lt"/>
              <a:buAutoNum type="arabicPeriod" startAt="4"/>
            </a:pPr>
            <a:endParaRPr lang="sr-Latn-RS" sz="1600" dirty="0" smtClean="0"/>
          </a:p>
          <a:p>
            <a:pPr marL="38100" indent="0">
              <a:buClrTx/>
              <a:buSzPct val="100000"/>
              <a:buNone/>
            </a:pP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>
                <a:solidFill>
                  <a:schemeClr val="bg1"/>
                </a:solidFill>
              </a:rPr>
              <a:t>PGI SISTEMI NA ULIČNOM FRONTU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51" y="2289134"/>
            <a:ext cx="4440646" cy="24428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39673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5597" y="1451393"/>
            <a:ext cx="2971473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30" name="Google Shape;1030;p23"/>
          <p:cNvGrpSpPr/>
          <p:nvPr/>
        </p:nvGrpSpPr>
        <p:grpSpPr>
          <a:xfrm>
            <a:off x="5172923" y="2427734"/>
            <a:ext cx="3528392" cy="1776159"/>
            <a:chOff x="5015938" y="2013875"/>
            <a:chExt cx="3001200" cy="15696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31" name="Google Shape;1031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3"/>
            <p:cNvSpPr txBox="1"/>
            <p:nvPr/>
          </p:nvSpPr>
          <p:spPr>
            <a:xfrm>
              <a:off x="5360225" y="2420786"/>
              <a:ext cx="2417100" cy="807968"/>
            </a:xfrm>
            <a:prstGeom prst="rect">
              <a:avLst/>
            </a:prstGeom>
            <a:grpFill/>
            <a:ln w="19050"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1022" name="Google Shape;1022;p23"/>
          <p:cNvGrpSpPr/>
          <p:nvPr/>
        </p:nvGrpSpPr>
        <p:grpSpPr>
          <a:xfrm>
            <a:off x="2682807" y="2424665"/>
            <a:ext cx="2493023" cy="1776159"/>
            <a:chOff x="3071457" y="2013875"/>
            <a:chExt cx="1944600" cy="1569600"/>
          </a:xfrm>
          <a:solidFill>
            <a:srgbClr val="C4DDDE"/>
          </a:solidFill>
        </p:grpSpPr>
        <p:sp>
          <p:nvSpPr>
            <p:cNvPr id="1023" name="Google Shape;1023;p23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 w="19050"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3"/>
            <p:cNvSpPr txBox="1"/>
            <p:nvPr/>
          </p:nvSpPr>
          <p:spPr>
            <a:xfrm>
              <a:off x="3316100" y="2133799"/>
              <a:ext cx="1451700" cy="1094953"/>
            </a:xfrm>
            <a:prstGeom prst="rect">
              <a:avLst/>
            </a:prstGeom>
            <a:grpFill/>
            <a:ln w="19050"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26" name="Google Shape;1026;p23"/>
          <p:cNvGrpSpPr/>
          <p:nvPr/>
        </p:nvGrpSpPr>
        <p:grpSpPr>
          <a:xfrm>
            <a:off x="351295" y="2424665"/>
            <a:ext cx="2387527" cy="1776159"/>
            <a:chOff x="1126863" y="2013875"/>
            <a:chExt cx="1990701" cy="15696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27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3"/>
            <p:cNvSpPr txBox="1"/>
            <p:nvPr/>
          </p:nvSpPr>
          <p:spPr>
            <a:xfrm>
              <a:off x="1205570" y="2174149"/>
              <a:ext cx="1911994" cy="1336311"/>
            </a:xfrm>
            <a:prstGeom prst="rect">
              <a:avLst/>
            </a:prstGeom>
            <a:noFill/>
            <a:ln w="19050"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lnSpc>
                  <a:spcPct val="115000"/>
                </a:lnSpc>
                <a:spcAft>
                  <a:spcPts val="1600"/>
                </a:spcAft>
              </a:pP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Podaci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prikupljeni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 smtClean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iz</a:t>
              </a:r>
              <a:r>
                <a:rPr lang="sr-Latn-RS" smtClean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određenog</a:t>
              </a:r>
              <a:r>
                <a:rPr lang="en-GB" smtClean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izvora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pretvaraju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se u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posebne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algoritme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i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vrednuju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na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 smtClean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mreži</a:t>
              </a:r>
              <a:r>
                <a:rPr lang="sr-Latn-RS" smtClean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;</a:t>
              </a:r>
              <a:endParaRPr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Barlow"/>
                <a:sym typeface="Barlow"/>
              </a:endParaRPr>
            </a:p>
          </p:txBody>
        </p:sp>
      </p:grpSp>
      <p:grpSp>
        <p:nvGrpSpPr>
          <p:cNvPr id="1034" name="Google Shape;1034;p23"/>
          <p:cNvGrpSpPr/>
          <p:nvPr/>
        </p:nvGrpSpPr>
        <p:grpSpPr>
          <a:xfrm>
            <a:off x="5022378" y="3198016"/>
            <a:ext cx="295999" cy="294651"/>
            <a:chOff x="4858109" y="2631368"/>
            <a:chExt cx="316442" cy="315000"/>
          </a:xfrm>
        </p:grpSpPr>
        <p:sp>
          <p:nvSpPr>
            <p:cNvPr id="1035" name="Google Shape;1035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/>
              </a:r>
              <a:br>
                <a:rPr lang="en"/>
              </a:b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>
                <a:solidFill>
                  <a:schemeClr val="bg1"/>
                </a:solidFill>
              </a:rPr>
              <a:t>PGI SISTEMI NA ULIČNOM FRONTU</a:t>
            </a:r>
            <a:endParaRPr lang="en-GB"/>
          </a:p>
        </p:txBody>
      </p:sp>
      <p:grpSp>
        <p:nvGrpSpPr>
          <p:cNvPr id="23" name="Google Shape;1034;p23"/>
          <p:cNvGrpSpPr/>
          <p:nvPr/>
        </p:nvGrpSpPr>
        <p:grpSpPr>
          <a:xfrm>
            <a:off x="2511790" y="3214852"/>
            <a:ext cx="295999" cy="294651"/>
            <a:chOff x="4858109" y="2631368"/>
            <a:chExt cx="316442" cy="315000"/>
          </a:xfrm>
        </p:grpSpPr>
        <p:sp>
          <p:nvSpPr>
            <p:cNvPr id="24" name="Google Shape;1035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6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/>
              </a:r>
              <a:br>
                <a:rPr lang="en"/>
              </a:b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830803" y="2885125"/>
            <a:ext cx="2345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Dobijeni </a:t>
            </a:r>
            <a:r>
              <a:rPr lang="vi-VN" smtClean="0">
                <a:latin typeface="Roboto" panose="020B0604020202020204" charset="0"/>
                <a:ea typeface="Roboto" panose="020B0604020202020204" charset="0"/>
              </a:rPr>
              <a:t>podaci </a:t>
            </a:r>
            <a:r>
              <a:rPr lang="vi-VN">
                <a:latin typeface="Roboto" panose="020B0604020202020204" charset="0"/>
                <a:ea typeface="Roboto" panose="020B0604020202020204" charset="0"/>
              </a:rPr>
              <a:t>se upoređuju sa istorijskim podacima i podacima iz drugih </a:t>
            </a:r>
            <a:r>
              <a:rPr lang="vi-VN" smtClean="0">
                <a:latin typeface="Roboto" panose="020B0604020202020204" charset="0"/>
                <a:ea typeface="Roboto" panose="020B0604020202020204" charset="0"/>
              </a:rPr>
              <a:t>izvora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;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5401" y="2611023"/>
            <a:ext cx="338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K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ao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rezultat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dobijaju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se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informacije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o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zauzetosti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parking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mesta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i to najčešće u obliku: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Predviđanja zauzetosti parking kapaciteta;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Mapiranja zauzetosti parking mesta.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387" y="1549533"/>
            <a:ext cx="318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Prikupljanje i obrada podataka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37" name="Google Shape;2623;p47"/>
          <p:cNvGrpSpPr/>
          <p:nvPr/>
        </p:nvGrpSpPr>
        <p:grpSpPr>
          <a:xfrm>
            <a:off x="6937119" y="1138507"/>
            <a:ext cx="1656184" cy="1212541"/>
            <a:chOff x="1926580" y="602477"/>
            <a:chExt cx="4456273" cy="4762466"/>
          </a:xfrm>
        </p:grpSpPr>
        <p:sp>
          <p:nvSpPr>
            <p:cNvPr id="38" name="Google Shape;2624;p47"/>
            <p:cNvSpPr/>
            <p:nvPr/>
          </p:nvSpPr>
          <p:spPr>
            <a:xfrm>
              <a:off x="4352367" y="1409287"/>
              <a:ext cx="1407834" cy="1779317"/>
            </a:xfrm>
            <a:custGeom>
              <a:avLst/>
              <a:gdLst/>
              <a:ahLst/>
              <a:cxnLst/>
              <a:rect l="l" t="t" r="r" b="b"/>
              <a:pathLst>
                <a:path w="1407834" h="1779317" extrusionOk="0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625;p47"/>
            <p:cNvSpPr/>
            <p:nvPr/>
          </p:nvSpPr>
          <p:spPr>
            <a:xfrm>
              <a:off x="4492846" y="1745654"/>
              <a:ext cx="1118701" cy="793785"/>
            </a:xfrm>
            <a:custGeom>
              <a:avLst/>
              <a:gdLst/>
              <a:ahLst/>
              <a:cxnLst/>
              <a:rect l="l" t="t" r="r" b="b"/>
              <a:pathLst>
                <a:path w="1118701" h="793785" extrusionOk="0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626;p47"/>
            <p:cNvSpPr/>
            <p:nvPr/>
          </p:nvSpPr>
          <p:spPr>
            <a:xfrm>
              <a:off x="3766118" y="879295"/>
              <a:ext cx="2497551" cy="3394041"/>
            </a:xfrm>
            <a:custGeom>
              <a:avLst/>
              <a:gdLst/>
              <a:ahLst/>
              <a:cxnLst/>
              <a:rect l="l" t="t" r="r" b="b"/>
              <a:pathLst>
                <a:path w="2497551" h="3394041" extrusionOk="0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627;p47"/>
            <p:cNvSpPr/>
            <p:nvPr/>
          </p:nvSpPr>
          <p:spPr>
            <a:xfrm>
              <a:off x="3744257" y="892344"/>
              <a:ext cx="2498022" cy="3393845"/>
            </a:xfrm>
            <a:custGeom>
              <a:avLst/>
              <a:gdLst/>
              <a:ahLst/>
              <a:cxnLst/>
              <a:rect l="l" t="t" r="r" b="b"/>
              <a:pathLst>
                <a:path w="2498022" h="3393845" extrusionOk="0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628;p47"/>
            <p:cNvSpPr/>
            <p:nvPr/>
          </p:nvSpPr>
          <p:spPr>
            <a:xfrm>
              <a:off x="3740075" y="894303"/>
              <a:ext cx="2498022" cy="3394082"/>
            </a:xfrm>
            <a:custGeom>
              <a:avLst/>
              <a:gdLst/>
              <a:ahLst/>
              <a:cxnLst/>
              <a:rect l="l" t="t" r="r" b="b"/>
              <a:pathLst>
                <a:path w="2498022" h="3394082" extrusionOk="0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29;p47"/>
            <p:cNvSpPr/>
            <p:nvPr/>
          </p:nvSpPr>
          <p:spPr>
            <a:xfrm>
              <a:off x="3770110" y="934160"/>
              <a:ext cx="2435672" cy="3234830"/>
            </a:xfrm>
            <a:custGeom>
              <a:avLst/>
              <a:gdLst/>
              <a:ahLst/>
              <a:cxnLst/>
              <a:rect l="l" t="t" r="r" b="b"/>
              <a:pathLst>
                <a:path w="2435672" h="3234830" extrusionOk="0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630;p47"/>
            <p:cNvSpPr/>
            <p:nvPr/>
          </p:nvSpPr>
          <p:spPr>
            <a:xfrm>
              <a:off x="3770110" y="934160"/>
              <a:ext cx="2435006" cy="3234925"/>
            </a:xfrm>
            <a:custGeom>
              <a:avLst/>
              <a:gdLst/>
              <a:ahLst/>
              <a:cxnLst/>
              <a:rect l="l" t="t" r="r" b="b"/>
              <a:pathLst>
                <a:path w="2435006" h="3234925" extrusionOk="0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631;p47"/>
            <p:cNvSpPr/>
            <p:nvPr/>
          </p:nvSpPr>
          <p:spPr>
            <a:xfrm>
              <a:off x="6215951" y="4191660"/>
              <a:ext cx="26328" cy="93440"/>
            </a:xfrm>
            <a:custGeom>
              <a:avLst/>
              <a:gdLst/>
              <a:ahLst/>
              <a:cxnLst/>
              <a:rect l="l" t="t" r="r" b="b"/>
              <a:pathLst>
                <a:path w="26328" h="93440" extrusionOk="0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632;p47"/>
            <p:cNvSpPr/>
            <p:nvPr/>
          </p:nvSpPr>
          <p:spPr>
            <a:xfrm>
              <a:off x="3761840" y="882675"/>
              <a:ext cx="63206" cy="27150"/>
            </a:xfrm>
            <a:custGeom>
              <a:avLst/>
              <a:gdLst/>
              <a:ahLst/>
              <a:cxnLst/>
              <a:rect l="l" t="t" r="r" b="b"/>
              <a:pathLst>
                <a:path w="63206" h="27150" extrusionOk="0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633;p47"/>
            <p:cNvSpPr/>
            <p:nvPr/>
          </p:nvSpPr>
          <p:spPr>
            <a:xfrm>
              <a:off x="1985051" y="2961416"/>
              <a:ext cx="4154298" cy="2403527"/>
            </a:xfrm>
            <a:custGeom>
              <a:avLst/>
              <a:gdLst/>
              <a:ahLst/>
              <a:cxnLst/>
              <a:rect l="l" t="t" r="r" b="b"/>
              <a:pathLst>
                <a:path w="4154298" h="2403527" extrusionOk="0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634;p47"/>
            <p:cNvSpPr/>
            <p:nvPr/>
          </p:nvSpPr>
          <p:spPr>
            <a:xfrm>
              <a:off x="2036757" y="2930659"/>
              <a:ext cx="4154369" cy="2403042"/>
            </a:xfrm>
            <a:custGeom>
              <a:avLst/>
              <a:gdLst/>
              <a:ahLst/>
              <a:cxnLst/>
              <a:rect l="l" t="t" r="r" b="b"/>
              <a:pathLst>
                <a:path w="4154369" h="2403042" extrusionOk="0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635;p47"/>
            <p:cNvSpPr/>
            <p:nvPr/>
          </p:nvSpPr>
          <p:spPr>
            <a:xfrm>
              <a:off x="2036929" y="3869239"/>
              <a:ext cx="50374" cy="44958"/>
            </a:xfrm>
            <a:custGeom>
              <a:avLst/>
              <a:gdLst/>
              <a:ahLst/>
              <a:cxnLst/>
              <a:rect l="l" t="t" r="r" b="b"/>
              <a:pathLst>
                <a:path w="50374" h="44958" extrusionOk="0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636;p47"/>
            <p:cNvSpPr/>
            <p:nvPr/>
          </p:nvSpPr>
          <p:spPr>
            <a:xfrm>
              <a:off x="6153886" y="4308341"/>
              <a:ext cx="37258" cy="49244"/>
            </a:xfrm>
            <a:custGeom>
              <a:avLst/>
              <a:gdLst/>
              <a:ahLst/>
              <a:cxnLst/>
              <a:rect l="l" t="t" r="r" b="b"/>
              <a:pathLst>
                <a:path w="37258" h="49244" extrusionOk="0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637;p47"/>
            <p:cNvSpPr/>
            <p:nvPr/>
          </p:nvSpPr>
          <p:spPr>
            <a:xfrm>
              <a:off x="2036757" y="2892519"/>
              <a:ext cx="4154369" cy="2403360"/>
            </a:xfrm>
            <a:custGeom>
              <a:avLst/>
              <a:gdLst/>
              <a:ahLst/>
              <a:cxnLst/>
              <a:rect l="l" t="t" r="r" b="b"/>
              <a:pathLst>
                <a:path w="4154369" h="2403360" extrusionOk="0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638;p47"/>
            <p:cNvSpPr/>
            <p:nvPr/>
          </p:nvSpPr>
          <p:spPr>
            <a:xfrm>
              <a:off x="2036757" y="2886502"/>
              <a:ext cx="4154369" cy="2403527"/>
            </a:xfrm>
            <a:custGeom>
              <a:avLst/>
              <a:gdLst/>
              <a:ahLst/>
              <a:cxnLst/>
              <a:rect l="l" t="t" r="r" b="b"/>
              <a:pathLst>
                <a:path w="4154369" h="2403527" extrusionOk="0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639;p47"/>
            <p:cNvSpPr/>
            <p:nvPr/>
          </p:nvSpPr>
          <p:spPr>
            <a:xfrm>
              <a:off x="3500252" y="306524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640;p47"/>
            <p:cNvSpPr/>
            <p:nvPr/>
          </p:nvSpPr>
          <p:spPr>
            <a:xfrm>
              <a:off x="3657092" y="3155925"/>
              <a:ext cx="266442" cy="153985"/>
            </a:xfrm>
            <a:custGeom>
              <a:avLst/>
              <a:gdLst/>
              <a:ahLst/>
              <a:cxnLst/>
              <a:rect l="l" t="t" r="r" b="b"/>
              <a:pathLst>
                <a:path w="266442" h="153985" extrusionOk="0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641;p47"/>
            <p:cNvSpPr/>
            <p:nvPr/>
          </p:nvSpPr>
          <p:spPr>
            <a:xfrm>
              <a:off x="3815428" y="3247563"/>
              <a:ext cx="266636" cy="153995"/>
            </a:xfrm>
            <a:custGeom>
              <a:avLst/>
              <a:gdLst/>
              <a:ahLst/>
              <a:cxnLst/>
              <a:rect l="l" t="t" r="r" b="b"/>
              <a:pathLst>
                <a:path w="266636" h="153995" extrusionOk="0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642;p47"/>
            <p:cNvSpPr/>
            <p:nvPr/>
          </p:nvSpPr>
          <p:spPr>
            <a:xfrm>
              <a:off x="3970462" y="3337185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643;p47"/>
            <p:cNvSpPr/>
            <p:nvPr/>
          </p:nvSpPr>
          <p:spPr>
            <a:xfrm>
              <a:off x="4127000" y="3427863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644;p47"/>
            <p:cNvSpPr/>
            <p:nvPr/>
          </p:nvSpPr>
          <p:spPr>
            <a:xfrm>
              <a:off x="4283886" y="3519017"/>
              <a:ext cx="266280" cy="153993"/>
            </a:xfrm>
            <a:custGeom>
              <a:avLst/>
              <a:gdLst/>
              <a:ahLst/>
              <a:cxnLst/>
              <a:rect l="l" t="t" r="r" b="b"/>
              <a:pathLst>
                <a:path w="266280" h="153993" extrusionOk="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645;p47"/>
            <p:cNvSpPr/>
            <p:nvPr/>
          </p:nvSpPr>
          <p:spPr>
            <a:xfrm>
              <a:off x="4440564" y="3609219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646;p47"/>
            <p:cNvSpPr/>
            <p:nvPr/>
          </p:nvSpPr>
          <p:spPr>
            <a:xfrm>
              <a:off x="4597287" y="3699905"/>
              <a:ext cx="266442" cy="153983"/>
            </a:xfrm>
            <a:custGeom>
              <a:avLst/>
              <a:gdLst/>
              <a:ahLst/>
              <a:cxnLst/>
              <a:rect l="l" t="t" r="r" b="b"/>
              <a:pathLst>
                <a:path w="266442" h="153983" extrusionOk="0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647;p47"/>
            <p:cNvSpPr/>
            <p:nvPr/>
          </p:nvSpPr>
          <p:spPr>
            <a:xfrm>
              <a:off x="4753934" y="3790488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648;p47"/>
            <p:cNvSpPr/>
            <p:nvPr/>
          </p:nvSpPr>
          <p:spPr>
            <a:xfrm>
              <a:off x="4910657" y="3881158"/>
              <a:ext cx="266058" cy="153915"/>
            </a:xfrm>
            <a:custGeom>
              <a:avLst/>
              <a:gdLst/>
              <a:ahLst/>
              <a:cxnLst/>
              <a:rect l="l" t="t" r="r" b="b"/>
              <a:pathLst>
                <a:path w="266058" h="153915" extrusionOk="0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649;p47"/>
            <p:cNvSpPr/>
            <p:nvPr/>
          </p:nvSpPr>
          <p:spPr>
            <a:xfrm>
              <a:off x="5067303" y="3971836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650;p47"/>
            <p:cNvSpPr/>
            <p:nvPr/>
          </p:nvSpPr>
          <p:spPr>
            <a:xfrm>
              <a:off x="5224035" y="4062514"/>
              <a:ext cx="266528" cy="154092"/>
            </a:xfrm>
            <a:custGeom>
              <a:avLst/>
              <a:gdLst/>
              <a:ahLst/>
              <a:cxnLst/>
              <a:rect l="l" t="t" r="r" b="b"/>
              <a:pathLst>
                <a:path w="266528" h="154092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651;p47"/>
            <p:cNvSpPr/>
            <p:nvPr/>
          </p:nvSpPr>
          <p:spPr>
            <a:xfrm>
              <a:off x="5380534" y="4153137"/>
              <a:ext cx="266473" cy="154041"/>
            </a:xfrm>
            <a:custGeom>
              <a:avLst/>
              <a:gdLst/>
              <a:ahLst/>
              <a:cxnLst/>
              <a:rect l="l" t="t" r="r" b="b"/>
              <a:pathLst>
                <a:path w="266473" h="154041" extrusionOk="0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652;p47"/>
            <p:cNvSpPr/>
            <p:nvPr/>
          </p:nvSpPr>
          <p:spPr>
            <a:xfrm>
              <a:off x="5537405" y="4243783"/>
              <a:ext cx="341715" cy="197836"/>
            </a:xfrm>
            <a:custGeom>
              <a:avLst/>
              <a:gdLst/>
              <a:ahLst/>
              <a:cxnLst/>
              <a:rect l="l" t="t" r="r" b="b"/>
              <a:pathLst>
                <a:path w="341715" h="197836" extrusionOk="0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653;p47"/>
            <p:cNvSpPr/>
            <p:nvPr/>
          </p:nvSpPr>
          <p:spPr>
            <a:xfrm>
              <a:off x="3580766" y="3287750"/>
              <a:ext cx="266442" cy="153846"/>
            </a:xfrm>
            <a:custGeom>
              <a:avLst/>
              <a:gdLst/>
              <a:ahLst/>
              <a:cxnLst/>
              <a:rect l="l" t="t" r="r" b="b"/>
              <a:pathLst>
                <a:path w="266442" h="153846" extrusionOk="0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654;p47"/>
            <p:cNvSpPr/>
            <p:nvPr/>
          </p:nvSpPr>
          <p:spPr>
            <a:xfrm>
              <a:off x="3737968" y="3378809"/>
              <a:ext cx="266343" cy="153636"/>
            </a:xfrm>
            <a:custGeom>
              <a:avLst/>
              <a:gdLst/>
              <a:ahLst/>
              <a:cxnLst/>
              <a:rect l="l" t="t" r="r" b="b"/>
              <a:pathLst>
                <a:path w="266343" h="153636" extrusionOk="0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655;p47"/>
            <p:cNvSpPr/>
            <p:nvPr/>
          </p:nvSpPr>
          <p:spPr>
            <a:xfrm>
              <a:off x="3894706" y="346920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656;p47"/>
            <p:cNvSpPr/>
            <p:nvPr/>
          </p:nvSpPr>
          <p:spPr>
            <a:xfrm>
              <a:off x="4051822" y="3559729"/>
              <a:ext cx="266144" cy="154280"/>
            </a:xfrm>
            <a:custGeom>
              <a:avLst/>
              <a:gdLst/>
              <a:ahLst/>
              <a:cxnLst/>
              <a:rect l="l" t="t" r="r" b="b"/>
              <a:pathLst>
                <a:path w="266144" h="154280" extrusionOk="0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657;p47"/>
            <p:cNvSpPr/>
            <p:nvPr/>
          </p:nvSpPr>
          <p:spPr>
            <a:xfrm>
              <a:off x="4207595" y="3649708"/>
              <a:ext cx="266442" cy="154372"/>
            </a:xfrm>
            <a:custGeom>
              <a:avLst/>
              <a:gdLst/>
              <a:ahLst/>
              <a:cxnLst/>
              <a:rect l="l" t="t" r="r" b="b"/>
              <a:pathLst>
                <a:path w="266442" h="154372" extrusionOk="0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658;p47"/>
            <p:cNvSpPr/>
            <p:nvPr/>
          </p:nvSpPr>
          <p:spPr>
            <a:xfrm>
              <a:off x="4364526" y="3740759"/>
              <a:ext cx="266248" cy="154101"/>
            </a:xfrm>
            <a:custGeom>
              <a:avLst/>
              <a:gdLst/>
              <a:ahLst/>
              <a:cxnLst/>
              <a:rect l="l" t="t" r="r" b="b"/>
              <a:pathLst>
                <a:path w="266248" h="154101" extrusionOk="0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659;p47"/>
            <p:cNvSpPr/>
            <p:nvPr/>
          </p:nvSpPr>
          <p:spPr>
            <a:xfrm>
              <a:off x="4521449" y="3831731"/>
              <a:ext cx="266334" cy="153985"/>
            </a:xfrm>
            <a:custGeom>
              <a:avLst/>
              <a:gdLst/>
              <a:ahLst/>
              <a:cxnLst/>
              <a:rect l="l" t="t" r="r" b="b"/>
              <a:pathLst>
                <a:path w="266334" h="153985" extrusionOk="0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660;p47"/>
            <p:cNvSpPr/>
            <p:nvPr/>
          </p:nvSpPr>
          <p:spPr>
            <a:xfrm>
              <a:off x="4678466" y="3922592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661;p47"/>
            <p:cNvSpPr/>
            <p:nvPr/>
          </p:nvSpPr>
          <p:spPr>
            <a:xfrm>
              <a:off x="4835195" y="4013365"/>
              <a:ext cx="266474" cy="153993"/>
            </a:xfrm>
            <a:custGeom>
              <a:avLst/>
              <a:gdLst/>
              <a:ahLst/>
              <a:cxnLst/>
              <a:rect l="l" t="t" r="r" b="b"/>
              <a:pathLst>
                <a:path w="266474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2662;p47"/>
            <p:cNvSpPr/>
            <p:nvPr/>
          </p:nvSpPr>
          <p:spPr>
            <a:xfrm>
              <a:off x="4992397" y="4104213"/>
              <a:ext cx="266533" cy="154079"/>
            </a:xfrm>
            <a:custGeom>
              <a:avLst/>
              <a:gdLst/>
              <a:ahLst/>
              <a:cxnLst/>
              <a:rect l="l" t="t" r="r" b="b"/>
              <a:pathLst>
                <a:path w="266533" h="154079" extrusionOk="0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663;p47"/>
            <p:cNvSpPr/>
            <p:nvPr/>
          </p:nvSpPr>
          <p:spPr>
            <a:xfrm>
              <a:off x="5149329" y="4195292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664;p47"/>
            <p:cNvSpPr/>
            <p:nvPr/>
          </p:nvSpPr>
          <p:spPr>
            <a:xfrm>
              <a:off x="5306305" y="4285820"/>
              <a:ext cx="266280" cy="154040"/>
            </a:xfrm>
            <a:custGeom>
              <a:avLst/>
              <a:gdLst/>
              <a:ahLst/>
              <a:cxnLst/>
              <a:rect l="l" t="t" r="r" b="b"/>
              <a:pathLst>
                <a:path w="266280" h="154040" extrusionOk="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665;p47"/>
            <p:cNvSpPr/>
            <p:nvPr/>
          </p:nvSpPr>
          <p:spPr>
            <a:xfrm>
              <a:off x="3348561" y="3153075"/>
              <a:ext cx="342095" cy="197622"/>
            </a:xfrm>
            <a:custGeom>
              <a:avLst/>
              <a:gdLst/>
              <a:ahLst/>
              <a:cxnLst/>
              <a:rect l="l" t="t" r="r" b="b"/>
              <a:pathLst>
                <a:path w="342095" h="197622" extrusionOk="0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666;p47"/>
            <p:cNvSpPr/>
            <p:nvPr/>
          </p:nvSpPr>
          <p:spPr>
            <a:xfrm>
              <a:off x="5350264" y="4375807"/>
              <a:ext cx="378572" cy="242223"/>
            </a:xfrm>
            <a:custGeom>
              <a:avLst/>
              <a:gdLst/>
              <a:ahLst/>
              <a:cxnLst/>
              <a:rect l="l" t="t" r="r" b="b"/>
              <a:pathLst>
                <a:path w="378572" h="242223" extrusionOk="0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667;p47"/>
            <p:cNvSpPr/>
            <p:nvPr/>
          </p:nvSpPr>
          <p:spPr>
            <a:xfrm>
              <a:off x="2893378" y="3416909"/>
              <a:ext cx="266442" cy="154101"/>
            </a:xfrm>
            <a:custGeom>
              <a:avLst/>
              <a:gdLst/>
              <a:ahLst/>
              <a:cxnLst/>
              <a:rect l="l" t="t" r="r" b="b"/>
              <a:pathLst>
                <a:path w="266442" h="154101" extrusionOk="0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2668;p47"/>
            <p:cNvSpPr/>
            <p:nvPr/>
          </p:nvSpPr>
          <p:spPr>
            <a:xfrm>
              <a:off x="3049635" y="350749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669;p47"/>
            <p:cNvSpPr/>
            <p:nvPr/>
          </p:nvSpPr>
          <p:spPr>
            <a:xfrm>
              <a:off x="3205860" y="3597884"/>
              <a:ext cx="266188" cy="153922"/>
            </a:xfrm>
            <a:custGeom>
              <a:avLst/>
              <a:gdLst/>
              <a:ahLst/>
              <a:cxnLst/>
              <a:rect l="l" t="t" r="r" b="b"/>
              <a:pathLst>
                <a:path w="266188" h="153922" extrusionOk="0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670;p47"/>
            <p:cNvSpPr/>
            <p:nvPr/>
          </p:nvSpPr>
          <p:spPr>
            <a:xfrm>
              <a:off x="4536462" y="4367735"/>
              <a:ext cx="266437" cy="154256"/>
            </a:xfrm>
            <a:custGeom>
              <a:avLst/>
              <a:gdLst/>
              <a:ahLst/>
              <a:cxnLst/>
              <a:rect l="l" t="t" r="r" b="b"/>
              <a:pathLst>
                <a:path w="266437" h="154256" extrusionOk="0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671;p47"/>
            <p:cNvSpPr/>
            <p:nvPr/>
          </p:nvSpPr>
          <p:spPr>
            <a:xfrm>
              <a:off x="4692711" y="4458183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672;p47"/>
            <p:cNvSpPr/>
            <p:nvPr/>
          </p:nvSpPr>
          <p:spPr>
            <a:xfrm>
              <a:off x="4849162" y="4548575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673;p47"/>
            <p:cNvSpPr/>
            <p:nvPr/>
          </p:nvSpPr>
          <p:spPr>
            <a:xfrm>
              <a:off x="5005419" y="4638967"/>
              <a:ext cx="266537" cy="154092"/>
            </a:xfrm>
            <a:custGeom>
              <a:avLst/>
              <a:gdLst/>
              <a:ahLst/>
              <a:cxnLst/>
              <a:rect l="l" t="t" r="r" b="b"/>
              <a:pathLst>
                <a:path w="266537" h="154092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674;p47"/>
            <p:cNvSpPr/>
            <p:nvPr/>
          </p:nvSpPr>
          <p:spPr>
            <a:xfrm>
              <a:off x="3362257" y="3688277"/>
              <a:ext cx="306733" cy="177321"/>
            </a:xfrm>
            <a:custGeom>
              <a:avLst/>
              <a:gdLst/>
              <a:ahLst/>
              <a:cxnLst/>
              <a:rect l="l" t="t" r="r" b="b"/>
              <a:pathLst>
                <a:path w="306733" h="177321" extrusionOk="0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675;p47"/>
            <p:cNvSpPr/>
            <p:nvPr/>
          </p:nvSpPr>
          <p:spPr>
            <a:xfrm>
              <a:off x="4339992" y="4254062"/>
              <a:ext cx="306655" cy="177321"/>
            </a:xfrm>
            <a:custGeom>
              <a:avLst/>
              <a:gdLst/>
              <a:ahLst/>
              <a:cxnLst/>
              <a:rect l="l" t="t" r="r" b="b"/>
              <a:pathLst>
                <a:path w="306655" h="177321" extrusionOk="0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2676;p47"/>
            <p:cNvSpPr/>
            <p:nvPr/>
          </p:nvSpPr>
          <p:spPr>
            <a:xfrm>
              <a:off x="3558805" y="3802100"/>
              <a:ext cx="891371" cy="515693"/>
            </a:xfrm>
            <a:custGeom>
              <a:avLst/>
              <a:gdLst/>
              <a:ahLst/>
              <a:cxnLst/>
              <a:rect l="l" t="t" r="r" b="b"/>
              <a:pathLst>
                <a:path w="891371" h="515693" extrusionOk="0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677;p47"/>
            <p:cNvSpPr/>
            <p:nvPr/>
          </p:nvSpPr>
          <p:spPr>
            <a:xfrm>
              <a:off x="3471751" y="3400145"/>
              <a:ext cx="266623" cy="154042"/>
            </a:xfrm>
            <a:custGeom>
              <a:avLst/>
              <a:gdLst/>
              <a:ahLst/>
              <a:cxnLst/>
              <a:rect l="l" t="t" r="r" b="b"/>
              <a:pathLst>
                <a:path w="266623" h="154042" extrusionOk="0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2678;p47"/>
            <p:cNvSpPr/>
            <p:nvPr/>
          </p:nvSpPr>
          <p:spPr>
            <a:xfrm>
              <a:off x="3628284" y="3490390"/>
              <a:ext cx="266442" cy="154037"/>
            </a:xfrm>
            <a:custGeom>
              <a:avLst/>
              <a:gdLst/>
              <a:ahLst/>
              <a:cxnLst/>
              <a:rect l="l" t="t" r="r" b="b"/>
              <a:pathLst>
                <a:path w="266442" h="154037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679;p47"/>
            <p:cNvSpPr/>
            <p:nvPr/>
          </p:nvSpPr>
          <p:spPr>
            <a:xfrm>
              <a:off x="3784546" y="3581216"/>
              <a:ext cx="266667" cy="153993"/>
            </a:xfrm>
            <a:custGeom>
              <a:avLst/>
              <a:gdLst/>
              <a:ahLst/>
              <a:cxnLst/>
              <a:rect l="l" t="t" r="r" b="b"/>
              <a:pathLst>
                <a:path w="266667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680;p47"/>
            <p:cNvSpPr/>
            <p:nvPr/>
          </p:nvSpPr>
          <p:spPr>
            <a:xfrm>
              <a:off x="3941088" y="3671799"/>
              <a:ext cx="266351" cy="153784"/>
            </a:xfrm>
            <a:custGeom>
              <a:avLst/>
              <a:gdLst/>
              <a:ahLst/>
              <a:cxnLst/>
              <a:rect l="l" t="t" r="r" b="b"/>
              <a:pathLst>
                <a:path w="266351" h="153784" extrusionOk="0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681;p47"/>
            <p:cNvSpPr/>
            <p:nvPr/>
          </p:nvSpPr>
          <p:spPr>
            <a:xfrm>
              <a:off x="4097622" y="3762381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682;p47"/>
            <p:cNvSpPr/>
            <p:nvPr/>
          </p:nvSpPr>
          <p:spPr>
            <a:xfrm>
              <a:off x="4254133" y="3852876"/>
              <a:ext cx="266854" cy="154172"/>
            </a:xfrm>
            <a:custGeom>
              <a:avLst/>
              <a:gdLst/>
              <a:ahLst/>
              <a:cxnLst/>
              <a:rect l="l" t="t" r="r" b="b"/>
              <a:pathLst>
                <a:path w="266854" h="154172" extrusionOk="0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683;p47"/>
            <p:cNvSpPr/>
            <p:nvPr/>
          </p:nvSpPr>
          <p:spPr>
            <a:xfrm>
              <a:off x="4410814" y="394345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684;p47"/>
            <p:cNvSpPr/>
            <p:nvPr/>
          </p:nvSpPr>
          <p:spPr>
            <a:xfrm>
              <a:off x="4567356" y="4034034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685;p47"/>
            <p:cNvSpPr/>
            <p:nvPr/>
          </p:nvSpPr>
          <p:spPr>
            <a:xfrm>
              <a:off x="4723985" y="4124617"/>
              <a:ext cx="266248" cy="154017"/>
            </a:xfrm>
            <a:custGeom>
              <a:avLst/>
              <a:gdLst/>
              <a:ahLst/>
              <a:cxnLst/>
              <a:rect l="l" t="t" r="r" b="b"/>
              <a:pathLst>
                <a:path w="266248" h="154017" extrusionOk="0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2686;p47"/>
            <p:cNvSpPr/>
            <p:nvPr/>
          </p:nvSpPr>
          <p:spPr>
            <a:xfrm>
              <a:off x="4880346" y="4215112"/>
              <a:ext cx="266334" cy="154040"/>
            </a:xfrm>
            <a:custGeom>
              <a:avLst/>
              <a:gdLst/>
              <a:ahLst/>
              <a:cxnLst/>
              <a:rect l="l" t="t" r="r" b="b"/>
              <a:pathLst>
                <a:path w="266334" h="154040" extrusionOk="0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2687;p47"/>
            <p:cNvSpPr/>
            <p:nvPr/>
          </p:nvSpPr>
          <p:spPr>
            <a:xfrm>
              <a:off x="5036888" y="430568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2688;p47"/>
            <p:cNvSpPr/>
            <p:nvPr/>
          </p:nvSpPr>
          <p:spPr>
            <a:xfrm>
              <a:off x="5193145" y="4396270"/>
              <a:ext cx="266239" cy="154284"/>
            </a:xfrm>
            <a:custGeom>
              <a:avLst/>
              <a:gdLst/>
              <a:ahLst/>
              <a:cxnLst/>
              <a:rect l="l" t="t" r="r" b="b"/>
              <a:pathLst>
                <a:path w="266239" h="154284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689;p47"/>
            <p:cNvSpPr/>
            <p:nvPr/>
          </p:nvSpPr>
          <p:spPr>
            <a:xfrm>
              <a:off x="3196776" y="3241078"/>
              <a:ext cx="384874" cy="222382"/>
            </a:xfrm>
            <a:custGeom>
              <a:avLst/>
              <a:gdLst/>
              <a:ahLst/>
              <a:cxnLst/>
              <a:rect l="l" t="t" r="r" b="b"/>
              <a:pathLst>
                <a:path w="384874" h="222382" extrusionOk="0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690;p47"/>
            <p:cNvSpPr/>
            <p:nvPr/>
          </p:nvSpPr>
          <p:spPr>
            <a:xfrm>
              <a:off x="3242171" y="3443016"/>
              <a:ext cx="266280" cy="153882"/>
            </a:xfrm>
            <a:custGeom>
              <a:avLst/>
              <a:gdLst/>
              <a:ahLst/>
              <a:cxnLst/>
              <a:rect l="l" t="t" r="r" b="b"/>
              <a:pathLst>
                <a:path w="266280" h="153882" extrusionOk="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2691;p47"/>
            <p:cNvSpPr/>
            <p:nvPr/>
          </p:nvSpPr>
          <p:spPr>
            <a:xfrm>
              <a:off x="3398660" y="353359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2692;p47"/>
            <p:cNvSpPr/>
            <p:nvPr/>
          </p:nvSpPr>
          <p:spPr>
            <a:xfrm>
              <a:off x="3554723" y="3624118"/>
              <a:ext cx="266722" cy="153784"/>
            </a:xfrm>
            <a:custGeom>
              <a:avLst/>
              <a:gdLst/>
              <a:ahLst/>
              <a:cxnLst/>
              <a:rect l="l" t="t" r="r" b="b"/>
              <a:pathLst>
                <a:path w="266722" h="153784" extrusionOk="0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693;p47"/>
            <p:cNvSpPr/>
            <p:nvPr/>
          </p:nvSpPr>
          <p:spPr>
            <a:xfrm>
              <a:off x="3711455" y="3714661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2694;p47"/>
            <p:cNvSpPr/>
            <p:nvPr/>
          </p:nvSpPr>
          <p:spPr>
            <a:xfrm>
              <a:off x="3868572" y="3805244"/>
              <a:ext cx="266280" cy="154106"/>
            </a:xfrm>
            <a:custGeom>
              <a:avLst/>
              <a:gdLst/>
              <a:ahLst/>
              <a:cxnLst/>
              <a:rect l="l" t="t" r="r" b="b"/>
              <a:pathLst>
                <a:path w="266280" h="154106" extrusionOk="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2695;p47"/>
            <p:cNvSpPr/>
            <p:nvPr/>
          </p:nvSpPr>
          <p:spPr>
            <a:xfrm>
              <a:off x="4024630" y="3895731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696;p47"/>
            <p:cNvSpPr/>
            <p:nvPr/>
          </p:nvSpPr>
          <p:spPr>
            <a:xfrm>
              <a:off x="4181086" y="398631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697;p47"/>
            <p:cNvSpPr/>
            <p:nvPr/>
          </p:nvSpPr>
          <p:spPr>
            <a:xfrm>
              <a:off x="4337714" y="4076809"/>
              <a:ext cx="266248" cy="154040"/>
            </a:xfrm>
            <a:custGeom>
              <a:avLst/>
              <a:gdLst/>
              <a:ahLst/>
              <a:cxnLst/>
              <a:rect l="l" t="t" r="r" b="b"/>
              <a:pathLst>
                <a:path w="266248" h="154040" extrusionOk="0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698;p47"/>
            <p:cNvSpPr/>
            <p:nvPr/>
          </p:nvSpPr>
          <p:spPr>
            <a:xfrm>
              <a:off x="4494075" y="416738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699;p47"/>
            <p:cNvSpPr/>
            <p:nvPr/>
          </p:nvSpPr>
          <p:spPr>
            <a:xfrm>
              <a:off x="4650609" y="4257915"/>
              <a:ext cx="266153" cy="154012"/>
            </a:xfrm>
            <a:custGeom>
              <a:avLst/>
              <a:gdLst/>
              <a:ahLst/>
              <a:cxnLst/>
              <a:rect l="l" t="t" r="r" b="b"/>
              <a:pathLst>
                <a:path w="266153" h="154012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700;p47"/>
            <p:cNvSpPr/>
            <p:nvPr/>
          </p:nvSpPr>
          <p:spPr>
            <a:xfrm>
              <a:off x="4807065" y="434845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701;p47"/>
            <p:cNvSpPr/>
            <p:nvPr/>
          </p:nvSpPr>
          <p:spPr>
            <a:xfrm>
              <a:off x="4963756" y="4439037"/>
              <a:ext cx="459701" cy="266038"/>
            </a:xfrm>
            <a:custGeom>
              <a:avLst/>
              <a:gdLst/>
              <a:ahLst/>
              <a:cxnLst/>
              <a:rect l="l" t="t" r="r" b="b"/>
              <a:pathLst>
                <a:path w="459701" h="266038" extrusionOk="0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702;p47"/>
            <p:cNvSpPr/>
            <p:nvPr/>
          </p:nvSpPr>
          <p:spPr>
            <a:xfrm>
              <a:off x="3045263" y="3329192"/>
              <a:ext cx="306655" cy="177371"/>
            </a:xfrm>
            <a:custGeom>
              <a:avLst/>
              <a:gdLst/>
              <a:ahLst/>
              <a:cxnLst/>
              <a:rect l="l" t="t" r="r" b="b"/>
              <a:pathLst>
                <a:path w="306655" h="177371" extrusionOk="0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703;p47"/>
            <p:cNvSpPr/>
            <p:nvPr/>
          </p:nvSpPr>
          <p:spPr>
            <a:xfrm>
              <a:off x="3658039" y="3005282"/>
              <a:ext cx="2325529" cy="1345328"/>
            </a:xfrm>
            <a:custGeom>
              <a:avLst/>
              <a:gdLst/>
              <a:ahLst/>
              <a:cxnLst/>
              <a:rect l="l" t="t" r="r" b="b"/>
              <a:pathLst>
                <a:path w="2325529" h="1345328" extrusionOk="0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704;p47"/>
            <p:cNvSpPr/>
            <p:nvPr/>
          </p:nvSpPr>
          <p:spPr>
            <a:xfrm>
              <a:off x="2758377" y="3858961"/>
              <a:ext cx="1752611" cy="1013632"/>
            </a:xfrm>
            <a:custGeom>
              <a:avLst/>
              <a:gdLst/>
              <a:ahLst/>
              <a:cxnLst/>
              <a:rect l="l" t="t" r="r" b="b"/>
              <a:pathLst>
                <a:path w="1752611" h="1013632" extrusionOk="0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705;p47"/>
            <p:cNvSpPr/>
            <p:nvPr/>
          </p:nvSpPr>
          <p:spPr>
            <a:xfrm>
              <a:off x="2759571" y="3871207"/>
              <a:ext cx="1750478" cy="1001386"/>
            </a:xfrm>
            <a:custGeom>
              <a:avLst/>
              <a:gdLst/>
              <a:ahLst/>
              <a:cxnLst/>
              <a:rect l="l" t="t" r="r" b="b"/>
              <a:pathLst>
                <a:path w="1750478" h="1001386" extrusionOk="0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706;p47"/>
            <p:cNvSpPr/>
            <p:nvPr/>
          </p:nvSpPr>
          <p:spPr>
            <a:xfrm>
              <a:off x="3817633" y="2891711"/>
              <a:ext cx="2255273" cy="1359741"/>
            </a:xfrm>
            <a:custGeom>
              <a:avLst/>
              <a:gdLst/>
              <a:ahLst/>
              <a:cxnLst/>
              <a:rect l="l" t="t" r="r" b="b"/>
              <a:pathLst>
                <a:path w="2255273" h="1359741" extrusionOk="0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707;p47"/>
            <p:cNvSpPr/>
            <p:nvPr/>
          </p:nvSpPr>
          <p:spPr>
            <a:xfrm>
              <a:off x="3899944" y="2334804"/>
              <a:ext cx="319167" cy="507819"/>
            </a:xfrm>
            <a:custGeom>
              <a:avLst/>
              <a:gdLst/>
              <a:ahLst/>
              <a:cxnLst/>
              <a:rect l="l" t="t" r="r" b="b"/>
              <a:pathLst>
                <a:path w="319167" h="507819" extrusionOk="0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708;p47"/>
            <p:cNvSpPr/>
            <p:nvPr/>
          </p:nvSpPr>
          <p:spPr>
            <a:xfrm>
              <a:off x="3899468" y="1737396"/>
              <a:ext cx="318787" cy="562544"/>
            </a:xfrm>
            <a:custGeom>
              <a:avLst/>
              <a:gdLst/>
              <a:ahLst/>
              <a:cxnLst/>
              <a:rect l="l" t="t" r="r" b="b"/>
              <a:pathLst>
                <a:path w="318787" h="562544" extrusionOk="0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709;p47"/>
            <p:cNvSpPr/>
            <p:nvPr/>
          </p:nvSpPr>
          <p:spPr>
            <a:xfrm>
              <a:off x="3979213" y="1913870"/>
              <a:ext cx="161864" cy="209418"/>
            </a:xfrm>
            <a:custGeom>
              <a:avLst/>
              <a:gdLst/>
              <a:ahLst/>
              <a:cxnLst/>
              <a:rect l="l" t="t" r="r" b="b"/>
              <a:pathLst>
                <a:path w="161864" h="209418" extrusionOk="0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710;p47"/>
            <p:cNvSpPr/>
            <p:nvPr/>
          </p:nvSpPr>
          <p:spPr>
            <a:xfrm>
              <a:off x="4045651" y="1966906"/>
              <a:ext cx="50374" cy="107156"/>
            </a:xfrm>
            <a:custGeom>
              <a:avLst/>
              <a:gdLst/>
              <a:ahLst/>
              <a:cxnLst/>
              <a:rect l="l" t="t" r="r" b="b"/>
              <a:pathLst>
                <a:path w="50374" h="107156" extrusionOk="0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2711;p47"/>
            <p:cNvSpPr/>
            <p:nvPr/>
          </p:nvSpPr>
          <p:spPr>
            <a:xfrm>
              <a:off x="3899183" y="1178204"/>
              <a:ext cx="318787" cy="538687"/>
            </a:xfrm>
            <a:custGeom>
              <a:avLst/>
              <a:gdLst/>
              <a:ahLst/>
              <a:cxnLst/>
              <a:rect l="l" t="t" r="r" b="b"/>
              <a:pathLst>
                <a:path w="318787" h="538687" extrusionOk="0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2712;p47"/>
            <p:cNvSpPr/>
            <p:nvPr/>
          </p:nvSpPr>
          <p:spPr>
            <a:xfrm>
              <a:off x="3979213" y="1338206"/>
              <a:ext cx="159393" cy="203465"/>
            </a:xfrm>
            <a:custGeom>
              <a:avLst/>
              <a:gdLst/>
              <a:ahLst/>
              <a:cxnLst/>
              <a:rect l="l" t="t" r="r" b="b"/>
              <a:pathLst>
                <a:path w="159393" h="203465" extrusionOk="0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2713;p47"/>
            <p:cNvSpPr/>
            <p:nvPr/>
          </p:nvSpPr>
          <p:spPr>
            <a:xfrm>
              <a:off x="3993280" y="2480040"/>
              <a:ext cx="134491" cy="224767"/>
            </a:xfrm>
            <a:custGeom>
              <a:avLst/>
              <a:gdLst/>
              <a:ahLst/>
              <a:cxnLst/>
              <a:rect l="l" t="t" r="r" b="b"/>
              <a:pathLst>
                <a:path w="134491" h="224767" extrusionOk="0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2714;p47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avLst/>
              <a:gdLst/>
              <a:ahLst/>
              <a:cxnLst/>
              <a:rect l="l" t="t" r="r" b="b"/>
              <a:pathLst>
                <a:path w="71855" h="124586" extrusionOk="0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2715;p47"/>
            <p:cNvSpPr/>
            <p:nvPr/>
          </p:nvSpPr>
          <p:spPr>
            <a:xfrm>
              <a:off x="4492846" y="2048739"/>
              <a:ext cx="559351" cy="469824"/>
            </a:xfrm>
            <a:custGeom>
              <a:avLst/>
              <a:gdLst/>
              <a:ahLst/>
              <a:cxnLst/>
              <a:rect l="l" t="t" r="r" b="b"/>
              <a:pathLst>
                <a:path w="559351" h="469824" extrusionOk="0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2716;p47"/>
            <p:cNvSpPr/>
            <p:nvPr/>
          </p:nvSpPr>
          <p:spPr>
            <a:xfrm>
              <a:off x="4353888" y="2645824"/>
              <a:ext cx="1638988" cy="1231605"/>
            </a:xfrm>
            <a:custGeom>
              <a:avLst/>
              <a:gdLst/>
              <a:ahLst/>
              <a:cxnLst/>
              <a:rect l="l" t="t" r="r" b="b"/>
              <a:pathLst>
                <a:path w="1638988" h="123160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2717;p47"/>
            <p:cNvSpPr/>
            <p:nvPr/>
          </p:nvSpPr>
          <p:spPr>
            <a:xfrm>
              <a:off x="4353888" y="2645824"/>
              <a:ext cx="1638988" cy="746475"/>
            </a:xfrm>
            <a:custGeom>
              <a:avLst/>
              <a:gdLst/>
              <a:ahLst/>
              <a:cxnLst/>
              <a:rect l="l" t="t" r="r" b="b"/>
              <a:pathLst>
                <a:path w="1638988" h="74647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w="10075" cap="flat" cmpd="sng">
              <a:solidFill>
                <a:srgbClr val="CCCED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2718;p47"/>
            <p:cNvSpPr/>
            <p:nvPr/>
          </p:nvSpPr>
          <p:spPr>
            <a:xfrm>
              <a:off x="4257005" y="773645"/>
              <a:ext cx="165344" cy="325643"/>
            </a:xfrm>
            <a:custGeom>
              <a:avLst/>
              <a:gdLst/>
              <a:ahLst/>
              <a:cxnLst/>
              <a:rect l="l" t="t" r="r" b="b"/>
              <a:pathLst>
                <a:path w="165344" h="325643" extrusionOk="0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2719;p47"/>
            <p:cNvSpPr/>
            <p:nvPr/>
          </p:nvSpPr>
          <p:spPr>
            <a:xfrm>
              <a:off x="4272441" y="1538278"/>
              <a:ext cx="113451" cy="88273"/>
            </a:xfrm>
            <a:custGeom>
              <a:avLst/>
              <a:gdLst/>
              <a:ahLst/>
              <a:cxnLst/>
              <a:rect l="l" t="t" r="r" b="b"/>
              <a:pathLst>
                <a:path w="113451" h="88273" extrusionOk="0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2720;p47"/>
            <p:cNvSpPr/>
            <p:nvPr/>
          </p:nvSpPr>
          <p:spPr>
            <a:xfrm>
              <a:off x="4272622" y="1567332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2721;p47"/>
            <p:cNvSpPr/>
            <p:nvPr/>
          </p:nvSpPr>
          <p:spPr>
            <a:xfrm>
              <a:off x="4135669" y="1458312"/>
              <a:ext cx="113522" cy="85076"/>
            </a:xfrm>
            <a:custGeom>
              <a:avLst/>
              <a:gdLst/>
              <a:ahLst/>
              <a:cxnLst/>
              <a:rect l="l" t="t" r="r" b="b"/>
              <a:pathLst>
                <a:path w="113522" h="85076" extrusionOk="0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2722;p47"/>
            <p:cNvSpPr/>
            <p:nvPr/>
          </p:nvSpPr>
          <p:spPr>
            <a:xfrm>
              <a:off x="4135660" y="1485798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2723;p47"/>
            <p:cNvSpPr/>
            <p:nvPr/>
          </p:nvSpPr>
          <p:spPr>
            <a:xfrm>
              <a:off x="4163850" y="1066881"/>
              <a:ext cx="398264" cy="482949"/>
            </a:xfrm>
            <a:custGeom>
              <a:avLst/>
              <a:gdLst/>
              <a:ahLst/>
              <a:cxnLst/>
              <a:rect l="l" t="t" r="r" b="b"/>
              <a:pathLst>
                <a:path w="398264" h="482949" extrusionOk="0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2724;p47"/>
            <p:cNvSpPr/>
            <p:nvPr/>
          </p:nvSpPr>
          <p:spPr>
            <a:xfrm>
              <a:off x="4403391" y="743705"/>
              <a:ext cx="125692" cy="122150"/>
            </a:xfrm>
            <a:custGeom>
              <a:avLst/>
              <a:gdLst/>
              <a:ahLst/>
              <a:cxnLst/>
              <a:rect l="l" t="t" r="r" b="b"/>
              <a:pathLst>
                <a:path w="125692" h="122150" extrusionOk="0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2725;p47"/>
            <p:cNvSpPr/>
            <p:nvPr/>
          </p:nvSpPr>
          <p:spPr>
            <a:xfrm>
              <a:off x="4358991" y="760843"/>
              <a:ext cx="203859" cy="398340"/>
            </a:xfrm>
            <a:custGeom>
              <a:avLst/>
              <a:gdLst/>
              <a:ahLst/>
              <a:cxnLst/>
              <a:rect l="l" t="t" r="r" b="b"/>
              <a:pathLst>
                <a:path w="203859" h="398340" extrusionOk="0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2726;p47"/>
            <p:cNvSpPr/>
            <p:nvPr/>
          </p:nvSpPr>
          <p:spPr>
            <a:xfrm>
              <a:off x="4398650" y="616917"/>
              <a:ext cx="135166" cy="164844"/>
            </a:xfrm>
            <a:custGeom>
              <a:avLst/>
              <a:gdLst/>
              <a:ahLst/>
              <a:cxnLst/>
              <a:rect l="l" t="t" r="r" b="b"/>
              <a:pathLst>
                <a:path w="135166" h="164844" extrusionOk="0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2727;p47"/>
            <p:cNvSpPr/>
            <p:nvPr/>
          </p:nvSpPr>
          <p:spPr>
            <a:xfrm>
              <a:off x="4403852" y="602477"/>
              <a:ext cx="142520" cy="141227"/>
            </a:xfrm>
            <a:custGeom>
              <a:avLst/>
              <a:gdLst/>
              <a:ahLst/>
              <a:cxnLst/>
              <a:rect l="l" t="t" r="r" b="b"/>
              <a:pathLst>
                <a:path w="142520" h="141227" extrusionOk="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2728;p47"/>
            <p:cNvSpPr/>
            <p:nvPr/>
          </p:nvSpPr>
          <p:spPr>
            <a:xfrm>
              <a:off x="4338015" y="761231"/>
              <a:ext cx="65677" cy="95630"/>
            </a:xfrm>
            <a:custGeom>
              <a:avLst/>
              <a:gdLst/>
              <a:ahLst/>
              <a:cxnLst/>
              <a:rect l="l" t="t" r="r" b="b"/>
              <a:pathLst>
                <a:path w="65677" h="95630" extrusionOk="0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729;p47"/>
            <p:cNvSpPr/>
            <p:nvPr/>
          </p:nvSpPr>
          <p:spPr>
            <a:xfrm>
              <a:off x="5408528" y="1603174"/>
              <a:ext cx="974325" cy="1973896"/>
            </a:xfrm>
            <a:custGeom>
              <a:avLst/>
              <a:gdLst/>
              <a:ahLst/>
              <a:cxnLst/>
              <a:rect l="l" t="t" r="r" b="b"/>
              <a:pathLst>
                <a:path w="974325" h="1973896" extrusionOk="0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730;p47"/>
            <p:cNvSpPr/>
            <p:nvPr/>
          </p:nvSpPr>
          <p:spPr>
            <a:xfrm>
              <a:off x="6324400" y="3534911"/>
              <a:ext cx="27183" cy="49530"/>
            </a:xfrm>
            <a:custGeom>
              <a:avLst/>
              <a:gdLst/>
              <a:ahLst/>
              <a:cxnLst/>
              <a:rect l="l" t="t" r="r" b="b"/>
              <a:pathLst>
                <a:path w="27183" h="49530" extrusionOk="0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731;p47"/>
            <p:cNvSpPr/>
            <p:nvPr/>
          </p:nvSpPr>
          <p:spPr>
            <a:xfrm>
              <a:off x="5423355" y="1605432"/>
              <a:ext cx="45242" cy="39909"/>
            </a:xfrm>
            <a:custGeom>
              <a:avLst/>
              <a:gdLst/>
              <a:ahLst/>
              <a:cxnLst/>
              <a:rect l="l" t="t" r="r" b="b"/>
              <a:pathLst>
                <a:path w="45242" h="39909" extrusionOk="0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732;p47"/>
            <p:cNvSpPr/>
            <p:nvPr/>
          </p:nvSpPr>
          <p:spPr>
            <a:xfrm>
              <a:off x="5387713" y="1613611"/>
              <a:ext cx="974325" cy="1973876"/>
            </a:xfrm>
            <a:custGeom>
              <a:avLst/>
              <a:gdLst/>
              <a:ahLst/>
              <a:cxnLst/>
              <a:rect l="l" t="t" r="r" b="b"/>
              <a:pathLst>
                <a:path w="974325" h="1973876" extrusionOk="0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733;p47"/>
            <p:cNvSpPr/>
            <p:nvPr/>
          </p:nvSpPr>
          <p:spPr>
            <a:xfrm>
              <a:off x="5477912" y="174973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734;p47"/>
            <p:cNvSpPr/>
            <p:nvPr/>
          </p:nvSpPr>
          <p:spPr>
            <a:xfrm>
              <a:off x="5649377" y="1848986"/>
              <a:ext cx="613432" cy="407098"/>
            </a:xfrm>
            <a:custGeom>
              <a:avLst/>
              <a:gdLst/>
              <a:ahLst/>
              <a:cxnLst/>
              <a:rect l="l" t="t" r="r" b="b"/>
              <a:pathLst>
                <a:path w="613432" h="407098" extrusionOk="0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735;p47"/>
            <p:cNvSpPr/>
            <p:nvPr/>
          </p:nvSpPr>
          <p:spPr>
            <a:xfrm>
              <a:off x="5477912" y="191680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736;p47"/>
            <p:cNvSpPr/>
            <p:nvPr/>
          </p:nvSpPr>
          <p:spPr>
            <a:xfrm>
              <a:off x="5649377" y="2015959"/>
              <a:ext cx="405945" cy="287083"/>
            </a:xfrm>
            <a:custGeom>
              <a:avLst/>
              <a:gdLst/>
              <a:ahLst/>
              <a:cxnLst/>
              <a:rect l="l" t="t" r="r" b="b"/>
              <a:pathLst>
                <a:path w="405945" h="287083" extrusionOk="0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737;p47"/>
            <p:cNvSpPr/>
            <p:nvPr/>
          </p:nvSpPr>
          <p:spPr>
            <a:xfrm>
              <a:off x="5477912" y="2000338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738;p47"/>
            <p:cNvSpPr/>
            <p:nvPr/>
          </p:nvSpPr>
          <p:spPr>
            <a:xfrm>
              <a:off x="5649377" y="2099494"/>
              <a:ext cx="505174" cy="344519"/>
            </a:xfrm>
            <a:custGeom>
              <a:avLst/>
              <a:gdLst/>
              <a:ahLst/>
              <a:cxnLst/>
              <a:rect l="l" t="t" r="r" b="b"/>
              <a:pathLst>
                <a:path w="505174" h="344519" extrusionOk="0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2739;p47"/>
            <p:cNvSpPr/>
            <p:nvPr/>
          </p:nvSpPr>
          <p:spPr>
            <a:xfrm>
              <a:off x="5477912" y="208377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740;p47"/>
            <p:cNvSpPr/>
            <p:nvPr/>
          </p:nvSpPr>
          <p:spPr>
            <a:xfrm>
              <a:off x="5649377" y="2183028"/>
              <a:ext cx="351863" cy="255746"/>
            </a:xfrm>
            <a:custGeom>
              <a:avLst/>
              <a:gdLst/>
              <a:ahLst/>
              <a:cxnLst/>
              <a:rect l="l" t="t" r="r" b="b"/>
              <a:pathLst>
                <a:path w="351863" h="255746" extrusionOk="0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741;p47"/>
            <p:cNvSpPr/>
            <p:nvPr/>
          </p:nvSpPr>
          <p:spPr>
            <a:xfrm>
              <a:off x="5477912" y="1833270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742;p47"/>
            <p:cNvSpPr/>
            <p:nvPr/>
          </p:nvSpPr>
          <p:spPr>
            <a:xfrm>
              <a:off x="5649377" y="1932425"/>
              <a:ext cx="306716" cy="229742"/>
            </a:xfrm>
            <a:custGeom>
              <a:avLst/>
              <a:gdLst/>
              <a:ahLst/>
              <a:cxnLst/>
              <a:rect l="l" t="t" r="r" b="b"/>
              <a:pathLst>
                <a:path w="306716" h="229742" extrusionOk="0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743;p47"/>
            <p:cNvSpPr/>
            <p:nvPr/>
          </p:nvSpPr>
          <p:spPr>
            <a:xfrm>
              <a:off x="5477912" y="216731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2744;p47"/>
            <p:cNvSpPr/>
            <p:nvPr/>
          </p:nvSpPr>
          <p:spPr>
            <a:xfrm>
              <a:off x="5649377" y="2266467"/>
              <a:ext cx="180399" cy="156591"/>
            </a:xfrm>
            <a:custGeom>
              <a:avLst/>
              <a:gdLst/>
              <a:ahLst/>
              <a:cxnLst/>
              <a:rect l="l" t="t" r="r" b="b"/>
              <a:pathLst>
                <a:path w="180399" h="156591" extrusionOk="0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2745;p47"/>
            <p:cNvSpPr/>
            <p:nvPr/>
          </p:nvSpPr>
          <p:spPr>
            <a:xfrm>
              <a:off x="5477912" y="2334380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746;p47"/>
            <p:cNvSpPr/>
            <p:nvPr/>
          </p:nvSpPr>
          <p:spPr>
            <a:xfrm>
              <a:off x="5649377" y="2433536"/>
              <a:ext cx="568380" cy="381000"/>
            </a:xfrm>
            <a:custGeom>
              <a:avLst/>
              <a:gdLst/>
              <a:ahLst/>
              <a:cxnLst/>
              <a:rect l="l" t="t" r="r" b="b"/>
              <a:pathLst>
                <a:path w="568380" h="381000" extrusionOk="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747;p47"/>
            <p:cNvSpPr/>
            <p:nvPr/>
          </p:nvSpPr>
          <p:spPr>
            <a:xfrm>
              <a:off x="5477912" y="241781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2748;p47"/>
            <p:cNvSpPr/>
            <p:nvPr/>
          </p:nvSpPr>
          <p:spPr>
            <a:xfrm>
              <a:off x="5649377" y="2517070"/>
              <a:ext cx="171369" cy="151352"/>
            </a:xfrm>
            <a:custGeom>
              <a:avLst/>
              <a:gdLst/>
              <a:ahLst/>
              <a:cxnLst/>
              <a:rect l="l" t="t" r="r" b="b"/>
              <a:pathLst>
                <a:path w="171369" h="151352" extrusionOk="0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2749;p47"/>
            <p:cNvSpPr/>
            <p:nvPr/>
          </p:nvSpPr>
          <p:spPr>
            <a:xfrm>
              <a:off x="5477912" y="250135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2750;p47"/>
            <p:cNvSpPr/>
            <p:nvPr/>
          </p:nvSpPr>
          <p:spPr>
            <a:xfrm>
              <a:off x="5649377" y="2600604"/>
              <a:ext cx="505174" cy="344424"/>
            </a:xfrm>
            <a:custGeom>
              <a:avLst/>
              <a:gdLst/>
              <a:ahLst/>
              <a:cxnLst/>
              <a:rect l="l" t="t" r="r" b="b"/>
              <a:pathLst>
                <a:path w="505174" h="344424" extrusionOk="0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751;p47"/>
            <p:cNvSpPr/>
            <p:nvPr/>
          </p:nvSpPr>
          <p:spPr>
            <a:xfrm>
              <a:off x="5477912" y="225084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752;p47"/>
            <p:cNvSpPr/>
            <p:nvPr/>
          </p:nvSpPr>
          <p:spPr>
            <a:xfrm>
              <a:off x="5649377" y="2350001"/>
              <a:ext cx="478085" cy="328898"/>
            </a:xfrm>
            <a:custGeom>
              <a:avLst/>
              <a:gdLst/>
              <a:ahLst/>
              <a:cxnLst/>
              <a:rect l="l" t="t" r="r" b="b"/>
              <a:pathLst>
                <a:path w="478085" h="328898" extrusionOk="0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2753;p47"/>
            <p:cNvSpPr/>
            <p:nvPr/>
          </p:nvSpPr>
          <p:spPr>
            <a:xfrm>
              <a:off x="5477912" y="258488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2754;p47"/>
            <p:cNvSpPr/>
            <p:nvPr/>
          </p:nvSpPr>
          <p:spPr>
            <a:xfrm>
              <a:off x="5649377" y="2684043"/>
              <a:ext cx="63110" cy="88773"/>
            </a:xfrm>
            <a:custGeom>
              <a:avLst/>
              <a:gdLst/>
              <a:ahLst/>
              <a:cxnLst/>
              <a:rect l="l" t="t" r="r" b="b"/>
              <a:pathLst>
                <a:path w="63110" h="88773" extrusionOk="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755;p47"/>
            <p:cNvSpPr/>
            <p:nvPr/>
          </p:nvSpPr>
          <p:spPr>
            <a:xfrm>
              <a:off x="5477912" y="2751956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756;p47"/>
            <p:cNvSpPr/>
            <p:nvPr/>
          </p:nvSpPr>
          <p:spPr>
            <a:xfrm>
              <a:off x="5649377" y="2851112"/>
              <a:ext cx="117287" cy="120014"/>
            </a:xfrm>
            <a:custGeom>
              <a:avLst/>
              <a:gdLst/>
              <a:ahLst/>
              <a:cxnLst/>
              <a:rect l="l" t="t" r="r" b="b"/>
              <a:pathLst>
                <a:path w="117287" h="120014" extrusionOk="0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2757;p47"/>
            <p:cNvSpPr/>
            <p:nvPr/>
          </p:nvSpPr>
          <p:spPr>
            <a:xfrm>
              <a:off x="5477912" y="2835395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2758;p47"/>
            <p:cNvSpPr/>
            <p:nvPr/>
          </p:nvSpPr>
          <p:spPr>
            <a:xfrm>
              <a:off x="5649377" y="2934646"/>
              <a:ext cx="306716" cy="229647"/>
            </a:xfrm>
            <a:custGeom>
              <a:avLst/>
              <a:gdLst/>
              <a:ahLst/>
              <a:cxnLst/>
              <a:rect l="l" t="t" r="r" b="b"/>
              <a:pathLst>
                <a:path w="306716" h="229647" extrusionOk="0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759;p47"/>
            <p:cNvSpPr/>
            <p:nvPr/>
          </p:nvSpPr>
          <p:spPr>
            <a:xfrm>
              <a:off x="5477912" y="291892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760;p47"/>
            <p:cNvSpPr/>
            <p:nvPr/>
          </p:nvSpPr>
          <p:spPr>
            <a:xfrm>
              <a:off x="5649377" y="3018085"/>
              <a:ext cx="487115" cy="334137"/>
            </a:xfrm>
            <a:custGeom>
              <a:avLst/>
              <a:gdLst/>
              <a:ahLst/>
              <a:cxnLst/>
              <a:rect l="l" t="t" r="r" b="b"/>
              <a:pathLst>
                <a:path w="487115" h="334137" extrusionOk="0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2761;p47"/>
            <p:cNvSpPr/>
            <p:nvPr/>
          </p:nvSpPr>
          <p:spPr>
            <a:xfrm>
              <a:off x="5477912" y="266842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2762;p47"/>
            <p:cNvSpPr/>
            <p:nvPr/>
          </p:nvSpPr>
          <p:spPr>
            <a:xfrm>
              <a:off x="5649377" y="2767577"/>
              <a:ext cx="613432" cy="407193"/>
            </a:xfrm>
            <a:custGeom>
              <a:avLst/>
              <a:gdLst/>
              <a:ahLst/>
              <a:cxnLst/>
              <a:rect l="l" t="t" r="r" b="b"/>
              <a:pathLst>
                <a:path w="613432" h="407193" extrusionOk="0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763;p47"/>
            <p:cNvSpPr/>
            <p:nvPr/>
          </p:nvSpPr>
          <p:spPr>
            <a:xfrm>
              <a:off x="1926580" y="1674106"/>
              <a:ext cx="1230952" cy="1017480"/>
            </a:xfrm>
            <a:custGeom>
              <a:avLst/>
              <a:gdLst/>
              <a:ahLst/>
              <a:cxnLst/>
              <a:rect l="l" t="t" r="r" b="b"/>
              <a:pathLst>
                <a:path w="1230952" h="1017480" extrusionOk="0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764;p47"/>
            <p:cNvSpPr/>
            <p:nvPr/>
          </p:nvSpPr>
          <p:spPr>
            <a:xfrm>
              <a:off x="3112195" y="1676584"/>
              <a:ext cx="59119" cy="52197"/>
            </a:xfrm>
            <a:custGeom>
              <a:avLst/>
              <a:gdLst/>
              <a:ahLst/>
              <a:cxnLst/>
              <a:rect l="l" t="t" r="r" b="b"/>
              <a:pathLst>
                <a:path w="59119" h="52197" extrusionOk="0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2765;p47"/>
            <p:cNvSpPr/>
            <p:nvPr/>
          </p:nvSpPr>
          <p:spPr>
            <a:xfrm>
              <a:off x="2269509" y="2593746"/>
              <a:ext cx="43151" cy="44767"/>
            </a:xfrm>
            <a:custGeom>
              <a:avLst/>
              <a:gdLst/>
              <a:ahLst/>
              <a:cxnLst/>
              <a:rect l="l" t="t" r="r" b="b"/>
              <a:pathLst>
                <a:path w="43151" h="44767" extrusionOk="0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2766;p47"/>
            <p:cNvSpPr/>
            <p:nvPr/>
          </p:nvSpPr>
          <p:spPr>
            <a:xfrm>
              <a:off x="1950116" y="2650325"/>
              <a:ext cx="58584" cy="57547"/>
            </a:xfrm>
            <a:custGeom>
              <a:avLst/>
              <a:gdLst/>
              <a:ahLst/>
              <a:cxnLst/>
              <a:rect l="l" t="t" r="r" b="b"/>
              <a:pathLst>
                <a:path w="58584" h="57547" extrusionOk="0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2767;p47"/>
            <p:cNvSpPr/>
            <p:nvPr/>
          </p:nvSpPr>
          <p:spPr>
            <a:xfrm>
              <a:off x="1969256" y="1691533"/>
              <a:ext cx="1231332" cy="1017436"/>
            </a:xfrm>
            <a:custGeom>
              <a:avLst/>
              <a:gdLst/>
              <a:ahLst/>
              <a:cxnLst/>
              <a:rect l="l" t="t" r="r" b="b"/>
              <a:pathLst>
                <a:path w="1231332" h="1017436" extrusionOk="0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2768;p47"/>
            <p:cNvSpPr/>
            <p:nvPr/>
          </p:nvSpPr>
          <p:spPr>
            <a:xfrm>
              <a:off x="2066299" y="1805171"/>
              <a:ext cx="1037246" cy="669226"/>
            </a:xfrm>
            <a:custGeom>
              <a:avLst/>
              <a:gdLst/>
              <a:ahLst/>
              <a:cxnLst/>
              <a:rect l="l" t="t" r="r" b="b"/>
              <a:pathLst>
                <a:path w="1037246" h="669226" extrusionOk="0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2769;p47"/>
            <p:cNvSpPr/>
            <p:nvPr/>
          </p:nvSpPr>
          <p:spPr>
            <a:xfrm>
              <a:off x="2066299" y="2133308"/>
              <a:ext cx="679110" cy="462057"/>
            </a:xfrm>
            <a:custGeom>
              <a:avLst/>
              <a:gdLst/>
              <a:ahLst/>
              <a:cxnLst/>
              <a:rect l="l" t="t" r="r" b="b"/>
              <a:pathLst>
                <a:path w="679110" h="462057" extrusionOk="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" name="Google Shape;2770;p47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187" name="Google Shape;2771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2772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2773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2774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2775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2776;p47"/>
            <p:cNvSpPr/>
            <p:nvPr/>
          </p:nvSpPr>
          <p:spPr>
            <a:xfrm>
              <a:off x="4444588" y="826743"/>
              <a:ext cx="153590" cy="431871"/>
            </a:xfrm>
            <a:custGeom>
              <a:avLst/>
              <a:gdLst/>
              <a:ahLst/>
              <a:cxnLst/>
              <a:rect l="l" t="t" r="r" b="b"/>
              <a:pathLst>
                <a:path w="153590" h="431871" extrusionOk="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2777;p47"/>
            <p:cNvSpPr/>
            <p:nvPr/>
          </p:nvSpPr>
          <p:spPr>
            <a:xfrm>
              <a:off x="4515562" y="822838"/>
              <a:ext cx="88583" cy="120566"/>
            </a:xfrm>
            <a:custGeom>
              <a:avLst/>
              <a:gdLst/>
              <a:ahLst/>
              <a:cxnLst/>
              <a:rect l="l" t="t" r="r" b="b"/>
              <a:pathLst>
                <a:path w="88583" h="120566" extrusionOk="0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93" name="TextBox 192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194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5" name="Isosceles Triangle 194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50789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4" name="TextBox 13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1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6" name="Isosceles Triangle 15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94" y="2982423"/>
            <a:ext cx="2022885" cy="18935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3608" y="123478"/>
            <a:ext cx="4418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>
                <a:solidFill>
                  <a:schemeClr val="bg1"/>
                </a:solidFill>
                <a:latin typeface="Dosis" panose="020B0604020202020204" charset="0"/>
              </a:rPr>
              <a:t>PGI SISTEMI NA ULIČNOM FRONTU</a:t>
            </a:r>
            <a:endParaRPr lang="en-GB" sz="2400">
              <a:latin typeface="Dosis" panose="020B0604020202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843558"/>
            <a:ext cx="5976664" cy="3960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576" y="987574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>
                <a:latin typeface="Roboto" panose="020B0604020202020204" charset="0"/>
                <a:ea typeface="Roboto" panose="020B0604020202020204" charset="0"/>
              </a:rPr>
              <a:t>Informacije se korisnicima prikazuju putem aplikacija za mobilne telefone, putem navigacionih sistema u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automobil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ima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itd. </a:t>
            </a:r>
            <a:endParaRPr lang="sr-Latn-RS" smtClean="0">
              <a:latin typeface="Roboto" panose="020B0604020202020204" charset="0"/>
              <a:ea typeface="Roboto" panose="020B0604020202020204" charset="0"/>
            </a:endParaRPr>
          </a:p>
          <a:p>
            <a:endParaRPr lang="sr-Latn-RS">
              <a:latin typeface="Roboto" panose="020B0604020202020204" charset="0"/>
              <a:ea typeface="Roboto" panose="020B0604020202020204" charset="0"/>
            </a:endParaRPr>
          </a:p>
          <a:p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►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Postupak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je sledeći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:</a:t>
            </a:r>
            <a:endParaRPr lang="sr-Latn-RS" smtClean="0">
              <a:latin typeface="Roboto" panose="020B0604020202020204" charset="0"/>
              <a:ea typeface="Roboto" panose="020B0604020202020204" charset="0"/>
            </a:endParaRPr>
          </a:p>
          <a:p>
            <a:endParaRPr lang="sr-Latn-RS">
              <a:latin typeface="Roboto" panose="020B0604020202020204" charset="0"/>
              <a:ea typeface="Roboto" panose="020B0604020202020204" charset="0"/>
            </a:endParaRPr>
          </a:p>
          <a:p>
            <a:endParaRPr lang="sr-Latn-RS" smtClean="0">
              <a:latin typeface="Roboto" panose="020B0604020202020204" charset="0"/>
              <a:ea typeface="Roboto" panose="020B0604020202020204" charset="0"/>
            </a:endParaRPr>
          </a:p>
          <a:p>
            <a:endParaRPr lang="sr-Latn-RS">
              <a:latin typeface="Roboto" panose="020B0604020202020204" charset="0"/>
              <a:ea typeface="Roboto" panose="020B0604020202020204" charset="0"/>
            </a:endParaRPr>
          </a:p>
          <a:p>
            <a:endParaRPr lang="sr-Latn-RS" smtClean="0">
              <a:latin typeface="Roboto" panose="020B0604020202020204" charset="0"/>
              <a:ea typeface="Roboto" panose="020B0604020202020204" charset="0"/>
            </a:endParaRPr>
          </a:p>
          <a:p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" name="Google Shape;249;p29"/>
          <p:cNvSpPr/>
          <p:nvPr/>
        </p:nvSpPr>
        <p:spPr>
          <a:xfrm>
            <a:off x="619741" y="2040726"/>
            <a:ext cx="1619296" cy="931891"/>
          </a:xfrm>
          <a:prstGeom prst="chevron">
            <a:avLst>
              <a:gd name="adj" fmla="val 25486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r-Latn-RS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orisnik </a:t>
            </a:r>
            <a:r>
              <a:rPr lang="sr-Latn-RS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pokreće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aplikaciju</a:t>
            </a:r>
            <a:endParaRPr sz="1600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251;p29"/>
          <p:cNvSpPr/>
          <p:nvPr/>
        </p:nvSpPr>
        <p:spPr>
          <a:xfrm>
            <a:off x="2085343" y="2040727"/>
            <a:ext cx="1512167" cy="931891"/>
          </a:xfrm>
          <a:prstGeom prst="chevron">
            <a:avLst>
              <a:gd name="adj" fmla="val 25486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r-Latn-RS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Upisuje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željeno odredište</a:t>
            </a:r>
            <a:endParaRPr sz="1600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252;p29"/>
          <p:cNvSpPr/>
          <p:nvPr/>
        </p:nvSpPr>
        <p:spPr>
          <a:xfrm>
            <a:off x="3476959" y="2044677"/>
            <a:ext cx="2892533" cy="931891"/>
          </a:xfrm>
          <a:prstGeom prst="chevron">
            <a:avLst>
              <a:gd name="adj" fmla="val 25486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Rezultat: mapa uticajne zone sa indikacijama verovatnoće pronalaska parking mesta</a:t>
            </a:r>
            <a:endParaRPr sz="1600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472" y="3219821"/>
            <a:ext cx="5954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C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rvena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označava ulične deonice sa malim šansama za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pronalazak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parking mesta, narandžasta označava ulične deonice sa dobrim šansama, dok zelena ukazuje na velike šanse za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pronalazak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parking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mesta</a:t>
            </a:r>
            <a:r>
              <a:rPr lang="sr-Latn-RS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na uličnom frontu.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576" y="4199309"/>
            <a:ext cx="5315738" cy="477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25516" y="4167684"/>
            <a:ext cx="530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Roboto" panose="020B0604020202020204" charset="0"/>
                <a:ea typeface="Roboto" panose="020B0604020202020204" charset="0"/>
              </a:rPr>
              <a:t>Neke aplikacije nude dodatne relevantne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informacije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(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cena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parkiranja, vremensko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ograničenje</a:t>
            </a:r>
            <a:r>
              <a:rPr lang="sr-Latn-RS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i sl.)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53319"/>
            <a:ext cx="2435442" cy="1984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59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094953" y="108669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Latn-CS" altLang="en-US" sz="2400" b="1" dirty="0">
                <a:solidFill>
                  <a:schemeClr val="bg1"/>
                </a:solidFill>
                <a:latin typeface="Dosis" panose="020B0604020202020204" charset="0"/>
              </a:rPr>
              <a:t>PGI SISTEMI U </a:t>
            </a:r>
            <a:r>
              <a:rPr lang="sr-Latn-CS" altLang="en-US" sz="2400" b="1" dirty="0" smtClean="0">
                <a:solidFill>
                  <a:schemeClr val="bg1"/>
                </a:solidFill>
                <a:latin typeface="Dosis" panose="020B0604020202020204" charset="0"/>
              </a:rPr>
              <a:t>BEOGRADU</a:t>
            </a:r>
            <a:endParaRPr lang="en-US" altLang="en-US" sz="2400" b="1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/>
          <a:srcRect t="15399" r="21213" b="24818"/>
          <a:stretch>
            <a:fillRect/>
          </a:stretch>
        </p:blipFill>
        <p:spPr bwMode="auto">
          <a:xfrm>
            <a:off x="6948264" y="843558"/>
            <a:ext cx="1761299" cy="237080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99592" y="771550"/>
            <a:ext cx="1649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Ulična</a:t>
            </a:r>
            <a:r>
              <a:rPr lang="en-US" altLang="en-U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parkirališta</a:t>
            </a:r>
            <a:endParaRPr lang="en-GB" altLang="en-US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292" y="1227235"/>
            <a:ext cx="59499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Pilot projekat, zona Slavije: senzori na parking mestima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Informacije se prenose putem VMS i </a:t>
            </a:r>
            <a:r>
              <a:rPr lang="sr-Latn-CS" altLang="en-US" b="1" dirty="0" smtClean="0">
                <a:latin typeface="Roboto" panose="020B0604020202020204" charset="0"/>
                <a:ea typeface="Roboto" panose="020B0604020202020204" charset="0"/>
              </a:rPr>
              <a:t>aplikacije za mobilni telefon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7" name="TextBox 16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3010" name="Picture 2" descr="C:\Users\Hesa-Account\Downloads\3BD6D852-8A70-4A60-9514-FFCBA74987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4360" y="2046978"/>
            <a:ext cx="1607840" cy="28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3011" name="Picture 3" descr="C:\Users\Hesa-Account\Downloads\420339F6-C939-4AAB-8DB4-6C6F29257FF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1654" y="2046094"/>
            <a:ext cx="1608338" cy="285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3012" name="Picture 4" descr="C:\Users\Hesa-Account\Downloads\973B5031-5034-49A4-B8F3-3CFD8D19715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9446" y="2046094"/>
            <a:ext cx="1608338" cy="285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FF8700"/>
      </a:accent1>
      <a:accent2>
        <a:srgbClr val="FFB840"/>
      </a:accent2>
      <a:accent3>
        <a:srgbClr val="333333"/>
      </a:accent3>
      <a:accent4>
        <a:srgbClr val="9B9796"/>
      </a:accent4>
      <a:accent5>
        <a:srgbClr val="C9C3BD"/>
      </a:accent5>
      <a:accent6>
        <a:srgbClr val="96C94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634</Words>
  <Application>Microsoft Office PowerPoint</Application>
  <PresentationFormat>On-screen Show (16:9)</PresentationFormat>
  <Paragraphs>89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Dosis</vt:lpstr>
      <vt:lpstr>Bookman Old Style</vt:lpstr>
      <vt:lpstr>Roboto</vt:lpstr>
      <vt:lpstr>Courier New</vt:lpstr>
      <vt:lpstr>Wingdings</vt:lpstr>
      <vt:lpstr>Barlow</vt:lpstr>
      <vt:lpstr>Calibri</vt:lpstr>
      <vt:lpstr>William template</vt:lpstr>
      <vt:lpstr>Sistemi za informisanje i vođenje korisnika do slobodnih parking mesta</vt:lpstr>
      <vt:lpstr>Slide 2</vt:lpstr>
      <vt:lpstr>Slide 3</vt:lpstr>
      <vt:lpstr>PGI SISTEMI NA ULIČNOM FRONTU</vt:lpstr>
      <vt:lpstr>Slide 5</vt:lpstr>
      <vt:lpstr>PGI SISTEMI NA ULIČNOM FRONTU</vt:lpstr>
      <vt:lpstr>PGI SISTEMI NA ULIČNOM FRONTU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za informisanje i vođenje korisnika</dc:title>
  <dc:creator>pantic</dc:creator>
  <cp:lastModifiedBy>Natasa</cp:lastModifiedBy>
  <cp:revision>84</cp:revision>
  <dcterms:modified xsi:type="dcterms:W3CDTF">2025-06-13T07:33:27Z</dcterms:modified>
</cp:coreProperties>
</file>