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7" r:id="rId32"/>
    <p:sldId id="298" r:id="rId33"/>
    <p:sldId id="299" r:id="rId34"/>
    <p:sldId id="300" r:id="rId35"/>
    <p:sldId id="302" r:id="rId36"/>
    <p:sldId id="303" r:id="rId37"/>
    <p:sldId id="304" r:id="rId38"/>
    <p:sldId id="305" r:id="rId39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9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-528" y="-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6195-607C-4120-B55D-5567ACC4D69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FF1BF-6C91-45D2-8AFF-F79A576A3D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21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459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428384" y="6246524"/>
            <a:ext cx="2925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др Радомир Мијаиловић</a:t>
            </a:r>
          </a:p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Ђорђе Петровић</a:t>
            </a:r>
            <a:endParaRPr lang="en-US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 dirty="0" smtClean="0"/>
              <a:t>- </a:t>
            </a:r>
            <a:r>
              <a:rPr lang="sr-Latn-RS" b="1" dirty="0" smtClean="0"/>
              <a:t>202</a:t>
            </a:r>
            <a:r>
              <a:rPr lang="sr-Cyrl-RS" b="1" dirty="0" smtClean="0"/>
              <a:t>1</a:t>
            </a:r>
            <a:r>
              <a:rPr lang="sr-Latn-RS" b="1" dirty="0" smtClean="0"/>
              <a:t> </a:t>
            </a:r>
            <a:r>
              <a:rPr lang="sr-Cyrl-RS" b="1" dirty="0" smtClean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sr-Latn-R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sr-Cyrl-RS" sz="7200" b="1" dirty="0" smtClean="0"/>
              <a:t>а – решавање задатака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 smtClean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Примена </a:t>
            </a:r>
            <a:r>
              <a:rPr lang="en-US" dirty="0" smtClean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Посматрајући екстерне трошкове одређених загађујућих материја одредити које је еколошки најприхватљивије, уз претпоставку да су </a:t>
            </a:r>
            <a:r>
              <a:rPr lang="sr-Latn-RS" dirty="0" smtClean="0"/>
              <a:t>PM </a:t>
            </a:r>
            <a:r>
              <a:rPr lang="sr-Cyrl-RS" dirty="0" smtClean="0"/>
              <a:t>честице три пута опаснији загађивач у односу на друге материје</a:t>
            </a:r>
            <a:r>
              <a:rPr lang="sr-Latn-RS" dirty="0" smtClean="0"/>
              <a:t>.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4966474"/>
              </p:ext>
            </p:extLst>
          </p:nvPr>
        </p:nvGraphicFramePr>
        <p:xfrm>
          <a:off x="1596000" y="3465513"/>
          <a:ext cx="9288000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40000"/>
                <a:gridCol w="1512000"/>
                <a:gridCol w="1512000"/>
                <a:gridCol w="1512000"/>
                <a:gridCol w="1512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</a:t>
                      </a:r>
                      <a:r>
                        <a:rPr lang="en-US" b="1" baseline="-25000" dirty="0" smtClean="0"/>
                        <a:t>2</a:t>
                      </a:r>
                      <a:r>
                        <a:rPr lang="en-US" b="1" dirty="0" smtClean="0"/>
                        <a:t> (</a:t>
                      </a:r>
                      <a:r>
                        <a:rPr lang="en-US" b="1" dirty="0" smtClean="0">
                          <a:latin typeface="+mn-lt"/>
                          <a:cs typeface="GreekC" panose="00000400000000000000" pitchFamily="2" charset="0"/>
                        </a:rPr>
                        <a:t>EUR</a:t>
                      </a:r>
                      <a:r>
                        <a:rPr lang="en-US" b="1" dirty="0" smtClean="0"/>
                        <a:t>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 (EUR/km)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HC (EUR/km)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PM (EUR/km)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VW Golf</a:t>
                      </a:r>
                      <a:r>
                        <a:rPr lang="sr-Latn-RS" sz="2000" i="1" baseline="0" dirty="0" smtClean="0"/>
                        <a:t> VI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5,04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0,0029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0,028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0,076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Seat Ibiza</a:t>
                      </a:r>
                      <a:r>
                        <a:rPr lang="sr-Latn-RS" sz="2000" i="1" baseline="0" dirty="0" smtClean="0"/>
                        <a:t>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4,62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0,0030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0,031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0,648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Hyundai</a:t>
                      </a:r>
                      <a:r>
                        <a:rPr lang="sr-Latn-RS" sz="2000" i="1" baseline="0" dirty="0" smtClean="0"/>
                        <a:t> Santa Fe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6,13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0,0017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0,132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0,027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Nissan Qashqai</a:t>
                      </a:r>
                      <a:r>
                        <a:rPr lang="sr-Latn-RS" sz="2000" i="1" baseline="0" dirty="0" smtClean="0"/>
                        <a:t>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4,87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0,0021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0,022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1,189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54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 smtClean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 smtClean="0"/>
              <a:t>Одређивање возила које је </a:t>
            </a:r>
            <a:r>
              <a:rPr lang="sr-Cyrl-RS" b="1" dirty="0" smtClean="0"/>
              <a:t>еколошки најприхватљивије</a:t>
            </a:r>
            <a:r>
              <a:rPr lang="sr-Cyrl-RS" dirty="0" smtClean="0"/>
              <a:t>.</a:t>
            </a:r>
            <a:endParaRPr lang="sr-Cyrl-RS" b="1" dirty="0" smtClean="0"/>
          </a:p>
          <a:p>
            <a:pPr marL="0" indent="0">
              <a:buNone/>
            </a:pPr>
            <a:r>
              <a:rPr lang="sr-Cyrl-RS" i="1" dirty="0" smtClean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8150218"/>
              </p:ext>
            </p:extLst>
          </p:nvPr>
        </p:nvGraphicFramePr>
        <p:xfrm>
          <a:off x="2286128" y="3503806"/>
          <a:ext cx="6840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/>
                <a:gridCol w="2736000"/>
                <a:gridCol w="1080000"/>
                <a:gridCol w="1944000"/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VW Golf</a:t>
                      </a:r>
                      <a:r>
                        <a:rPr lang="sr-Latn-RS" sz="2000" i="1" baseline="0" dirty="0" smtClean="0"/>
                        <a:t> VI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 smtClean="0"/>
                        <a:t>CO</a:t>
                      </a:r>
                      <a:r>
                        <a:rPr lang="en-US" sz="2400" b="0" i="1" baseline="-25000" dirty="0" smtClean="0"/>
                        <a:t>2</a:t>
                      </a:r>
                      <a:r>
                        <a:rPr lang="en-US" sz="2400" b="0" i="1" dirty="0" smtClean="0"/>
                        <a:t> (</a:t>
                      </a:r>
                      <a:r>
                        <a:rPr lang="sr-Latn-RS" sz="2400" b="0" i="1" dirty="0" smtClean="0"/>
                        <a:t>EUR</a:t>
                      </a:r>
                      <a:r>
                        <a:rPr lang="en-US" sz="2400" b="0" i="1" dirty="0" smtClean="0"/>
                        <a:t>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Seat Ibiza</a:t>
                      </a:r>
                      <a:r>
                        <a:rPr lang="sr-Latn-RS" sz="2000" i="1" baseline="0" dirty="0" smtClean="0"/>
                        <a:t>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 smtClean="0"/>
                        <a:t>CO (</a:t>
                      </a:r>
                      <a:r>
                        <a:rPr lang="sr-Latn-RS" sz="2400" b="0" i="1" dirty="0" smtClean="0"/>
                        <a:t>EUR</a:t>
                      </a:r>
                      <a:r>
                        <a:rPr lang="en-US" sz="2400" b="0" i="1" dirty="0" smtClean="0"/>
                        <a:t>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Hyundai</a:t>
                      </a:r>
                      <a:r>
                        <a:rPr lang="sr-Latn-RS" sz="2000" i="1" baseline="0" dirty="0" smtClean="0"/>
                        <a:t> Santa Fe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HC (</a:t>
                      </a:r>
                      <a:r>
                        <a:rPr lang="sr-Latn-RS" sz="2400" b="0" i="1" dirty="0" smtClean="0"/>
                        <a:t>EUR</a:t>
                      </a:r>
                      <a:r>
                        <a:rPr lang="en-US" sz="2400" b="0" i="1" dirty="0" smtClean="0"/>
                        <a:t>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Nissan Qashqai</a:t>
                      </a:r>
                      <a:r>
                        <a:rPr lang="sr-Latn-RS" sz="2000" i="1" baseline="0" dirty="0" smtClean="0"/>
                        <a:t>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PM (</a:t>
                      </a:r>
                      <a:r>
                        <a:rPr lang="sr-Latn-RS" sz="2400" b="0" i="1" dirty="0" smtClean="0"/>
                        <a:t>EUR</a:t>
                      </a:r>
                      <a:r>
                        <a:rPr lang="en-US" sz="2400" b="0" i="1" dirty="0" smtClean="0"/>
                        <a:t>/km)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039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059752"/>
              </p:ext>
            </p:extLst>
          </p:nvPr>
        </p:nvGraphicFramePr>
        <p:xfrm>
          <a:off x="2251883" y="2302832"/>
          <a:ext cx="5749067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9067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0,076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0,0030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0,031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0,648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1,189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56347" y="5404513"/>
            <a:ext cx="5950424" cy="368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106771" y="4679797"/>
            <a:ext cx="832514" cy="95534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8939285" y="3912126"/>
            <a:ext cx="2797791" cy="1569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dirty="0" smtClean="0">
                <a:solidFill>
                  <a:schemeClr val="tx1"/>
                </a:solidFill>
              </a:rPr>
              <a:t>Желимо да одредимо које возило је </a:t>
            </a:r>
            <a:r>
              <a:rPr lang="sr-Cyrl-RS" sz="2200" b="1" dirty="0" smtClean="0">
                <a:solidFill>
                  <a:srgbClr val="FF0000"/>
                </a:solidFill>
              </a:rPr>
              <a:t>најмањи загађивач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9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0659488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0,076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0,0030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0,031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0,648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1,189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715905" y="4804011"/>
            <a:ext cx="5677469" cy="60050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29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4284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2612766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0,37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0,04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862316" y="2770496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63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</a:t>
            </a:r>
            <a:r>
              <a:rPr lang="sr-Cyrl-RS" i="1" dirty="0" smtClean="0"/>
              <a:t>корака</a:t>
            </a:r>
            <a:endParaRPr lang="sr-Cyrl-R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3057768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862316" y="2770496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7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5227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1642796"/>
              </p:ext>
            </p:extLst>
          </p:nvPr>
        </p:nvGraphicFramePr>
        <p:xfrm>
          <a:off x="1022069" y="2330003"/>
          <a:ext cx="5832000" cy="350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468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K4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СУМА</a:t>
                      </a:r>
                      <a:endParaRPr lang="en-US" sz="2000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0,560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401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821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A4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472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W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/>
                        <a:t>Max/min</a:t>
                      </a:r>
                      <a:endParaRPr lang="en-US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2018233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/>
                <a:gridCol w="989330"/>
                <a:gridCol w="777922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 smtClean="0"/>
                        <a:t>VW Golf</a:t>
                      </a:r>
                      <a:r>
                        <a:rPr lang="sr-Latn-RS" sz="1800" i="1" baseline="0" dirty="0" smtClean="0"/>
                        <a:t> VI (2010)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 smtClean="0"/>
                        <a:t>Seat Ibiza</a:t>
                      </a:r>
                      <a:r>
                        <a:rPr lang="sr-Latn-RS" sz="1800" i="1" baseline="0" dirty="0" smtClean="0"/>
                        <a:t> (2008)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401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 smtClean="0"/>
                        <a:t>Hyundai</a:t>
                      </a:r>
                      <a:r>
                        <a:rPr lang="sr-Latn-RS" sz="1800" i="1" baseline="0" dirty="0" smtClean="0"/>
                        <a:t> Santa Fe (2009)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821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 smtClean="0"/>
                        <a:t>Nissan Qashqai</a:t>
                      </a:r>
                      <a:r>
                        <a:rPr lang="sr-Latn-RS" sz="1800" i="1" baseline="0" dirty="0" smtClean="0"/>
                        <a:t> (2010)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0,</a:t>
                      </a:r>
                      <a:r>
                        <a:rPr lang="sr-Latn-RS" sz="2000" b="1" dirty="0" smtClean="0"/>
                        <a:t>472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069541" y="4217158"/>
            <a:ext cx="4572000" cy="64144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715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O</a:t>
            </a:r>
            <a:r>
              <a:rPr lang="sr-Cyrl-RS" dirty="0" smtClean="0"/>
              <a:t>д посматраних возила одредити највећег загађивача животне средине, под претпоставком да је </a:t>
            </a:r>
            <a:r>
              <a:rPr lang="sr-Latn-RS" dirty="0" smtClean="0"/>
              <a:t>CO</a:t>
            </a:r>
            <a:r>
              <a:rPr lang="sr-Latn-RS" baseline="-25000" dirty="0" smtClean="0"/>
              <a:t>2</a:t>
            </a:r>
            <a:r>
              <a:rPr lang="sr-Latn-RS" dirty="0" smtClean="0"/>
              <a:t> </a:t>
            </a:r>
            <a:r>
              <a:rPr lang="sr-Cyrl-RS" dirty="0" smtClean="0"/>
              <a:t>дупло опаснији загађивач од </a:t>
            </a:r>
            <a:r>
              <a:rPr lang="sr-Latn-RS" dirty="0" smtClean="0"/>
              <a:t>HC+NO</a:t>
            </a:r>
            <a:r>
              <a:rPr lang="sr-Latn-RS" baseline="-25000" dirty="0" smtClean="0"/>
              <a:t>X</a:t>
            </a:r>
            <a:r>
              <a:rPr lang="sr-Latn-RS" dirty="0" smtClean="0"/>
              <a:t>, a HC+NO</a:t>
            </a:r>
            <a:r>
              <a:rPr lang="sr-Latn-RS" baseline="-25000" dirty="0" smtClean="0"/>
              <a:t>X</a:t>
            </a:r>
            <a:r>
              <a:rPr lang="sr-Latn-RS" dirty="0" smtClean="0"/>
              <a:t> </a:t>
            </a:r>
            <a:r>
              <a:rPr lang="sr-Cyrl-RS" dirty="0" smtClean="0"/>
              <a:t>дупло опаснији од </a:t>
            </a:r>
            <a:r>
              <a:rPr lang="sr-Latn-RS" dirty="0" smtClean="0"/>
              <a:t>CO.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778527"/>
              </p:ext>
            </p:extLst>
          </p:nvPr>
        </p:nvGraphicFramePr>
        <p:xfrm>
          <a:off x="1596000" y="3465513"/>
          <a:ext cx="8496000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420000"/>
                <a:gridCol w="1692000"/>
                <a:gridCol w="1692000"/>
                <a:gridCol w="1692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</a:t>
                      </a:r>
                      <a:r>
                        <a:rPr lang="en-US" b="1" baseline="-25000" dirty="0" smtClean="0"/>
                        <a:t>2</a:t>
                      </a:r>
                      <a:r>
                        <a:rPr lang="en-US" b="1" dirty="0" smtClean="0"/>
                        <a:t> (g/km)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 (g/km)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HC</a:t>
                      </a:r>
                      <a:r>
                        <a:rPr lang="sr-Cyrl-RS" b="1" dirty="0" smtClean="0"/>
                        <a:t>+</a:t>
                      </a:r>
                      <a:r>
                        <a:rPr lang="en-US" b="1" dirty="0" smtClean="0"/>
                        <a:t>NO</a:t>
                      </a:r>
                      <a:r>
                        <a:rPr lang="en-US" b="1" baseline="-25000" dirty="0" smtClean="0"/>
                        <a:t>X</a:t>
                      </a:r>
                      <a:r>
                        <a:rPr lang="en-US" b="1" dirty="0" smtClean="0"/>
                        <a:t> (g/km)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Volvo S40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Ford Focus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0,20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Honda</a:t>
                      </a:r>
                      <a:r>
                        <a:rPr lang="en-US" sz="2000" i="1" baseline="0" dirty="0" smtClean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0,14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0,16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Toyota Avensis (2011)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0,23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0,16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90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је </a:t>
            </a:r>
            <a:r>
              <a:rPr lang="sr-Cyrl-RS" b="1" dirty="0" smtClean="0"/>
              <a:t>највећи загађивач животне средине</a:t>
            </a:r>
            <a:r>
              <a:rPr lang="sr-Cyrl-RS" dirty="0" smtClean="0"/>
              <a:t>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2323613"/>
              </p:ext>
            </p:extLst>
          </p:nvPr>
        </p:nvGraphicFramePr>
        <p:xfrm>
          <a:off x="2286128" y="3503806"/>
          <a:ext cx="7164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/>
                <a:gridCol w="2736000"/>
                <a:gridCol w="1080000"/>
                <a:gridCol w="2268000"/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Volvo S40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 smtClean="0"/>
                        <a:t>CO</a:t>
                      </a:r>
                      <a:r>
                        <a:rPr lang="en-US" sz="2400" b="0" i="1" baseline="-25000" dirty="0" smtClean="0"/>
                        <a:t>2</a:t>
                      </a:r>
                      <a:r>
                        <a:rPr lang="en-US" sz="2400" b="0" i="1" dirty="0" smtClean="0"/>
                        <a:t> (g/km)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Ford Focus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 smtClean="0"/>
                        <a:t>CO (g/km)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Honda</a:t>
                      </a:r>
                      <a:r>
                        <a:rPr lang="en-US" sz="2000" i="1" baseline="0" dirty="0" smtClean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HC</a:t>
                      </a:r>
                      <a:r>
                        <a:rPr lang="sr-Cyrl-RS" sz="2400" b="0" i="1" dirty="0" smtClean="0"/>
                        <a:t> + </a:t>
                      </a:r>
                      <a:r>
                        <a:rPr lang="sr-Latn-RS" sz="2400" b="0" i="1" dirty="0" smtClean="0"/>
                        <a:t>NO</a:t>
                      </a:r>
                      <a:r>
                        <a:rPr lang="sr-Latn-RS" sz="2400" b="0" i="1" baseline="-25000" dirty="0" smtClean="0"/>
                        <a:t>X</a:t>
                      </a:r>
                      <a:r>
                        <a:rPr lang="en-US" sz="2400" b="0" i="1" dirty="0" smtClean="0"/>
                        <a:t> (g/km)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Toyota Avensis (2011)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RS" sz="2400" b="0" i="1" dirty="0" smtClean="0"/>
                        <a:t>-</a:t>
                      </a:r>
                      <a:endParaRPr lang="en-US" sz="2400" b="0" i="1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198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</a:t>
            </a:r>
            <a:r>
              <a:rPr lang="ru-RU" i="1" dirty="0" smtClean="0"/>
              <a:t>карактер</a:t>
            </a:r>
            <a:endParaRPr lang="sr-Latn-R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6868831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0,19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0,04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0,20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139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0,23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139667" y="5404513"/>
            <a:ext cx="5912893" cy="6076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290372" y="3835020"/>
            <a:ext cx="2797791" cy="1569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dirty="0" smtClean="0">
                <a:solidFill>
                  <a:schemeClr val="tx1"/>
                </a:solidFill>
              </a:rPr>
              <a:t>Желимо да одредимо које возило је </a:t>
            </a:r>
            <a:r>
              <a:rPr lang="sr-Cyrl-RS" sz="2200" b="1" dirty="0" smtClean="0">
                <a:solidFill>
                  <a:srgbClr val="FF0000"/>
                </a:solidFill>
              </a:rPr>
              <a:t>највећи загађивач</a:t>
            </a:r>
            <a:endParaRPr lang="en-US" sz="22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endCxn id="7" idx="2"/>
          </p:cNvCxnSpPr>
          <p:nvPr/>
        </p:nvCxnSpPr>
        <p:spPr>
          <a:xfrm flipV="1">
            <a:off x="9052560" y="5404513"/>
            <a:ext cx="1636708" cy="26476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504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2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На основу пет параметара донети одлуку о куповини истог возила са различитим врстама мотора (дизел, бензин, електро). На одлуку параметри утичу на следећи начин: 30% цена, 30% аутономија кретања, 15% емисија </a:t>
            </a:r>
            <a:r>
              <a:rPr lang="sr-Latn-RS" dirty="0" smtClean="0"/>
              <a:t>CO</a:t>
            </a:r>
            <a:r>
              <a:rPr lang="sr-Latn-RS" baseline="-25000" dirty="0" smtClean="0"/>
              <a:t>2</a:t>
            </a:r>
            <a:r>
              <a:rPr lang="sr-Latn-RS" dirty="0" smtClean="0"/>
              <a:t>, 15% </a:t>
            </a:r>
            <a:r>
              <a:rPr lang="sr-Cyrl-RS" dirty="0" smtClean="0"/>
              <a:t>снага мотора и 10% старост.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8681430"/>
              </p:ext>
            </p:extLst>
          </p:nvPr>
        </p:nvGraphicFramePr>
        <p:xfrm>
          <a:off x="1062835" y="3625168"/>
          <a:ext cx="9645818" cy="2368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45818"/>
                <a:gridCol w="1440000"/>
                <a:gridCol w="1440000"/>
                <a:gridCol w="1440000"/>
                <a:gridCol w="1440000"/>
                <a:gridCol w="1440000"/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Цена (</a:t>
                      </a:r>
                      <a:r>
                        <a:rPr lang="sr-Latn-RS" b="1" dirty="0" smtClean="0"/>
                        <a:t>EUR</a:t>
                      </a:r>
                      <a:r>
                        <a:rPr lang="sr-Cyrl-RS" b="1" dirty="0" smtClean="0"/>
                        <a:t>)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А</a:t>
                      </a:r>
                      <a:r>
                        <a:rPr lang="sr-Latn-RS" b="1" dirty="0" smtClean="0"/>
                        <a:t>K</a:t>
                      </a:r>
                      <a:r>
                        <a:rPr lang="sr-Cyrl-RS" b="1" baseline="0" dirty="0" smtClean="0"/>
                        <a:t> (</a:t>
                      </a:r>
                      <a:r>
                        <a:rPr lang="sr-Latn-RS" b="1" baseline="0" dirty="0" smtClean="0"/>
                        <a:t>km)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Емисија</a:t>
                      </a:r>
                      <a:r>
                        <a:rPr lang="sr-Cyrl-RS" b="1" baseline="0" dirty="0" smtClean="0"/>
                        <a:t> </a:t>
                      </a:r>
                      <a:r>
                        <a:rPr lang="sr-Latn-RS" b="1" baseline="0" dirty="0" smtClean="0"/>
                        <a:t>CO</a:t>
                      </a:r>
                      <a:r>
                        <a:rPr lang="sr-Latn-RS" b="1" baseline="-25000" dirty="0" smtClean="0"/>
                        <a:t>2</a:t>
                      </a:r>
                      <a:r>
                        <a:rPr lang="sr-Latn-RS" b="1" baseline="0" dirty="0" smtClean="0"/>
                        <a:t> (g/km)</a:t>
                      </a:r>
                      <a:endParaRPr lang="en-US" b="1" baseline="-25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Снага</a:t>
                      </a:r>
                      <a:r>
                        <a:rPr lang="sr-Cyrl-RS" b="1" baseline="0" dirty="0" smtClean="0"/>
                        <a:t> мотора (</a:t>
                      </a:r>
                      <a:r>
                        <a:rPr lang="sr-Latn-RS" b="1" baseline="0" dirty="0" smtClean="0"/>
                        <a:t>KW)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Старост (година)</a:t>
                      </a:r>
                      <a:endParaRPr lang="en-US" b="1" dirty="0" smtClean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дизел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762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137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94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бензин</a:t>
                      </a:r>
                      <a:r>
                        <a:rPr lang="sr-Cyrl-RS" sz="2000" i="1" baseline="0" dirty="0" smtClean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електро</a:t>
                      </a:r>
                      <a:r>
                        <a:rPr lang="sr-Cyrl-RS" sz="2000" i="1" baseline="0" dirty="0" smtClean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789996" y="5500051"/>
            <a:ext cx="677917" cy="4414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V="1">
            <a:off x="7128955" y="1704338"/>
            <a:ext cx="1269123" cy="379571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519629" y="565443"/>
            <a:ext cx="4193628" cy="11388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 smtClean="0">
                <a:solidFill>
                  <a:sysClr val="windowText" lastClr="000000"/>
                </a:solidFill>
              </a:rPr>
              <a:t>Емисија </a:t>
            </a:r>
            <a:r>
              <a:rPr lang="sr-Latn-RS" sz="2000" dirty="0" smtClean="0">
                <a:solidFill>
                  <a:sysClr val="windowText" lastClr="000000"/>
                </a:solidFill>
              </a:rPr>
              <a:t>CO</a:t>
            </a:r>
            <a:r>
              <a:rPr lang="sr-Latn-RS" sz="2000" baseline="-25000" dirty="0" smtClean="0">
                <a:solidFill>
                  <a:sysClr val="windowText" lastClr="000000"/>
                </a:solidFill>
              </a:rPr>
              <a:t>2</a:t>
            </a:r>
            <a:r>
              <a:rPr lang="sr-Latn-RS" sz="2000" dirty="0" smtClean="0">
                <a:solidFill>
                  <a:sysClr val="windowText" lastClr="000000"/>
                </a:solidFill>
              </a:rPr>
              <a:t> </a:t>
            </a:r>
            <a:r>
              <a:rPr lang="sr-Cyrl-RS" sz="2000" dirty="0" smtClean="0">
                <a:solidFill>
                  <a:sysClr val="windowText" lastClr="000000"/>
                </a:solidFill>
              </a:rPr>
              <a:t>која настане у производњи електричне енергије за пуњење батерија.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22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5546695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0,19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0,04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0,20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139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0,23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0,16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234405" y="4895451"/>
            <a:ext cx="5703855" cy="60050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003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454394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0,93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70</a:t>
                      </a:r>
                      <a:endParaRPr lang="en-US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95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17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0,61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80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80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776716" y="2980672"/>
            <a:ext cx="4094329" cy="24238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9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1324062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0,531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200</a:t>
                      </a:r>
                      <a:endParaRPr lang="en-US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136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520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0</a:t>
                      </a:r>
                      <a:r>
                        <a:rPr lang="sr-Latn-RS" sz="2400" b="1" dirty="0" smtClean="0"/>
                        <a:t>49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143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571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174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491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286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55999" y="2851114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4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6388577"/>
              </p:ext>
            </p:extLst>
          </p:nvPr>
        </p:nvGraphicFramePr>
        <p:xfrm>
          <a:off x="838200" y="2375848"/>
          <a:ext cx="5616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/>
                <a:gridCol w="1044000"/>
                <a:gridCol w="1044000"/>
                <a:gridCol w="1044000"/>
                <a:gridCol w="1044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0,531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200</a:t>
                      </a:r>
                      <a:endParaRPr lang="en-US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136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0,867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520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Cyrl-RS" sz="2400" b="1" dirty="0" smtClean="0"/>
                        <a:t>0</a:t>
                      </a:r>
                      <a:r>
                        <a:rPr lang="sr-Latn-RS" sz="2400" b="1" dirty="0" smtClean="0"/>
                        <a:t>49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143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0,711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571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174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0,860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491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286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0,</a:t>
                      </a:r>
                      <a:r>
                        <a:rPr lang="sr-Latn-RS" sz="2400" b="1" dirty="0" smtClean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0,891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1312747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/>
                <a:gridCol w="989330"/>
                <a:gridCol w="777922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Volvo S40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0,867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Ford Focus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0,711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Honda</a:t>
                      </a:r>
                      <a:r>
                        <a:rPr lang="en-US" sz="2000" i="1" baseline="0" dirty="0" smtClean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0,860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Toyota Avensis (2011)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0,891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069541" y="4737418"/>
            <a:ext cx="4572000" cy="64144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98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Које возило има најбезбедније перформансе? Маса и дужина возила су најмање важне карактеристике. Постојање </a:t>
            </a:r>
            <a:r>
              <a:rPr lang="sr-Latn-RS" dirty="0" smtClean="0"/>
              <a:t>ABS </a:t>
            </a:r>
            <a:r>
              <a:rPr lang="sr-Cyrl-RS" dirty="0" smtClean="0"/>
              <a:t>система је дупло значајнија, а број ваздушних јастука три пута значајнија карактеристика у односу на масу и дужину возила.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9950585"/>
              </p:ext>
            </p:extLst>
          </p:nvPr>
        </p:nvGraphicFramePr>
        <p:xfrm>
          <a:off x="995499" y="3465513"/>
          <a:ext cx="9288000" cy="2656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40000"/>
                <a:gridCol w="1512000"/>
                <a:gridCol w="1512000"/>
                <a:gridCol w="1512000"/>
                <a:gridCol w="1512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Маса</a:t>
                      </a:r>
                      <a:r>
                        <a:rPr lang="sr-Cyrl-RS" b="1" baseline="0" dirty="0" smtClean="0"/>
                        <a:t> (</a:t>
                      </a:r>
                      <a:r>
                        <a:rPr lang="sr-Latn-RS" b="1" baseline="0" dirty="0" smtClean="0"/>
                        <a:t>kg)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Дужина</a:t>
                      </a:r>
                      <a:r>
                        <a:rPr lang="sr-Cyrl-RS" b="1" baseline="0" dirty="0" smtClean="0"/>
                        <a:t> (</a:t>
                      </a:r>
                      <a:r>
                        <a:rPr lang="sr-Latn-RS" b="1" baseline="0" dirty="0" smtClean="0"/>
                        <a:t>m)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 smtClean="0"/>
                        <a:t>Ваздушни</a:t>
                      </a:r>
                      <a:r>
                        <a:rPr lang="sr-Cyrl-RS" b="1" baseline="0" dirty="0" smtClean="0"/>
                        <a:t> јастуци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ABS</a:t>
                      </a:r>
                      <a:r>
                        <a:rPr lang="sr-Cyrl-RS" b="1" dirty="0" smtClean="0"/>
                        <a:t> (1=</a:t>
                      </a:r>
                      <a:r>
                        <a:rPr lang="sr-Cyrl-RS" b="1" baseline="0" dirty="0" smtClean="0"/>
                        <a:t>ДА, </a:t>
                      </a:r>
                      <a:r>
                        <a:rPr lang="sr-Latn-RS" b="1" baseline="0" dirty="0" smtClean="0"/>
                        <a:t>0</a:t>
                      </a:r>
                      <a:r>
                        <a:rPr lang="sr-Cyrl-RS" b="1" baseline="0" dirty="0" smtClean="0"/>
                        <a:t>=НЕ)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835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3,840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4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950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4,250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Renault</a:t>
                      </a:r>
                      <a:r>
                        <a:rPr lang="sr-Latn-RS" sz="2000" i="1" baseline="0" dirty="0" smtClean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890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3,812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1185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3,740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15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</a:t>
            </a:r>
            <a:r>
              <a:rPr lang="sr-Cyrl-RS" dirty="0" smtClean="0"/>
              <a:t>има најбезбедније карактеристике.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7237031"/>
              </p:ext>
            </p:extLst>
          </p:nvPr>
        </p:nvGraphicFramePr>
        <p:xfrm>
          <a:off x="2286128" y="3503806"/>
          <a:ext cx="6840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/>
                <a:gridCol w="2736000"/>
                <a:gridCol w="1080000"/>
                <a:gridCol w="1944000"/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400" b="0" i="1" dirty="0" smtClean="0"/>
                        <a:t>Маса (</a:t>
                      </a:r>
                      <a:r>
                        <a:rPr lang="en-US" sz="2400" b="0" i="1" dirty="0" smtClean="0"/>
                        <a:t>kg)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400" b="0" i="1" dirty="0" smtClean="0"/>
                        <a:t>Дужина (</a:t>
                      </a:r>
                      <a:r>
                        <a:rPr lang="en-US" sz="2400" b="0" i="1" dirty="0" smtClean="0"/>
                        <a:t>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Renault</a:t>
                      </a:r>
                      <a:r>
                        <a:rPr lang="sr-Latn-RS" sz="2000" i="1" baseline="0" dirty="0" smtClean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400" b="0" i="1" dirty="0" smtClean="0"/>
                        <a:t>В</a:t>
                      </a:r>
                      <a:r>
                        <a:rPr lang="sr-Latn-RS" sz="2400" b="0" i="1" dirty="0" smtClean="0"/>
                        <a:t>.</a:t>
                      </a:r>
                      <a:r>
                        <a:rPr lang="sr-Cyrl-CS" sz="2400" b="0" i="1" dirty="0" smtClean="0"/>
                        <a:t> јастуци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ABS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74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</a:t>
            </a:r>
            <a:r>
              <a:rPr lang="ru-RU" i="1" dirty="0" smtClean="0"/>
              <a:t>карактер</a:t>
            </a:r>
            <a:endParaRPr lang="sr-Latn-R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5973702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835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3,840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950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4,250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890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3,812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3,740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23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1176510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835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3,840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950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4,250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890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3,812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3,740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307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6988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2060440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0,879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0,897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0,705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0,880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4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888303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/>
                <a:gridCol w="1080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0,429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626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је </a:t>
            </a:r>
            <a:r>
              <a:rPr lang="sr-Cyrl-RS" b="1" dirty="0" smtClean="0"/>
              <a:t>оптималан избор за купца</a:t>
            </a:r>
            <a:r>
              <a:rPr lang="sr-Cyrl-RS" dirty="0" smtClean="0"/>
              <a:t>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2429571"/>
              </p:ext>
            </p:extLst>
          </p:nvPr>
        </p:nvGraphicFramePr>
        <p:xfrm>
          <a:off x="2286128" y="3361912"/>
          <a:ext cx="7236000" cy="280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/>
                <a:gridCol w="2736000"/>
                <a:gridCol w="1080000"/>
                <a:gridCol w="2340000"/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дизел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000" b="0" i="1" dirty="0" smtClean="0"/>
                        <a:t>Цена (</a:t>
                      </a:r>
                      <a:r>
                        <a:rPr lang="en-US" sz="2000" b="0" i="1" dirty="0" smtClean="0"/>
                        <a:t>EUR)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бензин</a:t>
                      </a:r>
                      <a:r>
                        <a:rPr lang="sr-Cyrl-RS" sz="2000" i="1" baseline="0" dirty="0" smtClean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000" b="0" i="1" dirty="0" smtClean="0"/>
                        <a:t>А</a:t>
                      </a:r>
                      <a:r>
                        <a:rPr lang="en-US" sz="2000" b="0" i="1" dirty="0" smtClean="0"/>
                        <a:t>K (km)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Kia Soul – </a:t>
                      </a:r>
                      <a:r>
                        <a:rPr lang="sr-Cyrl-RS" sz="2000" i="1" dirty="0" smtClean="0"/>
                        <a:t>електро</a:t>
                      </a:r>
                      <a:r>
                        <a:rPr lang="sr-Cyrl-RS" sz="2000" i="1" baseline="0" dirty="0" smtClean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K</a:t>
                      </a:r>
                      <a:r>
                        <a:rPr lang="sr-Cyrl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 smtClean="0"/>
                        <a:t>Емисија </a:t>
                      </a:r>
                      <a:r>
                        <a:rPr lang="en-US" sz="2000" b="0" i="1" dirty="0" smtClean="0"/>
                        <a:t>CO</a:t>
                      </a:r>
                      <a:r>
                        <a:rPr lang="en-US" sz="2000" b="0" i="1" baseline="-25000" dirty="0" smtClean="0"/>
                        <a:t>2</a:t>
                      </a:r>
                      <a:r>
                        <a:rPr lang="en-US" sz="2000" b="0" i="1" dirty="0" smtClean="0"/>
                        <a:t> (g/km)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2000" i="1" dirty="0" smtClean="0"/>
                        <a:t>-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К4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 smtClean="0"/>
                        <a:t>Снага мотора (</a:t>
                      </a:r>
                      <a:r>
                        <a:rPr lang="en-US" sz="2000" b="0" i="1" dirty="0" smtClean="0"/>
                        <a:t>KW)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2000" i="1" dirty="0" smtClean="0"/>
                        <a:t>-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К5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 smtClean="0"/>
                        <a:t>Старост (година)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48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9818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1075664"/>
              </p:ext>
            </p:extLst>
          </p:nvPr>
        </p:nvGraphicFramePr>
        <p:xfrm>
          <a:off x="1022069" y="2330003"/>
          <a:ext cx="5832000" cy="350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468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К3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K4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СУМА</a:t>
                      </a:r>
                      <a:endParaRPr lang="en-US" sz="2000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0,429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0,970</a:t>
                      </a: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0,787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А3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0,870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A4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0,227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W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/>
                        <a:t>Max/min</a:t>
                      </a:r>
                      <a:endParaRPr lang="en-US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6657714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/>
                <a:gridCol w="989330"/>
                <a:gridCol w="777922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Renault</a:t>
                      </a:r>
                      <a:r>
                        <a:rPr lang="sr-Latn-RS" sz="2000" i="1" baseline="0" dirty="0" smtClean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 smtClean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0,227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115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261" y="1740514"/>
            <a:ext cx="11109278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Купац треба да донесе одлуку о куповини између 3 возила на основу 3 критеријума (Табела). Критеријуми на основу којих компанија треба да донесе одлуку су К1 – потрошња горива (л/км), К2 – снага мотора (КW), К3 – трошкови набавке (нов. јед.). Тежине К1 и К2 имају исту вредност и дупло су веће од тежине К3. Применом САW методе одредити које возило представља оптималан избор за транспортну компанију.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7927758"/>
              </p:ext>
            </p:extLst>
          </p:nvPr>
        </p:nvGraphicFramePr>
        <p:xfrm>
          <a:off x="1869744" y="4139822"/>
          <a:ext cx="7259386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270"/>
                <a:gridCol w="1755372"/>
                <a:gridCol w="1755372"/>
                <a:gridCol w="1755372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K1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K2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K3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03261" y="41495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r-Cyrl-CS" dirty="0" smtClean="0"/>
              <a:t>Примена </a:t>
            </a:r>
            <a:r>
              <a:rPr lang="en-US" dirty="0" smtClean="0"/>
              <a:t>SAW </a:t>
            </a:r>
            <a:r>
              <a:rPr lang="sr-Cyrl-CS" dirty="0" smtClean="0"/>
              <a:t>методе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13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399" y="685800"/>
            <a:ext cx="4503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одређивање тежина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76400" y="1295401"/>
            <a:ext cx="8941558" cy="51077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Тежине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K1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K2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 исту вредност и дупло су веће од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K3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1676400" y="1954114"/>
                <a:ext cx="888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54113"/>
                <a:ext cx="999954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676400" y="2895400"/>
                <a:ext cx="18372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895399"/>
                <a:ext cx="2126671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 bwMode="auto">
          <a:xfrm>
            <a:off x="1676400" y="3392938"/>
            <a:ext cx="1920076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715738" y="4754377"/>
                <a:ext cx="923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sr-Latn-RS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4754376"/>
                <a:ext cx="1037913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1715738" y="5288075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5288074"/>
                <a:ext cx="1043876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1673087" y="2424757"/>
                <a:ext cx="194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87" y="2424756"/>
                <a:ext cx="2241511" cy="369332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1715738" y="3557306"/>
                <a:ext cx="2068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3557305"/>
                <a:ext cx="2311402" cy="369332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1715737" y="3926637"/>
                <a:ext cx="108978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3926637"/>
                <a:ext cx="1222451" cy="698974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1709190" y="5821773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89" y="5821772"/>
                <a:ext cx="1043876" cy="369332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1225960"/>
              </p:ext>
            </p:extLst>
          </p:nvPr>
        </p:nvGraphicFramePr>
        <p:xfrm>
          <a:off x="3784445" y="4188728"/>
          <a:ext cx="7153443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181"/>
                <a:gridCol w="1729754"/>
                <a:gridCol w="1729754"/>
                <a:gridCol w="1729754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K1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K2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K3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W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9253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85800"/>
            <a:ext cx="4175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нормализација вредности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 rot="2700000" flipV="1">
            <a:off x="4710640" y="3131882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-2700000">
            <a:off x="6212242" y="3131883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325138" y="3323063"/>
            <a:ext cx="2561062" cy="83767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 smtClean="0">
                <a:solidFill>
                  <a:srgbClr val="000000"/>
                </a:solidFill>
                <a:latin typeface="Arial" charset="0"/>
              </a:rPr>
              <a:t>Одређивање типова критеријума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8991600" y="1765897"/>
            <a:ext cx="1524000" cy="150601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 smtClean="0">
                <a:solidFill>
                  <a:srgbClr val="000000"/>
                </a:solidFill>
                <a:latin typeface="Arial" charset="0"/>
              </a:rPr>
              <a:t>Минимална вредност се дели са свим осталим вредностима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2700000" flipV="1">
            <a:off x="9433560" y="952157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 rot="-2700000">
            <a:off x="9433561" y="3580062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8991600" y="4423967"/>
            <a:ext cx="1524000" cy="153233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 smtClean="0">
                <a:solidFill>
                  <a:srgbClr val="000000"/>
                </a:solidFill>
                <a:latin typeface="Arial" charset="0"/>
              </a:rPr>
              <a:t>Све вредности се деле са максималном вредношћу</a:t>
            </a:r>
            <a:r>
              <a:rPr lang="sr-Latn-RS" sz="14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9382165"/>
              </p:ext>
            </p:extLst>
          </p:nvPr>
        </p:nvGraphicFramePr>
        <p:xfrm>
          <a:off x="1676401" y="1194872"/>
          <a:ext cx="7059822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8474"/>
                <a:gridCol w="1707116"/>
                <a:gridCol w="1707116"/>
                <a:gridCol w="1707116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K1 - </a:t>
                      </a:r>
                      <a:r>
                        <a:rPr lang="sr-Cyrl-RS" sz="2300" dirty="0" smtClean="0">
                          <a:effectLst/>
                        </a:rPr>
                        <a:t>п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r>
                        <a:rPr lang="sr-Cyrl-RS" sz="2300" dirty="0" smtClean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K2 - </a:t>
                      </a:r>
                      <a:r>
                        <a:rPr lang="sr-Cyrl-RS" sz="2300" dirty="0" smtClean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K3 - </a:t>
                      </a:r>
                      <a:r>
                        <a:rPr lang="sr-Cyrl-RS" sz="2300" dirty="0" err="1" smtClean="0">
                          <a:effectLst/>
                        </a:rPr>
                        <a:t>тр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4478211"/>
              </p:ext>
            </p:extLst>
          </p:nvPr>
        </p:nvGraphicFramePr>
        <p:xfrm>
          <a:off x="1676401" y="4264077"/>
          <a:ext cx="7059822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8474"/>
                <a:gridCol w="1707116"/>
                <a:gridCol w="1707116"/>
                <a:gridCol w="1707116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K1 - </a:t>
                      </a:r>
                      <a:r>
                        <a:rPr lang="sr-Cyrl-RS" sz="2300" dirty="0" smtClean="0">
                          <a:effectLst/>
                        </a:rPr>
                        <a:t>п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r>
                        <a:rPr lang="sr-Cyrl-RS" sz="2300" dirty="0" smtClean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K2 - </a:t>
                      </a:r>
                      <a:r>
                        <a:rPr lang="sr-Cyrl-RS" sz="2300" dirty="0" smtClean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K3 - </a:t>
                      </a:r>
                      <a:r>
                        <a:rPr lang="sr-Cyrl-RS" sz="2300" dirty="0" err="1" smtClean="0">
                          <a:effectLst/>
                        </a:rPr>
                        <a:t>тр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0,7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0,4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 rot="2700000" flipV="1">
            <a:off x="7713843" y="3163889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3907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1" y="685800"/>
            <a:ext cx="7567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– отежавање нормализованих вредност и рангирање алтернатива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05445" y="3245077"/>
            <a:ext cx="5781103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 smtClean="0">
                <a:solidFill>
                  <a:srgbClr val="000000"/>
                </a:solidFill>
                <a:latin typeface="Arial" charset="0"/>
              </a:rPr>
              <a:t>Свака вредност се множи са одговарајућом тежином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738000" y="5635741"/>
            <a:ext cx="4715991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 smtClean="0">
                <a:solidFill>
                  <a:srgbClr val="000000"/>
                </a:solidFill>
                <a:latin typeface="Arial" charset="0"/>
              </a:rPr>
              <a:t>Најбоља алтернатива је са највећом сумом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33010"/>
              </p:ext>
            </p:extLst>
          </p:nvPr>
        </p:nvGraphicFramePr>
        <p:xfrm>
          <a:off x="2454078" y="1137677"/>
          <a:ext cx="7283839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9984"/>
                <a:gridCol w="1761285"/>
                <a:gridCol w="1761285"/>
                <a:gridCol w="1761285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K1 - </a:t>
                      </a:r>
                      <a:r>
                        <a:rPr lang="sr-Cyrl-RS" sz="2300" dirty="0" smtClean="0">
                          <a:effectLst/>
                        </a:rPr>
                        <a:t>п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r>
                        <a:rPr lang="sr-Cyrl-RS" sz="2300" dirty="0" smtClean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K2 - </a:t>
                      </a:r>
                      <a:r>
                        <a:rPr lang="sr-Cyrl-RS" sz="2300" dirty="0" smtClean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K3 - </a:t>
                      </a:r>
                      <a:r>
                        <a:rPr lang="sr-Cyrl-RS" sz="2300" dirty="0" err="1" smtClean="0">
                          <a:effectLst/>
                        </a:rPr>
                        <a:t>тр</a:t>
                      </a:r>
                      <a:r>
                        <a:rPr lang="sr-Latn-CS" sz="2300" dirty="0" smtClean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0,7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0,4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 smtClean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6955074"/>
              </p:ext>
            </p:extLst>
          </p:nvPr>
        </p:nvGraphicFramePr>
        <p:xfrm>
          <a:off x="901205" y="3844994"/>
          <a:ext cx="10389587" cy="1619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847"/>
                <a:gridCol w="1693348"/>
                <a:gridCol w="1693348"/>
                <a:gridCol w="1693348"/>
                <a:gridCol w="1693348"/>
                <a:gridCol w="1693348"/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</a:rPr>
                        <a:t>K1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</a:rPr>
                        <a:t>K2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</a:rPr>
                        <a:t>K3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Сума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Ранг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</a:rPr>
                        <a:t>0,28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 smtClean="0">
                          <a:effectLst/>
                          <a:latin typeface="+mn-lt"/>
                          <a:ea typeface="+mn-ea"/>
                        </a:rPr>
                        <a:t>0,20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0,20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 smtClean="0">
                          <a:effectLst/>
                          <a:latin typeface="+mn-lt"/>
                          <a:ea typeface="+mn-ea"/>
                        </a:rPr>
                        <a:t>0,08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0,68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 smtClean="0">
                          <a:effectLst/>
                          <a:latin typeface="+mn-lt"/>
                          <a:ea typeface="+mn-ea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 smtClean="0">
                          <a:effectLst/>
                          <a:latin typeface="+mn-lt"/>
                          <a:ea typeface="+mn-ea"/>
                        </a:rPr>
                        <a:t>0,10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0,74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1724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112" y="1553571"/>
            <a:ext cx="11165575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Транспортна </a:t>
            </a:r>
            <a:r>
              <a:rPr lang="ru-RU" sz="2000" dirty="0"/>
              <a:t>компанија треба да донесе одлуку о куповини између 3 теретна возила на основу 2 критеријума (Табела). Критеријуми на основу којих компанија треба да донесе одлуку су К1 – цена возила (105 нов. јед.), К2 – носивост возила (т). Разлика између тежина К1 и К2 износи 20% у корист тежине К1. Применом САW методе одредити које возило представља оптималан избор за транспортну компанију.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3369786"/>
              </p:ext>
            </p:extLst>
          </p:nvPr>
        </p:nvGraphicFramePr>
        <p:xfrm>
          <a:off x="3026534" y="4191000"/>
          <a:ext cx="6062729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7191"/>
                <a:gridCol w="2047769"/>
                <a:gridCol w="2047769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503261" y="41495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r-Cyrl-CS" dirty="0" smtClean="0"/>
              <a:t>Примена </a:t>
            </a:r>
            <a:r>
              <a:rPr lang="en-US" dirty="0" smtClean="0"/>
              <a:t>SAW </a:t>
            </a:r>
            <a:r>
              <a:rPr lang="sr-Cyrl-CS" dirty="0" smtClean="0"/>
              <a:t>методе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1830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5539601"/>
              </p:ext>
            </p:extLst>
          </p:nvPr>
        </p:nvGraphicFramePr>
        <p:xfrm>
          <a:off x="3004233" y="4304368"/>
          <a:ext cx="6107331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663"/>
                <a:gridCol w="2062834"/>
                <a:gridCol w="2062834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W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685800"/>
            <a:ext cx="323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1. </a:t>
            </a:r>
            <a:r>
              <a:rPr lang="sr-Cyrl-RS" dirty="0" smtClean="0"/>
              <a:t>корак – одређивање тежина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676400" y="1295401"/>
            <a:ext cx="7010400" cy="40862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RS" dirty="0" smtClean="0"/>
              <a:t>Разлика између тежина К1 и К2 износи 20% у корист тежине К1.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1676401" y="1970545"/>
                <a:ext cx="1468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70544"/>
                <a:ext cx="1644553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676399" y="2463211"/>
                <a:ext cx="12920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2463210"/>
                <a:ext cx="1504001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 bwMode="auto">
          <a:xfrm>
            <a:off x="4152899" y="2396394"/>
            <a:ext cx="3810000" cy="46991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 smtClean="0">
                <a:solidFill>
                  <a:srgbClr val="000000"/>
                </a:solidFill>
                <a:latin typeface="Arial" charset="0"/>
              </a:rPr>
              <a:t>Сума тежина је увек једнака 1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676399" y="3048000"/>
            <a:ext cx="1920076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Down Arrow 12"/>
          <p:cNvSpPr/>
          <p:nvPr/>
        </p:nvSpPr>
        <p:spPr bwMode="auto">
          <a:xfrm>
            <a:off x="3391305" y="2194371"/>
            <a:ext cx="548640" cy="595610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Latn-RS" sz="2000" b="1" dirty="0">
                <a:solidFill>
                  <a:srgbClr val="000000"/>
                </a:solidFill>
                <a:latin typeface="Arial" charset="0"/>
              </a:rPr>
              <a:t>+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1676400" y="3171335"/>
                <a:ext cx="10513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171334"/>
                <a:ext cx="1180580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676400" y="3705033"/>
                <a:ext cx="923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705032"/>
                <a:ext cx="1037913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1676400" y="4238731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4238730"/>
                <a:ext cx="1043876" cy="369332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45565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9778332"/>
              </p:ext>
            </p:extLst>
          </p:nvPr>
        </p:nvGraphicFramePr>
        <p:xfrm>
          <a:off x="2511188" y="1295400"/>
          <a:ext cx="6046239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1"/>
                <a:gridCol w="2042199"/>
                <a:gridCol w="2042199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K1 - </a:t>
                      </a:r>
                      <a:r>
                        <a:rPr lang="sr-Cyrl-RS" sz="2100" dirty="0" smtClean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K2 - </a:t>
                      </a:r>
                      <a:r>
                        <a:rPr lang="sr-Cyrl-RS" sz="2100" dirty="0" smtClean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685800"/>
            <a:ext cx="383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2. </a:t>
            </a:r>
            <a:r>
              <a:rPr lang="sr-Cyrl-RS" dirty="0" smtClean="0"/>
              <a:t>корак – нормализација вредности </a:t>
            </a:r>
            <a:endParaRPr lang="sr-Latn-RS" dirty="0"/>
          </a:p>
        </p:txBody>
      </p:sp>
      <p:sp>
        <p:nvSpPr>
          <p:cNvPr id="2" name="Right Arrow 1"/>
          <p:cNvSpPr/>
          <p:nvPr/>
        </p:nvSpPr>
        <p:spPr bwMode="auto">
          <a:xfrm rot="2700000" flipV="1">
            <a:off x="5225422" y="3148262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-2700000">
            <a:off x="7329491" y="3122601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8491342"/>
              </p:ext>
            </p:extLst>
          </p:nvPr>
        </p:nvGraphicFramePr>
        <p:xfrm>
          <a:off x="2511187" y="4038600"/>
          <a:ext cx="6046238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0"/>
                <a:gridCol w="2042199"/>
                <a:gridCol w="2042199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K1 - </a:t>
                      </a:r>
                      <a:r>
                        <a:rPr lang="sr-Cyrl-RS" sz="2100" dirty="0" smtClean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K2 - </a:t>
                      </a:r>
                      <a:r>
                        <a:rPr lang="sr-Cyrl-RS" sz="2100" dirty="0" smtClean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0,7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sr-Latn-RS" sz="20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sp>
        <p:nvSpPr>
          <p:cNvPr id="19" name="Rounded Rectangle 18"/>
          <p:cNvSpPr/>
          <p:nvPr/>
        </p:nvSpPr>
        <p:spPr bwMode="auto">
          <a:xfrm>
            <a:off x="791570" y="3308059"/>
            <a:ext cx="3892257" cy="46991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 smtClean="0">
                <a:solidFill>
                  <a:srgbClr val="000000"/>
                </a:solidFill>
                <a:latin typeface="Arial" charset="0"/>
              </a:rPr>
              <a:t>Одређивање типова критеријума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2700000" flipV="1">
            <a:off x="9433560" y="952157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 rot="-2700000">
            <a:off x="9433561" y="3580062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8991600" y="1765897"/>
            <a:ext cx="1524000" cy="150601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 smtClean="0">
                <a:solidFill>
                  <a:srgbClr val="000000"/>
                </a:solidFill>
                <a:latin typeface="Arial" charset="0"/>
              </a:rPr>
              <a:t>Минимална вредност се дели са свим осталим вредностима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8991600" y="4423967"/>
            <a:ext cx="1524000" cy="153233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 smtClean="0">
                <a:solidFill>
                  <a:srgbClr val="000000"/>
                </a:solidFill>
                <a:latin typeface="Arial" charset="0"/>
              </a:rPr>
              <a:t>Све вредности се деле са максималном вредношћу</a:t>
            </a:r>
            <a:r>
              <a:rPr lang="sr-Latn-RS" sz="14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995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  <p:bldP spid="21" grpId="0" animBg="1"/>
      <p:bldP spid="22" grpId="0" animBg="1"/>
      <p:bldP spid="12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1" y="685800"/>
            <a:ext cx="717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3. </a:t>
            </a:r>
            <a:r>
              <a:rPr lang="sr-Cyrl-RS" dirty="0" smtClean="0"/>
              <a:t>корак</a:t>
            </a:r>
            <a:r>
              <a:rPr lang="sr-Latn-RS" dirty="0" smtClean="0"/>
              <a:t> </a:t>
            </a:r>
            <a:r>
              <a:rPr lang="sr-Latn-RS" dirty="0"/>
              <a:t>– </a:t>
            </a:r>
            <a:r>
              <a:rPr lang="sr-Cyrl-RS" dirty="0" smtClean="0"/>
              <a:t>отежавање нормализованих вредности и одређивање ранга</a:t>
            </a:r>
            <a:endParaRPr lang="sr-Latn-R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0856633"/>
              </p:ext>
            </p:extLst>
          </p:nvPr>
        </p:nvGraphicFramePr>
        <p:xfrm>
          <a:off x="2511189" y="1219200"/>
          <a:ext cx="6046238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0"/>
                <a:gridCol w="2042199"/>
                <a:gridCol w="2042199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K1 - </a:t>
                      </a:r>
                      <a:r>
                        <a:rPr lang="sr-Cyrl-RS" sz="2100" dirty="0" smtClean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K2 - </a:t>
                      </a:r>
                      <a:r>
                        <a:rPr lang="sr-Cyrl-RS" sz="2100" dirty="0" smtClean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0,7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sr-Latn-RS" sz="20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 smtClean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6777745"/>
              </p:ext>
            </p:extLst>
          </p:nvPr>
        </p:nvGraphicFramePr>
        <p:xfrm>
          <a:off x="1187355" y="3886200"/>
          <a:ext cx="8369903" cy="153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055"/>
                <a:gridCol w="1990055"/>
                <a:gridCol w="1990055"/>
                <a:gridCol w="1199869"/>
                <a:gridCol w="1199869"/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K1 - </a:t>
                      </a:r>
                      <a:r>
                        <a:rPr lang="sr-Cyrl-RS" sz="2100" dirty="0" smtClean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</a:rPr>
                        <a:t>K2 - </a:t>
                      </a:r>
                      <a:r>
                        <a:rPr lang="sr-Cyrl-RS" sz="2100" dirty="0" smtClean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  <a:defRPr/>
                      </a:pPr>
                      <a:r>
                        <a:rPr lang="sr-Cyrl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Сума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Ранг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0,60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</a:rPr>
                        <a:t>0,28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0,48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 smtClean="0">
                          <a:effectLst/>
                        </a:rPr>
                        <a:t>Возило </a:t>
                      </a:r>
                      <a:r>
                        <a:rPr lang="sr-Latn-CS" sz="2300" dirty="0" smtClean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0,30</a:t>
                      </a:r>
                      <a:endParaRPr lang="sr-Latn-RS" sz="21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 smtClean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0,70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3273686" y="3241765"/>
            <a:ext cx="5644625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 smtClean="0">
                <a:solidFill>
                  <a:srgbClr val="000000"/>
                </a:solidFill>
                <a:latin typeface="Arial" charset="0"/>
              </a:rPr>
              <a:t>Свака вредност се множи са одговарајућом тежином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676588" y="5635741"/>
            <a:ext cx="4838820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 smtClean="0">
                <a:solidFill>
                  <a:srgbClr val="000000"/>
                </a:solidFill>
                <a:latin typeface="Arial" charset="0"/>
              </a:rPr>
              <a:t>Најбоља алтернатива је са највећом сумом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857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4013252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762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137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94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367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4383926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762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137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94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 smtClean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408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711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3586703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0,460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0,913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0,864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0,453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0,500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0,627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0,278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0,786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86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2311568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0,300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0,069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0,137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0,003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0,068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0,050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0,188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0,083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0,100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16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91345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6077218"/>
              </p:ext>
            </p:extLst>
          </p:nvPr>
        </p:nvGraphicFramePr>
        <p:xfrm>
          <a:off x="1308000" y="2421568"/>
          <a:ext cx="9576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0,300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0,069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0,137</a:t>
                      </a: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0,779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0,259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0,068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0,827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0,188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0,083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0,100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0,639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802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 smtClean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6297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0098710"/>
              </p:ext>
            </p:extLst>
          </p:nvPr>
        </p:nvGraphicFramePr>
        <p:xfrm>
          <a:off x="1722000" y="2483742"/>
          <a:ext cx="8748000" cy="2592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16000"/>
                <a:gridCol w="2916000"/>
                <a:gridCol w="2916000"/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 smtClean="0"/>
                        <a:t>Алтернатива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 smtClean="0"/>
                        <a:t>Сума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 smtClean="0"/>
                        <a:t>Ранг</a:t>
                      </a:r>
                      <a:endParaRPr lang="en-US" sz="2800" dirty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 smtClean="0"/>
                        <a:t>Kia Soul – </a:t>
                      </a:r>
                      <a:r>
                        <a:rPr lang="sr-Cyrl-RS" sz="2400" i="1" dirty="0" smtClean="0"/>
                        <a:t>дизел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0,779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b="1" dirty="0" smtClean="0"/>
                        <a:t>2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 smtClean="0"/>
                        <a:t>Kia Soul – </a:t>
                      </a:r>
                      <a:r>
                        <a:rPr lang="sr-Cyrl-RS" sz="2400" i="1" dirty="0" smtClean="0"/>
                        <a:t>бензин</a:t>
                      </a:r>
                      <a:r>
                        <a:rPr lang="sr-Cyrl-RS" sz="2400" i="1" baseline="0" dirty="0" smtClean="0"/>
                        <a:t> 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0,827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b="1" dirty="0" smtClean="0"/>
                        <a:t>1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 smtClean="0"/>
                        <a:t>Kia Soul – </a:t>
                      </a:r>
                      <a:r>
                        <a:rPr lang="sr-Cyrl-RS" sz="2400" i="1" dirty="0" smtClean="0"/>
                        <a:t>електро</a:t>
                      </a:r>
                      <a:r>
                        <a:rPr lang="sr-Cyrl-RS" sz="2400" i="1" baseline="0" dirty="0" smtClean="0"/>
                        <a:t> 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0,639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800" b="1" dirty="0" smtClean="0"/>
                        <a:t>3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40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3933</TotalTime>
  <Words>2376</Words>
  <Application>Microsoft Office PowerPoint</Application>
  <PresentationFormat>Custom</PresentationFormat>
  <Paragraphs>1223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SAW метода – решавање задатака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dj.petrovic</cp:lastModifiedBy>
  <cp:revision>97</cp:revision>
  <dcterms:created xsi:type="dcterms:W3CDTF">2017-11-27T19:03:57Z</dcterms:created>
  <dcterms:modified xsi:type="dcterms:W3CDTF">2021-03-29T06:02:39Z</dcterms:modified>
</cp:coreProperties>
</file>