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60" r:id="rId3"/>
    <p:sldId id="261" r:id="rId4"/>
    <p:sldId id="265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6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B85CCF98-2B3D-43F0-83A5-4B35556C92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19" y="205428"/>
            <a:ext cx="5079365" cy="76190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2910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966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834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257477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077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602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2155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7212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2598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F12D32C-3955-47B2-8C3A-F19E9061D5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0" y="6340248"/>
            <a:ext cx="2973238" cy="4459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145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7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0607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646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048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202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230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55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2757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031435"/>
          </a:xfrm>
        </p:spPr>
        <p:txBody>
          <a:bodyPr>
            <a:normAutofit fontScale="90000"/>
          </a:bodyPr>
          <a:lstStyle/>
          <a:p>
            <a:r>
              <a:rPr lang="sr-Cyrl-RS" sz="6800" b="1" dirty="0">
                <a:solidFill>
                  <a:schemeClr val="tx1"/>
                </a:solidFill>
              </a:rPr>
              <a:t>ФИНАНСИЈСКИ МЕНАЏМЕНТ У ЛОГИСТИЦИ</a:t>
            </a:r>
            <a:endParaRPr lang="en-US" sz="6800" b="1" dirty="0">
              <a:solidFill>
                <a:schemeClr val="tx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="" xmlns:a16="http://schemas.microsoft.com/office/drawing/2014/main" id="{B58A5190-BC2B-49D6-ACD9-57FAE67BA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5257848"/>
            <a:ext cx="8825658" cy="380952"/>
          </a:xfrm>
        </p:spPr>
        <p:txBody>
          <a:bodyPr>
            <a:normAutofit lnSpcReduction="10000"/>
          </a:bodyPr>
          <a:lstStyle/>
          <a:p>
            <a:r>
              <a:rPr lang="sr-Cyrl-RS" b="1" dirty="0">
                <a:solidFill>
                  <a:schemeClr val="tx1"/>
                </a:solidFill>
              </a:rPr>
              <a:t>ИЗБОРНИ ПРЕДМЕТ – </a:t>
            </a:r>
            <a:r>
              <a:rPr lang="sr-Latn-RS" b="1" dirty="0" smtClean="0">
                <a:solidFill>
                  <a:schemeClr val="tx1"/>
                </a:solidFill>
              </a:rPr>
              <a:t>v </a:t>
            </a:r>
            <a:r>
              <a:rPr lang="sr-Cyrl-RS" b="1" dirty="0">
                <a:solidFill>
                  <a:schemeClr val="tx1"/>
                </a:solidFill>
              </a:rPr>
              <a:t>СЕМЕСТАР, МОДУЛ: ЛОГИСТИКА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480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800" b="1" dirty="0">
                <a:solidFill>
                  <a:schemeClr val="tx1"/>
                </a:solidFill>
              </a:rPr>
              <a:t>Финансијски менаџмент у логистици</a:t>
            </a:r>
            <a:endParaRPr lang="en-GB" sz="3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sr-Cyrl-RS" dirty="0"/>
              <a:t>Основни циљ предмета је стицање потребних знања о томе како се логистичке перформансе и перформансе ланаца снабдевања рефлектују на финансије предузећа. </a:t>
            </a:r>
          </a:p>
          <a:p>
            <a:pPr>
              <a:spcAft>
                <a:spcPts val="300"/>
              </a:spcAft>
            </a:pPr>
            <a:r>
              <a:rPr lang="sr-Cyrl-RS" dirty="0"/>
              <a:t>Студенти ће на крају курса знати основне методе финансијског одлучивања и вредновања. Моћи ће да прате и упоређују финансије предузећа, финансирање интерних пројеката, планирање ликвидности и сл. </a:t>
            </a:r>
          </a:p>
          <a:p>
            <a:pPr>
              <a:spcAft>
                <a:spcPts val="300"/>
              </a:spcAft>
            </a:pPr>
            <a:r>
              <a:rPr lang="sr-Cyrl-RS" dirty="0"/>
              <a:t>Научиће  елементе финансијског рачуноводства за екстерне потребе (финансијски извештај) и за интерне потребе (рачуноводство трошкова). </a:t>
            </a:r>
          </a:p>
          <a:p>
            <a:pPr>
              <a:spcAft>
                <a:spcPts val="300"/>
              </a:spcAft>
            </a:pPr>
            <a:r>
              <a:rPr lang="sr-Cyrl-RS" dirty="0"/>
              <a:t>Практично ће моћи да упоређују алтернативне стратегије финансирања инвестиција у логистици.</a:t>
            </a:r>
          </a:p>
        </p:txBody>
      </p:sp>
    </p:spTree>
    <p:extLst>
      <p:ext uri="{BB962C8B-B14F-4D97-AF65-F5344CB8AC3E}">
        <p14:creationId xmlns="" xmlns:p14="http://schemas.microsoft.com/office/powerpoint/2010/main" val="199635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800" b="1" dirty="0">
                <a:solidFill>
                  <a:schemeClr val="tx1"/>
                </a:solidFill>
              </a:rPr>
              <a:t>Финансијски менаџмент у логистици</a:t>
            </a:r>
            <a:endParaRPr lang="en-GB" sz="3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sr-Latn-RS" b="1" u="sng" dirty="0"/>
              <a:t>I </a:t>
            </a:r>
            <a:r>
              <a:rPr lang="sr-Cyrl-RS" b="1" u="sng" dirty="0"/>
              <a:t>део градива: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CS" dirty="0"/>
              <a:t>1. Предузеће: облици, циљеви и корпоративно управљање.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CS" dirty="0"/>
              <a:t>2. Окружење предузећа: стејкхолдери, финансијска тржишта и 	институције.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CS" dirty="0"/>
              <a:t>3. Финансијски извештаји предузећа: биланс стања, биланс 	успеха, извештај о новчаним токовима и остали извештаји.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CS" dirty="0"/>
              <a:t>4. Вертикална, хоризонтална и рацио анализа финансијских 	извештаја. </a:t>
            </a:r>
            <a:endParaRPr lang="sr-Latn-RS" dirty="0"/>
          </a:p>
          <a:p>
            <a:pPr marL="0" indent="0">
              <a:spcAft>
                <a:spcPts val="600"/>
              </a:spcAft>
              <a:buNone/>
            </a:pPr>
            <a:r>
              <a:rPr lang="sr-Cyrl-CS" dirty="0"/>
              <a:t>5. Основни финансијски показатељи: ликвидност, управљање 	дугом, ефикасност управљања средствима, профитабилност.</a:t>
            </a:r>
            <a:endParaRPr lang="sr-Latn-RS" dirty="0"/>
          </a:p>
        </p:txBody>
      </p:sp>
    </p:spTree>
    <p:extLst>
      <p:ext uri="{BB962C8B-B14F-4D97-AF65-F5344CB8AC3E}">
        <p14:creationId xmlns="" xmlns:p14="http://schemas.microsoft.com/office/powerpoint/2010/main" val="796475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800" b="1" dirty="0">
                <a:solidFill>
                  <a:schemeClr val="tx1"/>
                </a:solidFill>
              </a:rPr>
              <a:t>Финансијски менаџмент у логистици</a:t>
            </a:r>
            <a:endParaRPr lang="en-GB" sz="3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r-Latn-RS" b="1" u="sng" dirty="0"/>
              <a:t>II </a:t>
            </a:r>
            <a:r>
              <a:rPr lang="sr-Cyrl-RS" b="1" u="sng" dirty="0"/>
              <a:t>део градива: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Latn-RS" dirty="0"/>
              <a:t>6. </a:t>
            </a:r>
            <a:r>
              <a:rPr lang="sr-Cyrl-CS" dirty="0"/>
              <a:t>Зашто и како логистика и ланац снабдевања утичу на 	финансијске извештаје.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CS" dirty="0"/>
              <a:t>7. Утицај финансијског менаџмента на логистичке перформансе.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CS" dirty="0"/>
              <a:t>8. Управљање обртним капиталом.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CS" dirty="0"/>
              <a:t>9. Управљање залихама.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CS" dirty="0"/>
              <a:t>10. Стратегије финансирања инвестиција у логистици.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CS" dirty="0"/>
              <a:t>11. Пословни и финансијски ризик и левериџ.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33160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800" b="1" dirty="0">
                <a:solidFill>
                  <a:schemeClr val="tx1"/>
                </a:solidFill>
              </a:rPr>
              <a:t>Финансијски менаџмент у логистици</a:t>
            </a:r>
            <a:endParaRPr lang="en-GB" sz="3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300"/>
              </a:spcAft>
            </a:pPr>
            <a:r>
              <a:rPr lang="sr-Latn-CS" dirty="0"/>
              <a:t>Настава се организује као јединствен процес предавања и вежби уз пуно учешће студената. </a:t>
            </a:r>
            <a:endParaRPr lang="sr-Cyrl-RS" dirty="0"/>
          </a:p>
          <a:p>
            <a:pPr>
              <a:spcAft>
                <a:spcPts val="300"/>
              </a:spcAft>
            </a:pPr>
            <a:r>
              <a:rPr lang="sr-Cyrl-RS" dirty="0"/>
              <a:t>На предавањима се теме обрађују теоријски, док се на вежбама решавају задаци, при чему се посебна важност поклања анализи конкретних примера финансијског пословања домаћих и светских логистичких провајдера.</a:t>
            </a:r>
          </a:p>
          <a:p>
            <a:pPr>
              <a:spcAft>
                <a:spcPts val="300"/>
              </a:spcAft>
            </a:pPr>
            <a:r>
              <a:rPr lang="sr-Cyrl-RS" dirty="0"/>
              <a:t>Студенти раде домаће задатке који се вреднују са 20 бодова.</a:t>
            </a:r>
          </a:p>
          <a:p>
            <a:pPr>
              <a:spcAft>
                <a:spcPts val="300"/>
              </a:spcAft>
            </a:pPr>
            <a:r>
              <a:rPr lang="sr-Cyrl-RS" dirty="0"/>
              <a:t>Након првог дела градива полаже се колоквијум који носи 40 бодова.</a:t>
            </a:r>
          </a:p>
          <a:p>
            <a:pPr>
              <a:spcAft>
                <a:spcPts val="300"/>
              </a:spcAft>
            </a:pPr>
            <a:r>
              <a:rPr lang="sr-Cyrl-RS" dirty="0"/>
              <a:t>Након положеног колоквијума, студенти полажу завршни испит из другог дела градива који носи 40 бодова.</a:t>
            </a:r>
          </a:p>
          <a:p>
            <a:pPr>
              <a:spcAft>
                <a:spcPts val="300"/>
              </a:spcAft>
            </a:pPr>
            <a:r>
              <a:rPr lang="sr-Cyrl-RS" dirty="0"/>
              <a:t>Испит је положен са 51 бодом (уз минимум 21 бод на колоквијуму и 21 бод на завршном испиту).</a:t>
            </a:r>
          </a:p>
        </p:txBody>
      </p:sp>
    </p:spTree>
    <p:extLst>
      <p:ext uri="{BB962C8B-B14F-4D97-AF65-F5344CB8AC3E}">
        <p14:creationId xmlns="" xmlns:p14="http://schemas.microsoft.com/office/powerpoint/2010/main" val="2375284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Литература и наставници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sr-Cyrl-RS" dirty="0"/>
              <a:t>Литература су одабрана поглавља из уџбеника: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RS" dirty="0"/>
              <a:t>	М. Тодоровић, М. Инванишевић, </a:t>
            </a:r>
            <a:r>
              <a:rPr lang="sr-Latn-RS" dirty="0"/>
              <a:t>„</a:t>
            </a:r>
            <a:r>
              <a:rPr lang="sr-Cyrl-RS" b="1" dirty="0"/>
              <a:t>Пословне финансије</a:t>
            </a:r>
            <a:r>
              <a:rPr lang="sr-Latn-CS" dirty="0"/>
              <a:t>“, </a:t>
            </a:r>
            <a:r>
              <a:rPr lang="sr-Cyrl-RS" dirty="0"/>
              <a:t>	Економски факултет, 2018. година </a:t>
            </a:r>
          </a:p>
          <a:p>
            <a:pPr lvl="0">
              <a:spcAft>
                <a:spcPts val="300"/>
              </a:spcAft>
              <a:buClr>
                <a:srgbClr val="0F6FC6"/>
              </a:buClr>
            </a:pPr>
            <a:r>
              <a:rPr lang="sr-Cyrl-RS" dirty="0">
                <a:solidFill>
                  <a:prstClr val="white"/>
                </a:solidFill>
              </a:rPr>
              <a:t>За додатне информације и сва питања студенти се могу обратити предметним наставницима:</a:t>
            </a: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Јелица Петровић-Вујачић</a:t>
            </a:r>
            <a:r>
              <a:rPr lang="sr-Cyrl-RS" dirty="0">
                <a:solidFill>
                  <a:prstClr val="white"/>
                </a:solidFill>
              </a:rPr>
              <a:t>, редовни професор, кабинет 006, </a:t>
            </a:r>
            <a:r>
              <a:rPr lang="sr-Latn-RS" dirty="0">
                <a:solidFill>
                  <a:prstClr val="white"/>
                </a:solidFill>
              </a:rPr>
              <a:t>	e-mail: </a:t>
            </a:r>
            <a:r>
              <a:rPr lang="sr-Latn-RS" b="1" dirty="0">
                <a:solidFill>
                  <a:prstClr val="white"/>
                </a:solidFill>
              </a:rPr>
              <a:t>j.petrovic@sf.bg.ac.rs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Снежана Каплановић</a:t>
            </a:r>
            <a:r>
              <a:rPr lang="sr-Cyrl-RS" dirty="0">
                <a:solidFill>
                  <a:prstClr val="white"/>
                </a:solidFill>
              </a:rPr>
              <a:t>, ванредни професор, кабинет 06, </a:t>
            </a:r>
            <a:r>
              <a:rPr lang="sr-Latn-RS" dirty="0">
                <a:solidFill>
                  <a:prstClr val="white"/>
                </a:solidFill>
              </a:rPr>
              <a:t>	e-mail: </a:t>
            </a:r>
            <a:r>
              <a:rPr lang="sr-Latn-RS" b="1" dirty="0">
                <a:solidFill>
                  <a:prstClr val="white"/>
                </a:solidFill>
              </a:rPr>
              <a:t>s.kaplanovic@sf.bg.ac.rs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Марко Миљковић</a:t>
            </a:r>
            <a:r>
              <a:rPr lang="sr-Cyrl-RS">
                <a:solidFill>
                  <a:prstClr val="white"/>
                </a:solidFill>
              </a:rPr>
              <a:t>, </a:t>
            </a:r>
            <a:r>
              <a:rPr lang="sr-Cyrl-RS" smtClean="0">
                <a:solidFill>
                  <a:prstClr val="white"/>
                </a:solidFill>
              </a:rPr>
              <a:t>доцент, </a:t>
            </a:r>
            <a:r>
              <a:rPr lang="sr-Cyrl-RS" dirty="0">
                <a:solidFill>
                  <a:prstClr val="white"/>
                </a:solidFill>
              </a:rPr>
              <a:t>кабинет </a:t>
            </a:r>
            <a:r>
              <a:rPr lang="sr-Latn-RS" dirty="0">
                <a:solidFill>
                  <a:prstClr val="white"/>
                </a:solidFill>
              </a:rPr>
              <a:t>513</a:t>
            </a:r>
            <a:r>
              <a:rPr lang="sr-Cyrl-RS" dirty="0">
                <a:solidFill>
                  <a:prstClr val="white"/>
                </a:solidFill>
              </a:rPr>
              <a:t>, </a:t>
            </a:r>
            <a:r>
              <a:rPr lang="sr-Latn-RS" dirty="0">
                <a:solidFill>
                  <a:prstClr val="white"/>
                </a:solidFill>
              </a:rPr>
              <a:t>						e-mail: 	</a:t>
            </a:r>
            <a:r>
              <a:rPr lang="sr-Latn-RS" b="1" dirty="0">
                <a:solidFill>
                  <a:prstClr val="white"/>
                </a:solidFill>
              </a:rPr>
              <a:t>m.miljkovic@sf.bg.ac.rs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endParaRPr lang="sr-Cyrl-RS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="" xmlns:p14="http://schemas.microsoft.com/office/powerpoint/2010/main" val="2605333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</TotalTime>
  <Words>268</Words>
  <Application>Microsoft Office PowerPoint</Application>
  <PresentationFormat>Custom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Ion</vt:lpstr>
      <vt:lpstr>ФИНАНСИЈСКИ МЕНАЏМЕНТ У ЛОГИСТИЦИ</vt:lpstr>
      <vt:lpstr>Финансијски менаџмент у логистици</vt:lpstr>
      <vt:lpstr>Финансијски менаџмент у логистици</vt:lpstr>
      <vt:lpstr>Финансијски менаџмент у логистици</vt:lpstr>
      <vt:lpstr>Финансијски менаџмент у логистици</vt:lpstr>
      <vt:lpstr>Литература и наставници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INŽENJERSKA EKONOMIJA</dc:title>
  <dc:creator>Marko Miljkovic</dc:creator>
  <cp:lastModifiedBy>j.petrovic</cp:lastModifiedBy>
  <cp:revision>13</cp:revision>
  <dcterms:created xsi:type="dcterms:W3CDTF">2017-09-24T15:27:53Z</dcterms:created>
  <dcterms:modified xsi:type="dcterms:W3CDTF">2024-09-27T13:18:49Z</dcterms:modified>
</cp:coreProperties>
</file>