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sldIdLst>
    <p:sldId id="256" r:id="rId2"/>
    <p:sldId id="257" r:id="rId3"/>
    <p:sldId id="266" r:id="rId4"/>
    <p:sldId id="268" r:id="rId5"/>
    <p:sldId id="259" r:id="rId6"/>
    <p:sldId id="258" r:id="rId7"/>
    <p:sldId id="260" r:id="rId8"/>
    <p:sldId id="261" r:id="rId9"/>
    <p:sldId id="262" r:id="rId10"/>
    <p:sldId id="263" r:id="rId11"/>
    <p:sldId id="264" r:id="rId12"/>
    <p:sldId id="265"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04" autoAdjust="0"/>
    <p:restoredTop sz="94660"/>
  </p:normalViewPr>
  <p:slideViewPr>
    <p:cSldViewPr>
      <p:cViewPr varScale="1">
        <p:scale>
          <a:sx n="68" d="100"/>
          <a:sy n="68" d="100"/>
        </p:scale>
        <p:origin x="-142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882270-6C53-4BCF-B7BF-7B951E332B06}"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9AB18-27F6-4101-B3B2-9C370960185D}">
      <dgm:prSet phldrT="[Text]"/>
      <dgm:spPr/>
      <dgm:t>
        <a:bodyPr/>
        <a:lstStyle/>
        <a:p>
          <a:r>
            <a:rPr lang="en-US" dirty="0" smtClean="0"/>
            <a:t>DELMAS, depuis et vers l'Afrique </a:t>
          </a:r>
          <a:endParaRPr lang="en-US" dirty="0"/>
        </a:p>
      </dgm:t>
    </dgm:pt>
    <dgm:pt modelId="{A9B67E1F-48D3-499C-9D9C-CE4F6BBA33D0}" type="parTrans" cxnId="{DCF6FD19-7041-4633-BEB7-8CD0F2F28F39}">
      <dgm:prSet/>
      <dgm:spPr/>
      <dgm:t>
        <a:bodyPr/>
        <a:lstStyle/>
        <a:p>
          <a:endParaRPr lang="en-US"/>
        </a:p>
      </dgm:t>
    </dgm:pt>
    <dgm:pt modelId="{43805051-C7EB-4A1C-A73F-3BA7768DB84D}" type="sibTrans" cxnId="{DCF6FD19-7041-4633-BEB7-8CD0F2F28F39}">
      <dgm:prSet/>
      <dgm:spPr/>
      <dgm:t>
        <a:bodyPr/>
        <a:lstStyle/>
        <a:p>
          <a:endParaRPr lang="en-US"/>
        </a:p>
      </dgm:t>
    </dgm:pt>
    <dgm:pt modelId="{2FEE12AF-578E-4846-97C5-B27D97EA50AF}">
      <dgm:prSet phldrT="[Text]"/>
      <dgm:spPr/>
      <dgm:t>
        <a:bodyPr/>
        <a:lstStyle/>
        <a:p>
          <a:r>
            <a:rPr lang="en-US" dirty="0" smtClean="0"/>
            <a:t>ANL, en Océanie</a:t>
          </a:r>
          <a:endParaRPr lang="en-US" dirty="0"/>
        </a:p>
      </dgm:t>
    </dgm:pt>
    <dgm:pt modelId="{0C634673-36DA-423F-86FE-FF9E2E1E2BA0}" type="parTrans" cxnId="{17A0CF6E-9504-4ED2-B84E-CCEB88430021}">
      <dgm:prSet/>
      <dgm:spPr/>
      <dgm:t>
        <a:bodyPr/>
        <a:lstStyle/>
        <a:p>
          <a:endParaRPr lang="en-US"/>
        </a:p>
      </dgm:t>
    </dgm:pt>
    <dgm:pt modelId="{CC1A7775-31BB-4E44-96E8-43A312095CB5}" type="sibTrans" cxnId="{17A0CF6E-9504-4ED2-B84E-CCEB88430021}">
      <dgm:prSet/>
      <dgm:spPr/>
      <dgm:t>
        <a:bodyPr/>
        <a:lstStyle/>
        <a:p>
          <a:endParaRPr lang="en-US"/>
        </a:p>
      </dgm:t>
    </dgm:pt>
    <dgm:pt modelId="{530FB364-7E89-4B22-80D5-657973AC222E}">
      <dgm:prSet phldrT="[Text]"/>
      <dgm:spPr/>
      <dgm:t>
        <a:bodyPr/>
        <a:lstStyle/>
        <a:p>
          <a:r>
            <a:rPr lang="en-US" dirty="0" smtClean="0"/>
            <a:t>CNC, sur le marché de l'Intra-Asie </a:t>
          </a:r>
          <a:endParaRPr lang="en-US" dirty="0"/>
        </a:p>
      </dgm:t>
    </dgm:pt>
    <dgm:pt modelId="{6605360B-96EE-494A-89D2-84520A980308}" type="parTrans" cxnId="{074AAEB1-3201-4BD9-81F0-329D38D30705}">
      <dgm:prSet/>
      <dgm:spPr/>
      <dgm:t>
        <a:bodyPr/>
        <a:lstStyle/>
        <a:p>
          <a:endParaRPr lang="en-US"/>
        </a:p>
      </dgm:t>
    </dgm:pt>
    <dgm:pt modelId="{BD61E048-E84D-47CD-9DA5-A81006F47B61}" type="sibTrans" cxnId="{074AAEB1-3201-4BD9-81F0-329D38D30705}">
      <dgm:prSet/>
      <dgm:spPr/>
      <dgm:t>
        <a:bodyPr/>
        <a:lstStyle/>
        <a:p>
          <a:endParaRPr lang="en-US"/>
        </a:p>
      </dgm:t>
    </dgm:pt>
    <dgm:pt modelId="{0D20A14E-827A-495B-8E72-41E4391D63CD}">
      <dgm:prSet phldrT="[Text]"/>
      <dgm:spPr/>
      <dgm:t>
        <a:bodyPr/>
        <a:lstStyle/>
        <a:p>
          <a:r>
            <a:rPr lang="en-US" dirty="0" smtClean="0"/>
            <a:t>US Lines, en Océanie et sur la Côte Ouest de l'Amérique du Nord </a:t>
          </a:r>
        </a:p>
      </dgm:t>
    </dgm:pt>
    <dgm:pt modelId="{9ACF6400-2B9D-4834-9391-8A117FAE7C27}" type="parTrans" cxnId="{A57CB448-72AC-4BA0-8D43-890B3F0F1F13}">
      <dgm:prSet/>
      <dgm:spPr/>
      <dgm:t>
        <a:bodyPr/>
        <a:lstStyle/>
        <a:p>
          <a:endParaRPr lang="en-US"/>
        </a:p>
      </dgm:t>
    </dgm:pt>
    <dgm:pt modelId="{A6BA4833-25EF-4B96-9DC0-4D4B4F7B444D}" type="sibTrans" cxnId="{A57CB448-72AC-4BA0-8D43-890B3F0F1F13}">
      <dgm:prSet/>
      <dgm:spPr/>
      <dgm:t>
        <a:bodyPr/>
        <a:lstStyle/>
        <a:p>
          <a:endParaRPr lang="en-US"/>
        </a:p>
      </dgm:t>
    </dgm:pt>
    <dgm:pt modelId="{60AD8452-8FB8-47DB-8D33-99DBC3BB7364}">
      <dgm:prSet phldrT="[Text]"/>
      <dgm:spPr/>
      <dgm:t>
        <a:bodyPr/>
        <a:lstStyle/>
        <a:p>
          <a:r>
            <a:rPr lang="en-US" dirty="0" smtClean="0"/>
            <a:t>MacAndrews, en Europe ;</a:t>
          </a:r>
        </a:p>
      </dgm:t>
    </dgm:pt>
    <dgm:pt modelId="{7873098A-2B9A-4F19-A354-0A1083648CB6}" type="parTrans" cxnId="{0FC3E206-BD1F-4931-AFD2-A761AB21C73F}">
      <dgm:prSet/>
      <dgm:spPr/>
      <dgm:t>
        <a:bodyPr/>
        <a:lstStyle/>
        <a:p>
          <a:endParaRPr lang="en-US"/>
        </a:p>
      </dgm:t>
    </dgm:pt>
    <dgm:pt modelId="{AAC62EF1-AB08-4C27-B611-C95AFF9E8EE8}" type="sibTrans" cxnId="{0FC3E206-BD1F-4931-AFD2-A761AB21C73F}">
      <dgm:prSet/>
      <dgm:spPr/>
      <dgm:t>
        <a:bodyPr/>
        <a:lstStyle/>
        <a:p>
          <a:endParaRPr lang="en-US"/>
        </a:p>
      </dgm:t>
    </dgm:pt>
    <dgm:pt modelId="{99EEECC2-3DF3-4C22-A59F-91BBF1C19943}" type="pres">
      <dgm:prSet presAssocID="{93882270-6C53-4BCF-B7BF-7B951E332B06}" presName="linear" presStyleCnt="0">
        <dgm:presLayoutVars>
          <dgm:dir/>
          <dgm:resizeHandles val="exact"/>
        </dgm:presLayoutVars>
      </dgm:prSet>
      <dgm:spPr/>
      <dgm:t>
        <a:bodyPr/>
        <a:lstStyle/>
        <a:p>
          <a:endParaRPr lang="en-US"/>
        </a:p>
      </dgm:t>
    </dgm:pt>
    <dgm:pt modelId="{51C295D5-F8E3-4DBE-9DDC-ABBE754A6BC9}" type="pres">
      <dgm:prSet presAssocID="{0DF9AB18-27F6-4101-B3B2-9C370960185D}" presName="comp" presStyleCnt="0"/>
      <dgm:spPr/>
    </dgm:pt>
    <dgm:pt modelId="{C65E3DE4-5965-4808-B0C0-D52553D2A034}" type="pres">
      <dgm:prSet presAssocID="{0DF9AB18-27F6-4101-B3B2-9C370960185D}" presName="box" presStyleLbl="node1" presStyleIdx="0" presStyleCnt="5"/>
      <dgm:spPr/>
      <dgm:t>
        <a:bodyPr/>
        <a:lstStyle/>
        <a:p>
          <a:endParaRPr lang="en-US"/>
        </a:p>
      </dgm:t>
    </dgm:pt>
    <dgm:pt modelId="{9B50F85D-E816-48A5-B34E-04B09BBB9031}" type="pres">
      <dgm:prSet presAssocID="{0DF9AB18-27F6-4101-B3B2-9C370960185D}" presName="img" presStyleLbl="fgImgPlace1" presStyleIdx="0" presStyleCnt="5"/>
      <dgm:spPr>
        <a:blipFill rotWithShape="0">
          <a:blip xmlns:r="http://schemas.openxmlformats.org/officeDocument/2006/relationships" r:embed="rId1"/>
          <a:stretch>
            <a:fillRect/>
          </a:stretch>
        </a:blipFill>
      </dgm:spPr>
    </dgm:pt>
    <dgm:pt modelId="{AF495E81-668A-40DB-8A45-E67571801FE5}" type="pres">
      <dgm:prSet presAssocID="{0DF9AB18-27F6-4101-B3B2-9C370960185D}" presName="text" presStyleLbl="node1" presStyleIdx="0" presStyleCnt="5">
        <dgm:presLayoutVars>
          <dgm:bulletEnabled val="1"/>
        </dgm:presLayoutVars>
      </dgm:prSet>
      <dgm:spPr/>
      <dgm:t>
        <a:bodyPr/>
        <a:lstStyle/>
        <a:p>
          <a:endParaRPr lang="en-US"/>
        </a:p>
      </dgm:t>
    </dgm:pt>
    <dgm:pt modelId="{5E80ABAA-62D7-45AB-8E45-AD3A3BCC26CC}" type="pres">
      <dgm:prSet presAssocID="{43805051-C7EB-4A1C-A73F-3BA7768DB84D}" presName="spacer" presStyleCnt="0"/>
      <dgm:spPr/>
    </dgm:pt>
    <dgm:pt modelId="{81B5F34B-E983-4778-9C05-0065D59FF69F}" type="pres">
      <dgm:prSet presAssocID="{2FEE12AF-578E-4846-97C5-B27D97EA50AF}" presName="comp" presStyleCnt="0"/>
      <dgm:spPr/>
    </dgm:pt>
    <dgm:pt modelId="{4F1695BB-C823-417A-B1DD-45A5AE3D6D1F}" type="pres">
      <dgm:prSet presAssocID="{2FEE12AF-578E-4846-97C5-B27D97EA50AF}" presName="box" presStyleLbl="node1" presStyleIdx="1" presStyleCnt="5"/>
      <dgm:spPr/>
      <dgm:t>
        <a:bodyPr/>
        <a:lstStyle/>
        <a:p>
          <a:endParaRPr lang="en-US"/>
        </a:p>
      </dgm:t>
    </dgm:pt>
    <dgm:pt modelId="{84248AA4-2AC2-445C-BE76-413AE0B80F00}" type="pres">
      <dgm:prSet presAssocID="{2FEE12AF-578E-4846-97C5-B27D97EA50AF}" presName="img" presStyleLbl="fgImgPlace1" presStyleIdx="1" presStyleCnt="5"/>
      <dgm:spPr>
        <a:blipFill rotWithShape="0">
          <a:blip xmlns:r="http://schemas.openxmlformats.org/officeDocument/2006/relationships" r:embed="rId2"/>
          <a:stretch>
            <a:fillRect/>
          </a:stretch>
        </a:blipFill>
      </dgm:spPr>
    </dgm:pt>
    <dgm:pt modelId="{35887D8B-9E40-4614-B618-B0BAE2B178C1}" type="pres">
      <dgm:prSet presAssocID="{2FEE12AF-578E-4846-97C5-B27D97EA50AF}" presName="text" presStyleLbl="node1" presStyleIdx="1" presStyleCnt="5">
        <dgm:presLayoutVars>
          <dgm:bulletEnabled val="1"/>
        </dgm:presLayoutVars>
      </dgm:prSet>
      <dgm:spPr/>
      <dgm:t>
        <a:bodyPr/>
        <a:lstStyle/>
        <a:p>
          <a:endParaRPr lang="en-US"/>
        </a:p>
      </dgm:t>
    </dgm:pt>
    <dgm:pt modelId="{6AF13ABC-F5EE-416E-92B0-7E4CE505AE02}" type="pres">
      <dgm:prSet presAssocID="{CC1A7775-31BB-4E44-96E8-43A312095CB5}" presName="spacer" presStyleCnt="0"/>
      <dgm:spPr/>
    </dgm:pt>
    <dgm:pt modelId="{CE9C8A6E-80FF-489E-B015-605BC4F076F9}" type="pres">
      <dgm:prSet presAssocID="{530FB364-7E89-4B22-80D5-657973AC222E}" presName="comp" presStyleCnt="0"/>
      <dgm:spPr/>
    </dgm:pt>
    <dgm:pt modelId="{52470921-87BF-4ADC-9B09-55EBCA4E5886}" type="pres">
      <dgm:prSet presAssocID="{530FB364-7E89-4B22-80D5-657973AC222E}" presName="box" presStyleLbl="node1" presStyleIdx="2" presStyleCnt="5"/>
      <dgm:spPr/>
      <dgm:t>
        <a:bodyPr/>
        <a:lstStyle/>
        <a:p>
          <a:endParaRPr lang="en-US"/>
        </a:p>
      </dgm:t>
    </dgm:pt>
    <dgm:pt modelId="{48450184-2A39-45BE-BE38-BCD03FE313C4}" type="pres">
      <dgm:prSet presAssocID="{530FB364-7E89-4B22-80D5-657973AC222E}" presName="img" presStyleLbl="fgImgPlace1" presStyleIdx="2" presStyleCnt="5"/>
      <dgm:spPr>
        <a:blipFill rotWithShape="0">
          <a:blip xmlns:r="http://schemas.openxmlformats.org/officeDocument/2006/relationships" r:embed="rId3"/>
          <a:stretch>
            <a:fillRect/>
          </a:stretch>
        </a:blipFill>
      </dgm:spPr>
    </dgm:pt>
    <dgm:pt modelId="{7EC51180-E104-4495-8E1D-5085646E8730}" type="pres">
      <dgm:prSet presAssocID="{530FB364-7E89-4B22-80D5-657973AC222E}" presName="text" presStyleLbl="node1" presStyleIdx="2" presStyleCnt="5">
        <dgm:presLayoutVars>
          <dgm:bulletEnabled val="1"/>
        </dgm:presLayoutVars>
      </dgm:prSet>
      <dgm:spPr/>
      <dgm:t>
        <a:bodyPr/>
        <a:lstStyle/>
        <a:p>
          <a:endParaRPr lang="en-US"/>
        </a:p>
      </dgm:t>
    </dgm:pt>
    <dgm:pt modelId="{0679B5E9-5569-48E2-B0D2-7AEB045E6CE4}" type="pres">
      <dgm:prSet presAssocID="{BD61E048-E84D-47CD-9DA5-A81006F47B61}" presName="spacer" presStyleCnt="0"/>
      <dgm:spPr/>
    </dgm:pt>
    <dgm:pt modelId="{F4550A7A-28B9-468A-9AB2-B84449C033D8}" type="pres">
      <dgm:prSet presAssocID="{0D20A14E-827A-495B-8E72-41E4391D63CD}" presName="comp" presStyleCnt="0"/>
      <dgm:spPr/>
    </dgm:pt>
    <dgm:pt modelId="{6519CFE2-0103-4C86-8462-BC4B5395665D}" type="pres">
      <dgm:prSet presAssocID="{0D20A14E-827A-495B-8E72-41E4391D63CD}" presName="box" presStyleLbl="node1" presStyleIdx="3" presStyleCnt="5"/>
      <dgm:spPr/>
      <dgm:t>
        <a:bodyPr/>
        <a:lstStyle/>
        <a:p>
          <a:endParaRPr lang="en-US"/>
        </a:p>
      </dgm:t>
    </dgm:pt>
    <dgm:pt modelId="{A6001B48-2CF8-4E94-B27C-605D612B7B50}" type="pres">
      <dgm:prSet presAssocID="{0D20A14E-827A-495B-8E72-41E4391D63CD}" presName="img" presStyleLbl="fgImgPlace1" presStyleIdx="3" presStyleCnt="5"/>
      <dgm:spPr>
        <a:blipFill rotWithShape="0">
          <a:blip xmlns:r="http://schemas.openxmlformats.org/officeDocument/2006/relationships" r:embed="rId4"/>
          <a:stretch>
            <a:fillRect/>
          </a:stretch>
        </a:blipFill>
      </dgm:spPr>
    </dgm:pt>
    <dgm:pt modelId="{BD504E01-E2CF-4859-8DD4-5D1D1FBE7591}" type="pres">
      <dgm:prSet presAssocID="{0D20A14E-827A-495B-8E72-41E4391D63CD}" presName="text" presStyleLbl="node1" presStyleIdx="3" presStyleCnt="5">
        <dgm:presLayoutVars>
          <dgm:bulletEnabled val="1"/>
        </dgm:presLayoutVars>
      </dgm:prSet>
      <dgm:spPr/>
      <dgm:t>
        <a:bodyPr/>
        <a:lstStyle/>
        <a:p>
          <a:endParaRPr lang="en-US"/>
        </a:p>
      </dgm:t>
    </dgm:pt>
    <dgm:pt modelId="{2838D972-A7E0-4A66-86B5-B563A7755E83}" type="pres">
      <dgm:prSet presAssocID="{A6BA4833-25EF-4B96-9DC0-4D4B4F7B444D}" presName="spacer" presStyleCnt="0"/>
      <dgm:spPr/>
    </dgm:pt>
    <dgm:pt modelId="{02F4564F-B31D-44B2-B38F-D091F5E077D1}" type="pres">
      <dgm:prSet presAssocID="{60AD8452-8FB8-47DB-8D33-99DBC3BB7364}" presName="comp" presStyleCnt="0"/>
      <dgm:spPr/>
    </dgm:pt>
    <dgm:pt modelId="{3B022BE3-6122-4044-B3EA-FAD262781ADB}" type="pres">
      <dgm:prSet presAssocID="{60AD8452-8FB8-47DB-8D33-99DBC3BB7364}" presName="box" presStyleLbl="node1" presStyleIdx="4" presStyleCnt="5"/>
      <dgm:spPr/>
      <dgm:t>
        <a:bodyPr/>
        <a:lstStyle/>
        <a:p>
          <a:endParaRPr lang="en-US"/>
        </a:p>
      </dgm:t>
    </dgm:pt>
    <dgm:pt modelId="{83446849-3586-4AD3-9D8D-35DDF818BF0D}" type="pres">
      <dgm:prSet presAssocID="{60AD8452-8FB8-47DB-8D33-99DBC3BB7364}" presName="img" presStyleLbl="fgImgPlace1" presStyleIdx="4" presStyleCnt="5"/>
      <dgm:spPr>
        <a:blipFill rotWithShape="0">
          <a:blip xmlns:r="http://schemas.openxmlformats.org/officeDocument/2006/relationships" r:embed="rId5"/>
          <a:stretch>
            <a:fillRect/>
          </a:stretch>
        </a:blipFill>
      </dgm:spPr>
    </dgm:pt>
    <dgm:pt modelId="{5C38C295-EBA1-4A91-8E2C-618EB001669E}" type="pres">
      <dgm:prSet presAssocID="{60AD8452-8FB8-47DB-8D33-99DBC3BB7364}" presName="text" presStyleLbl="node1" presStyleIdx="4" presStyleCnt="5">
        <dgm:presLayoutVars>
          <dgm:bulletEnabled val="1"/>
        </dgm:presLayoutVars>
      </dgm:prSet>
      <dgm:spPr/>
      <dgm:t>
        <a:bodyPr/>
        <a:lstStyle/>
        <a:p>
          <a:endParaRPr lang="en-US"/>
        </a:p>
      </dgm:t>
    </dgm:pt>
  </dgm:ptLst>
  <dgm:cxnLst>
    <dgm:cxn modelId="{3CF02F49-4E9D-448E-A8A5-0B7C29F2AF47}" type="presOf" srcId="{2FEE12AF-578E-4846-97C5-B27D97EA50AF}" destId="{35887D8B-9E40-4614-B618-B0BAE2B178C1}" srcOrd="1" destOrd="0" presId="urn:microsoft.com/office/officeart/2005/8/layout/vList4"/>
    <dgm:cxn modelId="{0BCB6504-CAB3-42E6-B5A5-597BB9D6F764}" type="presOf" srcId="{0D20A14E-827A-495B-8E72-41E4391D63CD}" destId="{6519CFE2-0103-4C86-8462-BC4B5395665D}" srcOrd="0" destOrd="0" presId="urn:microsoft.com/office/officeart/2005/8/layout/vList4"/>
    <dgm:cxn modelId="{DCF6FD19-7041-4633-BEB7-8CD0F2F28F39}" srcId="{93882270-6C53-4BCF-B7BF-7B951E332B06}" destId="{0DF9AB18-27F6-4101-B3B2-9C370960185D}" srcOrd="0" destOrd="0" parTransId="{A9B67E1F-48D3-499C-9D9C-CE4F6BBA33D0}" sibTransId="{43805051-C7EB-4A1C-A73F-3BA7768DB84D}"/>
    <dgm:cxn modelId="{77DA622E-9E13-409F-87FF-A2B9E1AD4925}" type="presOf" srcId="{530FB364-7E89-4B22-80D5-657973AC222E}" destId="{7EC51180-E104-4495-8E1D-5085646E8730}" srcOrd="1" destOrd="0" presId="urn:microsoft.com/office/officeart/2005/8/layout/vList4"/>
    <dgm:cxn modelId="{040C26D2-7AC3-464A-9888-319F25B0E30C}" type="presOf" srcId="{60AD8452-8FB8-47DB-8D33-99DBC3BB7364}" destId="{3B022BE3-6122-4044-B3EA-FAD262781ADB}" srcOrd="0" destOrd="0" presId="urn:microsoft.com/office/officeart/2005/8/layout/vList4"/>
    <dgm:cxn modelId="{3FD43477-C63B-429A-B7C0-D57619F08749}" type="presOf" srcId="{0D20A14E-827A-495B-8E72-41E4391D63CD}" destId="{BD504E01-E2CF-4859-8DD4-5D1D1FBE7591}" srcOrd="1" destOrd="0" presId="urn:microsoft.com/office/officeart/2005/8/layout/vList4"/>
    <dgm:cxn modelId="{F29B2266-6472-4E7E-8312-88C61A76D08B}" type="presOf" srcId="{0DF9AB18-27F6-4101-B3B2-9C370960185D}" destId="{C65E3DE4-5965-4808-B0C0-D52553D2A034}" srcOrd="0" destOrd="0" presId="urn:microsoft.com/office/officeart/2005/8/layout/vList4"/>
    <dgm:cxn modelId="{02701091-4A51-41E7-BF02-BD838B09E558}" type="presOf" srcId="{2FEE12AF-578E-4846-97C5-B27D97EA50AF}" destId="{4F1695BB-C823-417A-B1DD-45A5AE3D6D1F}" srcOrd="0" destOrd="0" presId="urn:microsoft.com/office/officeart/2005/8/layout/vList4"/>
    <dgm:cxn modelId="{17A0CF6E-9504-4ED2-B84E-CCEB88430021}" srcId="{93882270-6C53-4BCF-B7BF-7B951E332B06}" destId="{2FEE12AF-578E-4846-97C5-B27D97EA50AF}" srcOrd="1" destOrd="0" parTransId="{0C634673-36DA-423F-86FE-FF9E2E1E2BA0}" sibTransId="{CC1A7775-31BB-4E44-96E8-43A312095CB5}"/>
    <dgm:cxn modelId="{D3D6AEEC-04E8-4B56-A54A-E34CA6CF1973}" type="presOf" srcId="{530FB364-7E89-4B22-80D5-657973AC222E}" destId="{52470921-87BF-4ADC-9B09-55EBCA4E5886}" srcOrd="0" destOrd="0" presId="urn:microsoft.com/office/officeart/2005/8/layout/vList4"/>
    <dgm:cxn modelId="{A57CB448-72AC-4BA0-8D43-890B3F0F1F13}" srcId="{93882270-6C53-4BCF-B7BF-7B951E332B06}" destId="{0D20A14E-827A-495B-8E72-41E4391D63CD}" srcOrd="3" destOrd="0" parTransId="{9ACF6400-2B9D-4834-9391-8A117FAE7C27}" sibTransId="{A6BA4833-25EF-4B96-9DC0-4D4B4F7B444D}"/>
    <dgm:cxn modelId="{0FC3E206-BD1F-4931-AFD2-A761AB21C73F}" srcId="{93882270-6C53-4BCF-B7BF-7B951E332B06}" destId="{60AD8452-8FB8-47DB-8D33-99DBC3BB7364}" srcOrd="4" destOrd="0" parTransId="{7873098A-2B9A-4F19-A354-0A1083648CB6}" sibTransId="{AAC62EF1-AB08-4C27-B611-C95AFF9E8EE8}"/>
    <dgm:cxn modelId="{85B93F60-D0C9-461F-B960-AD31EBCA1BFB}" type="presOf" srcId="{0DF9AB18-27F6-4101-B3B2-9C370960185D}" destId="{AF495E81-668A-40DB-8A45-E67571801FE5}" srcOrd="1" destOrd="0" presId="urn:microsoft.com/office/officeart/2005/8/layout/vList4"/>
    <dgm:cxn modelId="{3EC1889A-660D-4620-A45F-40A227619360}" type="presOf" srcId="{60AD8452-8FB8-47DB-8D33-99DBC3BB7364}" destId="{5C38C295-EBA1-4A91-8E2C-618EB001669E}" srcOrd="1" destOrd="0" presId="urn:microsoft.com/office/officeart/2005/8/layout/vList4"/>
    <dgm:cxn modelId="{AB488CDD-F616-4119-B1E5-78DA4654B39B}" type="presOf" srcId="{93882270-6C53-4BCF-B7BF-7B951E332B06}" destId="{99EEECC2-3DF3-4C22-A59F-91BBF1C19943}" srcOrd="0" destOrd="0" presId="urn:microsoft.com/office/officeart/2005/8/layout/vList4"/>
    <dgm:cxn modelId="{074AAEB1-3201-4BD9-81F0-329D38D30705}" srcId="{93882270-6C53-4BCF-B7BF-7B951E332B06}" destId="{530FB364-7E89-4B22-80D5-657973AC222E}" srcOrd="2" destOrd="0" parTransId="{6605360B-96EE-494A-89D2-84520A980308}" sibTransId="{BD61E048-E84D-47CD-9DA5-A81006F47B61}"/>
    <dgm:cxn modelId="{23A7AADE-8048-45C1-9EEA-BDEA2D6F7BF1}" type="presParOf" srcId="{99EEECC2-3DF3-4C22-A59F-91BBF1C19943}" destId="{51C295D5-F8E3-4DBE-9DDC-ABBE754A6BC9}" srcOrd="0" destOrd="0" presId="urn:microsoft.com/office/officeart/2005/8/layout/vList4"/>
    <dgm:cxn modelId="{E4D18100-8771-418C-8118-EBCB89F8A8A8}" type="presParOf" srcId="{51C295D5-F8E3-4DBE-9DDC-ABBE754A6BC9}" destId="{C65E3DE4-5965-4808-B0C0-D52553D2A034}" srcOrd="0" destOrd="0" presId="urn:microsoft.com/office/officeart/2005/8/layout/vList4"/>
    <dgm:cxn modelId="{FD11B3DE-809C-4DCB-9A34-1DC52266B234}" type="presParOf" srcId="{51C295D5-F8E3-4DBE-9DDC-ABBE754A6BC9}" destId="{9B50F85D-E816-48A5-B34E-04B09BBB9031}" srcOrd="1" destOrd="0" presId="urn:microsoft.com/office/officeart/2005/8/layout/vList4"/>
    <dgm:cxn modelId="{931AEC54-792A-4AE2-981F-49B045CDD777}" type="presParOf" srcId="{51C295D5-F8E3-4DBE-9DDC-ABBE754A6BC9}" destId="{AF495E81-668A-40DB-8A45-E67571801FE5}" srcOrd="2" destOrd="0" presId="urn:microsoft.com/office/officeart/2005/8/layout/vList4"/>
    <dgm:cxn modelId="{39E1B198-DECA-403F-911E-6C49019F8174}" type="presParOf" srcId="{99EEECC2-3DF3-4C22-A59F-91BBF1C19943}" destId="{5E80ABAA-62D7-45AB-8E45-AD3A3BCC26CC}" srcOrd="1" destOrd="0" presId="urn:microsoft.com/office/officeart/2005/8/layout/vList4"/>
    <dgm:cxn modelId="{597FEE8D-99E8-465A-A6C7-12C29BB1D60D}" type="presParOf" srcId="{99EEECC2-3DF3-4C22-A59F-91BBF1C19943}" destId="{81B5F34B-E983-4778-9C05-0065D59FF69F}" srcOrd="2" destOrd="0" presId="urn:microsoft.com/office/officeart/2005/8/layout/vList4"/>
    <dgm:cxn modelId="{F0096AB2-784B-47C2-A088-0B7FCA4446E6}" type="presParOf" srcId="{81B5F34B-E983-4778-9C05-0065D59FF69F}" destId="{4F1695BB-C823-417A-B1DD-45A5AE3D6D1F}" srcOrd="0" destOrd="0" presId="urn:microsoft.com/office/officeart/2005/8/layout/vList4"/>
    <dgm:cxn modelId="{73E59AA7-E50E-42F4-84CF-F0F1837EE3C5}" type="presParOf" srcId="{81B5F34B-E983-4778-9C05-0065D59FF69F}" destId="{84248AA4-2AC2-445C-BE76-413AE0B80F00}" srcOrd="1" destOrd="0" presId="urn:microsoft.com/office/officeart/2005/8/layout/vList4"/>
    <dgm:cxn modelId="{9A12543D-695E-48F5-B783-28F51B07CBE9}" type="presParOf" srcId="{81B5F34B-E983-4778-9C05-0065D59FF69F}" destId="{35887D8B-9E40-4614-B618-B0BAE2B178C1}" srcOrd="2" destOrd="0" presId="urn:microsoft.com/office/officeart/2005/8/layout/vList4"/>
    <dgm:cxn modelId="{A0969D71-0975-434E-847C-EA155B661CE8}" type="presParOf" srcId="{99EEECC2-3DF3-4C22-A59F-91BBF1C19943}" destId="{6AF13ABC-F5EE-416E-92B0-7E4CE505AE02}" srcOrd="3" destOrd="0" presId="urn:microsoft.com/office/officeart/2005/8/layout/vList4"/>
    <dgm:cxn modelId="{C21C4AE7-FA99-4BA2-8C4A-71498C79F3DD}" type="presParOf" srcId="{99EEECC2-3DF3-4C22-A59F-91BBF1C19943}" destId="{CE9C8A6E-80FF-489E-B015-605BC4F076F9}" srcOrd="4" destOrd="0" presId="urn:microsoft.com/office/officeart/2005/8/layout/vList4"/>
    <dgm:cxn modelId="{34040441-5BC7-4F9A-8D6F-698D843F23FD}" type="presParOf" srcId="{CE9C8A6E-80FF-489E-B015-605BC4F076F9}" destId="{52470921-87BF-4ADC-9B09-55EBCA4E5886}" srcOrd="0" destOrd="0" presId="urn:microsoft.com/office/officeart/2005/8/layout/vList4"/>
    <dgm:cxn modelId="{3A3C7111-2C09-4CDC-B7CF-A5A1E2BF3EAA}" type="presParOf" srcId="{CE9C8A6E-80FF-489E-B015-605BC4F076F9}" destId="{48450184-2A39-45BE-BE38-BCD03FE313C4}" srcOrd="1" destOrd="0" presId="urn:microsoft.com/office/officeart/2005/8/layout/vList4"/>
    <dgm:cxn modelId="{11DD1921-3C07-4253-9FA5-5000A85618AB}" type="presParOf" srcId="{CE9C8A6E-80FF-489E-B015-605BC4F076F9}" destId="{7EC51180-E104-4495-8E1D-5085646E8730}" srcOrd="2" destOrd="0" presId="urn:microsoft.com/office/officeart/2005/8/layout/vList4"/>
    <dgm:cxn modelId="{AC51D806-6D9B-4F49-8E96-CC42A60D2847}" type="presParOf" srcId="{99EEECC2-3DF3-4C22-A59F-91BBF1C19943}" destId="{0679B5E9-5569-48E2-B0D2-7AEB045E6CE4}" srcOrd="5" destOrd="0" presId="urn:microsoft.com/office/officeart/2005/8/layout/vList4"/>
    <dgm:cxn modelId="{931A78A5-382B-4DEF-9979-C47BFA704572}" type="presParOf" srcId="{99EEECC2-3DF3-4C22-A59F-91BBF1C19943}" destId="{F4550A7A-28B9-468A-9AB2-B84449C033D8}" srcOrd="6" destOrd="0" presId="urn:microsoft.com/office/officeart/2005/8/layout/vList4"/>
    <dgm:cxn modelId="{D581F0B3-971E-4BE3-8CF4-7EF6300DF7B1}" type="presParOf" srcId="{F4550A7A-28B9-468A-9AB2-B84449C033D8}" destId="{6519CFE2-0103-4C86-8462-BC4B5395665D}" srcOrd="0" destOrd="0" presId="urn:microsoft.com/office/officeart/2005/8/layout/vList4"/>
    <dgm:cxn modelId="{D75538E3-4315-47AA-A248-7F352D362505}" type="presParOf" srcId="{F4550A7A-28B9-468A-9AB2-B84449C033D8}" destId="{A6001B48-2CF8-4E94-B27C-605D612B7B50}" srcOrd="1" destOrd="0" presId="urn:microsoft.com/office/officeart/2005/8/layout/vList4"/>
    <dgm:cxn modelId="{3630A6FC-AC3B-4D56-85A8-82E2D000C3DE}" type="presParOf" srcId="{F4550A7A-28B9-468A-9AB2-B84449C033D8}" destId="{BD504E01-E2CF-4859-8DD4-5D1D1FBE7591}" srcOrd="2" destOrd="0" presId="urn:microsoft.com/office/officeart/2005/8/layout/vList4"/>
    <dgm:cxn modelId="{5CE81D32-41E7-4AC3-9B0B-C28EEF843740}" type="presParOf" srcId="{99EEECC2-3DF3-4C22-A59F-91BBF1C19943}" destId="{2838D972-A7E0-4A66-86B5-B563A7755E83}" srcOrd="7" destOrd="0" presId="urn:microsoft.com/office/officeart/2005/8/layout/vList4"/>
    <dgm:cxn modelId="{F76EF0A6-BBAF-4DB8-8849-3BB404491FC4}" type="presParOf" srcId="{99EEECC2-3DF3-4C22-A59F-91BBF1C19943}" destId="{02F4564F-B31D-44B2-B38F-D091F5E077D1}" srcOrd="8" destOrd="0" presId="urn:microsoft.com/office/officeart/2005/8/layout/vList4"/>
    <dgm:cxn modelId="{2B068A8C-BC9B-4E6C-AC94-17180C65C598}" type="presParOf" srcId="{02F4564F-B31D-44B2-B38F-D091F5E077D1}" destId="{3B022BE3-6122-4044-B3EA-FAD262781ADB}" srcOrd="0" destOrd="0" presId="urn:microsoft.com/office/officeart/2005/8/layout/vList4"/>
    <dgm:cxn modelId="{219FE93F-29F4-4C4A-88B8-F47EA952A3B1}" type="presParOf" srcId="{02F4564F-B31D-44B2-B38F-D091F5E077D1}" destId="{83446849-3586-4AD3-9D8D-35DDF818BF0D}" srcOrd="1" destOrd="0" presId="urn:microsoft.com/office/officeart/2005/8/layout/vList4"/>
    <dgm:cxn modelId="{4DBFDB7B-ECA1-4136-AE83-E27F25333FC0}" type="presParOf" srcId="{02F4564F-B31D-44B2-B38F-D091F5E077D1}" destId="{5C38C295-EBA1-4A91-8E2C-618EB001669E}" srcOrd="2" destOrd="0" presId="urn:microsoft.com/office/officeart/2005/8/layout/vList4"/>
  </dgm:cxnLst>
  <dgm:bg/>
  <dgm:whole/>
</dgm:dataModel>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6/8/2015</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6/8/2015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6/8/2015</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rgbClr val="03D4A8"/>
            </a:gs>
            <a:gs pos="25000">
              <a:srgbClr val="21D6E0"/>
            </a:gs>
            <a:gs pos="75000">
              <a:srgbClr val="0087E6"/>
            </a:gs>
            <a:gs pos="100000">
              <a:srgbClr val="005CBF"/>
            </a:gs>
          </a:gsLst>
          <a:lin ang="27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828800"/>
          </a:xfrm>
        </p:spPr>
        <p:txBody>
          <a:bodyPr/>
          <a:lstStyle/>
          <a:p>
            <a:r>
              <a:rPr lang="en-US" dirty="0" smtClean="0">
                <a:solidFill>
                  <a:srgbClr val="FFFF00"/>
                </a:solidFill>
              </a:rPr>
              <a:t>Uro</a:t>
            </a:r>
            <a:r>
              <a:rPr lang="sr-Latn-BA" dirty="0" smtClean="0">
                <a:solidFill>
                  <a:srgbClr val="FFFF00"/>
                </a:solidFill>
              </a:rPr>
              <a:t>š Vukelić LO120324</a:t>
            </a:r>
            <a:endParaRPr lang="en-US" dirty="0">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962912"/>
          </a:xfrm>
        </p:spPr>
        <p:txBody>
          <a:bodyPr>
            <a:normAutofit fontScale="90000"/>
          </a:bodyPr>
          <a:lstStyle/>
          <a:p>
            <a:pPr algn="ctr"/>
            <a:r>
              <a:rPr lang="en-US" b="1" dirty="0" smtClean="0"/>
              <a:t>l’environnement au cœur de la stratégie du Groupe </a:t>
            </a:r>
            <a:br>
              <a:rPr lang="en-US" b="1" dirty="0" smtClean="0"/>
            </a:br>
            <a:endParaRPr lang="en-US" dirty="0"/>
          </a:p>
        </p:txBody>
      </p:sp>
      <p:sp>
        <p:nvSpPr>
          <p:cNvPr id="3" name="Content Placeholder 2"/>
          <p:cNvSpPr>
            <a:spLocks noGrp="1"/>
          </p:cNvSpPr>
          <p:nvPr>
            <p:ph idx="1"/>
          </p:nvPr>
        </p:nvSpPr>
        <p:spPr>
          <a:xfrm>
            <a:off x="457200" y="2438400"/>
            <a:ext cx="8229600" cy="3886200"/>
          </a:xfrm>
        </p:spPr>
        <p:txBody>
          <a:bodyPr>
            <a:normAutofit/>
          </a:bodyPr>
          <a:lstStyle/>
          <a:p>
            <a:r>
              <a:rPr lang="en-US" dirty="0" smtClean="0"/>
              <a:t>La politique de développement durable, lancée depuis plusieurs années par Jacques Saadé, est au centre des décisions du Groupe CMA CGM.</a:t>
            </a:r>
            <a:r>
              <a:rPr lang="en-US" b="1" dirty="0" smtClean="0"/>
              <a:t>Depuis 2005, CMA CGM a amélioré sa performance CO2 de 40%</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pic>
        <p:nvPicPr>
          <p:cNvPr id="10" name="Content Placeholder 9" descr="cma-cgm-logo.png"/>
          <p:cNvPicPr>
            <a:picLocks noGrp="1" noChangeAspect="1"/>
          </p:cNvPicPr>
          <p:nvPr>
            <p:ph sz="half" idx="2"/>
          </p:nvPr>
        </p:nvPicPr>
        <p:blipFill>
          <a:blip r:embed="rId2"/>
          <a:stretch>
            <a:fillRect/>
          </a:stretch>
        </p:blipFill>
        <p:spPr>
          <a:xfrm>
            <a:off x="4495800" y="2133600"/>
            <a:ext cx="4191000" cy="4038600"/>
          </a:xfrm>
          <a:prstGeom prst="ellipse">
            <a:avLst/>
          </a:prstGeom>
          <a:ln w="63500" cap="rnd">
            <a:solidFill>
              <a:schemeClr val="accent1">
                <a:lumMod val="50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8" name="Content Placeholder 7"/>
          <p:cNvSpPr>
            <a:spLocks noGrp="1"/>
          </p:cNvSpPr>
          <p:nvPr>
            <p:ph sz="half" idx="1"/>
          </p:nvPr>
        </p:nvSpPr>
        <p:spPr>
          <a:xfrm>
            <a:off x="457200" y="1676400"/>
            <a:ext cx="4038600" cy="4434840"/>
          </a:xfrm>
        </p:spPr>
        <p:txBody>
          <a:bodyPr>
            <a:normAutofit lnSpcReduction="10000"/>
          </a:bodyPr>
          <a:lstStyle/>
          <a:p>
            <a:r>
              <a:rPr lang="fr-FR" dirty="0" smtClean="0"/>
              <a:t>CMA CGM, un leader mondial du transport maritime, s’engage à mener ses activités de façon responsable, éthique et transparente, en accord avec ses valeurs. A cet effet, le Groupe a déployé une Charte Ethique pour l’ensemble de ses employés.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numCol="2">
            <a:normAutofit fontScale="62500" lnSpcReduction="20000"/>
          </a:bodyPr>
          <a:lstStyle/>
          <a:p>
            <a:pPr>
              <a:buClr>
                <a:schemeClr val="bg2">
                  <a:lumMod val="25000"/>
                </a:schemeClr>
              </a:buClr>
              <a:buFont typeface="Wingdings" pitchFamily="2" charset="2"/>
              <a:buChar char="§"/>
            </a:pPr>
            <a:r>
              <a:rPr lang="en-US" dirty="0" smtClean="0">
                <a:solidFill>
                  <a:schemeClr val="bg2">
                    <a:lumMod val="10000"/>
                  </a:schemeClr>
                </a:solidFill>
              </a:rPr>
              <a:t>armateur -  brodovlasnik</a:t>
            </a:r>
          </a:p>
          <a:p>
            <a:pPr>
              <a:buClr>
                <a:schemeClr val="bg2">
                  <a:lumMod val="25000"/>
                </a:schemeClr>
              </a:buClr>
              <a:buFont typeface="Wingdings" pitchFamily="2" charset="2"/>
              <a:buChar char="§"/>
            </a:pPr>
            <a:r>
              <a:rPr lang="fr-FR" dirty="0" smtClean="0">
                <a:solidFill>
                  <a:schemeClr val="bg2">
                    <a:lumMod val="10000"/>
                  </a:schemeClr>
                </a:solidFill>
              </a:rPr>
              <a:t>aviation- </a:t>
            </a:r>
            <a:r>
              <a:rPr lang="en-US" dirty="0" smtClean="0">
                <a:solidFill>
                  <a:schemeClr val="bg2">
                    <a:lumMod val="10000"/>
                  </a:schemeClr>
                </a:solidFill>
              </a:rPr>
              <a:t>avijacija</a:t>
            </a:r>
          </a:p>
          <a:p>
            <a:pPr>
              <a:buClr>
                <a:schemeClr val="bg2">
                  <a:lumMod val="25000"/>
                </a:schemeClr>
              </a:buClr>
              <a:buFont typeface="Wingdings" pitchFamily="2" charset="2"/>
              <a:buChar char="§"/>
            </a:pPr>
            <a:r>
              <a:rPr lang="fr-FR" dirty="0" smtClean="0">
                <a:solidFill>
                  <a:schemeClr val="bg2">
                    <a:lumMod val="10000"/>
                  </a:schemeClr>
                </a:solidFill>
              </a:rPr>
              <a:t>cabotage-kabotaža</a:t>
            </a:r>
            <a:endParaRPr lang="en-US" dirty="0" smtClean="0">
              <a:solidFill>
                <a:schemeClr val="bg2">
                  <a:lumMod val="10000"/>
                </a:schemeClr>
              </a:solidFill>
            </a:endParaRPr>
          </a:p>
          <a:p>
            <a:pPr>
              <a:buClr>
                <a:schemeClr val="bg2">
                  <a:lumMod val="25000"/>
                </a:schemeClr>
              </a:buClr>
              <a:buFont typeface="Wingdings" pitchFamily="2" charset="2"/>
              <a:buChar char="§"/>
            </a:pPr>
            <a:r>
              <a:rPr lang="sr-Latn-BA" dirty="0" smtClean="0">
                <a:solidFill>
                  <a:schemeClr val="bg2">
                    <a:lumMod val="10000"/>
                  </a:schemeClr>
                </a:solidFill>
              </a:rPr>
              <a:t>caisses- </a:t>
            </a:r>
            <a:r>
              <a:rPr lang="en-US" dirty="0" smtClean="0">
                <a:solidFill>
                  <a:schemeClr val="bg2">
                    <a:lumMod val="10000"/>
                  </a:schemeClr>
                </a:solidFill>
              </a:rPr>
              <a:t>sanduci</a:t>
            </a:r>
          </a:p>
          <a:p>
            <a:pPr>
              <a:buClr>
                <a:schemeClr val="bg2">
                  <a:lumMod val="25000"/>
                </a:schemeClr>
              </a:buClr>
              <a:buFont typeface="Wingdings" pitchFamily="2" charset="2"/>
              <a:buChar char="§"/>
            </a:pPr>
            <a:r>
              <a:rPr lang="sr-Latn-BA" dirty="0" smtClean="0">
                <a:solidFill>
                  <a:schemeClr val="bg2">
                    <a:lumMod val="10000"/>
                  </a:schemeClr>
                </a:solidFill>
              </a:rPr>
              <a:t>cartons-karton</a:t>
            </a:r>
            <a:endParaRPr lang="en-US" dirty="0" smtClean="0">
              <a:solidFill>
                <a:schemeClr val="bg2">
                  <a:lumMod val="10000"/>
                </a:schemeClr>
              </a:solidFill>
            </a:endParaRPr>
          </a:p>
          <a:p>
            <a:pPr>
              <a:buClr>
                <a:schemeClr val="bg2">
                  <a:lumMod val="25000"/>
                </a:schemeClr>
              </a:buClr>
              <a:buFont typeface="Wingdings" pitchFamily="2" charset="2"/>
              <a:buChar char="§"/>
            </a:pPr>
            <a:r>
              <a:rPr lang="en-US" dirty="0" smtClean="0">
                <a:solidFill>
                  <a:schemeClr val="bg2">
                    <a:lumMod val="10000"/>
                  </a:schemeClr>
                </a:solidFill>
              </a:rPr>
              <a:t>compagnie maritime d'affrètement- Brodska čarter kompanija</a:t>
            </a:r>
          </a:p>
          <a:p>
            <a:pPr>
              <a:buClr>
                <a:schemeClr val="bg2">
                  <a:lumMod val="25000"/>
                </a:schemeClr>
              </a:buClr>
              <a:buFont typeface="Wingdings" pitchFamily="2" charset="2"/>
              <a:buChar char="§"/>
            </a:pPr>
            <a:r>
              <a:rPr lang="en-US" dirty="0" smtClean="0">
                <a:solidFill>
                  <a:schemeClr val="bg2">
                    <a:lumMod val="10000"/>
                  </a:schemeClr>
                </a:solidFill>
              </a:rPr>
              <a:t>conteneur -  kontejner</a:t>
            </a:r>
          </a:p>
          <a:p>
            <a:pPr>
              <a:buClr>
                <a:schemeClr val="bg2">
                  <a:lumMod val="25000"/>
                </a:schemeClr>
              </a:buClr>
              <a:buFont typeface="Wingdings" pitchFamily="2" charset="2"/>
              <a:buChar char="§"/>
            </a:pPr>
            <a:r>
              <a:rPr lang="sr-Latn-BA" dirty="0" smtClean="0">
                <a:solidFill>
                  <a:schemeClr val="bg2">
                    <a:lumMod val="10000"/>
                  </a:schemeClr>
                </a:solidFill>
              </a:rPr>
              <a:t>côte- </a:t>
            </a:r>
            <a:r>
              <a:rPr lang="en-US" dirty="0" smtClean="0">
                <a:solidFill>
                  <a:schemeClr val="bg2">
                    <a:lumMod val="10000"/>
                  </a:schemeClr>
                </a:solidFill>
              </a:rPr>
              <a:t>obala</a:t>
            </a:r>
          </a:p>
          <a:p>
            <a:pPr>
              <a:buClr>
                <a:schemeClr val="bg2">
                  <a:lumMod val="25000"/>
                </a:schemeClr>
              </a:buClr>
              <a:buFont typeface="Wingdings" pitchFamily="2" charset="2"/>
              <a:buChar char="§"/>
            </a:pPr>
            <a:r>
              <a:rPr lang="fr-FR" dirty="0" smtClean="0">
                <a:solidFill>
                  <a:schemeClr val="bg2">
                    <a:lumMod val="10000"/>
                  </a:schemeClr>
                </a:solidFill>
              </a:rPr>
              <a:t>développement durable- </a:t>
            </a:r>
            <a:r>
              <a:rPr lang="en-US" dirty="0" smtClean="0">
                <a:solidFill>
                  <a:schemeClr val="bg2">
                    <a:lumMod val="10000"/>
                  </a:schemeClr>
                </a:solidFill>
              </a:rPr>
              <a:t>održivi razvoj</a:t>
            </a:r>
          </a:p>
          <a:p>
            <a:pPr>
              <a:buClr>
                <a:schemeClr val="bg2">
                  <a:lumMod val="25000"/>
                </a:schemeClr>
              </a:buClr>
              <a:buFont typeface="Wingdings" pitchFamily="2" charset="2"/>
              <a:buChar char="§"/>
            </a:pPr>
            <a:r>
              <a:rPr lang="sr-Latn-BA" dirty="0" smtClean="0">
                <a:solidFill>
                  <a:schemeClr val="bg2">
                    <a:lumMod val="10000"/>
                  </a:schemeClr>
                </a:solidFill>
              </a:rPr>
              <a:t>diversifiée - </a:t>
            </a:r>
            <a:r>
              <a:rPr lang="en-US" dirty="0" smtClean="0">
                <a:solidFill>
                  <a:schemeClr val="bg2">
                    <a:lumMod val="10000"/>
                  </a:schemeClr>
                </a:solidFill>
              </a:rPr>
              <a:t>raznovrsna</a:t>
            </a:r>
          </a:p>
          <a:p>
            <a:pPr>
              <a:buClr>
                <a:schemeClr val="bg2">
                  <a:lumMod val="25000"/>
                </a:schemeClr>
              </a:buClr>
              <a:buFont typeface="Wingdings" pitchFamily="2" charset="2"/>
              <a:buChar char="§"/>
            </a:pPr>
            <a:r>
              <a:rPr lang="sr-Latn-BA" dirty="0" smtClean="0">
                <a:solidFill>
                  <a:schemeClr val="bg2">
                    <a:lumMod val="10000"/>
                  </a:schemeClr>
                </a:solidFill>
              </a:rPr>
              <a:t>économique - privredni</a:t>
            </a:r>
            <a:endParaRPr lang="en-US" dirty="0" smtClean="0">
              <a:solidFill>
                <a:schemeClr val="bg2">
                  <a:lumMod val="10000"/>
                </a:schemeClr>
              </a:solidFill>
            </a:endParaRPr>
          </a:p>
          <a:p>
            <a:pPr>
              <a:buClr>
                <a:schemeClr val="bg2">
                  <a:lumMod val="25000"/>
                </a:schemeClr>
              </a:buClr>
              <a:buFont typeface="Wingdings" pitchFamily="2" charset="2"/>
              <a:buChar char="§"/>
            </a:pPr>
            <a:r>
              <a:rPr lang="sr-Latn-BA" dirty="0" smtClean="0">
                <a:solidFill>
                  <a:schemeClr val="bg2">
                    <a:lumMod val="10000"/>
                  </a:schemeClr>
                </a:solidFill>
              </a:rPr>
              <a:t>environnement- </a:t>
            </a:r>
            <a:r>
              <a:rPr lang="en-US" dirty="0" smtClean="0">
                <a:solidFill>
                  <a:schemeClr val="bg2">
                    <a:lumMod val="10000"/>
                  </a:schemeClr>
                </a:solidFill>
              </a:rPr>
              <a:t>životna sredina</a:t>
            </a:r>
          </a:p>
          <a:p>
            <a:pPr>
              <a:buClr>
                <a:schemeClr val="bg2">
                  <a:lumMod val="25000"/>
                </a:schemeClr>
              </a:buClr>
              <a:buFont typeface="Wingdings" pitchFamily="2" charset="2"/>
              <a:buChar char="§"/>
            </a:pPr>
            <a:r>
              <a:rPr lang="fr-FR" dirty="0" smtClean="0">
                <a:solidFill>
                  <a:schemeClr val="bg2">
                    <a:lumMod val="10000"/>
                  </a:schemeClr>
                </a:solidFill>
              </a:rPr>
              <a:t>Éthique- </a:t>
            </a:r>
            <a:r>
              <a:rPr lang="en-US" dirty="0" smtClean="0">
                <a:solidFill>
                  <a:schemeClr val="bg2">
                    <a:lumMod val="10000"/>
                  </a:schemeClr>
                </a:solidFill>
              </a:rPr>
              <a:t>etika</a:t>
            </a:r>
          </a:p>
          <a:p>
            <a:pPr>
              <a:buClr>
                <a:schemeClr val="bg2">
                  <a:lumMod val="25000"/>
                </a:schemeClr>
              </a:buClr>
              <a:buFont typeface="Wingdings" pitchFamily="2" charset="2"/>
              <a:buChar char="§"/>
            </a:pPr>
            <a:r>
              <a:rPr lang="sr-Latn-BA" dirty="0" smtClean="0">
                <a:solidFill>
                  <a:schemeClr val="bg2">
                    <a:lumMod val="10000"/>
                  </a:schemeClr>
                </a:solidFill>
              </a:rPr>
              <a:t>EVP (équivalent vingt pieds)-</a:t>
            </a:r>
            <a:r>
              <a:rPr lang="en-US" dirty="0" smtClean="0">
                <a:solidFill>
                  <a:schemeClr val="bg2">
                    <a:lumMod val="10000"/>
                  </a:schemeClr>
                </a:solidFill>
              </a:rPr>
              <a:t> Jedinica ekvivalenta dvadeset stopa</a:t>
            </a:r>
          </a:p>
          <a:p>
            <a:pPr>
              <a:buClr>
                <a:schemeClr val="bg2">
                  <a:lumMod val="25000"/>
                </a:schemeClr>
              </a:buClr>
              <a:buFont typeface="Wingdings" pitchFamily="2" charset="2"/>
              <a:buChar char="§"/>
            </a:pPr>
            <a:r>
              <a:rPr lang="sr-Latn-BA" dirty="0" smtClean="0">
                <a:solidFill>
                  <a:schemeClr val="bg2">
                    <a:lumMod val="10000"/>
                  </a:schemeClr>
                </a:solidFill>
              </a:rPr>
              <a:t>flotte - flota</a:t>
            </a:r>
            <a:endParaRPr lang="en-US" dirty="0" smtClean="0">
              <a:solidFill>
                <a:schemeClr val="bg2">
                  <a:lumMod val="10000"/>
                </a:schemeClr>
              </a:solidFill>
            </a:endParaRPr>
          </a:p>
          <a:p>
            <a:pPr>
              <a:buClr>
                <a:schemeClr val="bg2">
                  <a:lumMod val="25000"/>
                </a:schemeClr>
              </a:buClr>
              <a:buFont typeface="Wingdings" pitchFamily="2" charset="2"/>
              <a:buChar char="§"/>
            </a:pPr>
            <a:r>
              <a:rPr lang="sr-Latn-BA" dirty="0" smtClean="0">
                <a:solidFill>
                  <a:schemeClr val="bg2">
                    <a:lumMod val="10000"/>
                  </a:schemeClr>
                </a:solidFill>
              </a:rPr>
              <a:t>fût-bure</a:t>
            </a:r>
            <a:endParaRPr lang="en-US" dirty="0" smtClean="0">
              <a:solidFill>
                <a:schemeClr val="bg2">
                  <a:lumMod val="10000"/>
                </a:schemeClr>
              </a:solidFill>
            </a:endParaRPr>
          </a:p>
          <a:p>
            <a:pPr>
              <a:buClr>
                <a:schemeClr val="bg2">
                  <a:lumMod val="25000"/>
                </a:schemeClr>
              </a:buClr>
              <a:buFont typeface="Wingdings" pitchFamily="2" charset="2"/>
              <a:buChar char="§"/>
            </a:pPr>
            <a:r>
              <a:rPr lang="en-US" dirty="0" smtClean="0">
                <a:solidFill>
                  <a:schemeClr val="bg2">
                    <a:lumMod val="10000"/>
                  </a:schemeClr>
                </a:solidFill>
              </a:rPr>
              <a:t>intègre -  obuhvata,uključuje</a:t>
            </a:r>
          </a:p>
          <a:p>
            <a:pPr>
              <a:buClr>
                <a:schemeClr val="bg2">
                  <a:lumMod val="25000"/>
                </a:schemeClr>
              </a:buClr>
              <a:buFont typeface="Wingdings" pitchFamily="2" charset="2"/>
              <a:buChar char="§"/>
            </a:pPr>
            <a:r>
              <a:rPr lang="en-US" dirty="0" smtClean="0">
                <a:solidFill>
                  <a:schemeClr val="bg2">
                    <a:lumMod val="10000"/>
                  </a:schemeClr>
                </a:solidFill>
              </a:rPr>
              <a:t>leader - lider</a:t>
            </a:r>
          </a:p>
          <a:p>
            <a:pPr>
              <a:buClr>
                <a:schemeClr val="bg2">
                  <a:lumMod val="25000"/>
                </a:schemeClr>
              </a:buClr>
              <a:buFont typeface="Wingdings" pitchFamily="2" charset="2"/>
              <a:buChar char="§"/>
            </a:pPr>
            <a:r>
              <a:rPr lang="sr-Latn-BA" dirty="0" smtClean="0">
                <a:solidFill>
                  <a:schemeClr val="bg2">
                    <a:lumMod val="10000"/>
                  </a:schemeClr>
                </a:solidFill>
              </a:rPr>
              <a:t>logistique -  </a:t>
            </a:r>
            <a:r>
              <a:rPr lang="en-US" dirty="0" smtClean="0">
                <a:solidFill>
                  <a:schemeClr val="bg2">
                    <a:lumMod val="10000"/>
                  </a:schemeClr>
                </a:solidFill>
              </a:rPr>
              <a:t>logistika</a:t>
            </a:r>
          </a:p>
          <a:p>
            <a:pPr>
              <a:buClr>
                <a:schemeClr val="bg2">
                  <a:lumMod val="25000"/>
                </a:schemeClr>
              </a:buClr>
              <a:buFont typeface="Wingdings" pitchFamily="2" charset="2"/>
              <a:buChar char="§"/>
            </a:pPr>
            <a:r>
              <a:rPr lang="sr-Latn-BA" dirty="0" smtClean="0">
                <a:solidFill>
                  <a:schemeClr val="bg2">
                    <a:lumMod val="10000"/>
                  </a:schemeClr>
                </a:solidFill>
              </a:rPr>
              <a:t>logistique terrestre  -  </a:t>
            </a:r>
            <a:r>
              <a:rPr lang="en-US" dirty="0" smtClean="0">
                <a:solidFill>
                  <a:schemeClr val="bg2">
                    <a:lumMod val="10000"/>
                  </a:schemeClr>
                </a:solidFill>
              </a:rPr>
              <a:t>kopnena logistika</a:t>
            </a:r>
          </a:p>
          <a:p>
            <a:pPr>
              <a:buClr>
                <a:schemeClr val="bg2">
                  <a:lumMod val="25000"/>
                </a:schemeClr>
              </a:buClr>
              <a:buFont typeface="Wingdings" pitchFamily="2" charset="2"/>
              <a:buChar char="§"/>
            </a:pPr>
            <a:r>
              <a:rPr lang="sr-Latn-BA" dirty="0" smtClean="0">
                <a:solidFill>
                  <a:schemeClr val="bg2">
                    <a:lumMod val="10000"/>
                  </a:schemeClr>
                </a:solidFill>
              </a:rPr>
              <a:t>manutention - rukovanje</a:t>
            </a:r>
            <a:endParaRPr lang="en-US" dirty="0" smtClean="0">
              <a:solidFill>
                <a:schemeClr val="bg2">
                  <a:lumMod val="10000"/>
                </a:schemeClr>
              </a:solidFill>
            </a:endParaRPr>
          </a:p>
          <a:p>
            <a:pPr>
              <a:buClr>
                <a:schemeClr val="bg2">
                  <a:lumMod val="25000"/>
                </a:schemeClr>
              </a:buClr>
              <a:buFont typeface="Wingdings" pitchFamily="2" charset="2"/>
              <a:buChar char="§"/>
            </a:pPr>
            <a:r>
              <a:rPr lang="fr-FR" dirty="0" smtClean="0">
                <a:solidFill>
                  <a:schemeClr val="bg2">
                    <a:lumMod val="10000"/>
                  </a:schemeClr>
                </a:solidFill>
              </a:rPr>
              <a:t>marchandise-roba</a:t>
            </a:r>
            <a:endParaRPr lang="en-US" dirty="0" smtClean="0">
              <a:solidFill>
                <a:schemeClr val="bg2">
                  <a:lumMod val="10000"/>
                </a:schemeClr>
              </a:solidFill>
            </a:endParaRPr>
          </a:p>
          <a:p>
            <a:pPr>
              <a:buClr>
                <a:schemeClr val="bg2">
                  <a:lumMod val="25000"/>
                </a:schemeClr>
              </a:buClr>
              <a:buFont typeface="Wingdings" pitchFamily="2" charset="2"/>
              <a:buChar char="§"/>
            </a:pPr>
            <a:r>
              <a:rPr lang="sr-Latn-BA" dirty="0" smtClean="0">
                <a:solidFill>
                  <a:schemeClr val="bg2">
                    <a:lumMod val="10000"/>
                  </a:schemeClr>
                </a:solidFill>
              </a:rPr>
              <a:t>marchandises en vrac-rasuta roba</a:t>
            </a:r>
            <a:endParaRPr lang="en-US" dirty="0" smtClean="0">
              <a:solidFill>
                <a:schemeClr val="bg2">
                  <a:lumMod val="10000"/>
                </a:schemeClr>
              </a:solidFill>
            </a:endParaRPr>
          </a:p>
          <a:p>
            <a:pPr>
              <a:buClr>
                <a:schemeClr val="bg2">
                  <a:lumMod val="25000"/>
                </a:schemeClr>
              </a:buClr>
              <a:buFont typeface="Wingdings" pitchFamily="2" charset="2"/>
              <a:buChar char="§"/>
            </a:pPr>
            <a:r>
              <a:rPr lang="en-US" dirty="0" smtClean="0">
                <a:solidFill>
                  <a:schemeClr val="bg2">
                    <a:lumMod val="10000"/>
                  </a:schemeClr>
                </a:solidFill>
              </a:rPr>
              <a:t>maritime- pomorski</a:t>
            </a:r>
          </a:p>
          <a:p>
            <a:pPr>
              <a:buClr>
                <a:schemeClr val="bg2">
                  <a:lumMod val="25000"/>
                </a:schemeClr>
              </a:buClr>
              <a:buFont typeface="Wingdings" pitchFamily="2" charset="2"/>
              <a:buChar char="§"/>
            </a:pPr>
            <a:r>
              <a:rPr lang="sr-Latn-BA" dirty="0" smtClean="0">
                <a:solidFill>
                  <a:schemeClr val="bg2">
                    <a:lumMod val="10000"/>
                  </a:schemeClr>
                </a:solidFill>
              </a:rPr>
              <a:t>matières premières-sirovine</a:t>
            </a:r>
            <a:endParaRPr lang="en-US" dirty="0" smtClean="0">
              <a:solidFill>
                <a:schemeClr val="bg2">
                  <a:lumMod val="10000"/>
                </a:schemeClr>
              </a:solidFill>
            </a:endParaRPr>
          </a:p>
          <a:p>
            <a:pPr>
              <a:buClr>
                <a:schemeClr val="bg2">
                  <a:lumMod val="25000"/>
                </a:schemeClr>
              </a:buClr>
              <a:buFont typeface="Wingdings" pitchFamily="2" charset="2"/>
              <a:buChar char="§"/>
            </a:pPr>
            <a:r>
              <a:rPr lang="en-US" dirty="0" smtClean="0">
                <a:solidFill>
                  <a:schemeClr val="bg2">
                    <a:lumMod val="10000"/>
                  </a:schemeClr>
                </a:solidFill>
              </a:rPr>
              <a:t>mondiaux - svet</a:t>
            </a:r>
          </a:p>
          <a:p>
            <a:pPr>
              <a:buClr>
                <a:schemeClr val="bg2">
                  <a:lumMod val="25000"/>
                </a:schemeClr>
              </a:buClr>
              <a:buFont typeface="Wingdings" pitchFamily="2" charset="2"/>
              <a:buChar char="§"/>
            </a:pPr>
            <a:r>
              <a:rPr lang="en-US" dirty="0" smtClean="0"/>
              <a:t>navire - brod </a:t>
            </a:r>
          </a:p>
          <a:p>
            <a:pPr>
              <a:buClr>
                <a:schemeClr val="bg2">
                  <a:lumMod val="25000"/>
                </a:schemeClr>
              </a:buClr>
            </a:pPr>
            <a:r>
              <a:rPr lang="en-US" dirty="0" smtClean="0">
                <a:solidFill>
                  <a:schemeClr val="bg2">
                    <a:lumMod val="10000"/>
                  </a:schemeClr>
                </a:solidFill>
              </a:rPr>
              <a:t>offre - ponuda</a:t>
            </a:r>
          </a:p>
          <a:p>
            <a:pPr>
              <a:buClr>
                <a:schemeClr val="bg2">
                  <a:lumMod val="25000"/>
                </a:schemeClr>
              </a:buClr>
              <a:buFont typeface="Wingdings" pitchFamily="2" charset="2"/>
              <a:buChar char="§"/>
            </a:pPr>
            <a:r>
              <a:rPr lang="sr-Latn-BA" dirty="0" smtClean="0">
                <a:solidFill>
                  <a:schemeClr val="bg2">
                    <a:lumMod val="10000"/>
                  </a:schemeClr>
                </a:solidFill>
              </a:rPr>
              <a:t>palettes- </a:t>
            </a:r>
            <a:r>
              <a:rPr lang="en-US" dirty="0" smtClean="0">
                <a:solidFill>
                  <a:schemeClr val="bg2">
                    <a:lumMod val="10000"/>
                  </a:schemeClr>
                </a:solidFill>
              </a:rPr>
              <a:t>palete</a:t>
            </a:r>
          </a:p>
          <a:p>
            <a:pPr>
              <a:buClr>
                <a:schemeClr val="bg2">
                  <a:lumMod val="25000"/>
                </a:schemeClr>
              </a:buClr>
              <a:buFont typeface="Wingdings" pitchFamily="2" charset="2"/>
              <a:buChar char="§"/>
            </a:pPr>
            <a:r>
              <a:rPr lang="sr-Latn-BA" dirty="0" smtClean="0">
                <a:solidFill>
                  <a:schemeClr val="bg2">
                    <a:lumMod val="10000"/>
                  </a:schemeClr>
                </a:solidFill>
              </a:rPr>
              <a:t>ports de commerce - trgovačke luke</a:t>
            </a:r>
            <a:endParaRPr lang="en-US" dirty="0" smtClean="0">
              <a:solidFill>
                <a:schemeClr val="bg2">
                  <a:lumMod val="10000"/>
                </a:schemeClr>
              </a:solidFill>
            </a:endParaRPr>
          </a:p>
          <a:p>
            <a:pPr>
              <a:buClr>
                <a:schemeClr val="bg2">
                  <a:lumMod val="25000"/>
                </a:schemeClr>
              </a:buClr>
              <a:buFont typeface="Wingdings" pitchFamily="2" charset="2"/>
              <a:buChar char="§"/>
            </a:pPr>
            <a:r>
              <a:rPr lang="sr-Latn-BA" dirty="0" smtClean="0">
                <a:solidFill>
                  <a:schemeClr val="bg2">
                    <a:lumMod val="10000"/>
                  </a:schemeClr>
                </a:solidFill>
              </a:rPr>
              <a:t>portuaire - luka</a:t>
            </a:r>
            <a:endParaRPr lang="en-US" dirty="0" smtClean="0">
              <a:solidFill>
                <a:schemeClr val="bg2">
                  <a:lumMod val="10000"/>
                </a:schemeClr>
              </a:solidFill>
            </a:endParaRPr>
          </a:p>
          <a:p>
            <a:pPr>
              <a:buClr>
                <a:schemeClr val="bg2">
                  <a:lumMod val="25000"/>
                </a:schemeClr>
              </a:buClr>
              <a:buFont typeface="Wingdings" pitchFamily="2" charset="2"/>
              <a:buChar char="§"/>
            </a:pPr>
            <a:r>
              <a:rPr lang="sr-Latn-BA" dirty="0" smtClean="0">
                <a:solidFill>
                  <a:schemeClr val="bg2">
                    <a:lumMod val="10000"/>
                  </a:schemeClr>
                </a:solidFill>
              </a:rPr>
              <a:t>réseau - </a:t>
            </a:r>
            <a:r>
              <a:rPr lang="en-US" dirty="0" smtClean="0">
                <a:solidFill>
                  <a:schemeClr val="bg2">
                    <a:lumMod val="10000"/>
                  </a:schemeClr>
                </a:solidFill>
              </a:rPr>
              <a:t>mreža</a:t>
            </a:r>
          </a:p>
          <a:p>
            <a:pPr>
              <a:buClr>
                <a:schemeClr val="bg2">
                  <a:lumMod val="25000"/>
                </a:schemeClr>
              </a:buClr>
              <a:buFont typeface="Wingdings" pitchFamily="2" charset="2"/>
              <a:buChar char="§"/>
            </a:pPr>
            <a:r>
              <a:rPr lang="en-US" dirty="0" smtClean="0">
                <a:solidFill>
                  <a:schemeClr val="bg2">
                    <a:lumMod val="10000"/>
                  </a:schemeClr>
                </a:solidFill>
              </a:rPr>
              <a:t>transport maritime - pomorski saobraćaj</a:t>
            </a:r>
          </a:p>
          <a:p>
            <a:pPr>
              <a:buClr>
                <a:schemeClr val="bg2">
                  <a:lumMod val="25000"/>
                </a:schemeClr>
              </a:buClr>
              <a:buFont typeface="Wingdings" pitchFamily="2" charset="2"/>
              <a:buChar char="§"/>
            </a:pPr>
            <a:r>
              <a:rPr lang="fr-FR" dirty="0" smtClean="0">
                <a:solidFill>
                  <a:schemeClr val="bg2">
                    <a:lumMod val="10000"/>
                  </a:schemeClr>
                </a:solidFill>
              </a:rPr>
              <a:t>traversées courtes- </a:t>
            </a:r>
            <a:r>
              <a:rPr lang="en-US" dirty="0" smtClean="0">
                <a:solidFill>
                  <a:schemeClr val="bg2">
                    <a:lumMod val="10000"/>
                  </a:schemeClr>
                </a:solidFill>
              </a:rPr>
              <a:t>kratka putovanja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pPr algn="ctr"/>
            <a:r>
              <a:rPr lang="en-US" sz="6000" dirty="0" smtClean="0">
                <a:solidFill>
                  <a:srgbClr val="FFFF00"/>
                </a:solidFill>
              </a:rPr>
              <a:t>Merci pour votre attention</a:t>
            </a:r>
            <a:endParaRPr lang="en-US"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en-US" sz="5400" dirty="0" smtClean="0">
                <a:solidFill>
                  <a:srgbClr val="FFFF00"/>
                </a:solidFill>
              </a:rPr>
              <a:t>Sujet:</a:t>
            </a:r>
            <a:endParaRPr lang="en-US" dirty="0">
              <a:solidFill>
                <a:srgbClr val="FFFF00"/>
              </a:solidFill>
            </a:endParaRPr>
          </a:p>
        </p:txBody>
      </p:sp>
      <p:sp>
        <p:nvSpPr>
          <p:cNvPr id="5" name="Subtitle 4"/>
          <p:cNvSpPr>
            <a:spLocks noGrp="1"/>
          </p:cNvSpPr>
          <p:nvPr>
            <p:ph type="subTitle" idx="1"/>
          </p:nvPr>
        </p:nvSpPr>
        <p:spPr/>
        <p:txBody>
          <a:bodyPr/>
          <a:lstStyle/>
          <a:p>
            <a:pPr algn="ctr"/>
            <a:r>
              <a:rPr lang="fr-FR" b="1" dirty="0" smtClean="0">
                <a:solidFill>
                  <a:schemeClr val="bg2">
                    <a:lumMod val="50000"/>
                  </a:schemeClr>
                </a:solidFill>
              </a:rPr>
              <a:t>Compagnie maritime d'affrètement - Compagnie générale maritime</a:t>
            </a:r>
            <a:endParaRPr lang="en-US" dirty="0" smtClean="0">
              <a:solidFill>
                <a:schemeClr val="bg2">
                  <a:lumMod val="50000"/>
                </a:schemeClr>
              </a:solidFill>
            </a:endParaRPr>
          </a:p>
          <a:p>
            <a:pPr algn="ctr"/>
            <a:r>
              <a:rPr lang="en-US" dirty="0" smtClean="0">
                <a:solidFill>
                  <a:schemeClr val="bg2">
                    <a:lumMod val="50000"/>
                  </a:schemeClr>
                </a:solidFill>
              </a:rPr>
              <a:t>(</a:t>
            </a:r>
            <a:r>
              <a:rPr lang="en-US" b="1" dirty="0" smtClean="0">
                <a:solidFill>
                  <a:schemeClr val="bg2">
                    <a:lumMod val="50000"/>
                  </a:schemeClr>
                </a:solidFill>
              </a:rPr>
              <a:t>CMA CGM</a:t>
            </a:r>
            <a:r>
              <a:rPr lang="en-US" dirty="0" smtClean="0">
                <a:solidFill>
                  <a:schemeClr val="bg2">
                    <a:lumMod val="50000"/>
                  </a:schemeClr>
                </a:solidFill>
              </a:rPr>
              <a: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914400" y="1295400"/>
            <a:ext cx="8229600" cy="743712"/>
          </a:xfrm>
        </p:spPr>
        <p:txBody>
          <a:bodyPr>
            <a:normAutofit fontScale="90000"/>
          </a:bodyPr>
          <a:lstStyle/>
          <a:p>
            <a:r>
              <a:rPr lang="fr-FR" b="1" dirty="0" smtClean="0"/>
              <a:t>Transport maritime</a:t>
            </a:r>
            <a:br>
              <a:rPr lang="fr-FR" b="1" dirty="0" smtClean="0"/>
            </a:br>
            <a:endParaRPr lang="en-US" dirty="0"/>
          </a:p>
        </p:txBody>
      </p:sp>
      <p:sp>
        <p:nvSpPr>
          <p:cNvPr id="4" name="Content Placeholder 3"/>
          <p:cNvSpPr>
            <a:spLocks noGrp="1"/>
          </p:cNvSpPr>
          <p:nvPr>
            <p:ph idx="1"/>
          </p:nvPr>
        </p:nvSpPr>
        <p:spPr/>
        <p:txBody>
          <a:bodyPr>
            <a:normAutofit/>
          </a:bodyPr>
          <a:lstStyle/>
          <a:p>
            <a:r>
              <a:rPr lang="fr-FR" dirty="0" smtClean="0"/>
              <a:t>Le transport maritime est le mode de transport le plus important pour le transport de marchandises .</a:t>
            </a:r>
            <a:endParaRPr lang="en-US" dirty="0" smtClean="0"/>
          </a:p>
          <a:p>
            <a:r>
              <a:rPr lang="fr-FR" dirty="0" smtClean="0"/>
              <a:t>Le transport de personnes par voie maritime a perdu beaucoup d'importance du fait de l'essor de l'aviation commerciale ; il subsiste de manière significative dans seulement deux créneaux importants : les traversées courtes et les croisières.</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914400" y="1295400"/>
            <a:ext cx="8229600" cy="743712"/>
          </a:xfrm>
        </p:spPr>
        <p:txBody>
          <a:bodyPr>
            <a:normAutofit fontScale="90000"/>
          </a:bodyPr>
          <a:lstStyle/>
          <a:p>
            <a:r>
              <a:rPr lang="fr-FR" b="1" dirty="0" smtClean="0"/>
              <a:t>Transport maritime</a:t>
            </a:r>
            <a:br>
              <a:rPr lang="fr-FR" b="1" dirty="0" smtClean="0"/>
            </a:br>
            <a:endParaRPr lang="en-US" dirty="0"/>
          </a:p>
        </p:txBody>
      </p:sp>
      <p:sp>
        <p:nvSpPr>
          <p:cNvPr id="4" name="Content Placeholder 3"/>
          <p:cNvSpPr>
            <a:spLocks noGrp="1"/>
          </p:cNvSpPr>
          <p:nvPr>
            <p:ph idx="1"/>
          </p:nvPr>
        </p:nvSpPr>
        <p:spPr/>
        <p:txBody>
          <a:bodyPr>
            <a:normAutofit lnSpcReduction="10000"/>
          </a:bodyPr>
          <a:lstStyle/>
          <a:p>
            <a:r>
              <a:rPr lang="fr-FR" dirty="0" smtClean="0"/>
              <a:t>Le transport maritime est par nature international, sauf parfois dans ses fonctions de cabotage le long des côtes d'un pays.</a:t>
            </a:r>
            <a:endParaRPr lang="en-US" dirty="0" smtClean="0"/>
          </a:p>
          <a:p>
            <a:r>
              <a:rPr lang="fr-FR" dirty="0" smtClean="0"/>
              <a:t>Ce mode de transport couvre l'essentiel des matières premières (pétrole et produits pétroliers, charbon, minerai de fer, céréales, bauxite, alumine, phosphates, etc). À côté de ce transport en vrac, il couvre également le transport de produits préalablement conditionnés se présentant sous forme de cartons, caisses, palettes, fûts, ce que l'on a coutume d'appeler de la marchandise diverse.</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pPr algn="ctr"/>
            <a:r>
              <a:rPr lang="sr-Latn-BA" sz="3800" dirty="0" smtClean="0"/>
              <a:t>U</a:t>
            </a:r>
            <a:r>
              <a:rPr lang="en-US" sz="3800" dirty="0" smtClean="0"/>
              <a:t>n des leaders mondiaux du transport maritime par conteneurs</a:t>
            </a:r>
            <a:endParaRPr lang="en-US" sz="3800" dirty="0"/>
          </a:p>
        </p:txBody>
      </p:sp>
      <p:sp>
        <p:nvSpPr>
          <p:cNvPr id="7" name="Content Placeholder 6"/>
          <p:cNvSpPr>
            <a:spLocks noGrp="1"/>
          </p:cNvSpPr>
          <p:nvPr>
            <p:ph idx="1"/>
          </p:nvPr>
        </p:nvSpPr>
        <p:spPr/>
        <p:txBody>
          <a:bodyPr/>
          <a:lstStyle/>
          <a:p>
            <a:r>
              <a:rPr lang="fr-FR" dirty="0" smtClean="0"/>
              <a:t>Fondé en 1978 à Marseille par Jacquees Saadé, le Groupe CMA CGM est le 3e armateur mondial de transport maritime en conteneurs et le premier français. Son offre globale de transport intègre le transport maritime, la manutention portuaire et la logistique terrestre.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BA" dirty="0" smtClean="0"/>
              <a:t>U</a:t>
            </a:r>
            <a:r>
              <a:rPr lang="en-US" dirty="0" smtClean="0"/>
              <a:t>n leader mondial et un acteur économique majeur </a:t>
            </a:r>
            <a:endParaRPr lang="en-US" dirty="0"/>
          </a:p>
        </p:txBody>
      </p:sp>
      <p:sp>
        <p:nvSpPr>
          <p:cNvPr id="3" name="Content Placeholder 2"/>
          <p:cNvSpPr>
            <a:spLocks noGrp="1"/>
          </p:cNvSpPr>
          <p:nvPr>
            <p:ph idx="1"/>
          </p:nvPr>
        </p:nvSpPr>
        <p:spPr/>
        <p:txBody>
          <a:bodyPr>
            <a:normAutofit fontScale="92500" lnSpcReduction="20000"/>
          </a:bodyPr>
          <a:lstStyle/>
          <a:p>
            <a:r>
              <a:rPr lang="fr-FR" dirty="0" smtClean="0">
                <a:solidFill>
                  <a:srgbClr val="002060"/>
                </a:solidFill>
              </a:rPr>
              <a:t>Basé à Marseille, le Groupe CMA CGM rayonne dans plus de 160 pays à travers son réseau de plus de 600 agences, employant plus de 20 000 personnes dans le monde (dont 5000 en France).</a:t>
            </a:r>
          </a:p>
          <a:p>
            <a:r>
              <a:rPr lang="fr-FR" dirty="0" smtClean="0">
                <a:solidFill>
                  <a:srgbClr val="002060"/>
                </a:solidFill>
              </a:rPr>
              <a:t>Doté d’une flotte jeune et diversifiée de </a:t>
            </a:r>
            <a:r>
              <a:rPr lang="fr-FR" dirty="0" smtClean="0">
                <a:solidFill>
                  <a:srgbClr val="002060"/>
                </a:solidFill>
              </a:rPr>
              <a:t>455 </a:t>
            </a:r>
            <a:r>
              <a:rPr lang="fr-FR" dirty="0" smtClean="0">
                <a:solidFill>
                  <a:srgbClr val="002060"/>
                </a:solidFill>
              </a:rPr>
              <a:t>navires, le Groupe CMA CGM dessert 450 ports de commerce sur mondiaux. Il est présent sur toutes les mers du globe avec ses </a:t>
            </a:r>
            <a:r>
              <a:rPr lang="fr-FR" dirty="0" smtClean="0">
                <a:solidFill>
                  <a:srgbClr val="002060"/>
                </a:solidFill>
              </a:rPr>
              <a:t>170 </a:t>
            </a:r>
            <a:r>
              <a:rPr lang="fr-FR" dirty="0" smtClean="0">
                <a:solidFill>
                  <a:srgbClr val="002060"/>
                </a:solidFill>
              </a:rPr>
              <a:t>services maritimes. Grâce à cette présence mondiale et ses navires performants tels que le CMA CGM JULES VERNE . Le Groupe CMA CGM transporte chaque année un volume de 12 millions d'EVP (équivalent vingt pieds), démontrant que les entreprises familiale dotées de valeurs fortes sont performantes et permettent de hisser l'industrie française sur les plus hautes marches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10" name="Title 9"/>
          <p:cNvSpPr>
            <a:spLocks noGrp="1"/>
          </p:cNvSpPr>
          <p:nvPr>
            <p:ph type="title"/>
          </p:nvPr>
        </p:nvSpPr>
        <p:spPr>
          <a:xfrm>
            <a:off x="457200" y="685800"/>
            <a:ext cx="8229600" cy="1143000"/>
          </a:xfrm>
        </p:spPr>
        <p:txBody>
          <a:bodyPr/>
          <a:lstStyle/>
          <a:p>
            <a:pPr algn="ctr"/>
            <a:r>
              <a:rPr lang="en-US" dirty="0" smtClean="0"/>
              <a:t>CMA CGM JULES VERNE</a:t>
            </a:r>
            <a:endParaRPr lang="en-US" dirty="0">
              <a:solidFill>
                <a:srgbClr val="002060"/>
              </a:solidFill>
            </a:endParaRPr>
          </a:p>
        </p:txBody>
      </p:sp>
      <p:pic>
        <p:nvPicPr>
          <p:cNvPr id="12" name="Content Placeholder 11" descr="CMA_CGM_JULES_VERNE.jpg"/>
          <p:cNvPicPr>
            <a:picLocks noGrp="1" noChangeAspect="1"/>
          </p:cNvPicPr>
          <p:nvPr>
            <p:ph idx="1"/>
          </p:nvPr>
        </p:nvPicPr>
        <p:blipFill>
          <a:blip r:embed="rId2"/>
          <a:stretch>
            <a:fillRect/>
          </a:stretch>
        </p:blipFill>
        <p:spPr>
          <a:xfrm>
            <a:off x="1295400" y="2133600"/>
            <a:ext cx="6705600" cy="4459224"/>
          </a:xfrm>
          <a:prstGeom prst="rect">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457200" y="1447800"/>
            <a:ext cx="8153400" cy="2743200"/>
          </a:xfrm>
        </p:spPr>
        <p:txBody>
          <a:bodyPr/>
          <a:lstStyle/>
          <a:p>
            <a:r>
              <a:rPr lang="fr-FR" dirty="0" smtClean="0">
                <a:solidFill>
                  <a:srgbClr val="002060"/>
                </a:solidFill>
              </a:rPr>
              <a:t>Le Groupe CMA CGM est présent partout dans le monde et sur toutes les mers du globe. Afin de fournir un service personnalisé, il bénéficie d’un portefeuille complémentaire de marques et filiales à l’expertise régionale forte :</a:t>
            </a:r>
            <a:endParaRPr lang="en-US" dirty="0">
              <a:solidFill>
                <a:srgbClr val="00206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half" idx="1"/>
          </p:nvPr>
        </p:nvGraphicFramePr>
        <p:xfrm>
          <a:off x="457200" y="1219200"/>
          <a:ext cx="80010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183</TotalTime>
  <Words>646</Words>
  <Application>Microsoft Office PowerPoint</Application>
  <PresentationFormat>On-screen Show (4:3)</PresentationFormat>
  <Paragraphs>60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Uroš Vukelić LO120324</vt:lpstr>
      <vt:lpstr>Sujet:</vt:lpstr>
      <vt:lpstr>Transport maritime </vt:lpstr>
      <vt:lpstr>Transport maritime </vt:lpstr>
      <vt:lpstr>Un des leaders mondiaux du transport maritime par conteneurs</vt:lpstr>
      <vt:lpstr>Un leader mondial et un acteur économique majeur </vt:lpstr>
      <vt:lpstr>CMA CGM JULES VERNE</vt:lpstr>
      <vt:lpstr>Slide 8</vt:lpstr>
      <vt:lpstr>Slide 9</vt:lpstr>
      <vt:lpstr>l’environnement au cœur de la stratégie du Groupe  </vt:lpstr>
      <vt:lpstr>Slide 11</vt:lpstr>
      <vt:lpstr>Slide 12</vt:lpstr>
      <vt:lpstr>Merci pour votre attention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Uroš Vukelić LO120324</dc:title>
  <dc:creator>Uros</dc:creator>
  <cp:lastModifiedBy>Uros</cp:lastModifiedBy>
  <cp:revision>22</cp:revision>
  <dcterms:created xsi:type="dcterms:W3CDTF">2006-08-16T00:00:00Z</dcterms:created>
  <dcterms:modified xsi:type="dcterms:W3CDTF">2015-06-08T10:27:57Z</dcterms:modified>
</cp:coreProperties>
</file>