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7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1" r:id="rId2"/>
    <p:sldId id="264" r:id="rId3"/>
    <p:sldId id="269" r:id="rId4"/>
    <p:sldId id="270" r:id="rId5"/>
    <p:sldId id="271" r:id="rId6"/>
    <p:sldId id="272" r:id="rId7"/>
    <p:sldId id="273" r:id="rId8"/>
    <p:sldId id="274" r:id="rId9"/>
    <p:sldId id="263" r:id="rId10"/>
    <p:sldId id="265" r:id="rId11"/>
    <p:sldId id="266" r:id="rId12"/>
    <p:sldId id="267" r:id="rId13"/>
    <p:sldId id="268" r:id="rId14"/>
    <p:sldId id="275" r:id="rId15"/>
    <p:sldId id="262" r:id="rId1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CC3300"/>
    <a:srgbClr val="660066"/>
    <a:srgbClr val="FEBDB0"/>
    <a:srgbClr val="360036"/>
    <a:srgbClr val="1E578E"/>
    <a:srgbClr val="99FF99"/>
    <a:srgbClr val="9999FF"/>
    <a:srgbClr val="CC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dirty="0"/>
              <a:t>Наслов графикона</a:t>
            </a:r>
            <a:endParaRPr lang="sr-Latn-R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Серија 1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EF-496F-968C-12F1CF5762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Серија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EF-496F-968C-12F1CF5762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Серија 3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EF-496F-968C-12F1CF5762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5755008"/>
        <c:axId val="105756544"/>
      </c:barChart>
      <c:catAx>
        <c:axId val="10575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756544"/>
        <c:crosses val="autoZero"/>
        <c:auto val="1"/>
        <c:lblAlgn val="ctr"/>
        <c:lblOffset val="100"/>
        <c:noMultiLvlLbl val="0"/>
      </c:catAx>
      <c:valAx>
        <c:axId val="105756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75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D714E-108F-47C8-9868-3FFA577D6B22}" type="datetimeFigureOut">
              <a:rPr lang="sr-Latn-RS" smtClean="0"/>
              <a:pPr/>
              <a:t>15.12.2025.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15E9B-F8F8-4FA8-BE3A-00BE8F406980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88400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DF269-521E-4B12-A6E5-D59C88C2B601}" type="datetimeFigureOut">
              <a:rPr lang="sr-Latn-RS" smtClean="0"/>
              <a:pPr/>
              <a:t>15.12.2025.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4B4A3-5BD7-4D53-BBD1-F3178D2FE7E0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527376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chart" Target="../charts/chart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1E578E"/>
                </a:solidFill>
                <a:latin typeface="Tw Cen MT (Body)"/>
              </a:defRPr>
            </a:lvl1pPr>
          </a:lstStyle>
          <a:p>
            <a:r>
              <a:rPr lang="sr-Cyrl-RS" dirty="0"/>
              <a:t>Наслов презентације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06475-5A6F-42DC-A20E-5CD6159ADAA8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84" y="3602038"/>
            <a:ext cx="4103216" cy="325596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Cyrl-RS" dirty="0"/>
              <a:t>Поднаслов презентације</a:t>
            </a:r>
            <a:endParaRPr lang="sr-Latn-R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524000" y="5691673"/>
            <a:ext cx="9144000" cy="52815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tint val="75000"/>
                  </a:schemeClr>
                </a:solidFill>
                <a:latin typeface="Tw Cen MT (Body)Body)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RS" dirty="0"/>
              <a:t>Место и датум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013" y="1122363"/>
            <a:ext cx="5001975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C863CF42-AF2D-467E-A86E-921779ACBB86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41E0A76F-A858-4830-884B-9E9914C82A13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Cyrl-RS" dirty="0"/>
              <a:t>Слика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0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B327E440-2A8B-43FA-8E62-283731874734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81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502507"/>
            <a:ext cx="7734300" cy="5674455"/>
          </a:xfrm>
        </p:spPr>
        <p:txBody>
          <a:bodyPr vert="eaVert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8C4348E8-5F32-4135-9735-14DFEF197A78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502508"/>
            <a:ext cx="2628900" cy="5674454"/>
          </a:xfrm>
        </p:spPr>
        <p:txBody>
          <a:bodyPr vert="eaVert"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24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84" y="3602038"/>
            <a:ext cx="4103216" cy="3255962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D77415B9-F7E1-4329-86C5-BFD9CA71CB2B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5250076" y="4549867"/>
            <a:ext cx="1479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r-Latn-RS" dirty="0">
                <a:solidFill>
                  <a:schemeClr val="bg1">
                    <a:lumMod val="50000"/>
                  </a:schemeClr>
                </a:solidFill>
              </a:rPr>
              <a:t>ww.sf.bg.ac.rs</a:t>
            </a:r>
            <a:endParaRPr lang="en-US" dirty="0">
              <a:solidFill>
                <a:schemeClr val="bg1">
                  <a:lumMod val="50000"/>
                </a:schemeClr>
              </a:solidFill>
              <a:latin typeface="Tw Cen MT (Body)Body)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38200" y="1374682"/>
            <a:ext cx="1051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r-Cyrl-RS" sz="3600" b="1" dirty="0">
                <a:solidFill>
                  <a:schemeClr val="accent1">
                    <a:lumMod val="50000"/>
                  </a:schemeClr>
                </a:solidFill>
                <a:latin typeface="Tw Cen MT (Body)Body)"/>
              </a:rPr>
              <a:t>ХВАЛА НА ПАЖЊИ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w Cen MT (Body)Body)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553738"/>
            <a:ext cx="9144000" cy="75079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Cyrl-RS" dirty="0"/>
              <a:t>Текст</a:t>
            </a:r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00" y="5100435"/>
            <a:ext cx="720000" cy="720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96" y="3872332"/>
            <a:ext cx="3933209" cy="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0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1E578E"/>
                </a:solidFill>
                <a:latin typeface="Tw Cen MT (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340421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1E578E"/>
                </a:solidFill>
                <a:latin typeface="Tw Cen MT (Body)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w Cen MT (Body)Body)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RS" dirty="0"/>
              <a:t>Поднаслов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D77415B9-F7E1-4329-86C5-BFD9CA71CB2B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562011"/>
            <a:ext cx="5001975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6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1E578E"/>
                </a:solidFill>
                <a:latin typeface="Tw Cen MT (Body)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E24CC09-28A3-4024-98F4-C9F66E8E8861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sp>
        <p:nvSpPr>
          <p:cNvPr id="14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589731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E57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E57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A825FD8A-1FFE-4238-BA14-C5F811CB1A6B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6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4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8357086"/>
              </p:ext>
            </p:extLst>
          </p:nvPr>
        </p:nvGraphicFramePr>
        <p:xfrm>
          <a:off x="838200" y="2287207"/>
          <a:ext cx="10515600" cy="3283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180748134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85935733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859358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64784358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57887910"/>
                    </a:ext>
                  </a:extLst>
                </a:gridCol>
              </a:tblGrid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0"/>
                        </a:spcBef>
                      </a:pPr>
                      <a:r>
                        <a:rPr lang="sr-Cyrl-RS" dirty="0"/>
                        <a:t>Колона 1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2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3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4</a:t>
                      </a: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590650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1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81148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2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485372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3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515901"/>
                  </a:ext>
                </a:extLst>
              </a:tr>
            </a:tbl>
          </a:graphicData>
        </a:graphic>
      </p:graphicFrame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Табела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25417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C068A37D-29CE-3143-9685-3E757B766BAC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823881815"/>
              </p:ext>
            </p:extLst>
          </p:nvPr>
        </p:nvGraphicFramePr>
        <p:xfrm>
          <a:off x="838200" y="1734937"/>
          <a:ext cx="10515600" cy="396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Графикон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0449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D9CD9DD0-17BE-4D06-B789-47356A50A0A7}" type="datetime1">
              <a:rPr lang="sr-Latn-RS" smtClean="0"/>
              <a:pPr/>
              <a:t>15.12.2025.</a:t>
            </a:fld>
            <a:endParaRPr lang="sr-Latn-R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4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415B9-F7E1-4329-86C5-BFD9CA71CB2B}" type="datetime1">
              <a:rPr lang="sr-Latn-RS" smtClean="0"/>
              <a:pPr/>
              <a:t>15.12.2025.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9735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60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E578E"/>
          </a:solidFill>
          <a:latin typeface="Tw Cen MT (Body)Body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w Cen MT (Body)Body)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w Cen MT (Body)Body)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w Cen MT (Body)Body)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 (Body)Body)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 (Body)Body)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7244" y="3435532"/>
            <a:ext cx="9906001" cy="649195"/>
          </a:xfrm>
        </p:spPr>
        <p:txBody>
          <a:bodyPr>
            <a:normAutofit fontScale="90000"/>
          </a:bodyPr>
          <a:lstStyle/>
          <a:p>
            <a:pPr marL="228600" indent="-228600">
              <a:lnSpc>
                <a:spcPct val="107000"/>
              </a:lnSpc>
              <a:spcBef>
                <a:spcPts val="4200"/>
              </a:spcBef>
              <a:spcAft>
                <a:spcPts val="4200"/>
              </a:spcAft>
            </a:pPr>
            <a:r>
              <a:rPr lang="ru-RU" sz="4000" kern="100" dirty="0">
                <a:latin typeface="Cambria"/>
                <a:ea typeface="Times New Roman"/>
                <a:cs typeface="Times New Roman"/>
              </a:rPr>
              <a:t>Особе са инвалидитетом и аутономна возила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>
          <a:xfrm>
            <a:off x="1484812" y="6329848"/>
            <a:ext cx="9144000" cy="528152"/>
          </a:xfrm>
        </p:spPr>
        <p:txBody>
          <a:bodyPr>
            <a:normAutofit/>
          </a:bodyPr>
          <a:lstStyle/>
          <a:p>
            <a:r>
              <a:rPr lang="sr-Cyrl-RS" sz="2000" dirty="0">
                <a:latin typeface="Cambria" pitchFamily="18" charset="0"/>
                <a:ea typeface="Cambria" pitchFamily="18" charset="0"/>
              </a:rPr>
              <a:t>Београд, 202</a:t>
            </a:r>
            <a:r>
              <a:rPr lang="en-GB" sz="2000" dirty="0">
                <a:latin typeface="Cambria" pitchFamily="18" charset="0"/>
                <a:ea typeface="Cambria" pitchFamily="18" charset="0"/>
              </a:rPr>
              <a:t>5</a:t>
            </a:r>
            <a:r>
              <a:rPr lang="sr-Cyrl-RS" sz="2000" dirty="0">
                <a:latin typeface="Cambria" pitchFamily="18" charset="0"/>
                <a:ea typeface="Cambria" pitchFamily="18" charset="0"/>
              </a:rPr>
              <a:t>. </a:t>
            </a:r>
            <a:endParaRPr lang="sr-Latn-RS" sz="2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52698" y="4316140"/>
            <a:ext cx="4611189" cy="2058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</a:b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Предметни наставници:</a:t>
            </a: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Проф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.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др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Радомир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Мијаиловић</a:t>
            </a:r>
            <a:endParaRPr lang="sr-Cyrl-RS" sz="2000" dirty="0">
              <a:solidFill>
                <a:schemeClr val="bg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Проф. др Далибор Пешић</a:t>
            </a: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Доц. др Ђорђе Петровић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mbria" pitchFamily="18" charset="0"/>
              <a:ea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93669" y="2348189"/>
            <a:ext cx="93138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3000" b="1" i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Предмет: Безбедност особа са инвалидитетом</a:t>
            </a:r>
            <a:endParaRPr lang="en-US" sz="3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43424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7181B73-D84A-477A-843B-0AB991CFB7D4}"/>
              </a:ext>
            </a:extLst>
          </p:cNvPr>
          <p:cNvGrpSpPr/>
          <p:nvPr/>
        </p:nvGrpSpPr>
        <p:grpSpPr>
          <a:xfrm>
            <a:off x="9003932" y="4454434"/>
            <a:ext cx="3188068" cy="2403566"/>
            <a:chOff x="8332521" y="1117647"/>
            <a:chExt cx="2595904" cy="1993337"/>
          </a:xfrm>
        </p:grpSpPr>
        <p:sp>
          <p:nvSpPr>
            <p:cNvPr id="12" name="Rectangle: Rounded Corners 81">
              <a:extLst>
                <a:ext uri="{FF2B5EF4-FFF2-40B4-BE49-F238E27FC236}">
                  <a16:creationId xmlns:a16="http://schemas.microsoft.com/office/drawing/2014/main" id="{1C39D00B-7671-4B17-86E6-D27C7773AF8F}"/>
                </a:ext>
              </a:extLst>
            </p:cNvPr>
            <p:cNvSpPr/>
            <p:nvPr/>
          </p:nvSpPr>
          <p:spPr>
            <a:xfrm rot="19519920">
              <a:off x="8475984" y="1275628"/>
              <a:ext cx="1216315" cy="200535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3" name="Group 75">
              <a:extLst>
                <a:ext uri="{FF2B5EF4-FFF2-40B4-BE49-F238E27FC236}">
                  <a16:creationId xmlns:a16="http://schemas.microsoft.com/office/drawing/2014/main" id="{D5455C86-4B92-4971-AF7B-1FB4A7220256}"/>
                </a:ext>
              </a:extLst>
            </p:cNvPr>
            <p:cNvGrpSpPr/>
            <p:nvPr/>
          </p:nvGrpSpPr>
          <p:grpSpPr>
            <a:xfrm rot="7728631">
              <a:off x="8290750" y="1657344"/>
              <a:ext cx="566300" cy="482758"/>
              <a:chOff x="10685709" y="1909658"/>
              <a:chExt cx="1251220" cy="1066637"/>
            </a:xfrm>
          </p:grpSpPr>
          <p:sp>
            <p:nvSpPr>
              <p:cNvPr id="20" name="Freeform: Shape 66">
                <a:extLst>
                  <a:ext uri="{FF2B5EF4-FFF2-40B4-BE49-F238E27FC236}">
                    <a16:creationId xmlns:a16="http://schemas.microsoft.com/office/drawing/2014/main" id="{2EEFE8CE-5F79-44AA-AF51-C7FFC5EC2EB1}"/>
                  </a:ext>
                </a:extLst>
              </p:cNvPr>
              <p:cNvSpPr/>
              <p:nvPr/>
            </p:nvSpPr>
            <p:spPr>
              <a:xfrm rot="20690809">
                <a:off x="10685709" y="1909658"/>
                <a:ext cx="1056389" cy="487564"/>
              </a:xfrm>
              <a:custGeom>
                <a:avLst/>
                <a:gdLst>
                  <a:gd name="connsiteX0" fmla="*/ 7144 w 371475"/>
                  <a:gd name="connsiteY0" fmla="*/ 145256 h 171450"/>
                  <a:gd name="connsiteX1" fmla="*/ 90011 w 371475"/>
                  <a:gd name="connsiteY1" fmla="*/ 32861 h 171450"/>
                  <a:gd name="connsiteX2" fmla="*/ 250984 w 371475"/>
                  <a:gd name="connsiteY2" fmla="*/ 7144 h 171450"/>
                  <a:gd name="connsiteX3" fmla="*/ 361474 w 371475"/>
                  <a:gd name="connsiteY3" fmla="*/ 103346 h 171450"/>
                  <a:gd name="connsiteX4" fmla="*/ 367189 w 371475"/>
                  <a:gd name="connsiteY4" fmla="*/ 139541 h 171450"/>
                  <a:gd name="connsiteX5" fmla="*/ 343376 w 371475"/>
                  <a:gd name="connsiteY5" fmla="*/ 143351 h 171450"/>
                  <a:gd name="connsiteX6" fmla="*/ 234791 w 371475"/>
                  <a:gd name="connsiteY6" fmla="*/ 58579 h 171450"/>
                  <a:gd name="connsiteX7" fmla="*/ 117634 w 371475"/>
                  <a:gd name="connsiteY7" fmla="*/ 76676 h 171450"/>
                  <a:gd name="connsiteX8" fmla="*/ 58579 w 371475"/>
                  <a:gd name="connsiteY8" fmla="*/ 16716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171450">
                    <a:moveTo>
                      <a:pt x="7144" y="145256"/>
                    </a:moveTo>
                    <a:lnTo>
                      <a:pt x="90011" y="32861"/>
                    </a:lnTo>
                    <a:lnTo>
                      <a:pt x="250984" y="7144"/>
                    </a:lnTo>
                    <a:lnTo>
                      <a:pt x="361474" y="103346"/>
                    </a:lnTo>
                    <a:lnTo>
                      <a:pt x="367189" y="139541"/>
                    </a:lnTo>
                    <a:lnTo>
                      <a:pt x="343376" y="143351"/>
                    </a:lnTo>
                    <a:lnTo>
                      <a:pt x="234791" y="58579"/>
                    </a:lnTo>
                    <a:lnTo>
                      <a:pt x="117634" y="76676"/>
                    </a:lnTo>
                    <a:lnTo>
                      <a:pt x="58579" y="167164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67">
                <a:extLst>
                  <a:ext uri="{FF2B5EF4-FFF2-40B4-BE49-F238E27FC236}">
                    <a16:creationId xmlns:a16="http://schemas.microsoft.com/office/drawing/2014/main" id="{57816F95-7EAE-4DFE-8A42-55E231E2AEB9}"/>
                  </a:ext>
                </a:extLst>
              </p:cNvPr>
              <p:cNvSpPr/>
              <p:nvPr/>
            </p:nvSpPr>
            <p:spPr>
              <a:xfrm rot="20690809">
                <a:off x="10907627" y="2407470"/>
                <a:ext cx="1029302" cy="568825"/>
              </a:xfrm>
              <a:custGeom>
                <a:avLst/>
                <a:gdLst>
                  <a:gd name="connsiteX0" fmla="*/ 7144 w 361950"/>
                  <a:gd name="connsiteY0" fmla="*/ 114776 h 200025"/>
                  <a:gd name="connsiteX1" fmla="*/ 120491 w 361950"/>
                  <a:gd name="connsiteY1" fmla="*/ 194786 h 200025"/>
                  <a:gd name="connsiteX2" fmla="*/ 281464 w 361950"/>
                  <a:gd name="connsiteY2" fmla="*/ 169069 h 200025"/>
                  <a:gd name="connsiteX3" fmla="*/ 355759 w 361950"/>
                  <a:gd name="connsiteY3" fmla="*/ 43339 h 200025"/>
                  <a:gd name="connsiteX4" fmla="*/ 350044 w 361950"/>
                  <a:gd name="connsiteY4" fmla="*/ 7144 h 200025"/>
                  <a:gd name="connsiteX5" fmla="*/ 327184 w 361950"/>
                  <a:gd name="connsiteY5" fmla="*/ 10954 h 200025"/>
                  <a:gd name="connsiteX6" fmla="*/ 250031 w 361950"/>
                  <a:gd name="connsiteY6" fmla="*/ 125254 h 200025"/>
                  <a:gd name="connsiteX7" fmla="*/ 132874 w 361950"/>
                  <a:gd name="connsiteY7" fmla="*/ 144304 h 200025"/>
                  <a:gd name="connsiteX8" fmla="*/ 48101 w 361950"/>
                  <a:gd name="connsiteY8" fmla="*/ 7762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950" h="200025">
                    <a:moveTo>
                      <a:pt x="7144" y="114776"/>
                    </a:moveTo>
                    <a:lnTo>
                      <a:pt x="120491" y="194786"/>
                    </a:lnTo>
                    <a:lnTo>
                      <a:pt x="281464" y="169069"/>
                    </a:lnTo>
                    <a:lnTo>
                      <a:pt x="355759" y="43339"/>
                    </a:lnTo>
                    <a:lnTo>
                      <a:pt x="350044" y="7144"/>
                    </a:lnTo>
                    <a:lnTo>
                      <a:pt x="327184" y="10954"/>
                    </a:lnTo>
                    <a:lnTo>
                      <a:pt x="250031" y="125254"/>
                    </a:lnTo>
                    <a:lnTo>
                      <a:pt x="132874" y="144304"/>
                    </a:lnTo>
                    <a:lnTo>
                      <a:pt x="48101" y="7762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4" name="Freeform: Shape 68">
              <a:extLst>
                <a:ext uri="{FF2B5EF4-FFF2-40B4-BE49-F238E27FC236}">
                  <a16:creationId xmlns:a16="http://schemas.microsoft.com/office/drawing/2014/main" id="{999E99B2-2F0A-418A-8CAD-6A4806B972F3}"/>
                </a:ext>
              </a:extLst>
            </p:cNvPr>
            <p:cNvSpPr/>
            <p:nvPr/>
          </p:nvSpPr>
          <p:spPr>
            <a:xfrm rot="1047573">
              <a:off x="9264141" y="1117647"/>
              <a:ext cx="1532432" cy="723308"/>
            </a:xfrm>
            <a:custGeom>
              <a:avLst/>
              <a:gdLst>
                <a:gd name="connsiteX0" fmla="*/ 1037597 w 1190625"/>
                <a:gd name="connsiteY0" fmla="*/ 429536 h 561975"/>
                <a:gd name="connsiteX1" fmla="*/ 1146182 w 1190625"/>
                <a:gd name="connsiteY1" fmla="*/ 340953 h 561975"/>
                <a:gd name="connsiteX2" fmla="*/ 1179519 w 1190625"/>
                <a:gd name="connsiteY2" fmla="*/ 350478 h 561975"/>
                <a:gd name="connsiteX3" fmla="*/ 1187139 w 1190625"/>
                <a:gd name="connsiteY3" fmla="*/ 328571 h 561975"/>
                <a:gd name="connsiteX4" fmla="*/ 167012 w 1190625"/>
                <a:gd name="connsiteY4" fmla="*/ 13293 h 561975"/>
                <a:gd name="connsiteX5" fmla="*/ 13659 w 1190625"/>
                <a:gd name="connsiteY5" fmla="*/ 90446 h 561975"/>
                <a:gd name="connsiteX6" fmla="*/ 90812 w 1190625"/>
                <a:gd name="connsiteY6" fmla="*/ 244751 h 561975"/>
                <a:gd name="connsiteX7" fmla="*/ 1111892 w 1190625"/>
                <a:gd name="connsiteY7" fmla="*/ 560028 h 561975"/>
                <a:gd name="connsiteX8" fmla="*/ 1119512 w 1190625"/>
                <a:gd name="connsiteY8" fmla="*/ 537168 h 561975"/>
                <a:gd name="connsiteX9" fmla="*/ 1037597 w 1190625"/>
                <a:gd name="connsiteY9" fmla="*/ 429536 h 561975"/>
                <a:gd name="connsiteX10" fmla="*/ 153677 w 1190625"/>
                <a:gd name="connsiteY10" fmla="*/ 163788 h 561975"/>
                <a:gd name="connsiteX11" fmla="*/ 96527 w 1190625"/>
                <a:gd name="connsiteY11" fmla="*/ 93303 h 561975"/>
                <a:gd name="connsiteX12" fmla="*/ 153677 w 1190625"/>
                <a:gd name="connsiteY12" fmla="*/ 163788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0625" h="561975">
                  <a:moveTo>
                    <a:pt x="1037597" y="429536"/>
                  </a:moveTo>
                  <a:cubicBezTo>
                    <a:pt x="1043312" y="375243"/>
                    <a:pt x="1091889" y="335238"/>
                    <a:pt x="1146182" y="340953"/>
                  </a:cubicBezTo>
                  <a:cubicBezTo>
                    <a:pt x="1158564" y="341906"/>
                    <a:pt x="1169994" y="345716"/>
                    <a:pt x="1179519" y="350478"/>
                  </a:cubicBezTo>
                  <a:lnTo>
                    <a:pt x="1187139" y="328571"/>
                  </a:lnTo>
                  <a:lnTo>
                    <a:pt x="167012" y="13293"/>
                  </a:lnTo>
                  <a:cubicBezTo>
                    <a:pt x="103194" y="-7662"/>
                    <a:pt x="34614" y="26628"/>
                    <a:pt x="13659" y="90446"/>
                  </a:cubicBezTo>
                  <a:cubicBezTo>
                    <a:pt x="-8248" y="155216"/>
                    <a:pt x="26994" y="223796"/>
                    <a:pt x="90812" y="244751"/>
                  </a:cubicBezTo>
                  <a:lnTo>
                    <a:pt x="1111892" y="560028"/>
                  </a:lnTo>
                  <a:lnTo>
                    <a:pt x="1119512" y="537168"/>
                  </a:lnTo>
                  <a:cubicBezTo>
                    <a:pt x="1068077" y="527643"/>
                    <a:pt x="1032834" y="481923"/>
                    <a:pt x="1037597" y="429536"/>
                  </a:cubicBezTo>
                  <a:close/>
                  <a:moveTo>
                    <a:pt x="153677" y="163788"/>
                  </a:moveTo>
                  <a:cubicBezTo>
                    <a:pt x="103194" y="194268"/>
                    <a:pt x="56522" y="136166"/>
                    <a:pt x="96527" y="93303"/>
                  </a:cubicBezTo>
                  <a:cubicBezTo>
                    <a:pt x="147009" y="62823"/>
                    <a:pt x="194634" y="120926"/>
                    <a:pt x="153677" y="163788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70">
              <a:extLst>
                <a:ext uri="{FF2B5EF4-FFF2-40B4-BE49-F238E27FC236}">
                  <a16:creationId xmlns:a16="http://schemas.microsoft.com/office/drawing/2014/main" id="{BDAFEFF5-9148-4B30-AF30-177541DB5EF8}"/>
                </a:ext>
              </a:extLst>
            </p:cNvPr>
            <p:cNvSpPr/>
            <p:nvPr/>
          </p:nvSpPr>
          <p:spPr>
            <a:xfrm rot="20155529">
              <a:off x="10143819" y="1770112"/>
              <a:ext cx="784606" cy="858163"/>
            </a:xfrm>
            <a:custGeom>
              <a:avLst/>
              <a:gdLst>
                <a:gd name="connsiteX0" fmla="*/ 564356 w 609600"/>
                <a:gd name="connsiteY0" fmla="*/ 35362 h 666750"/>
                <a:gd name="connsiteX1" fmla="*/ 392906 w 609600"/>
                <a:gd name="connsiteY1" fmla="*/ 50602 h 666750"/>
                <a:gd name="connsiteX2" fmla="*/ 7144 w 609600"/>
                <a:gd name="connsiteY2" fmla="*/ 512564 h 666750"/>
                <a:gd name="connsiteX3" fmla="*/ 193834 w 609600"/>
                <a:gd name="connsiteY3" fmla="*/ 668774 h 666750"/>
                <a:gd name="connsiteX4" fmla="*/ 579596 w 609600"/>
                <a:gd name="connsiteY4" fmla="*/ 206812 h 666750"/>
                <a:gd name="connsiteX5" fmla="*/ 564356 w 609600"/>
                <a:gd name="connsiteY5" fmla="*/ 35362 h 666750"/>
                <a:gd name="connsiteX6" fmla="*/ 497681 w 609600"/>
                <a:gd name="connsiteY6" fmla="*/ 168712 h 666750"/>
                <a:gd name="connsiteX7" fmla="*/ 450056 w 609600"/>
                <a:gd name="connsiteY7" fmla="*/ 128707 h 666750"/>
                <a:gd name="connsiteX8" fmla="*/ 490061 w 609600"/>
                <a:gd name="connsiteY8" fmla="*/ 81082 h 666750"/>
                <a:gd name="connsiteX9" fmla="*/ 537686 w 609600"/>
                <a:gd name="connsiteY9" fmla="*/ 121087 h 666750"/>
                <a:gd name="connsiteX10" fmla="*/ 497681 w 609600"/>
                <a:gd name="connsiteY10" fmla="*/ 168712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9600" h="666750">
                  <a:moveTo>
                    <a:pt x="564356" y="35362"/>
                  </a:moveTo>
                  <a:cubicBezTo>
                    <a:pt x="512921" y="-7501"/>
                    <a:pt x="436721" y="-833"/>
                    <a:pt x="392906" y="50602"/>
                  </a:cubicBezTo>
                  <a:lnTo>
                    <a:pt x="7144" y="512564"/>
                  </a:lnTo>
                  <a:lnTo>
                    <a:pt x="193834" y="668774"/>
                  </a:lnTo>
                  <a:lnTo>
                    <a:pt x="579596" y="206812"/>
                  </a:lnTo>
                  <a:cubicBezTo>
                    <a:pt x="623411" y="155377"/>
                    <a:pt x="615791" y="78224"/>
                    <a:pt x="564356" y="35362"/>
                  </a:cubicBezTo>
                  <a:close/>
                  <a:moveTo>
                    <a:pt x="497681" y="168712"/>
                  </a:moveTo>
                  <a:cubicBezTo>
                    <a:pt x="473869" y="170617"/>
                    <a:pt x="451961" y="153472"/>
                    <a:pt x="450056" y="128707"/>
                  </a:cubicBezTo>
                  <a:cubicBezTo>
                    <a:pt x="448151" y="104894"/>
                    <a:pt x="465296" y="82987"/>
                    <a:pt x="490061" y="81082"/>
                  </a:cubicBezTo>
                  <a:cubicBezTo>
                    <a:pt x="513874" y="79177"/>
                    <a:pt x="535781" y="96322"/>
                    <a:pt x="537686" y="121087"/>
                  </a:cubicBezTo>
                  <a:cubicBezTo>
                    <a:pt x="539591" y="145852"/>
                    <a:pt x="522446" y="166807"/>
                    <a:pt x="497681" y="168712"/>
                  </a:cubicBezTo>
                  <a:close/>
                </a:path>
              </a:pathLst>
            </a:custGeom>
            <a:solidFill>
              <a:srgbClr val="575A6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71">
              <a:extLst>
                <a:ext uri="{FF2B5EF4-FFF2-40B4-BE49-F238E27FC236}">
                  <a16:creationId xmlns:a16="http://schemas.microsoft.com/office/drawing/2014/main" id="{B11AF445-E21F-4380-AFCC-9610452D78EB}"/>
                </a:ext>
              </a:extLst>
            </p:cNvPr>
            <p:cNvSpPr/>
            <p:nvPr/>
          </p:nvSpPr>
          <p:spPr>
            <a:xfrm>
              <a:off x="9830967" y="2417099"/>
              <a:ext cx="760086" cy="612973"/>
            </a:xfrm>
            <a:custGeom>
              <a:avLst/>
              <a:gdLst>
                <a:gd name="connsiteX0" fmla="*/ 558641 w 590550"/>
                <a:gd name="connsiteY0" fmla="*/ 470059 h 476250"/>
                <a:gd name="connsiteX1" fmla="*/ 37624 w 590550"/>
                <a:gd name="connsiteY1" fmla="*/ 470059 h 476250"/>
                <a:gd name="connsiteX2" fmla="*/ 7144 w 590550"/>
                <a:gd name="connsiteY2" fmla="*/ 439579 h 476250"/>
                <a:gd name="connsiteX3" fmla="*/ 7144 w 590550"/>
                <a:gd name="connsiteY3" fmla="*/ 98584 h 476250"/>
                <a:gd name="connsiteX4" fmla="*/ 98584 w 590550"/>
                <a:gd name="connsiteY4" fmla="*/ 7144 h 476250"/>
                <a:gd name="connsiteX5" fmla="*/ 498634 w 590550"/>
                <a:gd name="connsiteY5" fmla="*/ 7144 h 476250"/>
                <a:gd name="connsiteX6" fmla="*/ 590074 w 590550"/>
                <a:gd name="connsiteY6" fmla="*/ 98584 h 476250"/>
                <a:gd name="connsiteX7" fmla="*/ 590074 w 590550"/>
                <a:gd name="connsiteY7" fmla="*/ 440531 h 476250"/>
                <a:gd name="connsiteX8" fmla="*/ 558641 w 590550"/>
                <a:gd name="connsiteY8" fmla="*/ 470059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550" h="476250">
                  <a:moveTo>
                    <a:pt x="558641" y="470059"/>
                  </a:moveTo>
                  <a:lnTo>
                    <a:pt x="37624" y="470059"/>
                  </a:lnTo>
                  <a:cubicBezTo>
                    <a:pt x="20479" y="470059"/>
                    <a:pt x="7144" y="456724"/>
                    <a:pt x="7144" y="439579"/>
                  </a:cubicBezTo>
                  <a:lnTo>
                    <a:pt x="7144" y="98584"/>
                  </a:lnTo>
                  <a:cubicBezTo>
                    <a:pt x="7144" y="48101"/>
                    <a:pt x="48101" y="7144"/>
                    <a:pt x="98584" y="7144"/>
                  </a:cubicBezTo>
                  <a:lnTo>
                    <a:pt x="498634" y="7144"/>
                  </a:lnTo>
                  <a:cubicBezTo>
                    <a:pt x="549116" y="7144"/>
                    <a:pt x="590074" y="48101"/>
                    <a:pt x="590074" y="98584"/>
                  </a:cubicBezTo>
                  <a:lnTo>
                    <a:pt x="590074" y="440531"/>
                  </a:lnTo>
                  <a:cubicBezTo>
                    <a:pt x="589121" y="456724"/>
                    <a:pt x="574834" y="470059"/>
                    <a:pt x="558641" y="470059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72">
              <a:extLst>
                <a:ext uri="{FF2B5EF4-FFF2-40B4-BE49-F238E27FC236}">
                  <a16:creationId xmlns:a16="http://schemas.microsoft.com/office/drawing/2014/main" id="{AEC65103-A12A-4F15-9C3B-39DC40C593A7}"/>
                </a:ext>
              </a:extLst>
            </p:cNvPr>
            <p:cNvSpPr/>
            <p:nvPr/>
          </p:nvSpPr>
          <p:spPr>
            <a:xfrm>
              <a:off x="9739023" y="2939352"/>
              <a:ext cx="956237" cy="171632"/>
            </a:xfrm>
            <a:custGeom>
              <a:avLst/>
              <a:gdLst>
                <a:gd name="connsiteX0" fmla="*/ 711994 w 742950"/>
                <a:gd name="connsiteY0" fmla="*/ 129064 h 133350"/>
                <a:gd name="connsiteX1" fmla="*/ 37624 w 742950"/>
                <a:gd name="connsiteY1" fmla="*/ 129064 h 133350"/>
                <a:gd name="connsiteX2" fmla="*/ 7144 w 742950"/>
                <a:gd name="connsiteY2" fmla="*/ 98584 h 133350"/>
                <a:gd name="connsiteX3" fmla="*/ 7144 w 742950"/>
                <a:gd name="connsiteY3" fmla="*/ 98584 h 133350"/>
                <a:gd name="connsiteX4" fmla="*/ 98584 w 742950"/>
                <a:gd name="connsiteY4" fmla="*/ 7144 h 133350"/>
                <a:gd name="connsiteX5" fmla="*/ 651986 w 742950"/>
                <a:gd name="connsiteY5" fmla="*/ 7144 h 133350"/>
                <a:gd name="connsiteX6" fmla="*/ 743426 w 742950"/>
                <a:gd name="connsiteY6" fmla="*/ 98584 h 133350"/>
                <a:gd name="connsiteX7" fmla="*/ 743426 w 742950"/>
                <a:gd name="connsiteY7" fmla="*/ 98584 h 133350"/>
                <a:gd name="connsiteX8" fmla="*/ 711994 w 742950"/>
                <a:gd name="connsiteY8" fmla="*/ 12906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2950" h="133350">
                  <a:moveTo>
                    <a:pt x="711994" y="129064"/>
                  </a:moveTo>
                  <a:lnTo>
                    <a:pt x="37624" y="129064"/>
                  </a:lnTo>
                  <a:cubicBezTo>
                    <a:pt x="20479" y="129064"/>
                    <a:pt x="7144" y="115729"/>
                    <a:pt x="7144" y="98584"/>
                  </a:cubicBezTo>
                  <a:lnTo>
                    <a:pt x="7144" y="98584"/>
                  </a:lnTo>
                  <a:cubicBezTo>
                    <a:pt x="7144" y="48101"/>
                    <a:pt x="48101" y="7144"/>
                    <a:pt x="98584" y="7144"/>
                  </a:cubicBezTo>
                  <a:lnTo>
                    <a:pt x="651986" y="7144"/>
                  </a:lnTo>
                  <a:cubicBezTo>
                    <a:pt x="702469" y="7144"/>
                    <a:pt x="743426" y="48101"/>
                    <a:pt x="743426" y="98584"/>
                  </a:cubicBezTo>
                  <a:lnTo>
                    <a:pt x="743426" y="98584"/>
                  </a:lnTo>
                  <a:cubicBezTo>
                    <a:pt x="742474" y="115729"/>
                    <a:pt x="729139" y="129064"/>
                    <a:pt x="711994" y="12906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73">
              <a:extLst>
                <a:ext uri="{FF2B5EF4-FFF2-40B4-BE49-F238E27FC236}">
                  <a16:creationId xmlns:a16="http://schemas.microsoft.com/office/drawing/2014/main" id="{C351C326-D4C7-4B31-9438-2F4FBA3B193C}"/>
                </a:ext>
              </a:extLst>
            </p:cNvPr>
            <p:cNvSpPr/>
            <p:nvPr/>
          </p:nvSpPr>
          <p:spPr>
            <a:xfrm>
              <a:off x="10403474" y="2484528"/>
              <a:ext cx="122595" cy="122595"/>
            </a:xfrm>
            <a:custGeom>
              <a:avLst/>
              <a:gdLst>
                <a:gd name="connsiteX0" fmla="*/ 94774 w 95250"/>
                <a:gd name="connsiteY0" fmla="*/ 50959 h 95250"/>
                <a:gd name="connsiteX1" fmla="*/ 50959 w 95250"/>
                <a:gd name="connsiteY1" fmla="*/ 94774 h 95250"/>
                <a:gd name="connsiteX2" fmla="*/ 7144 w 95250"/>
                <a:gd name="connsiteY2" fmla="*/ 50959 h 95250"/>
                <a:gd name="connsiteX3" fmla="*/ 50959 w 95250"/>
                <a:gd name="connsiteY3" fmla="*/ 7144 h 95250"/>
                <a:gd name="connsiteX4" fmla="*/ 94774 w 95250"/>
                <a:gd name="connsiteY4" fmla="*/ 509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4774" y="50959"/>
                  </a:moveTo>
                  <a:cubicBezTo>
                    <a:pt x="94774" y="74771"/>
                    <a:pt x="74771" y="94774"/>
                    <a:pt x="50959" y="94774"/>
                  </a:cubicBezTo>
                  <a:cubicBezTo>
                    <a:pt x="27146" y="94774"/>
                    <a:pt x="7144" y="74771"/>
                    <a:pt x="7144" y="50959"/>
                  </a:cubicBezTo>
                  <a:cubicBezTo>
                    <a:pt x="7144" y="27146"/>
                    <a:pt x="27146" y="7144"/>
                    <a:pt x="50959" y="7144"/>
                  </a:cubicBezTo>
                  <a:cubicBezTo>
                    <a:pt x="74771" y="7144"/>
                    <a:pt x="94774" y="27146"/>
                    <a:pt x="94774" y="5095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69">
              <a:extLst>
                <a:ext uri="{FF2B5EF4-FFF2-40B4-BE49-F238E27FC236}">
                  <a16:creationId xmlns:a16="http://schemas.microsoft.com/office/drawing/2014/main" id="{D61AE2D7-35C8-4EA9-A239-11FE798DD60A}"/>
                </a:ext>
              </a:extLst>
            </p:cNvPr>
            <p:cNvSpPr/>
            <p:nvPr/>
          </p:nvSpPr>
          <p:spPr>
            <a:xfrm>
              <a:off x="8507971" y="1520795"/>
              <a:ext cx="306487" cy="306487"/>
            </a:xfrm>
            <a:custGeom>
              <a:avLst/>
              <a:gdLst>
                <a:gd name="connsiteX0" fmla="*/ 102790 w 238125"/>
                <a:gd name="connsiteY0" fmla="*/ 8493 h 238125"/>
                <a:gd name="connsiteX1" fmla="*/ 8493 w 238125"/>
                <a:gd name="connsiteY1" fmla="*/ 138985 h 238125"/>
                <a:gd name="connsiteX2" fmla="*/ 138985 w 238125"/>
                <a:gd name="connsiteY2" fmla="*/ 233283 h 238125"/>
                <a:gd name="connsiteX3" fmla="*/ 233283 w 238125"/>
                <a:gd name="connsiteY3" fmla="*/ 102790 h 238125"/>
                <a:gd name="connsiteX4" fmla="*/ 102790 w 238125"/>
                <a:gd name="connsiteY4" fmla="*/ 8493 h 238125"/>
                <a:gd name="connsiteX5" fmla="*/ 128508 w 238125"/>
                <a:gd name="connsiteY5" fmla="*/ 164703 h 238125"/>
                <a:gd name="connsiteX6" fmla="*/ 78025 w 238125"/>
                <a:gd name="connsiteY6" fmla="*/ 128508 h 238125"/>
                <a:gd name="connsiteX7" fmla="*/ 114220 w 238125"/>
                <a:gd name="connsiteY7" fmla="*/ 78025 h 238125"/>
                <a:gd name="connsiteX8" fmla="*/ 164703 w 238125"/>
                <a:gd name="connsiteY8" fmla="*/ 114220 h 238125"/>
                <a:gd name="connsiteX9" fmla="*/ 128508 w 238125"/>
                <a:gd name="connsiteY9" fmla="*/ 16470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02790" y="8493"/>
                  </a:moveTo>
                  <a:cubicBezTo>
                    <a:pt x="40878" y="18018"/>
                    <a:pt x="-1032" y="77073"/>
                    <a:pt x="8493" y="138985"/>
                  </a:cubicBezTo>
                  <a:cubicBezTo>
                    <a:pt x="18018" y="200898"/>
                    <a:pt x="77073" y="242808"/>
                    <a:pt x="138985" y="233283"/>
                  </a:cubicBezTo>
                  <a:cubicBezTo>
                    <a:pt x="200898" y="223758"/>
                    <a:pt x="242808" y="164703"/>
                    <a:pt x="233283" y="102790"/>
                  </a:cubicBezTo>
                  <a:cubicBezTo>
                    <a:pt x="222805" y="40878"/>
                    <a:pt x="164703" y="-1032"/>
                    <a:pt x="102790" y="8493"/>
                  </a:cubicBezTo>
                  <a:close/>
                  <a:moveTo>
                    <a:pt x="128508" y="164703"/>
                  </a:moveTo>
                  <a:cubicBezTo>
                    <a:pt x="104695" y="168513"/>
                    <a:pt x="81835" y="152320"/>
                    <a:pt x="78025" y="128508"/>
                  </a:cubicBezTo>
                  <a:cubicBezTo>
                    <a:pt x="74215" y="104695"/>
                    <a:pt x="90408" y="81835"/>
                    <a:pt x="114220" y="78025"/>
                  </a:cubicBezTo>
                  <a:cubicBezTo>
                    <a:pt x="138033" y="74215"/>
                    <a:pt x="160893" y="90408"/>
                    <a:pt x="164703" y="114220"/>
                  </a:cubicBezTo>
                  <a:cubicBezTo>
                    <a:pt x="169465" y="138033"/>
                    <a:pt x="152320" y="160893"/>
                    <a:pt x="128508" y="1647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10</a:t>
            </a:fld>
            <a:endParaRPr lang="sr-Latn-RS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39634" y="485839"/>
            <a:ext cx="111687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Очекивања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везано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аутономна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возила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могу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поделити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неколико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тема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76212" y="1493912"/>
            <a:ext cx="4778168" cy="44627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Прихватање</a:t>
            </a:r>
            <a:r>
              <a:rPr lang="en-US" sz="23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аутономних</a:t>
            </a:r>
            <a:r>
              <a:rPr lang="en-US" sz="23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возила</a:t>
            </a:r>
            <a:endParaRPr lang="en-US" sz="23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71399" y="2029488"/>
            <a:ext cx="5264967" cy="44627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Унапређење</a:t>
            </a:r>
            <a:r>
              <a:rPr lang="en-US" sz="23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квалитета</a:t>
            </a:r>
            <a:r>
              <a:rPr lang="en-US" sz="23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мобилности</a:t>
            </a:r>
            <a:endParaRPr lang="en-US" sz="23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74546" y="2565065"/>
            <a:ext cx="4126643" cy="4462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Адекватна</a:t>
            </a:r>
            <a:r>
              <a:rPr lang="en-US" sz="23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инфраструктура</a:t>
            </a:r>
            <a:endParaRPr lang="en-US" sz="23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85850" y="3074518"/>
            <a:ext cx="4355680" cy="4462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Безбедност</a:t>
            </a:r>
            <a:r>
              <a:rPr lang="en-US" sz="23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путника</a:t>
            </a:r>
            <a:r>
              <a:rPr lang="en-US" sz="23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у </a:t>
            </a:r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возилу</a:t>
            </a:r>
            <a:endParaRPr lang="en-US" sz="23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62371" y="3570906"/>
            <a:ext cx="5015797" cy="44627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Изазови</a:t>
            </a:r>
            <a:r>
              <a:rPr lang="en-US" sz="23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технолошких</a:t>
            </a:r>
            <a:r>
              <a:rPr lang="en-US" sz="23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иновација</a:t>
            </a:r>
            <a:r>
              <a:rPr lang="en-US" sz="23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. </a:t>
            </a:r>
          </a:p>
        </p:txBody>
      </p:sp>
      <p:sp>
        <p:nvSpPr>
          <p:cNvPr id="9" name="Rectangle 8"/>
          <p:cNvSpPr/>
          <p:nvPr/>
        </p:nvSpPr>
        <p:spPr>
          <a:xfrm>
            <a:off x="6570010" y="4132608"/>
            <a:ext cx="3320140" cy="44627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Губитак</a:t>
            </a:r>
            <a:r>
              <a:rPr lang="en-US" sz="23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радних</a:t>
            </a:r>
            <a:r>
              <a:rPr lang="en-US" sz="23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места</a:t>
            </a:r>
            <a:endParaRPr lang="en-US" sz="23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3BB11A-E5D9-433E-9E22-D078A1D133CA}"/>
              </a:ext>
            </a:extLst>
          </p:cNvPr>
          <p:cNvCxnSpPr>
            <a:cxnSpLocks/>
          </p:cNvCxnSpPr>
          <p:nvPr/>
        </p:nvCxnSpPr>
        <p:spPr>
          <a:xfrm flipV="1">
            <a:off x="862148" y="1252304"/>
            <a:ext cx="10655929" cy="20852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A39F77E-4CAF-4CD3-B254-DE0F6E75DBD3}"/>
              </a:ext>
            </a:extLst>
          </p:cNvPr>
          <p:cNvGrpSpPr/>
          <p:nvPr/>
        </p:nvGrpSpPr>
        <p:grpSpPr>
          <a:xfrm>
            <a:off x="733953" y="1432516"/>
            <a:ext cx="5362047" cy="5164411"/>
            <a:chOff x="308440" y="4722979"/>
            <a:chExt cx="1880299" cy="1810994"/>
          </a:xfrm>
        </p:grpSpPr>
        <p:sp>
          <p:nvSpPr>
            <p:cNvPr id="25" name="Freeform: Shape 33">
              <a:extLst>
                <a:ext uri="{FF2B5EF4-FFF2-40B4-BE49-F238E27FC236}">
                  <a16:creationId xmlns:a16="http://schemas.microsoft.com/office/drawing/2014/main" id="{FCBF6A83-1440-4ED4-8A59-1E9C57027F3E}"/>
                </a:ext>
              </a:extLst>
            </p:cNvPr>
            <p:cNvSpPr/>
            <p:nvPr/>
          </p:nvSpPr>
          <p:spPr>
            <a:xfrm>
              <a:off x="1500991" y="4722979"/>
              <a:ext cx="687748" cy="700104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solidFill>
              <a:schemeClr val="accent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4">
              <a:extLst>
                <a:ext uri="{FF2B5EF4-FFF2-40B4-BE49-F238E27FC236}">
                  <a16:creationId xmlns:a16="http://schemas.microsoft.com/office/drawing/2014/main" id="{92E0A3B7-2905-45E1-B9B1-3342F9814DEC}"/>
                </a:ext>
              </a:extLst>
            </p:cNvPr>
            <p:cNvSpPr/>
            <p:nvPr/>
          </p:nvSpPr>
          <p:spPr>
            <a:xfrm>
              <a:off x="308440" y="5827636"/>
              <a:ext cx="708241" cy="70633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accent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" name="Group 35">
              <a:extLst>
                <a:ext uri="{FF2B5EF4-FFF2-40B4-BE49-F238E27FC236}">
                  <a16:creationId xmlns:a16="http://schemas.microsoft.com/office/drawing/2014/main" id="{A2069D86-1BE2-4205-8F15-36DA9C956A53}"/>
                </a:ext>
              </a:extLst>
            </p:cNvPr>
            <p:cNvGrpSpPr/>
            <p:nvPr/>
          </p:nvGrpSpPr>
          <p:grpSpPr>
            <a:xfrm>
              <a:off x="795423" y="5205784"/>
              <a:ext cx="988110" cy="986206"/>
              <a:chOff x="7167947" y="1624190"/>
              <a:chExt cx="2677922" cy="2672763"/>
            </a:xfrm>
            <a:solidFill>
              <a:schemeClr val="accent2"/>
            </a:solidFill>
          </p:grpSpPr>
          <p:sp>
            <p:nvSpPr>
              <p:cNvPr id="28" name="Freeform: Shape 36">
                <a:extLst>
                  <a:ext uri="{FF2B5EF4-FFF2-40B4-BE49-F238E27FC236}">
                    <a16:creationId xmlns:a16="http://schemas.microsoft.com/office/drawing/2014/main" id="{D46BCD4E-AD33-4395-B423-7E8561F02F3B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" name="Freeform: Shape 37">
                <a:extLst>
                  <a:ext uri="{FF2B5EF4-FFF2-40B4-BE49-F238E27FC236}">
                    <a16:creationId xmlns:a16="http://schemas.microsoft.com/office/drawing/2014/main" id="{D1A8599D-0CA1-4E98-BB6C-EE38E0C26BFE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30" name="Freeform: Shape 46">
            <a:extLst>
              <a:ext uri="{FF2B5EF4-FFF2-40B4-BE49-F238E27FC236}">
                <a16:creationId xmlns:a16="http://schemas.microsoft.com/office/drawing/2014/main" id="{004B6FA7-1087-4CF1-A4C0-EF5E38A33E17}"/>
              </a:ext>
            </a:extLst>
          </p:cNvPr>
          <p:cNvSpPr/>
          <p:nvPr/>
        </p:nvSpPr>
        <p:spPr>
          <a:xfrm>
            <a:off x="733953" y="2124969"/>
            <a:ext cx="1904992" cy="2786093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chemeClr val="accent4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44">
            <a:extLst>
              <a:ext uri="{FF2B5EF4-FFF2-40B4-BE49-F238E27FC236}">
                <a16:creationId xmlns:a16="http://schemas.microsoft.com/office/drawing/2014/main" id="{17957D1A-EBB4-47F1-96F2-350CD7F40086}"/>
              </a:ext>
            </a:extLst>
          </p:cNvPr>
          <p:cNvSpPr/>
          <p:nvPr/>
        </p:nvSpPr>
        <p:spPr>
          <a:xfrm>
            <a:off x="7188123" y="0"/>
            <a:ext cx="5003877" cy="6858000"/>
          </a:xfrm>
          <a:custGeom>
            <a:avLst/>
            <a:gdLst>
              <a:gd name="connsiteX0" fmla="*/ 8415751 w 8732083"/>
              <a:gd name="connsiteY0" fmla="*/ 0 h 4637898"/>
              <a:gd name="connsiteX1" fmla="*/ 8415751 w 8732083"/>
              <a:gd name="connsiteY1" fmla="*/ 16105 h 4637898"/>
              <a:gd name="connsiteX2" fmla="*/ 8415751 w 8732083"/>
              <a:gd name="connsiteY2" fmla="*/ 48363 h 4637898"/>
              <a:gd name="connsiteX3" fmla="*/ 7829078 w 8732083"/>
              <a:gd name="connsiteY3" fmla="*/ 145806 h 4637898"/>
              <a:gd name="connsiteX4" fmla="*/ 7240248 w 8732083"/>
              <a:gd name="connsiteY4" fmla="*/ 247515 h 4637898"/>
              <a:gd name="connsiteX5" fmla="*/ 6283118 w 8732083"/>
              <a:gd name="connsiteY5" fmla="*/ 501788 h 4637898"/>
              <a:gd name="connsiteX6" fmla="*/ 6166743 w 8732083"/>
              <a:gd name="connsiteY6" fmla="*/ 587823 h 4637898"/>
              <a:gd name="connsiteX7" fmla="*/ 6458210 w 8732083"/>
              <a:gd name="connsiteY7" fmla="*/ 806724 h 4637898"/>
              <a:gd name="connsiteX8" fmla="*/ 6804461 w 8732083"/>
              <a:gd name="connsiteY8" fmla="*/ 895635 h 4637898"/>
              <a:gd name="connsiteX9" fmla="*/ 7494473 w 8732083"/>
              <a:gd name="connsiteY9" fmla="*/ 1047048 h 4637898"/>
              <a:gd name="connsiteX10" fmla="*/ 8416182 w 8732083"/>
              <a:gd name="connsiteY10" fmla="*/ 1293413 h 4637898"/>
              <a:gd name="connsiteX11" fmla="*/ 8415751 w 8732083"/>
              <a:gd name="connsiteY11" fmla="*/ 2051726 h 4637898"/>
              <a:gd name="connsiteX12" fmla="*/ 7890382 w 8732083"/>
              <a:gd name="connsiteY12" fmla="*/ 2221880 h 4637898"/>
              <a:gd name="connsiteX13" fmla="*/ 7338314 w 8732083"/>
              <a:gd name="connsiteY13" fmla="*/ 2393568 h 4637898"/>
              <a:gd name="connsiteX14" fmla="*/ 5655272 w 8732083"/>
              <a:gd name="connsiteY14" fmla="*/ 2894780 h 4637898"/>
              <a:gd name="connsiteX15" fmla="*/ 4793957 w 8732083"/>
              <a:gd name="connsiteY15" fmla="*/ 3148814 h 4637898"/>
              <a:gd name="connsiteX16" fmla="*/ 4363298 w 8732083"/>
              <a:gd name="connsiteY16" fmla="*/ 3275830 h 4637898"/>
              <a:gd name="connsiteX17" fmla="*/ 4023278 w 8732083"/>
              <a:gd name="connsiteY17" fmla="*/ 3426286 h 4637898"/>
              <a:gd name="connsiteX18" fmla="*/ 4008275 w 8732083"/>
              <a:gd name="connsiteY18" fmla="*/ 3537293 h 4637898"/>
              <a:gd name="connsiteX19" fmla="*/ 4322462 w 8732083"/>
              <a:gd name="connsiteY19" fmla="*/ 3743731 h 4637898"/>
              <a:gd name="connsiteX20" fmla="*/ 4692008 w 8732083"/>
              <a:gd name="connsiteY20" fmla="*/ 3871083 h 4637898"/>
              <a:gd name="connsiteX21" fmla="*/ 6357603 w 8732083"/>
              <a:gd name="connsiteY21" fmla="*/ 4284966 h 4637898"/>
              <a:gd name="connsiteX22" fmla="*/ 7118408 w 8732083"/>
              <a:gd name="connsiteY22" fmla="*/ 4439638 h 4637898"/>
              <a:gd name="connsiteX23" fmla="*/ 7705174 w 8732083"/>
              <a:gd name="connsiteY23" fmla="*/ 4565113 h 4637898"/>
              <a:gd name="connsiteX24" fmla="*/ 8050861 w 8732083"/>
              <a:gd name="connsiteY24" fmla="*/ 4637898 h 4637898"/>
              <a:gd name="connsiteX25" fmla="*/ 4874860 w 8732083"/>
              <a:gd name="connsiteY25" fmla="*/ 4637898 h 4637898"/>
              <a:gd name="connsiteX26" fmla="*/ 4860925 w 8732083"/>
              <a:gd name="connsiteY26" fmla="*/ 4634079 h 4637898"/>
              <a:gd name="connsiteX27" fmla="*/ 3311553 w 8732083"/>
              <a:gd name="connsiteY27" fmla="*/ 4197155 h 4637898"/>
              <a:gd name="connsiteX28" fmla="*/ 2683228 w 8732083"/>
              <a:gd name="connsiteY28" fmla="*/ 3966799 h 4637898"/>
              <a:gd name="connsiteX29" fmla="*/ 2455318 w 8732083"/>
              <a:gd name="connsiteY29" fmla="*/ 3863173 h 4637898"/>
              <a:gd name="connsiteX30" fmla="*/ 2180722 w 8732083"/>
              <a:gd name="connsiteY30" fmla="*/ 3704378 h 4637898"/>
              <a:gd name="connsiteX31" fmla="*/ 2015073 w 8732083"/>
              <a:gd name="connsiteY31" fmla="*/ 3438649 h 4637898"/>
              <a:gd name="connsiteX32" fmla="*/ 2088455 w 8732083"/>
              <a:gd name="connsiteY32" fmla="*/ 3345808 h 4637898"/>
              <a:gd name="connsiteX33" fmla="*/ 2217006 w 8732083"/>
              <a:gd name="connsiteY33" fmla="*/ 3272426 h 4637898"/>
              <a:gd name="connsiteX34" fmla="*/ 2348097 w 8732083"/>
              <a:gd name="connsiteY34" fmla="*/ 3220947 h 4637898"/>
              <a:gd name="connsiteX35" fmla="*/ 2625088 w 8732083"/>
              <a:gd name="connsiteY35" fmla="*/ 3146128 h 4637898"/>
              <a:gd name="connsiteX36" fmla="*/ 3166802 w 8732083"/>
              <a:gd name="connsiteY36" fmla="*/ 3003246 h 4637898"/>
              <a:gd name="connsiteX37" fmla="*/ 4624234 w 8732083"/>
              <a:gd name="connsiteY37" fmla="*/ 2627852 h 4637898"/>
              <a:gd name="connsiteX38" fmla="*/ 5608492 w 8732083"/>
              <a:gd name="connsiteY38" fmla="*/ 2376839 h 4637898"/>
              <a:gd name="connsiteX39" fmla="*/ 7324319 w 8732083"/>
              <a:gd name="connsiteY39" fmla="*/ 1926433 h 4637898"/>
              <a:gd name="connsiteX40" fmla="*/ 8090780 w 8732083"/>
              <a:gd name="connsiteY40" fmla="*/ 1708971 h 4637898"/>
              <a:gd name="connsiteX41" fmla="*/ 8211661 w 8732083"/>
              <a:gd name="connsiteY41" fmla="*/ 1658835 h 4637898"/>
              <a:gd name="connsiteX42" fmla="*/ 7961271 w 8732083"/>
              <a:gd name="connsiteY42" fmla="*/ 1412758 h 4637898"/>
              <a:gd name="connsiteX43" fmla="*/ 7148221 w 8732083"/>
              <a:gd name="connsiteY43" fmla="*/ 1156185 h 4637898"/>
              <a:gd name="connsiteX44" fmla="*/ 6323620 w 8732083"/>
              <a:gd name="connsiteY44" fmla="*/ 920461 h 4637898"/>
              <a:gd name="connsiteX45" fmla="*/ 6035891 w 8732083"/>
              <a:gd name="connsiteY45" fmla="*/ 824791 h 4637898"/>
              <a:gd name="connsiteX46" fmla="*/ 5846373 w 8732083"/>
              <a:gd name="connsiteY46" fmla="*/ 737557 h 4637898"/>
              <a:gd name="connsiteX47" fmla="*/ 5827440 w 8732083"/>
              <a:gd name="connsiteY47" fmla="*/ 716851 h 4637898"/>
              <a:gd name="connsiteX48" fmla="*/ 5820922 w 8732083"/>
              <a:gd name="connsiteY48" fmla="*/ 669495 h 4637898"/>
              <a:gd name="connsiteX49" fmla="*/ 5877816 w 8732083"/>
              <a:gd name="connsiteY49" fmla="*/ 606274 h 4637898"/>
              <a:gd name="connsiteX50" fmla="*/ 6022327 w 8732083"/>
              <a:gd name="connsiteY50" fmla="*/ 530736 h 4637898"/>
              <a:gd name="connsiteX51" fmla="*/ 6154089 w 8732083"/>
              <a:gd name="connsiteY51" fmla="*/ 480696 h 4637898"/>
              <a:gd name="connsiteX52" fmla="*/ 6294095 w 8732083"/>
              <a:gd name="connsiteY52" fmla="*/ 436600 h 4637898"/>
              <a:gd name="connsiteX53" fmla="*/ 6486537 w 8732083"/>
              <a:gd name="connsiteY53" fmla="*/ 382917 h 4637898"/>
              <a:gd name="connsiteX54" fmla="*/ 6700931 w 8732083"/>
              <a:gd name="connsiteY54" fmla="*/ 333596 h 4637898"/>
              <a:gd name="connsiteX55" fmla="*/ 7131493 w 8732083"/>
              <a:gd name="connsiteY55" fmla="*/ 242816 h 4637898"/>
              <a:gd name="connsiteX56" fmla="*/ 7998562 w 8732083"/>
              <a:gd name="connsiteY56" fmla="*/ 92697 h 4637898"/>
              <a:gd name="connsiteX57" fmla="*/ 8390922 w 8732083"/>
              <a:gd name="connsiteY57" fmla="*/ 38918 h 4637898"/>
              <a:gd name="connsiteX58" fmla="*/ 8415463 w 8732083"/>
              <a:gd name="connsiteY58" fmla="*/ 17972 h 4637898"/>
              <a:gd name="connsiteX59" fmla="*/ 6518075 w 8732083"/>
              <a:gd name="connsiteY59" fmla="*/ 352960 h 4637898"/>
              <a:gd name="connsiteX60" fmla="*/ 6047107 w 8732083"/>
              <a:gd name="connsiteY60" fmla="*/ 493062 h 4637898"/>
              <a:gd name="connsiteX61" fmla="*/ 5832233 w 8732083"/>
              <a:gd name="connsiteY61" fmla="*/ 612458 h 4637898"/>
              <a:gd name="connsiteX62" fmla="*/ 5793362 w 8732083"/>
              <a:gd name="connsiteY62" fmla="*/ 669112 h 4637898"/>
              <a:gd name="connsiteX63" fmla="*/ 5826242 w 8732083"/>
              <a:gd name="connsiteY63" fmla="*/ 755292 h 4637898"/>
              <a:gd name="connsiteX64" fmla="*/ 5957524 w 8732083"/>
              <a:gd name="connsiteY64" fmla="*/ 823593 h 4637898"/>
              <a:gd name="connsiteX65" fmla="*/ 6764871 w 8732083"/>
              <a:gd name="connsiteY65" fmla="*/ 1080981 h 4637898"/>
              <a:gd name="connsiteX66" fmla="*/ 7587219 w 8732083"/>
              <a:gd name="connsiteY66" fmla="*/ 1322936 h 4637898"/>
              <a:gd name="connsiteX67" fmla="*/ 8069834 w 8732083"/>
              <a:gd name="connsiteY67" fmla="*/ 1500471 h 4637898"/>
              <a:gd name="connsiteX68" fmla="*/ 8194406 w 8732083"/>
              <a:gd name="connsiteY68" fmla="*/ 1581763 h 4637898"/>
              <a:gd name="connsiteX69" fmla="*/ 8193400 w 8732083"/>
              <a:gd name="connsiteY69" fmla="*/ 1622360 h 4637898"/>
              <a:gd name="connsiteX70" fmla="*/ 8170824 w 8732083"/>
              <a:gd name="connsiteY70" fmla="*/ 1638656 h 4637898"/>
              <a:gd name="connsiteX71" fmla="*/ 7989262 w 8732083"/>
              <a:gd name="connsiteY71" fmla="*/ 1698138 h 4637898"/>
              <a:gd name="connsiteX72" fmla="*/ 7136814 w 8732083"/>
              <a:gd name="connsiteY72" fmla="*/ 1930363 h 4637898"/>
              <a:gd name="connsiteX73" fmla="*/ 5628432 w 8732083"/>
              <a:gd name="connsiteY73" fmla="*/ 2317548 h 4637898"/>
              <a:gd name="connsiteX74" fmla="*/ 4766828 w 8732083"/>
              <a:gd name="connsiteY74" fmla="*/ 2532614 h 4637898"/>
              <a:gd name="connsiteX75" fmla="*/ 3896500 w 8732083"/>
              <a:gd name="connsiteY75" fmla="*/ 2750986 h 4637898"/>
              <a:gd name="connsiteX76" fmla="*/ 2619385 w 8732083"/>
              <a:gd name="connsiteY76" fmla="*/ 3075286 h 4637898"/>
              <a:gd name="connsiteX77" fmla="*/ 2072351 w 8732083"/>
              <a:gd name="connsiteY77" fmla="*/ 3272474 h 4637898"/>
              <a:gd name="connsiteX78" fmla="*/ 1943560 w 8732083"/>
              <a:gd name="connsiteY78" fmla="*/ 3418039 h 4637898"/>
              <a:gd name="connsiteX79" fmla="*/ 1950798 w 8732083"/>
              <a:gd name="connsiteY79" fmla="*/ 3564228 h 4637898"/>
              <a:gd name="connsiteX80" fmla="*/ 2031801 w 8732083"/>
              <a:gd name="connsiteY80" fmla="*/ 3675140 h 4637898"/>
              <a:gd name="connsiteX81" fmla="*/ 2224339 w 8732083"/>
              <a:gd name="connsiteY81" fmla="*/ 3821952 h 4637898"/>
              <a:gd name="connsiteX82" fmla="*/ 2994874 w 8732083"/>
              <a:gd name="connsiteY82" fmla="*/ 4172854 h 4637898"/>
              <a:gd name="connsiteX83" fmla="*/ 3810992 w 8732083"/>
              <a:gd name="connsiteY83" fmla="*/ 4441410 h 4637898"/>
              <a:gd name="connsiteX84" fmla="*/ 4232214 w 8732083"/>
              <a:gd name="connsiteY84" fmla="*/ 4562597 h 4637898"/>
              <a:gd name="connsiteX85" fmla="*/ 4509698 w 8732083"/>
              <a:gd name="connsiteY85" fmla="*/ 4637898 h 4637898"/>
              <a:gd name="connsiteX86" fmla="*/ 1072353 w 8732083"/>
              <a:gd name="connsiteY86" fmla="*/ 4637898 h 4637898"/>
              <a:gd name="connsiteX87" fmla="*/ 931536 w 8732083"/>
              <a:gd name="connsiteY87" fmla="*/ 4591476 h 4637898"/>
              <a:gd name="connsiteX88" fmla="*/ 851122 w 8732083"/>
              <a:gd name="connsiteY88" fmla="*/ 4564403 h 4637898"/>
              <a:gd name="connsiteX89" fmla="*/ 679386 w 8732083"/>
              <a:gd name="connsiteY89" fmla="*/ 4488719 h 4637898"/>
              <a:gd name="connsiteX90" fmla="*/ 683364 w 8732083"/>
              <a:gd name="connsiteY90" fmla="*/ 2984507 h 4637898"/>
              <a:gd name="connsiteX91" fmla="*/ 1120685 w 8732083"/>
              <a:gd name="connsiteY91" fmla="*/ 2859360 h 4637898"/>
              <a:gd name="connsiteX92" fmla="*/ 2818154 w 8732083"/>
              <a:gd name="connsiteY92" fmla="*/ 2488328 h 4637898"/>
              <a:gd name="connsiteX93" fmla="*/ 3937768 w 8732083"/>
              <a:gd name="connsiteY93" fmla="*/ 2279397 h 4637898"/>
              <a:gd name="connsiteX94" fmla="*/ 5691221 w 8732083"/>
              <a:gd name="connsiteY94" fmla="*/ 1967416 h 4637898"/>
              <a:gd name="connsiteX95" fmla="*/ 6483277 w 8732083"/>
              <a:gd name="connsiteY95" fmla="*/ 1811497 h 4637898"/>
              <a:gd name="connsiteX96" fmla="*/ 6875399 w 8732083"/>
              <a:gd name="connsiteY96" fmla="*/ 1716977 h 4637898"/>
              <a:gd name="connsiteX97" fmla="*/ 7190352 w 8732083"/>
              <a:gd name="connsiteY97" fmla="*/ 1589817 h 4637898"/>
              <a:gd name="connsiteX98" fmla="*/ 7197589 w 8732083"/>
              <a:gd name="connsiteY98" fmla="*/ 1490744 h 4637898"/>
              <a:gd name="connsiteX99" fmla="*/ 6803742 w 8732083"/>
              <a:gd name="connsiteY99" fmla="*/ 1309853 h 4637898"/>
              <a:gd name="connsiteX100" fmla="*/ 6073421 w 8732083"/>
              <a:gd name="connsiteY100" fmla="*/ 1114056 h 4637898"/>
              <a:gd name="connsiteX101" fmla="*/ 5490346 w 8732083"/>
              <a:gd name="connsiteY101" fmla="*/ 780973 h 4637898"/>
              <a:gd name="connsiteX102" fmla="*/ 6111374 w 8732083"/>
              <a:gd name="connsiteY102" fmla="*/ 414854 h 4637898"/>
              <a:gd name="connsiteX103" fmla="*/ 6579666 w 8732083"/>
              <a:gd name="connsiteY103" fmla="*/ 313276 h 4637898"/>
              <a:gd name="connsiteX104" fmla="*/ 8276943 w 8732083"/>
              <a:gd name="connsiteY104" fmla="*/ 18693 h 4637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8732083" h="4637898">
                <a:moveTo>
                  <a:pt x="8415751" y="0"/>
                </a:moveTo>
                <a:lnTo>
                  <a:pt x="8415751" y="16105"/>
                </a:lnTo>
                <a:lnTo>
                  <a:pt x="8415751" y="48363"/>
                </a:lnTo>
                <a:cubicBezTo>
                  <a:pt x="8408417" y="56511"/>
                  <a:pt x="7876290" y="138089"/>
                  <a:pt x="7829078" y="145806"/>
                </a:cubicBezTo>
                <a:lnTo>
                  <a:pt x="7240248" y="247515"/>
                </a:lnTo>
                <a:cubicBezTo>
                  <a:pt x="6914798" y="306901"/>
                  <a:pt x="6587479" y="372135"/>
                  <a:pt x="6283118" y="501788"/>
                </a:cubicBezTo>
                <a:cubicBezTo>
                  <a:pt x="6237824" y="521056"/>
                  <a:pt x="6190134" y="544494"/>
                  <a:pt x="6166743" y="587823"/>
                </a:cubicBezTo>
                <a:cubicBezTo>
                  <a:pt x="6090245" y="729603"/>
                  <a:pt x="6377590" y="784244"/>
                  <a:pt x="6458210" y="806724"/>
                </a:cubicBezTo>
                <a:cubicBezTo>
                  <a:pt x="6573004" y="838741"/>
                  <a:pt x="6688517" y="868027"/>
                  <a:pt x="6804461" y="895635"/>
                </a:cubicBezTo>
                <a:lnTo>
                  <a:pt x="7494473" y="1047048"/>
                </a:lnTo>
                <a:cubicBezTo>
                  <a:pt x="7774772" y="1106674"/>
                  <a:pt x="8266159" y="1247016"/>
                  <a:pt x="8416182" y="1293413"/>
                </a:cubicBezTo>
                <a:cubicBezTo>
                  <a:pt x="8961792" y="1496407"/>
                  <a:pt x="8691976" y="1950334"/>
                  <a:pt x="8415751" y="2051726"/>
                </a:cubicBezTo>
                <a:cubicBezTo>
                  <a:pt x="8245596" y="2119596"/>
                  <a:pt x="8065088" y="2166904"/>
                  <a:pt x="7890382" y="2221880"/>
                </a:cubicBezTo>
                <a:lnTo>
                  <a:pt x="7338314" y="2393568"/>
                </a:lnTo>
                <a:lnTo>
                  <a:pt x="5655272" y="2894780"/>
                </a:lnTo>
                <a:lnTo>
                  <a:pt x="4793957" y="3148814"/>
                </a:lnTo>
                <a:lnTo>
                  <a:pt x="4363298" y="3275830"/>
                </a:lnTo>
                <a:cubicBezTo>
                  <a:pt x="4248744" y="3309622"/>
                  <a:pt x="4109889" y="3337470"/>
                  <a:pt x="4023278" y="3426286"/>
                </a:cubicBezTo>
                <a:cubicBezTo>
                  <a:pt x="3992602" y="3457776"/>
                  <a:pt x="3986755" y="3498374"/>
                  <a:pt x="4008275" y="3537293"/>
                </a:cubicBezTo>
                <a:cubicBezTo>
                  <a:pt x="4068621" y="3646432"/>
                  <a:pt x="4214474" y="3698436"/>
                  <a:pt x="4322462" y="3743731"/>
                </a:cubicBezTo>
                <a:cubicBezTo>
                  <a:pt x="4442720" y="3794154"/>
                  <a:pt x="4567915" y="3831492"/>
                  <a:pt x="4692008" y="3871083"/>
                </a:cubicBezTo>
                <a:cubicBezTo>
                  <a:pt x="5237509" y="4045168"/>
                  <a:pt x="5797531" y="4168254"/>
                  <a:pt x="6357603" y="4284966"/>
                </a:cubicBezTo>
                <a:cubicBezTo>
                  <a:pt x="6611205" y="4336523"/>
                  <a:pt x="6475282" y="4295606"/>
                  <a:pt x="7118408" y="4439638"/>
                </a:cubicBezTo>
                <a:cubicBezTo>
                  <a:pt x="7279190" y="4475646"/>
                  <a:pt x="7478266" y="4517484"/>
                  <a:pt x="7705174" y="4565113"/>
                </a:cubicBezTo>
                <a:lnTo>
                  <a:pt x="8050861" y="4637898"/>
                </a:lnTo>
                <a:lnTo>
                  <a:pt x="4874860" y="4637898"/>
                </a:lnTo>
                <a:lnTo>
                  <a:pt x="4860925" y="4634079"/>
                </a:lnTo>
                <a:cubicBezTo>
                  <a:pt x="4281568" y="4474647"/>
                  <a:pt x="3357998" y="4213511"/>
                  <a:pt x="3311553" y="4197155"/>
                </a:cubicBezTo>
                <a:cubicBezTo>
                  <a:pt x="3241047" y="4172326"/>
                  <a:pt x="2744771" y="3992586"/>
                  <a:pt x="2683228" y="3966799"/>
                </a:cubicBezTo>
                <a:cubicBezTo>
                  <a:pt x="2606300" y="3934590"/>
                  <a:pt x="2530186" y="3900367"/>
                  <a:pt x="2455318" y="3863173"/>
                </a:cubicBezTo>
                <a:cubicBezTo>
                  <a:pt x="2360318" y="3815961"/>
                  <a:pt x="2267045" y="3766064"/>
                  <a:pt x="2180722" y="3704378"/>
                </a:cubicBezTo>
                <a:cubicBezTo>
                  <a:pt x="2100966" y="3647340"/>
                  <a:pt x="1974332" y="3551766"/>
                  <a:pt x="2015073" y="3438649"/>
                </a:cubicBezTo>
                <a:cubicBezTo>
                  <a:pt x="2028638" y="3401024"/>
                  <a:pt x="2056438" y="3369821"/>
                  <a:pt x="2088455" y="3345808"/>
                </a:cubicBezTo>
                <a:cubicBezTo>
                  <a:pt x="2126848" y="3317002"/>
                  <a:pt x="2173533" y="3292029"/>
                  <a:pt x="2217006" y="3272426"/>
                </a:cubicBezTo>
                <a:cubicBezTo>
                  <a:pt x="2259904" y="3253062"/>
                  <a:pt x="2304144" y="3237484"/>
                  <a:pt x="2348097" y="3220947"/>
                </a:cubicBezTo>
                <a:cubicBezTo>
                  <a:pt x="2436433" y="3187684"/>
                  <a:pt x="2534020" y="3170285"/>
                  <a:pt x="2625088" y="3146128"/>
                </a:cubicBezTo>
                <a:cubicBezTo>
                  <a:pt x="2805596" y="3098245"/>
                  <a:pt x="2986199" y="3050698"/>
                  <a:pt x="3166802" y="3003246"/>
                </a:cubicBezTo>
                <a:cubicBezTo>
                  <a:pt x="3362647" y="2951769"/>
                  <a:pt x="4334348" y="2701953"/>
                  <a:pt x="4624234" y="2627852"/>
                </a:cubicBezTo>
                <a:cubicBezTo>
                  <a:pt x="4910908" y="2554566"/>
                  <a:pt x="5575804" y="2385514"/>
                  <a:pt x="5608492" y="2376839"/>
                </a:cubicBezTo>
                <a:cubicBezTo>
                  <a:pt x="5892579" y="2301635"/>
                  <a:pt x="7037404" y="2004369"/>
                  <a:pt x="7324319" y="1926433"/>
                </a:cubicBezTo>
                <a:cubicBezTo>
                  <a:pt x="7532674" y="1869874"/>
                  <a:pt x="8043376" y="1723733"/>
                  <a:pt x="8090780" y="1708971"/>
                </a:cubicBezTo>
                <a:cubicBezTo>
                  <a:pt x="8132623" y="1695982"/>
                  <a:pt x="8174754" y="1683424"/>
                  <a:pt x="8211661" y="1658835"/>
                </a:cubicBezTo>
                <a:cubicBezTo>
                  <a:pt x="8354351" y="1563837"/>
                  <a:pt x="8021280" y="1434998"/>
                  <a:pt x="7961271" y="1412758"/>
                </a:cubicBezTo>
                <a:cubicBezTo>
                  <a:pt x="7694680" y="1313877"/>
                  <a:pt x="7421810" y="1233114"/>
                  <a:pt x="7148221" y="1156185"/>
                </a:cubicBezTo>
                <a:cubicBezTo>
                  <a:pt x="6873003" y="1078777"/>
                  <a:pt x="6596681" y="1005203"/>
                  <a:pt x="6323620" y="920461"/>
                </a:cubicBezTo>
                <a:cubicBezTo>
                  <a:pt x="6227088" y="890504"/>
                  <a:pt x="6130555" y="859925"/>
                  <a:pt x="6035891" y="824791"/>
                </a:cubicBezTo>
                <a:cubicBezTo>
                  <a:pt x="5970274" y="800442"/>
                  <a:pt x="5906143" y="774080"/>
                  <a:pt x="5846373" y="737557"/>
                </a:cubicBezTo>
                <a:cubicBezTo>
                  <a:pt x="5840046" y="730655"/>
                  <a:pt x="5833528" y="723945"/>
                  <a:pt x="5827440" y="716851"/>
                </a:cubicBezTo>
                <a:cubicBezTo>
                  <a:pt x="5815170" y="702519"/>
                  <a:pt x="5813971" y="684402"/>
                  <a:pt x="5820922" y="669495"/>
                </a:cubicBezTo>
                <a:cubicBezTo>
                  <a:pt x="5832904" y="643133"/>
                  <a:pt x="5854042" y="623386"/>
                  <a:pt x="5877816" y="606274"/>
                </a:cubicBezTo>
                <a:cubicBezTo>
                  <a:pt x="5922439" y="574114"/>
                  <a:pt x="5972335" y="552544"/>
                  <a:pt x="6022327" y="530736"/>
                </a:cubicBezTo>
                <a:cubicBezTo>
                  <a:pt x="6065465" y="511947"/>
                  <a:pt x="6109129" y="494165"/>
                  <a:pt x="6154089" y="480696"/>
                </a:cubicBezTo>
                <a:cubicBezTo>
                  <a:pt x="6200965" y="466605"/>
                  <a:pt x="6246979" y="450069"/>
                  <a:pt x="6294095" y="436600"/>
                </a:cubicBezTo>
                <a:cubicBezTo>
                  <a:pt x="6358514" y="418194"/>
                  <a:pt x="6420871" y="398447"/>
                  <a:pt x="6486537" y="382917"/>
                </a:cubicBezTo>
                <a:cubicBezTo>
                  <a:pt x="6557906" y="366045"/>
                  <a:pt x="6629370" y="349605"/>
                  <a:pt x="6700931" y="333596"/>
                </a:cubicBezTo>
                <a:cubicBezTo>
                  <a:pt x="6844052" y="301578"/>
                  <a:pt x="6987605" y="271334"/>
                  <a:pt x="7131493" y="242816"/>
                </a:cubicBezTo>
                <a:cubicBezTo>
                  <a:pt x="7419270" y="185778"/>
                  <a:pt x="7708388" y="135738"/>
                  <a:pt x="7998562" y="92697"/>
                </a:cubicBezTo>
                <a:cubicBezTo>
                  <a:pt x="8129125" y="73332"/>
                  <a:pt x="8259928" y="55406"/>
                  <a:pt x="8390922" y="38918"/>
                </a:cubicBezTo>
                <a:cubicBezTo>
                  <a:pt x="8403288" y="37384"/>
                  <a:pt x="8419776" y="29619"/>
                  <a:pt x="8415463" y="17972"/>
                </a:cubicBezTo>
                <a:cubicBezTo>
                  <a:pt x="7779518" y="109472"/>
                  <a:pt x="7142373" y="201163"/>
                  <a:pt x="6518075" y="352960"/>
                </a:cubicBezTo>
                <a:cubicBezTo>
                  <a:pt x="6358801" y="391689"/>
                  <a:pt x="6200150" y="434443"/>
                  <a:pt x="6047107" y="493062"/>
                </a:cubicBezTo>
                <a:cubicBezTo>
                  <a:pt x="5970131" y="522587"/>
                  <a:pt x="5893201" y="557002"/>
                  <a:pt x="5832233" y="612458"/>
                </a:cubicBezTo>
                <a:cubicBezTo>
                  <a:pt x="5815026" y="628131"/>
                  <a:pt x="5798634" y="646441"/>
                  <a:pt x="5793362" y="669112"/>
                </a:cubicBezTo>
                <a:cubicBezTo>
                  <a:pt x="5786028" y="700554"/>
                  <a:pt x="5802277" y="733723"/>
                  <a:pt x="5826242" y="755292"/>
                </a:cubicBezTo>
                <a:cubicBezTo>
                  <a:pt x="5861279" y="786830"/>
                  <a:pt x="5914291" y="806098"/>
                  <a:pt x="5957524" y="823593"/>
                </a:cubicBezTo>
                <a:cubicBezTo>
                  <a:pt x="6218603" y="929137"/>
                  <a:pt x="6494446" y="1003334"/>
                  <a:pt x="6764871" y="1080981"/>
                </a:cubicBezTo>
                <a:cubicBezTo>
                  <a:pt x="7039514" y="1159827"/>
                  <a:pt x="7315020" y="1235894"/>
                  <a:pt x="7587219" y="1322936"/>
                </a:cubicBezTo>
                <a:cubicBezTo>
                  <a:pt x="7749704" y="1374893"/>
                  <a:pt x="7916840" y="1424981"/>
                  <a:pt x="8069834" y="1500471"/>
                </a:cubicBezTo>
                <a:cubicBezTo>
                  <a:pt x="8114698" y="1522568"/>
                  <a:pt x="8160280" y="1543274"/>
                  <a:pt x="8194406" y="1581763"/>
                </a:cubicBezTo>
                <a:cubicBezTo>
                  <a:pt x="8209552" y="1598874"/>
                  <a:pt x="8209840" y="1606687"/>
                  <a:pt x="8193400" y="1622360"/>
                </a:cubicBezTo>
                <a:cubicBezTo>
                  <a:pt x="8186690" y="1628735"/>
                  <a:pt x="8179212" y="1635301"/>
                  <a:pt x="8170824" y="1638656"/>
                </a:cubicBezTo>
                <a:cubicBezTo>
                  <a:pt x="8111630" y="1662430"/>
                  <a:pt x="8050566" y="1680692"/>
                  <a:pt x="7989262" y="1698138"/>
                </a:cubicBezTo>
                <a:cubicBezTo>
                  <a:pt x="7706184" y="1778806"/>
                  <a:pt x="7421570" y="1855160"/>
                  <a:pt x="7136814" y="1930363"/>
                </a:cubicBezTo>
                <a:cubicBezTo>
                  <a:pt x="6848989" y="2006382"/>
                  <a:pt x="5843162" y="2265016"/>
                  <a:pt x="5628432" y="2317548"/>
                </a:cubicBezTo>
                <a:cubicBezTo>
                  <a:pt x="5340943" y="2387911"/>
                  <a:pt x="5053933" y="2460526"/>
                  <a:pt x="4766828" y="2532614"/>
                </a:cubicBezTo>
                <a:cubicBezTo>
                  <a:pt x="4476703" y="2605421"/>
                  <a:pt x="4186626" y="2678227"/>
                  <a:pt x="3896500" y="2750986"/>
                </a:cubicBezTo>
                <a:cubicBezTo>
                  <a:pt x="3609539" y="2822978"/>
                  <a:pt x="2758240" y="3039769"/>
                  <a:pt x="2619385" y="3075286"/>
                </a:cubicBezTo>
                <a:cubicBezTo>
                  <a:pt x="2434516" y="3122594"/>
                  <a:pt x="2231289" y="3160171"/>
                  <a:pt x="2072351" y="3272474"/>
                </a:cubicBezTo>
                <a:cubicBezTo>
                  <a:pt x="2017997" y="3310866"/>
                  <a:pt x="1965417" y="3350409"/>
                  <a:pt x="1943560" y="3418039"/>
                </a:cubicBezTo>
                <a:cubicBezTo>
                  <a:pt x="1927360" y="3468079"/>
                  <a:pt x="1929804" y="3516873"/>
                  <a:pt x="1950798" y="3564228"/>
                </a:cubicBezTo>
                <a:cubicBezTo>
                  <a:pt x="1969635" y="3606791"/>
                  <a:pt x="1999160" y="3642307"/>
                  <a:pt x="2031801" y="3675140"/>
                </a:cubicBezTo>
                <a:cubicBezTo>
                  <a:pt x="2089270" y="3732848"/>
                  <a:pt x="2155654" y="3778767"/>
                  <a:pt x="2224339" y="3821952"/>
                </a:cubicBezTo>
                <a:cubicBezTo>
                  <a:pt x="2461836" y="3971160"/>
                  <a:pt x="2732693" y="4075266"/>
                  <a:pt x="2994874" y="4172854"/>
                </a:cubicBezTo>
                <a:cubicBezTo>
                  <a:pt x="3089538" y="4208083"/>
                  <a:pt x="3774804" y="4430529"/>
                  <a:pt x="3810992" y="4441410"/>
                </a:cubicBezTo>
                <a:cubicBezTo>
                  <a:pt x="3950854" y="4483373"/>
                  <a:pt x="4091375" y="4523515"/>
                  <a:pt x="4232214" y="4562597"/>
                </a:cubicBezTo>
                <a:lnTo>
                  <a:pt x="4509698" y="4637898"/>
                </a:lnTo>
                <a:lnTo>
                  <a:pt x="1072353" y="4637898"/>
                </a:lnTo>
                <a:lnTo>
                  <a:pt x="931536" y="4591476"/>
                </a:lnTo>
                <a:cubicBezTo>
                  <a:pt x="893453" y="4578833"/>
                  <a:pt x="865519" y="4569441"/>
                  <a:pt x="851122" y="4564403"/>
                </a:cubicBezTo>
                <a:cubicBezTo>
                  <a:pt x="798637" y="4545997"/>
                  <a:pt x="679289" y="4499073"/>
                  <a:pt x="679386" y="4488719"/>
                </a:cubicBezTo>
                <a:cubicBezTo>
                  <a:pt x="-276600" y="4023842"/>
                  <a:pt x="-176152" y="3314797"/>
                  <a:pt x="683364" y="2984507"/>
                </a:cubicBezTo>
                <a:cubicBezTo>
                  <a:pt x="690793" y="2976502"/>
                  <a:pt x="984273" y="2894972"/>
                  <a:pt x="1120685" y="2859360"/>
                </a:cubicBezTo>
                <a:cubicBezTo>
                  <a:pt x="1682050" y="2712931"/>
                  <a:pt x="2248352" y="2595740"/>
                  <a:pt x="2818154" y="2488328"/>
                </a:cubicBezTo>
                <a:cubicBezTo>
                  <a:pt x="3191247" y="2418013"/>
                  <a:pt x="3563812" y="2343816"/>
                  <a:pt x="3937768" y="2279397"/>
                </a:cubicBezTo>
                <a:cubicBezTo>
                  <a:pt x="4522381" y="2178695"/>
                  <a:pt x="5109485" y="2083744"/>
                  <a:pt x="5691221" y="1967416"/>
                </a:cubicBezTo>
                <a:cubicBezTo>
                  <a:pt x="5955895" y="1918814"/>
                  <a:pt x="6220473" y="1869541"/>
                  <a:pt x="6483277" y="1811497"/>
                </a:cubicBezTo>
                <a:cubicBezTo>
                  <a:pt x="6614560" y="1782498"/>
                  <a:pt x="6745411" y="1751296"/>
                  <a:pt x="6875399" y="1716977"/>
                </a:cubicBezTo>
                <a:cubicBezTo>
                  <a:pt x="6987365" y="1687452"/>
                  <a:pt x="7097606" y="1662671"/>
                  <a:pt x="7190352" y="1589817"/>
                </a:cubicBezTo>
                <a:cubicBezTo>
                  <a:pt x="7217098" y="1568775"/>
                  <a:pt x="7224958" y="1518831"/>
                  <a:pt x="7197589" y="1490744"/>
                </a:cubicBezTo>
                <a:cubicBezTo>
                  <a:pt x="7101008" y="1391671"/>
                  <a:pt x="6932485" y="1349060"/>
                  <a:pt x="6803742" y="1309853"/>
                </a:cubicBezTo>
                <a:cubicBezTo>
                  <a:pt x="6562555" y="1236423"/>
                  <a:pt x="6330420" y="1183152"/>
                  <a:pt x="6073421" y="1114056"/>
                </a:cubicBezTo>
                <a:cubicBezTo>
                  <a:pt x="5845534" y="1052786"/>
                  <a:pt x="5507559" y="935525"/>
                  <a:pt x="5490346" y="780973"/>
                </a:cubicBezTo>
                <a:cubicBezTo>
                  <a:pt x="5468967" y="589007"/>
                  <a:pt x="5920719" y="466703"/>
                  <a:pt x="6111374" y="414854"/>
                </a:cubicBezTo>
                <a:cubicBezTo>
                  <a:pt x="6292927" y="365480"/>
                  <a:pt x="6218738" y="379303"/>
                  <a:pt x="6579666" y="313276"/>
                </a:cubicBezTo>
                <a:cubicBezTo>
                  <a:pt x="6940594" y="247249"/>
                  <a:pt x="7708772" y="99265"/>
                  <a:pt x="8276943" y="18693"/>
                </a:cubicBezTo>
                <a:close/>
              </a:path>
            </a:pathLst>
          </a:custGeom>
          <a:solidFill>
            <a:srgbClr val="C0C0C0"/>
          </a:solidFill>
          <a:ln w="6370" cap="flat">
            <a:noFill/>
            <a:prstDash val="solid"/>
            <a:miter/>
          </a:ln>
        </p:spPr>
        <p:txBody>
          <a:bodyPr wrap="square" lIns="91432" tIns="45718" rIns="91432" bIns="45718" rtlCol="0" anchor="ctr">
            <a:noAutofit/>
          </a:bodyPr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A101E2-CD5F-458B-9975-170CEC7FBA2A}"/>
              </a:ext>
            </a:extLst>
          </p:cNvPr>
          <p:cNvSpPr/>
          <p:nvPr/>
        </p:nvSpPr>
        <p:spPr>
          <a:xfrm>
            <a:off x="261256" y="666206"/>
            <a:ext cx="11769635" cy="2926080"/>
          </a:xfrm>
          <a:prstGeom prst="rect">
            <a:avLst/>
          </a:prstGeom>
          <a:solidFill>
            <a:schemeClr val="accent1">
              <a:lumMod val="20000"/>
              <a:lumOff val="80000"/>
              <a:alpha val="65882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  <a:ea typeface="Arial Unicode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11</a:t>
            </a:fld>
            <a:endParaRPr lang="sr-Latn-RS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44138" y="562820"/>
            <a:ext cx="11377748" cy="318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r-Cyrl-RS" sz="2500" b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Прихватање аутономних возила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истраживањима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која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бавила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прихватањем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аутономних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није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утврђена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законитост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смислу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ли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генерално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позитивно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или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негативно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гледају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аутономна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Међутим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утврђено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је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особе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које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имају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проблеме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приступачношћу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саобраћајне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инфраструктуре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јавним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превозом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немају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возачку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дозволу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више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желе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користе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аутономна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аспекта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социодемографских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карактеристика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заинтересованији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коришћење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ових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возила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особе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мушког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пола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млади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образованији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особе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које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живе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урбаним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подручјима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C923FD-72A4-154A-379A-D26DD2D97195}"/>
              </a:ext>
            </a:extLst>
          </p:cNvPr>
          <p:cNvGrpSpPr/>
          <p:nvPr/>
        </p:nvGrpSpPr>
        <p:grpSpPr>
          <a:xfrm>
            <a:off x="322217" y="4588003"/>
            <a:ext cx="11547565" cy="1870378"/>
            <a:chOff x="404949" y="3864217"/>
            <a:chExt cx="11547565" cy="187037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9A101E2-CD5F-458B-9975-170CEC7FBA2A}"/>
                </a:ext>
              </a:extLst>
            </p:cNvPr>
            <p:cNvSpPr/>
            <p:nvPr/>
          </p:nvSpPr>
          <p:spPr>
            <a:xfrm>
              <a:off x="404949" y="4023361"/>
              <a:ext cx="11547565" cy="1711234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65882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ysClr val="window" lastClr="FFFFFF"/>
                </a:solidFill>
                <a:ea typeface="Arial Unicode MS"/>
              </a:endParaRPr>
            </a:p>
          </p:txBody>
        </p:sp>
        <p:sp>
          <p:nvSpPr>
            <p:cNvPr id="23554" name="Rectangle 2"/>
            <p:cNvSpPr>
              <a:spLocks noChangeArrowheads="1"/>
            </p:cNvSpPr>
            <p:nvPr/>
          </p:nvSpPr>
          <p:spPr bwMode="auto">
            <a:xfrm>
              <a:off x="522514" y="3864217"/>
              <a:ext cx="11207932" cy="1831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en-US" sz="2500" b="1" i="0" u="none" strike="noStrike" cap="none" normalizeH="0" baseline="0" dirty="0" err="1">
                  <a:ln>
                    <a:noFill/>
                  </a:ln>
                  <a:solidFill>
                    <a:srgbClr val="00B050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Унапређење</a:t>
              </a:r>
              <a:r>
                <a:rPr kumimoji="0" lang="en-US" sz="2500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500" b="1" i="0" u="none" strike="noStrike" cap="none" normalizeH="0" baseline="0" dirty="0" err="1">
                  <a:ln>
                    <a:noFill/>
                  </a:ln>
                  <a:solidFill>
                    <a:srgbClr val="00B050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квалитета</a:t>
              </a:r>
              <a:r>
                <a:rPr kumimoji="0" lang="en-US" sz="2500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500" b="1" i="0" u="none" strike="noStrike" cap="none" normalizeH="0" baseline="0" dirty="0" err="1">
                  <a:ln>
                    <a:noFill/>
                  </a:ln>
                  <a:solidFill>
                    <a:srgbClr val="00B050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мобилности</a:t>
              </a:r>
              <a:endPara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endParaRP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Особе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са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инвалидитетом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очекују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да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ће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увођење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аутономних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возила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значајно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унапредити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квалитет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мобилности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кроз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унапређење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флексибилности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путовања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,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повећања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капацитета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транспортних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сервиса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,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већег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броја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радних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сати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возила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и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већег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подручја</a:t>
              </a: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опслуге</a:t>
              </a:r>
              <a:r>
                <a:rPr lang="en-US" sz="2200" dirty="0">
                  <a:latin typeface="Cambria" pitchFamily="18" charset="0"/>
                  <a:ea typeface="Calibri" pitchFamily="34" charset="0"/>
                  <a:cs typeface="Times New Roman" pitchFamily="18" charset="0"/>
                </a:rPr>
                <a:t>.</a:t>
              </a:r>
              <a:endPara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235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44">
            <a:extLst>
              <a:ext uri="{FF2B5EF4-FFF2-40B4-BE49-F238E27FC236}">
                <a16:creationId xmlns:a16="http://schemas.microsoft.com/office/drawing/2014/main" id="{17957D1A-EBB4-47F1-96F2-350CD7F40086}"/>
              </a:ext>
            </a:extLst>
          </p:cNvPr>
          <p:cNvSpPr/>
          <p:nvPr/>
        </p:nvSpPr>
        <p:spPr>
          <a:xfrm>
            <a:off x="5878286" y="1"/>
            <a:ext cx="5839097" cy="6858000"/>
          </a:xfrm>
          <a:custGeom>
            <a:avLst/>
            <a:gdLst>
              <a:gd name="connsiteX0" fmla="*/ 8415751 w 8732083"/>
              <a:gd name="connsiteY0" fmla="*/ 0 h 4637898"/>
              <a:gd name="connsiteX1" fmla="*/ 8415751 w 8732083"/>
              <a:gd name="connsiteY1" fmla="*/ 16105 h 4637898"/>
              <a:gd name="connsiteX2" fmla="*/ 8415751 w 8732083"/>
              <a:gd name="connsiteY2" fmla="*/ 48363 h 4637898"/>
              <a:gd name="connsiteX3" fmla="*/ 7829078 w 8732083"/>
              <a:gd name="connsiteY3" fmla="*/ 145806 h 4637898"/>
              <a:gd name="connsiteX4" fmla="*/ 7240248 w 8732083"/>
              <a:gd name="connsiteY4" fmla="*/ 247515 h 4637898"/>
              <a:gd name="connsiteX5" fmla="*/ 6283118 w 8732083"/>
              <a:gd name="connsiteY5" fmla="*/ 501788 h 4637898"/>
              <a:gd name="connsiteX6" fmla="*/ 6166743 w 8732083"/>
              <a:gd name="connsiteY6" fmla="*/ 587823 h 4637898"/>
              <a:gd name="connsiteX7" fmla="*/ 6458210 w 8732083"/>
              <a:gd name="connsiteY7" fmla="*/ 806724 h 4637898"/>
              <a:gd name="connsiteX8" fmla="*/ 6804461 w 8732083"/>
              <a:gd name="connsiteY8" fmla="*/ 895635 h 4637898"/>
              <a:gd name="connsiteX9" fmla="*/ 7494473 w 8732083"/>
              <a:gd name="connsiteY9" fmla="*/ 1047048 h 4637898"/>
              <a:gd name="connsiteX10" fmla="*/ 8416182 w 8732083"/>
              <a:gd name="connsiteY10" fmla="*/ 1293413 h 4637898"/>
              <a:gd name="connsiteX11" fmla="*/ 8415751 w 8732083"/>
              <a:gd name="connsiteY11" fmla="*/ 2051726 h 4637898"/>
              <a:gd name="connsiteX12" fmla="*/ 7890382 w 8732083"/>
              <a:gd name="connsiteY12" fmla="*/ 2221880 h 4637898"/>
              <a:gd name="connsiteX13" fmla="*/ 7338314 w 8732083"/>
              <a:gd name="connsiteY13" fmla="*/ 2393568 h 4637898"/>
              <a:gd name="connsiteX14" fmla="*/ 5655272 w 8732083"/>
              <a:gd name="connsiteY14" fmla="*/ 2894780 h 4637898"/>
              <a:gd name="connsiteX15" fmla="*/ 4793957 w 8732083"/>
              <a:gd name="connsiteY15" fmla="*/ 3148814 h 4637898"/>
              <a:gd name="connsiteX16" fmla="*/ 4363298 w 8732083"/>
              <a:gd name="connsiteY16" fmla="*/ 3275830 h 4637898"/>
              <a:gd name="connsiteX17" fmla="*/ 4023278 w 8732083"/>
              <a:gd name="connsiteY17" fmla="*/ 3426286 h 4637898"/>
              <a:gd name="connsiteX18" fmla="*/ 4008275 w 8732083"/>
              <a:gd name="connsiteY18" fmla="*/ 3537293 h 4637898"/>
              <a:gd name="connsiteX19" fmla="*/ 4322462 w 8732083"/>
              <a:gd name="connsiteY19" fmla="*/ 3743731 h 4637898"/>
              <a:gd name="connsiteX20" fmla="*/ 4692008 w 8732083"/>
              <a:gd name="connsiteY20" fmla="*/ 3871083 h 4637898"/>
              <a:gd name="connsiteX21" fmla="*/ 6357603 w 8732083"/>
              <a:gd name="connsiteY21" fmla="*/ 4284966 h 4637898"/>
              <a:gd name="connsiteX22" fmla="*/ 7118408 w 8732083"/>
              <a:gd name="connsiteY22" fmla="*/ 4439638 h 4637898"/>
              <a:gd name="connsiteX23" fmla="*/ 7705174 w 8732083"/>
              <a:gd name="connsiteY23" fmla="*/ 4565113 h 4637898"/>
              <a:gd name="connsiteX24" fmla="*/ 8050861 w 8732083"/>
              <a:gd name="connsiteY24" fmla="*/ 4637898 h 4637898"/>
              <a:gd name="connsiteX25" fmla="*/ 4874860 w 8732083"/>
              <a:gd name="connsiteY25" fmla="*/ 4637898 h 4637898"/>
              <a:gd name="connsiteX26" fmla="*/ 4860925 w 8732083"/>
              <a:gd name="connsiteY26" fmla="*/ 4634079 h 4637898"/>
              <a:gd name="connsiteX27" fmla="*/ 3311553 w 8732083"/>
              <a:gd name="connsiteY27" fmla="*/ 4197155 h 4637898"/>
              <a:gd name="connsiteX28" fmla="*/ 2683228 w 8732083"/>
              <a:gd name="connsiteY28" fmla="*/ 3966799 h 4637898"/>
              <a:gd name="connsiteX29" fmla="*/ 2455318 w 8732083"/>
              <a:gd name="connsiteY29" fmla="*/ 3863173 h 4637898"/>
              <a:gd name="connsiteX30" fmla="*/ 2180722 w 8732083"/>
              <a:gd name="connsiteY30" fmla="*/ 3704378 h 4637898"/>
              <a:gd name="connsiteX31" fmla="*/ 2015073 w 8732083"/>
              <a:gd name="connsiteY31" fmla="*/ 3438649 h 4637898"/>
              <a:gd name="connsiteX32" fmla="*/ 2088455 w 8732083"/>
              <a:gd name="connsiteY32" fmla="*/ 3345808 h 4637898"/>
              <a:gd name="connsiteX33" fmla="*/ 2217006 w 8732083"/>
              <a:gd name="connsiteY33" fmla="*/ 3272426 h 4637898"/>
              <a:gd name="connsiteX34" fmla="*/ 2348097 w 8732083"/>
              <a:gd name="connsiteY34" fmla="*/ 3220947 h 4637898"/>
              <a:gd name="connsiteX35" fmla="*/ 2625088 w 8732083"/>
              <a:gd name="connsiteY35" fmla="*/ 3146128 h 4637898"/>
              <a:gd name="connsiteX36" fmla="*/ 3166802 w 8732083"/>
              <a:gd name="connsiteY36" fmla="*/ 3003246 h 4637898"/>
              <a:gd name="connsiteX37" fmla="*/ 4624234 w 8732083"/>
              <a:gd name="connsiteY37" fmla="*/ 2627852 h 4637898"/>
              <a:gd name="connsiteX38" fmla="*/ 5608492 w 8732083"/>
              <a:gd name="connsiteY38" fmla="*/ 2376839 h 4637898"/>
              <a:gd name="connsiteX39" fmla="*/ 7324319 w 8732083"/>
              <a:gd name="connsiteY39" fmla="*/ 1926433 h 4637898"/>
              <a:gd name="connsiteX40" fmla="*/ 8090780 w 8732083"/>
              <a:gd name="connsiteY40" fmla="*/ 1708971 h 4637898"/>
              <a:gd name="connsiteX41" fmla="*/ 8211661 w 8732083"/>
              <a:gd name="connsiteY41" fmla="*/ 1658835 h 4637898"/>
              <a:gd name="connsiteX42" fmla="*/ 7961271 w 8732083"/>
              <a:gd name="connsiteY42" fmla="*/ 1412758 h 4637898"/>
              <a:gd name="connsiteX43" fmla="*/ 7148221 w 8732083"/>
              <a:gd name="connsiteY43" fmla="*/ 1156185 h 4637898"/>
              <a:gd name="connsiteX44" fmla="*/ 6323620 w 8732083"/>
              <a:gd name="connsiteY44" fmla="*/ 920461 h 4637898"/>
              <a:gd name="connsiteX45" fmla="*/ 6035891 w 8732083"/>
              <a:gd name="connsiteY45" fmla="*/ 824791 h 4637898"/>
              <a:gd name="connsiteX46" fmla="*/ 5846373 w 8732083"/>
              <a:gd name="connsiteY46" fmla="*/ 737557 h 4637898"/>
              <a:gd name="connsiteX47" fmla="*/ 5827440 w 8732083"/>
              <a:gd name="connsiteY47" fmla="*/ 716851 h 4637898"/>
              <a:gd name="connsiteX48" fmla="*/ 5820922 w 8732083"/>
              <a:gd name="connsiteY48" fmla="*/ 669495 h 4637898"/>
              <a:gd name="connsiteX49" fmla="*/ 5877816 w 8732083"/>
              <a:gd name="connsiteY49" fmla="*/ 606274 h 4637898"/>
              <a:gd name="connsiteX50" fmla="*/ 6022327 w 8732083"/>
              <a:gd name="connsiteY50" fmla="*/ 530736 h 4637898"/>
              <a:gd name="connsiteX51" fmla="*/ 6154089 w 8732083"/>
              <a:gd name="connsiteY51" fmla="*/ 480696 h 4637898"/>
              <a:gd name="connsiteX52" fmla="*/ 6294095 w 8732083"/>
              <a:gd name="connsiteY52" fmla="*/ 436600 h 4637898"/>
              <a:gd name="connsiteX53" fmla="*/ 6486537 w 8732083"/>
              <a:gd name="connsiteY53" fmla="*/ 382917 h 4637898"/>
              <a:gd name="connsiteX54" fmla="*/ 6700931 w 8732083"/>
              <a:gd name="connsiteY54" fmla="*/ 333596 h 4637898"/>
              <a:gd name="connsiteX55" fmla="*/ 7131493 w 8732083"/>
              <a:gd name="connsiteY55" fmla="*/ 242816 h 4637898"/>
              <a:gd name="connsiteX56" fmla="*/ 7998562 w 8732083"/>
              <a:gd name="connsiteY56" fmla="*/ 92697 h 4637898"/>
              <a:gd name="connsiteX57" fmla="*/ 8390922 w 8732083"/>
              <a:gd name="connsiteY57" fmla="*/ 38918 h 4637898"/>
              <a:gd name="connsiteX58" fmla="*/ 8415463 w 8732083"/>
              <a:gd name="connsiteY58" fmla="*/ 17972 h 4637898"/>
              <a:gd name="connsiteX59" fmla="*/ 6518075 w 8732083"/>
              <a:gd name="connsiteY59" fmla="*/ 352960 h 4637898"/>
              <a:gd name="connsiteX60" fmla="*/ 6047107 w 8732083"/>
              <a:gd name="connsiteY60" fmla="*/ 493062 h 4637898"/>
              <a:gd name="connsiteX61" fmla="*/ 5832233 w 8732083"/>
              <a:gd name="connsiteY61" fmla="*/ 612458 h 4637898"/>
              <a:gd name="connsiteX62" fmla="*/ 5793362 w 8732083"/>
              <a:gd name="connsiteY62" fmla="*/ 669112 h 4637898"/>
              <a:gd name="connsiteX63" fmla="*/ 5826242 w 8732083"/>
              <a:gd name="connsiteY63" fmla="*/ 755292 h 4637898"/>
              <a:gd name="connsiteX64" fmla="*/ 5957524 w 8732083"/>
              <a:gd name="connsiteY64" fmla="*/ 823593 h 4637898"/>
              <a:gd name="connsiteX65" fmla="*/ 6764871 w 8732083"/>
              <a:gd name="connsiteY65" fmla="*/ 1080981 h 4637898"/>
              <a:gd name="connsiteX66" fmla="*/ 7587219 w 8732083"/>
              <a:gd name="connsiteY66" fmla="*/ 1322936 h 4637898"/>
              <a:gd name="connsiteX67" fmla="*/ 8069834 w 8732083"/>
              <a:gd name="connsiteY67" fmla="*/ 1500471 h 4637898"/>
              <a:gd name="connsiteX68" fmla="*/ 8194406 w 8732083"/>
              <a:gd name="connsiteY68" fmla="*/ 1581763 h 4637898"/>
              <a:gd name="connsiteX69" fmla="*/ 8193400 w 8732083"/>
              <a:gd name="connsiteY69" fmla="*/ 1622360 h 4637898"/>
              <a:gd name="connsiteX70" fmla="*/ 8170824 w 8732083"/>
              <a:gd name="connsiteY70" fmla="*/ 1638656 h 4637898"/>
              <a:gd name="connsiteX71" fmla="*/ 7989262 w 8732083"/>
              <a:gd name="connsiteY71" fmla="*/ 1698138 h 4637898"/>
              <a:gd name="connsiteX72" fmla="*/ 7136814 w 8732083"/>
              <a:gd name="connsiteY72" fmla="*/ 1930363 h 4637898"/>
              <a:gd name="connsiteX73" fmla="*/ 5628432 w 8732083"/>
              <a:gd name="connsiteY73" fmla="*/ 2317548 h 4637898"/>
              <a:gd name="connsiteX74" fmla="*/ 4766828 w 8732083"/>
              <a:gd name="connsiteY74" fmla="*/ 2532614 h 4637898"/>
              <a:gd name="connsiteX75" fmla="*/ 3896500 w 8732083"/>
              <a:gd name="connsiteY75" fmla="*/ 2750986 h 4637898"/>
              <a:gd name="connsiteX76" fmla="*/ 2619385 w 8732083"/>
              <a:gd name="connsiteY76" fmla="*/ 3075286 h 4637898"/>
              <a:gd name="connsiteX77" fmla="*/ 2072351 w 8732083"/>
              <a:gd name="connsiteY77" fmla="*/ 3272474 h 4637898"/>
              <a:gd name="connsiteX78" fmla="*/ 1943560 w 8732083"/>
              <a:gd name="connsiteY78" fmla="*/ 3418039 h 4637898"/>
              <a:gd name="connsiteX79" fmla="*/ 1950798 w 8732083"/>
              <a:gd name="connsiteY79" fmla="*/ 3564228 h 4637898"/>
              <a:gd name="connsiteX80" fmla="*/ 2031801 w 8732083"/>
              <a:gd name="connsiteY80" fmla="*/ 3675140 h 4637898"/>
              <a:gd name="connsiteX81" fmla="*/ 2224339 w 8732083"/>
              <a:gd name="connsiteY81" fmla="*/ 3821952 h 4637898"/>
              <a:gd name="connsiteX82" fmla="*/ 2994874 w 8732083"/>
              <a:gd name="connsiteY82" fmla="*/ 4172854 h 4637898"/>
              <a:gd name="connsiteX83" fmla="*/ 3810992 w 8732083"/>
              <a:gd name="connsiteY83" fmla="*/ 4441410 h 4637898"/>
              <a:gd name="connsiteX84" fmla="*/ 4232214 w 8732083"/>
              <a:gd name="connsiteY84" fmla="*/ 4562597 h 4637898"/>
              <a:gd name="connsiteX85" fmla="*/ 4509698 w 8732083"/>
              <a:gd name="connsiteY85" fmla="*/ 4637898 h 4637898"/>
              <a:gd name="connsiteX86" fmla="*/ 1072353 w 8732083"/>
              <a:gd name="connsiteY86" fmla="*/ 4637898 h 4637898"/>
              <a:gd name="connsiteX87" fmla="*/ 931536 w 8732083"/>
              <a:gd name="connsiteY87" fmla="*/ 4591476 h 4637898"/>
              <a:gd name="connsiteX88" fmla="*/ 851122 w 8732083"/>
              <a:gd name="connsiteY88" fmla="*/ 4564403 h 4637898"/>
              <a:gd name="connsiteX89" fmla="*/ 679386 w 8732083"/>
              <a:gd name="connsiteY89" fmla="*/ 4488719 h 4637898"/>
              <a:gd name="connsiteX90" fmla="*/ 683364 w 8732083"/>
              <a:gd name="connsiteY90" fmla="*/ 2984507 h 4637898"/>
              <a:gd name="connsiteX91" fmla="*/ 1120685 w 8732083"/>
              <a:gd name="connsiteY91" fmla="*/ 2859360 h 4637898"/>
              <a:gd name="connsiteX92" fmla="*/ 2818154 w 8732083"/>
              <a:gd name="connsiteY92" fmla="*/ 2488328 h 4637898"/>
              <a:gd name="connsiteX93" fmla="*/ 3937768 w 8732083"/>
              <a:gd name="connsiteY93" fmla="*/ 2279397 h 4637898"/>
              <a:gd name="connsiteX94" fmla="*/ 5691221 w 8732083"/>
              <a:gd name="connsiteY94" fmla="*/ 1967416 h 4637898"/>
              <a:gd name="connsiteX95" fmla="*/ 6483277 w 8732083"/>
              <a:gd name="connsiteY95" fmla="*/ 1811497 h 4637898"/>
              <a:gd name="connsiteX96" fmla="*/ 6875399 w 8732083"/>
              <a:gd name="connsiteY96" fmla="*/ 1716977 h 4637898"/>
              <a:gd name="connsiteX97" fmla="*/ 7190352 w 8732083"/>
              <a:gd name="connsiteY97" fmla="*/ 1589817 h 4637898"/>
              <a:gd name="connsiteX98" fmla="*/ 7197589 w 8732083"/>
              <a:gd name="connsiteY98" fmla="*/ 1490744 h 4637898"/>
              <a:gd name="connsiteX99" fmla="*/ 6803742 w 8732083"/>
              <a:gd name="connsiteY99" fmla="*/ 1309853 h 4637898"/>
              <a:gd name="connsiteX100" fmla="*/ 6073421 w 8732083"/>
              <a:gd name="connsiteY100" fmla="*/ 1114056 h 4637898"/>
              <a:gd name="connsiteX101" fmla="*/ 5490346 w 8732083"/>
              <a:gd name="connsiteY101" fmla="*/ 780973 h 4637898"/>
              <a:gd name="connsiteX102" fmla="*/ 6111374 w 8732083"/>
              <a:gd name="connsiteY102" fmla="*/ 414854 h 4637898"/>
              <a:gd name="connsiteX103" fmla="*/ 6579666 w 8732083"/>
              <a:gd name="connsiteY103" fmla="*/ 313276 h 4637898"/>
              <a:gd name="connsiteX104" fmla="*/ 8276943 w 8732083"/>
              <a:gd name="connsiteY104" fmla="*/ 18693 h 4637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8732083" h="4637898">
                <a:moveTo>
                  <a:pt x="8415751" y="0"/>
                </a:moveTo>
                <a:lnTo>
                  <a:pt x="8415751" y="16105"/>
                </a:lnTo>
                <a:lnTo>
                  <a:pt x="8415751" y="48363"/>
                </a:lnTo>
                <a:cubicBezTo>
                  <a:pt x="8408417" y="56511"/>
                  <a:pt x="7876290" y="138089"/>
                  <a:pt x="7829078" y="145806"/>
                </a:cubicBezTo>
                <a:lnTo>
                  <a:pt x="7240248" y="247515"/>
                </a:lnTo>
                <a:cubicBezTo>
                  <a:pt x="6914798" y="306901"/>
                  <a:pt x="6587479" y="372135"/>
                  <a:pt x="6283118" y="501788"/>
                </a:cubicBezTo>
                <a:cubicBezTo>
                  <a:pt x="6237824" y="521056"/>
                  <a:pt x="6190134" y="544494"/>
                  <a:pt x="6166743" y="587823"/>
                </a:cubicBezTo>
                <a:cubicBezTo>
                  <a:pt x="6090245" y="729603"/>
                  <a:pt x="6377590" y="784244"/>
                  <a:pt x="6458210" y="806724"/>
                </a:cubicBezTo>
                <a:cubicBezTo>
                  <a:pt x="6573004" y="838741"/>
                  <a:pt x="6688517" y="868027"/>
                  <a:pt x="6804461" y="895635"/>
                </a:cubicBezTo>
                <a:lnTo>
                  <a:pt x="7494473" y="1047048"/>
                </a:lnTo>
                <a:cubicBezTo>
                  <a:pt x="7774772" y="1106674"/>
                  <a:pt x="8266159" y="1247016"/>
                  <a:pt x="8416182" y="1293413"/>
                </a:cubicBezTo>
                <a:cubicBezTo>
                  <a:pt x="8961792" y="1496407"/>
                  <a:pt x="8691976" y="1950334"/>
                  <a:pt x="8415751" y="2051726"/>
                </a:cubicBezTo>
                <a:cubicBezTo>
                  <a:pt x="8245596" y="2119596"/>
                  <a:pt x="8065088" y="2166904"/>
                  <a:pt x="7890382" y="2221880"/>
                </a:cubicBezTo>
                <a:lnTo>
                  <a:pt x="7338314" y="2393568"/>
                </a:lnTo>
                <a:lnTo>
                  <a:pt x="5655272" y="2894780"/>
                </a:lnTo>
                <a:lnTo>
                  <a:pt x="4793957" y="3148814"/>
                </a:lnTo>
                <a:lnTo>
                  <a:pt x="4363298" y="3275830"/>
                </a:lnTo>
                <a:cubicBezTo>
                  <a:pt x="4248744" y="3309622"/>
                  <a:pt x="4109889" y="3337470"/>
                  <a:pt x="4023278" y="3426286"/>
                </a:cubicBezTo>
                <a:cubicBezTo>
                  <a:pt x="3992602" y="3457776"/>
                  <a:pt x="3986755" y="3498374"/>
                  <a:pt x="4008275" y="3537293"/>
                </a:cubicBezTo>
                <a:cubicBezTo>
                  <a:pt x="4068621" y="3646432"/>
                  <a:pt x="4214474" y="3698436"/>
                  <a:pt x="4322462" y="3743731"/>
                </a:cubicBezTo>
                <a:cubicBezTo>
                  <a:pt x="4442720" y="3794154"/>
                  <a:pt x="4567915" y="3831492"/>
                  <a:pt x="4692008" y="3871083"/>
                </a:cubicBezTo>
                <a:cubicBezTo>
                  <a:pt x="5237509" y="4045168"/>
                  <a:pt x="5797531" y="4168254"/>
                  <a:pt x="6357603" y="4284966"/>
                </a:cubicBezTo>
                <a:cubicBezTo>
                  <a:pt x="6611205" y="4336523"/>
                  <a:pt x="6475282" y="4295606"/>
                  <a:pt x="7118408" y="4439638"/>
                </a:cubicBezTo>
                <a:cubicBezTo>
                  <a:pt x="7279190" y="4475646"/>
                  <a:pt x="7478266" y="4517484"/>
                  <a:pt x="7705174" y="4565113"/>
                </a:cubicBezTo>
                <a:lnTo>
                  <a:pt x="8050861" y="4637898"/>
                </a:lnTo>
                <a:lnTo>
                  <a:pt x="4874860" y="4637898"/>
                </a:lnTo>
                <a:lnTo>
                  <a:pt x="4860925" y="4634079"/>
                </a:lnTo>
                <a:cubicBezTo>
                  <a:pt x="4281568" y="4474647"/>
                  <a:pt x="3357998" y="4213511"/>
                  <a:pt x="3311553" y="4197155"/>
                </a:cubicBezTo>
                <a:cubicBezTo>
                  <a:pt x="3241047" y="4172326"/>
                  <a:pt x="2744771" y="3992586"/>
                  <a:pt x="2683228" y="3966799"/>
                </a:cubicBezTo>
                <a:cubicBezTo>
                  <a:pt x="2606300" y="3934590"/>
                  <a:pt x="2530186" y="3900367"/>
                  <a:pt x="2455318" y="3863173"/>
                </a:cubicBezTo>
                <a:cubicBezTo>
                  <a:pt x="2360318" y="3815961"/>
                  <a:pt x="2267045" y="3766064"/>
                  <a:pt x="2180722" y="3704378"/>
                </a:cubicBezTo>
                <a:cubicBezTo>
                  <a:pt x="2100966" y="3647340"/>
                  <a:pt x="1974332" y="3551766"/>
                  <a:pt x="2015073" y="3438649"/>
                </a:cubicBezTo>
                <a:cubicBezTo>
                  <a:pt x="2028638" y="3401024"/>
                  <a:pt x="2056438" y="3369821"/>
                  <a:pt x="2088455" y="3345808"/>
                </a:cubicBezTo>
                <a:cubicBezTo>
                  <a:pt x="2126848" y="3317002"/>
                  <a:pt x="2173533" y="3292029"/>
                  <a:pt x="2217006" y="3272426"/>
                </a:cubicBezTo>
                <a:cubicBezTo>
                  <a:pt x="2259904" y="3253062"/>
                  <a:pt x="2304144" y="3237484"/>
                  <a:pt x="2348097" y="3220947"/>
                </a:cubicBezTo>
                <a:cubicBezTo>
                  <a:pt x="2436433" y="3187684"/>
                  <a:pt x="2534020" y="3170285"/>
                  <a:pt x="2625088" y="3146128"/>
                </a:cubicBezTo>
                <a:cubicBezTo>
                  <a:pt x="2805596" y="3098245"/>
                  <a:pt x="2986199" y="3050698"/>
                  <a:pt x="3166802" y="3003246"/>
                </a:cubicBezTo>
                <a:cubicBezTo>
                  <a:pt x="3362647" y="2951769"/>
                  <a:pt x="4334348" y="2701953"/>
                  <a:pt x="4624234" y="2627852"/>
                </a:cubicBezTo>
                <a:cubicBezTo>
                  <a:pt x="4910908" y="2554566"/>
                  <a:pt x="5575804" y="2385514"/>
                  <a:pt x="5608492" y="2376839"/>
                </a:cubicBezTo>
                <a:cubicBezTo>
                  <a:pt x="5892579" y="2301635"/>
                  <a:pt x="7037404" y="2004369"/>
                  <a:pt x="7324319" y="1926433"/>
                </a:cubicBezTo>
                <a:cubicBezTo>
                  <a:pt x="7532674" y="1869874"/>
                  <a:pt x="8043376" y="1723733"/>
                  <a:pt x="8090780" y="1708971"/>
                </a:cubicBezTo>
                <a:cubicBezTo>
                  <a:pt x="8132623" y="1695982"/>
                  <a:pt x="8174754" y="1683424"/>
                  <a:pt x="8211661" y="1658835"/>
                </a:cubicBezTo>
                <a:cubicBezTo>
                  <a:pt x="8354351" y="1563837"/>
                  <a:pt x="8021280" y="1434998"/>
                  <a:pt x="7961271" y="1412758"/>
                </a:cubicBezTo>
                <a:cubicBezTo>
                  <a:pt x="7694680" y="1313877"/>
                  <a:pt x="7421810" y="1233114"/>
                  <a:pt x="7148221" y="1156185"/>
                </a:cubicBezTo>
                <a:cubicBezTo>
                  <a:pt x="6873003" y="1078777"/>
                  <a:pt x="6596681" y="1005203"/>
                  <a:pt x="6323620" y="920461"/>
                </a:cubicBezTo>
                <a:cubicBezTo>
                  <a:pt x="6227088" y="890504"/>
                  <a:pt x="6130555" y="859925"/>
                  <a:pt x="6035891" y="824791"/>
                </a:cubicBezTo>
                <a:cubicBezTo>
                  <a:pt x="5970274" y="800442"/>
                  <a:pt x="5906143" y="774080"/>
                  <a:pt x="5846373" y="737557"/>
                </a:cubicBezTo>
                <a:cubicBezTo>
                  <a:pt x="5840046" y="730655"/>
                  <a:pt x="5833528" y="723945"/>
                  <a:pt x="5827440" y="716851"/>
                </a:cubicBezTo>
                <a:cubicBezTo>
                  <a:pt x="5815170" y="702519"/>
                  <a:pt x="5813971" y="684402"/>
                  <a:pt x="5820922" y="669495"/>
                </a:cubicBezTo>
                <a:cubicBezTo>
                  <a:pt x="5832904" y="643133"/>
                  <a:pt x="5854042" y="623386"/>
                  <a:pt x="5877816" y="606274"/>
                </a:cubicBezTo>
                <a:cubicBezTo>
                  <a:pt x="5922439" y="574114"/>
                  <a:pt x="5972335" y="552544"/>
                  <a:pt x="6022327" y="530736"/>
                </a:cubicBezTo>
                <a:cubicBezTo>
                  <a:pt x="6065465" y="511947"/>
                  <a:pt x="6109129" y="494165"/>
                  <a:pt x="6154089" y="480696"/>
                </a:cubicBezTo>
                <a:cubicBezTo>
                  <a:pt x="6200965" y="466605"/>
                  <a:pt x="6246979" y="450069"/>
                  <a:pt x="6294095" y="436600"/>
                </a:cubicBezTo>
                <a:cubicBezTo>
                  <a:pt x="6358514" y="418194"/>
                  <a:pt x="6420871" y="398447"/>
                  <a:pt x="6486537" y="382917"/>
                </a:cubicBezTo>
                <a:cubicBezTo>
                  <a:pt x="6557906" y="366045"/>
                  <a:pt x="6629370" y="349605"/>
                  <a:pt x="6700931" y="333596"/>
                </a:cubicBezTo>
                <a:cubicBezTo>
                  <a:pt x="6844052" y="301578"/>
                  <a:pt x="6987605" y="271334"/>
                  <a:pt x="7131493" y="242816"/>
                </a:cubicBezTo>
                <a:cubicBezTo>
                  <a:pt x="7419270" y="185778"/>
                  <a:pt x="7708388" y="135738"/>
                  <a:pt x="7998562" y="92697"/>
                </a:cubicBezTo>
                <a:cubicBezTo>
                  <a:pt x="8129125" y="73332"/>
                  <a:pt x="8259928" y="55406"/>
                  <a:pt x="8390922" y="38918"/>
                </a:cubicBezTo>
                <a:cubicBezTo>
                  <a:pt x="8403288" y="37384"/>
                  <a:pt x="8419776" y="29619"/>
                  <a:pt x="8415463" y="17972"/>
                </a:cubicBezTo>
                <a:cubicBezTo>
                  <a:pt x="7779518" y="109472"/>
                  <a:pt x="7142373" y="201163"/>
                  <a:pt x="6518075" y="352960"/>
                </a:cubicBezTo>
                <a:cubicBezTo>
                  <a:pt x="6358801" y="391689"/>
                  <a:pt x="6200150" y="434443"/>
                  <a:pt x="6047107" y="493062"/>
                </a:cubicBezTo>
                <a:cubicBezTo>
                  <a:pt x="5970131" y="522587"/>
                  <a:pt x="5893201" y="557002"/>
                  <a:pt x="5832233" y="612458"/>
                </a:cubicBezTo>
                <a:cubicBezTo>
                  <a:pt x="5815026" y="628131"/>
                  <a:pt x="5798634" y="646441"/>
                  <a:pt x="5793362" y="669112"/>
                </a:cubicBezTo>
                <a:cubicBezTo>
                  <a:pt x="5786028" y="700554"/>
                  <a:pt x="5802277" y="733723"/>
                  <a:pt x="5826242" y="755292"/>
                </a:cubicBezTo>
                <a:cubicBezTo>
                  <a:pt x="5861279" y="786830"/>
                  <a:pt x="5914291" y="806098"/>
                  <a:pt x="5957524" y="823593"/>
                </a:cubicBezTo>
                <a:cubicBezTo>
                  <a:pt x="6218603" y="929137"/>
                  <a:pt x="6494446" y="1003334"/>
                  <a:pt x="6764871" y="1080981"/>
                </a:cubicBezTo>
                <a:cubicBezTo>
                  <a:pt x="7039514" y="1159827"/>
                  <a:pt x="7315020" y="1235894"/>
                  <a:pt x="7587219" y="1322936"/>
                </a:cubicBezTo>
                <a:cubicBezTo>
                  <a:pt x="7749704" y="1374893"/>
                  <a:pt x="7916840" y="1424981"/>
                  <a:pt x="8069834" y="1500471"/>
                </a:cubicBezTo>
                <a:cubicBezTo>
                  <a:pt x="8114698" y="1522568"/>
                  <a:pt x="8160280" y="1543274"/>
                  <a:pt x="8194406" y="1581763"/>
                </a:cubicBezTo>
                <a:cubicBezTo>
                  <a:pt x="8209552" y="1598874"/>
                  <a:pt x="8209840" y="1606687"/>
                  <a:pt x="8193400" y="1622360"/>
                </a:cubicBezTo>
                <a:cubicBezTo>
                  <a:pt x="8186690" y="1628735"/>
                  <a:pt x="8179212" y="1635301"/>
                  <a:pt x="8170824" y="1638656"/>
                </a:cubicBezTo>
                <a:cubicBezTo>
                  <a:pt x="8111630" y="1662430"/>
                  <a:pt x="8050566" y="1680692"/>
                  <a:pt x="7989262" y="1698138"/>
                </a:cubicBezTo>
                <a:cubicBezTo>
                  <a:pt x="7706184" y="1778806"/>
                  <a:pt x="7421570" y="1855160"/>
                  <a:pt x="7136814" y="1930363"/>
                </a:cubicBezTo>
                <a:cubicBezTo>
                  <a:pt x="6848989" y="2006382"/>
                  <a:pt x="5843162" y="2265016"/>
                  <a:pt x="5628432" y="2317548"/>
                </a:cubicBezTo>
                <a:cubicBezTo>
                  <a:pt x="5340943" y="2387911"/>
                  <a:pt x="5053933" y="2460526"/>
                  <a:pt x="4766828" y="2532614"/>
                </a:cubicBezTo>
                <a:cubicBezTo>
                  <a:pt x="4476703" y="2605421"/>
                  <a:pt x="4186626" y="2678227"/>
                  <a:pt x="3896500" y="2750986"/>
                </a:cubicBezTo>
                <a:cubicBezTo>
                  <a:pt x="3609539" y="2822978"/>
                  <a:pt x="2758240" y="3039769"/>
                  <a:pt x="2619385" y="3075286"/>
                </a:cubicBezTo>
                <a:cubicBezTo>
                  <a:pt x="2434516" y="3122594"/>
                  <a:pt x="2231289" y="3160171"/>
                  <a:pt x="2072351" y="3272474"/>
                </a:cubicBezTo>
                <a:cubicBezTo>
                  <a:pt x="2017997" y="3310866"/>
                  <a:pt x="1965417" y="3350409"/>
                  <a:pt x="1943560" y="3418039"/>
                </a:cubicBezTo>
                <a:cubicBezTo>
                  <a:pt x="1927360" y="3468079"/>
                  <a:pt x="1929804" y="3516873"/>
                  <a:pt x="1950798" y="3564228"/>
                </a:cubicBezTo>
                <a:cubicBezTo>
                  <a:pt x="1969635" y="3606791"/>
                  <a:pt x="1999160" y="3642307"/>
                  <a:pt x="2031801" y="3675140"/>
                </a:cubicBezTo>
                <a:cubicBezTo>
                  <a:pt x="2089270" y="3732848"/>
                  <a:pt x="2155654" y="3778767"/>
                  <a:pt x="2224339" y="3821952"/>
                </a:cubicBezTo>
                <a:cubicBezTo>
                  <a:pt x="2461836" y="3971160"/>
                  <a:pt x="2732693" y="4075266"/>
                  <a:pt x="2994874" y="4172854"/>
                </a:cubicBezTo>
                <a:cubicBezTo>
                  <a:pt x="3089538" y="4208083"/>
                  <a:pt x="3774804" y="4430529"/>
                  <a:pt x="3810992" y="4441410"/>
                </a:cubicBezTo>
                <a:cubicBezTo>
                  <a:pt x="3950854" y="4483373"/>
                  <a:pt x="4091375" y="4523515"/>
                  <a:pt x="4232214" y="4562597"/>
                </a:cubicBezTo>
                <a:lnTo>
                  <a:pt x="4509698" y="4637898"/>
                </a:lnTo>
                <a:lnTo>
                  <a:pt x="1072353" y="4637898"/>
                </a:lnTo>
                <a:lnTo>
                  <a:pt x="931536" y="4591476"/>
                </a:lnTo>
                <a:cubicBezTo>
                  <a:pt x="893453" y="4578833"/>
                  <a:pt x="865519" y="4569441"/>
                  <a:pt x="851122" y="4564403"/>
                </a:cubicBezTo>
                <a:cubicBezTo>
                  <a:pt x="798637" y="4545997"/>
                  <a:pt x="679289" y="4499073"/>
                  <a:pt x="679386" y="4488719"/>
                </a:cubicBezTo>
                <a:cubicBezTo>
                  <a:pt x="-276600" y="4023842"/>
                  <a:pt x="-176152" y="3314797"/>
                  <a:pt x="683364" y="2984507"/>
                </a:cubicBezTo>
                <a:cubicBezTo>
                  <a:pt x="690793" y="2976502"/>
                  <a:pt x="984273" y="2894972"/>
                  <a:pt x="1120685" y="2859360"/>
                </a:cubicBezTo>
                <a:cubicBezTo>
                  <a:pt x="1682050" y="2712931"/>
                  <a:pt x="2248352" y="2595740"/>
                  <a:pt x="2818154" y="2488328"/>
                </a:cubicBezTo>
                <a:cubicBezTo>
                  <a:pt x="3191247" y="2418013"/>
                  <a:pt x="3563812" y="2343816"/>
                  <a:pt x="3937768" y="2279397"/>
                </a:cubicBezTo>
                <a:cubicBezTo>
                  <a:pt x="4522381" y="2178695"/>
                  <a:pt x="5109485" y="2083744"/>
                  <a:pt x="5691221" y="1967416"/>
                </a:cubicBezTo>
                <a:cubicBezTo>
                  <a:pt x="5955895" y="1918814"/>
                  <a:pt x="6220473" y="1869541"/>
                  <a:pt x="6483277" y="1811497"/>
                </a:cubicBezTo>
                <a:cubicBezTo>
                  <a:pt x="6614560" y="1782498"/>
                  <a:pt x="6745411" y="1751296"/>
                  <a:pt x="6875399" y="1716977"/>
                </a:cubicBezTo>
                <a:cubicBezTo>
                  <a:pt x="6987365" y="1687452"/>
                  <a:pt x="7097606" y="1662671"/>
                  <a:pt x="7190352" y="1589817"/>
                </a:cubicBezTo>
                <a:cubicBezTo>
                  <a:pt x="7217098" y="1568775"/>
                  <a:pt x="7224958" y="1518831"/>
                  <a:pt x="7197589" y="1490744"/>
                </a:cubicBezTo>
                <a:cubicBezTo>
                  <a:pt x="7101008" y="1391671"/>
                  <a:pt x="6932485" y="1349060"/>
                  <a:pt x="6803742" y="1309853"/>
                </a:cubicBezTo>
                <a:cubicBezTo>
                  <a:pt x="6562555" y="1236423"/>
                  <a:pt x="6330420" y="1183152"/>
                  <a:pt x="6073421" y="1114056"/>
                </a:cubicBezTo>
                <a:cubicBezTo>
                  <a:pt x="5845534" y="1052786"/>
                  <a:pt x="5507559" y="935525"/>
                  <a:pt x="5490346" y="780973"/>
                </a:cubicBezTo>
                <a:cubicBezTo>
                  <a:pt x="5468967" y="589007"/>
                  <a:pt x="5920719" y="466703"/>
                  <a:pt x="6111374" y="414854"/>
                </a:cubicBezTo>
                <a:cubicBezTo>
                  <a:pt x="6292927" y="365480"/>
                  <a:pt x="6218738" y="379303"/>
                  <a:pt x="6579666" y="313276"/>
                </a:cubicBezTo>
                <a:cubicBezTo>
                  <a:pt x="6940594" y="247249"/>
                  <a:pt x="7708772" y="99265"/>
                  <a:pt x="8276943" y="18693"/>
                </a:cubicBezTo>
                <a:close/>
              </a:path>
            </a:pathLst>
          </a:custGeom>
          <a:solidFill>
            <a:srgbClr val="C0C0C0"/>
          </a:solidFill>
          <a:ln w="6370" cap="flat">
            <a:noFill/>
            <a:prstDash val="solid"/>
            <a:miter/>
          </a:ln>
        </p:spPr>
        <p:txBody>
          <a:bodyPr wrap="square" lIns="91432" tIns="45718" rIns="91432" bIns="45718" rtlCol="0" anchor="ctr">
            <a:noAutofit/>
          </a:bodyPr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A101E2-CD5F-458B-9975-170CEC7FBA2A}"/>
              </a:ext>
            </a:extLst>
          </p:cNvPr>
          <p:cNvSpPr/>
          <p:nvPr/>
        </p:nvSpPr>
        <p:spPr>
          <a:xfrm>
            <a:off x="335281" y="3161212"/>
            <a:ext cx="11625943" cy="2599508"/>
          </a:xfrm>
          <a:prstGeom prst="rect">
            <a:avLst/>
          </a:prstGeom>
          <a:solidFill>
            <a:srgbClr val="FEBDB0">
              <a:alpha val="6549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  <a:ea typeface="Arial Unicode M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A101E2-CD5F-458B-9975-170CEC7FBA2A}"/>
              </a:ext>
            </a:extLst>
          </p:cNvPr>
          <p:cNvSpPr/>
          <p:nvPr/>
        </p:nvSpPr>
        <p:spPr>
          <a:xfrm>
            <a:off x="287383" y="809897"/>
            <a:ext cx="11625943" cy="1854926"/>
          </a:xfrm>
          <a:prstGeom prst="rect">
            <a:avLst/>
          </a:prstGeom>
          <a:solidFill>
            <a:srgbClr val="FEBDB0">
              <a:alpha val="6549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  <a:ea typeface="Arial Unicode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12</a:t>
            </a:fld>
            <a:endParaRPr lang="sr-Latn-RS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04948" y="904045"/>
            <a:ext cx="11362765" cy="481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Адекватна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инфраструктура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изражавају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забринутост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поводом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приступачности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пратеће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саобраћајне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инфраструктуре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везане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аутономна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што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платформе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терминали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тротоари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места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искрцавање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укрцавање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сл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1200" dirty="0">
              <a:latin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1200" dirty="0">
              <a:latin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1200" dirty="0">
              <a:latin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Безбедност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путника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возилу</a:t>
            </a:r>
            <a:r>
              <a:rPr kumimoji="0" lang="en-US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Везано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ову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тему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изразиле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забринутост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поводом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неисправне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опреме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или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процедура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изненадних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промена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здравственом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стању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путника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хитним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случајевима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случају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саобраћајне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незгоде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Конкретно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изразиле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забринутост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питању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ли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аутономна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моћи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обезбеде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безбедност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путника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случају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изненадног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престанка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или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потребе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хитну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медицинску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помоћ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путника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4" grpId="0" animBg="1"/>
      <p:bldP spid="4" grpId="1" animBg="1"/>
      <p:bldP spid="4" grpId="2" animBg="1"/>
      <p:bldP spid="2457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A101E2-CD5F-458B-9975-170CEC7FBA2A}"/>
              </a:ext>
            </a:extLst>
          </p:cNvPr>
          <p:cNvSpPr/>
          <p:nvPr/>
        </p:nvSpPr>
        <p:spPr>
          <a:xfrm>
            <a:off x="287383" y="3444429"/>
            <a:ext cx="11625943" cy="2525486"/>
          </a:xfrm>
          <a:prstGeom prst="rect">
            <a:avLst/>
          </a:prstGeom>
          <a:solidFill>
            <a:schemeClr val="tx2">
              <a:lumMod val="40000"/>
              <a:lumOff val="60000"/>
              <a:alpha val="6549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  <a:ea typeface="Arial Unicode M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A101E2-CD5F-458B-9975-170CEC7FBA2A}"/>
              </a:ext>
            </a:extLst>
          </p:cNvPr>
          <p:cNvSpPr/>
          <p:nvPr/>
        </p:nvSpPr>
        <p:spPr>
          <a:xfrm>
            <a:off x="287383" y="666394"/>
            <a:ext cx="11625943" cy="2573383"/>
          </a:xfrm>
          <a:prstGeom prst="rect">
            <a:avLst/>
          </a:prstGeom>
          <a:solidFill>
            <a:schemeClr val="accent6">
              <a:lumMod val="40000"/>
              <a:lumOff val="60000"/>
              <a:alpha val="6549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  <a:ea typeface="Arial Unicode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13</a:t>
            </a:fld>
            <a:endParaRPr lang="sr-Latn-RS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18010" y="590273"/>
            <a:ext cx="11299371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Изазови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технолошких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иновација</a:t>
            </a:r>
            <a:endParaRPr lang="en-US" sz="2500" dirty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Досадашња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истраживања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показала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имају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бројне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потешкоће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приликом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коришћења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новијих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технологија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Ови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проблеми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настају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приликом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интеракције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одређеним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уређајима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апликацијама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неопходне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коришћење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одређених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ресурса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Овај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проблем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додатно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изражен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услед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различитих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захтева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исказују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различите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категорије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000" dirty="0">
              <a:latin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Губитак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радних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места</a:t>
            </a:r>
            <a:endParaRPr lang="en-US" sz="2500" dirty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Једна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од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општих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забринутости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везана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моралну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одговорност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поводом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губитка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одређеног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броја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радних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места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саобраћајном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сектору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последица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увођења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аутономних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Наиме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може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очекивати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одређена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радна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места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области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јавног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превоза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система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паратранзита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бити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сувишна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након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пуног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увођења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аутономних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систем</a:t>
            </a:r>
            <a:r>
              <a:rPr lang="en-US" sz="22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4" grpId="0" animBg="1"/>
      <p:bldP spid="4" grpId="1" animBg="1"/>
      <p:bldP spid="4" grpId="2" animBg="1"/>
      <p:bldP spid="2560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14</a:t>
            </a:fld>
            <a:endParaRPr lang="sr-Latn-RS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-169817"/>
            <a:ext cx="10113264" cy="127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304704" rIns="91440" bIns="304704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500" b="1" i="0" u="none" strike="noStrike" cap="none" normalizeH="0" baseline="0" dirty="0" err="1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Аутономна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возила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особе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инвалидитетом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препоруке</a:t>
            </a:r>
            <a:endParaRPr kumimoji="0" lang="en-US" sz="2500" b="1" i="0" u="none" strike="noStrike" cap="none" normalizeH="0" baseline="0" dirty="0">
              <a:ln>
                <a:noFill/>
              </a:ln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613955"/>
          <a:ext cx="12192000" cy="6248745"/>
        </p:xfrm>
        <a:graphic>
          <a:graphicData uri="http://schemas.openxmlformats.org/drawingml/2006/table">
            <a:tbl>
              <a:tblPr/>
              <a:tblGrid>
                <a:gridCol w="3927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642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6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400" b="1" kern="100" dirty="0">
                          <a:solidFill>
                            <a:schemeClr val="bg1"/>
                          </a:solidFill>
                          <a:latin typeface="Cambria"/>
                          <a:ea typeface="Calibri"/>
                          <a:cs typeface="Times New Roman"/>
                        </a:rPr>
                        <a:t>Изазов</a:t>
                      </a:r>
                      <a:endParaRPr lang="en-US" sz="1400" b="1" kern="100" dirty="0">
                        <a:solidFill>
                          <a:schemeClr val="bg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3221" marR="532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400" b="1" kern="100" dirty="0">
                          <a:solidFill>
                            <a:schemeClr val="bg1"/>
                          </a:solidFill>
                          <a:latin typeface="Cambria"/>
                          <a:ea typeface="Calibri"/>
                          <a:cs typeface="Times New Roman"/>
                        </a:rPr>
                        <a:t>Препорука</a:t>
                      </a:r>
                      <a:endParaRPr lang="en-US" sz="1400" b="1" kern="100" dirty="0">
                        <a:solidFill>
                          <a:schemeClr val="bg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3221" marR="532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1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Висока цена аутономних возила. Особе са инвалидитетом немају могућност да приуште приватно аутономно возило.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3221" marR="532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Интегрисати аутономна возила у систем јавног превоза где би трошкови за особе са инвалидитетом били трошкови цене превоза (или њихов део). 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3221" marR="532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47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Приступачност аутономних возила за потребе особа са инвалидитетом. Како дизајнирати аутономна возила?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3221" marR="532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1400" b="1" kern="100" dirty="0">
                          <a:solidFill>
                            <a:srgbClr val="FF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Препоруке за дизајнирање приступачних аутономних возила се могу приказати кроз следеће :</a:t>
                      </a:r>
                      <a:endParaRPr lang="en-US" sz="1400" b="1" kern="100" dirty="0">
                        <a:solidFill>
                          <a:srgbClr val="FF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sr-Cyrl-RS" sz="1400" b="1" i="1" kern="100" dirty="0">
                          <a:solidFill>
                            <a:srgbClr val="FF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Врата возила</a:t>
                      </a:r>
                      <a:r>
                        <a:rPr lang="sr-Cyrl-RS" sz="1400" b="1" kern="100" dirty="0">
                          <a:solidFill>
                            <a:srgbClr val="FF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– најмање ширине 0,87</a:t>
                      </a:r>
                      <a:r>
                        <a:rPr lang="en-US" sz="1400" b="1" kern="100" dirty="0">
                          <a:latin typeface="Cambria"/>
                          <a:ea typeface="Calibri"/>
                          <a:cs typeface="Times New Roman"/>
                        </a:rPr>
                        <a:t>m </a:t>
                      </a: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и дубине од 1,508</a:t>
                      </a:r>
                      <a:r>
                        <a:rPr lang="en-US" sz="1400" b="1" kern="100" dirty="0">
                          <a:latin typeface="Cambria"/>
                          <a:ea typeface="Calibri"/>
                          <a:cs typeface="Times New Roman"/>
                        </a:rPr>
                        <a:t>m.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sr-Cyrl-RS" sz="1400" b="1" i="1" kern="100" dirty="0">
                          <a:solidFill>
                            <a:srgbClr val="FF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Простор у возилу</a:t>
                      </a:r>
                      <a:r>
                        <a:rPr lang="sr-Cyrl-RS" sz="1400" b="1" kern="100" dirty="0">
                          <a:solidFill>
                            <a:srgbClr val="FF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– минималан простор у возилу за корисника инвалидских колица – 1,31</a:t>
                      </a:r>
                      <a:r>
                        <a:rPr lang="en-US" sz="1400" b="1" kern="100" dirty="0">
                          <a:latin typeface="Cambria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n-US" sz="1400" b="1" kern="100" baseline="30000" dirty="0">
                          <a:latin typeface="Cambria"/>
                          <a:ea typeface="Calibri"/>
                          <a:cs typeface="Times New Roman"/>
                        </a:rPr>
                        <a:t>2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sr-Cyrl-RS" sz="1400" b="1" i="1" kern="100" dirty="0">
                          <a:solidFill>
                            <a:srgbClr val="FF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Рампе за улазак/излазак из возила</a:t>
                      </a:r>
                      <a:r>
                        <a:rPr lang="sr-Cyrl-RS" sz="1400" b="1" kern="100" dirty="0">
                          <a:solidFill>
                            <a:srgbClr val="FF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– максималан нагиб 1:8.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sr-Cyrl-RS" sz="1400" b="1" i="1" kern="100" dirty="0">
                          <a:solidFill>
                            <a:srgbClr val="FF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Унутрашњост возила</a:t>
                      </a: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 – креирање места у возилу која су приступачна, комфорна и одговарајуће заштитне системе.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sr-Cyrl-RS" sz="1400" b="1" i="1" kern="100" dirty="0">
                          <a:solidFill>
                            <a:srgbClr val="FF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Корисничко искуство </a:t>
                      </a: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– обезбедити да се све информације саопште и аудио и визуелно</a:t>
                      </a:r>
                      <a:r>
                        <a:rPr lang="en-US" sz="1400" b="1" kern="100" dirty="0">
                          <a:latin typeface="Cambria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на адекватан начин. Омогућити персонализацију потреба путника.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Сви ови захтеви се могу у одређеној мери компензовати оператерима аутономних возила који би били помоћ особама са инвалидитетом .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3221" marR="532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175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Приступачност инфраструктуре коју користе аутономна возила. 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3221" marR="532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1200" b="1" kern="100" dirty="0">
                          <a:latin typeface="Cambria"/>
                          <a:ea typeface="Calibri"/>
                          <a:cs typeface="Times New Roman"/>
                        </a:rPr>
                        <a:t>У </a:t>
                      </a: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циљу олакшавања уласка/изласка из аутономних возила потребно је обезбедити адекватну инфраструктуру. Препоруке прате генералне смернице везане за универзални дизајн.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3221" marR="532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96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Промоција аутономних возила након провера њихове поузданости и безбедности.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3221" marR="532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Реализовати различите активности (кампање и едукације) са циљем промоције добрих примера коришћења аутономних возила. Такође, реализовати и едукације са циљем упознавања особа са инвалидитетом са технологијом аутономних возила.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3221" marR="532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771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Уређивање законске регулативе из области аутономних возила.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3221" marR="532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1400" b="1" kern="100" dirty="0">
                          <a:latin typeface="Cambria"/>
                          <a:ea typeface="Calibri"/>
                          <a:cs typeface="Times New Roman"/>
                        </a:rPr>
                        <a:t>Пре увођења аутономних возила у саобраћајни систем неопходно је законски регулисати њихов статус по бројним питањима (одговорност у случају саобраћајне незгоде и сл.)</a:t>
                      </a:r>
                      <a:endParaRPr lang="en-US" sz="1400" b="1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3221" marR="532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</a:t>
            </a:fld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6943" y="2259240"/>
            <a:ext cx="10515600" cy="1325563"/>
          </a:xfrm>
        </p:spPr>
        <p:txBody>
          <a:bodyPr>
            <a:normAutofit/>
          </a:bodyPr>
          <a:lstStyle/>
          <a:p>
            <a:r>
              <a:rPr lang="sr-Cyrl-RS" sz="3500" dirty="0">
                <a:latin typeface="Cambria" pitchFamily="18" charset="0"/>
                <a:ea typeface="Cambria" pitchFamily="18" charset="0"/>
              </a:rPr>
              <a:t>Теме:</a:t>
            </a:r>
            <a:endParaRPr lang="sr-Latn-RS" sz="35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11629" y="3353980"/>
            <a:ext cx="11353800" cy="3421289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sr-Cyrl-RS" sz="30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Користи аутономних возила за потребе особа са инвалидитетом,</a:t>
            </a:r>
            <a:endParaRPr lang="en-US" sz="30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>
              <a:buBlip>
                <a:blip r:embed="rId2"/>
              </a:buBlip>
            </a:pPr>
            <a:r>
              <a:rPr lang="en-US" sz="30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sr-Cyrl-RS" sz="30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Изазови и ограничења везана за аутономна возила са аспекта особа са инвалидитетом,</a:t>
            </a:r>
            <a:endParaRPr lang="en-US" sz="30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>
              <a:buBlip>
                <a:blip r:embed="rId2"/>
              </a:buBlip>
            </a:pPr>
            <a:r>
              <a:rPr lang="en-GB" sz="30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sr-Cyrl-RS" sz="30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Ставови особа са инвалидитетом о аутономним возилима,</a:t>
            </a:r>
            <a:endParaRPr lang="en-US" sz="30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>
              <a:buBlip>
                <a:blip r:embed="rId2"/>
              </a:buBlip>
            </a:pPr>
            <a:r>
              <a:rPr lang="en-US" sz="30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sr-Cyrl-RS" sz="30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Препоруке за приступачна аутономна возила.</a:t>
            </a:r>
            <a:endParaRPr lang="sr-Latn-RS" dirty="0"/>
          </a:p>
        </p:txBody>
      </p:sp>
      <p:sp>
        <p:nvSpPr>
          <p:cNvPr id="5" name="Rectangle 4"/>
          <p:cNvSpPr/>
          <p:nvPr/>
        </p:nvSpPr>
        <p:spPr>
          <a:xfrm>
            <a:off x="365760" y="548028"/>
            <a:ext cx="114953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5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Једно од решења које може унапредити мобилност, приступачност и безбедност особа са инвалидитетом је и </a:t>
            </a:r>
            <a:r>
              <a:rPr lang="sr-Cyrl-RS" sz="2500" u="sng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имплементација аутономних возила у саобраћајни систем</a:t>
            </a:r>
            <a:r>
              <a:rPr lang="sr-Cyrl-RS" sz="25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. Комплексност овог питања огледа се кроз хетерогеност потреба различитих категорија особа са инвалидитетом</a:t>
            </a:r>
            <a:r>
              <a:rPr lang="en-US" sz="25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532253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CC907F91-D6DF-4E22-816A-1952156EF909}"/>
              </a:ext>
            </a:extLst>
          </p:cNvPr>
          <p:cNvGrpSpPr/>
          <p:nvPr/>
        </p:nvGrpSpPr>
        <p:grpSpPr>
          <a:xfrm>
            <a:off x="-21265" y="0"/>
            <a:ext cx="1987255" cy="6858000"/>
            <a:chOff x="-21265" y="0"/>
            <a:chExt cx="2199824" cy="685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B7B6B6C-831E-46C8-BC44-3D8035B373B2}"/>
                </a:ext>
              </a:extLst>
            </p:cNvPr>
            <p:cNvSpPr/>
            <p:nvPr/>
          </p:nvSpPr>
          <p:spPr>
            <a:xfrm>
              <a:off x="-21265" y="0"/>
              <a:ext cx="440094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7186944-31B0-445E-91D6-E606F7C6D189}"/>
                </a:ext>
              </a:extLst>
            </p:cNvPr>
            <p:cNvSpPr/>
            <p:nvPr/>
          </p:nvSpPr>
          <p:spPr>
            <a:xfrm>
              <a:off x="419561" y="0"/>
              <a:ext cx="44009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5AD385-D6EF-42B7-8C6D-4F3AC624E5C5}"/>
                </a:ext>
              </a:extLst>
            </p:cNvPr>
            <p:cNvSpPr/>
            <p:nvPr/>
          </p:nvSpPr>
          <p:spPr>
            <a:xfrm>
              <a:off x="859450" y="0"/>
              <a:ext cx="440094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8B1EB06-A3A5-4FAF-A690-4DD8A58877F6}"/>
                </a:ext>
              </a:extLst>
            </p:cNvPr>
            <p:cNvSpPr/>
            <p:nvPr/>
          </p:nvSpPr>
          <p:spPr>
            <a:xfrm>
              <a:off x="1298828" y="0"/>
              <a:ext cx="440094" cy="685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8DFC629-EA8C-4564-B4C2-F2EBF02BD7FC}"/>
                </a:ext>
              </a:extLst>
            </p:cNvPr>
            <p:cNvSpPr/>
            <p:nvPr/>
          </p:nvSpPr>
          <p:spPr>
            <a:xfrm>
              <a:off x="1738465" y="0"/>
              <a:ext cx="440094" cy="685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587829" y="496388"/>
            <a:ext cx="9953897" cy="4310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574802" y="5549623"/>
            <a:ext cx="3780972" cy="494126"/>
            <a:chOff x="406400" y="30393"/>
            <a:chExt cx="5689600" cy="1210320"/>
          </a:xfrm>
        </p:grpSpPr>
        <p:sp>
          <p:nvSpPr>
            <p:cNvPr id="17" name="Rounded Rectangle 16"/>
            <p:cNvSpPr/>
            <p:nvPr/>
          </p:nvSpPr>
          <p:spPr>
            <a:xfrm>
              <a:off x="406400" y="30393"/>
              <a:ext cx="5689600" cy="12103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465483" y="89476"/>
              <a:ext cx="5571434" cy="10921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l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100" kern="120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48674" y="4726663"/>
            <a:ext cx="3493589" cy="494126"/>
            <a:chOff x="406400" y="30393"/>
            <a:chExt cx="5689600" cy="1210320"/>
          </a:xfrm>
        </p:grpSpPr>
        <p:sp>
          <p:nvSpPr>
            <p:cNvPr id="14" name="Rounded Rectangle 13"/>
            <p:cNvSpPr/>
            <p:nvPr/>
          </p:nvSpPr>
          <p:spPr>
            <a:xfrm>
              <a:off x="406400" y="30393"/>
              <a:ext cx="5689600" cy="12103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465483" y="89476"/>
              <a:ext cx="5571434" cy="10921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l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100" kern="120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548675" y="3916765"/>
            <a:ext cx="5361577" cy="494126"/>
            <a:chOff x="406400" y="30393"/>
            <a:chExt cx="5689600" cy="1210320"/>
          </a:xfrm>
        </p:grpSpPr>
        <p:sp>
          <p:nvSpPr>
            <p:cNvPr id="11" name="Rounded Rectangle 10"/>
            <p:cNvSpPr/>
            <p:nvPr/>
          </p:nvSpPr>
          <p:spPr>
            <a:xfrm>
              <a:off x="406400" y="30393"/>
              <a:ext cx="5689600" cy="12103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465483" y="89476"/>
              <a:ext cx="5571434" cy="10921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l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100" kern="120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566092" y="3019783"/>
            <a:ext cx="5840548" cy="494126"/>
            <a:chOff x="406400" y="30393"/>
            <a:chExt cx="5689600" cy="1210320"/>
          </a:xfrm>
        </p:grpSpPr>
        <p:sp>
          <p:nvSpPr>
            <p:cNvPr id="8" name="Rounded Rectangle 7"/>
            <p:cNvSpPr/>
            <p:nvPr/>
          </p:nvSpPr>
          <p:spPr>
            <a:xfrm>
              <a:off x="406400" y="30393"/>
              <a:ext cx="5689600" cy="12103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465483" y="89476"/>
              <a:ext cx="5571434" cy="10921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l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100" kern="120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3</a:t>
            </a:fld>
            <a:endParaRPr lang="sr-Latn-RS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-287384" y="182880"/>
            <a:ext cx="11025051" cy="138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304704" rIns="91440" bIns="304704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Користи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аутономних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возила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потребе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особа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инвалидитетом</a:t>
            </a:r>
            <a:endParaRPr kumimoji="0" lang="en-US" sz="2500" b="1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83325" y="1119486"/>
            <a:ext cx="11351623" cy="14465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говори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о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користима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аутономна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могу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донети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акценат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ставља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различите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области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живота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који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може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бити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унапређен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увођењем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аутономних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Конкретно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користи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могу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очекивати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следећим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областима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4777" y="3063968"/>
            <a:ext cx="6096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2500" b="1" dirty="0" err="1"/>
              <a:t>Повећање</a:t>
            </a:r>
            <a:r>
              <a:rPr lang="en-US" sz="2500" b="1" dirty="0"/>
              <a:t> </a:t>
            </a:r>
            <a:r>
              <a:rPr lang="en-US" sz="2500" b="1" dirty="0" err="1"/>
              <a:t>приступачности</a:t>
            </a:r>
            <a:r>
              <a:rPr lang="en-US" sz="2500" b="1" dirty="0"/>
              <a:t> </a:t>
            </a:r>
            <a:r>
              <a:rPr lang="en-US" sz="2500" b="1" dirty="0" err="1"/>
              <a:t>саобраћају</a:t>
            </a:r>
            <a:endParaRPr lang="en-US" sz="2500" dirty="0"/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2500" b="1" dirty="0" err="1"/>
              <a:t>Здравствена</a:t>
            </a:r>
            <a:r>
              <a:rPr lang="en-US" sz="2500" b="1" dirty="0"/>
              <a:t> </a:t>
            </a:r>
            <a:r>
              <a:rPr lang="en-US" sz="2500" b="1" dirty="0" err="1"/>
              <a:t>брига</a:t>
            </a:r>
            <a:r>
              <a:rPr lang="en-US" sz="2500" b="1" dirty="0"/>
              <a:t> и </a:t>
            </a:r>
            <a:r>
              <a:rPr lang="en-US" sz="2500" b="1" dirty="0" err="1"/>
              <a:t>запошљавање</a:t>
            </a:r>
            <a:endParaRPr lang="en-US" sz="2500" dirty="0"/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2500" b="1" dirty="0" err="1"/>
              <a:t>Инклузија</a:t>
            </a:r>
            <a:r>
              <a:rPr lang="en-US" sz="2500" b="1" dirty="0"/>
              <a:t> у </a:t>
            </a:r>
            <a:r>
              <a:rPr lang="en-US" sz="2500" b="1" dirty="0" err="1"/>
              <a:t>друштво</a:t>
            </a:r>
            <a:endParaRPr lang="en-US" sz="2500" dirty="0"/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2500" b="1" dirty="0" err="1"/>
              <a:t>Безбедност</a:t>
            </a:r>
            <a:r>
              <a:rPr lang="en-US" sz="2500" b="1" dirty="0"/>
              <a:t> </a:t>
            </a:r>
            <a:r>
              <a:rPr lang="en-US" sz="2500" b="1" dirty="0" err="1"/>
              <a:t>саобраћаја</a:t>
            </a:r>
            <a:endParaRPr lang="en-US" sz="2500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  <p:bldP spid="27649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4</a:t>
            </a:fld>
            <a:endParaRPr lang="sr-Latn-RS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04946" y="461146"/>
            <a:ext cx="11482253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Повећање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приступачности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саобраћају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Cambria" pitchFamily="18" charset="0"/>
              <a:ea typeface="Calibri" charset="-1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представљају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потенцијално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одличну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прилику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немају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могућност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самосталног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учешћа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саобраћају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остваре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Према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прелиминарним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проценама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очекује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број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пређених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километара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ове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категорије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учесника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саобраћају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порасте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14% 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Као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потенцијално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најкориснији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концепт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препоручују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дељена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која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би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пружала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услуге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од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врата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врата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Здравствена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брига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запошљавање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Cambria" pitchFamily="18" charset="0"/>
              <a:ea typeface="Calibri" charset="-18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Један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од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кључних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разлог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зашто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имају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нижи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ниво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здравствене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заштите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мању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стопу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запослености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њихово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ограничење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свакодневном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учешћу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саобраћају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Индиректно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решење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ове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проблеме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представља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коришћење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Процене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Сједињеним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Америчким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Државама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увођење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донети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уштеде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од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19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милијарди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долара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здравственом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систему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два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милиона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имати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прилику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пронађу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посао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5</a:t>
            </a:fld>
            <a:endParaRPr lang="sr-Latn-RS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83325" y="466526"/>
            <a:ext cx="11260183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Инклузија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друштво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Cambria" pitchFamily="18" charset="0"/>
              <a:ea typeface="Calibri" charset="-1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Друштвена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изолација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показала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као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велики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узрочник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менталних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обољења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код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људи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Ово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посебно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изражено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код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који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чешће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изоловани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због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смањеног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нивоа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приступа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саобраћају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Конкретни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резултати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говоре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имају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четири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пута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већу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вероватноћу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током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живота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буду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депресивним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стањима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Омогућавање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кретања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допринеће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њиховом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повећаном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учешћу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разним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друштвеним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активностима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што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имати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позитиван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утицај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њихову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инклузију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друштво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а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последично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ментално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здравље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000" dirty="0">
              <a:solidFill>
                <a:srgbClr val="660066"/>
              </a:solidFill>
              <a:latin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66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Безбедност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саобраћаја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rgbClr val="660066"/>
              </a:solidFill>
              <a:effectLst/>
              <a:latin typeface="Cambria" pitchFamily="18" charset="0"/>
              <a:ea typeface="Calibri" charset="-18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имају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велики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потенцијал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смање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број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саобраћајних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незгода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путевима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Оптимистична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процене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говоре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увођењем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доћи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елиминисања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90%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свих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саобраћајних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незгода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(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Fagnant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and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Kockelman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2015).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Ово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корист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како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целокупно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друштво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тако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endParaRPr kumimoji="0" lang="en-US" sz="2200" b="0" i="0" u="none" strike="noStrike" cap="none" normalizeH="0" baseline="0" dirty="0">
              <a:ln>
                <a:noFill/>
              </a:ln>
              <a:solidFill>
                <a:srgbClr val="66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748" y="587194"/>
            <a:ext cx="11649891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sr-Cyrl-RS" sz="2800" dirty="0">
                <a:latin typeface="Cambria" pitchFamily="18" charset="0"/>
                <a:ea typeface="Cambria" pitchFamily="18" charset="0"/>
              </a:rPr>
              <a:t>Изазови и ограничења везана за аутономна возила са аспекта особа са инвалидитетом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6</a:t>
            </a:fld>
            <a:endParaRPr lang="sr-Latn-RS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26571" y="2000715"/>
            <a:ext cx="11482251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потенцијалној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имплементацији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саобраћајни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системи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очекују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бројни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изазови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ограничења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Одређени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изазови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ограничења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везани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специфичности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Најважнији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изазови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ограничења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којима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сусретати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:</a:t>
            </a: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3805" y="3677921"/>
            <a:ext cx="82905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sz="2400" b="1" dirty="0" err="1">
                <a:latin typeface="Cambria" pitchFamily="18" charset="0"/>
                <a:ea typeface="Cambria" pitchFamily="18" charset="0"/>
              </a:rPr>
              <a:t>Финансије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(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доступност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)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. 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Приступачност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коришћења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аутономних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возила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Прихватљивост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Законска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регулатива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. 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0721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7</a:t>
            </a:fld>
            <a:endParaRPr lang="sr-Latn-RS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83178" y="159454"/>
            <a:ext cx="11373394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Финансије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(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доступност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)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charset="-1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Очекивања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бити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веома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скупа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велико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питање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колико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имати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могућност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приушти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приватно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Проблем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може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представља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потреба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додатно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прилагоди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потребе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специфичне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категорије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</a:t>
            </a:r>
            <a:r>
              <a:rPr kumimoji="0" lang="en-US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Имајући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уму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чињеницу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категорија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становништва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нижим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нивоом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примања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ове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чињенице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добијају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додатно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тежини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Приступачност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коришћења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аутономних</a:t>
            </a: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возила</a:t>
            </a: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charset="-18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Сви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проблеми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којима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суочавају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приликом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коришћења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јавног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превоза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могу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очекивати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приликом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коришћења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оквиру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тога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посебно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треба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истаћи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проблеме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приступачности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саобраћајне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инфраструктуре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Још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један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проблем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који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може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отежати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приступачност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потреба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одређеним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нивоом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технолошке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писмености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приликом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коришћења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Ово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може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манифестовати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кроз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потребу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коришћењем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одређених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апликација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генерално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издавања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команди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Даље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имају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различите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потребе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могу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значајно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отежати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креирање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аутономних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доступних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све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</a:t>
            </a: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8</a:t>
            </a:fld>
            <a:endParaRPr lang="sr-Latn-RS" dirty="0"/>
          </a:p>
        </p:txBody>
      </p:sp>
      <p:sp>
        <p:nvSpPr>
          <p:cNvPr id="4" name="Rectangle 3"/>
          <p:cNvSpPr/>
          <p:nvPr/>
        </p:nvSpPr>
        <p:spPr>
          <a:xfrm>
            <a:off x="404949" y="1104207"/>
            <a:ext cx="114169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Cyrl-RS" sz="2500" b="1" dirty="0">
                <a:solidFill>
                  <a:srgbClr val="003366"/>
                </a:solidFill>
                <a:latin typeface="Cambria" pitchFamily="18" charset="0"/>
                <a:ea typeface="Cambria" pitchFamily="18" charset="0"/>
              </a:rPr>
              <a:t>Прихватљивост</a:t>
            </a:r>
            <a:endParaRPr lang="en-US" sz="2500" dirty="0">
              <a:solidFill>
                <a:srgbClr val="003366"/>
              </a:solidFill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sz="2200" dirty="0">
                <a:solidFill>
                  <a:srgbClr val="003366"/>
                </a:solidFill>
                <a:latin typeface="Cambria" pitchFamily="18" charset="0"/>
                <a:ea typeface="Cambria" pitchFamily="18" charset="0"/>
              </a:rPr>
              <a:t>У тренутку када аутономна возила постану доступна постоји могућност да особе са инвалидитетом не буду заинтересоване за њихово коришћење услед страха. Ово може бити проузроковано забринутошћу за безбедност, неповерењем у нове технологије и њихову поузданост.</a:t>
            </a:r>
            <a:endParaRPr lang="en-US" sz="2200" dirty="0">
              <a:solidFill>
                <a:srgbClr val="003366"/>
              </a:solidFill>
              <a:latin typeface="Cambria" pitchFamily="18" charset="0"/>
              <a:ea typeface="Cambria" pitchFamily="18" charset="0"/>
            </a:endParaRPr>
          </a:p>
          <a:p>
            <a:pPr algn="just"/>
            <a:endParaRPr lang="en-US" sz="2000" dirty="0">
              <a:latin typeface="Cambria" pitchFamily="18" charset="0"/>
              <a:ea typeface="Cambria" pitchFamily="18" charset="0"/>
            </a:endParaRPr>
          </a:p>
          <a:p>
            <a:pPr algn="just"/>
            <a:endParaRPr lang="en-US" sz="2000" dirty="0">
              <a:solidFill>
                <a:srgbClr val="CC3300"/>
              </a:solidFill>
              <a:latin typeface="Cambria" pitchFamily="18" charset="0"/>
              <a:ea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sr-Cyrl-RS" sz="2500" b="1" dirty="0">
                <a:solidFill>
                  <a:srgbClr val="CC3300"/>
                </a:solidFill>
                <a:latin typeface="Cambria" pitchFamily="18" charset="0"/>
                <a:ea typeface="Cambria" pitchFamily="18" charset="0"/>
              </a:rPr>
              <a:t>Законска регулатива</a:t>
            </a:r>
            <a:endParaRPr lang="en-US" sz="2500" dirty="0">
              <a:solidFill>
                <a:srgbClr val="CC3300"/>
              </a:solidFill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sz="2200" dirty="0">
                <a:solidFill>
                  <a:srgbClr val="CC3300"/>
                </a:solidFill>
                <a:latin typeface="Cambria" pitchFamily="18" charset="0"/>
                <a:ea typeface="Cambria" pitchFamily="18" charset="0"/>
              </a:rPr>
              <a:t>Увођење аутономних возила у саобраћајни систем представљаће изазов и за законодавце. Са аспекта особа са инвалидитетом, неопходно је дефинисати како ће се посматрати особе које не могу да буду возачи (нпр. слепе особе) у ситуацијама када путују саме у возилу. Другим речима, потребно је прецизно дефинисати термин </a:t>
            </a:r>
            <a:r>
              <a:rPr lang="sr-Cyrl-RS" sz="2200" b="1" dirty="0">
                <a:solidFill>
                  <a:srgbClr val="CC3300"/>
                </a:solidFill>
                <a:latin typeface="Cambria" pitchFamily="18" charset="0"/>
                <a:ea typeface="Cambria" pitchFamily="18" charset="0"/>
              </a:rPr>
              <a:t>возило без возача</a:t>
            </a:r>
            <a:r>
              <a:rPr lang="sr-Cyrl-RS" sz="2200" dirty="0">
                <a:solidFill>
                  <a:srgbClr val="CC3300"/>
                </a:solidFill>
                <a:latin typeface="Cambria" pitchFamily="18" charset="0"/>
                <a:ea typeface="Cambria" pitchFamily="18" charset="0"/>
              </a:rPr>
              <a:t> и питање одговорности у саобраћајним незгодама.</a:t>
            </a:r>
            <a:endParaRPr lang="en-US" sz="2200" dirty="0">
              <a:solidFill>
                <a:srgbClr val="CC3300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9</a:t>
            </a:fld>
            <a:endParaRPr lang="sr-Latn-RS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-627018" y="0"/>
            <a:ext cx="11617235" cy="127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304704" rIns="91440" bIns="304704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СТАВОВИ ОСОБА СА ИНВАЛИДИТЕТОМ О АУТОНОМНИМ ВОЗИЛИМА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2547" y="785839"/>
            <a:ext cx="117130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itchFamily="18" charset="0"/>
                <a:ea typeface="Cambria" pitchFamily="18" charset="0"/>
              </a:rPr>
              <a:t>Очекивања особа са инвалидитетом од аутономних возила једним делом зависе и од </a:t>
            </a:r>
            <a:r>
              <a:rPr lang="sr-Cyrl-RS" sz="20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itchFamily="18" charset="0"/>
                <a:ea typeface="Cambria" pitchFamily="18" charset="0"/>
              </a:rPr>
              <a:t>специфичних захтева одређених категорија особа са инвалидитетом</a:t>
            </a:r>
            <a:r>
              <a:rPr lang="sr-Cyrl-R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itchFamily="18" charset="0"/>
                <a:ea typeface="Cambria" pitchFamily="18" charset="0"/>
              </a:rPr>
              <a:t>. На пример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itchFamily="18" charset="0"/>
                <a:ea typeface="Cambria" pitchFamily="18" charset="0"/>
              </a:rPr>
              <a:t>:</a:t>
            </a:r>
          </a:p>
        </p:txBody>
      </p:sp>
      <p:pic>
        <p:nvPicPr>
          <p:cNvPr id="2050" name="Picture 2" descr="C:\Users\marin\OneDrive\Radna površina\ppt za D\Senzorni-invaliditet_naslovna-1024x1014.jpg"/>
          <p:cNvPicPr>
            <a:picLocks noChangeAspect="1" noChangeArrowheads="1"/>
          </p:cNvPicPr>
          <p:nvPr/>
        </p:nvPicPr>
        <p:blipFill>
          <a:blip r:embed="rId2" cstate="print"/>
          <a:srcRect l="53346" t="52847" r="2725" b="2791"/>
          <a:stretch>
            <a:fillRect/>
          </a:stretch>
        </p:blipFill>
        <p:spPr bwMode="auto">
          <a:xfrm>
            <a:off x="248195" y="1959431"/>
            <a:ext cx="705392" cy="705392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1084217" y="1750423"/>
            <a:ext cx="109466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000" dirty="0">
                <a:latin typeface="Cambria" pitchFamily="18" charset="0"/>
                <a:ea typeface="Cambria" pitchFamily="18" charset="0"/>
              </a:rPr>
              <a:t>Слепе особе се сусрећу са изазовима везаним за приступачност инфраструктуре, оријентацију у простору, потребом да се релевантне информације везане за возило (одржавање, пуњење резервоара/батерије и сл.) саопште и звучно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. </a:t>
            </a:r>
            <a:r>
              <a:rPr lang="sr-Cyrl-RS" sz="2000" dirty="0">
                <a:latin typeface="Cambria" panose="02040503050406030204" pitchFamily="18" charset="0"/>
                <a:ea typeface="Cambria" panose="02040503050406030204" pitchFamily="18" charset="0"/>
              </a:rPr>
              <a:t>Слабовиде особе имају потребу за саопштавањем информација већим фонтовима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84217" y="3158013"/>
            <a:ext cx="107507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000" dirty="0">
                <a:latin typeface="Cambria" pitchFamily="18" charset="0"/>
                <a:ea typeface="Cambria" pitchFamily="18" charset="0"/>
              </a:rPr>
              <a:t>Када је реч о особама са оштећењем слуха, кључни захтев је обезбедити да све информације које се пружају звучно буду пружене и визуелно, као и да се обезбеди начин обавештавања у случају ризичних ситуација </a:t>
            </a:r>
            <a:endParaRPr lang="en-US" sz="20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051" name="Picture 3" descr="C:\Users\marin\OneDrive\Radna površina\ppt za D\Senzorni-invaliditet_naslovna-1024x1014.jpg"/>
          <p:cNvPicPr>
            <a:picLocks noChangeAspect="1" noChangeArrowheads="1"/>
          </p:cNvPicPr>
          <p:nvPr/>
        </p:nvPicPr>
        <p:blipFill>
          <a:blip r:embed="rId3" cstate="print"/>
          <a:srcRect l="53665" t="2663" r="2666" b="52975"/>
          <a:stretch>
            <a:fillRect/>
          </a:stretch>
        </p:blipFill>
        <p:spPr bwMode="auto">
          <a:xfrm>
            <a:off x="248195" y="3253120"/>
            <a:ext cx="714207" cy="718458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1084217" y="4226637"/>
            <a:ext cx="109336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000" dirty="0">
                <a:latin typeface="Cambria" pitchFamily="18" charset="0"/>
                <a:ea typeface="Cambria" pitchFamily="18" charset="0"/>
              </a:rPr>
              <a:t>Захтеви особа са физичким инвалидитетом се огледају кроз проблем самосталног уласка/изласка из возила, отежаног померања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sr-Cyrl-RS" sz="2000" dirty="0">
                <a:latin typeface="Cambria" pitchFamily="18" charset="0"/>
                <a:ea typeface="Cambria" pitchFamily="18" charset="0"/>
              </a:rPr>
              <a:t>и спретности екстремитета и смањене способности да управљају контролама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.</a:t>
            </a:r>
          </a:p>
        </p:txBody>
      </p:sp>
      <p:pic>
        <p:nvPicPr>
          <p:cNvPr id="2052" name="Picture 4" descr="C:\Users\marin\OneDrive\Radna površina\ppt za D\Senzorni-invaliditet_naslovna-1024x1014.jpg"/>
          <p:cNvPicPr>
            <a:picLocks noChangeAspect="1" noChangeArrowheads="1"/>
          </p:cNvPicPr>
          <p:nvPr/>
        </p:nvPicPr>
        <p:blipFill>
          <a:blip r:embed="rId4" cstate="print"/>
          <a:srcRect l="2486" t="2485" r="53672" b="53153"/>
          <a:stretch>
            <a:fillRect/>
          </a:stretch>
        </p:blipFill>
        <p:spPr bwMode="auto">
          <a:xfrm>
            <a:off x="255301" y="4396038"/>
            <a:ext cx="691179" cy="692545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1084217" y="5326451"/>
            <a:ext cx="105896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000" dirty="0">
                <a:latin typeface="Cambria" pitchFamily="18" charset="0"/>
                <a:ea typeface="Cambria" pitchFamily="18" charset="0"/>
              </a:rPr>
              <a:t>Особе са интелектуалним и развојним инвалидитетом имају потребе за тренинзима коришћења ових возила као и потребу за дизајнирањем једноставнијих интерфејса возила како би их могли користити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.</a:t>
            </a:r>
          </a:p>
          <a:p>
            <a:pPr algn="just"/>
            <a:endParaRPr lang="en-US" sz="20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053" name="Picture 5" descr="C:\Users\marin\OneDrive\Radna površina\ppt za D\Senzorni-invaliditet_naslovna-1024x1014.jpg"/>
          <p:cNvPicPr>
            <a:picLocks noChangeAspect="1" noChangeArrowheads="1"/>
          </p:cNvPicPr>
          <p:nvPr/>
        </p:nvPicPr>
        <p:blipFill>
          <a:blip r:embed="rId5" cstate="print"/>
          <a:srcRect l="2449" t="52844" r="54158" b="2929"/>
          <a:stretch>
            <a:fillRect/>
          </a:stretch>
        </p:blipFill>
        <p:spPr bwMode="auto">
          <a:xfrm>
            <a:off x="255301" y="5518906"/>
            <a:ext cx="750695" cy="75764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5" grpId="0"/>
      <p:bldP spid="11" grpId="0"/>
      <p:bldP spid="12" grpId="0"/>
      <p:bldP spid="14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_ppt_template_cir" id="{813B8F39-54D3-4201-886D-9A46251399D4}" vid="{BFF285B5-F1C9-41A9-A7DA-F2E1A9F227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SF_ppt_template_cir</Template>
  <TotalTime>1154</TotalTime>
  <Words>1638</Words>
  <Application>Microsoft Office PowerPoint</Application>
  <PresentationFormat>Widescreen</PresentationFormat>
  <Paragraphs>112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Arial Unicode MS</vt:lpstr>
      <vt:lpstr>Calibri</vt:lpstr>
      <vt:lpstr>Cambria</vt:lpstr>
      <vt:lpstr>Symbol</vt:lpstr>
      <vt:lpstr>Tw Cen MT (Body)</vt:lpstr>
      <vt:lpstr>Tw Cen MT (Body)Body)</vt:lpstr>
      <vt:lpstr>Tw Cen MT (Body)dy)</vt:lpstr>
      <vt:lpstr>Wingdings</vt:lpstr>
      <vt:lpstr>Office Theme</vt:lpstr>
      <vt:lpstr>Особе са инвалидитетом и аутономна возила</vt:lpstr>
      <vt:lpstr>Теме:</vt:lpstr>
      <vt:lpstr>PowerPoint Presentation</vt:lpstr>
      <vt:lpstr>PowerPoint Presentation</vt:lpstr>
      <vt:lpstr>PowerPoint Presentation</vt:lpstr>
      <vt:lpstr>Изазови и ограничења везана за аутономна возила са аспекта особа са инвалидитетом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Инклузивни транспорт</dc:title>
  <dc:creator>Đorđe Petrović</dc:creator>
  <cp:lastModifiedBy>Djordje Petrovic</cp:lastModifiedBy>
  <cp:revision>185</cp:revision>
  <dcterms:created xsi:type="dcterms:W3CDTF">2024-09-10T17:28:23Z</dcterms:created>
  <dcterms:modified xsi:type="dcterms:W3CDTF">2025-12-15T09:59:55Z</dcterms:modified>
</cp:coreProperties>
</file>