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7"/>
  </p:notesMasterIdLst>
  <p:handoutMasterIdLst>
    <p:handoutMasterId r:id="rId18"/>
  </p:handoutMasterIdLst>
  <p:sldIdLst>
    <p:sldId id="295" r:id="rId2"/>
    <p:sldId id="296" r:id="rId3"/>
    <p:sldId id="297" r:id="rId4"/>
    <p:sldId id="298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  <p:sldId id="294" r:id="rId15"/>
    <p:sldId id="279" r:id="rId1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rgbClr val="000000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rgbClr val="000000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rgbClr val="000000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rgbClr val="000000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66FFFF"/>
    <a:srgbClr val="FFCC00"/>
    <a:srgbClr val="99FF33"/>
    <a:srgbClr val="00004C"/>
    <a:srgbClr val="000099"/>
    <a:srgbClr val="000066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012" autoAdjust="0"/>
    <p:restoredTop sz="94581" autoAdjust="0"/>
  </p:normalViewPr>
  <p:slideViewPr>
    <p:cSldViewPr>
      <p:cViewPr varScale="1">
        <p:scale>
          <a:sx n="85" d="100"/>
          <a:sy n="85" d="100"/>
        </p:scale>
        <p:origin x="1454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05" d="100"/>
          <a:sy n="105" d="100"/>
        </p:scale>
        <p:origin x="3462" y="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2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2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B992B75-179F-438C-927E-948DAC2CF0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8908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4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34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4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31B2DBCD-D16C-4320-92D5-C1FD697A02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2686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A2B83D8-9B1B-4807-8BEB-AA64FD3012C3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0445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 sz="quarter"/>
          </p:nvPr>
        </p:nvSpPr>
        <p:spPr bwMode="auto">
          <a:xfrm>
            <a:off x="685800" y="1676400"/>
            <a:ext cx="7772400" cy="1828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subTitle" sz="quarter" idx="1"/>
          </p:nvPr>
        </p:nvSpPr>
        <p:spPr bwMode="auto">
          <a:xfrm>
            <a:off x="1371600" y="3886200"/>
            <a:ext cx="6400800" cy="17526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quarter" idx="10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fld id="{8DD2436A-79CF-43F7-89CB-C1546FC166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duotone>
              <a:schemeClr val="bg1"/>
              <a:srgbClr val="FFFFFF"/>
            </a:duotone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2" name="Text Box 8"/>
          <p:cNvSpPr txBox="1">
            <a:spLocks noChangeArrowheads="1"/>
          </p:cNvSpPr>
          <p:nvPr userDrawn="1"/>
        </p:nvSpPr>
        <p:spPr bwMode="auto">
          <a:xfrm>
            <a:off x="6781800" y="6444784"/>
            <a:ext cx="2132315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GB" sz="1500" i="1">
                <a:solidFill>
                  <a:srgbClr val="3B3470"/>
                </a:solidFill>
                <a:latin typeface="Arial" pitchFamily="34" charset="0"/>
                <a:cs typeface="Arial" pitchFamily="34" charset="0"/>
              </a:rPr>
              <a:t>Doc. dr </a:t>
            </a:r>
            <a:r>
              <a:rPr lang="sr-Latn-RS" sz="1500" i="1">
                <a:solidFill>
                  <a:srgbClr val="3B3470"/>
                </a:solidFill>
                <a:latin typeface="Arial" pitchFamily="34" charset="0"/>
                <a:cs typeface="Arial" pitchFamily="34" charset="0"/>
              </a:rPr>
              <a:t>Đorđe</a:t>
            </a:r>
            <a:r>
              <a:rPr lang="sr-Latn-RS" sz="1500" i="1" baseline="0">
                <a:solidFill>
                  <a:srgbClr val="3B347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r-Latn-RS" sz="1500" i="1" baseline="0" dirty="0">
                <a:solidFill>
                  <a:srgbClr val="3B3470"/>
                </a:solidFill>
                <a:latin typeface="Arial" pitchFamily="34" charset="0"/>
                <a:cs typeface="Arial" pitchFamily="34" charset="0"/>
              </a:rPr>
              <a:t>Petrović</a:t>
            </a:r>
            <a:endParaRPr lang="en-US" sz="1500" i="1" dirty="0">
              <a:solidFill>
                <a:srgbClr val="3B347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393" name="Text Box 9"/>
          <p:cNvSpPr txBox="1">
            <a:spLocks noChangeArrowheads="1"/>
          </p:cNvSpPr>
          <p:nvPr userDrawn="1"/>
        </p:nvSpPr>
        <p:spPr bwMode="auto">
          <a:xfrm>
            <a:off x="3429000" y="161925"/>
            <a:ext cx="22860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sr-Latn-CS" sz="1500" dirty="0">
                <a:solidFill>
                  <a:srgbClr val="3B3470"/>
                </a:solidFill>
              </a:rPr>
              <a:t>Tehnička termodinamika</a:t>
            </a:r>
            <a:endParaRPr lang="en-US" sz="1500" dirty="0">
              <a:solidFill>
                <a:srgbClr val="3B3470"/>
              </a:solidFill>
            </a:endParaRPr>
          </a:p>
        </p:txBody>
      </p:sp>
      <p:sp>
        <p:nvSpPr>
          <p:cNvPr id="16394" name="Line 10"/>
          <p:cNvSpPr>
            <a:spLocks noChangeShapeType="1"/>
          </p:cNvSpPr>
          <p:nvPr userDrawn="1"/>
        </p:nvSpPr>
        <p:spPr bwMode="auto">
          <a:xfrm>
            <a:off x="228600" y="6400800"/>
            <a:ext cx="8683625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6395" name="Text Box 11"/>
          <p:cNvSpPr txBox="1">
            <a:spLocks noChangeArrowheads="1"/>
          </p:cNvSpPr>
          <p:nvPr userDrawn="1"/>
        </p:nvSpPr>
        <p:spPr bwMode="auto">
          <a:xfrm>
            <a:off x="133350" y="6437313"/>
            <a:ext cx="2509838" cy="34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  <a:defRPr/>
            </a:pPr>
            <a:r>
              <a:rPr lang="sr-Latn-CS" sz="1400">
                <a:solidFill>
                  <a:srgbClr val="3B3470"/>
                </a:solidFill>
              </a:rPr>
              <a:t>Saobraćajni fakultet, Beograd</a:t>
            </a:r>
            <a:endParaRPr lang="en-US">
              <a:solidFill>
                <a:srgbClr val="3B3470"/>
              </a:solidFill>
            </a:endParaRPr>
          </a:p>
        </p:txBody>
      </p:sp>
      <p:sp>
        <p:nvSpPr>
          <p:cNvPr id="16399" name="Line 15"/>
          <p:cNvSpPr>
            <a:spLocks noChangeShapeType="1"/>
          </p:cNvSpPr>
          <p:nvPr userDrawn="1"/>
        </p:nvSpPr>
        <p:spPr bwMode="auto">
          <a:xfrm>
            <a:off x="228600" y="533400"/>
            <a:ext cx="8683625" cy="0"/>
          </a:xfrm>
          <a:prstGeom prst="line">
            <a:avLst/>
          </a:prstGeom>
          <a:noFill/>
          <a:ln w="57150" cmpd="thickThin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" name="Text Box 11"/>
          <p:cNvSpPr txBox="1">
            <a:spLocks noChangeArrowheads="1"/>
          </p:cNvSpPr>
          <p:nvPr userDrawn="1"/>
        </p:nvSpPr>
        <p:spPr bwMode="auto">
          <a:xfrm>
            <a:off x="4171891" y="6430935"/>
            <a:ext cx="800219" cy="3270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en-US"/>
            </a:defPPr>
            <a:lvl1pPr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tabLst>
                <a:tab pos="409575" algn="l"/>
              </a:tabLst>
              <a:defRPr/>
            </a:pPr>
            <a:r>
              <a:rPr lang="en-US" sz="1400" dirty="0">
                <a:solidFill>
                  <a:srgbClr val="3B3470"/>
                </a:solidFill>
              </a:rPr>
              <a:t>- </a:t>
            </a:r>
            <a:r>
              <a:rPr lang="en-US" sz="1400">
                <a:solidFill>
                  <a:srgbClr val="3B3470"/>
                </a:solidFill>
              </a:rPr>
              <a:t>20</a:t>
            </a:r>
            <a:r>
              <a:rPr lang="sr-Latn-RS" sz="1400">
                <a:solidFill>
                  <a:srgbClr val="3B3470"/>
                </a:solidFill>
              </a:rPr>
              <a:t>2</a:t>
            </a:r>
            <a:r>
              <a:rPr lang="en-GB" sz="1400">
                <a:solidFill>
                  <a:srgbClr val="3B3470"/>
                </a:solidFill>
              </a:rPr>
              <a:t>5</a:t>
            </a:r>
            <a:r>
              <a:rPr lang="en-US" sz="1400">
                <a:solidFill>
                  <a:srgbClr val="3B3470"/>
                </a:solidFill>
              </a:rPr>
              <a:t> </a:t>
            </a:r>
            <a:r>
              <a:rPr lang="en-US" sz="1400" dirty="0">
                <a:solidFill>
                  <a:srgbClr val="3B3470"/>
                </a:solidFill>
              </a:rPr>
              <a:t>-</a:t>
            </a:r>
            <a:endParaRPr lang="en-US" dirty="0">
              <a:solidFill>
                <a:srgbClr val="3B3470"/>
              </a:solidFill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4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7" Type="http://schemas.openxmlformats.org/officeDocument/2006/relationships/image" Target="../media/image44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3.png"/><Relationship Id="rId5" Type="http://schemas.openxmlformats.org/officeDocument/2006/relationships/image" Target="../media/image42.png"/><Relationship Id="rId4" Type="http://schemas.openxmlformats.org/officeDocument/2006/relationships/image" Target="../media/image3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png"/><Relationship Id="rId13" Type="http://schemas.openxmlformats.org/officeDocument/2006/relationships/image" Target="../media/image54.png"/><Relationship Id="rId18" Type="http://schemas.openxmlformats.org/officeDocument/2006/relationships/image" Target="../media/image59.png"/><Relationship Id="rId3" Type="http://schemas.openxmlformats.org/officeDocument/2006/relationships/image" Target="../media/image46.png"/><Relationship Id="rId21" Type="http://schemas.openxmlformats.org/officeDocument/2006/relationships/image" Target="../media/image62.png"/><Relationship Id="rId7" Type="http://schemas.openxmlformats.org/officeDocument/2006/relationships/image" Target="../media/image48.png"/><Relationship Id="rId12" Type="http://schemas.openxmlformats.org/officeDocument/2006/relationships/image" Target="../media/image53.png"/><Relationship Id="rId17" Type="http://schemas.openxmlformats.org/officeDocument/2006/relationships/image" Target="../media/image58.png"/><Relationship Id="rId2" Type="http://schemas.openxmlformats.org/officeDocument/2006/relationships/image" Target="../media/image45.png"/><Relationship Id="rId16" Type="http://schemas.openxmlformats.org/officeDocument/2006/relationships/image" Target="../media/image57.png"/><Relationship Id="rId20" Type="http://schemas.openxmlformats.org/officeDocument/2006/relationships/image" Target="../media/image6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6.png"/><Relationship Id="rId11" Type="http://schemas.openxmlformats.org/officeDocument/2006/relationships/image" Target="../media/image52.png"/><Relationship Id="rId5" Type="http://schemas.openxmlformats.org/officeDocument/2006/relationships/image" Target="../media/image39.png"/><Relationship Id="rId15" Type="http://schemas.openxmlformats.org/officeDocument/2006/relationships/image" Target="../media/image56.png"/><Relationship Id="rId23" Type="http://schemas.openxmlformats.org/officeDocument/2006/relationships/image" Target="../media/image64.png"/><Relationship Id="rId10" Type="http://schemas.openxmlformats.org/officeDocument/2006/relationships/image" Target="../media/image51.png"/><Relationship Id="rId19" Type="http://schemas.openxmlformats.org/officeDocument/2006/relationships/image" Target="../media/image60.png"/><Relationship Id="rId4" Type="http://schemas.openxmlformats.org/officeDocument/2006/relationships/image" Target="../media/image47.png"/><Relationship Id="rId9" Type="http://schemas.openxmlformats.org/officeDocument/2006/relationships/image" Target="../media/image50.png"/><Relationship Id="rId14" Type="http://schemas.openxmlformats.org/officeDocument/2006/relationships/image" Target="../media/image55.png"/><Relationship Id="rId22" Type="http://schemas.openxmlformats.org/officeDocument/2006/relationships/image" Target="../media/image63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1.png"/><Relationship Id="rId3" Type="http://schemas.openxmlformats.org/officeDocument/2006/relationships/image" Target="../media/image66.png"/><Relationship Id="rId7" Type="http://schemas.openxmlformats.org/officeDocument/2006/relationships/image" Target="../media/image70.png"/><Relationship Id="rId2" Type="http://schemas.openxmlformats.org/officeDocument/2006/relationships/image" Target="../media/image6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9.png"/><Relationship Id="rId5" Type="http://schemas.openxmlformats.org/officeDocument/2006/relationships/image" Target="../media/image68.png"/><Relationship Id="rId4" Type="http://schemas.openxmlformats.org/officeDocument/2006/relationships/image" Target="../media/image67.png"/><Relationship Id="rId9" Type="http://schemas.openxmlformats.org/officeDocument/2006/relationships/image" Target="../media/image7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4.png"/><Relationship Id="rId2" Type="http://schemas.openxmlformats.org/officeDocument/2006/relationships/image" Target="../media/image7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6.png"/><Relationship Id="rId4" Type="http://schemas.openxmlformats.org/officeDocument/2006/relationships/image" Target="../media/image75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mailto:dj.petrovic@sf.bg.ac.rs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18" Type="http://schemas.openxmlformats.org/officeDocument/2006/relationships/image" Target="../media/image1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17" Type="http://schemas.openxmlformats.org/officeDocument/2006/relationships/image" Target="../media/image17.png"/><Relationship Id="rId2" Type="http://schemas.openxmlformats.org/officeDocument/2006/relationships/image" Target="../media/image2.png"/><Relationship Id="rId16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10" Type="http://schemas.openxmlformats.org/officeDocument/2006/relationships/image" Target="../media/image10.png"/><Relationship Id="rId19" Type="http://schemas.openxmlformats.org/officeDocument/2006/relationships/image" Target="../media/image19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7.png"/><Relationship Id="rId18" Type="http://schemas.openxmlformats.org/officeDocument/2006/relationships/image" Target="../media/image12.png"/><Relationship Id="rId3" Type="http://schemas.openxmlformats.org/officeDocument/2006/relationships/image" Target="../media/image22.png"/><Relationship Id="rId21" Type="http://schemas.openxmlformats.org/officeDocument/2006/relationships/image" Target="../media/image14.png"/><Relationship Id="rId7" Type="http://schemas.openxmlformats.org/officeDocument/2006/relationships/image" Target="../media/image26.png"/><Relationship Id="rId12" Type="http://schemas.openxmlformats.org/officeDocument/2006/relationships/image" Target="../media/image6.png"/><Relationship Id="rId17" Type="http://schemas.openxmlformats.org/officeDocument/2006/relationships/image" Target="../media/image11.png"/><Relationship Id="rId2" Type="http://schemas.openxmlformats.org/officeDocument/2006/relationships/image" Target="../media/image21.png"/><Relationship Id="rId16" Type="http://schemas.openxmlformats.org/officeDocument/2006/relationships/image" Target="../media/image10.png"/><Relationship Id="rId20" Type="http://schemas.openxmlformats.org/officeDocument/2006/relationships/image" Target="../media/image2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5.png"/><Relationship Id="rId11" Type="http://schemas.openxmlformats.org/officeDocument/2006/relationships/image" Target="../media/image5.png"/><Relationship Id="rId5" Type="http://schemas.openxmlformats.org/officeDocument/2006/relationships/image" Target="../media/image24.png"/><Relationship Id="rId15" Type="http://schemas.openxmlformats.org/officeDocument/2006/relationships/image" Target="../media/image9.png"/><Relationship Id="rId10" Type="http://schemas.openxmlformats.org/officeDocument/2006/relationships/image" Target="../media/image4.png"/><Relationship Id="rId19" Type="http://schemas.openxmlformats.org/officeDocument/2006/relationships/image" Target="../media/image13.png"/><Relationship Id="rId4" Type="http://schemas.openxmlformats.org/officeDocument/2006/relationships/image" Target="../media/image23.png"/><Relationship Id="rId9" Type="http://schemas.openxmlformats.org/officeDocument/2006/relationships/image" Target="../media/image3.png"/><Relationship Id="rId14" Type="http://schemas.openxmlformats.org/officeDocument/2006/relationships/image" Target="../media/image8.png"/><Relationship Id="rId22" Type="http://schemas.openxmlformats.org/officeDocument/2006/relationships/image" Target="../media/image2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7" Type="http://schemas.openxmlformats.org/officeDocument/2006/relationships/image" Target="../media/image34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7.png"/><Relationship Id="rId18" Type="http://schemas.openxmlformats.org/officeDocument/2006/relationships/image" Target="../media/image12.png"/><Relationship Id="rId3" Type="http://schemas.openxmlformats.org/officeDocument/2006/relationships/image" Target="../media/image36.png"/><Relationship Id="rId21" Type="http://schemas.openxmlformats.org/officeDocument/2006/relationships/image" Target="../media/image14.png"/><Relationship Id="rId7" Type="http://schemas.openxmlformats.org/officeDocument/2006/relationships/image" Target="../media/image26.png"/><Relationship Id="rId12" Type="http://schemas.openxmlformats.org/officeDocument/2006/relationships/image" Target="../media/image6.png"/><Relationship Id="rId17" Type="http://schemas.openxmlformats.org/officeDocument/2006/relationships/image" Target="../media/image11.png"/><Relationship Id="rId2" Type="http://schemas.openxmlformats.org/officeDocument/2006/relationships/image" Target="../media/image35.png"/><Relationship Id="rId16" Type="http://schemas.openxmlformats.org/officeDocument/2006/relationships/image" Target="../media/image10.png"/><Relationship Id="rId20" Type="http://schemas.openxmlformats.org/officeDocument/2006/relationships/image" Target="../media/image2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9.png"/><Relationship Id="rId11" Type="http://schemas.openxmlformats.org/officeDocument/2006/relationships/image" Target="../media/image5.png"/><Relationship Id="rId5" Type="http://schemas.openxmlformats.org/officeDocument/2006/relationships/image" Target="../media/image38.png"/><Relationship Id="rId15" Type="http://schemas.openxmlformats.org/officeDocument/2006/relationships/image" Target="../media/image9.png"/><Relationship Id="rId10" Type="http://schemas.openxmlformats.org/officeDocument/2006/relationships/image" Target="../media/image4.png"/><Relationship Id="rId19" Type="http://schemas.openxmlformats.org/officeDocument/2006/relationships/image" Target="../media/image13.png"/><Relationship Id="rId4" Type="http://schemas.openxmlformats.org/officeDocument/2006/relationships/image" Target="../media/image37.png"/><Relationship Id="rId9" Type="http://schemas.openxmlformats.org/officeDocument/2006/relationships/image" Target="../media/image3.png"/><Relationship Id="rId14" Type="http://schemas.openxmlformats.org/officeDocument/2006/relationships/image" Target="../media/image8.png"/><Relationship Id="rId22" Type="http://schemas.openxmlformats.org/officeDocument/2006/relationships/image" Target="../media/image4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9240" y="1981200"/>
            <a:ext cx="8205521" cy="83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RS" sz="4400" b="1" dirty="0">
                <a:solidFill>
                  <a:schemeClr val="bg1"/>
                </a:solidFill>
              </a:rPr>
              <a:t>Vežbe 8</a:t>
            </a:r>
            <a:r>
              <a:rPr lang="en-US" sz="4400" b="1" dirty="0">
                <a:solidFill>
                  <a:schemeClr val="bg1"/>
                </a:solidFill>
              </a:rPr>
              <a:t> </a:t>
            </a:r>
            <a:r>
              <a:rPr lang="sr-Latn-RS" sz="4400" b="1" dirty="0">
                <a:solidFill>
                  <a:schemeClr val="bg1"/>
                </a:solidFill>
              </a:rPr>
              <a:t>– Isticanje gasova</a:t>
            </a:r>
            <a:endParaRPr lang="en-US" sz="4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2400" y="685800"/>
            <a:ext cx="79640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dirty="0"/>
              <a:t>3</a:t>
            </a:r>
            <a:r>
              <a:rPr lang="en-US" dirty="0"/>
              <a:t>. </a:t>
            </a:r>
            <a:r>
              <a:rPr lang="en-US" dirty="0" err="1"/>
              <a:t>korak</a:t>
            </a:r>
            <a:r>
              <a:rPr lang="en-US" dirty="0"/>
              <a:t> –</a:t>
            </a:r>
            <a:r>
              <a:rPr lang="sr-Latn-RS" dirty="0"/>
              <a:t> Izračunavanje </a:t>
            </a:r>
            <a:r>
              <a:rPr lang="en-US" dirty="0" err="1"/>
              <a:t>brzin</a:t>
            </a:r>
            <a:r>
              <a:rPr lang="sr-Latn-RS" dirty="0"/>
              <a:t>e</a:t>
            </a:r>
            <a:r>
              <a:rPr lang="en-US" dirty="0"/>
              <a:t> </a:t>
            </a:r>
            <a:r>
              <a:rPr lang="en-US" dirty="0" err="1"/>
              <a:t>isticanja</a:t>
            </a:r>
            <a:r>
              <a:rPr lang="en-US" dirty="0"/>
              <a:t> u </a:t>
            </a:r>
            <a:r>
              <a:rPr lang="en-US" dirty="0" err="1"/>
              <a:t>izlaznom</a:t>
            </a:r>
            <a:r>
              <a:rPr lang="en-US" dirty="0"/>
              <a:t> </a:t>
            </a:r>
            <a:r>
              <a:rPr lang="en-US" dirty="0" err="1"/>
              <a:t>preseku</a:t>
            </a:r>
            <a:r>
              <a:rPr lang="en-US" dirty="0"/>
              <a:t> </a:t>
            </a:r>
            <a:r>
              <a:rPr lang="en-US" dirty="0" err="1"/>
              <a:t>mlaznik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Rectangle 41"/>
              <p:cNvSpPr/>
              <p:nvPr/>
            </p:nvSpPr>
            <p:spPr>
              <a:xfrm>
                <a:off x="152400" y="1295400"/>
                <a:ext cx="2566087" cy="118352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  <m:t>2∗</m:t>
                              </m:r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𝜅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𝜅</m:t>
                              </m:r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+1</m:t>
                              </m:r>
                            </m:den>
                          </m:f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  <m:sSub>
                            <m:sSubPr>
                              <m:ctrlP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ra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2" name="Rectangle 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1295400"/>
                <a:ext cx="2566087" cy="1183529"/>
              </a:xfrm>
              <a:prstGeom prst="rect">
                <a:avLst/>
              </a:prstGeom>
              <a:blipFill rotWithShape="0">
                <a:blip r:embed="rId2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Rectangle 44"/>
              <p:cNvSpPr/>
              <p:nvPr/>
            </p:nvSpPr>
            <p:spPr>
              <a:xfrm>
                <a:off x="3429000" y="1752600"/>
                <a:ext cx="232659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𝒘</m:t>
                          </m:r>
                        </m:e>
                        <m:sub>
                          <m:r>
                            <a:rPr lang="sr-Latn-R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R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𝟑𝟕𝟔</m:t>
                      </m:r>
                      <m:r>
                        <a:rPr lang="sr-Latn-R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sr-Latn-R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𝟑𝟒</m:t>
                      </m:r>
                      <m:r>
                        <a:rPr lang="sr-Latn-R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sr-Latn-R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𝒎</m:t>
                      </m:r>
                      <m:r>
                        <a:rPr lang="sr-Latn-R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sr-Latn-R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𝒔</m:t>
                      </m:r>
                    </m:oMath>
                  </m:oMathPara>
                </a14:m>
                <a:endParaRPr lang="en-US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5" name="Rectangle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29000" y="1752600"/>
                <a:ext cx="2326599" cy="461665"/>
              </a:xfrm>
              <a:prstGeom prst="rect">
                <a:avLst/>
              </a:prstGeom>
              <a:blipFill rotWithShape="0">
                <a:blip r:embed="rId3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TextBox 45"/>
          <p:cNvSpPr txBox="1"/>
          <p:nvPr/>
        </p:nvSpPr>
        <p:spPr>
          <a:xfrm>
            <a:off x="152400" y="2700635"/>
            <a:ext cx="60660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dirty="0"/>
              <a:t>4</a:t>
            </a:r>
            <a:r>
              <a:rPr lang="en-US" dirty="0"/>
              <a:t>. </a:t>
            </a:r>
            <a:r>
              <a:rPr lang="en-US" dirty="0" err="1"/>
              <a:t>korak</a:t>
            </a:r>
            <a:r>
              <a:rPr lang="en-US" dirty="0"/>
              <a:t> –</a:t>
            </a:r>
            <a:r>
              <a:rPr lang="sr-Latn-RS" dirty="0"/>
              <a:t> Izračunavanje </a:t>
            </a:r>
            <a:r>
              <a:rPr lang="sr-Latn-RS" dirty="0" err="1"/>
              <a:t>masenog</a:t>
            </a:r>
            <a:r>
              <a:rPr lang="sr-Latn-RS" dirty="0"/>
              <a:t> protoka vazduha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Rectangle 48"/>
              <p:cNvSpPr/>
              <p:nvPr/>
            </p:nvSpPr>
            <p:spPr>
              <a:xfrm>
                <a:off x="152400" y="3192680"/>
                <a:ext cx="1487522" cy="84414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  <m:sSub>
                            <m:sSubPr>
                              <m:ctrlP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9" name="Rectangle 4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3192680"/>
                <a:ext cx="1487522" cy="844142"/>
              </a:xfrm>
              <a:prstGeom prst="rect">
                <a:avLst/>
              </a:prstGeom>
              <a:blipFill rotWithShape="0">
                <a:blip r:embed="rId4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Rectangle 57"/>
              <p:cNvSpPr/>
              <p:nvPr/>
            </p:nvSpPr>
            <p:spPr>
              <a:xfrm>
                <a:off x="2718487" y="3383918"/>
                <a:ext cx="2286716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0,040 </m:t>
                      </m:r>
                      <m:sSup>
                        <m:sSupPr>
                          <m:ctrlPr>
                            <a:rPr lang="sr-Latn-R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p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𝑘𝑔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8" name="Rectangle 5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18487" y="3383918"/>
                <a:ext cx="2286716" cy="461665"/>
              </a:xfrm>
              <a:prstGeom prst="rect">
                <a:avLst/>
              </a:prstGeom>
              <a:blipFill rotWithShape="0">
                <a:blip r:embed="rId5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Rectangle 60"/>
              <p:cNvSpPr/>
              <p:nvPr/>
            </p:nvSpPr>
            <p:spPr>
              <a:xfrm>
                <a:off x="152400" y="4032099"/>
                <a:ext cx="4538807" cy="15292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̇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</m:ac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∗</m:t>
                      </m:r>
                      <m:rad>
                        <m:radPr>
                          <m:degHide m:val="on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2∗</m:t>
                          </m:r>
                          <m:f>
                            <m:fPr>
                              <m:ctrlP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r-Latn-R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𝜅</m:t>
                              </m:r>
                            </m:num>
                            <m:den>
                              <m:r>
                                <a:rPr lang="sr-Latn-R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𝜅</m:t>
                              </m:r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+1</m:t>
                              </m:r>
                            </m:den>
                          </m:f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  <m:f>
                            <m:fPr>
                              <m:ctrlP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sr-Latn-R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b="0" i="1" smtClean="0"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sr-Latn-RS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sr-Latn-R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b="0" i="1" smtClean="0"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sr-Latn-RS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den>
                          </m:f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  <m:sSup>
                            <m:sSupPr>
                              <m:ctrlP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sr-Latn-R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sr-Latn-RS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sr-Latn-RS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num>
                                    <m:den>
                                      <m:r>
                                        <a:rPr lang="sr-Latn-RS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𝜅</m:t>
                                      </m:r>
                                      <m:r>
                                        <a:rPr lang="sr-Latn-RS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+1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f>
                                <m:fPr>
                                  <m:ctrlPr>
                                    <a:rPr lang="sr-Latn-R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sr-Latn-R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sr-Latn-R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𝜅</m:t>
                                  </m:r>
                                  <m:r>
                                    <a:rPr lang="sr-Latn-R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−1</m:t>
                                  </m:r>
                                </m:den>
                              </m:f>
                            </m:sup>
                          </m:sSup>
                        </m:e>
                      </m:ra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1" name="Rectangle 6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4032099"/>
                <a:ext cx="4538807" cy="1529201"/>
              </a:xfrm>
              <a:prstGeom prst="rect">
                <a:avLst/>
              </a:prstGeom>
              <a:blipFill rotWithShape="0">
                <a:blip r:embed="rId6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5909487" y="4681551"/>
                <a:ext cx="2024208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̇"/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sr-Latn-R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𝒎</m:t>
                          </m:r>
                        </m:e>
                      </m:acc>
                      <m:r>
                        <a:rPr lang="en-US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R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sr-Latn-R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sr-Latn-R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𝟓𝟗</m:t>
                      </m:r>
                      <m:r>
                        <a:rPr lang="sr-Latn-R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sr-Latn-R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𝒌𝒈</m:t>
                      </m:r>
                      <m:r>
                        <a:rPr lang="sr-Latn-R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sr-Latn-R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𝒔</m:t>
                      </m:r>
                    </m:oMath>
                  </m:oMathPara>
                </a14:m>
                <a:endParaRPr lang="en-US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09487" y="4681551"/>
                <a:ext cx="2024208" cy="461665"/>
              </a:xfrm>
              <a:prstGeom prst="rect">
                <a:avLst/>
              </a:prstGeom>
              <a:blipFill rotWithShape="0">
                <a:blip r:embed="rId7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3591819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2" grpId="0" animBg="1"/>
      <p:bldP spid="45" grpId="0" animBg="1"/>
      <p:bldP spid="46" grpId="0"/>
      <p:bldP spid="49" grpId="0" animBg="1"/>
      <p:bldP spid="58" grpId="0" animBg="1"/>
      <p:bldP spid="61" grpId="0" animBg="1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500" y="914400"/>
            <a:ext cx="87630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</a:pPr>
            <a:r>
              <a:rPr lang="sr-Latn-RS" sz="2800" b="1" dirty="0">
                <a:solidFill>
                  <a:srgbClr val="FF0000"/>
                </a:solidFill>
              </a:rPr>
              <a:t>3. </a:t>
            </a:r>
            <a:r>
              <a:rPr lang="sr-Latn-RS" dirty="0" err="1"/>
              <a:t>Va</a:t>
            </a:r>
            <a:r>
              <a:rPr lang="en-US" dirty="0"/>
              <a:t>z</a:t>
            </a:r>
            <a:r>
              <a:rPr lang="sr-Latn-RS" dirty="0"/>
              <a:t>duh ističe </a:t>
            </a:r>
            <a:r>
              <a:rPr lang="sr-Latn-RS" dirty="0" err="1"/>
              <a:t>izentropski</a:t>
            </a:r>
            <a:r>
              <a:rPr lang="sr-Latn-RS" dirty="0"/>
              <a:t> iz rezervoara u kome je pritisak p</a:t>
            </a:r>
            <a:r>
              <a:rPr lang="sr-Latn-RS" baseline="-25000" dirty="0"/>
              <a:t>1</a:t>
            </a:r>
            <a:r>
              <a:rPr lang="sr-Latn-RS" dirty="0"/>
              <a:t> = 1,6 </a:t>
            </a:r>
            <a:r>
              <a:rPr lang="sr-Latn-RS" dirty="0" err="1"/>
              <a:t>MPa</a:t>
            </a:r>
            <a:r>
              <a:rPr lang="sr-Latn-RS" dirty="0"/>
              <a:t> i temperatura T</a:t>
            </a:r>
            <a:r>
              <a:rPr lang="sr-Latn-RS" baseline="-25000" dirty="0"/>
              <a:t>1</a:t>
            </a:r>
            <a:r>
              <a:rPr lang="sr-Latn-RS" dirty="0"/>
              <a:t> = 1080 K kroz De-</a:t>
            </a:r>
            <a:r>
              <a:rPr lang="sr-Latn-RS" dirty="0" err="1"/>
              <a:t>Lavalov</a:t>
            </a:r>
            <a:r>
              <a:rPr lang="sr-Latn-RS" dirty="0"/>
              <a:t> </a:t>
            </a:r>
            <a:r>
              <a:rPr lang="sr-Latn-RS" dirty="0" err="1"/>
              <a:t>mlaznik</a:t>
            </a:r>
            <a:r>
              <a:rPr lang="sr-Latn-RS" dirty="0"/>
              <a:t> sa protokom 0,14 kg/s. Pritisak okoline je p</a:t>
            </a:r>
            <a:r>
              <a:rPr lang="sr-Latn-RS" baseline="-25000" dirty="0"/>
              <a:t>2</a:t>
            </a:r>
            <a:r>
              <a:rPr lang="sr-Latn-RS" dirty="0"/>
              <a:t> = 100kPa. Odrediti veličine stanja vazduha, brzinu strujanja i površinu poprečnog preseka u kritičnom preseku i izlaznom preseku.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5286516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2400" y="685800"/>
            <a:ext cx="32480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1. </a:t>
            </a:r>
            <a:r>
              <a:rPr lang="en-US" dirty="0" err="1"/>
              <a:t>korak</a:t>
            </a:r>
            <a:r>
              <a:rPr lang="en-US" dirty="0"/>
              <a:t> – </a:t>
            </a:r>
            <a:r>
              <a:rPr lang="en-US" dirty="0" err="1"/>
              <a:t>Poznate</a:t>
            </a:r>
            <a:r>
              <a:rPr lang="en-US" dirty="0"/>
              <a:t> </a:t>
            </a:r>
            <a:r>
              <a:rPr lang="en-US" dirty="0" err="1"/>
              <a:t>veli</a:t>
            </a:r>
            <a:r>
              <a:rPr lang="sr-Latn-RS" dirty="0"/>
              <a:t>čine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52400" y="1295400"/>
                <a:ext cx="1941878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=1,6∗</m:t>
                      </m:r>
                      <m:sSup>
                        <m:sSupPr>
                          <m:ctrlPr>
                            <a:rPr lang="sr-Latn-R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sup>
                      </m:sSup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𝑃𝑎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1295400"/>
                <a:ext cx="1941878" cy="369332"/>
              </a:xfrm>
              <a:prstGeom prst="rect">
                <a:avLst/>
              </a:prstGeom>
              <a:blipFill rotWithShape="0">
                <a:blip r:embed="rId2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52400" y="1816899"/>
                <a:ext cx="2037609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=100∗</m:t>
                      </m:r>
                      <m:sSup>
                        <m:sSupPr>
                          <m:ctrlPr>
                            <a:rPr lang="sr-Latn-R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𝑃𝑎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1816899"/>
                <a:ext cx="2037609" cy="369332"/>
              </a:xfrm>
              <a:prstGeom prst="rect">
                <a:avLst/>
              </a:prstGeom>
              <a:blipFill rotWithShape="0">
                <a:blip r:embed="rId3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52400" y="2338398"/>
                <a:ext cx="1457835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=1080 </m:t>
                      </m:r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𝐾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2338398"/>
                <a:ext cx="1457835" cy="369332"/>
              </a:xfrm>
              <a:prstGeom prst="rect">
                <a:avLst/>
              </a:prstGeom>
              <a:blipFill rotWithShape="0">
                <a:blip r:embed="rId4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52400" y="3372932"/>
                <a:ext cx="1774397" cy="75623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=287</m:t>
                      </m:r>
                      <m:f>
                        <m:fPr>
                          <m:ctrlPr>
                            <a:rPr lang="sr-Latn-R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𝐽</m:t>
                          </m:r>
                        </m:num>
                        <m:den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𝑘𝑔</m:t>
                          </m:r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𝐾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3372932"/>
                <a:ext cx="1774397" cy="756233"/>
              </a:xfrm>
              <a:prstGeom prst="rect">
                <a:avLst/>
              </a:prstGeom>
              <a:blipFill rotWithShape="0">
                <a:blip r:embed="rId5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52400" y="4277100"/>
                <a:ext cx="88992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R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𝜅</m:t>
                      </m:r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=1,4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4277100"/>
                <a:ext cx="889924" cy="369332"/>
              </a:xfrm>
              <a:prstGeom prst="rect">
                <a:avLst/>
              </a:prstGeom>
              <a:blipFill rotWithShape="0">
                <a:blip r:embed="rId6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Rectangle 52"/>
              <p:cNvSpPr/>
              <p:nvPr/>
            </p:nvSpPr>
            <p:spPr>
              <a:xfrm>
                <a:off x="3809999" y="990600"/>
                <a:ext cx="2221827" cy="1096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𝑘𝑟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US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𝜅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+1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𝜅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𝜅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−1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3" name="Rectangle 5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9999" y="990600"/>
                <a:ext cx="2221827" cy="1096775"/>
              </a:xfrm>
              <a:prstGeom prst="rect">
                <a:avLst/>
              </a:prstGeom>
              <a:blipFill rotWithShape="0">
                <a:blip r:embed="rId7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Rectangle 53"/>
              <p:cNvSpPr/>
              <p:nvPr/>
            </p:nvSpPr>
            <p:spPr>
              <a:xfrm>
                <a:off x="6252038" y="1440930"/>
                <a:ext cx="169982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𝜷</m:t>
                          </m:r>
                        </m:e>
                        <m:sub>
                          <m:r>
                            <a:rPr lang="sr-Latn-R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𝒌𝒓</m:t>
                          </m:r>
                        </m:sub>
                      </m:sSub>
                      <m:r>
                        <a:rPr lang="en-US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𝟓𝟐𝟖</m:t>
                      </m:r>
                    </m:oMath>
                  </m:oMathPara>
                </a14:m>
                <a:endParaRPr lang="en-US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4" name="Rectangle 5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52038" y="1440930"/>
                <a:ext cx="1699824" cy="461665"/>
              </a:xfrm>
              <a:prstGeom prst="rect">
                <a:avLst/>
              </a:prstGeom>
              <a:blipFill rotWithShape="0">
                <a:blip r:embed="rId8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0" name="TextBox 59"/>
          <p:cNvSpPr txBox="1"/>
          <p:nvPr/>
        </p:nvSpPr>
        <p:spPr>
          <a:xfrm>
            <a:off x="3529013" y="685800"/>
            <a:ext cx="54665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2. </a:t>
            </a:r>
            <a:r>
              <a:rPr lang="en-US" dirty="0" err="1"/>
              <a:t>korak</a:t>
            </a:r>
            <a:r>
              <a:rPr lang="en-US" dirty="0"/>
              <a:t> – </a:t>
            </a:r>
            <a:r>
              <a:rPr lang="en-US" dirty="0" err="1"/>
              <a:t>Odre</a:t>
            </a:r>
            <a:r>
              <a:rPr lang="sr-Latn-RS" dirty="0" err="1"/>
              <a:t>đivanje</a:t>
            </a:r>
            <a:r>
              <a:rPr lang="sr-Latn-RS" dirty="0"/>
              <a:t> vrednosti u kritičnom p.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152400" y="2855665"/>
                <a:ext cx="1712969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̇"/>
                          <m:ctrlPr>
                            <a:rPr lang="sr-Latn-RS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</m:acc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=0,14 </m:t>
                      </m:r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𝑘𝑔</m:t>
                      </m:r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𝑠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2855665"/>
                <a:ext cx="1712969" cy="369332"/>
              </a:xfrm>
              <a:prstGeom prst="rect">
                <a:avLst/>
              </a:prstGeom>
              <a:blipFill rotWithShape="0">
                <a:blip r:embed="rId9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Freeform 1"/>
          <p:cNvSpPr/>
          <p:nvPr/>
        </p:nvSpPr>
        <p:spPr bwMode="auto">
          <a:xfrm>
            <a:off x="3915177" y="4322887"/>
            <a:ext cx="3618964" cy="618487"/>
          </a:xfrm>
          <a:custGeom>
            <a:avLst/>
            <a:gdLst>
              <a:gd name="connsiteX0" fmla="*/ 0 w 3618964"/>
              <a:gd name="connsiteY0" fmla="*/ 218941 h 618487"/>
              <a:gd name="connsiteX1" fmla="*/ 515155 w 3618964"/>
              <a:gd name="connsiteY1" fmla="*/ 553791 h 618487"/>
              <a:gd name="connsiteX2" fmla="*/ 965916 w 3618964"/>
              <a:gd name="connsiteY2" fmla="*/ 618186 h 618487"/>
              <a:gd name="connsiteX3" fmla="*/ 1210615 w 3618964"/>
              <a:gd name="connsiteY3" fmla="*/ 579549 h 618487"/>
              <a:gd name="connsiteX4" fmla="*/ 3618964 w 3618964"/>
              <a:gd name="connsiteY4" fmla="*/ 0 h 6184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18964" h="618487">
                <a:moveTo>
                  <a:pt x="0" y="218941"/>
                </a:moveTo>
                <a:cubicBezTo>
                  <a:pt x="177084" y="353095"/>
                  <a:pt x="354169" y="487250"/>
                  <a:pt x="515155" y="553791"/>
                </a:cubicBezTo>
                <a:cubicBezTo>
                  <a:pt x="676141" y="620332"/>
                  <a:pt x="850006" y="613893"/>
                  <a:pt x="965916" y="618186"/>
                </a:cubicBezTo>
                <a:cubicBezTo>
                  <a:pt x="1081826" y="622479"/>
                  <a:pt x="1210615" y="579549"/>
                  <a:pt x="1210615" y="579549"/>
                </a:cubicBezTo>
                <a:lnTo>
                  <a:pt x="3618964" y="0"/>
                </a:lnTo>
              </a:path>
            </a:pathLst>
          </a:cu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5" name="Freeform 44"/>
          <p:cNvSpPr/>
          <p:nvPr/>
        </p:nvSpPr>
        <p:spPr bwMode="auto">
          <a:xfrm flipV="1">
            <a:off x="3911957" y="5448414"/>
            <a:ext cx="3618964" cy="618487"/>
          </a:xfrm>
          <a:custGeom>
            <a:avLst/>
            <a:gdLst>
              <a:gd name="connsiteX0" fmla="*/ 0 w 3618964"/>
              <a:gd name="connsiteY0" fmla="*/ 218941 h 618487"/>
              <a:gd name="connsiteX1" fmla="*/ 515155 w 3618964"/>
              <a:gd name="connsiteY1" fmla="*/ 553791 h 618487"/>
              <a:gd name="connsiteX2" fmla="*/ 965916 w 3618964"/>
              <a:gd name="connsiteY2" fmla="*/ 618186 h 618487"/>
              <a:gd name="connsiteX3" fmla="*/ 1210615 w 3618964"/>
              <a:gd name="connsiteY3" fmla="*/ 579549 h 618487"/>
              <a:gd name="connsiteX4" fmla="*/ 3618964 w 3618964"/>
              <a:gd name="connsiteY4" fmla="*/ 0 h 6184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18964" h="618487">
                <a:moveTo>
                  <a:pt x="0" y="218941"/>
                </a:moveTo>
                <a:cubicBezTo>
                  <a:pt x="177084" y="353095"/>
                  <a:pt x="354169" y="487250"/>
                  <a:pt x="515155" y="553791"/>
                </a:cubicBezTo>
                <a:cubicBezTo>
                  <a:pt x="676141" y="620332"/>
                  <a:pt x="850006" y="613893"/>
                  <a:pt x="965916" y="618186"/>
                </a:cubicBezTo>
                <a:cubicBezTo>
                  <a:pt x="1081826" y="622479"/>
                  <a:pt x="1210615" y="579549"/>
                  <a:pt x="1210615" y="579549"/>
                </a:cubicBezTo>
                <a:lnTo>
                  <a:pt x="3618964" y="0"/>
                </a:lnTo>
              </a:path>
            </a:pathLst>
          </a:cu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cxnSp>
        <p:nvCxnSpPr>
          <p:cNvPr id="14" name="Straight Connector 13"/>
          <p:cNvCxnSpPr>
            <a:stCxn id="2" idx="0"/>
            <a:endCxn id="45" idx="0"/>
          </p:cNvCxnSpPr>
          <p:nvPr/>
        </p:nvCxnSpPr>
        <p:spPr bwMode="auto">
          <a:xfrm flipH="1">
            <a:off x="3911957" y="4541828"/>
            <a:ext cx="3220" cy="1306132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9" name="Straight Connector 48"/>
          <p:cNvCxnSpPr/>
          <p:nvPr/>
        </p:nvCxnSpPr>
        <p:spPr bwMode="auto">
          <a:xfrm>
            <a:off x="4800600" y="4941374"/>
            <a:ext cx="0" cy="512064"/>
          </a:xfrm>
          <a:prstGeom prst="line">
            <a:avLst/>
          </a:prstGeom>
          <a:noFill/>
          <a:ln w="19050" cap="flat" cmpd="sng" algn="ctr">
            <a:solidFill>
              <a:srgbClr val="000000"/>
            </a:solidFill>
            <a:prstDash val="dashDot"/>
            <a:round/>
            <a:headEnd type="none" w="med" len="med"/>
            <a:tailEnd type="none" w="med" len="med"/>
          </a:ln>
          <a:effectLst/>
        </p:spPr>
      </p:cxnSp>
      <p:cxnSp>
        <p:nvCxnSpPr>
          <p:cNvPr id="58" name="Straight Connector 57"/>
          <p:cNvCxnSpPr/>
          <p:nvPr/>
        </p:nvCxnSpPr>
        <p:spPr bwMode="auto">
          <a:xfrm>
            <a:off x="7530921" y="4322887"/>
            <a:ext cx="0" cy="1744014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" name="Straight Arrow Connector 20"/>
          <p:cNvCxnSpPr/>
          <p:nvPr/>
        </p:nvCxnSpPr>
        <p:spPr bwMode="auto">
          <a:xfrm>
            <a:off x="3124199" y="5194894"/>
            <a:ext cx="685800" cy="0"/>
          </a:xfrm>
          <a:prstGeom prst="straightConnector1">
            <a:avLst/>
          </a:prstGeom>
          <a:noFill/>
          <a:ln w="5715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/>
              <p:cNvSpPr/>
              <p:nvPr/>
            </p:nvSpPr>
            <p:spPr>
              <a:xfrm>
                <a:off x="3215395" y="4632130"/>
                <a:ext cx="503408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5" name="Rectangle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15395" y="4632130"/>
                <a:ext cx="503408" cy="461665"/>
              </a:xfrm>
              <a:prstGeom prst="rect">
                <a:avLst/>
              </a:prstGeom>
              <a:blipFill rotWithShape="0">
                <a:blip r:embed="rId10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Rectangle 60"/>
              <p:cNvSpPr/>
              <p:nvPr/>
            </p:nvSpPr>
            <p:spPr>
              <a:xfrm>
                <a:off x="3215395" y="5238601"/>
                <a:ext cx="54950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1" name="Rectangle 6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15395" y="5238601"/>
                <a:ext cx="549509" cy="461665"/>
              </a:xfrm>
              <a:prstGeom prst="rect">
                <a:avLst/>
              </a:prstGeom>
              <a:blipFill rotWithShape="0">
                <a:blip r:embed="rId11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2" name="Straight Arrow Connector 61"/>
          <p:cNvCxnSpPr/>
          <p:nvPr/>
        </p:nvCxnSpPr>
        <p:spPr bwMode="auto">
          <a:xfrm>
            <a:off x="6620291" y="5225981"/>
            <a:ext cx="685800" cy="0"/>
          </a:xfrm>
          <a:prstGeom prst="straightConnector1">
            <a:avLst/>
          </a:prstGeom>
          <a:noFill/>
          <a:ln w="5715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Rectangle 62"/>
              <p:cNvSpPr/>
              <p:nvPr/>
            </p:nvSpPr>
            <p:spPr>
              <a:xfrm>
                <a:off x="6711487" y="4663217"/>
                <a:ext cx="50937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3" name="Rectangle 6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11487" y="4663217"/>
                <a:ext cx="509370" cy="461665"/>
              </a:xfrm>
              <a:prstGeom prst="rect">
                <a:avLst/>
              </a:prstGeom>
              <a:blipFill rotWithShape="0">
                <a:blip r:embed="rId12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Rectangle 63"/>
              <p:cNvSpPr/>
              <p:nvPr/>
            </p:nvSpPr>
            <p:spPr>
              <a:xfrm>
                <a:off x="6711487" y="5269688"/>
                <a:ext cx="55547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4" name="Rectangle 6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11487" y="5269688"/>
                <a:ext cx="555473" cy="461665"/>
              </a:xfrm>
              <a:prstGeom prst="rect">
                <a:avLst/>
              </a:prstGeom>
              <a:blipFill rotWithShape="0">
                <a:blip r:embed="rId13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TextBox 64"/>
              <p:cNvSpPr txBox="1"/>
              <p:nvPr/>
            </p:nvSpPr>
            <p:spPr>
              <a:xfrm>
                <a:off x="6603059" y="6031468"/>
                <a:ext cx="77232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𝑀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&gt;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5" name="TextBox 6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03059" y="6031468"/>
                <a:ext cx="772327" cy="369332"/>
              </a:xfrm>
              <a:prstGeom prst="rect">
                <a:avLst/>
              </a:prstGeom>
              <a:blipFill rotWithShape="0">
                <a:blip r:embed="rId14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/>
              <p:cNvSpPr txBox="1"/>
              <p:nvPr/>
            </p:nvSpPr>
            <p:spPr>
              <a:xfrm>
                <a:off x="3529013" y="5872748"/>
                <a:ext cx="77232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𝑀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&lt;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6" name="TextBox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29013" y="5872748"/>
                <a:ext cx="772327" cy="369332"/>
              </a:xfrm>
              <a:prstGeom prst="rect">
                <a:avLst/>
              </a:prstGeom>
              <a:blipFill rotWithShape="0">
                <a:blip r:embed="rId15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/>
              <p:cNvSpPr txBox="1"/>
              <p:nvPr/>
            </p:nvSpPr>
            <p:spPr>
              <a:xfrm>
                <a:off x="4414436" y="5491204"/>
                <a:ext cx="77232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𝑀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7" name="TextBox 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4436" y="5491204"/>
                <a:ext cx="772327" cy="369332"/>
              </a:xfrm>
              <a:prstGeom prst="rect">
                <a:avLst/>
              </a:prstGeom>
              <a:blipFill rotWithShape="0">
                <a:blip r:embed="rId16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Rectangle 67"/>
              <p:cNvSpPr/>
              <p:nvPr/>
            </p:nvSpPr>
            <p:spPr>
              <a:xfrm>
                <a:off x="4541745" y="4336466"/>
                <a:ext cx="61952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𝑘𝑟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8" name="Rectangle 6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41745" y="4336466"/>
                <a:ext cx="619529" cy="461665"/>
              </a:xfrm>
              <a:prstGeom prst="rect">
                <a:avLst/>
              </a:prstGeom>
              <a:blipFill rotWithShape="0">
                <a:blip r:embed="rId17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/>
              <p:cNvSpPr/>
              <p:nvPr/>
            </p:nvSpPr>
            <p:spPr>
              <a:xfrm>
                <a:off x="3816202" y="2156243"/>
                <a:ext cx="1809021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𝑘𝑟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sr-Latn-R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𝑘𝑟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∗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8" name="Rectangle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6202" y="2156243"/>
                <a:ext cx="1809021" cy="461665"/>
              </a:xfrm>
              <a:prstGeom prst="rect">
                <a:avLst/>
              </a:prstGeom>
              <a:blipFill rotWithShape="0">
                <a:blip r:embed="rId18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Rectangle 68"/>
              <p:cNvSpPr/>
              <p:nvPr/>
            </p:nvSpPr>
            <p:spPr>
              <a:xfrm>
                <a:off x="6248400" y="2154807"/>
                <a:ext cx="2744597" cy="4700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𝒑</m:t>
                          </m:r>
                        </m:e>
                        <m:sub>
                          <m:r>
                            <a:rPr lang="sr-Latn-R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𝒌𝒓</m:t>
                          </m:r>
                        </m:sub>
                      </m:sSub>
                      <m:r>
                        <a:rPr lang="en-US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𝟖𝟒𝟓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∗</m:t>
                      </m:r>
                      <m:sSup>
                        <m:sSup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</m:sup>
                      </m:sSup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𝑷𝒂</m:t>
                      </m:r>
                    </m:oMath>
                  </m:oMathPara>
                </a14:m>
                <a:endParaRPr lang="en-US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9" name="Rectangle 6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8400" y="2154807"/>
                <a:ext cx="2744597" cy="470065"/>
              </a:xfrm>
              <a:prstGeom prst="rect">
                <a:avLst/>
              </a:prstGeom>
              <a:blipFill rotWithShape="0">
                <a:blip r:embed="rId19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Rectangle 69"/>
              <p:cNvSpPr/>
              <p:nvPr/>
            </p:nvSpPr>
            <p:spPr>
              <a:xfrm>
                <a:off x="3824348" y="2700305"/>
                <a:ext cx="2015745" cy="7862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𝑘𝑟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sr-Latn-R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∗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𝜅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0" name="Rectangle 6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4348" y="2700305"/>
                <a:ext cx="2015745" cy="786241"/>
              </a:xfrm>
              <a:prstGeom prst="rect">
                <a:avLst/>
              </a:prstGeom>
              <a:blipFill rotWithShape="0">
                <a:blip r:embed="rId20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Rectangle 70"/>
              <p:cNvSpPr/>
              <p:nvPr/>
            </p:nvSpPr>
            <p:spPr>
              <a:xfrm>
                <a:off x="6248400" y="2936029"/>
                <a:ext cx="169071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e>
                        <m:sub>
                          <m:r>
                            <a:rPr lang="sr-Latn-R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𝒌𝒓</m:t>
                          </m:r>
                        </m:sub>
                      </m:sSub>
                      <m:r>
                        <a:rPr lang="en-US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𝟗𝟎𝟎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𝑲</m:t>
                      </m:r>
                    </m:oMath>
                  </m:oMathPara>
                </a14:m>
                <a:endParaRPr lang="en-US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71" name="Rectangle 7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8400" y="2936029"/>
                <a:ext cx="1690719" cy="461665"/>
              </a:xfrm>
              <a:prstGeom prst="rect">
                <a:avLst/>
              </a:prstGeom>
              <a:blipFill rotWithShape="0">
                <a:blip r:embed="rId21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Rectangle 71"/>
              <p:cNvSpPr/>
              <p:nvPr/>
            </p:nvSpPr>
            <p:spPr>
              <a:xfrm>
                <a:off x="3824348" y="3421641"/>
                <a:ext cx="1719766" cy="8460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𝑘𝑟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  <m:sSub>
                            <m:sSubPr>
                              <m:ctrlP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𝑘𝑟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𝑘𝑟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2" name="Rectangle 7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4348" y="3421641"/>
                <a:ext cx="1719766" cy="846001"/>
              </a:xfrm>
              <a:prstGeom prst="rect">
                <a:avLst/>
              </a:prstGeom>
              <a:blipFill rotWithShape="0">
                <a:blip r:embed="rId22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3" name="Rectangle 72"/>
              <p:cNvSpPr/>
              <p:nvPr/>
            </p:nvSpPr>
            <p:spPr>
              <a:xfrm>
                <a:off x="6248400" y="3645963"/>
                <a:ext cx="2552045" cy="4700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𝒗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𝒌𝒓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R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sr-Latn-R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𝟑𝟎𝟔</m:t>
                      </m:r>
                      <m:r>
                        <a:rPr lang="sr-Latn-R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sr-Latn-R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R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𝒎</m:t>
                          </m:r>
                        </m:e>
                        <m:sup>
                          <m:r>
                            <a:rPr lang="sr-Latn-R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sr-Latn-R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sr-Latn-R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𝒌𝒈</m:t>
                      </m:r>
                    </m:oMath>
                  </m:oMathPara>
                </a14:m>
                <a:endParaRPr lang="en-US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73" name="Rectangle 7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8400" y="3645963"/>
                <a:ext cx="2552045" cy="470065"/>
              </a:xfrm>
              <a:prstGeom prst="rect">
                <a:avLst/>
              </a:prstGeom>
              <a:blipFill rotWithShape="0">
                <a:blip r:embed="rId23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5792208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5" grpId="0" animBg="1"/>
      <p:bldP spid="6" grpId="0" animBg="1"/>
      <p:bldP spid="8" grpId="0" animBg="1"/>
      <p:bldP spid="9" grpId="0" animBg="1"/>
      <p:bldP spid="53" grpId="0" animBg="1"/>
      <p:bldP spid="54" grpId="0" animBg="1"/>
      <p:bldP spid="60" grpId="0"/>
      <p:bldP spid="42" grpId="0" animBg="1"/>
      <p:bldP spid="2" grpId="0" animBg="1"/>
      <p:bldP spid="45" grpId="0" animBg="1"/>
      <p:bldP spid="25" grpId="0" animBg="1"/>
      <p:bldP spid="61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28" grpId="0" animBg="1"/>
      <p:bldP spid="69" grpId="0" animBg="1"/>
      <p:bldP spid="70" grpId="0" animBg="1"/>
      <p:bldP spid="71" grpId="0" animBg="1"/>
      <p:bldP spid="72" grpId="0" animBg="1"/>
      <p:bldP spid="7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2400" y="685800"/>
            <a:ext cx="851707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dirty="0"/>
              <a:t>3</a:t>
            </a:r>
            <a:r>
              <a:rPr lang="en-US" dirty="0"/>
              <a:t>. </a:t>
            </a:r>
            <a:r>
              <a:rPr lang="en-US" dirty="0" err="1"/>
              <a:t>korak</a:t>
            </a:r>
            <a:r>
              <a:rPr lang="en-US" dirty="0"/>
              <a:t> –</a:t>
            </a:r>
            <a:r>
              <a:rPr lang="sr-Latn-RS" dirty="0"/>
              <a:t> Izračunavanje </a:t>
            </a:r>
            <a:r>
              <a:rPr lang="en-US" dirty="0" err="1"/>
              <a:t>brzin</a:t>
            </a:r>
            <a:r>
              <a:rPr lang="sr-Latn-RS" dirty="0"/>
              <a:t>e</a:t>
            </a:r>
            <a:r>
              <a:rPr lang="en-US" dirty="0"/>
              <a:t> </a:t>
            </a:r>
            <a:r>
              <a:rPr lang="en-US" dirty="0" err="1"/>
              <a:t>isticanja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popre</a:t>
            </a:r>
            <a:r>
              <a:rPr lang="sr-Latn-RS" dirty="0" err="1"/>
              <a:t>čnog</a:t>
            </a:r>
            <a:r>
              <a:rPr lang="sr-Latn-RS" dirty="0"/>
              <a:t> preseka</a:t>
            </a:r>
            <a:r>
              <a:rPr lang="en-US" dirty="0"/>
              <a:t> u </a:t>
            </a:r>
            <a:r>
              <a:rPr lang="sr-Latn-RS" dirty="0"/>
              <a:t>kritičnom </a:t>
            </a:r>
          </a:p>
          <a:p>
            <a:r>
              <a:rPr lang="en-US" dirty="0" err="1"/>
              <a:t>preseku</a:t>
            </a:r>
            <a:r>
              <a:rPr lang="en-US" dirty="0"/>
              <a:t> </a:t>
            </a:r>
            <a:r>
              <a:rPr lang="en-US" dirty="0" err="1"/>
              <a:t>mlaznik</a:t>
            </a:r>
            <a:r>
              <a:rPr lang="sr-Latn-RS" dirty="0"/>
              <a:t>a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Rectangle 41"/>
              <p:cNvSpPr/>
              <p:nvPr/>
            </p:nvSpPr>
            <p:spPr>
              <a:xfrm>
                <a:off x="152400" y="1499488"/>
                <a:ext cx="2792367" cy="118352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𝑘𝑟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  <m:t>2∗</m:t>
                              </m:r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𝜅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𝜅</m:t>
                              </m:r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+1</m:t>
                              </m:r>
                            </m:den>
                          </m:f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  <m:sSub>
                            <m:sSubPr>
                              <m:ctrlP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  <m:t>𝑘𝑟</m:t>
                              </m:r>
                            </m:sub>
                          </m:sSub>
                        </m:e>
                      </m:ra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2" name="Rectangle 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1499488"/>
                <a:ext cx="2792367" cy="1183529"/>
              </a:xfrm>
              <a:prstGeom prst="rect">
                <a:avLst/>
              </a:prstGeom>
              <a:blipFill rotWithShape="0">
                <a:blip r:embed="rId2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Rectangle 44"/>
              <p:cNvSpPr/>
              <p:nvPr/>
            </p:nvSpPr>
            <p:spPr>
              <a:xfrm>
                <a:off x="3434529" y="2017164"/>
                <a:ext cx="242919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𝒘</m:t>
                          </m:r>
                        </m:e>
                        <m:sub>
                          <m:r>
                            <a:rPr lang="sr-Latn-R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𝒌𝒓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R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𝟔𝟎𝟏</m:t>
                      </m:r>
                      <m:r>
                        <a:rPr lang="sr-Latn-R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sr-Latn-R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𝟑𝟓</m:t>
                      </m:r>
                      <m:r>
                        <a:rPr lang="sr-Latn-R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sr-Latn-R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𝒎</m:t>
                      </m:r>
                      <m:r>
                        <a:rPr lang="sr-Latn-R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sr-Latn-R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𝒔</m:t>
                      </m:r>
                    </m:oMath>
                  </m:oMathPara>
                </a14:m>
                <a:endParaRPr lang="en-US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5" name="Rectangle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34529" y="2017164"/>
                <a:ext cx="2429190" cy="461665"/>
              </a:xfrm>
              <a:prstGeom prst="rect">
                <a:avLst/>
              </a:prstGeom>
              <a:blipFill rotWithShape="0">
                <a:blip r:embed="rId3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Rectangle 48"/>
              <p:cNvSpPr/>
              <p:nvPr/>
            </p:nvSpPr>
            <p:spPr>
              <a:xfrm>
                <a:off x="192314" y="2600368"/>
                <a:ext cx="1805110" cy="85010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𝑘𝑟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acc>
                            <m:accPr>
                              <m:chr m:val="̇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</m:acc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sr-Latn-RS" i="1">
                                  <a:latin typeface="Cambria Math" panose="02040503050406030204" pitchFamily="18" charset="0"/>
                                </a:rPr>
                                <m:t>𝑘𝑟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e>
                            <m:sub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  <m:t>𝑘𝑟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9" name="Rectangle 4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2314" y="2600368"/>
                <a:ext cx="1805110" cy="850105"/>
              </a:xfrm>
              <a:prstGeom prst="rect">
                <a:avLst/>
              </a:prstGeom>
              <a:blipFill rotWithShape="0">
                <a:blip r:embed="rId4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3434529" y="2792293"/>
                <a:ext cx="2763256" cy="47551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  <m:sub>
                          <m:r>
                            <a:rPr lang="sr-Latn-R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𝒌𝒓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R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𝟕</m:t>
                      </m:r>
                      <m:r>
                        <a:rPr lang="sr-Latn-R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sr-Latn-R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𝟏𝟐</m:t>
                      </m:r>
                      <m:r>
                        <a:rPr lang="sr-Latn-R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∗</m:t>
                      </m:r>
                      <m:sSup>
                        <m:sSupPr>
                          <m:ctrlPr>
                            <a:rPr lang="sr-Latn-R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R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e>
                        <m:sup>
                          <m:r>
                            <a:rPr lang="sr-Latn-R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sr-Latn-R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sup>
                      </m:sSup>
                      <m:r>
                        <a:rPr lang="sr-Latn-R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sr-Latn-R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R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𝒎</m:t>
                          </m:r>
                        </m:e>
                        <m:sup>
                          <m:r>
                            <a:rPr lang="sr-Latn-R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US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34529" y="2792293"/>
                <a:ext cx="2763256" cy="475515"/>
              </a:xfrm>
              <a:prstGeom prst="rect">
                <a:avLst/>
              </a:prstGeom>
              <a:blipFill rotWithShape="0">
                <a:blip r:embed="rId5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192314" y="3477341"/>
            <a:ext cx="788488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RS" dirty="0"/>
              <a:t>4</a:t>
            </a:r>
            <a:r>
              <a:rPr lang="en-US" dirty="0"/>
              <a:t>. </a:t>
            </a:r>
            <a:r>
              <a:rPr lang="en-US" dirty="0" err="1"/>
              <a:t>korak</a:t>
            </a:r>
            <a:r>
              <a:rPr lang="en-US" dirty="0"/>
              <a:t> – </a:t>
            </a:r>
            <a:r>
              <a:rPr lang="en-US" dirty="0" err="1"/>
              <a:t>Odre</a:t>
            </a:r>
            <a:r>
              <a:rPr lang="sr-Latn-RS" dirty="0" err="1"/>
              <a:t>đivanje</a:t>
            </a:r>
            <a:r>
              <a:rPr lang="sr-Latn-RS" dirty="0"/>
              <a:t> veličine stanja u izlaznom preseku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92314" y="3932144"/>
                <a:ext cx="2273443" cy="103368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sr-Latn-R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𝑘𝑟</m:t>
                          </m:r>
                        </m:sub>
                      </m:sSub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∗</m:t>
                      </m:r>
                      <m:sSup>
                        <m:sSupPr>
                          <m:ctrlPr>
                            <a:rPr lang="sr-Latn-R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sr-Latn-R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sr-Latn-RS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sr-Latn-R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RS" b="0" i="1" smtClean="0">
                                          <a:latin typeface="Cambria Math" panose="02040503050406030204" pitchFamily="18" charset="0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sr-Latn-RS" b="0" i="1" smtClean="0">
                                          <a:latin typeface="Cambria Math" panose="02040503050406030204" pitchFamily="18" charset="0"/>
                                        </a:rPr>
                                        <m:t>𝑘𝑟</m:t>
                                      </m:r>
                                    </m:sub>
                                  </m:sSub>
                                </m:num>
                                <m:den>
                                  <m:sSub>
                                    <m:sSubPr>
                                      <m:ctrlPr>
                                        <a:rPr lang="sr-Latn-R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RS" b="0" i="1" smtClean="0">
                                          <a:latin typeface="Cambria Math" panose="02040503050406030204" pitchFamily="18" charset="0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sr-Latn-RS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e>
                        <m:sup>
                          <m:f>
                            <m:fPr>
                              <m:ctrlP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𝜅</m:t>
                              </m:r>
                            </m:num>
                            <m:den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2314" y="3932144"/>
                <a:ext cx="2273443" cy="1033681"/>
              </a:xfrm>
              <a:prstGeom prst="rect">
                <a:avLst/>
              </a:prstGeom>
              <a:blipFill rotWithShape="0">
                <a:blip r:embed="rId6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3434529" y="4353603"/>
                <a:ext cx="214545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e>
                        <m:sub>
                          <m:r>
                            <a:rPr lang="sr-Latn-R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R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𝟒𝟖𝟗</m:t>
                      </m:r>
                      <m:r>
                        <a:rPr lang="sr-Latn-R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sr-Latn-R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𝟏𝟑𝟐</m:t>
                      </m:r>
                      <m:r>
                        <a:rPr lang="sr-Latn-R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sr-Latn-R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𝑲</m:t>
                      </m:r>
                    </m:oMath>
                  </m:oMathPara>
                </a14:m>
                <a:endParaRPr lang="en-US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34529" y="4353603"/>
                <a:ext cx="2145459" cy="461665"/>
              </a:xfrm>
              <a:prstGeom prst="rect">
                <a:avLst/>
              </a:prstGeom>
              <a:blipFill rotWithShape="0">
                <a:blip r:embed="rId7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152400" y="5128281"/>
                <a:ext cx="1499448" cy="84612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  <m:sSub>
                            <m:sSubPr>
                              <m:ctrlP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5128281"/>
                <a:ext cx="1499448" cy="846129"/>
              </a:xfrm>
              <a:prstGeom prst="rect">
                <a:avLst/>
              </a:prstGeom>
              <a:blipFill rotWithShape="0">
                <a:blip r:embed="rId8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/>
              <p:cNvSpPr/>
              <p:nvPr/>
            </p:nvSpPr>
            <p:spPr>
              <a:xfrm>
                <a:off x="3438311" y="5347304"/>
                <a:ext cx="2141677" cy="4700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𝒗</m:t>
                          </m:r>
                        </m:e>
                        <m:sub>
                          <m:r>
                            <a:rPr lang="sr-Latn-R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R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sr-Latn-R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sr-Latn-R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sr-Latn-R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sr-Latn-R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R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𝒎</m:t>
                          </m:r>
                        </m:e>
                        <m:sup>
                          <m:r>
                            <a:rPr lang="sr-Latn-R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sr-Latn-R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sr-Latn-R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𝒌𝒈</m:t>
                      </m:r>
                    </m:oMath>
                  </m:oMathPara>
                </a14:m>
                <a:endParaRPr lang="en-US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38311" y="5347304"/>
                <a:ext cx="2141677" cy="470065"/>
              </a:xfrm>
              <a:prstGeom prst="rect">
                <a:avLst/>
              </a:prstGeom>
              <a:blipFill rotWithShape="0">
                <a:blip r:embed="rId9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9745386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2" grpId="0" animBg="1"/>
      <p:bldP spid="45" grpId="0" animBg="1"/>
      <p:bldP spid="49" grpId="0" animBg="1"/>
      <p:bldP spid="11" grpId="0" animBg="1"/>
      <p:bldP spid="2" grpId="0"/>
      <p:bldP spid="4" grpId="0" animBg="1"/>
      <p:bldP spid="13" grpId="0" animBg="1"/>
      <p:bldP spid="14" grpId="0" animBg="1"/>
      <p:bldP spid="1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152400" y="685800"/>
            <a:ext cx="843371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dirty="0"/>
              <a:t>5</a:t>
            </a:r>
            <a:r>
              <a:rPr lang="en-US" dirty="0"/>
              <a:t>. </a:t>
            </a:r>
            <a:r>
              <a:rPr lang="en-US" dirty="0" err="1"/>
              <a:t>korak</a:t>
            </a:r>
            <a:r>
              <a:rPr lang="en-US" dirty="0"/>
              <a:t> –</a:t>
            </a:r>
            <a:r>
              <a:rPr lang="sr-Latn-RS" dirty="0"/>
              <a:t> Izračunavanje </a:t>
            </a:r>
            <a:r>
              <a:rPr lang="en-US" dirty="0" err="1"/>
              <a:t>brzin</a:t>
            </a:r>
            <a:r>
              <a:rPr lang="sr-Latn-RS" dirty="0"/>
              <a:t>e</a:t>
            </a:r>
            <a:r>
              <a:rPr lang="en-US" dirty="0"/>
              <a:t> </a:t>
            </a:r>
            <a:r>
              <a:rPr lang="en-US" dirty="0" err="1"/>
              <a:t>isticanja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popre</a:t>
            </a:r>
            <a:r>
              <a:rPr lang="sr-Latn-RS" dirty="0" err="1"/>
              <a:t>čnog</a:t>
            </a:r>
            <a:r>
              <a:rPr lang="sr-Latn-RS" dirty="0"/>
              <a:t> preseka</a:t>
            </a:r>
            <a:r>
              <a:rPr lang="en-US" dirty="0"/>
              <a:t> u </a:t>
            </a:r>
            <a:r>
              <a:rPr lang="sr-Latn-RS" dirty="0"/>
              <a:t>izlaznom</a:t>
            </a:r>
          </a:p>
          <a:p>
            <a:r>
              <a:rPr lang="en-US" dirty="0" err="1"/>
              <a:t>preseku</a:t>
            </a:r>
            <a:r>
              <a:rPr lang="en-US" dirty="0"/>
              <a:t> </a:t>
            </a:r>
            <a:r>
              <a:rPr lang="en-US" dirty="0" err="1"/>
              <a:t>mlaznik</a:t>
            </a:r>
            <a:r>
              <a:rPr lang="sr-Latn-RS" dirty="0"/>
              <a:t>a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/>
              <p:cNvSpPr/>
              <p:nvPr/>
            </p:nvSpPr>
            <p:spPr>
              <a:xfrm>
                <a:off x="163286" y="1786176"/>
                <a:ext cx="3056414" cy="84394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2∗</m:t>
                          </m:r>
                          <m:sSub>
                            <m:sSubPr>
                              <m:ctrlP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sub>
                          </m:sSub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  <m:d>
                            <m:dPr>
                              <m:ctrlP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sr-Latn-R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b="0" i="1" smtClean="0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e>
                                <m:sub>
                                  <m:r>
                                    <a:rPr lang="sr-Latn-RS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sr-Latn-R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b="0" i="1" smtClean="0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e>
                                <m:sub>
                                  <m:r>
                                    <a:rPr lang="sr-Latn-R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</m:e>
                      </m:ra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6" name="Rectangle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3286" y="1786176"/>
                <a:ext cx="3056414" cy="843949"/>
              </a:xfrm>
              <a:prstGeom prst="rect">
                <a:avLst/>
              </a:prstGeom>
              <a:blipFill rotWithShape="0">
                <a:blip r:embed="rId2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163286" y="2807173"/>
                <a:ext cx="1584793" cy="85010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acc>
                            <m:accPr>
                              <m:chr m:val="̇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</m:acc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e>
                            <m:sub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3286" y="2807173"/>
                <a:ext cx="1584793" cy="850105"/>
              </a:xfrm>
              <a:prstGeom prst="rect">
                <a:avLst/>
              </a:prstGeom>
              <a:blipFill rotWithShape="0">
                <a:blip r:embed="rId3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/>
              <p:cNvSpPr/>
              <p:nvPr/>
            </p:nvSpPr>
            <p:spPr>
              <a:xfrm>
                <a:off x="4369259" y="2994467"/>
                <a:ext cx="2763256" cy="4700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  <m:sub>
                          <m:r>
                            <a:rPr lang="sr-Latn-R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𝒌𝒓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R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sr-Latn-R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sr-Latn-R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𝟖𝟎</m:t>
                      </m:r>
                      <m:r>
                        <a:rPr lang="sr-Latn-R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∗</m:t>
                      </m:r>
                      <m:sSup>
                        <m:sSupPr>
                          <m:ctrlPr>
                            <a:rPr lang="sr-Latn-R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R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e>
                        <m:sup>
                          <m:r>
                            <a:rPr lang="sr-Latn-R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sr-Latn-R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sup>
                      </m:sSup>
                      <m:r>
                        <a:rPr lang="sr-Latn-R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sr-Latn-R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R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𝒎</m:t>
                          </m:r>
                        </m:e>
                        <m:sup>
                          <m:r>
                            <a:rPr lang="sr-Latn-R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US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9259" y="2994467"/>
                <a:ext cx="2763256" cy="470065"/>
              </a:xfrm>
              <a:prstGeom prst="rect">
                <a:avLst/>
              </a:prstGeom>
              <a:blipFill rotWithShape="0">
                <a:blip r:embed="rId4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4332973" y="1977319"/>
                <a:ext cx="2326598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𝒘</m:t>
                          </m:r>
                        </m:e>
                        <m:sub>
                          <m:r>
                            <a:rPr lang="sr-Latn-R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R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𝟏𝟎𝟗𝟐</m:t>
                      </m:r>
                      <m:r>
                        <a:rPr lang="sr-Latn-R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sr-Latn-R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sr-Latn-R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sr-Latn-R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𝒎</m:t>
                      </m:r>
                      <m:r>
                        <a:rPr lang="sr-Latn-R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sr-Latn-R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𝒔</m:t>
                      </m:r>
                    </m:oMath>
                  </m:oMathPara>
                </a14:m>
                <a:endParaRPr lang="en-US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32973" y="1977319"/>
                <a:ext cx="2326598" cy="461665"/>
              </a:xfrm>
              <a:prstGeom prst="rect">
                <a:avLst/>
              </a:prstGeom>
              <a:blipFill rotWithShape="0">
                <a:blip r:embed="rId5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6596286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6" grpId="0" animBg="1"/>
      <p:bldP spid="17" grpId="0" animBg="1"/>
      <p:bldP spid="18" grpId="0" animBg="1"/>
      <p:bldP spid="1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3048000"/>
            <a:ext cx="86106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RS" dirty="0"/>
              <a:t>Za sva dodatna pitanja i pojašnjenja možete pisati na </a:t>
            </a:r>
            <a:r>
              <a:rPr lang="sr-Latn-RS" dirty="0" err="1"/>
              <a:t>mail</a:t>
            </a:r>
            <a:r>
              <a:rPr lang="sr-Latn-RS" dirty="0"/>
              <a:t>:</a:t>
            </a:r>
          </a:p>
          <a:p>
            <a:pPr algn="ctr"/>
            <a:r>
              <a:rPr lang="sr-Latn-RS" sz="2800" dirty="0" err="1">
                <a:hlinkClick r:id="rId2"/>
              </a:rPr>
              <a:t>dj.petrovic</a:t>
            </a:r>
            <a:r>
              <a:rPr lang="en-US" sz="2800" dirty="0">
                <a:hlinkClick r:id="rId2"/>
              </a:rPr>
              <a:t>@sf.bg.ac.rs</a:t>
            </a:r>
            <a:r>
              <a:rPr lang="en-US" sz="2800" dirty="0"/>
              <a:t> </a:t>
            </a:r>
            <a:endParaRPr lang="sr-Latn-RS" sz="2800" dirty="0"/>
          </a:p>
        </p:txBody>
      </p:sp>
      <p:sp>
        <p:nvSpPr>
          <p:cNvPr id="2" name="TextBox 1"/>
          <p:cNvSpPr txBox="1"/>
          <p:nvPr/>
        </p:nvSpPr>
        <p:spPr>
          <a:xfrm>
            <a:off x="3185659" y="1676400"/>
            <a:ext cx="2772682" cy="89723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sz="4800" b="1" dirty="0">
                <a:solidFill>
                  <a:srgbClr val="FF0000"/>
                </a:solidFill>
              </a:rPr>
              <a:t>PITANJA</a:t>
            </a:r>
            <a:endParaRPr lang="en-US" sz="4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0080465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609600"/>
            <a:ext cx="785824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sr-Latn-R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Uvod – Zavisnost brzine isticanja i masenog protoka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sr-Latn-R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 funkciji odnosa pritisaka</a:t>
            </a:r>
          </a:p>
        </p:txBody>
      </p:sp>
      <p:grpSp>
        <p:nvGrpSpPr>
          <p:cNvPr id="33" name="Group 32"/>
          <p:cNvGrpSpPr/>
          <p:nvPr/>
        </p:nvGrpSpPr>
        <p:grpSpPr>
          <a:xfrm>
            <a:off x="152400" y="2438400"/>
            <a:ext cx="5391718" cy="3812233"/>
            <a:chOff x="3295082" y="2512367"/>
            <a:chExt cx="5391718" cy="3812233"/>
          </a:xfrm>
        </p:grpSpPr>
        <p:cxnSp>
          <p:nvCxnSpPr>
            <p:cNvPr id="3" name="Straight Arrow Connector 2"/>
            <p:cNvCxnSpPr/>
            <p:nvPr/>
          </p:nvCxnSpPr>
          <p:spPr bwMode="auto">
            <a:xfrm flipV="1">
              <a:off x="3810000" y="2520950"/>
              <a:ext cx="0" cy="3200400"/>
            </a:xfrm>
            <a:prstGeom prst="straightConnector1">
              <a:avLst/>
            </a:prstGeom>
            <a:noFill/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4" name="Straight Arrow Connector 3"/>
            <p:cNvCxnSpPr/>
            <p:nvPr/>
          </p:nvCxnSpPr>
          <p:spPr bwMode="auto">
            <a:xfrm>
              <a:off x="3810000" y="5721350"/>
              <a:ext cx="4876800" cy="0"/>
            </a:xfrm>
            <a:prstGeom prst="straightConnector1">
              <a:avLst/>
            </a:prstGeom>
            <a:noFill/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5" name="Straight Connector 4"/>
            <p:cNvCxnSpPr/>
            <p:nvPr/>
          </p:nvCxnSpPr>
          <p:spPr bwMode="auto">
            <a:xfrm>
              <a:off x="5867400" y="4044950"/>
              <a:ext cx="0" cy="1676400"/>
            </a:xfrm>
            <a:prstGeom prst="line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" name="Straight Connector 5"/>
            <p:cNvCxnSpPr/>
            <p:nvPr/>
          </p:nvCxnSpPr>
          <p:spPr bwMode="auto">
            <a:xfrm flipH="1">
              <a:off x="3810000" y="4044950"/>
              <a:ext cx="2057400" cy="0"/>
            </a:xfrm>
            <a:prstGeom prst="line">
              <a:avLst/>
            </a:prstGeom>
            <a:noFill/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" name="Straight Connector 6"/>
            <p:cNvCxnSpPr/>
            <p:nvPr/>
          </p:nvCxnSpPr>
          <p:spPr bwMode="auto">
            <a:xfrm flipH="1">
              <a:off x="3810000" y="4502150"/>
              <a:ext cx="2057400" cy="0"/>
            </a:xfrm>
            <a:prstGeom prst="line">
              <a:avLst/>
            </a:prstGeom>
            <a:noFill/>
            <a:ln w="28575" cap="flat" cmpd="sng" algn="ctr">
              <a:solidFill>
                <a:srgbClr val="FFC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8" name="Freeform 7"/>
            <p:cNvSpPr/>
            <p:nvPr/>
          </p:nvSpPr>
          <p:spPr bwMode="auto">
            <a:xfrm>
              <a:off x="3810000" y="4038600"/>
              <a:ext cx="2051050" cy="1676400"/>
            </a:xfrm>
            <a:custGeom>
              <a:avLst/>
              <a:gdLst>
                <a:gd name="connsiteX0" fmla="*/ 2051050 w 2051050"/>
                <a:gd name="connsiteY0" fmla="*/ 0 h 1676400"/>
                <a:gd name="connsiteX1" fmla="*/ 1104900 w 2051050"/>
                <a:gd name="connsiteY1" fmla="*/ 234950 h 1676400"/>
                <a:gd name="connsiteX2" fmla="*/ 425450 w 2051050"/>
                <a:gd name="connsiteY2" fmla="*/ 869950 h 1676400"/>
                <a:gd name="connsiteX3" fmla="*/ 0 w 2051050"/>
                <a:gd name="connsiteY3" fmla="*/ 1676400 h 1676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51050" h="1676400">
                  <a:moveTo>
                    <a:pt x="2051050" y="0"/>
                  </a:moveTo>
                  <a:cubicBezTo>
                    <a:pt x="1713441" y="44979"/>
                    <a:pt x="1375833" y="89958"/>
                    <a:pt x="1104900" y="234950"/>
                  </a:cubicBezTo>
                  <a:cubicBezTo>
                    <a:pt x="833967" y="379942"/>
                    <a:pt x="609600" y="629708"/>
                    <a:pt x="425450" y="869950"/>
                  </a:cubicBezTo>
                  <a:cubicBezTo>
                    <a:pt x="241300" y="1110192"/>
                    <a:pt x="120650" y="1393296"/>
                    <a:pt x="0" y="1676400"/>
                  </a:cubicBezTo>
                </a:path>
              </a:pathLst>
            </a:custGeom>
            <a:noFill/>
            <a:ln w="12700" cap="flat" cmpd="sng" algn="ctr">
              <a:solidFill>
                <a:srgbClr val="000000"/>
              </a:solidFill>
              <a:prstDash val="dashDot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9" name="Freeform 8"/>
            <p:cNvSpPr/>
            <p:nvPr/>
          </p:nvSpPr>
          <p:spPr bwMode="auto">
            <a:xfrm rot="10800000" flipV="1">
              <a:off x="5861050" y="4044950"/>
              <a:ext cx="2051050" cy="1676400"/>
            </a:xfrm>
            <a:custGeom>
              <a:avLst/>
              <a:gdLst>
                <a:gd name="connsiteX0" fmla="*/ 2051050 w 2051050"/>
                <a:gd name="connsiteY0" fmla="*/ 0 h 1676400"/>
                <a:gd name="connsiteX1" fmla="*/ 1104900 w 2051050"/>
                <a:gd name="connsiteY1" fmla="*/ 234950 h 1676400"/>
                <a:gd name="connsiteX2" fmla="*/ 425450 w 2051050"/>
                <a:gd name="connsiteY2" fmla="*/ 869950 h 1676400"/>
                <a:gd name="connsiteX3" fmla="*/ 0 w 2051050"/>
                <a:gd name="connsiteY3" fmla="*/ 1676400 h 1676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51050" h="1676400">
                  <a:moveTo>
                    <a:pt x="2051050" y="0"/>
                  </a:moveTo>
                  <a:cubicBezTo>
                    <a:pt x="1713441" y="44979"/>
                    <a:pt x="1375833" y="89958"/>
                    <a:pt x="1104900" y="234950"/>
                  </a:cubicBezTo>
                  <a:cubicBezTo>
                    <a:pt x="833967" y="379942"/>
                    <a:pt x="609600" y="629708"/>
                    <a:pt x="425450" y="869950"/>
                  </a:cubicBezTo>
                  <a:cubicBezTo>
                    <a:pt x="241300" y="1110192"/>
                    <a:pt x="120650" y="1393296"/>
                    <a:pt x="0" y="1676400"/>
                  </a:cubicBezTo>
                </a:path>
              </a:pathLst>
            </a:custGeom>
            <a:noFill/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10" name="Freeform 9"/>
            <p:cNvSpPr/>
            <p:nvPr/>
          </p:nvSpPr>
          <p:spPr bwMode="auto">
            <a:xfrm>
              <a:off x="5867400" y="4497388"/>
              <a:ext cx="2038350" cy="1228725"/>
            </a:xfrm>
            <a:custGeom>
              <a:avLst/>
              <a:gdLst>
                <a:gd name="connsiteX0" fmla="*/ 0 w 2038350"/>
                <a:gd name="connsiteY0" fmla="*/ 0 h 1228725"/>
                <a:gd name="connsiteX1" fmla="*/ 795338 w 2038350"/>
                <a:gd name="connsiteY1" fmla="*/ 157162 h 1228725"/>
                <a:gd name="connsiteX2" fmla="*/ 1495425 w 2038350"/>
                <a:gd name="connsiteY2" fmla="*/ 585787 h 1228725"/>
                <a:gd name="connsiteX3" fmla="*/ 2038350 w 2038350"/>
                <a:gd name="connsiteY3" fmla="*/ 1228725 h 1228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38350" h="1228725">
                  <a:moveTo>
                    <a:pt x="0" y="0"/>
                  </a:moveTo>
                  <a:cubicBezTo>
                    <a:pt x="273050" y="29765"/>
                    <a:pt x="546101" y="59531"/>
                    <a:pt x="795338" y="157162"/>
                  </a:cubicBezTo>
                  <a:cubicBezTo>
                    <a:pt x="1044576" y="254793"/>
                    <a:pt x="1288257" y="407193"/>
                    <a:pt x="1495425" y="585787"/>
                  </a:cubicBezTo>
                  <a:cubicBezTo>
                    <a:pt x="1702593" y="764381"/>
                    <a:pt x="1870471" y="996553"/>
                    <a:pt x="2038350" y="1228725"/>
                  </a:cubicBezTo>
                </a:path>
              </a:pathLst>
            </a:custGeom>
            <a:noFill/>
            <a:ln w="28575" cap="flat" cmpd="sng" algn="ctr">
              <a:solidFill>
                <a:srgbClr val="FFC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11" name="Freeform 10"/>
            <p:cNvSpPr/>
            <p:nvPr/>
          </p:nvSpPr>
          <p:spPr bwMode="auto">
            <a:xfrm>
              <a:off x="3810000" y="3187700"/>
              <a:ext cx="2057400" cy="1314450"/>
            </a:xfrm>
            <a:custGeom>
              <a:avLst/>
              <a:gdLst>
                <a:gd name="connsiteX0" fmla="*/ 0 w 2057400"/>
                <a:gd name="connsiteY0" fmla="*/ 0 h 1314450"/>
                <a:gd name="connsiteX1" fmla="*/ 704850 w 2057400"/>
                <a:gd name="connsiteY1" fmla="*/ 809625 h 1314450"/>
                <a:gd name="connsiteX2" fmla="*/ 1504950 w 2057400"/>
                <a:gd name="connsiteY2" fmla="*/ 1171575 h 1314450"/>
                <a:gd name="connsiteX3" fmla="*/ 2057400 w 2057400"/>
                <a:gd name="connsiteY3" fmla="*/ 1314450 h 1314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57400" h="1314450">
                  <a:moveTo>
                    <a:pt x="0" y="0"/>
                  </a:moveTo>
                  <a:cubicBezTo>
                    <a:pt x="227012" y="307181"/>
                    <a:pt x="454025" y="614363"/>
                    <a:pt x="704850" y="809625"/>
                  </a:cubicBezTo>
                  <a:cubicBezTo>
                    <a:pt x="955675" y="1004888"/>
                    <a:pt x="1279525" y="1087438"/>
                    <a:pt x="1504950" y="1171575"/>
                  </a:cubicBezTo>
                  <a:cubicBezTo>
                    <a:pt x="1730375" y="1255712"/>
                    <a:pt x="1893887" y="1285081"/>
                    <a:pt x="2057400" y="1314450"/>
                  </a:cubicBezTo>
                </a:path>
              </a:pathLst>
            </a:custGeom>
            <a:noFill/>
            <a:ln w="12700" cap="flat" cmpd="sng" algn="ctr">
              <a:solidFill>
                <a:srgbClr val="FFC000"/>
              </a:solidFill>
              <a:prstDash val="dashDot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12" name="Rectangle 11"/>
            <p:cNvSpPr>
              <a:spLocks noRot="1" noChangeAspect="1" noMove="1" noResize="1" noEditPoints="1" noAdjustHandles="1" noChangeArrowheads="1" noChangeShapeType="1" noTextEdit="1"/>
            </p:cNvSpPr>
            <p:nvPr/>
          </p:nvSpPr>
          <p:spPr>
            <a:xfrm>
              <a:off x="3335638" y="2512367"/>
              <a:ext cx="474361" cy="461665"/>
            </a:xfrm>
            <a:prstGeom prst="rect">
              <a:avLst/>
            </a:prstGeom>
            <a:blipFill rotWithShape="0">
              <a:blip r:embed="rId2" cstate="print"/>
              <a:stretch>
                <a:fillRect/>
              </a:stretch>
            </a:blipFill>
          </p:spPr>
          <p:txBody>
            <a:bodyPr/>
            <a:lstStyle/>
            <a:p>
              <a:r>
                <a:rPr lang="en-US">
                  <a:noFill/>
                </a:rPr>
                <a:t> </a:t>
              </a:r>
            </a:p>
          </p:txBody>
        </p:sp>
        <p:sp>
          <p:nvSpPr>
            <p:cNvPr id="13" name="Rectangle 12"/>
            <p:cNvSpPr>
              <a:spLocks noRot="1" noChangeAspect="1" noMove="1" noResize="1" noEditPoints="1" noAdjustHandles="1" noChangeArrowheads="1" noChangeShapeType="1" noTextEdit="1"/>
            </p:cNvSpPr>
            <p:nvPr/>
          </p:nvSpPr>
          <p:spPr>
            <a:xfrm>
              <a:off x="3295082" y="2969418"/>
              <a:ext cx="555472" cy="461665"/>
            </a:xfrm>
            <a:prstGeom prst="rect">
              <a:avLst/>
            </a:prstGeom>
            <a:blipFill rotWithShape="0">
              <a:blip r:embed="rId3" cstate="print"/>
              <a:stretch>
                <a:fillRect/>
              </a:stretch>
            </a:blipFill>
          </p:spPr>
          <p:txBody>
            <a:bodyPr/>
            <a:lstStyle/>
            <a:p>
              <a:r>
                <a:rPr lang="en-US">
                  <a:noFill/>
                </a:rPr>
                <a:t> </a:t>
              </a:r>
            </a:p>
          </p:txBody>
        </p:sp>
        <p:sp>
          <p:nvSpPr>
            <p:cNvPr id="14" name="Rectangle 13"/>
            <p:cNvSpPr>
              <a:spLocks noRot="1" noChangeAspect="1" noMove="1" noResize="1" noEditPoints="1" noAdjustHandles="1" noChangeArrowheads="1" noChangeShapeType="1" noTextEdit="1"/>
            </p:cNvSpPr>
            <p:nvPr/>
          </p:nvSpPr>
          <p:spPr>
            <a:xfrm>
              <a:off x="8268352" y="5721351"/>
              <a:ext cx="418448" cy="461665"/>
            </a:xfrm>
            <a:prstGeom prst="rect">
              <a:avLst/>
            </a:prstGeom>
            <a:blipFill rotWithShape="0">
              <a:blip r:embed="rId4" cstate="print"/>
              <a:stretch>
                <a:fillRect/>
              </a:stretch>
            </a:blipFill>
          </p:spPr>
          <p:txBody>
            <a:bodyPr/>
            <a:lstStyle/>
            <a:p>
              <a:r>
                <a:rPr lang="en-US">
                  <a:noFill/>
                </a:rPr>
                <a:t> </a:t>
              </a:r>
            </a:p>
          </p:txBody>
        </p:sp>
        <p:sp>
          <p:nvSpPr>
            <p:cNvPr id="15" name="Rectangle 14"/>
            <p:cNvSpPr>
              <a:spLocks noRot="1" noChangeAspect="1" noMove="1" noResize="1" noEditPoints="1" noAdjustHandles="1" noChangeArrowheads="1" noChangeShapeType="1" noTextEdit="1"/>
            </p:cNvSpPr>
            <p:nvPr/>
          </p:nvSpPr>
          <p:spPr>
            <a:xfrm>
              <a:off x="5065931" y="3600652"/>
              <a:ext cx="699807" cy="461665"/>
            </a:xfrm>
            <a:prstGeom prst="rect">
              <a:avLst/>
            </a:prstGeom>
            <a:blipFill rotWithShape="0">
              <a:blip r:embed="rId5" cstate="print"/>
              <a:stretch>
                <a:fillRect/>
              </a:stretch>
            </a:blipFill>
          </p:spPr>
          <p:txBody>
            <a:bodyPr/>
            <a:lstStyle/>
            <a:p>
              <a:r>
                <a:rPr lang="en-US">
                  <a:noFill/>
                </a:rPr>
                <a:t> </a:t>
              </a:r>
            </a:p>
          </p:txBody>
        </p:sp>
        <p:sp>
          <p:nvSpPr>
            <p:cNvPr id="16" name="Rectangle 15"/>
            <p:cNvSpPr>
              <a:spLocks noRot="1" noChangeAspect="1" noMove="1" noResize="1" noEditPoints="1" noAdjustHandles="1" noChangeArrowheads="1" noChangeShapeType="1" noTextEdit="1"/>
            </p:cNvSpPr>
            <p:nvPr/>
          </p:nvSpPr>
          <p:spPr>
            <a:xfrm>
              <a:off x="5065930" y="4472285"/>
              <a:ext cx="665631" cy="461665"/>
            </a:xfrm>
            <a:prstGeom prst="rect">
              <a:avLst/>
            </a:prstGeom>
            <a:blipFill rotWithShape="0">
              <a:blip r:embed="rId6" cstate="print"/>
              <a:stretch>
                <a:fillRect/>
              </a:stretch>
            </a:blipFill>
          </p:spPr>
          <p:txBody>
            <a:bodyPr/>
            <a:lstStyle/>
            <a:p>
              <a:r>
                <a:rPr lang="en-US">
                  <a:noFill/>
                </a:rPr>
                <a:t> </a:t>
              </a:r>
            </a:p>
          </p:txBody>
        </p:sp>
        <p:sp>
          <p:nvSpPr>
            <p:cNvPr id="17" name="Rectangle 16"/>
            <p:cNvSpPr>
              <a:spLocks noRot="1" noChangeAspect="1" noMove="1" noResize="1" noEditPoints="1" noAdjustHandles="1" noChangeArrowheads="1" noChangeShapeType="1" noTextEdit="1"/>
            </p:cNvSpPr>
            <p:nvPr/>
          </p:nvSpPr>
          <p:spPr>
            <a:xfrm>
              <a:off x="6784487" y="3885310"/>
              <a:ext cx="474361" cy="461665"/>
            </a:xfrm>
            <a:prstGeom prst="rect">
              <a:avLst/>
            </a:prstGeom>
            <a:blipFill rotWithShape="0">
              <a:blip r:embed="rId7" cstate="print"/>
              <a:stretch>
                <a:fillRect/>
              </a:stretch>
            </a:blipFill>
          </p:spPr>
          <p:txBody>
            <a:bodyPr/>
            <a:lstStyle/>
            <a:p>
              <a:r>
                <a:rPr lang="en-US">
                  <a:noFill/>
                </a:rPr>
                <a:t> </a:t>
              </a:r>
            </a:p>
          </p:txBody>
        </p:sp>
        <p:sp>
          <p:nvSpPr>
            <p:cNvPr id="18" name="Rectangle 17"/>
            <p:cNvSpPr>
              <a:spLocks noRot="1" noChangeAspect="1" noMove="1" noResize="1" noEditPoints="1" noAdjustHandles="1" noChangeArrowheads="1" noChangeShapeType="1" noTextEdit="1"/>
            </p:cNvSpPr>
            <p:nvPr/>
          </p:nvSpPr>
          <p:spPr>
            <a:xfrm>
              <a:off x="6709754" y="4864816"/>
              <a:ext cx="555472" cy="461665"/>
            </a:xfrm>
            <a:prstGeom prst="rect">
              <a:avLst/>
            </a:prstGeom>
            <a:blipFill rotWithShape="0">
              <a:blip r:embed="rId8" cstate="print"/>
              <a:stretch>
                <a:fillRect/>
              </a:stretch>
            </a:blipFill>
          </p:spPr>
          <p:txBody>
            <a:bodyPr/>
            <a:lstStyle/>
            <a:p>
              <a:r>
                <a:rPr lang="en-US">
                  <a:noFill/>
                </a:rPr>
                <a:t> </a:t>
              </a:r>
            </a:p>
          </p:txBody>
        </p:sp>
        <p:sp>
          <p:nvSpPr>
            <p:cNvPr id="19" name="Rectangle 18"/>
            <p:cNvSpPr>
              <a:spLocks noRot="1" noChangeAspect="1" noMove="1" noResize="1" noEditPoints="1" noAdjustHandles="1" noChangeArrowheads="1" noChangeShapeType="1" noTextEdit="1"/>
            </p:cNvSpPr>
            <p:nvPr/>
          </p:nvSpPr>
          <p:spPr>
            <a:xfrm>
              <a:off x="5350739" y="5259685"/>
              <a:ext cx="624209" cy="461665"/>
            </a:xfrm>
            <a:prstGeom prst="rect">
              <a:avLst/>
            </a:prstGeom>
            <a:blipFill rotWithShape="0">
              <a:blip r:embed="rId9" cstate="print"/>
              <a:stretch>
                <a:fillRect/>
              </a:stretch>
            </a:blipFill>
          </p:spPr>
          <p:txBody>
            <a:bodyPr/>
            <a:lstStyle/>
            <a:p>
              <a:r>
                <a:rPr lang="en-US">
                  <a:noFill/>
                </a:rPr>
                <a:t> </a:t>
              </a:r>
            </a:p>
          </p:txBody>
        </p:sp>
        <p:cxnSp>
          <p:nvCxnSpPr>
            <p:cNvPr id="20" name="Straight Connector 19"/>
            <p:cNvCxnSpPr/>
            <p:nvPr/>
          </p:nvCxnSpPr>
          <p:spPr bwMode="auto">
            <a:xfrm>
              <a:off x="3809999" y="5645150"/>
              <a:ext cx="0" cy="679450"/>
            </a:xfrm>
            <a:prstGeom prst="line">
              <a:avLst/>
            </a:prstGeom>
            <a:noFill/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1" name="Straight Connector 20"/>
            <p:cNvCxnSpPr/>
            <p:nvPr/>
          </p:nvCxnSpPr>
          <p:spPr bwMode="auto">
            <a:xfrm>
              <a:off x="5867400" y="5645150"/>
              <a:ext cx="0" cy="679450"/>
            </a:xfrm>
            <a:prstGeom prst="line">
              <a:avLst/>
            </a:prstGeom>
            <a:noFill/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2" name="Straight Connector 21"/>
            <p:cNvCxnSpPr>
              <a:stCxn id="10" idx="3"/>
            </p:cNvCxnSpPr>
            <p:nvPr/>
          </p:nvCxnSpPr>
          <p:spPr bwMode="auto">
            <a:xfrm>
              <a:off x="7905750" y="5726113"/>
              <a:ext cx="6350" cy="598487"/>
            </a:xfrm>
            <a:prstGeom prst="line">
              <a:avLst/>
            </a:prstGeom>
            <a:noFill/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3" name="Straight Arrow Connector 22"/>
            <p:cNvCxnSpPr/>
            <p:nvPr/>
          </p:nvCxnSpPr>
          <p:spPr bwMode="auto">
            <a:xfrm>
              <a:off x="3809999" y="6189366"/>
              <a:ext cx="2057401" cy="0"/>
            </a:xfrm>
            <a:prstGeom prst="straightConnector1">
              <a:avLst/>
            </a:prstGeom>
            <a:noFill/>
            <a:ln w="9525" cap="flat" cmpd="sng" algn="ctr">
              <a:solidFill>
                <a:srgbClr val="000000"/>
              </a:solidFill>
              <a:prstDash val="solid"/>
              <a:round/>
              <a:headEnd type="triangle"/>
              <a:tailEnd type="triangle"/>
            </a:ln>
            <a:effectLst/>
          </p:spPr>
        </p:cxnSp>
        <p:cxnSp>
          <p:nvCxnSpPr>
            <p:cNvPr id="24" name="Straight Arrow Connector 23"/>
            <p:cNvCxnSpPr/>
            <p:nvPr/>
          </p:nvCxnSpPr>
          <p:spPr bwMode="auto">
            <a:xfrm>
              <a:off x="5867400" y="6189366"/>
              <a:ext cx="2057401" cy="0"/>
            </a:xfrm>
            <a:prstGeom prst="straightConnector1">
              <a:avLst/>
            </a:prstGeom>
            <a:noFill/>
            <a:ln w="9525" cap="flat" cmpd="sng" algn="ctr">
              <a:solidFill>
                <a:srgbClr val="000000"/>
              </a:solidFill>
              <a:prstDash val="solid"/>
              <a:round/>
              <a:headEnd type="triangle"/>
              <a:tailEnd type="triangle"/>
            </a:ln>
            <a:effectLst/>
          </p:spPr>
        </p:cxnSp>
        <p:sp>
          <p:nvSpPr>
            <p:cNvPr id="25" name="TextBox 24"/>
            <p:cNvSpPr txBox="1">
              <a:spLocks noRot="1" noChangeAspect="1" noMove="1" noResize="1" noEditPoints="1" noAdjustHandles="1" noChangeArrowheads="1" noChangeShapeType="1" noTextEdit="1"/>
            </p:cNvSpPr>
            <p:nvPr/>
          </p:nvSpPr>
          <p:spPr>
            <a:xfrm>
              <a:off x="4450579" y="5770916"/>
              <a:ext cx="772327" cy="369332"/>
            </a:xfrm>
            <a:prstGeom prst="rect">
              <a:avLst/>
            </a:prstGeom>
            <a:blipFill rotWithShape="0">
              <a:blip r:embed="rId10" cstate="print"/>
              <a:stretch>
                <a:fillRect/>
              </a:stretch>
            </a:blipFill>
          </p:spPr>
          <p:txBody>
            <a:bodyPr/>
            <a:lstStyle/>
            <a:p>
              <a:r>
                <a:rPr lang="en-US">
                  <a:noFill/>
                </a:rPr>
                <a:t> </a:t>
              </a:r>
            </a:p>
          </p:txBody>
        </p:sp>
        <p:sp>
          <p:nvSpPr>
            <p:cNvPr id="26" name="TextBox 25"/>
            <p:cNvSpPr txBox="1">
              <a:spLocks noRot="1" noChangeAspect="1" noMove="1" noResize="1" noEditPoints="1" noAdjustHandles="1" noChangeArrowheads="1" noChangeShapeType="1" noTextEdit="1"/>
            </p:cNvSpPr>
            <p:nvPr/>
          </p:nvSpPr>
          <p:spPr>
            <a:xfrm>
              <a:off x="6507979" y="5788147"/>
              <a:ext cx="772327" cy="369332"/>
            </a:xfrm>
            <a:prstGeom prst="rect">
              <a:avLst/>
            </a:prstGeom>
            <a:blipFill rotWithShape="0">
              <a:blip r:embed="rId11" cstate="print"/>
              <a:stretch>
                <a:fillRect/>
              </a:stretch>
            </a:blipFill>
          </p:spPr>
          <p:txBody>
            <a:bodyPr/>
            <a:lstStyle/>
            <a:p>
              <a:r>
                <a:rPr lang="en-US">
                  <a:noFill/>
                </a:rPr>
                <a:t> </a:t>
              </a:r>
            </a:p>
          </p:txBody>
        </p:sp>
        <p:sp>
          <p:nvSpPr>
            <p:cNvPr id="27" name="Rectangle 26"/>
            <p:cNvSpPr>
              <a:spLocks noRot="1" noChangeAspect="1" noMove="1" noResize="1" noEditPoints="1" noAdjustHandles="1" noChangeArrowheads="1" noChangeShapeType="1" noTextEdit="1"/>
            </p:cNvSpPr>
            <p:nvPr/>
          </p:nvSpPr>
          <p:spPr>
            <a:xfrm>
              <a:off x="7828146" y="5304638"/>
              <a:ext cx="409086" cy="461665"/>
            </a:xfrm>
            <a:prstGeom prst="rect">
              <a:avLst/>
            </a:prstGeom>
            <a:blipFill rotWithShape="0">
              <a:blip r:embed="rId12" cstate="print"/>
              <a:stretch>
                <a:fillRect/>
              </a:stretch>
            </a:blipFill>
          </p:spPr>
          <p:txBody>
            <a:bodyPr/>
            <a:lstStyle/>
            <a:p>
              <a:r>
                <a:rPr lang="en-US">
                  <a:noFill/>
                </a:rPr>
                <a:t> </a:t>
              </a: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457200" y="1143000"/>
            <a:ext cx="3593427" cy="1096775"/>
            <a:chOff x="3352800" y="1524000"/>
            <a:chExt cx="3593427" cy="1096775"/>
          </a:xfrm>
        </p:grpSpPr>
        <p:sp>
          <p:nvSpPr>
            <p:cNvPr id="34" name="Rectangle 33"/>
            <p:cNvSpPr>
              <a:spLocks noRot="1" noChangeAspect="1" noMove="1" noResize="1" noEditPoints="1" noAdjustHandles="1" noChangeArrowheads="1" noChangeShapeType="1" noTextEdit="1"/>
            </p:cNvSpPr>
            <p:nvPr/>
          </p:nvSpPr>
          <p:spPr>
            <a:xfrm>
              <a:off x="4724400" y="1524000"/>
              <a:ext cx="2221827" cy="1096775"/>
            </a:xfrm>
            <a:prstGeom prst="rect">
              <a:avLst/>
            </a:prstGeom>
            <a:blipFill rotWithShape="0">
              <a:blip r:embed="rId13" cstate="print"/>
              <a:stretch>
                <a:fillRect/>
              </a:stretch>
            </a:blipFill>
          </p:spPr>
          <p:txBody>
            <a:bodyPr/>
            <a:lstStyle/>
            <a:p>
              <a:r>
                <a:rPr lang="en-US">
                  <a:noFill/>
                </a:rPr>
                <a:t> </a:t>
              </a:r>
            </a:p>
          </p:txBody>
        </p:sp>
        <p:sp>
          <p:nvSpPr>
            <p:cNvPr id="37" name="Rectangle 36"/>
            <p:cNvSpPr>
              <a:spLocks noRot="1" noChangeAspect="1" noMove="1" noResize="1" noEditPoints="1" noAdjustHandles="1" noChangeArrowheads="1" noChangeShapeType="1" noTextEdit="1"/>
            </p:cNvSpPr>
            <p:nvPr/>
          </p:nvSpPr>
          <p:spPr>
            <a:xfrm>
              <a:off x="3352800" y="1828800"/>
              <a:ext cx="1007455" cy="787075"/>
            </a:xfrm>
            <a:prstGeom prst="rect">
              <a:avLst/>
            </a:prstGeom>
            <a:blipFill rotWithShape="0">
              <a:blip r:embed="rId14" cstate="print"/>
              <a:stretch>
                <a:fillRect/>
              </a:stretch>
            </a:blipFill>
          </p:spPr>
          <p:txBody>
            <a:bodyPr/>
            <a:lstStyle/>
            <a:p>
              <a:r>
                <a:rPr lang="en-US">
                  <a:noFill/>
                </a:rPr>
                <a:t> </a:t>
              </a:r>
            </a:p>
          </p:txBody>
        </p:sp>
      </p:grp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1028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1028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51" name="Group 50"/>
          <p:cNvGrpSpPr/>
          <p:nvPr/>
        </p:nvGrpSpPr>
        <p:grpSpPr>
          <a:xfrm>
            <a:off x="838200" y="2362200"/>
            <a:ext cx="3514725" cy="508200"/>
            <a:chOff x="4572000" y="1447800"/>
            <a:chExt cx="3514725" cy="508200"/>
          </a:xfrm>
        </p:grpSpPr>
        <p:pic>
          <p:nvPicPr>
            <p:cNvPr id="1025" name="Picture 1"/>
            <p:cNvPicPr>
              <a:picLocks noChangeAspect="1" noChangeArrowheads="1"/>
            </p:cNvPicPr>
            <p:nvPr/>
          </p:nvPicPr>
          <p:blipFill>
            <a:blip r:embed="rId1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4572000" y="1524000"/>
              <a:ext cx="714462" cy="432000"/>
            </a:xfrm>
            <a:prstGeom prst="rect">
              <a:avLst/>
            </a:prstGeom>
            <a:noFill/>
          </p:spPr>
        </p:pic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1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791200" y="1524000"/>
              <a:ext cx="780923" cy="432000"/>
            </a:xfrm>
            <a:prstGeom prst="rect">
              <a:avLst/>
            </a:prstGeom>
            <a:noFill/>
          </p:spPr>
        </p:pic>
        <p:pic>
          <p:nvPicPr>
            <p:cNvPr id="1031" name="Picture 7"/>
            <p:cNvPicPr>
              <a:picLocks noChangeAspect="1" noChangeArrowheads="1"/>
            </p:cNvPicPr>
            <p:nvPr/>
          </p:nvPicPr>
          <p:blipFill>
            <a:blip r:embed="rId17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086600" y="1447800"/>
              <a:ext cx="1000125" cy="495300"/>
            </a:xfrm>
            <a:prstGeom prst="rect">
              <a:avLst/>
            </a:prstGeom>
            <a:noFill/>
          </p:spPr>
        </p:pic>
      </p:grp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1028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1028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8" name="Group 87"/>
          <p:cNvGrpSpPr/>
          <p:nvPr/>
        </p:nvGrpSpPr>
        <p:grpSpPr>
          <a:xfrm>
            <a:off x="4648200" y="1295400"/>
            <a:ext cx="4114800" cy="2101019"/>
            <a:chOff x="4648200" y="2286000"/>
            <a:chExt cx="4114800" cy="2101019"/>
          </a:xfrm>
        </p:grpSpPr>
        <p:pic>
          <p:nvPicPr>
            <p:cNvPr id="1034" name="Picture 10"/>
            <p:cNvPicPr>
              <a:picLocks noChangeAspect="1" noChangeArrowheads="1"/>
            </p:cNvPicPr>
            <p:nvPr/>
          </p:nvPicPr>
          <p:blipFill>
            <a:blip r:embed="rId18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4648200" y="2286000"/>
              <a:ext cx="963692" cy="432000"/>
            </a:xfrm>
            <a:prstGeom prst="rect">
              <a:avLst/>
            </a:prstGeom>
            <a:noFill/>
          </p:spPr>
        </p:pic>
        <p:grpSp>
          <p:nvGrpSpPr>
            <p:cNvPr id="55" name="Group 54"/>
            <p:cNvGrpSpPr/>
            <p:nvPr/>
          </p:nvGrpSpPr>
          <p:grpSpPr>
            <a:xfrm>
              <a:off x="4648200" y="2743200"/>
              <a:ext cx="4114800" cy="828000"/>
              <a:chOff x="838200" y="3924419"/>
              <a:chExt cx="4114800" cy="876181"/>
            </a:xfrm>
          </p:grpSpPr>
          <p:sp>
            <p:nvSpPr>
              <p:cNvPr id="56" name="TextBox 55"/>
              <p:cNvSpPr txBox="1">
                <a:spLocks noChangeArrowheads="1"/>
              </p:cNvSpPr>
              <p:nvPr/>
            </p:nvSpPr>
            <p:spPr bwMode="auto">
              <a:xfrm>
                <a:off x="838200" y="4141880"/>
                <a:ext cx="4114800" cy="5355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en-US" sz="2400" i="1" dirty="0">
                    <a:solidFill>
                      <a:schemeClr val="bg1"/>
                    </a:solidFill>
                    <a:sym typeface="Symbol"/>
                  </a:rPr>
                  <a:t>w</a:t>
                </a:r>
                <a:r>
                  <a:rPr lang="en-US" sz="2400" baseline="-25000" dirty="0">
                    <a:solidFill>
                      <a:schemeClr val="bg1"/>
                    </a:solidFill>
                    <a:sym typeface="Symbol"/>
                  </a:rPr>
                  <a:t>2</a:t>
                </a:r>
                <a:r>
                  <a:rPr lang="sr-Latn-RS" sz="2400" dirty="0">
                    <a:solidFill>
                      <a:schemeClr val="bg1"/>
                    </a:solidFill>
                    <a:sym typeface="Symbol"/>
                  </a:rPr>
                  <a:t> =   2         </a:t>
                </a:r>
                <a:r>
                  <a:rPr lang="sr-Latn-RS" sz="2400" i="1" dirty="0">
                    <a:solidFill>
                      <a:schemeClr val="bg1"/>
                    </a:solidFill>
                    <a:sym typeface="Symbol"/>
                  </a:rPr>
                  <a:t>p</a:t>
                </a:r>
                <a:r>
                  <a:rPr lang="sr-Latn-RS" sz="2400" baseline="-25000" dirty="0">
                    <a:solidFill>
                      <a:schemeClr val="bg1"/>
                    </a:solidFill>
                    <a:sym typeface="Symbol"/>
                  </a:rPr>
                  <a:t>1</a:t>
                </a:r>
                <a:r>
                  <a:rPr lang="sr-Latn-RS" sz="2400" i="1" dirty="0">
                    <a:solidFill>
                      <a:schemeClr val="bg1"/>
                    </a:solidFill>
                    <a:sym typeface="Symbol"/>
                  </a:rPr>
                  <a:t>v</a:t>
                </a:r>
                <a:r>
                  <a:rPr lang="sr-Latn-RS" sz="2400" baseline="-25000" dirty="0">
                    <a:solidFill>
                      <a:schemeClr val="bg1"/>
                    </a:solidFill>
                    <a:sym typeface="Symbol"/>
                  </a:rPr>
                  <a:t>1</a:t>
                </a:r>
                <a:r>
                  <a:rPr lang="en-GB" sz="2400" dirty="0">
                    <a:solidFill>
                      <a:schemeClr val="bg1"/>
                    </a:solidFill>
                    <a:sym typeface="Symbol"/>
                  </a:rPr>
                  <a:t>[</a:t>
                </a:r>
                <a:r>
                  <a:rPr lang="sr-Latn-RS" sz="2400" dirty="0">
                    <a:solidFill>
                      <a:schemeClr val="bg1"/>
                    </a:solidFill>
                    <a:sym typeface="Symbol"/>
                  </a:rPr>
                  <a:t>1–</a:t>
                </a:r>
                <a:r>
                  <a:rPr lang="en-GB" sz="2400" dirty="0">
                    <a:solidFill>
                      <a:schemeClr val="bg1"/>
                    </a:solidFill>
                    <a:sym typeface="Symbol"/>
                  </a:rPr>
                  <a:t>(      </a:t>
                </a:r>
                <a:r>
                  <a:rPr lang="sr-Latn-RS" sz="2400" dirty="0">
                    <a:solidFill>
                      <a:schemeClr val="bg1"/>
                    </a:solidFill>
                    <a:sym typeface="Symbol"/>
                  </a:rPr>
                  <a:t>)</a:t>
                </a:r>
                <a:r>
                  <a:rPr lang="en-GB" sz="2400" dirty="0">
                    <a:solidFill>
                      <a:schemeClr val="bg1"/>
                    </a:solidFill>
                    <a:sym typeface="Symbol"/>
                  </a:rPr>
                  <a:t>   ]</a:t>
                </a:r>
                <a:endParaRPr lang="sr-Latn-RS" sz="2400" baseline="-25000" dirty="0">
                  <a:solidFill>
                    <a:schemeClr val="bg1"/>
                  </a:solidFill>
                </a:endParaRPr>
              </a:p>
            </p:txBody>
          </p:sp>
          <p:cxnSp>
            <p:nvCxnSpPr>
              <p:cNvPr id="57" name="Straight Connector 56"/>
              <p:cNvCxnSpPr/>
              <p:nvPr/>
            </p:nvCxnSpPr>
            <p:spPr bwMode="auto">
              <a:xfrm>
                <a:off x="1527117" y="4409850"/>
                <a:ext cx="76200" cy="228600"/>
              </a:xfrm>
              <a:prstGeom prst="line">
                <a:avLst/>
              </a:prstGeom>
              <a:noFill/>
              <a:ln w="12700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58" name="Straight Connector 57"/>
              <p:cNvCxnSpPr/>
              <p:nvPr/>
            </p:nvCxnSpPr>
            <p:spPr bwMode="auto">
              <a:xfrm flipH="1">
                <a:off x="1607127" y="4078380"/>
                <a:ext cx="118110" cy="567690"/>
              </a:xfrm>
              <a:prstGeom prst="line">
                <a:avLst/>
              </a:prstGeom>
              <a:noFill/>
              <a:ln w="12700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59" name="Straight Connector 58"/>
              <p:cNvCxnSpPr/>
              <p:nvPr/>
            </p:nvCxnSpPr>
            <p:spPr bwMode="auto">
              <a:xfrm flipH="1">
                <a:off x="1725237" y="4086000"/>
                <a:ext cx="3017520" cy="0"/>
              </a:xfrm>
              <a:prstGeom prst="line">
                <a:avLst/>
              </a:prstGeom>
              <a:noFill/>
              <a:ln w="12700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60" name="Straight Connector 59"/>
              <p:cNvCxnSpPr/>
              <p:nvPr/>
            </p:nvCxnSpPr>
            <p:spPr bwMode="auto">
              <a:xfrm flipH="1">
                <a:off x="1989292" y="4424507"/>
                <a:ext cx="640080" cy="0"/>
              </a:xfrm>
              <a:prstGeom prst="line">
                <a:avLst/>
              </a:prstGeom>
              <a:noFill/>
              <a:ln w="19050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61" name="TextBox 60"/>
              <p:cNvSpPr txBox="1">
                <a:spLocks noChangeArrowheads="1"/>
              </p:cNvSpPr>
              <p:nvPr/>
            </p:nvSpPr>
            <p:spPr bwMode="auto">
              <a:xfrm>
                <a:off x="2085048" y="3924419"/>
                <a:ext cx="457200" cy="5355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sr-Latn-RS" sz="2400" i="1">
                    <a:solidFill>
                      <a:schemeClr val="bg1"/>
                    </a:solidFill>
                    <a:sym typeface="Symbol"/>
                  </a:rPr>
                  <a:t></a:t>
                </a:r>
                <a:endParaRPr lang="sr-Latn-RS" sz="2400" baseline="-25000">
                  <a:solidFill>
                    <a:schemeClr val="bg1"/>
                  </a:solidFill>
                </a:endParaRPr>
              </a:p>
            </p:txBody>
          </p:sp>
          <p:sp>
            <p:nvSpPr>
              <p:cNvPr id="62" name="TextBox 61"/>
              <p:cNvSpPr txBox="1">
                <a:spLocks noChangeArrowheads="1"/>
              </p:cNvSpPr>
              <p:nvPr/>
            </p:nvSpPr>
            <p:spPr bwMode="auto">
              <a:xfrm>
                <a:off x="1856448" y="4303395"/>
                <a:ext cx="914400" cy="4940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sr-Latn-RS" sz="2400" i="1">
                    <a:solidFill>
                      <a:schemeClr val="bg1"/>
                    </a:solidFill>
                    <a:sym typeface="Symbol"/>
                  </a:rPr>
                  <a:t>–</a:t>
                </a:r>
                <a:r>
                  <a:rPr lang="sr-Latn-RS" sz="2400">
                    <a:solidFill>
                      <a:schemeClr val="bg1"/>
                    </a:solidFill>
                    <a:sym typeface="Symbol"/>
                  </a:rPr>
                  <a:t>1</a:t>
                </a:r>
                <a:endParaRPr lang="sr-Latn-RS" sz="2400" baseline="-25000">
                  <a:solidFill>
                    <a:schemeClr val="bg1"/>
                  </a:solidFill>
                </a:endParaRPr>
              </a:p>
            </p:txBody>
          </p:sp>
          <p:grpSp>
            <p:nvGrpSpPr>
              <p:cNvPr id="63" name="Group 91"/>
              <p:cNvGrpSpPr/>
              <p:nvPr/>
            </p:nvGrpSpPr>
            <p:grpSpPr>
              <a:xfrm>
                <a:off x="3698060" y="3959241"/>
                <a:ext cx="609600" cy="841359"/>
                <a:chOff x="6553200" y="4834992"/>
                <a:chExt cx="609600" cy="841359"/>
              </a:xfrm>
            </p:grpSpPr>
            <p:cxnSp>
              <p:nvCxnSpPr>
                <p:cNvPr id="67" name="Straight Connector 66"/>
                <p:cNvCxnSpPr/>
                <p:nvPr/>
              </p:nvCxnSpPr>
              <p:spPr bwMode="auto">
                <a:xfrm flipH="1">
                  <a:off x="6629400" y="5302712"/>
                  <a:ext cx="457200" cy="0"/>
                </a:xfrm>
                <a:prstGeom prst="line">
                  <a:avLst/>
                </a:prstGeom>
                <a:noFill/>
                <a:ln w="19050" cap="flat" cmpd="sng" algn="ctr">
                  <a:solidFill>
                    <a:schemeClr val="bg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sp>
              <p:nvSpPr>
                <p:cNvPr id="68" name="TextBox 67"/>
                <p:cNvSpPr txBox="1">
                  <a:spLocks noChangeArrowheads="1"/>
                </p:cNvSpPr>
                <p:nvPr/>
              </p:nvSpPr>
              <p:spPr bwMode="auto">
                <a:xfrm>
                  <a:off x="6553200" y="4834992"/>
                  <a:ext cx="609600" cy="53553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sr-Latn-RS" sz="2400" i="1">
                      <a:solidFill>
                        <a:schemeClr val="bg1"/>
                      </a:solidFill>
                      <a:sym typeface="Symbol"/>
                    </a:rPr>
                    <a:t>p</a:t>
                  </a:r>
                  <a:r>
                    <a:rPr lang="en-GB" sz="2400" baseline="-25000">
                      <a:solidFill>
                        <a:schemeClr val="bg1"/>
                      </a:solidFill>
                      <a:sym typeface="Symbol"/>
                    </a:rPr>
                    <a:t>2</a:t>
                  </a:r>
                  <a:endParaRPr lang="sr-Latn-RS" sz="2400" baseline="-2500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69" name="TextBox 68"/>
                <p:cNvSpPr txBox="1">
                  <a:spLocks noChangeArrowheads="1"/>
                </p:cNvSpPr>
                <p:nvPr/>
              </p:nvSpPr>
              <p:spPr bwMode="auto">
                <a:xfrm>
                  <a:off x="6553200" y="5181600"/>
                  <a:ext cx="609600" cy="49475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sr-Latn-RS" sz="2400" i="1" dirty="0">
                      <a:solidFill>
                        <a:schemeClr val="bg1"/>
                      </a:solidFill>
                      <a:sym typeface="Symbol"/>
                    </a:rPr>
                    <a:t>p</a:t>
                  </a:r>
                  <a:r>
                    <a:rPr lang="en-GB" sz="2400" baseline="-25000" dirty="0">
                      <a:solidFill>
                        <a:schemeClr val="bg1"/>
                      </a:solidFill>
                      <a:sym typeface="Symbol"/>
                    </a:rPr>
                    <a:t>1</a:t>
                  </a:r>
                  <a:endParaRPr lang="sr-Latn-RS" sz="2400" baseline="-25000" dirty="0">
                    <a:solidFill>
                      <a:schemeClr val="bg1"/>
                    </a:solidFill>
                  </a:endParaRPr>
                </a:p>
              </p:txBody>
            </p:sp>
          </p:grpSp>
          <p:cxnSp>
            <p:nvCxnSpPr>
              <p:cNvPr id="64" name="Straight Connector 63"/>
              <p:cNvCxnSpPr/>
              <p:nvPr/>
            </p:nvCxnSpPr>
            <p:spPr bwMode="auto">
              <a:xfrm flipH="1">
                <a:off x="4348795" y="4228301"/>
                <a:ext cx="274320" cy="1081"/>
              </a:xfrm>
              <a:prstGeom prst="line">
                <a:avLst/>
              </a:prstGeom>
              <a:noFill/>
              <a:ln w="19050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65" name="TextBox 64"/>
              <p:cNvSpPr txBox="1">
                <a:spLocks noChangeArrowheads="1"/>
              </p:cNvSpPr>
              <p:nvPr/>
            </p:nvSpPr>
            <p:spPr bwMode="auto">
              <a:xfrm>
                <a:off x="4254388" y="3991610"/>
                <a:ext cx="457200" cy="3139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sr-Latn-RS" sz="1200" i="1">
                    <a:solidFill>
                      <a:schemeClr val="bg1"/>
                    </a:solidFill>
                    <a:sym typeface="Symbol"/>
                  </a:rPr>
                  <a:t>–</a:t>
                </a:r>
                <a:r>
                  <a:rPr lang="sr-Latn-RS" sz="1200">
                    <a:solidFill>
                      <a:schemeClr val="bg1"/>
                    </a:solidFill>
                    <a:sym typeface="Symbol"/>
                  </a:rPr>
                  <a:t>1</a:t>
                </a:r>
                <a:endParaRPr lang="sr-Latn-RS" sz="1200" baseline="-25000">
                  <a:solidFill>
                    <a:schemeClr val="bg1"/>
                  </a:solidFill>
                </a:endParaRPr>
              </a:p>
            </p:txBody>
          </p:sp>
          <p:sp>
            <p:nvSpPr>
              <p:cNvPr id="66" name="TextBox 65"/>
              <p:cNvSpPr txBox="1">
                <a:spLocks noChangeArrowheads="1"/>
              </p:cNvSpPr>
              <p:nvPr/>
            </p:nvSpPr>
            <p:spPr bwMode="auto">
              <a:xfrm>
                <a:off x="4254388" y="4119734"/>
                <a:ext cx="457200" cy="3139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sr-Latn-RS" sz="1200" i="1">
                    <a:solidFill>
                      <a:schemeClr val="bg1"/>
                    </a:solidFill>
                    <a:sym typeface="Symbol"/>
                  </a:rPr>
                  <a:t></a:t>
                </a:r>
                <a:endParaRPr lang="sr-Latn-RS" sz="1200" baseline="-2500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70" name="Group 69"/>
            <p:cNvGrpSpPr/>
            <p:nvPr/>
          </p:nvGrpSpPr>
          <p:grpSpPr>
            <a:xfrm>
              <a:off x="4648200" y="3505200"/>
              <a:ext cx="4006232" cy="881819"/>
              <a:chOff x="4374420" y="4343400"/>
              <a:chExt cx="4006232" cy="881819"/>
            </a:xfrm>
          </p:grpSpPr>
          <p:sp>
            <p:nvSpPr>
              <p:cNvPr id="71" name="TextBox 70"/>
              <p:cNvSpPr txBox="1">
                <a:spLocks noChangeArrowheads="1"/>
              </p:cNvSpPr>
              <p:nvPr/>
            </p:nvSpPr>
            <p:spPr bwMode="auto">
              <a:xfrm>
                <a:off x="4374420" y="4560861"/>
                <a:ext cx="4006232" cy="5355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sr-Latn-RS" sz="2400" i="1" dirty="0">
                    <a:solidFill>
                      <a:schemeClr val="bg1"/>
                    </a:solidFill>
                    <a:sym typeface="Symbol"/>
                  </a:rPr>
                  <a:t>m</a:t>
                </a:r>
                <a:r>
                  <a:rPr lang="sr-Latn-RS" sz="2400" dirty="0">
                    <a:solidFill>
                      <a:schemeClr val="bg1"/>
                    </a:solidFill>
                    <a:sym typeface="Symbol"/>
                  </a:rPr>
                  <a:t> =</a:t>
                </a:r>
                <a:r>
                  <a:rPr lang="sr-Latn-RS" sz="2400" i="1" dirty="0">
                    <a:solidFill>
                      <a:schemeClr val="bg1"/>
                    </a:solidFill>
                    <a:sym typeface="Symbol"/>
                  </a:rPr>
                  <a:t>A</a:t>
                </a:r>
                <a:r>
                  <a:rPr lang="sr-Latn-RS" sz="2400" dirty="0">
                    <a:solidFill>
                      <a:schemeClr val="bg1"/>
                    </a:solidFill>
                    <a:sym typeface="Symbol"/>
                  </a:rPr>
                  <a:t>   2              </a:t>
                </a:r>
                <a:r>
                  <a:rPr lang="en-GB" sz="2400" dirty="0">
                    <a:solidFill>
                      <a:schemeClr val="bg1"/>
                    </a:solidFill>
                    <a:sym typeface="Symbol"/>
                  </a:rPr>
                  <a:t>[</a:t>
                </a:r>
                <a:r>
                  <a:rPr lang="en-GB" sz="2400" i="1" dirty="0">
                    <a:solidFill>
                      <a:schemeClr val="bg1"/>
                    </a:solidFill>
                    <a:sym typeface="Symbol"/>
                  </a:rPr>
                  <a:t></a:t>
                </a:r>
                <a:r>
                  <a:rPr lang="sr-Latn-RS" sz="2400" i="1" dirty="0">
                    <a:solidFill>
                      <a:schemeClr val="bg1"/>
                    </a:solidFill>
                    <a:sym typeface="Symbol"/>
                  </a:rPr>
                  <a:t>    </a:t>
                </a:r>
                <a:r>
                  <a:rPr lang="sr-Latn-RS" sz="2400" dirty="0">
                    <a:solidFill>
                      <a:schemeClr val="bg1"/>
                    </a:solidFill>
                    <a:sym typeface="Symbol"/>
                  </a:rPr>
                  <a:t>– </a:t>
                </a:r>
                <a:r>
                  <a:rPr lang="en-GB" sz="2400" i="1" dirty="0">
                    <a:solidFill>
                      <a:schemeClr val="bg1"/>
                    </a:solidFill>
                    <a:sym typeface="Symbol"/>
                  </a:rPr>
                  <a:t></a:t>
                </a:r>
                <a:r>
                  <a:rPr lang="sr-Latn-RS" sz="2400" i="1" dirty="0">
                    <a:solidFill>
                      <a:schemeClr val="bg1"/>
                    </a:solidFill>
                    <a:sym typeface="Symbol"/>
                  </a:rPr>
                  <a:t> </a:t>
                </a:r>
                <a:r>
                  <a:rPr lang="en-GB" sz="2400" dirty="0">
                    <a:solidFill>
                      <a:schemeClr val="bg1"/>
                    </a:solidFill>
                    <a:sym typeface="Symbol"/>
                  </a:rPr>
                  <a:t>   ]</a:t>
                </a:r>
                <a:endParaRPr lang="sr-Latn-RS" sz="2400" baseline="-25000" dirty="0">
                  <a:solidFill>
                    <a:schemeClr val="bg1"/>
                  </a:solidFill>
                </a:endParaRPr>
              </a:p>
            </p:txBody>
          </p:sp>
          <p:cxnSp>
            <p:nvCxnSpPr>
              <p:cNvPr id="72" name="Straight Connector 71"/>
              <p:cNvCxnSpPr/>
              <p:nvPr/>
            </p:nvCxnSpPr>
            <p:spPr bwMode="auto">
              <a:xfrm>
                <a:off x="5184717" y="4828831"/>
                <a:ext cx="76200" cy="228600"/>
              </a:xfrm>
              <a:prstGeom prst="line">
                <a:avLst/>
              </a:prstGeom>
              <a:noFill/>
              <a:ln w="12700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73" name="Straight Connector 72"/>
              <p:cNvCxnSpPr/>
              <p:nvPr/>
            </p:nvCxnSpPr>
            <p:spPr bwMode="auto">
              <a:xfrm flipH="1">
                <a:off x="5264727" y="4497361"/>
                <a:ext cx="118110" cy="567690"/>
              </a:xfrm>
              <a:prstGeom prst="line">
                <a:avLst/>
              </a:prstGeom>
              <a:noFill/>
              <a:ln w="12700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74" name="Straight Connector 73"/>
              <p:cNvCxnSpPr/>
              <p:nvPr/>
            </p:nvCxnSpPr>
            <p:spPr bwMode="auto">
              <a:xfrm flipH="1">
                <a:off x="5382837" y="4504981"/>
                <a:ext cx="2926080" cy="0"/>
              </a:xfrm>
              <a:prstGeom prst="line">
                <a:avLst/>
              </a:prstGeom>
              <a:noFill/>
              <a:ln w="12700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75" name="Straight Connector 74"/>
              <p:cNvCxnSpPr/>
              <p:nvPr/>
            </p:nvCxnSpPr>
            <p:spPr bwMode="auto">
              <a:xfrm flipH="1">
                <a:off x="5646892" y="4843488"/>
                <a:ext cx="640080" cy="0"/>
              </a:xfrm>
              <a:prstGeom prst="line">
                <a:avLst/>
              </a:prstGeom>
              <a:noFill/>
              <a:ln w="19050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76" name="TextBox 75"/>
              <p:cNvSpPr txBox="1">
                <a:spLocks noChangeArrowheads="1"/>
              </p:cNvSpPr>
              <p:nvPr/>
            </p:nvSpPr>
            <p:spPr bwMode="auto">
              <a:xfrm>
                <a:off x="5742648" y="4343400"/>
                <a:ext cx="457200" cy="5355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sr-Latn-RS" sz="2400" i="1">
                    <a:solidFill>
                      <a:schemeClr val="bg1"/>
                    </a:solidFill>
                    <a:sym typeface="Symbol"/>
                  </a:rPr>
                  <a:t></a:t>
                </a:r>
                <a:endParaRPr lang="sr-Latn-RS" sz="2400" baseline="-25000">
                  <a:solidFill>
                    <a:schemeClr val="bg1"/>
                  </a:solidFill>
                </a:endParaRPr>
              </a:p>
            </p:txBody>
          </p:sp>
          <p:sp>
            <p:nvSpPr>
              <p:cNvPr id="77" name="TextBox 76"/>
              <p:cNvSpPr txBox="1">
                <a:spLocks noChangeArrowheads="1"/>
              </p:cNvSpPr>
              <p:nvPr/>
            </p:nvSpPr>
            <p:spPr bwMode="auto">
              <a:xfrm>
                <a:off x="5514048" y="4722376"/>
                <a:ext cx="914400" cy="4940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sr-Latn-RS" sz="2400" i="1">
                    <a:solidFill>
                      <a:schemeClr val="bg1"/>
                    </a:solidFill>
                    <a:sym typeface="Symbol"/>
                  </a:rPr>
                  <a:t>–</a:t>
                </a:r>
                <a:r>
                  <a:rPr lang="sr-Latn-RS" sz="2400">
                    <a:solidFill>
                      <a:schemeClr val="bg1"/>
                    </a:solidFill>
                    <a:sym typeface="Symbol"/>
                  </a:rPr>
                  <a:t>1</a:t>
                </a:r>
                <a:endParaRPr lang="sr-Latn-RS" sz="2400" baseline="-25000">
                  <a:solidFill>
                    <a:schemeClr val="bg1"/>
                  </a:solidFill>
                </a:endParaRPr>
              </a:p>
            </p:txBody>
          </p:sp>
          <p:cxnSp>
            <p:nvCxnSpPr>
              <p:cNvPr id="78" name="Straight Connector 77"/>
              <p:cNvCxnSpPr/>
              <p:nvPr/>
            </p:nvCxnSpPr>
            <p:spPr bwMode="auto">
              <a:xfrm flipH="1">
                <a:off x="7852647" y="4647282"/>
                <a:ext cx="274320" cy="1081"/>
              </a:xfrm>
              <a:prstGeom prst="line">
                <a:avLst/>
              </a:prstGeom>
              <a:noFill/>
              <a:ln w="19050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79" name="TextBox 78"/>
              <p:cNvSpPr txBox="1">
                <a:spLocks noChangeArrowheads="1"/>
              </p:cNvSpPr>
              <p:nvPr/>
            </p:nvSpPr>
            <p:spPr bwMode="auto">
              <a:xfrm>
                <a:off x="7758240" y="4410591"/>
                <a:ext cx="457200" cy="3139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sr-Latn-RS" sz="1200" i="1">
                    <a:solidFill>
                      <a:schemeClr val="bg1"/>
                    </a:solidFill>
                    <a:sym typeface="Symbol"/>
                  </a:rPr>
                  <a:t>+</a:t>
                </a:r>
                <a:r>
                  <a:rPr lang="sr-Latn-RS" sz="1200">
                    <a:solidFill>
                      <a:schemeClr val="bg1"/>
                    </a:solidFill>
                    <a:sym typeface="Symbol"/>
                  </a:rPr>
                  <a:t>1</a:t>
                </a:r>
                <a:endParaRPr lang="sr-Latn-RS" sz="1200" baseline="-25000">
                  <a:solidFill>
                    <a:schemeClr val="bg1"/>
                  </a:solidFill>
                </a:endParaRPr>
              </a:p>
            </p:txBody>
          </p:sp>
          <p:sp>
            <p:nvSpPr>
              <p:cNvPr id="80" name="TextBox 79"/>
              <p:cNvSpPr txBox="1">
                <a:spLocks noChangeArrowheads="1"/>
              </p:cNvSpPr>
              <p:nvPr/>
            </p:nvSpPr>
            <p:spPr bwMode="auto">
              <a:xfrm>
                <a:off x="7758240" y="4538715"/>
                <a:ext cx="457200" cy="3139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sr-Latn-RS" sz="1200" i="1">
                    <a:solidFill>
                      <a:schemeClr val="bg1"/>
                    </a:solidFill>
                    <a:sym typeface="Symbol"/>
                  </a:rPr>
                  <a:t></a:t>
                </a:r>
                <a:endParaRPr lang="sr-Latn-RS" sz="1200" baseline="-25000">
                  <a:solidFill>
                    <a:schemeClr val="bg1"/>
                  </a:solidFill>
                </a:endParaRPr>
              </a:p>
            </p:txBody>
          </p:sp>
          <p:sp>
            <p:nvSpPr>
              <p:cNvPr id="81" name="Oval 80"/>
              <p:cNvSpPr/>
              <p:nvPr/>
            </p:nvSpPr>
            <p:spPr bwMode="auto">
              <a:xfrm>
                <a:off x="4596276" y="4678680"/>
                <a:ext cx="45720" cy="45720"/>
              </a:xfrm>
              <a:prstGeom prst="ellipse">
                <a:avLst/>
              </a:prstGeom>
              <a:solidFill>
                <a:schemeClr val="accent2"/>
              </a:solidFill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cxnSp>
            <p:nvCxnSpPr>
              <p:cNvPr id="82" name="Straight Connector 81"/>
              <p:cNvCxnSpPr/>
              <p:nvPr/>
            </p:nvCxnSpPr>
            <p:spPr bwMode="auto">
              <a:xfrm flipH="1">
                <a:off x="6320554" y="4851580"/>
                <a:ext cx="365760" cy="0"/>
              </a:xfrm>
              <a:prstGeom prst="line">
                <a:avLst/>
              </a:prstGeom>
              <a:noFill/>
              <a:ln w="19050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83" name="TextBox 82"/>
              <p:cNvSpPr txBox="1">
                <a:spLocks noChangeArrowheads="1"/>
              </p:cNvSpPr>
              <p:nvPr/>
            </p:nvSpPr>
            <p:spPr bwMode="auto">
              <a:xfrm>
                <a:off x="6211986" y="4383860"/>
                <a:ext cx="609600" cy="49475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sr-Latn-RS" sz="2400" i="1" dirty="0">
                    <a:solidFill>
                      <a:schemeClr val="bg1"/>
                    </a:solidFill>
                    <a:sym typeface="Symbol"/>
                  </a:rPr>
                  <a:t>p</a:t>
                </a:r>
                <a:r>
                  <a:rPr lang="sr-Latn-RS" sz="2400" baseline="-25000" dirty="0">
                    <a:solidFill>
                      <a:schemeClr val="bg1"/>
                    </a:solidFill>
                    <a:sym typeface="Symbol"/>
                  </a:rPr>
                  <a:t>1</a:t>
                </a:r>
                <a:endParaRPr lang="sr-Latn-RS" sz="2400" baseline="-250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84" name="TextBox 83"/>
              <p:cNvSpPr txBox="1">
                <a:spLocks noChangeArrowheads="1"/>
              </p:cNvSpPr>
              <p:nvPr/>
            </p:nvSpPr>
            <p:spPr bwMode="auto">
              <a:xfrm>
                <a:off x="6211986" y="4730468"/>
                <a:ext cx="609600" cy="49475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sr-Latn-RS" sz="2400" i="1">
                    <a:solidFill>
                      <a:schemeClr val="bg1"/>
                    </a:solidFill>
                    <a:sym typeface="Symbol"/>
                  </a:rPr>
                  <a:t>v</a:t>
                </a:r>
                <a:r>
                  <a:rPr lang="sr-Latn-RS" sz="2400" baseline="-25000">
                    <a:solidFill>
                      <a:schemeClr val="bg1"/>
                    </a:solidFill>
                    <a:sym typeface="Symbol"/>
                  </a:rPr>
                  <a:t>1</a:t>
                </a:r>
                <a:endParaRPr lang="sr-Latn-RS" sz="2400" baseline="-25000">
                  <a:solidFill>
                    <a:schemeClr val="bg1"/>
                  </a:solidFill>
                </a:endParaRPr>
              </a:p>
            </p:txBody>
          </p:sp>
          <p:cxnSp>
            <p:nvCxnSpPr>
              <p:cNvPr id="85" name="Straight Connector 84"/>
              <p:cNvCxnSpPr/>
              <p:nvPr/>
            </p:nvCxnSpPr>
            <p:spPr bwMode="auto">
              <a:xfrm flipH="1">
                <a:off x="7028607" y="4648199"/>
                <a:ext cx="274320" cy="1081"/>
              </a:xfrm>
              <a:prstGeom prst="line">
                <a:avLst/>
              </a:prstGeom>
              <a:noFill/>
              <a:ln w="19050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86" name="TextBox 85"/>
              <p:cNvSpPr txBox="1">
                <a:spLocks noChangeArrowheads="1"/>
              </p:cNvSpPr>
              <p:nvPr/>
            </p:nvSpPr>
            <p:spPr bwMode="auto">
              <a:xfrm>
                <a:off x="6934200" y="4411508"/>
                <a:ext cx="457200" cy="29322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sr-Latn-RS" sz="1200">
                    <a:solidFill>
                      <a:schemeClr val="bg1"/>
                    </a:solidFill>
                    <a:sym typeface="Symbol"/>
                  </a:rPr>
                  <a:t>2</a:t>
                </a:r>
                <a:endParaRPr lang="sr-Latn-RS" sz="1200" baseline="-25000">
                  <a:solidFill>
                    <a:schemeClr val="bg1"/>
                  </a:solidFill>
                </a:endParaRPr>
              </a:p>
            </p:txBody>
          </p:sp>
          <p:sp>
            <p:nvSpPr>
              <p:cNvPr id="87" name="TextBox 86"/>
              <p:cNvSpPr txBox="1">
                <a:spLocks noChangeArrowheads="1"/>
              </p:cNvSpPr>
              <p:nvPr/>
            </p:nvSpPr>
            <p:spPr bwMode="auto">
              <a:xfrm>
                <a:off x="6934200" y="4539632"/>
                <a:ext cx="457200" cy="3139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sr-Latn-RS" sz="1200" i="1">
                    <a:solidFill>
                      <a:schemeClr val="bg1"/>
                    </a:solidFill>
                    <a:sym typeface="Symbol"/>
                  </a:rPr>
                  <a:t></a:t>
                </a:r>
                <a:endParaRPr lang="sr-Latn-RS" sz="1200" baseline="-2500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39" name="Rectangle 15"/>
          <p:cNvSpPr>
            <a:spLocks noChangeArrowheads="1"/>
          </p:cNvSpPr>
          <p:nvPr/>
        </p:nvSpPr>
        <p:spPr bwMode="auto">
          <a:xfrm>
            <a:off x="0" y="1028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9" name="Group 118"/>
          <p:cNvGrpSpPr/>
          <p:nvPr/>
        </p:nvGrpSpPr>
        <p:grpSpPr>
          <a:xfrm>
            <a:off x="4572000" y="3429000"/>
            <a:ext cx="4114800" cy="1971000"/>
            <a:chOff x="4572000" y="3429000"/>
            <a:chExt cx="4114800" cy="1971000"/>
          </a:xfrm>
        </p:grpSpPr>
        <p:pic>
          <p:nvPicPr>
            <p:cNvPr id="1037" name="Picture 13"/>
            <p:cNvPicPr>
              <a:picLocks noChangeAspect="1" noChangeArrowheads="1"/>
            </p:cNvPicPr>
            <p:nvPr/>
          </p:nvPicPr>
          <p:blipFill>
            <a:blip r:embed="rId19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4648200" y="3429000"/>
              <a:ext cx="1503692" cy="432000"/>
            </a:xfrm>
            <a:prstGeom prst="rect">
              <a:avLst/>
            </a:prstGeom>
            <a:noFill/>
          </p:spPr>
        </p:pic>
        <p:grpSp>
          <p:nvGrpSpPr>
            <p:cNvPr id="92" name="Group 91"/>
            <p:cNvGrpSpPr/>
            <p:nvPr/>
          </p:nvGrpSpPr>
          <p:grpSpPr>
            <a:xfrm>
              <a:off x="4572000" y="4572000"/>
              <a:ext cx="4114800" cy="828000"/>
              <a:chOff x="4495800" y="4765778"/>
              <a:chExt cx="4114800" cy="873022"/>
            </a:xfrm>
          </p:grpSpPr>
          <p:sp>
            <p:nvSpPr>
              <p:cNvPr id="93" name="TextBox 92"/>
              <p:cNvSpPr txBox="1">
                <a:spLocks noChangeArrowheads="1"/>
              </p:cNvSpPr>
              <p:nvPr/>
            </p:nvSpPr>
            <p:spPr bwMode="auto">
              <a:xfrm>
                <a:off x="4495800" y="4983239"/>
                <a:ext cx="4114800" cy="5355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sr-Latn-RS" sz="2400" i="1" dirty="0">
                    <a:solidFill>
                      <a:schemeClr val="bg1"/>
                    </a:solidFill>
                    <a:sym typeface="Symbol"/>
                  </a:rPr>
                  <a:t>m</a:t>
                </a:r>
                <a:r>
                  <a:rPr lang="sr-Latn-RS" sz="2400" i="1" baseline="-25000" dirty="0">
                    <a:solidFill>
                      <a:schemeClr val="bg1"/>
                    </a:solidFill>
                    <a:sym typeface="Symbol"/>
                  </a:rPr>
                  <a:t>kr</a:t>
                </a:r>
                <a:r>
                  <a:rPr lang="sr-Latn-RS" sz="2400" dirty="0">
                    <a:solidFill>
                      <a:schemeClr val="bg1"/>
                    </a:solidFill>
                    <a:sym typeface="Symbol"/>
                  </a:rPr>
                  <a:t> = </a:t>
                </a:r>
                <a:r>
                  <a:rPr lang="sr-Latn-RS" sz="2400" i="1" dirty="0">
                    <a:solidFill>
                      <a:schemeClr val="bg1"/>
                    </a:solidFill>
                    <a:sym typeface="Symbol"/>
                  </a:rPr>
                  <a:t>A</a:t>
                </a:r>
                <a:r>
                  <a:rPr lang="sr-Latn-RS" sz="2400" dirty="0">
                    <a:solidFill>
                      <a:schemeClr val="bg1"/>
                    </a:solidFill>
                    <a:sym typeface="Symbol"/>
                  </a:rPr>
                  <a:t>   2               (        )       </a:t>
                </a:r>
                <a:endParaRPr lang="sr-Latn-RS" sz="2400" baseline="-25000" dirty="0">
                  <a:solidFill>
                    <a:schemeClr val="bg1"/>
                  </a:solidFill>
                </a:endParaRPr>
              </a:p>
            </p:txBody>
          </p:sp>
          <p:cxnSp>
            <p:nvCxnSpPr>
              <p:cNvPr id="94" name="Straight Connector 93"/>
              <p:cNvCxnSpPr/>
              <p:nvPr/>
            </p:nvCxnSpPr>
            <p:spPr bwMode="auto">
              <a:xfrm>
                <a:off x="5591341" y="5251209"/>
                <a:ext cx="76200" cy="228600"/>
              </a:xfrm>
              <a:prstGeom prst="line">
                <a:avLst/>
              </a:prstGeom>
              <a:noFill/>
              <a:ln w="12700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95" name="Straight Connector 94"/>
              <p:cNvCxnSpPr/>
              <p:nvPr/>
            </p:nvCxnSpPr>
            <p:spPr bwMode="auto">
              <a:xfrm flipH="1">
                <a:off x="5671351" y="4919739"/>
                <a:ext cx="118110" cy="567690"/>
              </a:xfrm>
              <a:prstGeom prst="line">
                <a:avLst/>
              </a:prstGeom>
              <a:noFill/>
              <a:ln w="12700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96" name="Straight Connector 95"/>
              <p:cNvCxnSpPr/>
              <p:nvPr/>
            </p:nvCxnSpPr>
            <p:spPr bwMode="auto">
              <a:xfrm flipH="1">
                <a:off x="5789461" y="4927359"/>
                <a:ext cx="2743200" cy="0"/>
              </a:xfrm>
              <a:prstGeom prst="line">
                <a:avLst/>
              </a:prstGeom>
              <a:noFill/>
              <a:ln w="12700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97" name="Straight Connector 96"/>
              <p:cNvCxnSpPr/>
              <p:nvPr/>
            </p:nvCxnSpPr>
            <p:spPr bwMode="auto">
              <a:xfrm flipH="1">
                <a:off x="6053516" y="5265866"/>
                <a:ext cx="640080" cy="0"/>
              </a:xfrm>
              <a:prstGeom prst="line">
                <a:avLst/>
              </a:prstGeom>
              <a:noFill/>
              <a:ln w="19050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98" name="TextBox 97"/>
              <p:cNvSpPr txBox="1">
                <a:spLocks noChangeArrowheads="1"/>
              </p:cNvSpPr>
              <p:nvPr/>
            </p:nvSpPr>
            <p:spPr bwMode="auto">
              <a:xfrm>
                <a:off x="6149272" y="4765778"/>
                <a:ext cx="457200" cy="5355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sr-Latn-RS" sz="2400" i="1">
                    <a:solidFill>
                      <a:schemeClr val="bg1"/>
                    </a:solidFill>
                    <a:sym typeface="Symbol"/>
                  </a:rPr>
                  <a:t></a:t>
                </a:r>
                <a:endParaRPr lang="sr-Latn-RS" sz="2400" baseline="-25000">
                  <a:solidFill>
                    <a:schemeClr val="bg1"/>
                  </a:solidFill>
                </a:endParaRPr>
              </a:p>
            </p:txBody>
          </p:sp>
          <p:sp>
            <p:nvSpPr>
              <p:cNvPr id="99" name="TextBox 98"/>
              <p:cNvSpPr txBox="1">
                <a:spLocks noChangeArrowheads="1"/>
              </p:cNvSpPr>
              <p:nvPr/>
            </p:nvSpPr>
            <p:spPr bwMode="auto">
              <a:xfrm>
                <a:off x="5920672" y="5144754"/>
                <a:ext cx="914400" cy="4940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sr-Latn-RS" sz="2400" i="1">
                    <a:solidFill>
                      <a:schemeClr val="bg1"/>
                    </a:solidFill>
                    <a:sym typeface="Symbol"/>
                  </a:rPr>
                  <a:t>+</a:t>
                </a:r>
                <a:r>
                  <a:rPr lang="sr-Latn-RS" sz="2400">
                    <a:solidFill>
                      <a:schemeClr val="bg1"/>
                    </a:solidFill>
                    <a:sym typeface="Symbol"/>
                  </a:rPr>
                  <a:t>1</a:t>
                </a:r>
                <a:endParaRPr lang="sr-Latn-RS" sz="2400" baseline="-25000">
                  <a:solidFill>
                    <a:schemeClr val="bg1"/>
                  </a:solidFill>
                </a:endParaRPr>
              </a:p>
            </p:txBody>
          </p:sp>
          <p:sp>
            <p:nvSpPr>
              <p:cNvPr id="100" name="Oval 99"/>
              <p:cNvSpPr/>
              <p:nvPr/>
            </p:nvSpPr>
            <p:spPr bwMode="auto">
              <a:xfrm>
                <a:off x="4740044" y="5087328"/>
                <a:ext cx="45720" cy="45720"/>
              </a:xfrm>
              <a:prstGeom prst="ellipse">
                <a:avLst/>
              </a:prstGeom>
              <a:solidFill>
                <a:schemeClr val="accent2"/>
              </a:solidFill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cxnSp>
            <p:nvCxnSpPr>
              <p:cNvPr id="101" name="Straight Connector 100"/>
              <p:cNvCxnSpPr/>
              <p:nvPr/>
            </p:nvCxnSpPr>
            <p:spPr bwMode="auto">
              <a:xfrm flipH="1">
                <a:off x="6781800" y="5264948"/>
                <a:ext cx="365760" cy="0"/>
              </a:xfrm>
              <a:prstGeom prst="line">
                <a:avLst/>
              </a:prstGeom>
              <a:noFill/>
              <a:ln w="19050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102" name="TextBox 101"/>
              <p:cNvSpPr txBox="1">
                <a:spLocks noChangeArrowheads="1"/>
              </p:cNvSpPr>
              <p:nvPr/>
            </p:nvSpPr>
            <p:spPr bwMode="auto">
              <a:xfrm>
                <a:off x="6679976" y="4805320"/>
                <a:ext cx="609600" cy="5355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sr-Latn-RS" sz="2400" i="1">
                    <a:solidFill>
                      <a:schemeClr val="bg1"/>
                    </a:solidFill>
                    <a:sym typeface="Symbol"/>
                  </a:rPr>
                  <a:t>p</a:t>
                </a:r>
                <a:r>
                  <a:rPr lang="sr-Latn-RS" sz="2400" baseline="-25000">
                    <a:solidFill>
                      <a:schemeClr val="bg1"/>
                    </a:solidFill>
                    <a:sym typeface="Symbol"/>
                  </a:rPr>
                  <a:t>1</a:t>
                </a:r>
                <a:endParaRPr lang="sr-Latn-RS" sz="2400" baseline="-25000">
                  <a:solidFill>
                    <a:schemeClr val="bg1"/>
                  </a:solidFill>
                </a:endParaRPr>
              </a:p>
            </p:txBody>
          </p:sp>
          <p:sp>
            <p:nvSpPr>
              <p:cNvPr id="103" name="TextBox 102"/>
              <p:cNvSpPr txBox="1">
                <a:spLocks noChangeArrowheads="1"/>
              </p:cNvSpPr>
              <p:nvPr/>
            </p:nvSpPr>
            <p:spPr bwMode="auto">
              <a:xfrm>
                <a:off x="6527576" y="5143836"/>
                <a:ext cx="914400" cy="4940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sr-Latn-RS" sz="2400" i="1" dirty="0">
                    <a:solidFill>
                      <a:schemeClr val="bg1"/>
                    </a:solidFill>
                    <a:sym typeface="Symbol"/>
                  </a:rPr>
                  <a:t>v</a:t>
                </a:r>
                <a:r>
                  <a:rPr lang="sr-Latn-RS" sz="2400" baseline="-25000" dirty="0">
                    <a:solidFill>
                      <a:schemeClr val="bg1"/>
                    </a:solidFill>
                    <a:sym typeface="Symbol"/>
                  </a:rPr>
                  <a:t>1</a:t>
                </a:r>
                <a:endParaRPr lang="sr-Latn-RS" sz="2400" baseline="-25000" dirty="0">
                  <a:solidFill>
                    <a:schemeClr val="bg1"/>
                  </a:solidFill>
                </a:endParaRPr>
              </a:p>
            </p:txBody>
          </p:sp>
          <p:cxnSp>
            <p:nvCxnSpPr>
              <p:cNvPr id="104" name="Straight Connector 103"/>
              <p:cNvCxnSpPr/>
              <p:nvPr/>
            </p:nvCxnSpPr>
            <p:spPr bwMode="auto">
              <a:xfrm flipH="1">
                <a:off x="7357008" y="5260228"/>
                <a:ext cx="640080" cy="0"/>
              </a:xfrm>
              <a:prstGeom prst="line">
                <a:avLst/>
              </a:prstGeom>
              <a:noFill/>
              <a:ln w="19050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105" name="TextBox 104"/>
              <p:cNvSpPr txBox="1">
                <a:spLocks noChangeArrowheads="1"/>
              </p:cNvSpPr>
              <p:nvPr/>
            </p:nvSpPr>
            <p:spPr bwMode="auto">
              <a:xfrm>
                <a:off x="7452764" y="4832968"/>
                <a:ext cx="457200" cy="4909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sr-Latn-RS" sz="2400">
                    <a:solidFill>
                      <a:schemeClr val="bg1"/>
                    </a:solidFill>
                    <a:sym typeface="Symbol"/>
                  </a:rPr>
                  <a:t>2</a:t>
                </a:r>
                <a:endParaRPr lang="sr-Latn-RS" sz="2400" baseline="-25000">
                  <a:solidFill>
                    <a:schemeClr val="bg1"/>
                  </a:solidFill>
                </a:endParaRPr>
              </a:p>
            </p:txBody>
          </p:sp>
          <p:sp>
            <p:nvSpPr>
              <p:cNvPr id="106" name="TextBox 105"/>
              <p:cNvSpPr txBox="1">
                <a:spLocks noChangeArrowheads="1"/>
              </p:cNvSpPr>
              <p:nvPr/>
            </p:nvSpPr>
            <p:spPr bwMode="auto">
              <a:xfrm>
                <a:off x="7224164" y="5139116"/>
                <a:ext cx="914400" cy="4940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sr-Latn-RS" sz="2400" i="1">
                    <a:solidFill>
                      <a:schemeClr val="bg1"/>
                    </a:solidFill>
                    <a:sym typeface="Symbol"/>
                  </a:rPr>
                  <a:t>+</a:t>
                </a:r>
                <a:r>
                  <a:rPr lang="sr-Latn-RS" sz="2400">
                    <a:solidFill>
                      <a:schemeClr val="bg1"/>
                    </a:solidFill>
                    <a:sym typeface="Symbol"/>
                  </a:rPr>
                  <a:t>1</a:t>
                </a:r>
                <a:endParaRPr lang="sr-Latn-RS" sz="2400" baseline="-25000">
                  <a:solidFill>
                    <a:schemeClr val="bg1"/>
                  </a:solidFill>
                </a:endParaRPr>
              </a:p>
            </p:txBody>
          </p:sp>
          <p:cxnSp>
            <p:nvCxnSpPr>
              <p:cNvPr id="107" name="Straight Connector 106"/>
              <p:cNvCxnSpPr/>
              <p:nvPr/>
            </p:nvCxnSpPr>
            <p:spPr bwMode="auto">
              <a:xfrm flipH="1">
                <a:off x="8149435" y="5114759"/>
                <a:ext cx="320040" cy="1081"/>
              </a:xfrm>
              <a:prstGeom prst="line">
                <a:avLst/>
              </a:prstGeom>
              <a:noFill/>
              <a:ln w="19050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108" name="TextBox 107"/>
              <p:cNvSpPr txBox="1">
                <a:spLocks noChangeArrowheads="1"/>
              </p:cNvSpPr>
              <p:nvPr/>
            </p:nvSpPr>
            <p:spPr bwMode="auto">
              <a:xfrm>
                <a:off x="8067112" y="4867872"/>
                <a:ext cx="457200" cy="29322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sr-Latn-RS" sz="1200">
                    <a:solidFill>
                      <a:schemeClr val="bg1"/>
                    </a:solidFill>
                    <a:sym typeface="Symbol"/>
                  </a:rPr>
                  <a:t>2</a:t>
                </a:r>
                <a:endParaRPr lang="sr-Latn-RS" sz="1200" baseline="-25000">
                  <a:solidFill>
                    <a:schemeClr val="bg1"/>
                  </a:solidFill>
                </a:endParaRPr>
              </a:p>
            </p:txBody>
          </p:sp>
          <p:sp>
            <p:nvSpPr>
              <p:cNvPr id="109" name="TextBox 108"/>
              <p:cNvSpPr txBox="1">
                <a:spLocks noChangeArrowheads="1"/>
              </p:cNvSpPr>
              <p:nvPr/>
            </p:nvSpPr>
            <p:spPr bwMode="auto">
              <a:xfrm>
                <a:off x="7992908" y="5040664"/>
                <a:ext cx="609600" cy="29322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sr-Latn-RS" sz="1200" i="1">
                    <a:solidFill>
                      <a:schemeClr val="bg1"/>
                    </a:solidFill>
                    <a:sym typeface="Symbol"/>
                  </a:rPr>
                  <a:t> –</a:t>
                </a:r>
                <a:r>
                  <a:rPr lang="sr-Latn-RS" sz="1200">
                    <a:solidFill>
                      <a:schemeClr val="bg1"/>
                    </a:solidFill>
                    <a:sym typeface="Symbol"/>
                  </a:rPr>
                  <a:t>1</a:t>
                </a:r>
                <a:endParaRPr lang="sr-Latn-RS" sz="1200" baseline="-2500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110" name="Group 109"/>
            <p:cNvGrpSpPr/>
            <p:nvPr/>
          </p:nvGrpSpPr>
          <p:grpSpPr>
            <a:xfrm>
              <a:off x="4648200" y="3886200"/>
              <a:ext cx="2804849" cy="828000"/>
              <a:chOff x="5653351" y="2327378"/>
              <a:chExt cx="2804849" cy="873022"/>
            </a:xfrm>
          </p:grpSpPr>
          <p:sp>
            <p:nvSpPr>
              <p:cNvPr id="111" name="TextBox 110"/>
              <p:cNvSpPr txBox="1">
                <a:spLocks noChangeArrowheads="1"/>
              </p:cNvSpPr>
              <p:nvPr/>
            </p:nvSpPr>
            <p:spPr bwMode="auto">
              <a:xfrm>
                <a:off x="7010400" y="2327378"/>
                <a:ext cx="457200" cy="5355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sr-Latn-RS" sz="2400" i="1">
                    <a:solidFill>
                      <a:schemeClr val="bg1"/>
                    </a:solidFill>
                    <a:sym typeface="Symbol"/>
                  </a:rPr>
                  <a:t></a:t>
                </a:r>
                <a:endParaRPr lang="sr-Latn-RS" sz="2400" baseline="-25000">
                  <a:solidFill>
                    <a:schemeClr val="bg1"/>
                  </a:solidFill>
                </a:endParaRPr>
              </a:p>
            </p:txBody>
          </p:sp>
          <p:grpSp>
            <p:nvGrpSpPr>
              <p:cNvPr id="112" name="Group 106"/>
              <p:cNvGrpSpPr/>
              <p:nvPr/>
            </p:nvGrpSpPr>
            <p:grpSpPr>
              <a:xfrm>
                <a:off x="5653351" y="2481339"/>
                <a:ext cx="2804849" cy="719061"/>
                <a:chOff x="5653351" y="2481339"/>
                <a:chExt cx="2804849" cy="719061"/>
              </a:xfrm>
            </p:grpSpPr>
            <p:sp>
              <p:nvSpPr>
                <p:cNvPr id="113" name="TextBox 112"/>
                <p:cNvSpPr txBox="1">
                  <a:spLocks noChangeArrowheads="1"/>
                </p:cNvSpPr>
                <p:nvPr/>
              </p:nvSpPr>
              <p:spPr bwMode="auto">
                <a:xfrm>
                  <a:off x="5653351" y="2544839"/>
                  <a:ext cx="2804849" cy="53553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r>
                    <a:rPr lang="en-US" sz="2400" i="1" dirty="0">
                      <a:solidFill>
                        <a:schemeClr val="bg1"/>
                      </a:solidFill>
                      <a:sym typeface="Symbol"/>
                    </a:rPr>
                    <a:t>w</a:t>
                  </a:r>
                  <a:r>
                    <a:rPr lang="sr-Latn-RS" sz="2400" i="1" baseline="-25000" dirty="0">
                      <a:solidFill>
                        <a:schemeClr val="bg1"/>
                      </a:solidFill>
                      <a:sym typeface="Symbol"/>
                    </a:rPr>
                    <a:t>kr</a:t>
                  </a:r>
                  <a:r>
                    <a:rPr lang="sr-Latn-RS" sz="2400" dirty="0">
                      <a:solidFill>
                        <a:schemeClr val="bg1"/>
                      </a:solidFill>
                      <a:sym typeface="Symbol"/>
                    </a:rPr>
                    <a:t> =   2         </a:t>
                  </a:r>
                  <a:r>
                    <a:rPr lang="sr-Latn-RS" sz="2400" i="1" dirty="0">
                      <a:solidFill>
                        <a:schemeClr val="bg1"/>
                      </a:solidFill>
                      <a:sym typeface="Symbol"/>
                    </a:rPr>
                    <a:t>RT</a:t>
                  </a:r>
                  <a:r>
                    <a:rPr lang="sr-Latn-RS" sz="2400" baseline="-25000" dirty="0">
                      <a:solidFill>
                        <a:schemeClr val="bg1"/>
                      </a:solidFill>
                      <a:sym typeface="Symbol"/>
                    </a:rPr>
                    <a:t>1</a:t>
                  </a:r>
                  <a:endParaRPr lang="sr-Latn-RS" sz="2400" baseline="-25000" dirty="0">
                    <a:solidFill>
                      <a:schemeClr val="bg1"/>
                    </a:solidFill>
                  </a:endParaRPr>
                </a:p>
              </p:txBody>
            </p:sp>
            <p:cxnSp>
              <p:nvCxnSpPr>
                <p:cNvPr id="114" name="Straight Connector 113"/>
                <p:cNvCxnSpPr/>
                <p:nvPr/>
              </p:nvCxnSpPr>
              <p:spPr bwMode="auto">
                <a:xfrm>
                  <a:off x="6431280" y="2812809"/>
                  <a:ext cx="76200" cy="228600"/>
                </a:xfrm>
                <a:prstGeom prst="line">
                  <a:avLst/>
                </a:prstGeom>
                <a:noFill/>
                <a:ln w="12700" cap="flat" cmpd="sng" algn="ctr">
                  <a:solidFill>
                    <a:srgbClr val="000066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115" name="Straight Connector 114"/>
                <p:cNvCxnSpPr/>
                <p:nvPr/>
              </p:nvCxnSpPr>
              <p:spPr bwMode="auto">
                <a:xfrm flipH="1">
                  <a:off x="6511290" y="2481339"/>
                  <a:ext cx="118110" cy="567690"/>
                </a:xfrm>
                <a:prstGeom prst="line">
                  <a:avLst/>
                </a:prstGeom>
                <a:noFill/>
                <a:ln w="12700" cap="flat" cmpd="sng" algn="ctr">
                  <a:solidFill>
                    <a:srgbClr val="000066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116" name="Straight Connector 115"/>
                <p:cNvCxnSpPr/>
                <p:nvPr/>
              </p:nvCxnSpPr>
              <p:spPr bwMode="auto">
                <a:xfrm flipH="1">
                  <a:off x="6629400" y="2488959"/>
                  <a:ext cx="1554480" cy="0"/>
                </a:xfrm>
                <a:prstGeom prst="line">
                  <a:avLst/>
                </a:prstGeom>
                <a:noFill/>
                <a:ln w="12700" cap="flat" cmpd="sng" algn="ctr">
                  <a:solidFill>
                    <a:srgbClr val="000066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117" name="Straight Connector 116"/>
                <p:cNvCxnSpPr/>
                <p:nvPr/>
              </p:nvCxnSpPr>
              <p:spPr bwMode="auto">
                <a:xfrm flipH="1">
                  <a:off x="6893455" y="2827466"/>
                  <a:ext cx="640080" cy="0"/>
                </a:xfrm>
                <a:prstGeom prst="line">
                  <a:avLst/>
                </a:prstGeom>
                <a:noFill/>
                <a:ln w="19050" cap="flat" cmpd="sng" algn="ctr">
                  <a:solidFill>
                    <a:schemeClr val="bg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sp>
              <p:nvSpPr>
                <p:cNvPr id="118" name="TextBox 117"/>
                <p:cNvSpPr txBox="1">
                  <a:spLocks noChangeArrowheads="1"/>
                </p:cNvSpPr>
                <p:nvPr/>
              </p:nvSpPr>
              <p:spPr bwMode="auto">
                <a:xfrm>
                  <a:off x="6760611" y="2706354"/>
                  <a:ext cx="914400" cy="49404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sr-Latn-RS" sz="2400" i="1">
                      <a:solidFill>
                        <a:schemeClr val="bg1"/>
                      </a:solidFill>
                      <a:sym typeface="Symbol"/>
                    </a:rPr>
                    <a:t>+</a:t>
                  </a:r>
                  <a:r>
                    <a:rPr lang="sr-Latn-RS" sz="2400">
                      <a:solidFill>
                        <a:schemeClr val="bg1"/>
                      </a:solidFill>
                      <a:sym typeface="Symbol"/>
                    </a:rPr>
                    <a:t>1</a:t>
                  </a:r>
                  <a:endParaRPr lang="sr-Latn-RS" sz="2400" baseline="-25000">
                    <a:solidFill>
                      <a:schemeClr val="bg1"/>
                    </a:solidFill>
                  </a:endParaRPr>
                </a:p>
              </p:txBody>
            </p:sp>
          </p:grp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609600"/>
            <a:ext cx="816601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sr-Latn-R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Uvod – Izentropsko strujanje kroz kanala promenljivog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sr-Latn-R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porečnog preseka</a:t>
            </a:r>
          </a:p>
        </p:txBody>
      </p:sp>
      <p:pic>
        <p:nvPicPr>
          <p:cNvPr id="3" name="Picture 12" descr="Tabela 8-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752600"/>
            <a:ext cx="6548474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609600"/>
            <a:ext cx="816601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sr-Latn-R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Uvod – Izentropsko strujanje kroz kanala promenljivog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sr-Latn-R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porečnog preseka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2284911" y="1600200"/>
            <a:ext cx="4574177" cy="4724400"/>
            <a:chOff x="226423" y="1295400"/>
            <a:chExt cx="4574177" cy="4724400"/>
          </a:xfrm>
        </p:grpSpPr>
        <p:sp>
          <p:nvSpPr>
            <p:cNvPr id="5" name="Freeform 4"/>
            <p:cNvSpPr/>
            <p:nvPr/>
          </p:nvSpPr>
          <p:spPr bwMode="auto">
            <a:xfrm>
              <a:off x="915406" y="2203731"/>
              <a:ext cx="3018329" cy="274320"/>
            </a:xfrm>
            <a:custGeom>
              <a:avLst/>
              <a:gdLst>
                <a:gd name="connsiteX0" fmla="*/ 0 w 3018329"/>
                <a:gd name="connsiteY0" fmla="*/ 80920 h 474733"/>
                <a:gd name="connsiteX1" fmla="*/ 1084333 w 3018329"/>
                <a:gd name="connsiteY1" fmla="*/ 461246 h 474733"/>
                <a:gd name="connsiteX2" fmla="*/ 3018329 w 3018329"/>
                <a:gd name="connsiteY2" fmla="*/ 0 h 4747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018329" h="474733">
                  <a:moveTo>
                    <a:pt x="0" y="80920"/>
                  </a:moveTo>
                  <a:cubicBezTo>
                    <a:pt x="290639" y="277826"/>
                    <a:pt x="581278" y="474733"/>
                    <a:pt x="1084333" y="461246"/>
                  </a:cubicBezTo>
                  <a:cubicBezTo>
                    <a:pt x="1587388" y="447759"/>
                    <a:pt x="2302858" y="223879"/>
                    <a:pt x="3018329" y="0"/>
                  </a:cubicBezTo>
                </a:path>
              </a:pathLst>
            </a:custGeom>
            <a:noFill/>
            <a:ln w="254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6" name="Freeform 5"/>
            <p:cNvSpPr/>
            <p:nvPr/>
          </p:nvSpPr>
          <p:spPr bwMode="auto">
            <a:xfrm flipV="1">
              <a:off x="913383" y="2986096"/>
              <a:ext cx="3018329" cy="274320"/>
            </a:xfrm>
            <a:custGeom>
              <a:avLst/>
              <a:gdLst>
                <a:gd name="connsiteX0" fmla="*/ 0 w 3018329"/>
                <a:gd name="connsiteY0" fmla="*/ 80920 h 474733"/>
                <a:gd name="connsiteX1" fmla="*/ 1084333 w 3018329"/>
                <a:gd name="connsiteY1" fmla="*/ 461246 h 474733"/>
                <a:gd name="connsiteX2" fmla="*/ 3018329 w 3018329"/>
                <a:gd name="connsiteY2" fmla="*/ 0 h 4747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018329" h="474733">
                  <a:moveTo>
                    <a:pt x="0" y="80920"/>
                  </a:moveTo>
                  <a:cubicBezTo>
                    <a:pt x="290639" y="277826"/>
                    <a:pt x="581278" y="474733"/>
                    <a:pt x="1084333" y="461246"/>
                  </a:cubicBezTo>
                  <a:cubicBezTo>
                    <a:pt x="1587388" y="447759"/>
                    <a:pt x="2302858" y="223879"/>
                    <a:pt x="3018329" y="0"/>
                  </a:cubicBezTo>
                </a:path>
              </a:pathLst>
            </a:custGeom>
            <a:noFill/>
            <a:ln w="254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cxnSp>
          <p:nvCxnSpPr>
            <p:cNvPr id="7" name="Straight Arrow Connector 6"/>
            <p:cNvCxnSpPr/>
            <p:nvPr/>
          </p:nvCxnSpPr>
          <p:spPr bwMode="auto">
            <a:xfrm flipH="1" flipV="1">
              <a:off x="3950571" y="2815916"/>
              <a:ext cx="274320" cy="0"/>
            </a:xfrm>
            <a:prstGeom prst="straightConnector1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cxnSp>
          <p:nvCxnSpPr>
            <p:cNvPr id="8" name="Straight Arrow Connector 7"/>
            <p:cNvCxnSpPr/>
            <p:nvPr/>
          </p:nvCxnSpPr>
          <p:spPr bwMode="auto">
            <a:xfrm flipH="1" flipV="1">
              <a:off x="3945491" y="2678756"/>
              <a:ext cx="274320" cy="0"/>
            </a:xfrm>
            <a:prstGeom prst="straightConnector1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cxnSp>
          <p:nvCxnSpPr>
            <p:cNvPr id="9" name="Straight Arrow Connector 8"/>
            <p:cNvCxnSpPr/>
            <p:nvPr/>
          </p:nvCxnSpPr>
          <p:spPr bwMode="auto">
            <a:xfrm flipH="1" flipV="1">
              <a:off x="3950571" y="2531436"/>
              <a:ext cx="274320" cy="0"/>
            </a:xfrm>
            <a:prstGeom prst="straightConnector1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cxnSp>
          <p:nvCxnSpPr>
            <p:cNvPr id="10" name="Straight Arrow Connector 9"/>
            <p:cNvCxnSpPr/>
            <p:nvPr/>
          </p:nvCxnSpPr>
          <p:spPr bwMode="auto">
            <a:xfrm flipH="1" flipV="1">
              <a:off x="3950571" y="2389196"/>
              <a:ext cx="274320" cy="0"/>
            </a:xfrm>
            <a:prstGeom prst="straightConnector1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cxnSp>
          <p:nvCxnSpPr>
            <p:cNvPr id="11" name="Straight Arrow Connector 10"/>
            <p:cNvCxnSpPr/>
            <p:nvPr/>
          </p:nvCxnSpPr>
          <p:spPr bwMode="auto">
            <a:xfrm flipH="1" flipV="1">
              <a:off x="3940411" y="2246956"/>
              <a:ext cx="274320" cy="0"/>
            </a:xfrm>
            <a:prstGeom prst="straightConnector1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sp>
          <p:nvSpPr>
            <p:cNvPr id="12" name="TextBox 11"/>
            <p:cNvSpPr txBox="1"/>
            <p:nvPr/>
          </p:nvSpPr>
          <p:spPr>
            <a:xfrm>
              <a:off x="226423" y="2470984"/>
              <a:ext cx="436338" cy="4247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i="1">
                  <a:solidFill>
                    <a:srgbClr val="000066"/>
                  </a:solidFill>
                </a:rPr>
                <a:t>w</a:t>
              </a:r>
              <a:r>
                <a:rPr lang="en-US" sz="1800" baseline="-25000">
                  <a:solidFill>
                    <a:srgbClr val="000066"/>
                  </a:solidFill>
                </a:rPr>
                <a:t>1</a:t>
              </a:r>
            </a:p>
          </p:txBody>
        </p:sp>
        <p:cxnSp>
          <p:nvCxnSpPr>
            <p:cNvPr id="13" name="Straight Arrow Connector 12"/>
            <p:cNvCxnSpPr/>
            <p:nvPr/>
          </p:nvCxnSpPr>
          <p:spPr bwMode="auto">
            <a:xfrm flipH="1">
              <a:off x="322943" y="2547184"/>
              <a:ext cx="228600" cy="0"/>
            </a:xfrm>
            <a:prstGeom prst="straightConnector1">
              <a:avLst/>
            </a:prstGeom>
            <a:noFill/>
            <a:ln w="6350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sp>
          <p:nvSpPr>
            <p:cNvPr id="14" name="TextBox 13"/>
            <p:cNvSpPr txBox="1"/>
            <p:nvPr/>
          </p:nvSpPr>
          <p:spPr>
            <a:xfrm>
              <a:off x="4210159" y="2544136"/>
              <a:ext cx="436338" cy="3942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i="1" dirty="0">
                  <a:solidFill>
                    <a:srgbClr val="000066"/>
                  </a:solidFill>
                </a:rPr>
                <a:t>w</a:t>
              </a:r>
              <a:r>
                <a:rPr lang="en-US" sz="1800" baseline="-25000" dirty="0">
                  <a:solidFill>
                    <a:srgbClr val="000066"/>
                  </a:solidFill>
                </a:rPr>
                <a:t>2</a:t>
              </a:r>
            </a:p>
          </p:txBody>
        </p:sp>
        <p:cxnSp>
          <p:nvCxnSpPr>
            <p:cNvPr id="15" name="Straight Arrow Connector 14"/>
            <p:cNvCxnSpPr/>
            <p:nvPr/>
          </p:nvCxnSpPr>
          <p:spPr bwMode="auto">
            <a:xfrm flipH="1">
              <a:off x="4306679" y="2620336"/>
              <a:ext cx="228600" cy="0"/>
            </a:xfrm>
            <a:prstGeom prst="straightConnector1">
              <a:avLst/>
            </a:prstGeom>
            <a:noFill/>
            <a:ln w="6350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sp>
          <p:nvSpPr>
            <p:cNvPr id="16" name="TextBox 15"/>
            <p:cNvSpPr txBox="1"/>
            <p:nvPr/>
          </p:nvSpPr>
          <p:spPr>
            <a:xfrm>
              <a:off x="840555" y="1788340"/>
              <a:ext cx="952505" cy="3942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i="1">
                  <a:solidFill>
                    <a:srgbClr val="000066"/>
                  </a:solidFill>
                </a:rPr>
                <a:t>p</a:t>
              </a:r>
              <a:r>
                <a:rPr lang="en-US" sz="1800" baseline="-25000">
                  <a:solidFill>
                    <a:srgbClr val="000066"/>
                  </a:solidFill>
                </a:rPr>
                <a:t>1</a:t>
              </a:r>
              <a:r>
                <a:rPr lang="en-US" sz="1800">
                  <a:solidFill>
                    <a:srgbClr val="000066"/>
                  </a:solidFill>
                </a:rPr>
                <a:t>,</a:t>
              </a:r>
              <a:r>
                <a:rPr lang="en-US" sz="1800" i="1">
                  <a:solidFill>
                    <a:srgbClr val="000066"/>
                  </a:solidFill>
                </a:rPr>
                <a:t>v</a:t>
              </a:r>
              <a:r>
                <a:rPr lang="en-US" sz="1800" baseline="-25000">
                  <a:solidFill>
                    <a:srgbClr val="000066"/>
                  </a:solidFill>
                </a:rPr>
                <a:t>1</a:t>
              </a:r>
              <a:r>
                <a:rPr lang="en-US" sz="1800">
                  <a:solidFill>
                    <a:srgbClr val="000066"/>
                  </a:solidFill>
                </a:rPr>
                <a:t>,</a:t>
              </a:r>
              <a:r>
                <a:rPr lang="en-US" sz="1800" i="1">
                  <a:solidFill>
                    <a:srgbClr val="000066"/>
                  </a:solidFill>
                </a:rPr>
                <a:t>T</a:t>
              </a:r>
              <a:r>
                <a:rPr lang="en-US" sz="1800" baseline="-25000">
                  <a:solidFill>
                    <a:srgbClr val="000066"/>
                  </a:solidFill>
                </a:rPr>
                <a:t>1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3848095" y="1780248"/>
              <a:ext cx="952505" cy="3942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i="1">
                  <a:solidFill>
                    <a:srgbClr val="000066"/>
                  </a:solidFill>
                </a:rPr>
                <a:t>p</a:t>
              </a:r>
              <a:r>
                <a:rPr lang="en-US" sz="1800" baseline="-25000">
                  <a:solidFill>
                    <a:srgbClr val="000066"/>
                  </a:solidFill>
                </a:rPr>
                <a:t>2</a:t>
              </a:r>
              <a:r>
                <a:rPr lang="en-US" sz="1800">
                  <a:solidFill>
                    <a:srgbClr val="000066"/>
                  </a:solidFill>
                </a:rPr>
                <a:t>,</a:t>
              </a:r>
              <a:r>
                <a:rPr lang="en-US" sz="1800" i="1">
                  <a:solidFill>
                    <a:srgbClr val="000066"/>
                  </a:solidFill>
                </a:rPr>
                <a:t>v</a:t>
              </a:r>
              <a:r>
                <a:rPr lang="en-US" sz="1800" baseline="-25000">
                  <a:solidFill>
                    <a:srgbClr val="000066"/>
                  </a:solidFill>
                </a:rPr>
                <a:t>2</a:t>
              </a:r>
              <a:r>
                <a:rPr lang="en-US" sz="1800">
                  <a:solidFill>
                    <a:srgbClr val="000066"/>
                  </a:solidFill>
                </a:rPr>
                <a:t>,</a:t>
              </a:r>
              <a:r>
                <a:rPr lang="en-US" sz="1800" i="1">
                  <a:solidFill>
                    <a:srgbClr val="000066"/>
                  </a:solidFill>
                </a:rPr>
                <a:t>T</a:t>
              </a:r>
              <a:r>
                <a:rPr lang="en-US" sz="1800" baseline="-25000">
                  <a:solidFill>
                    <a:srgbClr val="000066"/>
                  </a:solidFill>
                </a:rPr>
                <a:t>2</a:t>
              </a:r>
            </a:p>
          </p:txBody>
        </p:sp>
        <p:cxnSp>
          <p:nvCxnSpPr>
            <p:cNvPr id="18" name="Straight Connector 17"/>
            <p:cNvCxnSpPr/>
            <p:nvPr/>
          </p:nvCxnSpPr>
          <p:spPr bwMode="auto">
            <a:xfrm flipH="1">
              <a:off x="929567" y="2147896"/>
              <a:ext cx="0" cy="1554480"/>
            </a:xfrm>
            <a:prstGeom prst="line">
              <a:avLst/>
            </a:prstGeom>
            <a:noFill/>
            <a:ln w="19050" cap="flat" cmpd="sng" algn="ctr">
              <a:solidFill>
                <a:srgbClr val="000066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" name="Straight Connector 18"/>
            <p:cNvCxnSpPr/>
            <p:nvPr/>
          </p:nvCxnSpPr>
          <p:spPr bwMode="auto">
            <a:xfrm flipH="1">
              <a:off x="3941827" y="2147896"/>
              <a:ext cx="0" cy="1554480"/>
            </a:xfrm>
            <a:prstGeom prst="line">
              <a:avLst/>
            </a:prstGeom>
            <a:noFill/>
            <a:ln w="19050" cap="flat" cmpd="sng" algn="ctr">
              <a:solidFill>
                <a:srgbClr val="000066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0" name="Straight Connector 19"/>
            <p:cNvCxnSpPr/>
            <p:nvPr/>
          </p:nvCxnSpPr>
          <p:spPr bwMode="auto">
            <a:xfrm>
              <a:off x="823022" y="2761542"/>
              <a:ext cx="3215910" cy="0"/>
            </a:xfrm>
            <a:prstGeom prst="line">
              <a:avLst/>
            </a:prstGeom>
            <a:noFill/>
            <a:ln w="19050" cap="flat" cmpd="sng" algn="ctr">
              <a:solidFill>
                <a:srgbClr val="000066"/>
              </a:solidFill>
              <a:prstDash val="lgDashDot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1" name="Straight Arrow Connector 20"/>
            <p:cNvCxnSpPr/>
            <p:nvPr/>
          </p:nvCxnSpPr>
          <p:spPr bwMode="auto">
            <a:xfrm flipH="1" flipV="1">
              <a:off x="3949809" y="3228666"/>
              <a:ext cx="274320" cy="0"/>
            </a:xfrm>
            <a:prstGeom prst="straightConnector1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cxnSp>
          <p:nvCxnSpPr>
            <p:cNvPr id="22" name="Straight Arrow Connector 21"/>
            <p:cNvCxnSpPr/>
            <p:nvPr/>
          </p:nvCxnSpPr>
          <p:spPr bwMode="auto">
            <a:xfrm flipH="1" flipV="1">
              <a:off x="3949809" y="3086426"/>
              <a:ext cx="274320" cy="0"/>
            </a:xfrm>
            <a:prstGeom prst="straightConnector1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cxnSp>
          <p:nvCxnSpPr>
            <p:cNvPr id="23" name="Straight Arrow Connector 22"/>
            <p:cNvCxnSpPr/>
            <p:nvPr/>
          </p:nvCxnSpPr>
          <p:spPr bwMode="auto">
            <a:xfrm flipH="1" flipV="1">
              <a:off x="3951841" y="2944186"/>
              <a:ext cx="274320" cy="0"/>
            </a:xfrm>
            <a:prstGeom prst="straightConnector1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cxnSp>
          <p:nvCxnSpPr>
            <p:cNvPr id="24" name="Straight Arrow Connector 23"/>
            <p:cNvCxnSpPr/>
            <p:nvPr/>
          </p:nvCxnSpPr>
          <p:spPr bwMode="auto">
            <a:xfrm flipH="1" flipV="1">
              <a:off x="666351" y="2889068"/>
              <a:ext cx="274320" cy="0"/>
            </a:xfrm>
            <a:prstGeom prst="straightConnector1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cxnSp>
          <p:nvCxnSpPr>
            <p:cNvPr id="25" name="Straight Arrow Connector 24"/>
            <p:cNvCxnSpPr/>
            <p:nvPr/>
          </p:nvCxnSpPr>
          <p:spPr bwMode="auto">
            <a:xfrm flipH="1" flipV="1">
              <a:off x="661271" y="2751908"/>
              <a:ext cx="274320" cy="0"/>
            </a:xfrm>
            <a:prstGeom prst="straightConnector1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cxnSp>
          <p:nvCxnSpPr>
            <p:cNvPr id="26" name="Straight Arrow Connector 25"/>
            <p:cNvCxnSpPr/>
            <p:nvPr/>
          </p:nvCxnSpPr>
          <p:spPr bwMode="auto">
            <a:xfrm flipH="1" flipV="1">
              <a:off x="666351" y="2604588"/>
              <a:ext cx="274320" cy="0"/>
            </a:xfrm>
            <a:prstGeom prst="straightConnector1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cxnSp>
          <p:nvCxnSpPr>
            <p:cNvPr id="27" name="Straight Arrow Connector 26"/>
            <p:cNvCxnSpPr/>
            <p:nvPr/>
          </p:nvCxnSpPr>
          <p:spPr bwMode="auto">
            <a:xfrm flipH="1" flipV="1">
              <a:off x="666351" y="2462348"/>
              <a:ext cx="274320" cy="0"/>
            </a:xfrm>
            <a:prstGeom prst="straightConnector1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cxnSp>
          <p:nvCxnSpPr>
            <p:cNvPr id="28" name="Straight Arrow Connector 27"/>
            <p:cNvCxnSpPr/>
            <p:nvPr/>
          </p:nvCxnSpPr>
          <p:spPr bwMode="auto">
            <a:xfrm flipH="1" flipV="1">
              <a:off x="656191" y="2320108"/>
              <a:ext cx="274320" cy="0"/>
            </a:xfrm>
            <a:prstGeom prst="straightConnector1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cxnSp>
          <p:nvCxnSpPr>
            <p:cNvPr id="29" name="Straight Arrow Connector 28"/>
            <p:cNvCxnSpPr/>
            <p:nvPr/>
          </p:nvCxnSpPr>
          <p:spPr bwMode="auto">
            <a:xfrm flipH="1" flipV="1">
              <a:off x="659493" y="3159578"/>
              <a:ext cx="274320" cy="0"/>
            </a:xfrm>
            <a:prstGeom prst="straightConnector1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cxnSp>
          <p:nvCxnSpPr>
            <p:cNvPr id="30" name="Straight Arrow Connector 29"/>
            <p:cNvCxnSpPr/>
            <p:nvPr/>
          </p:nvCxnSpPr>
          <p:spPr bwMode="auto">
            <a:xfrm flipH="1" flipV="1">
              <a:off x="655429" y="3017338"/>
              <a:ext cx="274320" cy="0"/>
            </a:xfrm>
            <a:prstGeom prst="straightConnector1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cxnSp>
          <p:nvCxnSpPr>
            <p:cNvPr id="31" name="Straight Connector 30"/>
            <p:cNvCxnSpPr/>
            <p:nvPr/>
          </p:nvCxnSpPr>
          <p:spPr bwMode="auto">
            <a:xfrm flipH="1">
              <a:off x="1945495" y="2446600"/>
              <a:ext cx="0" cy="2743200"/>
            </a:xfrm>
            <a:prstGeom prst="line">
              <a:avLst/>
            </a:prstGeom>
            <a:noFill/>
            <a:ln w="19050" cap="flat" cmpd="sng" algn="ctr">
              <a:solidFill>
                <a:srgbClr val="000066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2" name="Straight Connector 31"/>
            <p:cNvCxnSpPr/>
            <p:nvPr/>
          </p:nvCxnSpPr>
          <p:spPr bwMode="auto">
            <a:xfrm>
              <a:off x="935798" y="3657654"/>
              <a:ext cx="1005840" cy="0"/>
            </a:xfrm>
            <a:prstGeom prst="line">
              <a:avLst/>
            </a:prstGeom>
            <a:noFill/>
            <a:ln w="19050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</p:cxnSp>
        <p:cxnSp>
          <p:nvCxnSpPr>
            <p:cNvPr id="33" name="Straight Connector 32"/>
            <p:cNvCxnSpPr/>
            <p:nvPr/>
          </p:nvCxnSpPr>
          <p:spPr bwMode="auto">
            <a:xfrm>
              <a:off x="1948543" y="3659704"/>
              <a:ext cx="1993392" cy="0"/>
            </a:xfrm>
            <a:prstGeom prst="line">
              <a:avLst/>
            </a:prstGeom>
            <a:noFill/>
            <a:ln w="19050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</p:cxnSp>
        <p:sp>
          <p:nvSpPr>
            <p:cNvPr id="34" name="TextBox 33"/>
            <p:cNvSpPr txBox="1"/>
            <p:nvPr/>
          </p:nvSpPr>
          <p:spPr>
            <a:xfrm>
              <a:off x="1140823" y="3300040"/>
              <a:ext cx="639919" cy="3942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sr-Latn-RS" sz="1800" i="1">
                  <a:solidFill>
                    <a:srgbClr val="000066"/>
                  </a:solidFill>
                </a:rPr>
                <a:t>M</a:t>
              </a:r>
              <a:r>
                <a:rPr lang="en-GB" sz="1800" i="1">
                  <a:solidFill>
                    <a:srgbClr val="000066"/>
                  </a:solidFill>
                </a:rPr>
                <a:t>&lt;</a:t>
              </a:r>
              <a:r>
                <a:rPr lang="en-GB" sz="1800">
                  <a:solidFill>
                    <a:srgbClr val="000066"/>
                  </a:solidFill>
                </a:rPr>
                <a:t>1</a:t>
              </a:r>
              <a:endParaRPr lang="en-US" sz="1800" baseline="-25000">
                <a:solidFill>
                  <a:srgbClr val="000066"/>
                </a:solidFill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2631456" y="3300040"/>
              <a:ext cx="639919" cy="3942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sr-Latn-RS" sz="1800" i="1">
                  <a:solidFill>
                    <a:srgbClr val="000066"/>
                  </a:solidFill>
                </a:rPr>
                <a:t>M</a:t>
              </a:r>
              <a:r>
                <a:rPr lang="en-GB" sz="1800" i="1">
                  <a:solidFill>
                    <a:srgbClr val="000066"/>
                  </a:solidFill>
                </a:rPr>
                <a:t>&gt;</a:t>
              </a:r>
              <a:r>
                <a:rPr lang="en-GB" sz="1800">
                  <a:solidFill>
                    <a:srgbClr val="000066"/>
                  </a:solidFill>
                </a:rPr>
                <a:t>1</a:t>
              </a:r>
              <a:endParaRPr lang="en-US" sz="1800" baseline="-25000">
                <a:solidFill>
                  <a:srgbClr val="000066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 rot="19927099">
              <a:off x="1637817" y="3006163"/>
              <a:ext cx="639919" cy="3942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sr-Latn-RS" sz="1800" i="1">
                  <a:solidFill>
                    <a:srgbClr val="000066"/>
                  </a:solidFill>
                </a:rPr>
                <a:t>M</a:t>
              </a:r>
              <a:r>
                <a:rPr lang="en-GB" sz="1800" i="1">
                  <a:solidFill>
                    <a:srgbClr val="000066"/>
                  </a:solidFill>
                </a:rPr>
                <a:t>=</a:t>
              </a:r>
              <a:r>
                <a:rPr lang="en-GB" sz="1800">
                  <a:solidFill>
                    <a:srgbClr val="000066"/>
                  </a:solidFill>
                </a:rPr>
                <a:t>1</a:t>
              </a:r>
              <a:endParaRPr lang="en-US" sz="1800" baseline="-25000">
                <a:solidFill>
                  <a:srgbClr val="000066"/>
                </a:solidFill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1799191" y="2049342"/>
              <a:ext cx="441146" cy="3942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i="1">
                  <a:solidFill>
                    <a:srgbClr val="000066"/>
                  </a:solidFill>
                </a:rPr>
                <a:t>p</a:t>
              </a:r>
              <a:r>
                <a:rPr lang="en-US" sz="1800" i="1" baseline="-25000">
                  <a:solidFill>
                    <a:srgbClr val="000066"/>
                  </a:solidFill>
                </a:rPr>
                <a:t>kr</a:t>
              </a:r>
            </a:p>
          </p:txBody>
        </p:sp>
        <p:cxnSp>
          <p:nvCxnSpPr>
            <p:cNvPr id="38" name="Straight Connector 37"/>
            <p:cNvCxnSpPr/>
            <p:nvPr/>
          </p:nvCxnSpPr>
          <p:spPr bwMode="auto">
            <a:xfrm>
              <a:off x="938846" y="5698816"/>
              <a:ext cx="3840480" cy="0"/>
            </a:xfrm>
            <a:prstGeom prst="line">
              <a:avLst/>
            </a:prstGeom>
            <a:noFill/>
            <a:ln w="1905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39" name="Straight Connector 38"/>
            <p:cNvCxnSpPr/>
            <p:nvPr/>
          </p:nvCxnSpPr>
          <p:spPr bwMode="auto">
            <a:xfrm flipV="1">
              <a:off x="933559" y="4151194"/>
              <a:ext cx="3048" cy="1554480"/>
            </a:xfrm>
            <a:prstGeom prst="line">
              <a:avLst/>
            </a:prstGeom>
            <a:noFill/>
            <a:ln w="1905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sp>
          <p:nvSpPr>
            <p:cNvPr id="40" name="TextBox 39"/>
            <p:cNvSpPr txBox="1"/>
            <p:nvPr/>
          </p:nvSpPr>
          <p:spPr>
            <a:xfrm>
              <a:off x="4456169" y="5625590"/>
              <a:ext cx="300082" cy="3942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1800" i="1">
                  <a:solidFill>
                    <a:srgbClr val="000066"/>
                  </a:solidFill>
                </a:rPr>
                <a:t>x</a:t>
              </a:r>
              <a:endParaRPr lang="en-US" sz="1800" baseline="-25000">
                <a:solidFill>
                  <a:srgbClr val="000066"/>
                </a:solidFill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573981" y="4058156"/>
              <a:ext cx="35137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</a:pPr>
              <a:r>
                <a:rPr lang="en-GB" sz="1800" i="1">
                  <a:solidFill>
                    <a:srgbClr val="000066"/>
                  </a:solidFill>
                </a:rPr>
                <a:t>w</a:t>
              </a:r>
            </a:p>
            <a:p>
              <a:pPr algn="ctr">
                <a:lnSpc>
                  <a:spcPct val="100000"/>
                </a:lnSpc>
                <a:spcBef>
                  <a:spcPts val="0"/>
                </a:spcBef>
              </a:pPr>
              <a:r>
                <a:rPr lang="en-GB" sz="1800" i="1">
                  <a:solidFill>
                    <a:srgbClr val="000066"/>
                  </a:solidFill>
                  <a:latin typeface="Times New Roman" pitchFamily="18" charset="0"/>
                  <a:cs typeface="Times New Roman" pitchFamily="18" charset="0"/>
                </a:rPr>
                <a:t>a</a:t>
              </a:r>
            </a:p>
          </p:txBody>
        </p:sp>
        <p:cxnSp>
          <p:nvCxnSpPr>
            <p:cNvPr id="42" name="Straight Connector 41"/>
            <p:cNvCxnSpPr/>
            <p:nvPr/>
          </p:nvCxnSpPr>
          <p:spPr bwMode="auto">
            <a:xfrm flipH="1">
              <a:off x="3940991" y="4144336"/>
              <a:ext cx="0" cy="1554480"/>
            </a:xfrm>
            <a:prstGeom prst="line">
              <a:avLst/>
            </a:prstGeom>
            <a:noFill/>
            <a:ln w="19050" cap="flat" cmpd="sng" algn="ctr">
              <a:solidFill>
                <a:srgbClr val="000066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3" name="Freeform 42"/>
            <p:cNvSpPr/>
            <p:nvPr/>
          </p:nvSpPr>
          <p:spPr bwMode="auto">
            <a:xfrm>
              <a:off x="936607" y="4555816"/>
              <a:ext cx="3005328" cy="1146048"/>
            </a:xfrm>
            <a:custGeom>
              <a:avLst/>
              <a:gdLst>
                <a:gd name="connsiteX0" fmla="*/ 0 w 3005328"/>
                <a:gd name="connsiteY0" fmla="*/ 1146048 h 1146048"/>
                <a:gd name="connsiteX1" fmla="*/ 1444752 w 3005328"/>
                <a:gd name="connsiteY1" fmla="*/ 371856 h 1146048"/>
                <a:gd name="connsiteX2" fmla="*/ 3005328 w 3005328"/>
                <a:gd name="connsiteY2" fmla="*/ 0 h 11460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005328" h="1146048">
                  <a:moveTo>
                    <a:pt x="0" y="1146048"/>
                  </a:moveTo>
                  <a:cubicBezTo>
                    <a:pt x="471932" y="854456"/>
                    <a:pt x="943864" y="562864"/>
                    <a:pt x="1444752" y="371856"/>
                  </a:cubicBezTo>
                  <a:cubicBezTo>
                    <a:pt x="1945640" y="180848"/>
                    <a:pt x="2703576" y="15240"/>
                    <a:pt x="3005328" y="0"/>
                  </a:cubicBezTo>
                </a:path>
              </a:pathLst>
            </a:custGeom>
            <a:noFill/>
            <a:ln w="254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44" name="Freeform 43"/>
            <p:cNvSpPr/>
            <p:nvPr/>
          </p:nvSpPr>
          <p:spPr bwMode="auto">
            <a:xfrm flipV="1">
              <a:off x="939655" y="4793560"/>
              <a:ext cx="3005328" cy="640080"/>
            </a:xfrm>
            <a:custGeom>
              <a:avLst/>
              <a:gdLst>
                <a:gd name="connsiteX0" fmla="*/ 0 w 3005328"/>
                <a:gd name="connsiteY0" fmla="*/ 1146048 h 1146048"/>
                <a:gd name="connsiteX1" fmla="*/ 1444752 w 3005328"/>
                <a:gd name="connsiteY1" fmla="*/ 371856 h 1146048"/>
                <a:gd name="connsiteX2" fmla="*/ 3005328 w 3005328"/>
                <a:gd name="connsiteY2" fmla="*/ 0 h 11460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005328" h="1146048">
                  <a:moveTo>
                    <a:pt x="0" y="1146048"/>
                  </a:moveTo>
                  <a:cubicBezTo>
                    <a:pt x="471932" y="854456"/>
                    <a:pt x="943864" y="562864"/>
                    <a:pt x="1444752" y="371856"/>
                  </a:cubicBezTo>
                  <a:cubicBezTo>
                    <a:pt x="1945640" y="180848"/>
                    <a:pt x="2703576" y="15240"/>
                    <a:pt x="3005328" y="0"/>
                  </a:cubicBezTo>
                </a:path>
              </a:pathLst>
            </a:custGeom>
            <a:noFill/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3344527" y="4275400"/>
              <a:ext cx="35137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</a:pPr>
              <a:r>
                <a:rPr lang="en-GB" sz="1800" i="1">
                  <a:solidFill>
                    <a:srgbClr val="000066"/>
                  </a:solidFill>
                </a:rPr>
                <a:t>w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3423775" y="5091740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</a:pPr>
              <a:r>
                <a:rPr lang="en-GB" sz="1800" i="1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a</a:t>
              </a:r>
            </a:p>
          </p:txBody>
        </p:sp>
        <p:cxnSp>
          <p:nvCxnSpPr>
            <p:cNvPr id="47" name="Straight Connector 46"/>
            <p:cNvCxnSpPr/>
            <p:nvPr/>
          </p:nvCxnSpPr>
          <p:spPr bwMode="auto">
            <a:xfrm flipV="1">
              <a:off x="957943" y="5122744"/>
              <a:ext cx="1005840" cy="0"/>
            </a:xfrm>
            <a:prstGeom prst="line">
              <a:avLst/>
            </a:prstGeom>
            <a:noFill/>
            <a:ln w="19050" cap="flat" cmpd="sng" algn="ctr">
              <a:solidFill>
                <a:srgbClr val="000066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8" name="TextBox 47"/>
            <p:cNvSpPr txBox="1"/>
            <p:nvPr/>
          </p:nvSpPr>
          <p:spPr>
            <a:xfrm>
              <a:off x="488440" y="4894144"/>
              <a:ext cx="4796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</a:pPr>
              <a:r>
                <a:rPr lang="en-GB" sz="1800" i="1">
                  <a:solidFill>
                    <a:srgbClr val="000066"/>
                  </a:solidFill>
                </a:rPr>
                <a:t>w</a:t>
              </a:r>
              <a:r>
                <a:rPr lang="en-GB" sz="1800" i="1" baseline="-25000">
                  <a:solidFill>
                    <a:srgbClr val="000066"/>
                  </a:solidFill>
                </a:rPr>
                <a:t>kr</a:t>
              </a:r>
            </a:p>
          </p:txBody>
        </p:sp>
        <p:sp>
          <p:nvSpPr>
            <p:cNvPr id="49" name="Text Box 10"/>
            <p:cNvSpPr txBox="1">
              <a:spLocks noChangeArrowheads="1"/>
            </p:cNvSpPr>
            <p:nvPr/>
          </p:nvSpPr>
          <p:spPr bwMode="auto">
            <a:xfrm>
              <a:off x="800100" y="1295400"/>
              <a:ext cx="2628900" cy="43088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lnSpc>
                  <a:spcPct val="110000"/>
                </a:lnSpc>
                <a:spcBef>
                  <a:spcPct val="0"/>
                </a:spcBef>
                <a:tabLst>
                  <a:tab pos="409575" algn="l"/>
                </a:tabLst>
              </a:pPr>
              <a:r>
                <a:rPr lang="sr-Latn-CS" i="1">
                  <a:solidFill>
                    <a:srgbClr val="000066"/>
                  </a:solidFill>
                </a:rPr>
                <a:t>De-</a:t>
              </a:r>
              <a:r>
                <a:rPr lang="sr-Cyrl-CS" i="1">
                  <a:solidFill>
                    <a:srgbClr val="000066"/>
                  </a:solidFill>
                </a:rPr>
                <a:t>Lavalov mlaznik</a:t>
              </a:r>
              <a:r>
                <a:rPr lang="en-GB" i="1">
                  <a:solidFill>
                    <a:srgbClr val="000066"/>
                  </a:solidFill>
                </a:rPr>
                <a:t>:</a:t>
              </a:r>
              <a:endParaRPr lang="en-US">
                <a:solidFill>
                  <a:srgbClr val="000066"/>
                </a:solidFill>
              </a:endParaRP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500" y="914400"/>
            <a:ext cx="8763000" cy="3174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</a:pPr>
            <a:r>
              <a:rPr lang="sr-Latn-RS" sz="2800" b="1" dirty="0">
                <a:solidFill>
                  <a:srgbClr val="FF0000"/>
                </a:solidFill>
              </a:rPr>
              <a:t>1.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rezervoara</a:t>
            </a:r>
            <a:r>
              <a:rPr lang="en-US" dirty="0"/>
              <a:t> pod </a:t>
            </a:r>
            <a:r>
              <a:rPr lang="en-US" dirty="0" err="1"/>
              <a:t>pritiskom</a:t>
            </a:r>
            <a:r>
              <a:rPr lang="en-US" dirty="0"/>
              <a:t> 25 </a:t>
            </a:r>
            <a:r>
              <a:rPr lang="en-US" i="1" dirty="0"/>
              <a:t>bar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temperature 2000 </a:t>
            </a:r>
            <a:r>
              <a:rPr lang="en-US" i="1" dirty="0"/>
              <a:t>K</a:t>
            </a:r>
            <a:r>
              <a:rPr lang="en-US" dirty="0"/>
              <a:t>, </a:t>
            </a:r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err="1"/>
              <a:t>konvergentni</a:t>
            </a:r>
            <a:r>
              <a:rPr lang="en-US" dirty="0"/>
              <a:t> </a:t>
            </a:r>
            <a:r>
              <a:rPr lang="en-US" dirty="0" err="1"/>
              <a:t>mlaznik</a:t>
            </a:r>
            <a:r>
              <a:rPr lang="en-US" dirty="0"/>
              <a:t>, </a:t>
            </a:r>
            <a:r>
              <a:rPr lang="en-US" dirty="0" err="1"/>
              <a:t>ističe</a:t>
            </a:r>
            <a:r>
              <a:rPr lang="en-US" dirty="0"/>
              <a:t> u </a:t>
            </a:r>
            <a:r>
              <a:rPr lang="en-US" dirty="0" err="1"/>
              <a:t>okolinu</a:t>
            </a:r>
            <a:r>
              <a:rPr lang="en-US" dirty="0"/>
              <a:t> 2,5 </a:t>
            </a:r>
            <a:r>
              <a:rPr lang="en-US" i="1" dirty="0"/>
              <a:t>kg/s</a:t>
            </a:r>
            <a:r>
              <a:rPr lang="en-US" dirty="0"/>
              <a:t> </a:t>
            </a:r>
            <a:r>
              <a:rPr lang="en-US" dirty="0" err="1"/>
              <a:t>azota</a:t>
            </a:r>
            <a:r>
              <a:rPr lang="en-US" dirty="0"/>
              <a:t> (N</a:t>
            </a:r>
            <a:r>
              <a:rPr lang="en-US" baseline="-25000" dirty="0"/>
              <a:t>2</a:t>
            </a:r>
            <a:r>
              <a:rPr lang="en-US" dirty="0"/>
              <a:t>). </a:t>
            </a:r>
            <a:r>
              <a:rPr lang="en-US" dirty="0" err="1"/>
              <a:t>Pritisak</a:t>
            </a:r>
            <a:r>
              <a:rPr lang="en-US" dirty="0"/>
              <a:t> u </a:t>
            </a:r>
            <a:r>
              <a:rPr lang="en-US" dirty="0" err="1"/>
              <a:t>rezervoaru</a:t>
            </a:r>
            <a:r>
              <a:rPr lang="en-US" dirty="0"/>
              <a:t> </a:t>
            </a:r>
            <a:r>
              <a:rPr lang="en-US" dirty="0" err="1"/>
              <a:t>smatrati</a:t>
            </a:r>
            <a:r>
              <a:rPr lang="en-US" dirty="0"/>
              <a:t> </a:t>
            </a:r>
            <a:r>
              <a:rPr lang="en-US" dirty="0" err="1"/>
              <a:t>konstantnim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isticanje</a:t>
            </a:r>
            <a:r>
              <a:rPr lang="en-US" dirty="0"/>
              <a:t> </a:t>
            </a:r>
            <a:r>
              <a:rPr lang="en-US" dirty="0" err="1"/>
              <a:t>adijabatskim</a:t>
            </a:r>
            <a:r>
              <a:rPr lang="en-US" dirty="0"/>
              <a:t>. </a:t>
            </a:r>
            <a:r>
              <a:rPr lang="en-US" dirty="0" err="1"/>
              <a:t>Pritisak</a:t>
            </a:r>
            <a:r>
              <a:rPr lang="en-US" dirty="0"/>
              <a:t> u </a:t>
            </a:r>
            <a:r>
              <a:rPr lang="en-US" dirty="0" err="1"/>
              <a:t>okolini</a:t>
            </a:r>
            <a:r>
              <a:rPr lang="en-US" dirty="0"/>
              <a:t> </a:t>
            </a:r>
            <a:r>
              <a:rPr lang="en-US" dirty="0" err="1"/>
              <a:t>iznosi</a:t>
            </a:r>
            <a:r>
              <a:rPr lang="en-US" dirty="0"/>
              <a:t> 1,1 bar. </a:t>
            </a:r>
            <a:r>
              <a:rPr lang="en-US" dirty="0" err="1"/>
              <a:t>Odrediti</a:t>
            </a:r>
            <a:r>
              <a:rPr lang="en-US" dirty="0"/>
              <a:t>:</a:t>
            </a:r>
          </a:p>
          <a:p>
            <a:pPr>
              <a:lnSpc>
                <a:spcPct val="150000"/>
              </a:lnSpc>
            </a:pPr>
            <a:r>
              <a:rPr lang="en-US" dirty="0"/>
              <a:t>– </a:t>
            </a:r>
            <a:r>
              <a:rPr lang="en-US" dirty="0" err="1"/>
              <a:t>brzinu</a:t>
            </a:r>
            <a:r>
              <a:rPr lang="en-US" dirty="0"/>
              <a:t> </a:t>
            </a:r>
            <a:r>
              <a:rPr lang="en-US" dirty="0" err="1"/>
              <a:t>isticanja</a:t>
            </a:r>
            <a:r>
              <a:rPr lang="en-US" dirty="0"/>
              <a:t> u </a:t>
            </a:r>
            <a:r>
              <a:rPr lang="en-US" dirty="0" err="1"/>
              <a:t>izlaznom</a:t>
            </a:r>
            <a:r>
              <a:rPr lang="en-US" dirty="0"/>
              <a:t> </a:t>
            </a:r>
            <a:r>
              <a:rPr lang="en-US" dirty="0" err="1"/>
              <a:t>preseku</a:t>
            </a:r>
            <a:r>
              <a:rPr lang="en-US" dirty="0"/>
              <a:t> </a:t>
            </a:r>
            <a:r>
              <a:rPr lang="en-US" dirty="0" err="1"/>
              <a:t>mlaznik</a:t>
            </a:r>
            <a:r>
              <a:rPr lang="en-US" dirty="0"/>
              <a:t>,</a:t>
            </a:r>
          </a:p>
          <a:p>
            <a:pPr>
              <a:lnSpc>
                <a:spcPct val="150000"/>
              </a:lnSpc>
            </a:pPr>
            <a:r>
              <a:rPr lang="en-US" dirty="0"/>
              <a:t>– </a:t>
            </a:r>
            <a:r>
              <a:rPr lang="en-US" dirty="0" err="1"/>
              <a:t>prečnik</a:t>
            </a:r>
            <a:r>
              <a:rPr lang="en-US" dirty="0"/>
              <a:t> </a:t>
            </a:r>
            <a:r>
              <a:rPr lang="en-US" dirty="0" err="1"/>
              <a:t>izlaznog</a:t>
            </a:r>
            <a:r>
              <a:rPr lang="en-US" dirty="0"/>
              <a:t> </a:t>
            </a:r>
            <a:r>
              <a:rPr lang="en-US" dirty="0" err="1"/>
              <a:t>preseka</a:t>
            </a:r>
            <a:r>
              <a:rPr lang="en-US" dirty="0"/>
              <a:t> </a:t>
            </a:r>
            <a:r>
              <a:rPr lang="en-US" dirty="0" err="1"/>
              <a:t>mlaznika</a:t>
            </a:r>
            <a:r>
              <a:rPr lang="en-US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563342264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2400" y="685800"/>
            <a:ext cx="32480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1. </a:t>
            </a:r>
            <a:r>
              <a:rPr lang="en-US" dirty="0" err="1"/>
              <a:t>korak</a:t>
            </a:r>
            <a:r>
              <a:rPr lang="en-US" dirty="0"/>
              <a:t> – </a:t>
            </a:r>
            <a:r>
              <a:rPr lang="en-US" dirty="0" err="1"/>
              <a:t>Poznate</a:t>
            </a:r>
            <a:r>
              <a:rPr lang="en-US" dirty="0"/>
              <a:t> </a:t>
            </a:r>
            <a:r>
              <a:rPr lang="en-US" dirty="0" err="1"/>
              <a:t>veli</a:t>
            </a:r>
            <a:r>
              <a:rPr lang="sr-Latn-RS" dirty="0"/>
              <a:t>čine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52400" y="1295400"/>
                <a:ext cx="1888979" cy="3735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=25∗</m:t>
                      </m:r>
                      <m:sSup>
                        <m:sSupPr>
                          <m:ctrlPr>
                            <a:rPr lang="sr-Latn-R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sup>
                      </m:sSup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𝑃𝑎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1295400"/>
                <a:ext cx="1888979" cy="373564"/>
              </a:xfrm>
              <a:prstGeom prst="rect">
                <a:avLst/>
              </a:prstGeom>
              <a:blipFill rotWithShape="0">
                <a:blip r:embed="rId2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52400" y="1816899"/>
                <a:ext cx="1947841" cy="3735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=1,1∗</m:t>
                      </m:r>
                      <m:sSup>
                        <m:sSupPr>
                          <m:ctrlPr>
                            <a:rPr lang="sr-Latn-R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sup>
                      </m:sSup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𝑃𝑎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1816899"/>
                <a:ext cx="1947841" cy="373564"/>
              </a:xfrm>
              <a:prstGeom prst="rect">
                <a:avLst/>
              </a:prstGeom>
              <a:blipFill rotWithShape="0">
                <a:blip r:embed="rId3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52400" y="2338398"/>
                <a:ext cx="1457835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=2000 </m:t>
                      </m:r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𝐾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2338398"/>
                <a:ext cx="1457835" cy="369332"/>
              </a:xfrm>
              <a:prstGeom prst="rect">
                <a:avLst/>
              </a:prstGeom>
              <a:blipFill rotWithShape="0">
                <a:blip r:embed="rId4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52400" y="2855665"/>
                <a:ext cx="1570302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̇"/>
                          <m:ctrlPr>
                            <a:rPr lang="sr-Latn-RS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</m:acc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=2,5 </m:t>
                      </m:r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𝑘𝑔</m:t>
                      </m:r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𝑠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2855665"/>
                <a:ext cx="1570302" cy="369332"/>
              </a:xfrm>
              <a:prstGeom prst="rect">
                <a:avLst/>
              </a:prstGeom>
              <a:blipFill rotWithShape="0">
                <a:blip r:embed="rId5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52400" y="3372932"/>
                <a:ext cx="1969962" cy="75623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=296,7</m:t>
                      </m:r>
                      <m:f>
                        <m:fPr>
                          <m:ctrlPr>
                            <a:rPr lang="sr-Latn-R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𝐽</m:t>
                          </m:r>
                        </m:num>
                        <m:den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𝑘𝑔</m:t>
                          </m:r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𝐾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3372932"/>
                <a:ext cx="1969962" cy="756233"/>
              </a:xfrm>
              <a:prstGeom prst="rect">
                <a:avLst/>
              </a:prstGeom>
              <a:blipFill rotWithShape="0">
                <a:blip r:embed="rId6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52400" y="4277100"/>
                <a:ext cx="88992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R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𝜅</m:t>
                      </m:r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=1,4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4277100"/>
                <a:ext cx="889924" cy="369332"/>
              </a:xfrm>
              <a:prstGeom prst="rect">
                <a:avLst/>
              </a:prstGeom>
              <a:blipFill rotWithShape="0">
                <a:blip r:embed="rId7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Straight Arrow Connector 10"/>
          <p:cNvCxnSpPr/>
          <p:nvPr/>
        </p:nvCxnSpPr>
        <p:spPr bwMode="auto">
          <a:xfrm flipV="1">
            <a:off x="3810000" y="2514600"/>
            <a:ext cx="0" cy="3200400"/>
          </a:xfrm>
          <a:prstGeom prst="straightConnector1">
            <a:avLst/>
          </a:prstGeom>
          <a:noFill/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>
            <a:off x="3810000" y="5715000"/>
            <a:ext cx="4876800" cy="0"/>
          </a:xfrm>
          <a:prstGeom prst="straightConnector1">
            <a:avLst/>
          </a:prstGeom>
          <a:noFill/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0" name="Straight Connector 19"/>
          <p:cNvCxnSpPr/>
          <p:nvPr/>
        </p:nvCxnSpPr>
        <p:spPr bwMode="auto">
          <a:xfrm>
            <a:off x="5867400" y="4038600"/>
            <a:ext cx="0" cy="1676400"/>
          </a:xfrm>
          <a:prstGeom prst="line">
            <a:avLst/>
          </a:prstGeom>
          <a:noFill/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/>
          <p:cNvCxnSpPr/>
          <p:nvPr/>
        </p:nvCxnSpPr>
        <p:spPr bwMode="auto">
          <a:xfrm flipH="1">
            <a:off x="3810000" y="4038600"/>
            <a:ext cx="2057400" cy="0"/>
          </a:xfrm>
          <a:prstGeom prst="line">
            <a:avLst/>
          </a:prstGeom>
          <a:noFill/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Straight Connector 23"/>
          <p:cNvCxnSpPr/>
          <p:nvPr/>
        </p:nvCxnSpPr>
        <p:spPr bwMode="auto">
          <a:xfrm flipH="1">
            <a:off x="3810000" y="4495800"/>
            <a:ext cx="2057400" cy="0"/>
          </a:xfrm>
          <a:prstGeom prst="line">
            <a:avLst/>
          </a:prstGeom>
          <a:noFill/>
          <a:ln w="28575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Freeform 25"/>
          <p:cNvSpPr/>
          <p:nvPr/>
        </p:nvSpPr>
        <p:spPr bwMode="auto">
          <a:xfrm>
            <a:off x="3810000" y="4032250"/>
            <a:ext cx="2051050" cy="1676400"/>
          </a:xfrm>
          <a:custGeom>
            <a:avLst/>
            <a:gdLst>
              <a:gd name="connsiteX0" fmla="*/ 2051050 w 2051050"/>
              <a:gd name="connsiteY0" fmla="*/ 0 h 1676400"/>
              <a:gd name="connsiteX1" fmla="*/ 1104900 w 2051050"/>
              <a:gd name="connsiteY1" fmla="*/ 234950 h 1676400"/>
              <a:gd name="connsiteX2" fmla="*/ 425450 w 2051050"/>
              <a:gd name="connsiteY2" fmla="*/ 869950 h 1676400"/>
              <a:gd name="connsiteX3" fmla="*/ 0 w 2051050"/>
              <a:gd name="connsiteY3" fmla="*/ 1676400 h 167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51050" h="1676400">
                <a:moveTo>
                  <a:pt x="2051050" y="0"/>
                </a:moveTo>
                <a:cubicBezTo>
                  <a:pt x="1713441" y="44979"/>
                  <a:pt x="1375833" y="89958"/>
                  <a:pt x="1104900" y="234950"/>
                </a:cubicBezTo>
                <a:cubicBezTo>
                  <a:pt x="833967" y="379942"/>
                  <a:pt x="609600" y="629708"/>
                  <a:pt x="425450" y="869950"/>
                </a:cubicBezTo>
                <a:cubicBezTo>
                  <a:pt x="241300" y="1110192"/>
                  <a:pt x="120650" y="1393296"/>
                  <a:pt x="0" y="1676400"/>
                </a:cubicBezTo>
              </a:path>
            </a:pathLst>
          </a:custGeom>
          <a:noFill/>
          <a:ln w="12700" cap="flat" cmpd="sng" algn="ctr">
            <a:solidFill>
              <a:srgbClr val="000000"/>
            </a:solidFill>
            <a:prstDash val="dashDot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7" name="Freeform 26"/>
          <p:cNvSpPr/>
          <p:nvPr/>
        </p:nvSpPr>
        <p:spPr bwMode="auto">
          <a:xfrm rot="10800000" flipV="1">
            <a:off x="5861050" y="4038600"/>
            <a:ext cx="2051050" cy="1676400"/>
          </a:xfrm>
          <a:custGeom>
            <a:avLst/>
            <a:gdLst>
              <a:gd name="connsiteX0" fmla="*/ 2051050 w 2051050"/>
              <a:gd name="connsiteY0" fmla="*/ 0 h 1676400"/>
              <a:gd name="connsiteX1" fmla="*/ 1104900 w 2051050"/>
              <a:gd name="connsiteY1" fmla="*/ 234950 h 1676400"/>
              <a:gd name="connsiteX2" fmla="*/ 425450 w 2051050"/>
              <a:gd name="connsiteY2" fmla="*/ 869950 h 1676400"/>
              <a:gd name="connsiteX3" fmla="*/ 0 w 2051050"/>
              <a:gd name="connsiteY3" fmla="*/ 1676400 h 167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51050" h="1676400">
                <a:moveTo>
                  <a:pt x="2051050" y="0"/>
                </a:moveTo>
                <a:cubicBezTo>
                  <a:pt x="1713441" y="44979"/>
                  <a:pt x="1375833" y="89958"/>
                  <a:pt x="1104900" y="234950"/>
                </a:cubicBezTo>
                <a:cubicBezTo>
                  <a:pt x="833967" y="379942"/>
                  <a:pt x="609600" y="629708"/>
                  <a:pt x="425450" y="869950"/>
                </a:cubicBezTo>
                <a:cubicBezTo>
                  <a:pt x="241300" y="1110192"/>
                  <a:pt x="120650" y="1393296"/>
                  <a:pt x="0" y="1676400"/>
                </a:cubicBezTo>
              </a:path>
            </a:pathLst>
          </a:custGeom>
          <a:noFill/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0" name="Freeform 29"/>
          <p:cNvSpPr/>
          <p:nvPr/>
        </p:nvSpPr>
        <p:spPr bwMode="auto">
          <a:xfrm>
            <a:off x="5867400" y="4491038"/>
            <a:ext cx="2038350" cy="1228725"/>
          </a:xfrm>
          <a:custGeom>
            <a:avLst/>
            <a:gdLst>
              <a:gd name="connsiteX0" fmla="*/ 0 w 2038350"/>
              <a:gd name="connsiteY0" fmla="*/ 0 h 1228725"/>
              <a:gd name="connsiteX1" fmla="*/ 795338 w 2038350"/>
              <a:gd name="connsiteY1" fmla="*/ 157162 h 1228725"/>
              <a:gd name="connsiteX2" fmla="*/ 1495425 w 2038350"/>
              <a:gd name="connsiteY2" fmla="*/ 585787 h 1228725"/>
              <a:gd name="connsiteX3" fmla="*/ 2038350 w 2038350"/>
              <a:gd name="connsiteY3" fmla="*/ 1228725 h 1228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38350" h="1228725">
                <a:moveTo>
                  <a:pt x="0" y="0"/>
                </a:moveTo>
                <a:cubicBezTo>
                  <a:pt x="273050" y="29765"/>
                  <a:pt x="546101" y="59531"/>
                  <a:pt x="795338" y="157162"/>
                </a:cubicBezTo>
                <a:cubicBezTo>
                  <a:pt x="1044576" y="254793"/>
                  <a:pt x="1288257" y="407193"/>
                  <a:pt x="1495425" y="585787"/>
                </a:cubicBezTo>
                <a:cubicBezTo>
                  <a:pt x="1702593" y="764381"/>
                  <a:pt x="1870471" y="996553"/>
                  <a:pt x="2038350" y="1228725"/>
                </a:cubicBezTo>
              </a:path>
            </a:pathLst>
          </a:custGeom>
          <a:noFill/>
          <a:ln w="28575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1" name="Freeform 30"/>
          <p:cNvSpPr/>
          <p:nvPr/>
        </p:nvSpPr>
        <p:spPr bwMode="auto">
          <a:xfrm>
            <a:off x="3810000" y="3181350"/>
            <a:ext cx="2057400" cy="1314450"/>
          </a:xfrm>
          <a:custGeom>
            <a:avLst/>
            <a:gdLst>
              <a:gd name="connsiteX0" fmla="*/ 0 w 2057400"/>
              <a:gd name="connsiteY0" fmla="*/ 0 h 1314450"/>
              <a:gd name="connsiteX1" fmla="*/ 704850 w 2057400"/>
              <a:gd name="connsiteY1" fmla="*/ 809625 h 1314450"/>
              <a:gd name="connsiteX2" fmla="*/ 1504950 w 2057400"/>
              <a:gd name="connsiteY2" fmla="*/ 1171575 h 1314450"/>
              <a:gd name="connsiteX3" fmla="*/ 2057400 w 2057400"/>
              <a:gd name="connsiteY3" fmla="*/ 1314450 h 1314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57400" h="1314450">
                <a:moveTo>
                  <a:pt x="0" y="0"/>
                </a:moveTo>
                <a:cubicBezTo>
                  <a:pt x="227012" y="307181"/>
                  <a:pt x="454025" y="614363"/>
                  <a:pt x="704850" y="809625"/>
                </a:cubicBezTo>
                <a:cubicBezTo>
                  <a:pt x="955675" y="1004888"/>
                  <a:pt x="1279525" y="1087438"/>
                  <a:pt x="1504950" y="1171575"/>
                </a:cubicBezTo>
                <a:cubicBezTo>
                  <a:pt x="1730375" y="1255712"/>
                  <a:pt x="1893887" y="1285081"/>
                  <a:pt x="2057400" y="1314450"/>
                </a:cubicBezTo>
              </a:path>
            </a:pathLst>
          </a:custGeom>
          <a:noFill/>
          <a:ln w="12700" cap="flat" cmpd="sng" algn="ctr">
            <a:solidFill>
              <a:srgbClr val="FFC000"/>
            </a:solidFill>
            <a:prstDash val="dashDot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Rectangle 31"/>
              <p:cNvSpPr/>
              <p:nvPr/>
            </p:nvSpPr>
            <p:spPr>
              <a:xfrm>
                <a:off x="3335638" y="2512367"/>
                <a:ext cx="474361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̇"/>
                          <m:ctrlPr>
                            <a:rPr lang="sr-Latn-RS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</m:acc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2" name="Rectangle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35638" y="2512367"/>
                <a:ext cx="474361" cy="461665"/>
              </a:xfrm>
              <a:prstGeom prst="rect">
                <a:avLst/>
              </a:prstGeom>
              <a:blipFill rotWithShape="0">
                <a:blip r:embed="rId8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ectangle 32"/>
              <p:cNvSpPr/>
              <p:nvPr/>
            </p:nvSpPr>
            <p:spPr>
              <a:xfrm>
                <a:off x="3295082" y="2969418"/>
                <a:ext cx="555472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3" name="Rectangle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95082" y="2969418"/>
                <a:ext cx="555472" cy="461665"/>
              </a:xfrm>
              <a:prstGeom prst="rect">
                <a:avLst/>
              </a:prstGeom>
              <a:blipFill rotWithShape="0">
                <a:blip r:embed="rId9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Rectangle 33"/>
              <p:cNvSpPr/>
              <p:nvPr/>
            </p:nvSpPr>
            <p:spPr>
              <a:xfrm>
                <a:off x="8268352" y="5721351"/>
                <a:ext cx="418448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𝛽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4" name="Rectangle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68352" y="5721351"/>
                <a:ext cx="418448" cy="461665"/>
              </a:xfrm>
              <a:prstGeom prst="rect">
                <a:avLst/>
              </a:prstGeom>
              <a:blipFill rotWithShape="0">
                <a:blip r:embed="rId10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Rectangle 34"/>
              <p:cNvSpPr/>
              <p:nvPr/>
            </p:nvSpPr>
            <p:spPr>
              <a:xfrm>
                <a:off x="5065931" y="3600652"/>
                <a:ext cx="69980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̇"/>
                              <m:ctrlPr>
                                <a:rPr lang="sr-Latn-R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sr-Latn-RS" i="1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</m:acc>
                        </m:e>
                        <m:sub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𝑘𝑟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5" name="Rectangle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65931" y="3600652"/>
                <a:ext cx="699807" cy="461665"/>
              </a:xfrm>
              <a:prstGeom prst="rect">
                <a:avLst/>
              </a:prstGeom>
              <a:blipFill rotWithShape="0">
                <a:blip r:embed="rId11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Rectangle 35"/>
              <p:cNvSpPr/>
              <p:nvPr/>
            </p:nvSpPr>
            <p:spPr>
              <a:xfrm>
                <a:off x="5065930" y="4472285"/>
                <a:ext cx="665631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i="1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b="0" i="1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sr-Latn-RS" b="0" i="1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  <m:t>𝑘𝑟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FFC000"/>
                  </a:solidFill>
                </a:endParaRPr>
              </a:p>
            </p:txBody>
          </p:sp>
        </mc:Choice>
        <mc:Fallback xmlns="">
          <p:sp>
            <p:nvSpPr>
              <p:cNvPr id="36" name="Rectangle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65930" y="4472285"/>
                <a:ext cx="665631" cy="461665"/>
              </a:xfrm>
              <a:prstGeom prst="rect">
                <a:avLst/>
              </a:prstGeom>
              <a:blipFill rotWithShape="0">
                <a:blip r:embed="rId12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Rectangle 36"/>
              <p:cNvSpPr/>
              <p:nvPr/>
            </p:nvSpPr>
            <p:spPr>
              <a:xfrm>
                <a:off x="6784487" y="3885310"/>
                <a:ext cx="474361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̇"/>
                          <m:ctrlPr>
                            <a:rPr lang="sr-Latn-RS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</m:acc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7" name="Rectangle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84487" y="3885310"/>
                <a:ext cx="474361" cy="461665"/>
              </a:xfrm>
              <a:prstGeom prst="rect">
                <a:avLst/>
              </a:prstGeom>
              <a:blipFill rotWithShape="0">
                <a:blip r:embed="rId13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Rectangle 37"/>
              <p:cNvSpPr/>
              <p:nvPr/>
            </p:nvSpPr>
            <p:spPr>
              <a:xfrm>
                <a:off x="6709754" y="4864816"/>
                <a:ext cx="555472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b="0" i="1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sr-Latn-RS" i="1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FFC000"/>
                  </a:solidFill>
                </a:endParaRPr>
              </a:p>
            </p:txBody>
          </p:sp>
        </mc:Choice>
        <mc:Fallback xmlns="">
          <p:sp>
            <p:nvSpPr>
              <p:cNvPr id="38" name="Rectangle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09754" y="4864816"/>
                <a:ext cx="555472" cy="461665"/>
              </a:xfrm>
              <a:prstGeom prst="rect">
                <a:avLst/>
              </a:prstGeom>
              <a:blipFill rotWithShape="0">
                <a:blip r:embed="rId14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Rectangle 38"/>
              <p:cNvSpPr/>
              <p:nvPr/>
            </p:nvSpPr>
            <p:spPr>
              <a:xfrm>
                <a:off x="5350739" y="5259685"/>
                <a:ext cx="62420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𝑘𝑟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9" name="Rectangle 3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50739" y="5259685"/>
                <a:ext cx="624209" cy="461665"/>
              </a:xfrm>
              <a:prstGeom prst="rect">
                <a:avLst/>
              </a:prstGeom>
              <a:blipFill rotWithShape="0">
                <a:blip r:embed="rId15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1" name="Straight Connector 40"/>
          <p:cNvCxnSpPr/>
          <p:nvPr/>
        </p:nvCxnSpPr>
        <p:spPr bwMode="auto">
          <a:xfrm>
            <a:off x="3809999" y="5638800"/>
            <a:ext cx="0" cy="679450"/>
          </a:xfrm>
          <a:prstGeom prst="line">
            <a:avLst/>
          </a:prstGeom>
          <a:noFill/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Straight Connector 42"/>
          <p:cNvCxnSpPr/>
          <p:nvPr/>
        </p:nvCxnSpPr>
        <p:spPr bwMode="auto">
          <a:xfrm>
            <a:off x="5867400" y="5638800"/>
            <a:ext cx="0" cy="679450"/>
          </a:xfrm>
          <a:prstGeom prst="line">
            <a:avLst/>
          </a:prstGeom>
          <a:noFill/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Straight Connector 43"/>
          <p:cNvCxnSpPr>
            <a:stCxn id="30" idx="3"/>
          </p:cNvCxnSpPr>
          <p:nvPr/>
        </p:nvCxnSpPr>
        <p:spPr bwMode="auto">
          <a:xfrm>
            <a:off x="7905750" y="5719763"/>
            <a:ext cx="6350" cy="598487"/>
          </a:xfrm>
          <a:prstGeom prst="line">
            <a:avLst/>
          </a:prstGeom>
          <a:noFill/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7" name="Straight Arrow Connector 46"/>
          <p:cNvCxnSpPr/>
          <p:nvPr/>
        </p:nvCxnSpPr>
        <p:spPr bwMode="auto">
          <a:xfrm>
            <a:off x="3809999" y="6183016"/>
            <a:ext cx="2057401" cy="0"/>
          </a:xfrm>
          <a:prstGeom prst="straightConnector1">
            <a:avLst/>
          </a:prstGeom>
          <a:noFill/>
          <a:ln w="9525" cap="flat" cmpd="sng" algn="ctr">
            <a:solidFill>
              <a:srgbClr val="000000"/>
            </a:solidFill>
            <a:prstDash val="solid"/>
            <a:round/>
            <a:headEnd type="triangle"/>
            <a:tailEnd type="triangle"/>
          </a:ln>
          <a:effectLst/>
        </p:spPr>
      </p:cxnSp>
      <p:cxnSp>
        <p:nvCxnSpPr>
          <p:cNvPr id="48" name="Straight Arrow Connector 47"/>
          <p:cNvCxnSpPr/>
          <p:nvPr/>
        </p:nvCxnSpPr>
        <p:spPr bwMode="auto">
          <a:xfrm>
            <a:off x="5867400" y="6183016"/>
            <a:ext cx="2057401" cy="0"/>
          </a:xfrm>
          <a:prstGeom prst="straightConnector1">
            <a:avLst/>
          </a:prstGeom>
          <a:noFill/>
          <a:ln w="9525" cap="flat" cmpd="sng" algn="ctr">
            <a:solidFill>
              <a:srgbClr val="000000"/>
            </a:solidFill>
            <a:prstDash val="solid"/>
            <a:round/>
            <a:headEnd type="triangle"/>
            <a:tailEnd type="triangle"/>
          </a:ln>
          <a:effectLst/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4450579" y="5770916"/>
                <a:ext cx="77232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𝑀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&gt;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50579" y="5770916"/>
                <a:ext cx="772327" cy="369332"/>
              </a:xfrm>
              <a:prstGeom prst="rect">
                <a:avLst/>
              </a:prstGeom>
              <a:blipFill rotWithShape="0">
                <a:blip r:embed="rId16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6507979" y="5788147"/>
                <a:ext cx="77232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𝑀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&lt;1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07979" y="5788147"/>
                <a:ext cx="772327" cy="369332"/>
              </a:xfrm>
              <a:prstGeom prst="rect">
                <a:avLst/>
              </a:prstGeom>
              <a:blipFill rotWithShape="0">
                <a:blip r:embed="rId17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Rectangle 51"/>
              <p:cNvSpPr/>
              <p:nvPr/>
            </p:nvSpPr>
            <p:spPr>
              <a:xfrm>
                <a:off x="7828146" y="5304638"/>
                <a:ext cx="409086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2" name="Rectangle 5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28146" y="5304638"/>
                <a:ext cx="409086" cy="461665"/>
              </a:xfrm>
              <a:prstGeom prst="rect">
                <a:avLst/>
              </a:prstGeom>
              <a:blipFill rotWithShape="0">
                <a:blip r:embed="rId18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Rectangle 52"/>
              <p:cNvSpPr/>
              <p:nvPr/>
            </p:nvSpPr>
            <p:spPr>
              <a:xfrm>
                <a:off x="3809999" y="1279568"/>
                <a:ext cx="2221827" cy="1096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𝑘𝑟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US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𝜅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+1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𝜅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𝜅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−1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3" name="Rectangle 5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9999" y="1279568"/>
                <a:ext cx="2221827" cy="1096775"/>
              </a:xfrm>
              <a:prstGeom prst="rect">
                <a:avLst/>
              </a:prstGeom>
              <a:blipFill rotWithShape="0">
                <a:blip r:embed="rId19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Rectangle 53"/>
              <p:cNvSpPr/>
              <p:nvPr/>
            </p:nvSpPr>
            <p:spPr>
              <a:xfrm>
                <a:off x="6507979" y="1729898"/>
                <a:ext cx="169982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𝜷</m:t>
                          </m:r>
                        </m:e>
                        <m:sub>
                          <m:r>
                            <a:rPr lang="sr-Latn-R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𝒌𝒓</m:t>
                          </m:r>
                        </m:sub>
                      </m:sSub>
                      <m:r>
                        <a:rPr lang="en-US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𝟓𝟐𝟖</m:t>
                      </m:r>
                    </m:oMath>
                  </m:oMathPara>
                </a14:m>
                <a:endParaRPr lang="en-US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4" name="Rectangle 5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07979" y="1729898"/>
                <a:ext cx="1699824" cy="461665"/>
              </a:xfrm>
              <a:prstGeom prst="rect">
                <a:avLst/>
              </a:prstGeom>
              <a:blipFill rotWithShape="0">
                <a:blip r:embed="rId20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5" name="Oval 54"/>
          <p:cNvSpPr/>
          <p:nvPr/>
        </p:nvSpPr>
        <p:spPr bwMode="auto">
          <a:xfrm>
            <a:off x="5415834" y="5274965"/>
            <a:ext cx="457200" cy="457200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6" name="Rectangle 55"/>
              <p:cNvSpPr/>
              <p:nvPr/>
            </p:nvSpPr>
            <p:spPr>
              <a:xfrm>
                <a:off x="6507979" y="2267763"/>
                <a:ext cx="1007455" cy="7870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𝛽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6" name="Rectangle 5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07979" y="2267763"/>
                <a:ext cx="1007455" cy="787075"/>
              </a:xfrm>
              <a:prstGeom prst="rect">
                <a:avLst/>
              </a:prstGeom>
              <a:blipFill rotWithShape="0">
                <a:blip r:embed="rId21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Rectangle 56"/>
              <p:cNvSpPr/>
              <p:nvPr/>
            </p:nvSpPr>
            <p:spPr>
              <a:xfrm>
                <a:off x="6507979" y="3195935"/>
                <a:ext cx="1474378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𝜷</m:t>
                      </m:r>
                      <m:r>
                        <a:rPr lang="en-US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𝟎𝟒𝟒</m:t>
                      </m:r>
                    </m:oMath>
                  </m:oMathPara>
                </a14:m>
                <a:endParaRPr lang="en-US" b="1" i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7" name="Rectangle 5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07979" y="3195935"/>
                <a:ext cx="1474378" cy="461665"/>
              </a:xfrm>
              <a:prstGeom prst="rect">
                <a:avLst/>
              </a:prstGeom>
              <a:blipFill rotWithShape="0">
                <a:blip r:embed="rId22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9" name="Straight Connector 58"/>
          <p:cNvCxnSpPr/>
          <p:nvPr/>
        </p:nvCxnSpPr>
        <p:spPr bwMode="auto">
          <a:xfrm flipV="1">
            <a:off x="4191000" y="4038600"/>
            <a:ext cx="0" cy="1670050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0" name="TextBox 59"/>
          <p:cNvSpPr txBox="1"/>
          <p:nvPr/>
        </p:nvSpPr>
        <p:spPr>
          <a:xfrm>
            <a:off x="3810152" y="672051"/>
            <a:ext cx="48141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2. </a:t>
            </a:r>
            <a:r>
              <a:rPr lang="en-US" dirty="0" err="1"/>
              <a:t>korak</a:t>
            </a:r>
            <a:r>
              <a:rPr lang="en-US" dirty="0"/>
              <a:t> – </a:t>
            </a:r>
            <a:r>
              <a:rPr lang="en-US" dirty="0" err="1"/>
              <a:t>Odre</a:t>
            </a:r>
            <a:r>
              <a:rPr lang="sr-Latn-RS" dirty="0" err="1"/>
              <a:t>đivanje</a:t>
            </a:r>
            <a:r>
              <a:rPr lang="sr-Latn-RS" dirty="0"/>
              <a:t> kritičnih vrednosti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824381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3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4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26" grpId="0" animBg="1"/>
      <p:bldP spid="27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6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2400" y="685800"/>
            <a:ext cx="79640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dirty="0"/>
              <a:t>3</a:t>
            </a:r>
            <a:r>
              <a:rPr lang="en-US" dirty="0"/>
              <a:t>. </a:t>
            </a:r>
            <a:r>
              <a:rPr lang="en-US" dirty="0" err="1"/>
              <a:t>korak</a:t>
            </a:r>
            <a:r>
              <a:rPr lang="en-US" dirty="0"/>
              <a:t> –</a:t>
            </a:r>
            <a:r>
              <a:rPr lang="sr-Latn-RS" dirty="0"/>
              <a:t> Izračunavanje </a:t>
            </a:r>
            <a:r>
              <a:rPr lang="en-US" dirty="0" err="1"/>
              <a:t>brzin</a:t>
            </a:r>
            <a:r>
              <a:rPr lang="sr-Latn-RS" dirty="0"/>
              <a:t>e</a:t>
            </a:r>
            <a:r>
              <a:rPr lang="en-US" dirty="0"/>
              <a:t> </a:t>
            </a:r>
            <a:r>
              <a:rPr lang="en-US" dirty="0" err="1"/>
              <a:t>isticanja</a:t>
            </a:r>
            <a:r>
              <a:rPr lang="en-US" dirty="0"/>
              <a:t> u </a:t>
            </a:r>
            <a:r>
              <a:rPr lang="en-US" dirty="0" err="1"/>
              <a:t>izlaznom</a:t>
            </a:r>
            <a:r>
              <a:rPr lang="en-US" dirty="0"/>
              <a:t> </a:t>
            </a:r>
            <a:r>
              <a:rPr lang="en-US" dirty="0" err="1"/>
              <a:t>preseku</a:t>
            </a:r>
            <a:r>
              <a:rPr lang="en-US" dirty="0"/>
              <a:t> </a:t>
            </a:r>
            <a:r>
              <a:rPr lang="en-US" dirty="0" err="1"/>
              <a:t>mlaznik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Rectangle 41"/>
              <p:cNvSpPr/>
              <p:nvPr/>
            </p:nvSpPr>
            <p:spPr>
              <a:xfrm>
                <a:off x="152400" y="1295400"/>
                <a:ext cx="2566087" cy="118352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  <m:t>2∗</m:t>
                              </m:r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𝜅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𝜅</m:t>
                              </m:r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+1</m:t>
                              </m:r>
                            </m:den>
                          </m:f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  <m:sSub>
                            <m:sSubPr>
                              <m:ctrlP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ra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2" name="Rectangle 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1295400"/>
                <a:ext cx="2566087" cy="1183529"/>
              </a:xfrm>
              <a:prstGeom prst="rect">
                <a:avLst/>
              </a:prstGeom>
              <a:blipFill rotWithShape="0">
                <a:blip r:embed="rId2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Rectangle 44"/>
              <p:cNvSpPr/>
              <p:nvPr/>
            </p:nvSpPr>
            <p:spPr>
              <a:xfrm>
                <a:off x="3429000" y="1752600"/>
                <a:ext cx="248048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𝒘</m:t>
                          </m:r>
                        </m:e>
                        <m:sub>
                          <m:r>
                            <a:rPr lang="sr-Latn-R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R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𝟖𝟑𝟐</m:t>
                      </m:r>
                      <m:r>
                        <a:rPr lang="sr-Latn-R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sr-Latn-R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𝟎𝟒𝟔</m:t>
                      </m:r>
                      <m:r>
                        <a:rPr lang="sr-Latn-R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sr-Latn-R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𝒎</m:t>
                      </m:r>
                      <m:r>
                        <a:rPr lang="sr-Latn-R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sr-Latn-R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𝒔</m:t>
                      </m:r>
                    </m:oMath>
                  </m:oMathPara>
                </a14:m>
                <a:endParaRPr lang="en-US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5" name="Rectangle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29000" y="1752600"/>
                <a:ext cx="2480487" cy="461665"/>
              </a:xfrm>
              <a:prstGeom prst="rect">
                <a:avLst/>
              </a:prstGeom>
              <a:blipFill rotWithShape="0">
                <a:blip r:embed="rId3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TextBox 45"/>
          <p:cNvSpPr txBox="1"/>
          <p:nvPr/>
        </p:nvSpPr>
        <p:spPr>
          <a:xfrm>
            <a:off x="152400" y="2700635"/>
            <a:ext cx="7095212" cy="4277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dirty="0"/>
              <a:t>4</a:t>
            </a:r>
            <a:r>
              <a:rPr lang="en-US" dirty="0"/>
              <a:t>. </a:t>
            </a:r>
            <a:r>
              <a:rPr lang="en-US" dirty="0" err="1"/>
              <a:t>korak</a:t>
            </a:r>
            <a:r>
              <a:rPr lang="en-US" dirty="0"/>
              <a:t> –</a:t>
            </a:r>
            <a:r>
              <a:rPr lang="sr-Latn-RS" dirty="0"/>
              <a:t> Izračunavanje </a:t>
            </a:r>
            <a:r>
              <a:rPr lang="en-US" dirty="0" err="1"/>
              <a:t>prečnik</a:t>
            </a:r>
            <a:r>
              <a:rPr lang="sr-Latn-RS" dirty="0"/>
              <a:t>a</a:t>
            </a:r>
            <a:r>
              <a:rPr lang="en-US" dirty="0"/>
              <a:t> </a:t>
            </a:r>
            <a:r>
              <a:rPr lang="en-US" dirty="0" err="1"/>
              <a:t>izlaznog</a:t>
            </a:r>
            <a:r>
              <a:rPr lang="en-US" dirty="0"/>
              <a:t> </a:t>
            </a:r>
            <a:r>
              <a:rPr lang="en-US" dirty="0" err="1"/>
              <a:t>preseka</a:t>
            </a:r>
            <a:r>
              <a:rPr lang="en-US" dirty="0"/>
              <a:t> </a:t>
            </a:r>
            <a:r>
              <a:rPr lang="en-US" dirty="0" err="1"/>
              <a:t>mlaznika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Rectangle 48"/>
              <p:cNvSpPr/>
              <p:nvPr/>
            </p:nvSpPr>
            <p:spPr>
              <a:xfrm>
                <a:off x="152400" y="3192680"/>
                <a:ext cx="1487522" cy="84414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  <m:sSub>
                            <m:sSubPr>
                              <m:ctrlP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9" name="Rectangle 4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3192680"/>
                <a:ext cx="1487522" cy="844142"/>
              </a:xfrm>
              <a:prstGeom prst="rect">
                <a:avLst/>
              </a:prstGeom>
              <a:blipFill rotWithShape="0">
                <a:blip r:embed="rId4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Rectangle 57"/>
              <p:cNvSpPr/>
              <p:nvPr/>
            </p:nvSpPr>
            <p:spPr>
              <a:xfrm>
                <a:off x="2718487" y="3383918"/>
                <a:ext cx="2286716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0,237 </m:t>
                      </m:r>
                      <m:sSup>
                        <m:sSupPr>
                          <m:ctrlPr>
                            <a:rPr lang="sr-Latn-R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p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𝑘𝑔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8" name="Rectangle 5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18487" y="3383918"/>
                <a:ext cx="2286716" cy="461665"/>
              </a:xfrm>
              <a:prstGeom prst="rect">
                <a:avLst/>
              </a:prstGeom>
              <a:blipFill rotWithShape="0">
                <a:blip r:embed="rId5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Rectangle 60"/>
              <p:cNvSpPr/>
              <p:nvPr/>
            </p:nvSpPr>
            <p:spPr>
              <a:xfrm>
                <a:off x="152400" y="4032099"/>
                <a:ext cx="4513030" cy="18748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𝑑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  <m:t>4∗</m:t>
                              </m:r>
                              <m:acc>
                                <m:accPr>
                                  <m:chr m:val="̇"/>
                                  <m:ctrlPr>
                                    <a:rPr lang="sr-Latn-R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sr-Latn-RS" b="0" i="1" smtClean="0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e>
                              </m:acc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</m:den>
                          </m:f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  <m:f>
                            <m:fPr>
                              <m:ctrlP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f>
                                    <m:f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sr-Latn-RS" i="1">
                                          <a:latin typeface="Cambria Math" panose="02040503050406030204" pitchFamily="18" charset="0"/>
                                        </a:rPr>
                                        <m:t>2∗</m:t>
                                      </m:r>
                                      <m:r>
                                        <a:rPr lang="sr-Latn-RS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𝜅</m:t>
                                      </m:r>
                                    </m:num>
                                    <m:den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𝜅</m:t>
                                      </m:r>
                                      <m:r>
                                        <a:rPr lang="sr-Latn-RS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+1</m:t>
                                      </m:r>
                                    </m:den>
                                  </m:f>
                                  <m:r>
                                    <a:rPr lang="sr-Latn-RS" i="1">
                                      <a:latin typeface="Cambria Math" panose="02040503050406030204" pitchFamily="18" charset="0"/>
                                    </a:rPr>
                                    <m:t>∗</m:t>
                                  </m:r>
                                  <m:f>
                                    <m:fPr>
                                      <m:ctrlPr>
                                        <a:rPr lang="sr-Latn-RS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sSub>
                                        <m:sSubPr>
                                          <m:ctrlPr>
                                            <a:rPr lang="sr-Latn-RS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sr-Latn-RS" b="0" i="1" smtClean="0">
                                              <a:latin typeface="Cambria Math" panose="02040503050406030204" pitchFamily="18" charset="0"/>
                                            </a:rPr>
                                            <m:t>𝑝</m:t>
                                          </m:r>
                                        </m:e>
                                        <m:sub>
                                          <m:r>
                                            <a:rPr lang="sr-Latn-RS" b="0" i="1" smtClean="0"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</m:num>
                                    <m:den>
                                      <m:sSub>
                                        <m:sSubPr>
                                          <m:ctrlPr>
                                            <a:rPr lang="sr-Latn-RS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sr-Latn-RS" b="0" i="1" smtClean="0">
                                              <a:latin typeface="Cambria Math" panose="02040503050406030204" pitchFamily="18" charset="0"/>
                                            </a:rPr>
                                            <m:t>𝑣</m:t>
                                          </m:r>
                                        </m:e>
                                        <m:sub>
                                          <m:r>
                                            <a:rPr lang="sr-Latn-RS" b="0" i="1" smtClean="0"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</m:den>
                                  </m:f>
                                  <m:r>
                                    <a:rPr lang="sr-Latn-RS" i="1">
                                      <a:latin typeface="Cambria Math" panose="02040503050406030204" pitchFamily="18" charset="0"/>
                                    </a:rPr>
                                    <m:t>∗</m:t>
                                  </m:r>
                                  <m:sSup>
                                    <m:sSupPr>
                                      <m:ctrlPr>
                                        <a:rPr lang="sr-Latn-RS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lang="sr-Latn-R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f>
                                            <m:fPr>
                                              <m:ctrlPr>
                                                <a:rPr lang="en-US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fPr>
                                            <m:num>
                                              <m:r>
                                                <a:rPr lang="sr-Latn-RS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2</m:t>
                                              </m:r>
                                            </m:num>
                                            <m:den>
                                              <m:r>
                                                <a:rPr lang="en-US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𝜅</m:t>
                                              </m:r>
                                              <m:r>
                                                <a:rPr lang="sr-Latn-RS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+1</m:t>
                                              </m:r>
                                            </m:den>
                                          </m:f>
                                        </m:e>
                                      </m:d>
                                    </m:e>
                                    <m:sup>
                                      <m:f>
                                        <m:fPr>
                                          <m:ctrlPr>
                                            <a:rPr lang="sr-Latn-RS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sr-Latn-RS" b="0" i="1" smtClean="0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num>
                                        <m:den>
                                          <m:r>
                                            <a:rPr lang="sr-Latn-RS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𝜅</m:t>
                                          </m:r>
                                          <m:r>
                                            <a:rPr lang="sr-Latn-RS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−1</m:t>
                                          </m:r>
                                        </m:den>
                                      </m:f>
                                    </m:sup>
                                  </m:sSup>
                                </m:e>
                              </m:rad>
                            </m:den>
                          </m:f>
                        </m:e>
                      </m:ra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1" name="Rectangle 6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4032099"/>
                <a:ext cx="4513030" cy="1874809"/>
              </a:xfrm>
              <a:prstGeom prst="rect">
                <a:avLst/>
              </a:prstGeom>
              <a:blipFill rotWithShape="0">
                <a:blip r:embed="rId6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5909487" y="4681551"/>
                <a:ext cx="1759712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R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𝒅</m:t>
                      </m:r>
                      <m:r>
                        <a:rPr lang="en-US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R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sr-Latn-R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sr-Latn-R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𝟎𝟑𝟖</m:t>
                      </m:r>
                      <m:r>
                        <a:rPr lang="sr-Latn-R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sr-Latn-R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𝒎</m:t>
                      </m:r>
                    </m:oMath>
                  </m:oMathPara>
                </a14:m>
                <a:endParaRPr lang="en-US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09487" y="4681551"/>
                <a:ext cx="1759712" cy="461665"/>
              </a:xfrm>
              <a:prstGeom prst="rect">
                <a:avLst/>
              </a:prstGeom>
              <a:blipFill rotWithShape="0">
                <a:blip r:embed="rId7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5878211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2" grpId="0" animBg="1"/>
      <p:bldP spid="45" grpId="0" animBg="1"/>
      <p:bldP spid="46" grpId="0"/>
      <p:bldP spid="49" grpId="0" animBg="1"/>
      <p:bldP spid="58" grpId="0" animBg="1"/>
      <p:bldP spid="61" grpId="0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500" y="914400"/>
            <a:ext cx="8763000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</a:pPr>
            <a:r>
              <a:rPr lang="sr-Latn-RS" sz="2800" b="1" dirty="0">
                <a:solidFill>
                  <a:srgbClr val="FF0000"/>
                </a:solidFill>
              </a:rPr>
              <a:t>2. </a:t>
            </a:r>
            <a:r>
              <a:rPr lang="sr-Latn-RS" dirty="0" err="1"/>
              <a:t>Va</a:t>
            </a:r>
            <a:r>
              <a:rPr lang="en-US" dirty="0"/>
              <a:t>z</a:t>
            </a:r>
            <a:r>
              <a:rPr lang="sr-Latn-RS" dirty="0"/>
              <a:t>duh (idealan gas) pritiska p</a:t>
            </a:r>
            <a:r>
              <a:rPr lang="sr-Latn-RS" baseline="-25000" dirty="0"/>
              <a:t>1</a:t>
            </a:r>
            <a:r>
              <a:rPr lang="sr-Latn-RS" dirty="0"/>
              <a:t> = 3 </a:t>
            </a:r>
            <a:r>
              <a:rPr lang="sr-Latn-RS" dirty="0" err="1"/>
              <a:t>MPa</a:t>
            </a:r>
            <a:r>
              <a:rPr lang="sr-Latn-RS" dirty="0"/>
              <a:t> i temperature t</a:t>
            </a:r>
            <a:r>
              <a:rPr lang="sr-Latn-RS" baseline="-25000" dirty="0"/>
              <a:t>1 </a:t>
            </a:r>
            <a:r>
              <a:rPr lang="sr-Latn-RS" dirty="0"/>
              <a:t>= 150°C ističe kroz </a:t>
            </a:r>
            <a:r>
              <a:rPr lang="sr-Latn-RS" dirty="0" err="1"/>
              <a:t>mlaznik</a:t>
            </a:r>
            <a:r>
              <a:rPr lang="sr-Latn-RS" dirty="0"/>
              <a:t> u okolnu sredinu čiji je pritisak p</a:t>
            </a:r>
            <a:r>
              <a:rPr lang="sr-Latn-RS" baseline="-25000" dirty="0"/>
              <a:t>0</a:t>
            </a:r>
            <a:r>
              <a:rPr lang="sr-Latn-RS" dirty="0"/>
              <a:t> = 0,1 </a:t>
            </a:r>
            <a:r>
              <a:rPr lang="sr-Latn-RS" dirty="0" err="1"/>
              <a:t>MPa</a:t>
            </a:r>
            <a:r>
              <a:rPr lang="sr-Latn-RS" dirty="0"/>
              <a:t>. Odrediti:</a:t>
            </a:r>
          </a:p>
          <a:p>
            <a:pPr>
              <a:lnSpc>
                <a:spcPct val="150000"/>
              </a:lnSpc>
            </a:pPr>
            <a:r>
              <a:rPr lang="en-US" dirty="0"/>
              <a:t>– </a:t>
            </a:r>
            <a:r>
              <a:rPr lang="en-US" dirty="0" err="1"/>
              <a:t>brzinu</a:t>
            </a:r>
            <a:r>
              <a:rPr lang="en-US" dirty="0"/>
              <a:t> </a:t>
            </a:r>
            <a:r>
              <a:rPr lang="en-US" dirty="0" err="1"/>
              <a:t>isticanja</a:t>
            </a:r>
            <a:r>
              <a:rPr lang="en-US" dirty="0"/>
              <a:t> u </a:t>
            </a:r>
            <a:r>
              <a:rPr lang="en-US" dirty="0" err="1"/>
              <a:t>izlaznom</a:t>
            </a:r>
            <a:r>
              <a:rPr lang="en-US" dirty="0"/>
              <a:t> </a:t>
            </a:r>
            <a:r>
              <a:rPr lang="en-US" dirty="0" err="1"/>
              <a:t>preseku</a:t>
            </a:r>
            <a:r>
              <a:rPr lang="en-US" dirty="0"/>
              <a:t> </a:t>
            </a:r>
            <a:r>
              <a:rPr lang="en-US" dirty="0" err="1"/>
              <a:t>mlaznik</a:t>
            </a:r>
            <a:r>
              <a:rPr lang="en-US" dirty="0"/>
              <a:t>,</a:t>
            </a:r>
          </a:p>
          <a:p>
            <a:pPr>
              <a:lnSpc>
                <a:spcPct val="150000"/>
              </a:lnSpc>
            </a:pPr>
            <a:r>
              <a:rPr lang="en-US" dirty="0"/>
              <a:t>– </a:t>
            </a:r>
            <a:r>
              <a:rPr lang="sr-Latn-RS" dirty="0"/>
              <a:t>i </a:t>
            </a:r>
            <a:r>
              <a:rPr lang="sr-Latn-RS" dirty="0" err="1"/>
              <a:t>maseni</a:t>
            </a:r>
            <a:r>
              <a:rPr lang="sr-Latn-RS" dirty="0"/>
              <a:t> protok vazduha, ako je površina izlaznog preseka </a:t>
            </a:r>
            <a:r>
              <a:rPr lang="sr-Latn-RS" dirty="0" err="1"/>
              <a:t>mlaznika</a:t>
            </a:r>
            <a:r>
              <a:rPr lang="sr-Latn-RS" dirty="0"/>
              <a:t> 100 mm</a:t>
            </a:r>
            <a:r>
              <a:rPr lang="sr-Latn-RS" baseline="30000" dirty="0"/>
              <a:t>2</a:t>
            </a:r>
            <a:r>
              <a:rPr lang="sr-Latn-RS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7254604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2400" y="685800"/>
            <a:ext cx="32480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1. </a:t>
            </a:r>
            <a:r>
              <a:rPr lang="en-US" dirty="0" err="1"/>
              <a:t>korak</a:t>
            </a:r>
            <a:r>
              <a:rPr lang="en-US" dirty="0"/>
              <a:t> – </a:t>
            </a:r>
            <a:r>
              <a:rPr lang="en-US" dirty="0" err="1"/>
              <a:t>Poznate</a:t>
            </a:r>
            <a:r>
              <a:rPr lang="en-US" dirty="0"/>
              <a:t> </a:t>
            </a:r>
            <a:r>
              <a:rPr lang="en-US" dirty="0" err="1"/>
              <a:t>veli</a:t>
            </a:r>
            <a:r>
              <a:rPr lang="sr-Latn-RS" dirty="0"/>
              <a:t>čine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52400" y="1295400"/>
                <a:ext cx="1746312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=3∗</m:t>
                      </m:r>
                      <m:sSup>
                        <m:sSupPr>
                          <m:ctrlPr>
                            <a:rPr lang="sr-Latn-R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sup>
                      </m:sSup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𝑃𝑎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1295400"/>
                <a:ext cx="1746312" cy="369332"/>
              </a:xfrm>
              <a:prstGeom prst="rect">
                <a:avLst/>
              </a:prstGeom>
              <a:blipFill rotWithShape="0">
                <a:blip r:embed="rId2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52400" y="1816899"/>
                <a:ext cx="1947841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=0,1∗</m:t>
                      </m:r>
                      <m:sSup>
                        <m:sSupPr>
                          <m:ctrlPr>
                            <a:rPr lang="sr-Latn-R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sup>
                      </m:sSup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𝑃𝑎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1816899"/>
                <a:ext cx="1947841" cy="369332"/>
              </a:xfrm>
              <a:prstGeom prst="rect">
                <a:avLst/>
              </a:prstGeom>
              <a:blipFill rotWithShape="0">
                <a:blip r:embed="rId3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52400" y="2338398"/>
                <a:ext cx="131516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=423 </m:t>
                      </m:r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𝐾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2338398"/>
                <a:ext cx="1315167" cy="369332"/>
              </a:xfrm>
              <a:prstGeom prst="rect">
                <a:avLst/>
              </a:prstGeom>
              <a:blipFill rotWithShape="0">
                <a:blip r:embed="rId4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52400" y="2855665"/>
                <a:ext cx="2115259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=100∗</m:t>
                      </m:r>
                      <m:sSup>
                        <m:sSupPr>
                          <m:ctrlPr>
                            <a:rPr lang="sr-Latn-R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−6</m:t>
                          </m:r>
                        </m:sup>
                      </m:sSup>
                      <m:sSup>
                        <m:sSupPr>
                          <m:ctrlPr>
                            <a:rPr lang="sr-Latn-R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p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2855665"/>
                <a:ext cx="2115259" cy="369332"/>
              </a:xfrm>
              <a:prstGeom prst="rect">
                <a:avLst/>
              </a:prstGeom>
              <a:blipFill rotWithShape="0">
                <a:blip r:embed="rId5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52400" y="3372932"/>
                <a:ext cx="1774397" cy="75623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=287</m:t>
                      </m:r>
                      <m:f>
                        <m:fPr>
                          <m:ctrlPr>
                            <a:rPr lang="sr-Latn-R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𝐽</m:t>
                          </m:r>
                        </m:num>
                        <m:den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𝑘𝑔</m:t>
                          </m:r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𝐾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3372932"/>
                <a:ext cx="1774397" cy="756233"/>
              </a:xfrm>
              <a:prstGeom prst="rect">
                <a:avLst/>
              </a:prstGeom>
              <a:blipFill rotWithShape="0">
                <a:blip r:embed="rId6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52400" y="4277100"/>
                <a:ext cx="88992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R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𝜅</m:t>
                      </m:r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=1,4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4277100"/>
                <a:ext cx="889924" cy="369332"/>
              </a:xfrm>
              <a:prstGeom prst="rect">
                <a:avLst/>
              </a:prstGeom>
              <a:blipFill rotWithShape="0">
                <a:blip r:embed="rId7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Straight Arrow Connector 10"/>
          <p:cNvCxnSpPr/>
          <p:nvPr/>
        </p:nvCxnSpPr>
        <p:spPr bwMode="auto">
          <a:xfrm flipV="1">
            <a:off x="3810000" y="2514600"/>
            <a:ext cx="0" cy="3200400"/>
          </a:xfrm>
          <a:prstGeom prst="straightConnector1">
            <a:avLst/>
          </a:prstGeom>
          <a:noFill/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>
            <a:off x="3810000" y="5715000"/>
            <a:ext cx="4876800" cy="0"/>
          </a:xfrm>
          <a:prstGeom prst="straightConnector1">
            <a:avLst/>
          </a:prstGeom>
          <a:noFill/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0" name="Straight Connector 19"/>
          <p:cNvCxnSpPr/>
          <p:nvPr/>
        </p:nvCxnSpPr>
        <p:spPr bwMode="auto">
          <a:xfrm>
            <a:off x="5867400" y="4038600"/>
            <a:ext cx="0" cy="1676400"/>
          </a:xfrm>
          <a:prstGeom prst="line">
            <a:avLst/>
          </a:prstGeom>
          <a:noFill/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/>
          <p:cNvCxnSpPr/>
          <p:nvPr/>
        </p:nvCxnSpPr>
        <p:spPr bwMode="auto">
          <a:xfrm flipH="1">
            <a:off x="3810000" y="4038600"/>
            <a:ext cx="2057400" cy="0"/>
          </a:xfrm>
          <a:prstGeom prst="line">
            <a:avLst/>
          </a:prstGeom>
          <a:noFill/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Straight Connector 23"/>
          <p:cNvCxnSpPr/>
          <p:nvPr/>
        </p:nvCxnSpPr>
        <p:spPr bwMode="auto">
          <a:xfrm flipH="1">
            <a:off x="3810000" y="4495800"/>
            <a:ext cx="2057400" cy="0"/>
          </a:xfrm>
          <a:prstGeom prst="line">
            <a:avLst/>
          </a:prstGeom>
          <a:noFill/>
          <a:ln w="28575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Freeform 25"/>
          <p:cNvSpPr/>
          <p:nvPr/>
        </p:nvSpPr>
        <p:spPr bwMode="auto">
          <a:xfrm>
            <a:off x="3810000" y="4032250"/>
            <a:ext cx="2051050" cy="1676400"/>
          </a:xfrm>
          <a:custGeom>
            <a:avLst/>
            <a:gdLst>
              <a:gd name="connsiteX0" fmla="*/ 2051050 w 2051050"/>
              <a:gd name="connsiteY0" fmla="*/ 0 h 1676400"/>
              <a:gd name="connsiteX1" fmla="*/ 1104900 w 2051050"/>
              <a:gd name="connsiteY1" fmla="*/ 234950 h 1676400"/>
              <a:gd name="connsiteX2" fmla="*/ 425450 w 2051050"/>
              <a:gd name="connsiteY2" fmla="*/ 869950 h 1676400"/>
              <a:gd name="connsiteX3" fmla="*/ 0 w 2051050"/>
              <a:gd name="connsiteY3" fmla="*/ 1676400 h 167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51050" h="1676400">
                <a:moveTo>
                  <a:pt x="2051050" y="0"/>
                </a:moveTo>
                <a:cubicBezTo>
                  <a:pt x="1713441" y="44979"/>
                  <a:pt x="1375833" y="89958"/>
                  <a:pt x="1104900" y="234950"/>
                </a:cubicBezTo>
                <a:cubicBezTo>
                  <a:pt x="833967" y="379942"/>
                  <a:pt x="609600" y="629708"/>
                  <a:pt x="425450" y="869950"/>
                </a:cubicBezTo>
                <a:cubicBezTo>
                  <a:pt x="241300" y="1110192"/>
                  <a:pt x="120650" y="1393296"/>
                  <a:pt x="0" y="1676400"/>
                </a:cubicBezTo>
              </a:path>
            </a:pathLst>
          </a:custGeom>
          <a:noFill/>
          <a:ln w="12700" cap="flat" cmpd="sng" algn="ctr">
            <a:solidFill>
              <a:srgbClr val="000000"/>
            </a:solidFill>
            <a:prstDash val="dashDot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7" name="Freeform 26"/>
          <p:cNvSpPr/>
          <p:nvPr/>
        </p:nvSpPr>
        <p:spPr bwMode="auto">
          <a:xfrm rot="10800000" flipV="1">
            <a:off x="5861050" y="4038600"/>
            <a:ext cx="2051050" cy="1676400"/>
          </a:xfrm>
          <a:custGeom>
            <a:avLst/>
            <a:gdLst>
              <a:gd name="connsiteX0" fmla="*/ 2051050 w 2051050"/>
              <a:gd name="connsiteY0" fmla="*/ 0 h 1676400"/>
              <a:gd name="connsiteX1" fmla="*/ 1104900 w 2051050"/>
              <a:gd name="connsiteY1" fmla="*/ 234950 h 1676400"/>
              <a:gd name="connsiteX2" fmla="*/ 425450 w 2051050"/>
              <a:gd name="connsiteY2" fmla="*/ 869950 h 1676400"/>
              <a:gd name="connsiteX3" fmla="*/ 0 w 2051050"/>
              <a:gd name="connsiteY3" fmla="*/ 1676400 h 167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51050" h="1676400">
                <a:moveTo>
                  <a:pt x="2051050" y="0"/>
                </a:moveTo>
                <a:cubicBezTo>
                  <a:pt x="1713441" y="44979"/>
                  <a:pt x="1375833" y="89958"/>
                  <a:pt x="1104900" y="234950"/>
                </a:cubicBezTo>
                <a:cubicBezTo>
                  <a:pt x="833967" y="379942"/>
                  <a:pt x="609600" y="629708"/>
                  <a:pt x="425450" y="869950"/>
                </a:cubicBezTo>
                <a:cubicBezTo>
                  <a:pt x="241300" y="1110192"/>
                  <a:pt x="120650" y="1393296"/>
                  <a:pt x="0" y="1676400"/>
                </a:cubicBezTo>
              </a:path>
            </a:pathLst>
          </a:custGeom>
          <a:noFill/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0" name="Freeform 29"/>
          <p:cNvSpPr/>
          <p:nvPr/>
        </p:nvSpPr>
        <p:spPr bwMode="auto">
          <a:xfrm>
            <a:off x="5867400" y="4491038"/>
            <a:ext cx="2038350" cy="1228725"/>
          </a:xfrm>
          <a:custGeom>
            <a:avLst/>
            <a:gdLst>
              <a:gd name="connsiteX0" fmla="*/ 0 w 2038350"/>
              <a:gd name="connsiteY0" fmla="*/ 0 h 1228725"/>
              <a:gd name="connsiteX1" fmla="*/ 795338 w 2038350"/>
              <a:gd name="connsiteY1" fmla="*/ 157162 h 1228725"/>
              <a:gd name="connsiteX2" fmla="*/ 1495425 w 2038350"/>
              <a:gd name="connsiteY2" fmla="*/ 585787 h 1228725"/>
              <a:gd name="connsiteX3" fmla="*/ 2038350 w 2038350"/>
              <a:gd name="connsiteY3" fmla="*/ 1228725 h 1228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38350" h="1228725">
                <a:moveTo>
                  <a:pt x="0" y="0"/>
                </a:moveTo>
                <a:cubicBezTo>
                  <a:pt x="273050" y="29765"/>
                  <a:pt x="546101" y="59531"/>
                  <a:pt x="795338" y="157162"/>
                </a:cubicBezTo>
                <a:cubicBezTo>
                  <a:pt x="1044576" y="254793"/>
                  <a:pt x="1288257" y="407193"/>
                  <a:pt x="1495425" y="585787"/>
                </a:cubicBezTo>
                <a:cubicBezTo>
                  <a:pt x="1702593" y="764381"/>
                  <a:pt x="1870471" y="996553"/>
                  <a:pt x="2038350" y="1228725"/>
                </a:cubicBezTo>
              </a:path>
            </a:pathLst>
          </a:custGeom>
          <a:noFill/>
          <a:ln w="28575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1" name="Freeform 30"/>
          <p:cNvSpPr/>
          <p:nvPr/>
        </p:nvSpPr>
        <p:spPr bwMode="auto">
          <a:xfrm>
            <a:off x="3810000" y="3181350"/>
            <a:ext cx="2057400" cy="1314450"/>
          </a:xfrm>
          <a:custGeom>
            <a:avLst/>
            <a:gdLst>
              <a:gd name="connsiteX0" fmla="*/ 0 w 2057400"/>
              <a:gd name="connsiteY0" fmla="*/ 0 h 1314450"/>
              <a:gd name="connsiteX1" fmla="*/ 704850 w 2057400"/>
              <a:gd name="connsiteY1" fmla="*/ 809625 h 1314450"/>
              <a:gd name="connsiteX2" fmla="*/ 1504950 w 2057400"/>
              <a:gd name="connsiteY2" fmla="*/ 1171575 h 1314450"/>
              <a:gd name="connsiteX3" fmla="*/ 2057400 w 2057400"/>
              <a:gd name="connsiteY3" fmla="*/ 1314450 h 1314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57400" h="1314450">
                <a:moveTo>
                  <a:pt x="0" y="0"/>
                </a:moveTo>
                <a:cubicBezTo>
                  <a:pt x="227012" y="307181"/>
                  <a:pt x="454025" y="614363"/>
                  <a:pt x="704850" y="809625"/>
                </a:cubicBezTo>
                <a:cubicBezTo>
                  <a:pt x="955675" y="1004888"/>
                  <a:pt x="1279525" y="1087438"/>
                  <a:pt x="1504950" y="1171575"/>
                </a:cubicBezTo>
                <a:cubicBezTo>
                  <a:pt x="1730375" y="1255712"/>
                  <a:pt x="1893887" y="1285081"/>
                  <a:pt x="2057400" y="1314450"/>
                </a:cubicBezTo>
              </a:path>
            </a:pathLst>
          </a:custGeom>
          <a:noFill/>
          <a:ln w="12700" cap="flat" cmpd="sng" algn="ctr">
            <a:solidFill>
              <a:srgbClr val="FFC000"/>
            </a:solidFill>
            <a:prstDash val="dashDot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Rectangle 31"/>
              <p:cNvSpPr/>
              <p:nvPr/>
            </p:nvSpPr>
            <p:spPr>
              <a:xfrm>
                <a:off x="3335638" y="2512367"/>
                <a:ext cx="474361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̇"/>
                          <m:ctrlPr>
                            <a:rPr lang="sr-Latn-RS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</m:acc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2" name="Rectangle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35638" y="2512367"/>
                <a:ext cx="474361" cy="461665"/>
              </a:xfrm>
              <a:prstGeom prst="rect">
                <a:avLst/>
              </a:prstGeom>
              <a:blipFill rotWithShape="0">
                <a:blip r:embed="rId8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ectangle 32"/>
              <p:cNvSpPr/>
              <p:nvPr/>
            </p:nvSpPr>
            <p:spPr>
              <a:xfrm>
                <a:off x="3295082" y="2969418"/>
                <a:ext cx="555472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3" name="Rectangle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95082" y="2969418"/>
                <a:ext cx="555472" cy="461665"/>
              </a:xfrm>
              <a:prstGeom prst="rect">
                <a:avLst/>
              </a:prstGeom>
              <a:blipFill rotWithShape="0">
                <a:blip r:embed="rId9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Rectangle 33"/>
              <p:cNvSpPr/>
              <p:nvPr/>
            </p:nvSpPr>
            <p:spPr>
              <a:xfrm>
                <a:off x="8268352" y="5721351"/>
                <a:ext cx="418448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𝛽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4" name="Rectangle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68352" y="5721351"/>
                <a:ext cx="418448" cy="461665"/>
              </a:xfrm>
              <a:prstGeom prst="rect">
                <a:avLst/>
              </a:prstGeom>
              <a:blipFill rotWithShape="0">
                <a:blip r:embed="rId10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Rectangle 34"/>
              <p:cNvSpPr/>
              <p:nvPr/>
            </p:nvSpPr>
            <p:spPr>
              <a:xfrm>
                <a:off x="5065931" y="3600652"/>
                <a:ext cx="69980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̇"/>
                              <m:ctrlPr>
                                <a:rPr lang="sr-Latn-R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sr-Latn-RS" i="1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</m:acc>
                        </m:e>
                        <m:sub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𝑘𝑟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5" name="Rectangle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65931" y="3600652"/>
                <a:ext cx="699807" cy="461665"/>
              </a:xfrm>
              <a:prstGeom prst="rect">
                <a:avLst/>
              </a:prstGeom>
              <a:blipFill rotWithShape="0">
                <a:blip r:embed="rId11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Rectangle 35"/>
              <p:cNvSpPr/>
              <p:nvPr/>
            </p:nvSpPr>
            <p:spPr>
              <a:xfrm>
                <a:off x="5065930" y="4472285"/>
                <a:ext cx="665631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i="1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b="0" i="1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sr-Latn-RS" b="0" i="1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  <m:t>𝑘𝑟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FFC000"/>
                  </a:solidFill>
                </a:endParaRPr>
              </a:p>
            </p:txBody>
          </p:sp>
        </mc:Choice>
        <mc:Fallback xmlns="">
          <p:sp>
            <p:nvSpPr>
              <p:cNvPr id="36" name="Rectangle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65930" y="4472285"/>
                <a:ext cx="665631" cy="461665"/>
              </a:xfrm>
              <a:prstGeom prst="rect">
                <a:avLst/>
              </a:prstGeom>
              <a:blipFill rotWithShape="0">
                <a:blip r:embed="rId12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Rectangle 36"/>
              <p:cNvSpPr/>
              <p:nvPr/>
            </p:nvSpPr>
            <p:spPr>
              <a:xfrm>
                <a:off x="6784487" y="3885310"/>
                <a:ext cx="474361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̇"/>
                          <m:ctrlPr>
                            <a:rPr lang="sr-Latn-RS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</m:acc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7" name="Rectangle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84487" y="3885310"/>
                <a:ext cx="474361" cy="461665"/>
              </a:xfrm>
              <a:prstGeom prst="rect">
                <a:avLst/>
              </a:prstGeom>
              <a:blipFill rotWithShape="0">
                <a:blip r:embed="rId13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Rectangle 37"/>
              <p:cNvSpPr/>
              <p:nvPr/>
            </p:nvSpPr>
            <p:spPr>
              <a:xfrm>
                <a:off x="6709754" y="4864816"/>
                <a:ext cx="555472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b="0" i="1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sr-Latn-RS" i="1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FFC000"/>
                  </a:solidFill>
                </a:endParaRPr>
              </a:p>
            </p:txBody>
          </p:sp>
        </mc:Choice>
        <mc:Fallback xmlns="">
          <p:sp>
            <p:nvSpPr>
              <p:cNvPr id="38" name="Rectangle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09754" y="4864816"/>
                <a:ext cx="555472" cy="461665"/>
              </a:xfrm>
              <a:prstGeom prst="rect">
                <a:avLst/>
              </a:prstGeom>
              <a:blipFill rotWithShape="0">
                <a:blip r:embed="rId14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Rectangle 38"/>
              <p:cNvSpPr/>
              <p:nvPr/>
            </p:nvSpPr>
            <p:spPr>
              <a:xfrm>
                <a:off x="5350739" y="5259685"/>
                <a:ext cx="62420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𝑘𝑟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9" name="Rectangle 3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50739" y="5259685"/>
                <a:ext cx="624209" cy="461665"/>
              </a:xfrm>
              <a:prstGeom prst="rect">
                <a:avLst/>
              </a:prstGeom>
              <a:blipFill rotWithShape="0">
                <a:blip r:embed="rId15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1" name="Straight Connector 40"/>
          <p:cNvCxnSpPr/>
          <p:nvPr/>
        </p:nvCxnSpPr>
        <p:spPr bwMode="auto">
          <a:xfrm>
            <a:off x="3809999" y="5638800"/>
            <a:ext cx="0" cy="679450"/>
          </a:xfrm>
          <a:prstGeom prst="line">
            <a:avLst/>
          </a:prstGeom>
          <a:noFill/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Straight Connector 42"/>
          <p:cNvCxnSpPr/>
          <p:nvPr/>
        </p:nvCxnSpPr>
        <p:spPr bwMode="auto">
          <a:xfrm>
            <a:off x="5867400" y="5638800"/>
            <a:ext cx="0" cy="679450"/>
          </a:xfrm>
          <a:prstGeom prst="line">
            <a:avLst/>
          </a:prstGeom>
          <a:noFill/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Straight Connector 43"/>
          <p:cNvCxnSpPr>
            <a:stCxn id="30" idx="3"/>
          </p:cNvCxnSpPr>
          <p:nvPr/>
        </p:nvCxnSpPr>
        <p:spPr bwMode="auto">
          <a:xfrm>
            <a:off x="7905750" y="5719763"/>
            <a:ext cx="6350" cy="598487"/>
          </a:xfrm>
          <a:prstGeom prst="line">
            <a:avLst/>
          </a:prstGeom>
          <a:noFill/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7" name="Straight Arrow Connector 46"/>
          <p:cNvCxnSpPr/>
          <p:nvPr/>
        </p:nvCxnSpPr>
        <p:spPr bwMode="auto">
          <a:xfrm>
            <a:off x="3809999" y="6183016"/>
            <a:ext cx="2057401" cy="0"/>
          </a:xfrm>
          <a:prstGeom prst="straightConnector1">
            <a:avLst/>
          </a:prstGeom>
          <a:noFill/>
          <a:ln w="9525" cap="flat" cmpd="sng" algn="ctr">
            <a:solidFill>
              <a:srgbClr val="000000"/>
            </a:solidFill>
            <a:prstDash val="solid"/>
            <a:round/>
            <a:headEnd type="triangle"/>
            <a:tailEnd type="triangle"/>
          </a:ln>
          <a:effectLst/>
        </p:spPr>
      </p:cxnSp>
      <p:cxnSp>
        <p:nvCxnSpPr>
          <p:cNvPr id="48" name="Straight Arrow Connector 47"/>
          <p:cNvCxnSpPr/>
          <p:nvPr/>
        </p:nvCxnSpPr>
        <p:spPr bwMode="auto">
          <a:xfrm>
            <a:off x="5867400" y="6183016"/>
            <a:ext cx="2057401" cy="0"/>
          </a:xfrm>
          <a:prstGeom prst="straightConnector1">
            <a:avLst/>
          </a:prstGeom>
          <a:noFill/>
          <a:ln w="9525" cap="flat" cmpd="sng" algn="ctr">
            <a:solidFill>
              <a:srgbClr val="000000"/>
            </a:solidFill>
            <a:prstDash val="solid"/>
            <a:round/>
            <a:headEnd type="triangle"/>
            <a:tailEnd type="triangle"/>
          </a:ln>
          <a:effectLst/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4450579" y="5770916"/>
                <a:ext cx="77232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𝑀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&gt;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50579" y="5770916"/>
                <a:ext cx="772327" cy="369332"/>
              </a:xfrm>
              <a:prstGeom prst="rect">
                <a:avLst/>
              </a:prstGeom>
              <a:blipFill rotWithShape="0">
                <a:blip r:embed="rId16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6507979" y="5788147"/>
                <a:ext cx="77232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𝑀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&lt;1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07979" y="5788147"/>
                <a:ext cx="772327" cy="369332"/>
              </a:xfrm>
              <a:prstGeom prst="rect">
                <a:avLst/>
              </a:prstGeom>
              <a:blipFill rotWithShape="0">
                <a:blip r:embed="rId17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Rectangle 51"/>
              <p:cNvSpPr/>
              <p:nvPr/>
            </p:nvSpPr>
            <p:spPr>
              <a:xfrm>
                <a:off x="7828146" y="5304638"/>
                <a:ext cx="409086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2" name="Rectangle 5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28146" y="5304638"/>
                <a:ext cx="409086" cy="461665"/>
              </a:xfrm>
              <a:prstGeom prst="rect">
                <a:avLst/>
              </a:prstGeom>
              <a:blipFill rotWithShape="0">
                <a:blip r:embed="rId18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Rectangle 52"/>
              <p:cNvSpPr/>
              <p:nvPr/>
            </p:nvSpPr>
            <p:spPr>
              <a:xfrm>
                <a:off x="3809999" y="1279568"/>
                <a:ext cx="2221827" cy="1096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𝑘𝑟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US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𝜅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+1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𝜅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𝜅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−1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3" name="Rectangle 5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9999" y="1279568"/>
                <a:ext cx="2221827" cy="1096775"/>
              </a:xfrm>
              <a:prstGeom prst="rect">
                <a:avLst/>
              </a:prstGeom>
              <a:blipFill rotWithShape="0">
                <a:blip r:embed="rId19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Rectangle 53"/>
              <p:cNvSpPr/>
              <p:nvPr/>
            </p:nvSpPr>
            <p:spPr>
              <a:xfrm>
                <a:off x="6507979" y="1729898"/>
                <a:ext cx="169982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𝜷</m:t>
                          </m:r>
                        </m:e>
                        <m:sub>
                          <m:r>
                            <a:rPr lang="sr-Latn-R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𝒌𝒓</m:t>
                          </m:r>
                        </m:sub>
                      </m:sSub>
                      <m:r>
                        <a:rPr lang="en-US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𝟓𝟐𝟖</m:t>
                      </m:r>
                    </m:oMath>
                  </m:oMathPara>
                </a14:m>
                <a:endParaRPr lang="en-US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4" name="Rectangle 5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07979" y="1729898"/>
                <a:ext cx="1699824" cy="461665"/>
              </a:xfrm>
              <a:prstGeom prst="rect">
                <a:avLst/>
              </a:prstGeom>
              <a:blipFill rotWithShape="0">
                <a:blip r:embed="rId20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5" name="Oval 54"/>
          <p:cNvSpPr/>
          <p:nvPr/>
        </p:nvSpPr>
        <p:spPr bwMode="auto">
          <a:xfrm>
            <a:off x="5415834" y="5274965"/>
            <a:ext cx="457200" cy="457200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6" name="Rectangle 55"/>
              <p:cNvSpPr/>
              <p:nvPr/>
            </p:nvSpPr>
            <p:spPr>
              <a:xfrm>
                <a:off x="6507979" y="2267763"/>
                <a:ext cx="1007455" cy="7870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𝛽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6" name="Rectangle 5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07979" y="2267763"/>
                <a:ext cx="1007455" cy="787075"/>
              </a:xfrm>
              <a:prstGeom prst="rect">
                <a:avLst/>
              </a:prstGeom>
              <a:blipFill rotWithShape="0">
                <a:blip r:embed="rId21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Rectangle 56"/>
              <p:cNvSpPr/>
              <p:nvPr/>
            </p:nvSpPr>
            <p:spPr>
              <a:xfrm>
                <a:off x="6507979" y="3195935"/>
                <a:ext cx="1474378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𝜷</m:t>
                      </m:r>
                      <m:r>
                        <a:rPr lang="en-US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sr-Latn-R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𝟎𝟑𝟑</m:t>
                      </m:r>
                    </m:oMath>
                  </m:oMathPara>
                </a14:m>
                <a:endParaRPr lang="en-US" b="1" i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7" name="Rectangle 5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07979" y="3195935"/>
                <a:ext cx="1474378" cy="461665"/>
              </a:xfrm>
              <a:prstGeom prst="rect">
                <a:avLst/>
              </a:prstGeom>
              <a:blipFill rotWithShape="0">
                <a:blip r:embed="rId22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9" name="Straight Connector 58"/>
          <p:cNvCxnSpPr/>
          <p:nvPr/>
        </p:nvCxnSpPr>
        <p:spPr bwMode="auto">
          <a:xfrm flipV="1">
            <a:off x="4191000" y="4038600"/>
            <a:ext cx="0" cy="1670050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0" name="TextBox 59"/>
          <p:cNvSpPr txBox="1"/>
          <p:nvPr/>
        </p:nvSpPr>
        <p:spPr>
          <a:xfrm>
            <a:off x="3810152" y="672051"/>
            <a:ext cx="48141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2. </a:t>
            </a:r>
            <a:r>
              <a:rPr lang="en-US" dirty="0" err="1"/>
              <a:t>korak</a:t>
            </a:r>
            <a:r>
              <a:rPr lang="en-US" dirty="0"/>
              <a:t> – </a:t>
            </a:r>
            <a:r>
              <a:rPr lang="en-US" dirty="0" err="1"/>
              <a:t>Odre</a:t>
            </a:r>
            <a:r>
              <a:rPr lang="sr-Latn-RS" dirty="0" err="1"/>
              <a:t>đivanje</a:t>
            </a:r>
            <a:r>
              <a:rPr lang="sr-Latn-RS" dirty="0"/>
              <a:t> kritičnih vrednosti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673055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3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4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26" grpId="0" animBg="1"/>
      <p:bldP spid="27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60" grpId="0"/>
    </p:bldLst>
  </p:timing>
</p:sld>
</file>

<file path=ppt/theme/theme1.xml><?xml version="1.0" encoding="utf-8"?>
<a:theme xmlns:a="http://schemas.openxmlformats.org/drawingml/2006/main" name="Textured">
  <a:themeElements>
    <a:clrScheme name="Textured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20000"/>
          </a:lnSpc>
          <a:spcBef>
            <a:spcPct val="30000"/>
          </a:spcBef>
          <a:spcAft>
            <a:spcPct val="0"/>
          </a:spcAft>
          <a:buClr>
            <a:srgbClr val="FF0000"/>
          </a:buClr>
          <a:buSzPct val="100000"/>
          <a:buFont typeface="Wingdings" pitchFamily="2" charset="2"/>
          <a:buNone/>
          <a:tabLst>
            <a:tab pos="409575" algn="l"/>
          </a:tabLst>
          <a:defRPr kumimoji="0" lang="en-US" sz="2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20000"/>
          </a:lnSpc>
          <a:spcBef>
            <a:spcPct val="30000"/>
          </a:spcBef>
          <a:spcAft>
            <a:spcPct val="0"/>
          </a:spcAft>
          <a:buClr>
            <a:srgbClr val="FF0000"/>
          </a:buClr>
          <a:buSzPct val="100000"/>
          <a:buFont typeface="Wingdings" pitchFamily="2" charset="2"/>
          <a:buNone/>
          <a:tabLst>
            <a:tab pos="409575" algn="l"/>
          </a:tabLst>
          <a:defRPr kumimoji="0" lang="en-US" sz="2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Fading Grid</Template>
  <TotalTime>2852</TotalTime>
  <Words>821</Words>
  <Application>Microsoft Office PowerPoint</Application>
  <PresentationFormat>On-screen Show (4:3)</PresentationFormat>
  <Paragraphs>177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Arial</vt:lpstr>
      <vt:lpstr>Calibri</vt:lpstr>
      <vt:lpstr>Cambria Math</vt:lpstr>
      <vt:lpstr>Symbol</vt:lpstr>
      <vt:lpstr>Tahoma</vt:lpstr>
      <vt:lpstr>Times New Roman</vt:lpstr>
      <vt:lpstr>Wingdings</vt:lpstr>
      <vt:lpstr>Textured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saobracajni fakultet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nastavnik</dc:creator>
  <cp:lastModifiedBy>MRB</cp:lastModifiedBy>
  <cp:revision>375</cp:revision>
  <dcterms:created xsi:type="dcterms:W3CDTF">2006-01-31T15:10:17Z</dcterms:created>
  <dcterms:modified xsi:type="dcterms:W3CDTF">2025-06-27T16:08:44Z</dcterms:modified>
</cp:coreProperties>
</file>