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99" r:id="rId4"/>
    <p:sldId id="301" r:id="rId5"/>
    <p:sldId id="300" r:id="rId6"/>
    <p:sldId id="258" r:id="rId7"/>
    <p:sldId id="259" r:id="rId8"/>
    <p:sldId id="287" r:id="rId9"/>
    <p:sldId id="260" r:id="rId10"/>
    <p:sldId id="291" r:id="rId11"/>
    <p:sldId id="292" r:id="rId12"/>
    <p:sldId id="293" r:id="rId13"/>
    <p:sldId id="294" r:id="rId14"/>
    <p:sldId id="295" r:id="rId15"/>
    <p:sldId id="306" r:id="rId16"/>
  </p:sldIdLst>
  <p:sldSz cx="9144000" cy="5143500" type="screen16x9"/>
  <p:notesSz cx="6858000" cy="9144000"/>
  <p:embeddedFontLst>
    <p:embeddedFont>
      <p:font typeface="Dosis" charset="0"/>
      <p:regular r:id="rId18"/>
      <p:bold r:id="rId19"/>
    </p:embeddedFont>
    <p:embeddedFont>
      <p:font typeface="Bookman Old Style" pitchFamily="18" charset="0"/>
      <p:regular r:id="rId20"/>
      <p:bold r:id="rId21"/>
      <p:italic r:id="rId22"/>
      <p:boldItalic r:id="rId23"/>
    </p:embeddedFont>
    <p:embeddedFont>
      <p:font typeface="Roboto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4DDDE"/>
    <a:srgbClr val="FBF5DD"/>
    <a:srgbClr val="FEFEDA"/>
    <a:srgbClr val="F5F7D9"/>
    <a:srgbClr val="ECE2E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A783CA3-BE23-4D98-B2A0-96A8EBFD1FB0}">
  <a:tblStyle styleId="{9A783CA3-BE23-4D98-B2A0-96A8EBFD1FB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90" autoAdjust="0"/>
  </p:normalViewPr>
  <p:slideViewPr>
    <p:cSldViewPr>
      <p:cViewPr>
        <p:scale>
          <a:sx n="80" d="100"/>
          <a:sy n="80" d="100"/>
        </p:scale>
        <p:origin x="-2514" y="-14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61883A-C374-42E7-849F-E01DCD17D2DD}" type="doc">
      <dgm:prSet loTypeId="urn:microsoft.com/office/officeart/2005/8/layout/list1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GB"/>
        </a:p>
      </dgm:t>
    </dgm:pt>
    <dgm:pt modelId="{0D868090-F21C-4FFC-B68D-AFDDF1B06A02}">
      <dgm:prSet phldrT="[Text]" custT="1"/>
      <dgm:spPr/>
      <dgm:t>
        <a:bodyPr/>
        <a:lstStyle/>
        <a:p>
          <a:r>
            <a:rPr lang="sr-Latn-RS" altLang="en-US" sz="16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600" b="1" smtClean="0">
              <a:solidFill>
                <a:schemeClr val="tx1"/>
              </a:solidFill>
              <a:latin typeface="Roboto" charset="0"/>
              <a:ea typeface="Roboto" charset="0"/>
            </a:rPr>
            <a:t>Spoljašnji</a:t>
          </a:r>
          <a:r>
            <a:rPr lang="sr-Latn-RS" altLang="en-US" sz="1600" smtClean="0">
              <a:solidFill>
                <a:schemeClr val="tx1"/>
              </a:solidFill>
              <a:latin typeface="Roboto" charset="0"/>
              <a:ea typeface="Roboto" charset="0"/>
            </a:rPr>
            <a:t>: vode korisnike do objekta za parkiranje sa slobodnim parking mestima</a:t>
          </a:r>
          <a:endParaRPr lang="en-GB" sz="1600"/>
        </a:p>
      </dgm:t>
    </dgm:pt>
    <dgm:pt modelId="{12780DED-120C-4808-8873-3846C0DE77AA}" type="parTrans" cxnId="{9B80A54D-F706-4351-8F31-2DBC77E1E6E4}">
      <dgm:prSet/>
      <dgm:spPr/>
      <dgm:t>
        <a:bodyPr/>
        <a:lstStyle/>
        <a:p>
          <a:endParaRPr lang="en-GB"/>
        </a:p>
      </dgm:t>
    </dgm:pt>
    <dgm:pt modelId="{5442B734-DEA7-44F5-BC8A-6DDE66ED1933}" type="sibTrans" cxnId="{9B80A54D-F706-4351-8F31-2DBC77E1E6E4}">
      <dgm:prSet/>
      <dgm:spPr/>
      <dgm:t>
        <a:bodyPr/>
        <a:lstStyle/>
        <a:p>
          <a:endParaRPr lang="en-GB"/>
        </a:p>
      </dgm:t>
    </dgm:pt>
    <dgm:pt modelId="{F6D2BF6E-9C0E-4792-BB44-33BFE5EFF7BE}" type="pres">
      <dgm:prSet presAssocID="{3861883A-C374-42E7-849F-E01DCD17D2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27930AD-B9C1-481F-A5E7-4F4209C7AE8E}" type="pres">
      <dgm:prSet presAssocID="{0D868090-F21C-4FFC-B68D-AFDDF1B06A02}" presName="parentLin" presStyleCnt="0"/>
      <dgm:spPr/>
    </dgm:pt>
    <dgm:pt modelId="{B2C289B9-68F1-4C5F-926D-69DA9DB06244}" type="pres">
      <dgm:prSet presAssocID="{0D868090-F21C-4FFC-B68D-AFDDF1B06A02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DAC2F1BB-D0EC-495A-8B83-D56E15C557E6}" type="pres">
      <dgm:prSet presAssocID="{0D868090-F21C-4FFC-B68D-AFDDF1B06A02}" presName="parentText" presStyleLbl="node1" presStyleIdx="0" presStyleCnt="1" custScaleX="163061" custScaleY="71849" custLinFactNeighborX="-73079" custLinFactNeighborY="716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BB844A-AE51-46D1-86E4-4EDF5095523F}" type="pres">
      <dgm:prSet presAssocID="{0D868090-F21C-4FFC-B68D-AFDDF1B06A02}" presName="negativeSpace" presStyleCnt="0"/>
      <dgm:spPr/>
    </dgm:pt>
    <dgm:pt modelId="{5FE2A937-C603-4415-B860-7C36E7A424AA}" type="pres">
      <dgm:prSet presAssocID="{0D868090-F21C-4FFC-B68D-AFDDF1B06A02}" presName="childText" presStyleLbl="conFgAcc1" presStyleIdx="0" presStyleCnt="1" custScaleX="100000" custLinFactNeighborY="-26551">
        <dgm:presLayoutVars>
          <dgm:bulletEnabled val="1"/>
        </dgm:presLayoutVars>
      </dgm:prSet>
      <dgm:spPr/>
    </dgm:pt>
  </dgm:ptLst>
  <dgm:cxnLst>
    <dgm:cxn modelId="{2CA10159-721E-4615-904D-9139FA0A2D2F}" type="presOf" srcId="{0D868090-F21C-4FFC-B68D-AFDDF1B06A02}" destId="{B2C289B9-68F1-4C5F-926D-69DA9DB06244}" srcOrd="0" destOrd="0" presId="urn:microsoft.com/office/officeart/2005/8/layout/list1"/>
    <dgm:cxn modelId="{FC0077C4-C556-4DBC-9327-822055783209}" type="presOf" srcId="{3861883A-C374-42E7-849F-E01DCD17D2DD}" destId="{F6D2BF6E-9C0E-4792-BB44-33BFE5EFF7BE}" srcOrd="0" destOrd="0" presId="urn:microsoft.com/office/officeart/2005/8/layout/list1"/>
    <dgm:cxn modelId="{9B80A54D-F706-4351-8F31-2DBC77E1E6E4}" srcId="{3861883A-C374-42E7-849F-E01DCD17D2DD}" destId="{0D868090-F21C-4FFC-B68D-AFDDF1B06A02}" srcOrd="0" destOrd="0" parTransId="{12780DED-120C-4808-8873-3846C0DE77AA}" sibTransId="{5442B734-DEA7-44F5-BC8A-6DDE66ED1933}"/>
    <dgm:cxn modelId="{862C2456-7A02-463F-902A-339044694308}" type="presOf" srcId="{0D868090-F21C-4FFC-B68D-AFDDF1B06A02}" destId="{DAC2F1BB-D0EC-495A-8B83-D56E15C557E6}" srcOrd="1" destOrd="0" presId="urn:microsoft.com/office/officeart/2005/8/layout/list1"/>
    <dgm:cxn modelId="{E8A266DE-254E-4084-B5FE-250479BB7A3F}" type="presParOf" srcId="{F6D2BF6E-9C0E-4792-BB44-33BFE5EFF7BE}" destId="{E27930AD-B9C1-481F-A5E7-4F4209C7AE8E}" srcOrd="0" destOrd="0" presId="urn:microsoft.com/office/officeart/2005/8/layout/list1"/>
    <dgm:cxn modelId="{87E86361-4030-429F-922B-EE4460B06990}" type="presParOf" srcId="{E27930AD-B9C1-481F-A5E7-4F4209C7AE8E}" destId="{B2C289B9-68F1-4C5F-926D-69DA9DB06244}" srcOrd="0" destOrd="0" presId="urn:microsoft.com/office/officeart/2005/8/layout/list1"/>
    <dgm:cxn modelId="{762C9112-E60A-494A-A218-417B553263EE}" type="presParOf" srcId="{E27930AD-B9C1-481F-A5E7-4F4209C7AE8E}" destId="{DAC2F1BB-D0EC-495A-8B83-D56E15C557E6}" srcOrd="1" destOrd="0" presId="urn:microsoft.com/office/officeart/2005/8/layout/list1"/>
    <dgm:cxn modelId="{970C220A-BF96-475D-AE83-68122C424316}" type="presParOf" srcId="{F6D2BF6E-9C0E-4792-BB44-33BFE5EFF7BE}" destId="{10BB844A-AE51-46D1-86E4-4EDF5095523F}" srcOrd="1" destOrd="0" presId="urn:microsoft.com/office/officeart/2005/8/layout/list1"/>
    <dgm:cxn modelId="{7D5E0D60-1DEA-4B9E-9CDD-E2E630BE330E}" type="presParOf" srcId="{F6D2BF6E-9C0E-4792-BB44-33BFE5EFF7BE}" destId="{5FE2A937-C603-4415-B860-7C36E7A424A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61883A-C374-42E7-849F-E01DCD17D2DD}" type="doc">
      <dgm:prSet loTypeId="urn:microsoft.com/office/officeart/2005/8/layout/list1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GB"/>
        </a:p>
      </dgm:t>
    </dgm:pt>
    <dgm:pt modelId="{4813E0CC-7697-424A-B899-4AB0239CBED3}">
      <dgm:prSet phldrT="[Text]" custT="1"/>
      <dgm:spPr/>
      <dgm:t>
        <a:bodyPr/>
        <a:lstStyle/>
        <a:p>
          <a:r>
            <a:rPr lang="sr-Latn-RS" altLang="en-US" sz="15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500" b="1" smtClean="0">
              <a:solidFill>
                <a:schemeClr val="tx1"/>
              </a:solidFill>
              <a:latin typeface="Roboto" charset="0"/>
              <a:ea typeface="Roboto" charset="0"/>
            </a:rPr>
            <a:t>Unutrašnji</a:t>
          </a:r>
          <a:r>
            <a:rPr lang="sr-Latn-RS" altLang="en-US" sz="1500" smtClean="0">
              <a:solidFill>
                <a:schemeClr val="tx1"/>
              </a:solidFill>
              <a:latin typeface="Roboto" charset="0"/>
              <a:ea typeface="Roboto" charset="0"/>
            </a:rPr>
            <a:t>: vode vozače od ulaza u objekat do najbližeg slobodnog mesta za parkiranje.</a:t>
          </a:r>
          <a:endParaRPr lang="en-GB" sz="1500"/>
        </a:p>
      </dgm:t>
    </dgm:pt>
    <dgm:pt modelId="{E7EF9666-A30A-4FDA-A4EF-B26199E14F6A}" type="parTrans" cxnId="{E4592D15-9174-4EF2-9BF3-15C4E2269175}">
      <dgm:prSet/>
      <dgm:spPr/>
      <dgm:t>
        <a:bodyPr/>
        <a:lstStyle/>
        <a:p>
          <a:endParaRPr lang="en-GB"/>
        </a:p>
      </dgm:t>
    </dgm:pt>
    <dgm:pt modelId="{5AE5D723-8868-4893-9937-BC4DD9C3DE5D}" type="sibTrans" cxnId="{E4592D15-9174-4EF2-9BF3-15C4E2269175}">
      <dgm:prSet/>
      <dgm:spPr/>
      <dgm:t>
        <a:bodyPr/>
        <a:lstStyle/>
        <a:p>
          <a:endParaRPr lang="en-GB"/>
        </a:p>
      </dgm:t>
    </dgm:pt>
    <dgm:pt modelId="{F6D2BF6E-9C0E-4792-BB44-33BFE5EFF7BE}" type="pres">
      <dgm:prSet presAssocID="{3861883A-C374-42E7-849F-E01DCD17D2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531F70A-9634-4E60-A557-8E0A5970FEC5}" type="pres">
      <dgm:prSet presAssocID="{4813E0CC-7697-424A-B899-4AB0239CBED3}" presName="parentLin" presStyleCnt="0"/>
      <dgm:spPr/>
    </dgm:pt>
    <dgm:pt modelId="{421CA599-01A4-4844-82B0-385F23D32352}" type="pres">
      <dgm:prSet presAssocID="{4813E0CC-7697-424A-B899-4AB0239CBED3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CB42EDF4-85A7-4F77-9E64-B924CBFC8EAD}" type="pres">
      <dgm:prSet presAssocID="{4813E0CC-7697-424A-B899-4AB0239CBED3}" presName="parentText" presStyleLbl="node1" presStyleIdx="0" presStyleCnt="1" custScaleX="142857" custScaleY="146847" custLinFactNeighborX="-37650" custLinFactNeighborY="12859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FA1353-EA70-4026-9A21-F1F1E665D014}" type="pres">
      <dgm:prSet presAssocID="{4813E0CC-7697-424A-B899-4AB0239CBED3}" presName="negativeSpace" presStyleCnt="0"/>
      <dgm:spPr/>
    </dgm:pt>
    <dgm:pt modelId="{563C899E-910E-4B3C-B172-98DA5027AC7C}" type="pres">
      <dgm:prSet presAssocID="{4813E0CC-7697-424A-B899-4AB0239CBED3}" presName="childText" presStyleLbl="conFgAcc1" presStyleIdx="0" presStyleCnt="1" custScaleY="204796" custLinFactY="-65018" custLinFactNeighborX="121" custLinFactNeighborY="-100000">
        <dgm:presLayoutVars>
          <dgm:bulletEnabled val="1"/>
        </dgm:presLayoutVars>
      </dgm:prSet>
      <dgm:spPr/>
    </dgm:pt>
  </dgm:ptLst>
  <dgm:cxnLst>
    <dgm:cxn modelId="{DD210A0A-F349-44C7-B5F7-C37062AE6480}" type="presOf" srcId="{4813E0CC-7697-424A-B899-4AB0239CBED3}" destId="{421CA599-01A4-4844-82B0-385F23D32352}" srcOrd="0" destOrd="0" presId="urn:microsoft.com/office/officeart/2005/8/layout/list1"/>
    <dgm:cxn modelId="{E4592D15-9174-4EF2-9BF3-15C4E2269175}" srcId="{3861883A-C374-42E7-849F-E01DCD17D2DD}" destId="{4813E0CC-7697-424A-B899-4AB0239CBED3}" srcOrd="0" destOrd="0" parTransId="{E7EF9666-A30A-4FDA-A4EF-B26199E14F6A}" sibTransId="{5AE5D723-8868-4893-9937-BC4DD9C3DE5D}"/>
    <dgm:cxn modelId="{0BAF862D-3B19-499A-89A9-4C01D8143960}" type="presOf" srcId="{3861883A-C374-42E7-849F-E01DCD17D2DD}" destId="{F6D2BF6E-9C0E-4792-BB44-33BFE5EFF7BE}" srcOrd="0" destOrd="0" presId="urn:microsoft.com/office/officeart/2005/8/layout/list1"/>
    <dgm:cxn modelId="{49BF4D37-3E39-4E05-B7F3-97289C695A2C}" type="presOf" srcId="{4813E0CC-7697-424A-B899-4AB0239CBED3}" destId="{CB42EDF4-85A7-4F77-9E64-B924CBFC8EAD}" srcOrd="1" destOrd="0" presId="urn:microsoft.com/office/officeart/2005/8/layout/list1"/>
    <dgm:cxn modelId="{A36706D5-49FA-4296-8DAD-38CD9412C6C8}" type="presParOf" srcId="{F6D2BF6E-9C0E-4792-BB44-33BFE5EFF7BE}" destId="{F531F70A-9634-4E60-A557-8E0A5970FEC5}" srcOrd="0" destOrd="0" presId="urn:microsoft.com/office/officeart/2005/8/layout/list1"/>
    <dgm:cxn modelId="{77930D40-1BDB-4E7C-BAE8-CCF50DE34E97}" type="presParOf" srcId="{F531F70A-9634-4E60-A557-8E0A5970FEC5}" destId="{421CA599-01A4-4844-82B0-385F23D32352}" srcOrd="0" destOrd="0" presId="urn:microsoft.com/office/officeart/2005/8/layout/list1"/>
    <dgm:cxn modelId="{6E6F08E5-E3F7-4664-B8B5-EF788DC41411}" type="presParOf" srcId="{F531F70A-9634-4E60-A557-8E0A5970FEC5}" destId="{CB42EDF4-85A7-4F77-9E64-B924CBFC8EAD}" srcOrd="1" destOrd="0" presId="urn:microsoft.com/office/officeart/2005/8/layout/list1"/>
    <dgm:cxn modelId="{21C4E43F-C9FD-4ADB-B75C-694E571500DA}" type="presParOf" srcId="{F6D2BF6E-9C0E-4792-BB44-33BFE5EFF7BE}" destId="{0DFA1353-EA70-4026-9A21-F1F1E665D014}" srcOrd="1" destOrd="0" presId="urn:microsoft.com/office/officeart/2005/8/layout/list1"/>
    <dgm:cxn modelId="{BD399AE6-5FB4-451B-B9D3-D7CCE8FB5434}" type="presParOf" srcId="{F6D2BF6E-9C0E-4792-BB44-33BFE5EFF7BE}" destId="{563C899E-910E-4B3C-B172-98DA5027AC7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E2A937-C603-4415-B860-7C36E7A424AA}">
      <dsp:nvSpPr>
        <dsp:cNvPr id="0" name=""/>
        <dsp:cNvSpPr/>
      </dsp:nvSpPr>
      <dsp:spPr>
        <a:xfrm>
          <a:off x="0" y="58155"/>
          <a:ext cx="886932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C2F1BB-D0EC-495A-8B83-D56E15C557E6}">
      <dsp:nvSpPr>
        <dsp:cNvPr id="0" name=""/>
        <dsp:cNvSpPr/>
      </dsp:nvSpPr>
      <dsp:spPr>
        <a:xfrm>
          <a:off x="100148" y="49857"/>
          <a:ext cx="8492427" cy="4241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68" tIns="0" rIns="23466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altLang="en-US" sz="1600" kern="12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600" b="1" kern="1200" smtClean="0">
              <a:solidFill>
                <a:schemeClr val="tx1"/>
              </a:solidFill>
              <a:latin typeface="Roboto" charset="0"/>
              <a:ea typeface="Roboto" charset="0"/>
            </a:rPr>
            <a:t>Spoljašnji</a:t>
          </a:r>
          <a:r>
            <a:rPr lang="sr-Latn-RS" altLang="en-US" sz="1600" kern="1200" smtClean="0">
              <a:solidFill>
                <a:schemeClr val="tx1"/>
              </a:solidFill>
              <a:latin typeface="Roboto" charset="0"/>
              <a:ea typeface="Roboto" charset="0"/>
            </a:rPr>
            <a:t>: vode korisnike do objekta za parkiranje sa slobodnim parking mestima</a:t>
          </a:r>
          <a:endParaRPr lang="en-GB" sz="1600" kern="1200"/>
        </a:p>
      </dsp:txBody>
      <dsp:txXfrm>
        <a:off x="100148" y="49857"/>
        <a:ext cx="8492427" cy="4241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3C899E-910E-4B3C-B172-98DA5027AC7C}">
      <dsp:nvSpPr>
        <dsp:cNvPr id="0" name=""/>
        <dsp:cNvSpPr/>
      </dsp:nvSpPr>
      <dsp:spPr>
        <a:xfrm>
          <a:off x="0" y="0"/>
          <a:ext cx="8869324" cy="51608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42EDF4-85A7-4F77-9E64-B924CBFC8EAD}">
      <dsp:nvSpPr>
        <dsp:cNvPr id="0" name=""/>
        <dsp:cNvSpPr/>
      </dsp:nvSpPr>
      <dsp:spPr>
        <a:xfrm>
          <a:off x="263270" y="56471"/>
          <a:ext cx="8444904" cy="4334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68" tIns="0" rIns="23466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altLang="en-US" sz="1500" kern="12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500" b="1" kern="1200" smtClean="0">
              <a:solidFill>
                <a:schemeClr val="tx1"/>
              </a:solidFill>
              <a:latin typeface="Roboto" charset="0"/>
              <a:ea typeface="Roboto" charset="0"/>
            </a:rPr>
            <a:t>Unutrašnji</a:t>
          </a:r>
          <a:r>
            <a:rPr lang="sr-Latn-RS" altLang="en-US" sz="1500" kern="1200" smtClean="0">
              <a:solidFill>
                <a:schemeClr val="tx1"/>
              </a:solidFill>
              <a:latin typeface="Roboto" charset="0"/>
              <a:ea typeface="Roboto" charset="0"/>
            </a:rPr>
            <a:t>: vode vozače od ulaza u objekat do najbližeg slobodnog mesta za parkiranje.</a:t>
          </a:r>
          <a:endParaRPr lang="en-GB" sz="1500" kern="1200"/>
        </a:p>
      </dsp:txBody>
      <dsp:txXfrm>
        <a:off x="263270" y="56471"/>
        <a:ext cx="8444904" cy="433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9239833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4D6F738-89A4-4380-9C2D-038C562288D6}" type="slidenum">
              <a:rPr lang="en-US" altLang="en-US" sz="1200" smtClean="0">
                <a:latin typeface="Arial" panose="020B0604020202020204" pitchFamily="34" charset="0"/>
              </a:rPr>
              <a:pPr/>
              <a:t>10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983211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2262769-121A-45BF-A262-8DA089EC4EAB}" type="slidenum">
              <a:rPr lang="en-US" altLang="en-US" sz="1200" smtClean="0">
                <a:latin typeface="Arial" panose="020B0604020202020204" pitchFamily="34" charset="0"/>
              </a:rPr>
              <a:pPr/>
              <a:t>11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60724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C48FDC04-8B16-47B8-84D5-8C13A359B02F}" type="slidenum">
              <a:rPr lang="en-US" altLang="en-US" sz="1200" smtClean="0">
                <a:latin typeface="Arial" panose="020B0604020202020204" pitchFamily="34" charset="0"/>
              </a:rPr>
              <a:pPr/>
              <a:t>12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064363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3C66C5F-9924-49D7-8883-DB05A120C845}" type="slidenum">
              <a:rPr lang="en-US" altLang="en-US" sz="1200" smtClean="0">
                <a:latin typeface="Arial" panose="020B0604020202020204" pitchFamily="34" charset="0"/>
              </a:rPr>
              <a:pPr/>
              <a:t>13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1496297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D29E924-5AA1-4C9F-8DA3-8A6F3029A9A5}" type="slidenum">
              <a:rPr lang="en-US" altLang="en-US" sz="1200" smtClean="0">
                <a:latin typeface="Arial" panose="020B0604020202020204" pitchFamily="34" charset="0"/>
              </a:rPr>
              <a:pPr/>
              <a:t>14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1218419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C48FDC04-8B16-47B8-84D5-8C13A359B02F}" type="slidenum">
              <a:rPr lang="en-US" altLang="en-US" sz="1200" smtClean="0">
                <a:latin typeface="Arial" panose="020B0604020202020204" pitchFamily="34" charset="0"/>
              </a:rPr>
              <a:pPr/>
              <a:t>15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064363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22222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5" y="0"/>
            <a:ext cx="776437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2"/>
            <a:ext cx="7812360" cy="5169438"/>
          </a:xfrm>
          <a:prstGeom prst="rect">
            <a:avLst/>
          </a:prstGeom>
        </p:spPr>
      </p:pic>
      <p:sp>
        <p:nvSpPr>
          <p:cNvPr id="10" name="Google Shape;10;p2"/>
          <p:cNvSpPr/>
          <p:nvPr userDrawn="1"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17" name="Google Shape;17;p3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8" name="Google Shape;18;p3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1028475" y="2345350"/>
            <a:ext cx="5220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1028475" y="3449650"/>
            <a:ext cx="5220000" cy="5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-44050" y="-38100"/>
            <a:ext cx="4139800" cy="5192625"/>
          </a:xfrm>
          <a:custGeom>
            <a:avLst/>
            <a:gdLst/>
            <a:ahLst/>
            <a:cxnLst/>
            <a:rect l="l" t="t" r="r" b="b"/>
            <a:pathLst>
              <a:path w="165592" h="207705" extrusionOk="0">
                <a:moveTo>
                  <a:pt x="165592" y="207264"/>
                </a:moveTo>
                <a:lnTo>
                  <a:pt x="58150" y="0"/>
                </a:lnTo>
                <a:lnTo>
                  <a:pt x="0" y="643"/>
                </a:lnTo>
                <a:lnTo>
                  <a:pt x="881" y="20770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23" name="Google Shape;23;p4"/>
          <p:cNvSpPr/>
          <p:nvPr/>
        </p:nvSpPr>
        <p:spPr>
          <a:xfrm flipH="1">
            <a:off x="-647600" y="-14750"/>
            <a:ext cx="2481900" cy="7491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990375" y="1021950"/>
            <a:ext cx="7343100" cy="33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457200" rtl="0">
              <a:spcBef>
                <a:spcPts val="600"/>
              </a:spcBef>
              <a:spcAft>
                <a:spcPts val="0"/>
              </a:spcAft>
              <a:buSzPts val="3600"/>
              <a:buChar char="▸"/>
              <a:defRPr sz="3600" i="1"/>
            </a:lvl1pPr>
            <a:lvl2pPr marL="914400" lvl="1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2pPr>
            <a:lvl3pPr marL="1371600" lvl="2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3pPr>
            <a:lvl4pPr marL="1828800" lvl="3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4pPr>
            <a:lvl5pPr marL="2286000" lvl="4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5pPr>
            <a:lvl6pPr marL="2743200" lvl="5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6pPr>
            <a:lvl7pPr marL="3200400" lvl="6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7pPr>
            <a:lvl8pPr marL="3657600" lvl="7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8pPr>
            <a:lvl9pPr marL="4114800" lvl="8" indent="-45720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9pPr>
          </a:lstStyle>
          <a:p>
            <a:endParaRPr/>
          </a:p>
        </p:txBody>
      </p:sp>
      <p:sp>
        <p:nvSpPr>
          <p:cNvPr id="25" name="Google Shape;25;p4"/>
          <p:cNvSpPr txBox="1"/>
          <p:nvPr/>
        </p:nvSpPr>
        <p:spPr>
          <a:xfrm>
            <a:off x="-121150" y="-271850"/>
            <a:ext cx="1955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“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6" name="Google Shape;26;p4"/>
          <p:cNvSpPr/>
          <p:nvPr/>
        </p:nvSpPr>
        <p:spPr>
          <a:xfrm flipH="1">
            <a:off x="1440947" y="-14750"/>
            <a:ext cx="7458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4"/>
          <p:cNvSpPr txBox="1"/>
          <p:nvPr/>
        </p:nvSpPr>
        <p:spPr>
          <a:xfrm>
            <a:off x="6957475" y="4137550"/>
            <a:ext cx="21864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”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9" name="Google Shape;29;p4"/>
          <p:cNvSpPr/>
          <p:nvPr/>
        </p:nvSpPr>
        <p:spPr>
          <a:xfrm flipH="1">
            <a:off x="8398200" y="4405425"/>
            <a:ext cx="745800" cy="7491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6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43" name="Google Shape;43;p6"/>
            <p:cNvSpPr/>
            <p:nvPr/>
          </p:nvSpPr>
          <p:spPr>
            <a:xfrm>
              <a:off x="-55075" y="-38100"/>
              <a:ext cx="3312625" cy="5214650"/>
            </a:xfrm>
            <a:custGeom>
              <a:avLst/>
              <a:gdLst/>
              <a:ahLst/>
              <a:cxnLst/>
              <a:rect l="l" t="t" r="r" b="b"/>
              <a:pathLst>
                <a:path w="132505" h="208586" extrusionOk="0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4" name="Google Shape;44;p6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name="adj" fmla="val 51542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6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name="adj" fmla="val 7500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name="adj" fmla="val 51542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name="adj" fmla="val 5154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6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name="adj" fmla="val 5154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>
          <a:xfrm>
            <a:off x="1101386" y="272850"/>
            <a:ext cx="7574400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1"/>
          </p:nvPr>
        </p:nvSpPr>
        <p:spPr>
          <a:xfrm>
            <a:off x="1101375" y="1311550"/>
            <a:ext cx="3681900" cy="35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2"/>
          </p:nvPr>
        </p:nvSpPr>
        <p:spPr>
          <a:xfrm>
            <a:off x="5004949" y="1311550"/>
            <a:ext cx="3681900" cy="35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inverted">
  <p:cSld name="BLANK_1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2"/>
          <p:cNvSpPr/>
          <p:nvPr/>
        </p:nvSpPr>
        <p:spPr>
          <a:xfrm>
            <a:off x="-55075" y="-38100"/>
            <a:ext cx="3312625" cy="5214650"/>
          </a:xfrm>
          <a:custGeom>
            <a:avLst/>
            <a:gdLst/>
            <a:ahLst/>
            <a:cxnLst/>
            <a:rect l="l" t="t" r="r" b="b"/>
            <a:pathLst>
              <a:path w="132505" h="208586" extrusionOk="0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rgbClr val="F5F7D9"/>
          </a:solidFill>
          <a:ln>
            <a:noFill/>
          </a:ln>
        </p:spPr>
      </p:sp>
      <p:sp>
        <p:nvSpPr>
          <p:cNvPr id="101" name="Google Shape;101;p12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2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name="adj" fmla="val 7500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2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2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gradFill>
          <a:gsLst>
            <a:gs pos="0">
              <a:schemeClr val="tx2"/>
            </a:gs>
            <a:gs pos="68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0CF05EA5-50B6-415F-ABE4-E0B490B31445}" type="datetimeFigureOut">
              <a:rPr lang="en-GB" smtClean="0"/>
              <a:pPr/>
              <a:t>11/06/2025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Google Shape;80;p9"/>
          <p:cNvSpPr/>
          <p:nvPr userDrawn="1"/>
        </p:nvSpPr>
        <p:spPr>
          <a:xfrm flipH="1">
            <a:off x="344483" y="123478"/>
            <a:ext cx="7505700" cy="749100"/>
          </a:xfrm>
          <a:prstGeom prst="parallelogram">
            <a:avLst>
              <a:gd name="adj" fmla="val 51542"/>
            </a:avLst>
          </a:prstGeom>
          <a:solidFill>
            <a:srgbClr val="222222">
              <a:alpha val="8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1;p9"/>
          <p:cNvSpPr/>
          <p:nvPr userDrawn="1"/>
        </p:nvSpPr>
        <p:spPr>
          <a:xfrm flipH="1">
            <a:off x="7452320" y="123478"/>
            <a:ext cx="17592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2;p9"/>
          <p:cNvSpPr/>
          <p:nvPr userDrawn="1"/>
        </p:nvSpPr>
        <p:spPr>
          <a:xfrm flipH="1">
            <a:off x="990375" y="492585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33185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04900" y="1200150"/>
            <a:ext cx="75819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/>
              <a:buChar char="▸"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8" r:id="rId5"/>
    <p:sldLayoutId id="2147483660" r:id="rId6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2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1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3"/>
          <p:cNvSpPr txBox="1">
            <a:spLocks noGrp="1"/>
          </p:cNvSpPr>
          <p:nvPr>
            <p:ph type="ctrTitle"/>
          </p:nvPr>
        </p:nvSpPr>
        <p:spPr>
          <a:xfrm>
            <a:off x="611560" y="0"/>
            <a:ext cx="6984776" cy="40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-Latn-RS" b="1" dirty="0" smtClean="0">
                <a:solidFill>
                  <a:schemeClr val="bg1"/>
                </a:solidFill>
              </a:rPr>
              <a:t>Sistemi za informisanje i vođenje korisnika do slobodnih parking mesta</a:t>
            </a:r>
            <a:endParaRPr b="1" dirty="0">
              <a:solidFill>
                <a:schemeClr val="bg1"/>
              </a:solidFill>
            </a:endParaRPr>
          </a:p>
        </p:txBody>
      </p:sp>
      <p:pic>
        <p:nvPicPr>
          <p:cNvPr id="3" name="Picture 2" descr="SF1.jpg"/>
          <p:cNvPicPr>
            <a:picLocks noChangeAspect="1"/>
          </p:cNvPicPr>
          <p:nvPr/>
        </p:nvPicPr>
        <p:blipFill>
          <a:blip r:embed="rId4" cstate="print"/>
          <a:srcRect l="72057"/>
          <a:stretch>
            <a:fillRect/>
          </a:stretch>
        </p:blipFill>
        <p:spPr>
          <a:xfrm>
            <a:off x="142844" y="0"/>
            <a:ext cx="500066" cy="509965"/>
          </a:xfrm>
          <a:prstGeom prst="rect">
            <a:avLst/>
          </a:prstGeom>
          <a:solidFill>
            <a:srgbClr val="0033CC"/>
          </a:solidFill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152400"/>
            <a:ext cx="7467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spcBef>
                <a:spcPct val="15000"/>
              </a:spcBef>
            </a:pPr>
            <a:r>
              <a:rPr lang="en-U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© </a:t>
            </a:r>
            <a:r>
              <a:rPr lang="sr-Cyrl-C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202</a:t>
            </a:r>
            <a:r>
              <a:rPr lang="sr-Latn-R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1</a:t>
            </a:r>
            <a:r>
              <a:rPr lang="sr-Cyrl-C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sr-Latn-RS" sz="1200" b="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Univerzitet</a:t>
            </a:r>
            <a:r>
              <a:rPr lang="sr-Latn-RS" sz="1200" b="0" i="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u Beogradu</a:t>
            </a:r>
            <a:r>
              <a:rPr lang="sr-Cyrl-CS" sz="1200" smtClean="0">
                <a:solidFill>
                  <a:schemeClr val="bg1"/>
                </a:solidFill>
              </a:rPr>
              <a:t>, </a:t>
            </a:r>
            <a:r>
              <a:rPr lang="sr-Latn-RS" sz="1200" smtClean="0">
                <a:solidFill>
                  <a:schemeClr val="bg1"/>
                </a:solidFill>
              </a:rPr>
              <a:t>Saobraćajni</a:t>
            </a:r>
            <a:r>
              <a:rPr lang="sr-Latn-RS" sz="1200" baseline="0" smtClean="0">
                <a:solidFill>
                  <a:schemeClr val="bg1"/>
                </a:solidFill>
              </a:rPr>
              <a:t> fakultet</a:t>
            </a:r>
            <a:r>
              <a:rPr lang="sr-Cyrl-CS" sz="1200" smtClean="0">
                <a:solidFill>
                  <a:schemeClr val="bg1"/>
                </a:solidFill>
              </a:rPr>
              <a:t>; </a:t>
            </a:r>
            <a:r>
              <a:rPr lang="sr-Latn-RS" sz="1200" smtClean="0">
                <a:solidFill>
                  <a:schemeClr val="bg1"/>
                </a:solidFill>
              </a:rPr>
              <a:t>Autor</a:t>
            </a:r>
            <a:r>
              <a:rPr lang="sr-Cyrl-CS" sz="1200" smtClean="0">
                <a:solidFill>
                  <a:schemeClr val="bg1"/>
                </a:solidFill>
              </a:rPr>
              <a:t>: </a:t>
            </a:r>
            <a:r>
              <a:rPr lang="sr-Latn-RS" sz="1200" smtClean="0">
                <a:solidFill>
                  <a:schemeClr val="bg1"/>
                </a:solidFill>
              </a:rPr>
              <a:t>prof</a:t>
            </a:r>
            <a:r>
              <a:rPr lang="sr-Cyrl-CS" sz="1200" smtClean="0">
                <a:solidFill>
                  <a:schemeClr val="bg1"/>
                </a:solidFill>
              </a:rPr>
              <a:t>.</a:t>
            </a:r>
            <a:r>
              <a:rPr lang="sr-Cyrl-CS" sz="1200" baseline="0" smtClean="0">
                <a:solidFill>
                  <a:schemeClr val="bg1"/>
                </a:solidFill>
              </a:rPr>
              <a:t> </a:t>
            </a:r>
            <a:r>
              <a:rPr lang="sr-Latn-RS" sz="1200" baseline="0" smtClean="0">
                <a:solidFill>
                  <a:schemeClr val="bg1"/>
                </a:solidFill>
              </a:rPr>
              <a:t>dr</a:t>
            </a:r>
            <a:r>
              <a:rPr lang="sr-Cyrl-CS" sz="1200" baseline="0" smtClean="0">
                <a:solidFill>
                  <a:schemeClr val="bg1"/>
                </a:solidFill>
              </a:rPr>
              <a:t> Ј</a:t>
            </a:r>
            <a:r>
              <a:rPr lang="sr-Latn-RS" sz="1200" baseline="0" smtClean="0">
                <a:solidFill>
                  <a:schemeClr val="bg1"/>
                </a:solidFill>
              </a:rPr>
              <a:t>elena</a:t>
            </a:r>
            <a:r>
              <a:rPr lang="sr-Cyrl-CS" sz="1200" baseline="0" smtClean="0">
                <a:solidFill>
                  <a:schemeClr val="bg1"/>
                </a:solidFill>
              </a:rPr>
              <a:t> </a:t>
            </a:r>
            <a:r>
              <a:rPr lang="sr-Latn-RS" sz="1200" baseline="0" smtClean="0">
                <a:solidFill>
                  <a:schemeClr val="bg1"/>
                </a:solidFill>
              </a:rPr>
              <a:t>Simićević</a:t>
            </a:r>
            <a:endParaRPr lang="sr-Cyrl-CS" sz="1200" smtClean="0">
              <a:solidFill>
                <a:schemeClr val="bg1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5710" y="4712613"/>
            <a:ext cx="8763000" cy="4308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15000"/>
              </a:spcBef>
            </a:pPr>
            <a:r>
              <a:rPr lang="en-US" sz="1100" err="1" smtClean="0">
                <a:solidFill>
                  <a:schemeClr val="bg1"/>
                </a:solidFill>
              </a:rPr>
              <a:t>Prezentacija</a:t>
            </a:r>
            <a:r>
              <a:rPr lang="en-US" sz="1100" smtClean="0">
                <a:solidFill>
                  <a:schemeClr val="bg1"/>
                </a:solidFill>
              </a:rPr>
              <a:t> je </a:t>
            </a:r>
            <a:r>
              <a:rPr lang="en-US" sz="1100" err="1" smtClean="0">
                <a:solidFill>
                  <a:schemeClr val="bg1"/>
                </a:solidFill>
              </a:rPr>
              <a:t>zaštićena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autorskim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pravima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može</a:t>
            </a:r>
            <a:r>
              <a:rPr lang="en-US" sz="1100" smtClean="0">
                <a:solidFill>
                  <a:schemeClr val="bg1"/>
                </a:solidFill>
              </a:rPr>
              <a:t> se </a:t>
            </a:r>
            <a:r>
              <a:rPr lang="en-US" sz="1100" err="1" smtClean="0">
                <a:solidFill>
                  <a:schemeClr val="bg1"/>
                </a:solidFill>
              </a:rPr>
              <a:t>koristiti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samo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za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nastavu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na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daljinu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studenata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Saobraćajnog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fakulteta</a:t>
            </a:r>
            <a:r>
              <a:rPr lang="en-US" sz="1100" smtClean="0">
                <a:solidFill>
                  <a:schemeClr val="bg1"/>
                </a:solidFill>
              </a:rPr>
              <a:t> u </a:t>
            </a:r>
            <a:r>
              <a:rPr lang="en-US" sz="1100" err="1" smtClean="0">
                <a:solidFill>
                  <a:schemeClr val="bg1"/>
                </a:solidFill>
              </a:rPr>
              <a:t>školskoj</a:t>
            </a:r>
            <a:r>
              <a:rPr lang="en-US" sz="1100" smtClean="0">
                <a:solidFill>
                  <a:schemeClr val="bg1"/>
                </a:solidFill>
              </a:rPr>
              <a:t> 2020/2021. </a:t>
            </a:r>
            <a:r>
              <a:rPr lang="en-US" sz="1100" err="1" smtClean="0">
                <a:solidFill>
                  <a:schemeClr val="bg1"/>
                </a:solidFill>
              </a:rPr>
              <a:t>Prezentacija</a:t>
            </a:r>
            <a:r>
              <a:rPr lang="en-US" sz="1100" smtClean="0">
                <a:solidFill>
                  <a:schemeClr val="bg1"/>
                </a:solidFill>
              </a:rPr>
              <a:t> se ne </a:t>
            </a:r>
            <a:r>
              <a:rPr lang="en-US" sz="1100" err="1" smtClean="0">
                <a:solidFill>
                  <a:schemeClr val="bg1"/>
                </a:solidFill>
              </a:rPr>
              <a:t>može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koristiti</a:t>
            </a:r>
            <a:r>
              <a:rPr lang="en-US" sz="1100" smtClean="0">
                <a:solidFill>
                  <a:schemeClr val="bg1"/>
                </a:solidFill>
              </a:rPr>
              <a:t> u </a:t>
            </a:r>
            <a:r>
              <a:rPr lang="en-US" sz="1100" err="1" smtClean="0">
                <a:solidFill>
                  <a:schemeClr val="bg1"/>
                </a:solidFill>
              </a:rPr>
              <a:t>druge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svrhe</a:t>
            </a:r>
            <a:r>
              <a:rPr lang="en-US" sz="1100" smtClean="0">
                <a:solidFill>
                  <a:schemeClr val="bg1"/>
                </a:solidFill>
              </a:rPr>
              <a:t> bez </a:t>
            </a:r>
            <a:r>
              <a:rPr lang="en-US" sz="1100" err="1" smtClean="0">
                <a:solidFill>
                  <a:schemeClr val="bg1"/>
                </a:solidFill>
              </a:rPr>
              <a:t>pismene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saglasnosti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autora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materijala</a:t>
            </a:r>
            <a:r>
              <a:rPr lang="en-US" sz="1100" smtClean="0">
                <a:solidFill>
                  <a:schemeClr val="bg1"/>
                </a:solidFill>
              </a:rPr>
              <a:t>.</a:t>
            </a:r>
            <a:endParaRPr lang="en-US" sz="1100">
              <a:solidFill>
                <a:schemeClr val="bg1"/>
              </a:solidFill>
            </a:endParaRPr>
          </a:p>
        </p:txBody>
      </p:sp>
      <p:grpSp>
        <p:nvGrpSpPr>
          <p:cNvPr id="6" name="Group 14"/>
          <p:cNvGrpSpPr/>
          <p:nvPr/>
        </p:nvGrpSpPr>
        <p:grpSpPr>
          <a:xfrm>
            <a:off x="185710" y="4195391"/>
            <a:ext cx="459485" cy="436022"/>
            <a:chOff x="7797010" y="2267533"/>
            <a:chExt cx="459485" cy="436022"/>
          </a:xfrm>
        </p:grpSpPr>
        <p:sp>
          <p:nvSpPr>
            <p:cNvPr id="7" name="Flowchart: Extract 6"/>
            <p:cNvSpPr>
              <a:spLocks noChangeAspect="1"/>
            </p:cNvSpPr>
            <p:nvPr/>
          </p:nvSpPr>
          <p:spPr bwMode="auto">
            <a:xfrm>
              <a:off x="7797010" y="2267533"/>
              <a:ext cx="459485" cy="408432"/>
            </a:xfrm>
            <a:prstGeom prst="flowChartExtract">
              <a:avLst/>
            </a:pr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847209" y="2303445"/>
              <a:ext cx="35680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Cyrl-CS" sz="2000" b="1" smtClean="0">
                  <a:solidFill>
                    <a:schemeClr val="bg1"/>
                  </a:solidFill>
                  <a:latin typeface="Bookman Old Style" pitchFamily="18" charset="0"/>
                </a:rPr>
                <a:t>!</a:t>
              </a:r>
              <a:endParaRPr lang="en-US" sz="2000" b="1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42910" y="4451003"/>
            <a:ext cx="4724400" cy="45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indent="0" algn="just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1100" b="1" smtClean="0">
                <a:solidFill>
                  <a:schemeClr val="bg1"/>
                </a:solidFill>
              </a:rPr>
              <a:t>ZAŠTIĆENO AUTORSKIM PRAVOM</a:t>
            </a:r>
            <a:r>
              <a:rPr lang="sr-Latn-RS" sz="1100" b="1" baseline="0" smtClean="0">
                <a:solidFill>
                  <a:schemeClr val="bg1"/>
                </a:solidFill>
              </a:rPr>
              <a:t>. SVA</a:t>
            </a:r>
            <a:r>
              <a:rPr lang="sr-Latn-RS" sz="1100" b="1" smtClean="0">
                <a:solidFill>
                  <a:schemeClr val="bg1"/>
                </a:solidFill>
              </a:rPr>
              <a:t> PRAVA ZADRŽANA.</a:t>
            </a:r>
          </a:p>
          <a:p>
            <a:pPr algn="just" eaLnBrk="1" hangingPunct="1">
              <a:spcBef>
                <a:spcPct val="15000"/>
              </a:spcBef>
            </a:pPr>
            <a:endParaRPr lang="en-US" sz="11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83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10" name="TextBox 9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1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2" name="Isosceles Triangle 11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174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24919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070477" y="998015"/>
            <a:ext cx="367823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Oprema za nadgledanje stanja  parkirališta</a:t>
            </a:r>
          </a:p>
          <a:p>
            <a:pPr algn="just" eaLnBrk="1" hangingPunct="1">
              <a:spcBef>
                <a:spcPct val="100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Senzori na ulazu i izlazu</a:t>
            </a:r>
          </a:p>
        </p:txBody>
      </p:sp>
      <p:pic>
        <p:nvPicPr>
          <p:cNvPr id="9227" name="Picture 11" descr="jc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309" y="2381580"/>
            <a:ext cx="2051051" cy="94178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065717" y="3472815"/>
            <a:ext cx="367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Senzori na parking mestima</a:t>
            </a:r>
          </a:p>
        </p:txBody>
      </p:sp>
      <p:pic>
        <p:nvPicPr>
          <p:cNvPr id="9229" name="Picture 13" descr="yd(4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87"/>
          <a:stretch>
            <a:fillRect/>
          </a:stretch>
        </p:blipFill>
        <p:spPr bwMode="auto">
          <a:xfrm>
            <a:off x="5605464" y="3939902"/>
            <a:ext cx="2608263" cy="9417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1" name="Rectangle 14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1752" name="Rectangle 15"/>
          <p:cNvSpPr>
            <a:spLocks noChangeArrowheads="1"/>
          </p:cNvSpPr>
          <p:nvPr/>
        </p:nvSpPr>
        <p:spPr bwMode="auto">
          <a:xfrm>
            <a:off x="1614491" y="1204916"/>
            <a:ext cx="2784475" cy="454819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357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070477" y="1012542"/>
            <a:ext cx="36782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2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Kontrolno-procesni centar</a:t>
            </a:r>
          </a:p>
          <a:p>
            <a:pPr algn="just" eaLnBrk="1" hangingPunct="1">
              <a:spcBef>
                <a:spcPct val="100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Vrši se obrada i eventualna korekcija podataka dobijenih sa senzora.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065716" y="2643758"/>
            <a:ext cx="3678237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Obrada zavisi od tipa detekcije.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Izlazni rezultat: informacija o broju slobodnih parking mesta.</a:t>
            </a:r>
          </a:p>
        </p:txBody>
      </p:sp>
      <p:sp>
        <p:nvSpPr>
          <p:cNvPr id="33797" name="Rectangle 13"/>
          <p:cNvSpPr>
            <a:spLocks noChangeArrowheads="1"/>
          </p:cNvSpPr>
          <p:nvPr/>
        </p:nvSpPr>
        <p:spPr bwMode="auto">
          <a:xfrm>
            <a:off x="1187624" y="282020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1700213" y="2164558"/>
            <a:ext cx="2641600" cy="1595438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1692280" y="1670449"/>
            <a:ext cx="2644775" cy="479822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909347" y="4646130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737312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51" grpId="0"/>
      <p:bldP spid="10255" grpId="0" animBg="1"/>
      <p:bldP spid="102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076828" y="915566"/>
            <a:ext cx="3887660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3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Komunikacije</a:t>
            </a:r>
          </a:p>
          <a:p>
            <a:pPr algn="just" eaLnBrk="1" hangingPunct="1">
              <a:spcBef>
                <a:spcPct val="70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Prenose podatke od senzora do kontrolnog centra i informacije od kontrolnog centra do sredstava za prikaz informacije.</a:t>
            </a:r>
          </a:p>
          <a:p>
            <a:pPr algn="just" eaLnBrk="1" hangingPunct="1">
              <a:spcBef>
                <a:spcPct val="70000"/>
              </a:spcBef>
            </a:pPr>
            <a:r>
              <a:rPr lang="sr-Latn-CS" altLang="en-US" sz="2000">
                <a:latin typeface="Tahoma" panose="020B0604030504040204" pitchFamily="34" charset="0"/>
              </a:rPr>
              <a:t>PGI sistemi nemaju visoke zahteve za prenos podataka.</a:t>
            </a:r>
          </a:p>
        </p:txBody>
      </p:sp>
      <p:pic>
        <p:nvPicPr>
          <p:cNvPr id="3584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076828" y="3973852"/>
            <a:ext cx="38987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2000">
                <a:latin typeface="Tahoma" panose="020B0604030504040204" pitchFamily="34" charset="0"/>
              </a:rPr>
              <a:t>Koriste se dva tipa nosilaca informacije: prvi koriste kabl kao medijum, a drugi vazduh.</a:t>
            </a:r>
          </a:p>
        </p:txBody>
      </p:sp>
      <p:sp>
        <p:nvSpPr>
          <p:cNvPr id="35845" name="Rectangle 13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5846" name="Rectangle 15"/>
          <p:cNvSpPr>
            <a:spLocks noChangeArrowheads="1"/>
          </p:cNvSpPr>
          <p:nvPr/>
        </p:nvSpPr>
        <p:spPr bwMode="auto">
          <a:xfrm>
            <a:off x="1692280" y="3759995"/>
            <a:ext cx="2644775" cy="463154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1692280" y="1670449"/>
            <a:ext cx="2644775" cy="479822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635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5" grpId="0"/>
      <p:bldP spid="112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9" y="2214563"/>
            <a:ext cx="2162175" cy="2247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5070477" y="983457"/>
            <a:ext cx="3678239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4"/>
            </a:pPr>
            <a:r>
              <a:rPr lang="sr-Latn-CS" altLang="en-US" sz="2000" i="1" dirty="0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Sredstva za prikaz poruka</a:t>
            </a:r>
          </a:p>
          <a:p>
            <a:pPr algn="just" eaLnBrk="1" hangingPunct="1">
              <a:spcBef>
                <a:spcPct val="100000"/>
              </a:spcBef>
            </a:pPr>
            <a:r>
              <a:rPr lang="sr-Latn-CS" altLang="en-US" sz="1800" dirty="0">
                <a:latin typeface="Roboto" panose="020B0604020202020204" charset="0"/>
                <a:ea typeface="Roboto" panose="020B0604020202020204" charset="0"/>
              </a:rPr>
              <a:t>Znaci sa </a:t>
            </a:r>
            <a:r>
              <a:rPr lang="sr-Latn-CS" altLang="en-US" sz="1800" dirty="0" smtClean="0">
                <a:latin typeface="Roboto" panose="020B0604020202020204" charset="0"/>
                <a:ea typeface="Roboto" panose="020B0604020202020204" charset="0"/>
              </a:rPr>
              <a:t>izmenljivim </a:t>
            </a:r>
            <a:r>
              <a:rPr lang="sr-Latn-CS" altLang="en-US" sz="1800" dirty="0">
                <a:latin typeface="Roboto" panose="020B0604020202020204" charset="0"/>
                <a:ea typeface="Roboto" panose="020B0604020202020204" charset="0"/>
              </a:rPr>
              <a:t>sadržajem – VMS</a:t>
            </a:r>
            <a:r>
              <a:rPr lang="en-US" altLang="en-US" sz="1800" dirty="0"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sr-Latn-CS" altLang="en-US" sz="1800" dirty="0">
                <a:latin typeface="Roboto" panose="020B0604020202020204" charset="0"/>
                <a:ea typeface="Roboto" panose="020B0604020202020204" charset="0"/>
              </a:rPr>
              <a:t>(uobičajeno)</a:t>
            </a:r>
          </a:p>
        </p:txBody>
      </p:sp>
      <p:pic>
        <p:nvPicPr>
          <p:cNvPr id="37892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5065714" y="2214563"/>
            <a:ext cx="3898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Prenose informaciju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u toku putovanja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Statički deo (naziv parkirališta i putokaz)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Dinamički deo (indikacija zauzeća u vidu tekstualne ili numeričke poruke)</a:t>
            </a:r>
          </a:p>
        </p:txBody>
      </p:sp>
      <p:sp>
        <p:nvSpPr>
          <p:cNvPr id="37894" name="Rectangle 20"/>
          <p:cNvSpPr>
            <a:spLocks noChangeArrowheads="1"/>
          </p:cNvSpPr>
          <p:nvPr/>
        </p:nvSpPr>
        <p:spPr bwMode="auto">
          <a:xfrm>
            <a:off x="1187624" y="287118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7895" name="Rectangle 21"/>
          <p:cNvSpPr>
            <a:spLocks noChangeArrowheads="1"/>
          </p:cNvSpPr>
          <p:nvPr/>
        </p:nvSpPr>
        <p:spPr bwMode="auto">
          <a:xfrm>
            <a:off x="1608143" y="4225529"/>
            <a:ext cx="2797175" cy="466725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501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11" name="TextBox 10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3" name="Isosceles Triangle 12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03" b="3978"/>
          <a:stretch>
            <a:fillRect/>
          </a:stretch>
        </p:blipFill>
        <p:spPr bwMode="auto">
          <a:xfrm>
            <a:off x="5767388" y="2006204"/>
            <a:ext cx="2514600" cy="14942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070477" y="944375"/>
            <a:ext cx="36782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4"/>
            </a:pPr>
            <a:r>
              <a:rPr lang="sr-Latn-CS" altLang="en-US" sz="18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Sredstva za prikaz poruka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Internet, mobilni telefoni, navigacioni uređaji u vozilu,...</a:t>
            </a:r>
          </a:p>
        </p:txBody>
      </p:sp>
      <p:pic>
        <p:nvPicPr>
          <p:cNvPr id="3994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5065714" y="2010616"/>
            <a:ext cx="3898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Prenose informaciju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u toku putovanja </a:t>
            </a: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ili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pre putovanja</a:t>
            </a: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99" t="12360" r="28650" b="38519"/>
          <a:stretch>
            <a:fillRect/>
          </a:stretch>
        </p:blipFill>
        <p:spPr bwMode="auto">
          <a:xfrm>
            <a:off x="5700713" y="3571878"/>
            <a:ext cx="2641600" cy="14847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3" name="Rectangle 14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078171" y="2656947"/>
            <a:ext cx="3898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Poruke na svim sredstvima treba da budu konzistentne.</a:t>
            </a:r>
            <a:endParaRPr lang="sr-Latn-CS" altLang="en-US" sz="1800" i="1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9945" name="Rectangle 16"/>
          <p:cNvSpPr>
            <a:spLocks noChangeArrowheads="1"/>
          </p:cNvSpPr>
          <p:nvPr/>
        </p:nvSpPr>
        <p:spPr bwMode="auto">
          <a:xfrm>
            <a:off x="1608143" y="4225529"/>
            <a:ext cx="2797175" cy="466725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477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22" grpId="0"/>
      <p:bldP spid="133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584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13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3" name="Right Arrow 12"/>
          <p:cNvSpPr/>
          <p:nvPr/>
        </p:nvSpPr>
        <p:spPr>
          <a:xfrm rot="20244867">
            <a:off x="4660049" y="4233229"/>
            <a:ext cx="720080" cy="15554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4716016" y="4515966"/>
            <a:ext cx="720080" cy="14401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591987" y="3952535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dirty="0" smtClean="0"/>
              <a:t>Korisnici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580112" y="446544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dirty="0" smtClean="0"/>
              <a:t>Entiteti koji upravljaju parkiranjem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41363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131590"/>
            <a:ext cx="7815811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r-Latn-CS" altLang="en-US" sz="1800" dirty="0" smtClean="0"/>
              <a:t>ITS podrazumeva informacionu i komunikacionu tehnologiju za prikupljanje, obradu i korišćenje podataka o saobraćaju i transportu u formi upravljanja, informisanja i vođenja korisnika.</a:t>
            </a:r>
            <a:endParaRPr lang="sr-Latn-CS" sz="1800" dirty="0" smtClean="0"/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r-Latn-RS" sz="1800" dirty="0" smtClean="0"/>
              <a:t>Integracija ITS i upravljanja saobraćajem omogućava donošenje i sprovođenje inteligentnih akcija u delo, odnosno omogućava efikasniji i bezbedniji saobraćaj i bolje iskorišćenje postojećih kapaciteta.</a:t>
            </a:r>
            <a:endParaRPr lang="en-US" sz="1800" dirty="0" smtClean="0"/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sz="1400" dirty="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grpSp>
        <p:nvGrpSpPr>
          <p:cNvPr id="7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928794" y="42861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INTELIGENTNI TRANSPORTNI SISTEMI - ITS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27650" name="Picture 2" descr="G:\ELSEVIER KNJIGA\SPM\Chapter 11\Slike 11\Fig11.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3435846"/>
            <a:ext cx="4484541" cy="16337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059582"/>
            <a:ext cx="5727579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i="1" dirty="0" smtClean="0"/>
              <a:t>ATIS – Advanced Traffic Information System</a:t>
            </a: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sr-Latn-CS" sz="1600" dirty="0" smtClean="0"/>
              <a:t>Podsistem ITS-a</a:t>
            </a: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sr-Latn-CS" sz="1600" dirty="0" smtClean="0"/>
              <a:t>Pruža vozačima informacije u realnom vremenu o:</a:t>
            </a:r>
          </a:p>
          <a:p>
            <a:pPr marL="808038" lvl="1" algn="just">
              <a:lnSpc>
                <a:spcPct val="80000"/>
              </a:lnSpc>
              <a:spcBef>
                <a:spcPct val="65000"/>
              </a:spcBef>
            </a:pPr>
            <a:r>
              <a:rPr lang="sr-Latn-CS" sz="1600" dirty="0" smtClean="0"/>
              <a:t>Očekivanim zastojima usled saobraćajne nezgode,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Stanju saobraćaja na putu,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Radovima na putu,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Usmeravanju tranzitnog saobraćaja,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Raspoloživosti parking mesta,..</a:t>
            </a:r>
            <a:r>
              <a:rPr lang="en-US" sz="1600" dirty="0" smtClean="0"/>
              <a:t>.</a:t>
            </a:r>
          </a:p>
          <a:p>
            <a:pPr marL="446088" lvl="1" indent="-31750" algn="just">
              <a:lnSpc>
                <a:spcPct val="80000"/>
              </a:lnSpc>
              <a:spcBef>
                <a:spcPct val="40000"/>
              </a:spcBef>
              <a:buFont typeface="Wingdings" pitchFamily="2" charset="2"/>
              <a:buNone/>
            </a:pPr>
            <a:r>
              <a:rPr lang="sr-Latn-CS" sz="1600" dirty="0" smtClean="0"/>
              <a:t>kako bi bili bolje informisani kada donose odluke</a:t>
            </a:r>
            <a:br>
              <a:rPr lang="sr-Latn-CS" sz="1600" dirty="0" smtClean="0"/>
            </a:br>
            <a:r>
              <a:rPr lang="sr-Latn-CS" sz="1600" dirty="0" smtClean="0"/>
              <a:t>o putovanju.</a:t>
            </a:r>
            <a:endParaRPr lang="en-US" sz="1600" dirty="0" smtClean="0"/>
          </a:p>
          <a:p>
            <a:pPr marL="0" lvl="0" indent="0">
              <a:buFont typeface="Wingdings" pitchFamily="2" charset="2"/>
              <a:buChar char="ü"/>
            </a:pPr>
            <a:endParaRPr sz="1200" dirty="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grpSp>
        <p:nvGrpSpPr>
          <p:cNvPr id="4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187624" y="428610"/>
            <a:ext cx="698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NAPREDNI SISTEMI ZA INFORMISANJE VOZAČA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 b="5652"/>
          <a:stretch>
            <a:fillRect/>
          </a:stretch>
        </p:blipFill>
        <p:spPr bwMode="auto">
          <a:xfrm>
            <a:off x="6027618" y="1131590"/>
            <a:ext cx="299299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 t="5704"/>
          <a:stretch>
            <a:fillRect/>
          </a:stretch>
        </p:blipFill>
        <p:spPr bwMode="auto">
          <a:xfrm>
            <a:off x="6047742" y="2427734"/>
            <a:ext cx="29527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 descr="DRIP Alkmaar - taalfoutje"/>
          <p:cNvPicPr>
            <a:picLocks noChangeAspect="1" noChangeArrowheads="1"/>
          </p:cNvPicPr>
          <p:nvPr/>
        </p:nvPicPr>
        <p:blipFill>
          <a:blip r:embed="rId5"/>
          <a:srcRect l="14357" t="15028" r="8952" b="44971"/>
          <a:stretch>
            <a:fillRect/>
          </a:stretch>
        </p:blipFill>
        <p:spPr bwMode="auto">
          <a:xfrm>
            <a:off x="2411760" y="3833719"/>
            <a:ext cx="3384376" cy="13097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  <p:grpSp>
        <p:nvGrpSpPr>
          <p:cNvPr id="2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187624" y="428610"/>
            <a:ext cx="698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NAPREDNI SISTEMI ZA INFORMISANJE VOZAČA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23850" y="1059582"/>
            <a:ext cx="82089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 sz="1600" dirty="0"/>
              <a:t>Zašto su korisnicima potrebne ove informacije?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Nedostatak znanja: svesni su samo manjeg broja alternativa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Očekivani uslovi u saobraćaju su neizvesne prirode</a:t>
            </a:r>
          </a:p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1600" i="1" dirty="0" err="1"/>
              <a:t>Koristi</a:t>
            </a:r>
            <a:r>
              <a:rPr lang="en-US" sz="1600" i="1" dirty="0"/>
              <a:t> </a:t>
            </a:r>
            <a:r>
              <a:rPr lang="en-US" sz="1600" i="1" dirty="0" err="1"/>
              <a:t>za</a:t>
            </a:r>
            <a:r>
              <a:rPr lang="en-US" sz="1600" i="1" dirty="0"/>
              <a:t> v</a:t>
            </a:r>
            <a:r>
              <a:rPr lang="sr-Latn-CS" sz="1600" i="1" dirty="0"/>
              <a:t>ozače: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Povećanje ili korigovanje znanja korisnika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Smanjenje neizvesnosti 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17500" y="3291830"/>
            <a:ext cx="74948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 sz="1600" i="1" dirty="0"/>
              <a:t>Koristi Gradske uprave: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Poboljšava se eksploatacija postojeće saobraćajne infrastrukture i redukuje se pojava i trajanje zagušenja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Redukuje se negativan uticaj na životnu sredinu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Povećava se pouzdanost saobraćajnog sistema i mreže.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3850" y="5629994"/>
            <a:ext cx="828675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>
                <a:solidFill>
                  <a:srgbClr val="25027C"/>
                </a:solidFill>
              </a:rPr>
              <a:t>Svoju primenu ATIS je pronašao i u rešavanju problema </a:t>
            </a:r>
            <a:r>
              <a:rPr lang="sr-Latn-CS" i="1">
                <a:solidFill>
                  <a:srgbClr val="25027C"/>
                </a:solidFill>
              </a:rPr>
              <a:t>traženja slobodnog parking mesta</a:t>
            </a:r>
            <a:r>
              <a:rPr lang="sr-Latn-CS">
                <a:solidFill>
                  <a:srgbClr val="25027C"/>
                </a:solidFill>
              </a:rPr>
              <a:t>.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012160" y="1347614"/>
            <a:ext cx="43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80000"/>
              </a:lnSpc>
              <a:spcBef>
                <a:spcPct val="45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Cyrl-CS" sz="1800" b="1" dirty="0">
                <a:solidFill>
                  <a:srgbClr val="2502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  <a:endParaRPr lang="en-US" sz="1800" b="1" dirty="0">
              <a:solidFill>
                <a:srgbClr val="25027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292080" y="1753762"/>
            <a:ext cx="43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80000"/>
              </a:lnSpc>
              <a:spcBef>
                <a:spcPct val="45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Cyrl-CS" sz="1800" b="1" dirty="0">
                <a:solidFill>
                  <a:srgbClr val="2502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  <a:endParaRPr lang="en-US" sz="1800" b="1" dirty="0">
              <a:solidFill>
                <a:srgbClr val="25027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539750" y="2859782"/>
            <a:ext cx="8135938" cy="0"/>
          </a:xfrm>
          <a:prstGeom prst="line">
            <a:avLst/>
          </a:prstGeom>
          <a:noFill/>
          <a:ln w="38100">
            <a:solidFill>
              <a:srgbClr val="25027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50"/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23850" y="2932038"/>
            <a:ext cx="8208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08038" lvl="1" indent="-285750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Povećanje efikasnosti odlučivanja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956" t="19777" r="7481" b="28174"/>
          <a:stretch>
            <a:fillRect/>
          </a:stretch>
        </p:blipFill>
        <p:spPr bwMode="auto">
          <a:xfrm>
            <a:off x="6012160" y="1095376"/>
            <a:ext cx="3108311" cy="231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/>
          <p:cNvSpPr txBox="1">
            <a:spLocks noChangeAspect="1" noChangeArrowheads="1"/>
          </p:cNvSpPr>
          <p:nvPr/>
        </p:nvSpPr>
        <p:spPr bwMode="auto">
          <a:xfrm>
            <a:off x="6563416" y="1259977"/>
            <a:ext cx="2005797" cy="9694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5000"/>
              </a:spcBef>
              <a:buFontTx/>
              <a:buNone/>
            </a:pPr>
            <a:endParaRPr lang="sr-Latn-CS" altLang="en-US" sz="800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25000"/>
              </a:spcBef>
              <a:buFontTx/>
              <a:buNone/>
            </a:pPr>
            <a:r>
              <a:rPr lang="sr-Latn-CS" altLang="en-US" sz="1200">
                <a:latin typeface="Tahoma" panose="020B0604030504040204" pitchFamily="34" charset="0"/>
              </a:rPr>
              <a:t>Debalans između kapaciteta i zahteva za parkiranje</a:t>
            </a:r>
          </a:p>
          <a:p>
            <a:pPr algn="ctr" eaLnBrk="1" hangingPunct="1">
              <a:spcBef>
                <a:spcPct val="25000"/>
              </a:spcBef>
              <a:buFontTx/>
              <a:buNone/>
            </a:pPr>
            <a:endParaRPr lang="en-US" altLang="en-US" sz="800">
              <a:latin typeface="Tahoma" panose="020B0604030504040204" pitchFamily="34" charset="0"/>
            </a:endParaRPr>
          </a:p>
        </p:txBody>
      </p:sp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285866"/>
            <a:ext cx="5572163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ü"/>
            </a:pPr>
            <a:r>
              <a:rPr lang="sr-Latn-CS" altLang="en-US" sz="1800" smtClean="0"/>
              <a:t>Česta pojava u centralnim i drugim</a:t>
            </a:r>
          </a:p>
          <a:p>
            <a:pPr marL="0" lvl="0" indent="0">
              <a:buNone/>
            </a:pPr>
            <a:r>
              <a:rPr lang="sr-Latn-CS" altLang="en-US" sz="1800"/>
              <a:t> </a:t>
            </a:r>
            <a:r>
              <a:rPr lang="sr-Latn-CS" altLang="en-US" sz="1800" smtClean="0"/>
              <a:t>    visokoatraktivnim zonama</a:t>
            </a:r>
          </a:p>
          <a:p>
            <a:pPr marL="0" lvl="0" indent="0">
              <a:buFont typeface="Wingdings" pitchFamily="2" charset="2"/>
              <a:buChar char="ü"/>
            </a:pPr>
            <a:endParaRPr lang="sr-Latn-CS" sz="1800" smtClean="0"/>
          </a:p>
          <a:p>
            <a:pPr marL="0" lvl="0" indent="0">
              <a:buFont typeface="Wingdings" pitchFamily="2" charset="2"/>
              <a:buChar char="ü"/>
            </a:pPr>
            <a:r>
              <a:rPr lang="sr-Latn-CS" sz="1800" smtClean="0"/>
              <a:t>Posledice:</a:t>
            </a:r>
          </a:p>
          <a:p>
            <a:pPr marL="742932" lvl="1" indent="-285744" algn="just"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/>
            </a:pPr>
            <a:r>
              <a:rPr lang="sr-Latn-CS" sz="1800" smtClean="0"/>
              <a:t>Vreme putovanja se povećava u proseku za 40% - dodatni troškovi korisnika.</a:t>
            </a:r>
          </a:p>
          <a:p>
            <a:pPr marL="742932" lvl="1" indent="-285744" algn="just"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/>
            </a:pPr>
            <a:r>
              <a:rPr lang="sr-Latn-CS" sz="1800" smtClean="0"/>
              <a:t>Obim saobraćaja se povećava u proseku za 30% - doprinos nastanku saobraćajnih zagušenja.</a:t>
            </a:r>
            <a:endParaRPr lang="en-US" sz="1800" smtClean="0"/>
          </a:p>
          <a:p>
            <a:pPr marL="0" lvl="0" indent="0">
              <a:buNone/>
            </a:pPr>
            <a:endParaRPr sz="140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grpSp>
        <p:nvGrpSpPr>
          <p:cNvPr id="4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928794" y="42861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smtClean="0">
                <a:solidFill>
                  <a:schemeClr val="bg1"/>
                </a:solidFill>
                <a:latin typeface="Dosis" charset="0"/>
              </a:rPr>
              <a:t>TRAŽENJE SLOBODNOG PARKING MESTA</a:t>
            </a:r>
            <a:endParaRPr lang="en-US" altLang="en-US" sz="2400" b="1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415298"/>
            <a:ext cx="2664296" cy="147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7132390" y="2268637"/>
            <a:ext cx="867846" cy="16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 Box 11"/>
          <p:cNvSpPr txBox="1">
            <a:spLocks noChangeAspect="1" noChangeArrowheads="1"/>
          </p:cNvSpPr>
          <p:nvPr/>
        </p:nvSpPr>
        <p:spPr bwMode="auto">
          <a:xfrm>
            <a:off x="6826255" y="2426666"/>
            <a:ext cx="1480120" cy="7386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Latn-CS" altLang="en-US" sz="1200" b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Traženje parking mesta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1200" b="1">
              <a:solidFill>
                <a:srgbClr val="25027C"/>
              </a:solidFill>
              <a:latin typeface="Tahoma" panose="020B0604030504040204" pitchFamily="34" charset="0"/>
            </a:endParaRPr>
          </a:p>
        </p:txBody>
      </p:sp>
      <p:sp>
        <p:nvSpPr>
          <p:cNvPr id="25" name="Line 13"/>
          <p:cNvSpPr>
            <a:spLocks noChangeAspect="1" noChangeShapeType="1"/>
          </p:cNvSpPr>
          <p:nvPr/>
        </p:nvSpPr>
        <p:spPr bwMode="auto">
          <a:xfrm flipH="1">
            <a:off x="7566313" y="2128889"/>
            <a:ext cx="1" cy="20116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>
            <a:spLocks noGrp="1"/>
          </p:cNvSpPr>
          <p:nvPr>
            <p:ph type="ctrTitle" idx="4294967295"/>
          </p:nvPr>
        </p:nvSpPr>
        <p:spPr>
          <a:xfrm>
            <a:off x="971600" y="-23751"/>
            <a:ext cx="7776864" cy="7858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hangingPunct="1">
              <a:spcBef>
                <a:spcPct val="0"/>
              </a:spcBef>
            </a:pPr>
            <a:r>
              <a:rPr lang="sr-Latn-CS" altLang="en-US" b="1" dirty="0" smtClean="0">
                <a:solidFill>
                  <a:schemeClr val="tx1"/>
                </a:solidFill>
                <a:latin typeface="Dosis" charset="0"/>
              </a:rPr>
              <a:t>PARKING GUIDANCE AND INFORMATION (PGI) SYSTEMS</a:t>
            </a:r>
            <a:endParaRPr lang="en-US" altLang="en-US" b="1" dirty="0">
              <a:solidFill>
                <a:schemeClr val="tx1"/>
              </a:solidFill>
              <a:latin typeface="Dosis" charset="0"/>
            </a:endParaRPr>
          </a:p>
        </p:txBody>
      </p:sp>
      <p:sp>
        <p:nvSpPr>
          <p:cNvPr id="124" name="Google Shape;124;p15"/>
          <p:cNvSpPr txBox="1">
            <a:spLocks noGrp="1"/>
          </p:cNvSpPr>
          <p:nvPr>
            <p:ph type="subTitle" idx="4294967295"/>
          </p:nvPr>
        </p:nvSpPr>
        <p:spPr>
          <a:xfrm>
            <a:off x="1302440" y="674851"/>
            <a:ext cx="7613432" cy="15966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 eaLnBrk="1" hangingPunct="1"/>
            <a:r>
              <a:rPr lang="sr-Latn-RS" altLang="en-US" sz="1800" dirty="0" smtClean="0">
                <a:solidFill>
                  <a:schemeClr val="tx1"/>
                </a:solidFill>
              </a:rPr>
              <a:t>PGI sistem informiše vozače o stanju parkiranja u realnom vremenu u zoni ili parkiralištu koje se kontroliše i vodi korisnike do slobodnih parking mesta.</a:t>
            </a:r>
          </a:p>
          <a:p>
            <a:pPr algn="just" eaLnBrk="1" hangingPunct="1"/>
            <a:r>
              <a:rPr lang="sr-Latn-CS" altLang="en-US" sz="1800" dirty="0" smtClean="0">
                <a:solidFill>
                  <a:schemeClr val="tx1"/>
                </a:solidFill>
              </a:rPr>
              <a:t>Prvi put bili implementirani ranih ’70. u nemačkom gradu  Aachenu.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400" b="1" dirty="0">
              <a:solidFill>
                <a:srgbClr val="FFFFFF"/>
              </a:solidFill>
            </a:endParaRPr>
          </a:p>
        </p:txBody>
      </p:sp>
      <p:sp>
        <p:nvSpPr>
          <p:cNvPr id="125" name="Google Shape;125;p1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5143504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4" y="2283719"/>
            <a:ext cx="1529989" cy="26202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0" y="2112828"/>
            <a:ext cx="4519136" cy="3153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2635560"/>
            <a:ext cx="1778394" cy="19898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4" descr="Резултат слика за parking &quot;variable message sign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2721" y="2643758"/>
            <a:ext cx="1979067" cy="1973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sldNum" idx="4294967295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85786" y="0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CS" altLang="en-US" sz="2400" b="1" smtClean="0">
                <a:solidFill>
                  <a:schemeClr val="tx1"/>
                </a:solidFill>
                <a:latin typeface="Dosis" charset="0"/>
              </a:rPr>
              <a:t>PGI SISTEMI</a:t>
            </a:r>
            <a:endParaRPr lang="sr-Latn-CS" sz="240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29190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2004020059"/>
              </p:ext>
            </p:extLst>
          </p:nvPr>
        </p:nvGraphicFramePr>
        <p:xfrm>
          <a:off x="179512" y="771551"/>
          <a:ext cx="8869324" cy="648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51669"/>
            <a:ext cx="2016224" cy="2683799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51669"/>
            <a:ext cx="1970097" cy="2688443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01" y="1847025"/>
            <a:ext cx="1812913" cy="2688443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3" y="1847025"/>
            <a:ext cx="1909414" cy="2688444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sldNum" idx="4294967295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85786" y="0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CS" altLang="en-US" sz="2400" b="1" smtClean="0">
                <a:solidFill>
                  <a:schemeClr val="tx1"/>
                </a:solidFill>
                <a:latin typeface="Dosis" charset="0"/>
              </a:rPr>
              <a:t>PGI SISTEMI</a:t>
            </a:r>
            <a:endParaRPr lang="sr-Latn-CS" sz="240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29190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2103361405"/>
              </p:ext>
            </p:extLst>
          </p:nvPr>
        </p:nvGraphicFramePr>
        <p:xfrm>
          <a:off x="60362" y="555527"/>
          <a:ext cx="8869324" cy="839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9" y="1657353"/>
            <a:ext cx="1584176" cy="2215719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54633"/>
            <a:ext cx="1689350" cy="2218439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94528"/>
            <a:ext cx="3072570" cy="1633456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182084"/>
            <a:ext cx="3132291" cy="1461368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296" y="1657353"/>
            <a:ext cx="1691680" cy="2191482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374796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 txBox="1">
            <a:spLocks noGrp="1"/>
          </p:cNvSpPr>
          <p:nvPr>
            <p:ph type="body" idx="1"/>
          </p:nvPr>
        </p:nvSpPr>
        <p:spPr>
          <a:xfrm>
            <a:off x="1000100" y="0"/>
            <a:ext cx="7343100" cy="12144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>
              <a:buNone/>
            </a:pPr>
            <a:r>
              <a:rPr lang="sr-Latn-CS" altLang="en-US" sz="2400" b="1" i="0" smtClean="0">
                <a:solidFill>
                  <a:schemeClr val="tx1"/>
                </a:solidFill>
                <a:latin typeface="Dosis" charset="0"/>
              </a:rPr>
              <a:t>STRUKTURA PGI SISTEMA</a:t>
            </a:r>
            <a:endParaRPr lang="en-US" altLang="en-US" sz="2400" b="1" i="0" smtClean="0">
              <a:solidFill>
                <a:schemeClr val="tx1"/>
              </a:solidFill>
              <a:latin typeface="Dosis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roup 2"/>
          <p:cNvGrpSpPr/>
          <p:nvPr/>
        </p:nvGrpSpPr>
        <p:grpSpPr>
          <a:xfrm>
            <a:off x="0" y="4643452"/>
            <a:ext cx="4000497" cy="500048"/>
            <a:chOff x="6746240" y="4274987"/>
            <a:chExt cx="4363081" cy="515947"/>
          </a:xfrm>
        </p:grpSpPr>
        <p:sp>
          <p:nvSpPr>
            <p:cNvPr id="4" name="TextBox 3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6" name="Isosceles Triangle 5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785786" y="706266"/>
            <a:ext cx="3786214" cy="400075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5072066" y="843558"/>
            <a:ext cx="3429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Oprema za nadgledanje stanja parkirališta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Kontrolno-procesni centar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Komunikacione tehnologije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Sredstva za prikaz poruka</a:t>
            </a:r>
            <a:endParaRPr lang="en-US" altLang="en-US" sz="1800">
              <a:latin typeface="Roboto" charset="0"/>
              <a:ea typeface="Roboto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707" y="2911664"/>
            <a:ext cx="3516032" cy="2115114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lliam template">
  <a:themeElements>
    <a:clrScheme name="Custom 347">
      <a:dk1>
        <a:srgbClr val="222222"/>
      </a:dk1>
      <a:lt1>
        <a:srgbClr val="FFFFFF"/>
      </a:lt1>
      <a:dk2>
        <a:srgbClr val="666666"/>
      </a:dk2>
      <a:lt2>
        <a:srgbClr val="F3F3F3"/>
      </a:lt2>
      <a:accent1>
        <a:srgbClr val="FF8700"/>
      </a:accent1>
      <a:accent2>
        <a:srgbClr val="FFB840"/>
      </a:accent2>
      <a:accent3>
        <a:srgbClr val="333333"/>
      </a:accent3>
      <a:accent4>
        <a:srgbClr val="9B9796"/>
      </a:accent4>
      <a:accent5>
        <a:srgbClr val="C9C3BD"/>
      </a:accent5>
      <a:accent6>
        <a:srgbClr val="96C94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5622</TotalTime>
  <Words>744</Words>
  <Application>Microsoft Office PowerPoint</Application>
  <PresentationFormat>On-screen Show (16:9)</PresentationFormat>
  <Paragraphs>124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Dosis</vt:lpstr>
      <vt:lpstr>Bookman Old Style</vt:lpstr>
      <vt:lpstr>Roboto</vt:lpstr>
      <vt:lpstr>Wingdings</vt:lpstr>
      <vt:lpstr>Tahoma</vt:lpstr>
      <vt:lpstr>William template</vt:lpstr>
      <vt:lpstr>Sistemi za informisanje i vođenje korisnika do slobodnih parking mesta</vt:lpstr>
      <vt:lpstr>Slide 2</vt:lpstr>
      <vt:lpstr>Slide 3</vt:lpstr>
      <vt:lpstr>Slide 4</vt:lpstr>
      <vt:lpstr>Slide 5</vt:lpstr>
      <vt:lpstr>PARKING GUIDANCE AND INFORMATION (PGI) SYSTEMS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Sistemi za informisanje i vođenje korisnika</dc:title>
  <dc:creator>pantic</dc:creator>
  <cp:lastModifiedBy>Natasa</cp:lastModifiedBy>
  <cp:revision>85</cp:revision>
  <dcterms:modified xsi:type="dcterms:W3CDTF">2025-06-11T09:53:42Z</dcterms:modified>
</cp:coreProperties>
</file>