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0"/>
  </p:notesMasterIdLst>
  <p:handoutMasterIdLst>
    <p:handoutMasterId r:id="rId51"/>
  </p:handoutMasterIdLst>
  <p:sldIdLst>
    <p:sldId id="286" r:id="rId2"/>
    <p:sldId id="287" r:id="rId3"/>
    <p:sldId id="290" r:id="rId4"/>
    <p:sldId id="291" r:id="rId5"/>
    <p:sldId id="292" r:id="rId6"/>
    <p:sldId id="330" r:id="rId7"/>
    <p:sldId id="294" r:id="rId8"/>
    <p:sldId id="295" r:id="rId9"/>
    <p:sldId id="296" r:id="rId10"/>
    <p:sldId id="331" r:id="rId11"/>
    <p:sldId id="298" r:id="rId12"/>
    <p:sldId id="332" r:id="rId13"/>
    <p:sldId id="299" r:id="rId14"/>
    <p:sldId id="301" r:id="rId15"/>
    <p:sldId id="333" r:id="rId16"/>
    <p:sldId id="303" r:id="rId17"/>
    <p:sldId id="334" r:id="rId18"/>
    <p:sldId id="335" r:id="rId19"/>
    <p:sldId id="336" r:id="rId20"/>
    <p:sldId id="305" r:id="rId21"/>
    <p:sldId id="306" r:id="rId22"/>
    <p:sldId id="307" r:id="rId23"/>
    <p:sldId id="308" r:id="rId24"/>
    <p:sldId id="309" r:id="rId25"/>
    <p:sldId id="339" r:id="rId26"/>
    <p:sldId id="337" r:id="rId27"/>
    <p:sldId id="340" r:id="rId28"/>
    <p:sldId id="311" r:id="rId29"/>
    <p:sldId id="312" r:id="rId30"/>
    <p:sldId id="341" r:id="rId31"/>
    <p:sldId id="342" r:id="rId32"/>
    <p:sldId id="315" r:id="rId33"/>
    <p:sldId id="316" r:id="rId34"/>
    <p:sldId id="343" r:id="rId35"/>
    <p:sldId id="318" r:id="rId36"/>
    <p:sldId id="344" r:id="rId37"/>
    <p:sldId id="321" r:id="rId38"/>
    <p:sldId id="345" r:id="rId39"/>
    <p:sldId id="322" r:id="rId40"/>
    <p:sldId id="346" r:id="rId41"/>
    <p:sldId id="347" r:id="rId42"/>
    <p:sldId id="324" r:id="rId43"/>
    <p:sldId id="325" r:id="rId44"/>
    <p:sldId id="326" r:id="rId45"/>
    <p:sldId id="327" r:id="rId46"/>
    <p:sldId id="328" r:id="rId47"/>
    <p:sldId id="329" r:id="rId48"/>
    <p:sldId id="275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4C"/>
    <a:srgbClr val="000099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7" name="WordArt 13" descr="Paper bag"/>
          <p:cNvSpPr>
            <a:spLocks noChangeArrowheads="1" noChangeShapeType="1" noTextEdit="1"/>
          </p:cNvSpPr>
          <p:nvPr/>
        </p:nvSpPr>
        <p:spPr bwMode="auto">
          <a:xfrm>
            <a:off x="1625600" y="2443163"/>
            <a:ext cx="5873750" cy="1509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PROSTIRANjE TOPLOTE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17824" y="1020054"/>
            <a:ext cx="430598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Koeficijent provođenja </a:t>
            </a:r>
            <a:r>
              <a:rPr lang="sr-Cyrl-CS" b="1" i="1" smtClean="0">
                <a:solidFill>
                  <a:srgbClr val="000066"/>
                </a:solidFill>
              </a:rPr>
              <a:t>toplote</a:t>
            </a:r>
            <a:r>
              <a:rPr lang="en-US" b="1" i="1" smtClean="0">
                <a:solidFill>
                  <a:srgbClr val="000066"/>
                </a:solidFill>
              </a:rPr>
              <a:t> </a:t>
            </a:r>
            <a:r>
              <a:rPr lang="sr-Latn-RS" b="1" i="1" smtClean="0">
                <a:solidFill>
                  <a:srgbClr val="000066"/>
                </a:solidFill>
              </a:rPr>
              <a:t>(</a:t>
            </a:r>
            <a:r>
              <a:rPr lang="sr-Latn-RS" b="1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b="1" i="1" smtClean="0">
                <a:solidFill>
                  <a:srgbClr val="000066"/>
                </a:solidFill>
              </a:rPr>
              <a:t>)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3733800" y="2547651"/>
            <a:ext cx="0" cy="5486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      </a:t>
            </a:r>
            <a:r>
              <a:rPr lang="sr-Latn-RS" sz="2400" i="1" smtClean="0">
                <a:solidFill>
                  <a:srgbClr val="000066"/>
                </a:solidFill>
              </a:rPr>
              <a:t>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90996" y="17863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69034" y="226097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93753" y="2175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dA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73520" y="20668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226752" y="184544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843662" y="17825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921700" y="22572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846419" y="21715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876800" y="2057400"/>
            <a:ext cx="3276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– s</a:t>
            </a:r>
            <a:r>
              <a:rPr lang="sr-Cyrl-CS" smtClean="0">
                <a:solidFill>
                  <a:srgbClr val="000066"/>
                </a:solidFill>
              </a:rPr>
              <a:t>pecifični toplotni protok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539170" y="3012192"/>
            <a:ext cx="2362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            ,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409502" y="3305975"/>
            <a:ext cx="914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529770" y="2743200"/>
            <a:ext cx="609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831999" y="283886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508655" y="3216920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4586693" y="369155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511412" y="36058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5670013" y="282766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748051" y="330229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520370" y="3216627"/>
            <a:ext cx="990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m K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6438843" y="3079839"/>
            <a:ext cx="1665841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k</a:t>
            </a:r>
            <a:r>
              <a:rPr lang="sr-Cyrl-CS" smtClean="0">
                <a:solidFill>
                  <a:srgbClr val="000066"/>
                </a:solidFill>
              </a:rPr>
              <a:t>oeficijent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  </a:t>
            </a:r>
            <a:r>
              <a:rPr lang="sr-Cyrl-CS" smtClean="0">
                <a:solidFill>
                  <a:srgbClr val="000066"/>
                </a:solidFill>
              </a:rPr>
              <a:t>provođenja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  </a:t>
            </a:r>
            <a:r>
              <a:rPr lang="sr-Cyrl-CS" smtClean="0">
                <a:solidFill>
                  <a:srgbClr val="000066"/>
                </a:solidFill>
              </a:rPr>
              <a:t>toplot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334000" y="4377494"/>
            <a:ext cx="35052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smtClean="0">
                <a:solidFill>
                  <a:srgbClr val="000066"/>
                </a:solidFill>
              </a:rPr>
              <a:t>k</a:t>
            </a:r>
            <a:r>
              <a:rPr lang="sr-Cyrl-CS" sz="1800" smtClean="0">
                <a:solidFill>
                  <a:srgbClr val="000066"/>
                </a:solidFill>
              </a:rPr>
              <a:t>oeficijent </a:t>
            </a:r>
            <a:r>
              <a:rPr lang="sr-Cyrl-CS" sz="1800">
                <a:solidFill>
                  <a:srgbClr val="000066"/>
                </a:solidFill>
              </a:rPr>
              <a:t>provođenja toplote je jednak specifičnom toplotnom protoku, kroz zid jedinične debljine, pri padu temperature za 1 </a:t>
            </a:r>
            <a:r>
              <a:rPr lang="sr-Cyrl-CS" sz="1800" smtClean="0">
                <a:solidFill>
                  <a:srgbClr val="000066"/>
                </a:solidFill>
              </a:rPr>
              <a:t>K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6004193" y="3732587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28600" y="3886200"/>
            <a:ext cx="3429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66"/>
                </a:solidFill>
              </a:rPr>
              <a:t>K</a:t>
            </a:r>
            <a:r>
              <a:rPr lang="sr-Cyrl-CS" sz="1800" i="1">
                <a:solidFill>
                  <a:srgbClr val="000066"/>
                </a:solidFill>
              </a:rPr>
              <a:t>oeficijent provođenja </a:t>
            </a:r>
            <a:r>
              <a:rPr lang="sr-Cyrl-CS" sz="1800" i="1" smtClean="0">
                <a:solidFill>
                  <a:srgbClr val="000066"/>
                </a:solidFill>
              </a:rPr>
              <a:t>toplote</a:t>
            </a:r>
            <a:r>
              <a:rPr lang="sr-Latn-RS" sz="1800" i="1" smtClean="0">
                <a:solidFill>
                  <a:srgbClr val="000066"/>
                </a:solidFill>
              </a:rPr>
              <a:t> = = f (</a:t>
            </a:r>
            <a:r>
              <a:rPr lang="sr-Cyrl-CS" sz="1800" i="1" smtClean="0">
                <a:solidFill>
                  <a:srgbClr val="000066"/>
                </a:solidFill>
              </a:rPr>
              <a:t>vrst</a:t>
            </a:r>
            <a:r>
              <a:rPr lang="sr-Latn-RS" sz="1800" i="1" smtClean="0">
                <a:solidFill>
                  <a:srgbClr val="000066"/>
                </a:solidFill>
              </a:rPr>
              <a:t>a</a:t>
            </a:r>
            <a:r>
              <a:rPr lang="sr-Cyrl-CS" sz="1800" i="1" smtClean="0">
                <a:solidFill>
                  <a:srgbClr val="000066"/>
                </a:solidFill>
              </a:rPr>
              <a:t> </a:t>
            </a:r>
            <a:r>
              <a:rPr lang="sr-Cyrl-CS" sz="1800" i="1">
                <a:solidFill>
                  <a:srgbClr val="000066"/>
                </a:solidFill>
              </a:rPr>
              <a:t>materijala, </a:t>
            </a:r>
            <a:r>
              <a:rPr lang="sr-Cyrl-CS" sz="1800" i="1" smtClean="0">
                <a:solidFill>
                  <a:srgbClr val="000066"/>
                </a:solidFill>
              </a:rPr>
              <a:t>strukture</a:t>
            </a:r>
            <a:r>
              <a:rPr lang="sr-Cyrl-CS" sz="1800" i="1">
                <a:solidFill>
                  <a:srgbClr val="000066"/>
                </a:solidFill>
              </a:rPr>
              <a:t>, </a:t>
            </a:r>
            <a:r>
              <a:rPr lang="sr-Cyrl-CS" sz="1800" i="1" smtClean="0">
                <a:solidFill>
                  <a:srgbClr val="000066"/>
                </a:solidFill>
              </a:rPr>
              <a:t>vlažnosti</a:t>
            </a:r>
            <a:r>
              <a:rPr lang="sr-Latn-RS" sz="1800" i="1" smtClean="0">
                <a:solidFill>
                  <a:srgbClr val="000066"/>
                </a:solidFill>
              </a:rPr>
              <a:t> ...)</a:t>
            </a:r>
            <a:endParaRPr lang="en-US" sz="1800" i="1">
              <a:solidFill>
                <a:srgbClr val="000066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28600" y="4923472"/>
            <a:ext cx="44196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 smtClean="0">
                <a:solidFill>
                  <a:srgbClr val="000066"/>
                </a:solidFill>
              </a:rPr>
              <a:t>gasovi</a:t>
            </a:r>
            <a:r>
              <a:rPr lang="sr-Latn-CS" sz="1800" i="1" smtClean="0">
                <a:solidFill>
                  <a:srgbClr val="000066"/>
                </a:solidFill>
              </a:rPr>
              <a:t> </a:t>
            </a:r>
            <a:r>
              <a:rPr lang="sr-Latn-RS" sz="1800" i="1" smtClean="0">
                <a:solidFill>
                  <a:srgbClr val="000066"/>
                </a:solidFill>
              </a:rPr>
              <a:t>n</a:t>
            </a:r>
            <a:r>
              <a:rPr lang="sr-Cyrl-CS" sz="1800" i="1" smtClean="0">
                <a:solidFill>
                  <a:srgbClr val="000066"/>
                </a:solidFill>
              </a:rPr>
              <a:t>ajlošij</a:t>
            </a:r>
            <a:r>
              <a:rPr lang="sr-Latn-RS" sz="1800" i="1" smtClean="0">
                <a:solidFill>
                  <a:srgbClr val="000066"/>
                </a:solidFill>
              </a:rPr>
              <a:t>i</a:t>
            </a:r>
            <a:r>
              <a:rPr lang="sr-Cyrl-CS" sz="1800" i="1" smtClean="0">
                <a:solidFill>
                  <a:srgbClr val="000066"/>
                </a:solidFill>
              </a:rPr>
              <a:t> provod</a:t>
            </a:r>
            <a:r>
              <a:rPr lang="sr-Latn-RS" sz="1800" i="1" smtClean="0">
                <a:solidFill>
                  <a:srgbClr val="000066"/>
                </a:solidFill>
              </a:rPr>
              <a:t>nici</a:t>
            </a:r>
            <a:r>
              <a:rPr lang="sr-Cyrl-CS" sz="1800" i="1" smtClean="0">
                <a:solidFill>
                  <a:srgbClr val="000066"/>
                </a:solidFill>
              </a:rPr>
              <a:t> toplot</a:t>
            </a:r>
            <a:r>
              <a:rPr lang="sr-Latn-RS" sz="1800" i="1" smtClean="0">
                <a:solidFill>
                  <a:srgbClr val="000066"/>
                </a:solidFill>
              </a:rPr>
              <a:t>e – </a:t>
            </a:r>
            <a:r>
              <a:rPr lang="sr-Latn-RS" sz="1800" i="1" smtClean="0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 smtClean="0">
                <a:solidFill>
                  <a:srgbClr val="000066"/>
                </a:solidFill>
              </a:rPr>
              <a:t>(0,006</a:t>
            </a:r>
            <a:r>
              <a:rPr lang="en-AU" sz="1800" i="1" smtClean="0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 smtClean="0">
                <a:solidFill>
                  <a:srgbClr val="000066"/>
                </a:solidFill>
              </a:rPr>
              <a:t>0,60</a:t>
            </a:r>
            <a:r>
              <a:rPr lang="sr-Latn-CS" sz="1800" i="1" smtClean="0">
                <a:solidFill>
                  <a:srgbClr val="000066"/>
                </a:solidFill>
              </a:rPr>
              <a:t>0</a:t>
            </a:r>
            <a:r>
              <a:rPr lang="sr-Cyrl-CS" sz="1800" i="1" smtClean="0">
                <a:solidFill>
                  <a:srgbClr val="000066"/>
                </a:solidFill>
              </a:rPr>
              <a:t>) </a:t>
            </a:r>
            <a:r>
              <a:rPr lang="sl-SI" sz="1800" i="1" smtClean="0">
                <a:solidFill>
                  <a:srgbClr val="000066"/>
                </a:solidFill>
              </a:rPr>
              <a:t>W/(m</a:t>
            </a:r>
            <a:r>
              <a:rPr lang="sl-SI" sz="1800" i="1" smtClean="0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 smtClean="0">
                <a:solidFill>
                  <a:srgbClr val="000066"/>
                </a:solidFill>
              </a:rPr>
              <a:t>K)</a:t>
            </a:r>
            <a:r>
              <a:rPr lang="sr-Latn-RS" sz="1800" i="1" smtClean="0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 smtClean="0">
                <a:solidFill>
                  <a:srgbClr val="000066"/>
                </a:solidFill>
              </a:rPr>
              <a:t>tečnosti</a:t>
            </a:r>
            <a:r>
              <a:rPr lang="sr-Latn-RS" sz="1800" i="1" smtClean="0">
                <a:solidFill>
                  <a:srgbClr val="000066"/>
                </a:solidFill>
              </a:rPr>
              <a:t> – </a:t>
            </a:r>
            <a:r>
              <a:rPr lang="sr-Latn-RS" sz="1800" i="1" smtClean="0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 smtClean="0">
                <a:solidFill>
                  <a:srgbClr val="000066"/>
                </a:solidFill>
              </a:rPr>
              <a:t>(</a:t>
            </a:r>
            <a:r>
              <a:rPr lang="sr-Cyrl-CS" sz="1800" i="1">
                <a:solidFill>
                  <a:srgbClr val="000066"/>
                </a:solidFill>
              </a:rPr>
              <a:t>0,07</a:t>
            </a:r>
            <a:r>
              <a:rPr lang="en-AU" sz="18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>
                <a:solidFill>
                  <a:srgbClr val="000066"/>
                </a:solidFill>
              </a:rPr>
              <a:t>0,70) </a:t>
            </a:r>
            <a:r>
              <a:rPr lang="sl-SI" sz="1800" i="1">
                <a:solidFill>
                  <a:srgbClr val="000066"/>
                </a:solidFill>
              </a:rPr>
              <a:t>W/(m</a:t>
            </a:r>
            <a:r>
              <a:rPr lang="sl-SI" sz="1800" i="1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>
                <a:solidFill>
                  <a:srgbClr val="000066"/>
                </a:solidFill>
              </a:rPr>
              <a:t>K</a:t>
            </a:r>
            <a:r>
              <a:rPr lang="sl-SI" sz="1800" i="1" smtClean="0">
                <a:solidFill>
                  <a:srgbClr val="000066"/>
                </a:solidFill>
              </a:rPr>
              <a:t>)</a:t>
            </a:r>
            <a:r>
              <a:rPr lang="sr-Latn-CS" sz="1800" i="1" smtClean="0">
                <a:solidFill>
                  <a:srgbClr val="000066"/>
                </a:solidFill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z="1800" i="1" smtClean="0">
                <a:solidFill>
                  <a:srgbClr val="000066"/>
                </a:solidFill>
              </a:rPr>
              <a:t>metali</a:t>
            </a:r>
            <a:r>
              <a:rPr lang="sr-Latn-RS" sz="1800" i="1" smtClean="0">
                <a:solidFill>
                  <a:srgbClr val="000066"/>
                </a:solidFill>
              </a:rPr>
              <a:t> </a:t>
            </a:r>
            <a:r>
              <a:rPr lang="sr-Latn-CS" sz="1800" i="1" smtClean="0">
                <a:solidFill>
                  <a:srgbClr val="000066"/>
                </a:solidFill>
              </a:rPr>
              <a:t>n</a:t>
            </a:r>
            <a:r>
              <a:rPr lang="sr-Cyrl-CS" sz="1800" i="1">
                <a:solidFill>
                  <a:srgbClr val="000066"/>
                </a:solidFill>
              </a:rPr>
              <a:t>ajbolji provodnici </a:t>
            </a:r>
            <a:r>
              <a:rPr lang="sr-Cyrl-CS" sz="1800" i="1" smtClean="0">
                <a:solidFill>
                  <a:srgbClr val="000066"/>
                </a:solidFill>
              </a:rPr>
              <a:t>toplote</a:t>
            </a:r>
            <a:r>
              <a:rPr lang="sr-Latn-RS" sz="1800" i="1" smtClean="0">
                <a:solidFill>
                  <a:srgbClr val="000066"/>
                </a:solidFill>
              </a:rPr>
              <a:t> – </a:t>
            </a:r>
            <a:r>
              <a:rPr lang="sr-Latn-RS" sz="1800" i="1" smtClean="0">
                <a:solidFill>
                  <a:srgbClr val="000066"/>
                </a:solidFill>
                <a:sym typeface="Symbol"/>
              </a:rPr>
              <a:t>=</a:t>
            </a:r>
            <a:r>
              <a:rPr lang="sr-Cyrl-CS" sz="1800" i="1" smtClean="0">
                <a:solidFill>
                  <a:srgbClr val="000066"/>
                </a:solidFill>
              </a:rPr>
              <a:t>20</a:t>
            </a:r>
            <a:r>
              <a:rPr lang="en-AU" sz="1800" i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800" i="1">
                <a:solidFill>
                  <a:srgbClr val="000066"/>
                </a:solidFill>
              </a:rPr>
              <a:t>420 </a:t>
            </a:r>
            <a:r>
              <a:rPr lang="sl-SI" sz="1800" i="1">
                <a:solidFill>
                  <a:srgbClr val="000066"/>
                </a:solidFill>
              </a:rPr>
              <a:t>W/(m</a:t>
            </a:r>
            <a:r>
              <a:rPr lang="sl-SI" sz="1800" i="1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 sz="1800" i="1">
                <a:solidFill>
                  <a:srgbClr val="000066"/>
                </a:solidFill>
              </a:rPr>
              <a:t>K</a:t>
            </a:r>
            <a:r>
              <a:rPr lang="sl-SI" sz="1800" i="1" smtClean="0">
                <a:solidFill>
                  <a:srgbClr val="000066"/>
                </a:solidFill>
              </a:rPr>
              <a:t>)</a:t>
            </a:r>
            <a:endParaRPr lang="en-US" sz="18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153988" y="960438"/>
            <a:ext cx="570865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Diferencijalna jednačina provođenja toplote</a:t>
            </a:r>
            <a:endParaRPr lang="sr-Latn-CS" b="1" i="1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(kada ne postoje unutrašnji izvori toplote)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73420" name="Text Box 12"/>
          <p:cNvSpPr txBox="1">
            <a:spLocks noChangeArrowheads="1"/>
          </p:cNvSpPr>
          <p:nvPr/>
        </p:nvSpPr>
        <p:spPr bwMode="auto">
          <a:xfrm>
            <a:off x="1524000" y="3048000"/>
            <a:ext cx="155683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smtClean="0">
                <a:solidFill>
                  <a:srgbClr val="000066"/>
                </a:solidFill>
              </a:rPr>
              <a:t>koeficijent</a:t>
            </a:r>
            <a:endParaRPr lang="en-US" sz="1800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smtClean="0">
                <a:solidFill>
                  <a:srgbClr val="000066"/>
                </a:solidFill>
              </a:rPr>
              <a:t>temperaturne</a:t>
            </a:r>
            <a:endParaRPr lang="en-US" sz="1800" smtClean="0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smtClean="0">
                <a:solidFill>
                  <a:srgbClr val="000066"/>
                </a:solidFill>
              </a:rPr>
              <a:t>provodljivosti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273422" name="Text Box 14"/>
          <p:cNvSpPr txBox="1">
            <a:spLocks noChangeArrowheads="1"/>
          </p:cNvSpPr>
          <p:nvPr/>
        </p:nvSpPr>
        <p:spPr bwMode="auto">
          <a:xfrm>
            <a:off x="3581486" y="3962400"/>
            <a:ext cx="373371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Stacionarno provođenje </a:t>
            </a:r>
            <a:r>
              <a:rPr lang="sr-Cyrl-CS" smtClean="0">
                <a:solidFill>
                  <a:srgbClr val="000066"/>
                </a:solidFill>
              </a:rPr>
              <a:t>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60234" y="2277070"/>
            <a:ext cx="348316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</a:rPr>
              <a:t>= 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Latn-RS" sz="24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+         +         </a:t>
            </a:r>
            <a:r>
              <a:rPr lang="sr-Latn-RS" sz="24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28600" y="2058263"/>
            <a:ext cx="762000" cy="913375"/>
            <a:chOff x="4648200" y="3581400"/>
            <a:chExt cx="762000" cy="913375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437702" y="204847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557734" y="252859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437702" y="246779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286000" y="204847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406032" y="252859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286000" y="246779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200400" y="204949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320432" y="252962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200400" y="246882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1288973" y="2780174"/>
            <a:ext cx="311227" cy="344026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213034" y="4572305"/>
            <a:ext cx="81616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</a:rPr>
              <a:t>=</a:t>
            </a:r>
            <a:r>
              <a:rPr lang="en-US" sz="2400" smtClean="0">
                <a:solidFill>
                  <a:srgbClr val="000066"/>
                </a:solidFill>
              </a:rPr>
              <a:t>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581400" y="4353498"/>
            <a:ext cx="762000" cy="913375"/>
            <a:chOff x="4648200" y="3581400"/>
            <a:chExt cx="762000" cy="913375"/>
          </a:xfrm>
        </p:grpSpPr>
        <p:sp>
          <p:nvSpPr>
            <p:cNvPr id="27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  <p:sp>
        <p:nvSpPr>
          <p:cNvPr id="39" name="Line 12"/>
          <p:cNvSpPr>
            <a:spLocks noChangeShapeType="1"/>
          </p:cNvSpPr>
          <p:nvPr/>
        </p:nvSpPr>
        <p:spPr bwMode="auto">
          <a:xfrm flipH="1">
            <a:off x="1752600" y="4800600"/>
            <a:ext cx="14478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990600" y="2895600"/>
            <a:ext cx="0" cy="21945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817085" y="5475383"/>
            <a:ext cx="261191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        +         </a:t>
            </a:r>
            <a:r>
              <a:rPr lang="en-US" sz="24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94702" y="5257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414734" y="5737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294702" y="5677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1143000" y="5257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1263032" y="5737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1143000" y="5677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2057400" y="525882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2177432" y="57389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2057400" y="56781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71" name="Text Box 14"/>
          <p:cNvSpPr txBox="1">
            <a:spLocks noChangeArrowheads="1"/>
          </p:cNvSpPr>
          <p:nvPr/>
        </p:nvSpPr>
        <p:spPr bwMode="auto">
          <a:xfrm>
            <a:off x="4245167" y="5530468"/>
            <a:ext cx="380999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Diferencijalna jednačina s</a:t>
            </a:r>
            <a:r>
              <a:rPr lang="sr-Cyrl-CS" smtClean="0">
                <a:solidFill>
                  <a:srgbClr val="000066"/>
                </a:solidFill>
              </a:rPr>
              <a:t>tacionarno</a:t>
            </a:r>
            <a:r>
              <a:rPr lang="en-US" smtClean="0">
                <a:solidFill>
                  <a:srgbClr val="000066"/>
                </a:solidFill>
              </a:rPr>
              <a:t>g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provođenje </a:t>
            </a:r>
            <a:r>
              <a:rPr lang="sr-Cyrl-CS" smtClean="0">
                <a:solidFill>
                  <a:srgbClr val="000066"/>
                </a:solidFill>
              </a:rPr>
              <a:t>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 flipH="1">
            <a:off x="3417065" y="57618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83634" y="960438"/>
            <a:ext cx="6750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r</a:t>
            </a:r>
            <a:r>
              <a:rPr lang="sr-Cyrl-CS" b="1" i="1">
                <a:solidFill>
                  <a:srgbClr val="000066"/>
                </a:solidFill>
              </a:rPr>
              <a:t>avan zid (ploč</a:t>
            </a:r>
            <a:r>
              <a:rPr lang="sr-Latn-CS" b="1" i="1">
                <a:solidFill>
                  <a:srgbClr val="000066"/>
                </a:solidFill>
              </a:rPr>
              <a:t>u</a:t>
            </a:r>
            <a:r>
              <a:rPr lang="sr-Cyrl-CS" b="1" i="1">
                <a:solidFill>
                  <a:srgbClr val="000066"/>
                </a:solidFill>
              </a:rPr>
              <a:t>)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 flipH="1" flipV="1">
            <a:off x="6096000" y="3235960"/>
            <a:ext cx="365760" cy="246888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096000" y="2743200"/>
            <a:ext cx="36576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6464300" y="19050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6098540" y="19050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6466840" y="3276600"/>
            <a:ext cx="1066800" cy="83820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7526020" y="1907540"/>
            <a:ext cx="2540" cy="137414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7157720" y="1907540"/>
            <a:ext cx="375920" cy="254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6096000" y="37338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096000" y="35814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228080" y="3886200"/>
            <a:ext cx="233680" cy="233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393180" y="4061460"/>
            <a:ext cx="66040" cy="609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096000" y="34290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096000" y="32766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6096000" y="31242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6096000" y="29718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6096000" y="2819400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6096000" y="2743200"/>
            <a:ext cx="291465" cy="2895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6096000" y="2743200"/>
            <a:ext cx="13906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6096000" y="1597152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6522720" y="4119372"/>
            <a:ext cx="164592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7860064" y="4041972"/>
            <a:ext cx="3129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x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742648" y="1499724"/>
            <a:ext cx="34176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T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H="1">
            <a:off x="6096000" y="415290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 flipH="1">
            <a:off x="6461760" y="415671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 flipH="1" flipV="1">
            <a:off x="6096000" y="4576572"/>
            <a:ext cx="3657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123471" y="4191000"/>
            <a:ext cx="311303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5638800" y="3810000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6065520" y="320548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6433312" y="345440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V="1">
            <a:off x="5887720" y="3881120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Line 12"/>
          <p:cNvSpPr>
            <a:spLocks noChangeShapeType="1"/>
          </p:cNvSpPr>
          <p:nvPr/>
        </p:nvSpPr>
        <p:spPr bwMode="auto">
          <a:xfrm flipH="1" flipV="1">
            <a:off x="6964680" y="2991612"/>
            <a:ext cx="164592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 flipV="1">
            <a:off x="5013960" y="2991612"/>
            <a:ext cx="109728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5685062" y="2971800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1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6421663" y="3256280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2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304801" y="2074545"/>
            <a:ext cx="4724400" cy="29546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homogeni </a:t>
            </a:r>
            <a:r>
              <a:rPr lang="sr-Cyrl-CS">
                <a:solidFill>
                  <a:srgbClr val="000066"/>
                </a:solidFill>
              </a:rPr>
              <a:t>ravan </a:t>
            </a:r>
            <a:r>
              <a:rPr lang="sr-Cyrl-CS" smtClean="0">
                <a:solidFill>
                  <a:srgbClr val="000066"/>
                </a:solidFill>
              </a:rPr>
              <a:t>zid</a:t>
            </a:r>
            <a:r>
              <a:rPr lang="en-U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mtClean="0">
                <a:solidFill>
                  <a:srgbClr val="000066"/>
                </a:solidFill>
                <a:sym typeface="Symbol"/>
              </a:rPr>
              <a:t>=const.</a:t>
            </a:r>
            <a:endParaRPr lang="sr-Latn-RS" smtClean="0">
              <a:solidFill>
                <a:srgbClr val="000066"/>
              </a:solidFill>
              <a:sym typeface="Symbol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spoljn</a:t>
            </a:r>
            <a:r>
              <a:rPr lang="sr-Latn-RS" smtClean="0">
                <a:solidFill>
                  <a:srgbClr val="000066"/>
                </a:solidFill>
              </a:rPr>
              <a:t>e površine su </a:t>
            </a:r>
            <a:r>
              <a:rPr lang="sr-Cyrl-CS" smtClean="0">
                <a:solidFill>
                  <a:srgbClr val="000066"/>
                </a:solidFill>
              </a:rPr>
              <a:t>izotermsk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r>
              <a:rPr lang="sr-Cyrl-CS" smtClean="0">
                <a:solidFill>
                  <a:srgbClr val="000066"/>
                </a:solidFill>
              </a:rPr>
              <a:t> površin</a:t>
            </a:r>
            <a:r>
              <a:rPr lang="sr-Latn-RS" smtClean="0">
                <a:solidFill>
                  <a:srgbClr val="000066"/>
                </a:solidFill>
              </a:rPr>
              <a:t>e ... konstantne vrednosti temperature u svakoj tački spoljne površine,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</a:rPr>
              <a:t>T</a:t>
            </a:r>
            <a:r>
              <a:rPr lang="sr-Cyrl-CS" baseline="-25000" smtClean="0">
                <a:solidFill>
                  <a:srgbClr val="000066"/>
                </a:solidFill>
              </a:rPr>
              <a:t>1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</a:t>
            </a:r>
            <a:r>
              <a:rPr lang="sr-Cyrl-CS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</a:rPr>
              <a:t>T</a:t>
            </a:r>
            <a:r>
              <a:rPr lang="sr-Cyrl-CS" baseline="-25000" smtClean="0">
                <a:solidFill>
                  <a:srgbClr val="000066"/>
                </a:solidFill>
              </a:rPr>
              <a:t>2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7594375" y="3064800"/>
            <a:ext cx="1219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 smtClean="0">
                <a:solidFill>
                  <a:srgbClr val="00B050"/>
                </a:solidFill>
              </a:rPr>
              <a:t>q</a:t>
            </a:r>
            <a:r>
              <a:rPr lang="sr-Latn-RS" i="1" smtClean="0">
                <a:solidFill>
                  <a:srgbClr val="00B050"/>
                </a:solidFill>
              </a:rPr>
              <a:t>=const.</a:t>
            </a:r>
            <a:endParaRPr lang="en-US" i="1">
              <a:solidFill>
                <a:srgbClr val="00B050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761071" y="3150440"/>
            <a:ext cx="45720" cy="4572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43" name="Text Box 11"/>
          <p:cNvSpPr txBox="1">
            <a:spLocks noChangeArrowheads="1"/>
          </p:cNvSpPr>
          <p:nvPr/>
        </p:nvSpPr>
        <p:spPr bwMode="auto">
          <a:xfrm>
            <a:off x="4038600" y="2443480"/>
            <a:ext cx="4876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jednodimenzionalno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temperaturno polje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17085" y="1284383"/>
            <a:ext cx="261191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         +         </a:t>
            </a:r>
            <a:r>
              <a:rPr lang="en-US" sz="24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94702" y="1066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14734" y="1546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94702" y="1486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x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143000" y="106680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63032" y="154692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143000" y="14861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y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057400" y="1067825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177432" y="15479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057400" y="14871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z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245167" y="1339468"/>
            <a:ext cx="380999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Diferencijalna jednačina s</a:t>
            </a:r>
            <a:r>
              <a:rPr lang="sr-Cyrl-CS" smtClean="0">
                <a:solidFill>
                  <a:srgbClr val="000066"/>
                </a:solidFill>
              </a:rPr>
              <a:t>tacionarno</a:t>
            </a:r>
            <a:r>
              <a:rPr lang="en-US" smtClean="0">
                <a:solidFill>
                  <a:srgbClr val="000066"/>
                </a:solidFill>
              </a:rPr>
              <a:t>g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provođenje </a:t>
            </a:r>
            <a:r>
              <a:rPr lang="sr-Cyrl-CS" smtClean="0">
                <a:solidFill>
                  <a:srgbClr val="000066"/>
                </a:solidFill>
              </a:rPr>
              <a:t>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H="1">
            <a:off x="3417065" y="15708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497770" y="2413000"/>
            <a:ext cx="175339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=         = </a:t>
            </a:r>
            <a:r>
              <a:rPr lang="en-US" sz="240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833880" y="2195417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953912" y="2675545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833880" y="2614746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y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748280" y="2196442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868312" y="2676570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748280" y="2615771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z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1219200" y="2672080"/>
            <a:ext cx="6400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90880" y="2087880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974565" y="3489103"/>
            <a:ext cx="85931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 0</a:t>
            </a:r>
            <a:endParaRPr lang="en-US" sz="2400" i="1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0582" y="3271520"/>
            <a:ext cx="762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70614" y="3751648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350582" y="369084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dx</a:t>
            </a:r>
            <a:r>
              <a:rPr lang="sr-Latn-CS" sz="2400" baseline="30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2874485" y="4562008"/>
            <a:ext cx="859315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50502" y="4344425"/>
            <a:ext cx="7620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CS" sz="2400" i="1" smtClean="0">
                <a:solidFill>
                  <a:srgbClr val="000066"/>
                </a:solidFill>
              </a:rPr>
              <a:t>T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2370534" y="4824553"/>
            <a:ext cx="533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50502" y="4763754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dx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495800" y="5562600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1600200" y="3886200"/>
            <a:ext cx="787400" cy="60452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3576320" y="4998720"/>
            <a:ext cx="924560" cy="6705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 bwMode="auto">
          <a:xfrm>
            <a:off x="3810000" y="4888475"/>
            <a:ext cx="2362200" cy="83820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6488" name="Text Box 8"/>
          <p:cNvSpPr txBox="1">
            <a:spLocks noChangeArrowheads="1"/>
          </p:cNvSpPr>
          <p:nvPr/>
        </p:nvSpPr>
        <p:spPr bwMode="auto">
          <a:xfrm>
            <a:off x="230188" y="1371600"/>
            <a:ext cx="57855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 smtClean="0">
                <a:solidFill>
                  <a:srgbClr val="000066"/>
                </a:solidFill>
              </a:rPr>
              <a:t>C</a:t>
            </a:r>
            <a:r>
              <a:rPr lang="sr-Latn-CS" baseline="-25000" smtClean="0">
                <a:solidFill>
                  <a:srgbClr val="000066"/>
                </a:solidFill>
              </a:rPr>
              <a:t>1</a:t>
            </a:r>
            <a:r>
              <a:rPr lang="sr-Latn-CS" smtClean="0">
                <a:solidFill>
                  <a:srgbClr val="000066"/>
                </a:solidFill>
              </a:rPr>
              <a:t>, </a:t>
            </a:r>
            <a:r>
              <a:rPr lang="sr-Latn-CS" i="1" smtClean="0">
                <a:solidFill>
                  <a:srgbClr val="000066"/>
                </a:solidFill>
              </a:rPr>
              <a:t>C</a:t>
            </a:r>
            <a:r>
              <a:rPr lang="sr-Latn-CS" baseline="-25000" smtClean="0">
                <a:solidFill>
                  <a:srgbClr val="000066"/>
                </a:solidFill>
              </a:rPr>
              <a:t>2</a:t>
            </a:r>
            <a:r>
              <a:rPr lang="sr-Latn-CS" smtClean="0">
                <a:solidFill>
                  <a:srgbClr val="000066"/>
                </a:solidFill>
              </a:rPr>
              <a:t> – određuju se na osnovu graničnih uslova</a:t>
            </a:r>
            <a:endParaRPr lang="sr-Latn-CS">
              <a:solidFill>
                <a:srgbClr val="000066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242560" y="685800"/>
            <a:ext cx="3749040" cy="3118444"/>
            <a:chOff x="5242560" y="685800"/>
            <a:chExt cx="3749040" cy="3118444"/>
          </a:xfrm>
        </p:grpSpPr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6324600" y="2422036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324600" y="1929276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6692900" y="10910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327140" y="10910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95440" y="2462676"/>
              <a:ext cx="1066800" cy="83820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 flipV="1">
              <a:off x="7754620" y="1093616"/>
              <a:ext cx="2540" cy="137414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7386320" y="1093616"/>
              <a:ext cx="375920" cy="254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324600" y="29198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324600" y="27674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456680" y="307227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21780" y="324753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324600" y="26150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6324600" y="24626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324600" y="23102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6324600" y="21578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6324600" y="200547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6324600" y="1929276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6324600" y="1929276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H="1">
              <a:off x="6324600" y="783228"/>
              <a:ext cx="0" cy="109728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6751320" y="3305448"/>
              <a:ext cx="164592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8088664" y="3228048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x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5971248" y="6858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 flipH="1">
              <a:off x="6324600" y="333897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>
              <a:off x="6690360" y="33427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H="1" flipV="1">
              <a:off x="6324600" y="376264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6352071" y="337707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5867400" y="2996076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294120" y="2391556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661912" y="2640476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6116320" y="3067196"/>
              <a:ext cx="340360" cy="106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 flipH="1" flipV="1">
              <a:off x="7193280" y="2177688"/>
              <a:ext cx="16459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 flipH="1" flipV="1">
              <a:off x="5242560" y="2177688"/>
              <a:ext cx="1097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7772400" y="2211765"/>
              <a:ext cx="12192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i="1" smtClean="0">
                  <a:solidFill>
                    <a:srgbClr val="00B050"/>
                  </a:solidFill>
                </a:rPr>
                <a:t>q</a:t>
              </a:r>
              <a:r>
                <a:rPr lang="sr-Latn-RS" i="1" smtClean="0">
                  <a:solidFill>
                    <a:srgbClr val="00B050"/>
                  </a:solidFill>
                </a:rPr>
                <a:t>=const.</a:t>
              </a:r>
              <a:endParaRPr lang="en-US" i="1">
                <a:solidFill>
                  <a:srgbClr val="00B050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5913662" y="2157876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6650263" y="244235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</p:grp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3657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=T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304800" y="2741069"/>
            <a:ext cx="3657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 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3159760" y="251968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376312" y="299980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388360" y="293900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304800" y="4112669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 flipH="1">
            <a:off x="2238505" y="438006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5" name="Line 12"/>
          <p:cNvSpPr>
            <a:spLocks noChangeShapeType="1"/>
          </p:cNvSpPr>
          <p:nvPr/>
        </p:nvSpPr>
        <p:spPr bwMode="auto">
          <a:xfrm flipH="1" flipV="1">
            <a:off x="2964945" y="3353902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810000" y="4104640"/>
            <a:ext cx="3581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x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4064000" y="38862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4280552" y="436632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4292600" y="430552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3810000" y="5087620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x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4724400" y="4869180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</a:rPr>
              <a:t>1</a:t>
            </a:r>
            <a:r>
              <a:rPr lang="sr-Latn-CS" sz="2400" i="1" smtClean="0">
                <a:solidFill>
                  <a:srgbClr val="000066"/>
                </a:solidFill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4940952" y="534930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4953000" y="528850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65" name="Text Box 8"/>
          <p:cNvSpPr txBox="1">
            <a:spLocks noChangeArrowheads="1"/>
          </p:cNvSpPr>
          <p:nvPr/>
        </p:nvSpPr>
        <p:spPr bwMode="auto">
          <a:xfrm>
            <a:off x="5943600" y="5867400"/>
            <a:ext cx="287771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linearna </a:t>
            </a:r>
            <a:r>
              <a:rPr lang="sr-Latn-RS" i="1" smtClean="0">
                <a:solidFill>
                  <a:srgbClr val="000066"/>
                </a:solidFill>
              </a:rPr>
              <a:t>zavisnost T – x</a:t>
            </a:r>
            <a:endParaRPr lang="sr-Latn-CS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 bwMode="auto">
          <a:xfrm>
            <a:off x="306823" y="5288235"/>
            <a:ext cx="1737360" cy="109728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81000" y="121920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      </a:t>
            </a:r>
            <a:r>
              <a:rPr lang="sr-Latn-RS" sz="2400" i="1" smtClean="0">
                <a:solidFill>
                  <a:srgbClr val="000066"/>
                </a:solidFill>
              </a:rPr>
              <a:t>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867196" y="10243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945234" y="149897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69953" y="1413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dA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49720" y="13048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302952" y="108344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919862" y="10205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997900" y="14952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22619" y="14095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876800" y="1295400"/>
            <a:ext cx="3352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en-U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pecifični toplotni protok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667000" y="3200400"/>
            <a:ext cx="3581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     x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921000" y="298196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3137552" y="3462088"/>
            <a:ext cx="8229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149600" y="3401289"/>
            <a:ext cx="7620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81000" y="2359148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49720" y="244478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387784" y="216054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465822" y="2635182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390541" y="254951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dx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203732" y="2378384"/>
            <a:ext cx="4876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jednodimenzionalno</a:t>
            </a: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temperaturno polje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1095505" y="347582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 flipV="1">
            <a:off x="818533" y="1740215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 flipV="1">
            <a:off x="813924" y="2801890"/>
            <a:ext cx="0" cy="13716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5854387" y="5996872"/>
            <a:ext cx="2005677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 smtClean="0">
                <a:solidFill>
                  <a:srgbClr val="000066"/>
                </a:solidFill>
              </a:rPr>
              <a:t>toplotni </a:t>
            </a:r>
            <a:r>
              <a:rPr lang="sr-Cyrl-CS" sz="1800">
                <a:solidFill>
                  <a:srgbClr val="000066"/>
                </a:solidFill>
              </a:rPr>
              <a:t>otpor zida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408648" y="4282036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r>
              <a:rPr lang="sr-Latn-CS" sz="2400" smtClean="0">
                <a:solidFill>
                  <a:srgbClr val="000066"/>
                </a:solidFill>
                <a:sym typeface="Symbol"/>
              </a:rPr>
              <a:t>(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smtClean="0">
                <a:solidFill>
                  <a:srgbClr val="000066"/>
                </a:solidFill>
                <a:sym typeface="Symbol"/>
              </a:rPr>
              <a:t>)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77368" y="436767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832071" y="407771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999121" y="455235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802460" y="44666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405276" y="5423012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573996" y="55086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892026" y="5218688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995749" y="5693327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993296" y="56076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1012180" y="59395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1163659" y="60527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Line 12"/>
          <p:cNvSpPr>
            <a:spLocks noChangeShapeType="1"/>
          </p:cNvSpPr>
          <p:nvPr/>
        </p:nvSpPr>
        <p:spPr bwMode="auto">
          <a:xfrm flipH="1" flipV="1">
            <a:off x="813924" y="4820178"/>
            <a:ext cx="0" cy="36576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2408438" y="5695062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4447248" y="5423012"/>
            <a:ext cx="22583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615968" y="55086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933998" y="5218688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037721" y="5693327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5035268" y="56076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 flipV="1">
            <a:off x="5499099" y="5939307"/>
            <a:ext cx="424270" cy="218732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2"/>
          <p:cNvSpPr>
            <a:spLocks noChangeShapeType="1"/>
          </p:cNvSpPr>
          <p:nvPr/>
        </p:nvSpPr>
        <p:spPr bwMode="auto">
          <a:xfrm flipH="1" flipV="1">
            <a:off x="4860212" y="2177688"/>
            <a:ext cx="3749040" cy="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 bwMode="auto">
          <a:xfrm>
            <a:off x="6539444" y="1929276"/>
            <a:ext cx="73152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8540" name="Text Box 12"/>
          <p:cNvSpPr txBox="1">
            <a:spLocks noChangeArrowheads="1"/>
          </p:cNvSpPr>
          <p:nvPr/>
        </p:nvSpPr>
        <p:spPr bwMode="auto">
          <a:xfrm>
            <a:off x="144463" y="962025"/>
            <a:ext cx="70920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r</a:t>
            </a:r>
            <a:r>
              <a:rPr lang="sr-Cyrl-CS" b="1" i="1">
                <a:solidFill>
                  <a:srgbClr val="000066"/>
                </a:solidFill>
              </a:rPr>
              <a:t>avan višestruki zid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457200" y="3200400"/>
            <a:ext cx="52514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sr-Cyrl-CS">
                <a:solidFill>
                  <a:srgbClr val="00B050"/>
                </a:solidFill>
              </a:rPr>
              <a:t>Specifični toplotni protok kroz svaki od slojeva je </a:t>
            </a:r>
            <a:r>
              <a:rPr lang="sr-Latn-RS" smtClean="0">
                <a:solidFill>
                  <a:srgbClr val="00B050"/>
                </a:solidFill>
              </a:rPr>
              <a:t>isti</a:t>
            </a:r>
            <a:r>
              <a:rPr lang="sr-Cyrl-CS" smtClean="0">
                <a:solidFill>
                  <a:srgbClr val="00B050"/>
                </a:solidFill>
              </a:rPr>
              <a:t>, </a:t>
            </a:r>
            <a:r>
              <a:rPr lang="sr-Cyrl-CS">
                <a:solidFill>
                  <a:srgbClr val="00B050"/>
                </a:solidFill>
              </a:rPr>
              <a:t>jer pri stacionarnom režimu količina dovedene i odvedene toplote je ista</a:t>
            </a:r>
            <a:r>
              <a:rPr lang="sr-Latn-CS">
                <a:solidFill>
                  <a:srgbClr val="00B050"/>
                </a:solidFill>
              </a:rPr>
              <a:t>.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 flipH="1" flipV="1">
            <a:off x="6170852" y="2422036"/>
            <a:ext cx="365760" cy="246888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170852" y="1929276"/>
            <a:ext cx="36576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6170852" y="29198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6170852" y="27674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302932" y="3072276"/>
            <a:ext cx="233680" cy="233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6468032" y="3247536"/>
            <a:ext cx="66040" cy="609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6170852" y="26150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170852" y="24626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170852" y="23102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6170852" y="21578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170852" y="2005476"/>
            <a:ext cx="365760" cy="3657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6170852" y="1929276"/>
            <a:ext cx="291465" cy="2895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170852" y="1929276"/>
            <a:ext cx="13906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6170852" y="1420960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 flipV="1">
            <a:off x="7851648" y="3299352"/>
            <a:ext cx="4572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8050740" y="3228048"/>
            <a:ext cx="3129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x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817500" y="1329574"/>
            <a:ext cx="34176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T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H="1">
            <a:off x="6170852" y="3338976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 flipH="1">
            <a:off x="6536612" y="3342786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 flipV="1">
            <a:off x="6170852" y="3762648"/>
            <a:ext cx="3657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6151035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6254496" y="1350264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140372" y="239155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V="1">
            <a:off x="6333744" y="1698644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4876800" y="1752600"/>
            <a:ext cx="1219200" cy="461665"/>
            <a:chOff x="7772400" y="2211765"/>
            <a:chExt cx="1219200" cy="461665"/>
          </a:xfrm>
        </p:grpSpPr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7772400" y="2211765"/>
              <a:ext cx="12192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i="1" smtClean="0">
                  <a:solidFill>
                    <a:srgbClr val="00B050"/>
                  </a:solidFill>
                </a:rPr>
                <a:t>q</a:t>
              </a:r>
              <a:r>
                <a:rPr lang="sr-Latn-RS" i="1" smtClean="0">
                  <a:solidFill>
                    <a:srgbClr val="00B050"/>
                  </a:solidFill>
                </a:rPr>
                <a:t>=const.</a:t>
              </a:r>
              <a:endParaRPr lang="en-US" i="1">
                <a:solidFill>
                  <a:srgbClr val="00B050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5759914" y="2157876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1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277168" y="1928838"/>
            <a:ext cx="548640" cy="1371600"/>
          </a:xfrm>
          <a:prstGeom prst="rect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7275752" y="272224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418627" y="2889885"/>
            <a:ext cx="409018" cy="407182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591982" y="3068955"/>
            <a:ext cx="233758" cy="233827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759065" y="3228975"/>
            <a:ext cx="68580" cy="66676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279005" y="255841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7271942" y="241173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7275195" y="224790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7279005" y="2087880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7271942" y="1941195"/>
            <a:ext cx="549988" cy="548151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7275195" y="1931670"/>
            <a:ext cx="394335" cy="393847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7275195" y="1933575"/>
            <a:ext cx="232410" cy="230018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7269480" y="1935480"/>
            <a:ext cx="72390" cy="69998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6544232" y="1958340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6541770" y="2110740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6546137" y="22612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6543675" y="24136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6541770" y="2566035"/>
            <a:ext cx="730963" cy="72961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6545580" y="2718435"/>
            <a:ext cx="584835" cy="5829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547485" y="2870835"/>
            <a:ext cx="432435" cy="4305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6537960" y="3017520"/>
            <a:ext cx="283845" cy="28384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6537960" y="3164205"/>
            <a:ext cx="135255" cy="1371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6673215" y="1927860"/>
            <a:ext cx="603885" cy="60388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6842760" y="1931670"/>
            <a:ext cx="430530" cy="43053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6993255" y="1927860"/>
            <a:ext cx="280035" cy="283845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7160895" y="1929765"/>
            <a:ext cx="114300" cy="11430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Line 12"/>
          <p:cNvSpPr>
            <a:spLocks noChangeShapeType="1"/>
          </p:cNvSpPr>
          <p:nvPr/>
        </p:nvSpPr>
        <p:spPr bwMode="auto">
          <a:xfrm flipH="1" flipV="1">
            <a:off x="6534706" y="2677306"/>
            <a:ext cx="738583" cy="208769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3" name="Line 12"/>
          <p:cNvSpPr>
            <a:spLocks noChangeShapeType="1"/>
          </p:cNvSpPr>
          <p:nvPr/>
        </p:nvSpPr>
        <p:spPr bwMode="auto">
          <a:xfrm flipH="1" flipV="1">
            <a:off x="7271384" y="2887979"/>
            <a:ext cx="554354" cy="213359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Oval 32"/>
          <p:cNvSpPr/>
          <p:nvPr/>
        </p:nvSpPr>
        <p:spPr bwMode="auto">
          <a:xfrm>
            <a:off x="6508164" y="264047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7241589" y="2855741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7790229" y="3067196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440805" y="2314575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2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106" name="Text Box 14"/>
          <p:cNvSpPr txBox="1">
            <a:spLocks noChangeArrowheads="1"/>
          </p:cNvSpPr>
          <p:nvPr/>
        </p:nvSpPr>
        <p:spPr bwMode="auto">
          <a:xfrm>
            <a:off x="6911248" y="2765034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3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107" name="Text Box 14"/>
          <p:cNvSpPr txBox="1">
            <a:spLocks noChangeArrowheads="1"/>
          </p:cNvSpPr>
          <p:nvPr/>
        </p:nvSpPr>
        <p:spPr bwMode="auto">
          <a:xfrm>
            <a:off x="7759065" y="2800350"/>
            <a:ext cx="43633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4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108" name="Text Box 14"/>
          <p:cNvSpPr txBox="1">
            <a:spLocks noChangeArrowheads="1"/>
          </p:cNvSpPr>
          <p:nvPr/>
        </p:nvSpPr>
        <p:spPr bwMode="auto">
          <a:xfrm>
            <a:off x="6818692" y="1347216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109" name="Text Box 14"/>
          <p:cNvSpPr txBox="1">
            <a:spLocks noChangeArrowheads="1"/>
          </p:cNvSpPr>
          <p:nvPr/>
        </p:nvSpPr>
        <p:spPr bwMode="auto">
          <a:xfrm>
            <a:off x="7428292" y="1352444"/>
            <a:ext cx="420308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flipV="1">
            <a:off x="6888480" y="1698644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7473696" y="1686452"/>
            <a:ext cx="130732" cy="27646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Line 12"/>
          <p:cNvSpPr>
            <a:spLocks noChangeShapeType="1"/>
          </p:cNvSpPr>
          <p:nvPr/>
        </p:nvSpPr>
        <p:spPr bwMode="auto">
          <a:xfrm flipH="1">
            <a:off x="7275195" y="3343275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 flipV="1">
            <a:off x="6536055" y="3762375"/>
            <a:ext cx="739140" cy="762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Line 12"/>
          <p:cNvSpPr>
            <a:spLocks noChangeShapeType="1"/>
          </p:cNvSpPr>
          <p:nvPr/>
        </p:nvSpPr>
        <p:spPr bwMode="auto">
          <a:xfrm flipH="1">
            <a:off x="7829550" y="3343275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6" name="Line 12"/>
          <p:cNvSpPr>
            <a:spLocks noChangeShapeType="1"/>
          </p:cNvSpPr>
          <p:nvPr/>
        </p:nvSpPr>
        <p:spPr bwMode="auto">
          <a:xfrm flipH="1">
            <a:off x="7277100" y="3761232"/>
            <a:ext cx="548640" cy="304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7" name="Text Box 14"/>
          <p:cNvSpPr txBox="1">
            <a:spLocks noChangeArrowheads="1"/>
          </p:cNvSpPr>
          <p:nvPr/>
        </p:nvSpPr>
        <p:spPr bwMode="auto">
          <a:xfrm>
            <a:off x="6699770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118" name="Text Box 14"/>
          <p:cNvSpPr txBox="1">
            <a:spLocks noChangeArrowheads="1"/>
          </p:cNvSpPr>
          <p:nvPr/>
        </p:nvSpPr>
        <p:spPr bwMode="auto">
          <a:xfrm>
            <a:off x="7341755" y="3352800"/>
            <a:ext cx="405880" cy="4245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cxnSp>
        <p:nvCxnSpPr>
          <p:cNvPr id="120" name="Straight Arrow Connector 119"/>
          <p:cNvCxnSpPr>
            <a:endCxn id="278542" idx="0"/>
          </p:cNvCxnSpPr>
          <p:nvPr/>
        </p:nvCxnSpPr>
        <p:spPr bwMode="auto">
          <a:xfrm flipH="1">
            <a:off x="3082925" y="2034540"/>
            <a:ext cx="1816736" cy="1165860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x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3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4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8901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73520" y="9757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791550" y="6858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895273" y="11604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892820" y="107476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911704" y="14066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063183" y="15198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 Box 11"/>
          <p:cNvSpPr txBox="1">
            <a:spLocks noChangeArrowheads="1"/>
          </p:cNvSpPr>
          <p:nvPr/>
        </p:nvSpPr>
        <p:spPr bwMode="auto">
          <a:xfrm>
            <a:off x="1905000" y="94346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en-US" smtClean="0">
                <a:solidFill>
                  <a:srgbClr val="000066"/>
                </a:solidFill>
              </a:rPr>
              <a:t>prvi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01" name="Text Box 11"/>
          <p:cNvSpPr txBox="1">
            <a:spLocks noChangeArrowheads="1"/>
          </p:cNvSpPr>
          <p:nvPr/>
        </p:nvSpPr>
        <p:spPr bwMode="auto">
          <a:xfrm>
            <a:off x="304800" y="21855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73520" y="22711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791550" y="19812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>
            <a:off x="895273" y="24558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892820" y="234730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911704" y="27020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1063183" y="28152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1905000" y="223886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en-US" smtClean="0">
                <a:solidFill>
                  <a:srgbClr val="000066"/>
                </a:solidFill>
              </a:rPr>
              <a:t>drugi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04800" y="353426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73520" y="361990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791550" y="332994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895273" y="380457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892820" y="36960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911704" y="405080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1063183" y="416400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 Box 11"/>
          <p:cNvSpPr txBox="1">
            <a:spLocks noChangeArrowheads="1"/>
          </p:cNvSpPr>
          <p:nvPr/>
        </p:nvSpPr>
        <p:spPr bwMode="auto">
          <a:xfrm>
            <a:off x="1905000" y="3587604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en-US" smtClean="0">
                <a:solidFill>
                  <a:srgbClr val="000066"/>
                </a:solidFill>
              </a:rPr>
              <a:t>tre</a:t>
            </a:r>
            <a:r>
              <a:rPr lang="sr-Latn-RS" smtClean="0">
                <a:solidFill>
                  <a:srgbClr val="000066"/>
                </a:solidFill>
              </a:rPr>
              <a:t>ći</a:t>
            </a:r>
            <a:r>
              <a:rPr lang="en-US" smtClean="0">
                <a:solidFill>
                  <a:srgbClr val="000066"/>
                </a:solidFill>
              </a:rPr>
              <a:t>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304800" y="5161612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473520" y="52472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748662" y="4957288"/>
            <a:ext cx="121729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872413" y="5431927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953780" y="53233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972664" y="56781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124143" y="57913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 Box 11"/>
          <p:cNvSpPr txBox="1">
            <a:spLocks noChangeArrowheads="1"/>
          </p:cNvSpPr>
          <p:nvPr/>
        </p:nvSpPr>
        <p:spPr bwMode="auto">
          <a:xfrm>
            <a:off x="1905000" y="5214952"/>
            <a:ext cx="1905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Latn-RS" i="1" smtClean="0">
                <a:solidFill>
                  <a:srgbClr val="000066"/>
                </a:solidFill>
              </a:rPr>
              <a:t>n</a:t>
            </a:r>
            <a:r>
              <a:rPr lang="sr-Latn-RS" smtClean="0">
                <a:solidFill>
                  <a:srgbClr val="000066"/>
                </a:solidFill>
              </a:rPr>
              <a:t>-ti </a:t>
            </a:r>
            <a:r>
              <a:rPr lang="en-US" smtClean="0">
                <a:solidFill>
                  <a:srgbClr val="000066"/>
                </a:solidFill>
              </a:rPr>
              <a:t>sloj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146" name="Group 145"/>
          <p:cNvGrpSpPr/>
          <p:nvPr/>
        </p:nvGrpSpPr>
        <p:grpSpPr>
          <a:xfrm>
            <a:off x="625784" y="4526280"/>
            <a:ext cx="45856" cy="350520"/>
            <a:chOff x="625784" y="4526280"/>
            <a:chExt cx="45856" cy="350520"/>
          </a:xfrm>
        </p:grpSpPr>
        <p:sp>
          <p:nvSpPr>
            <p:cNvPr id="143" name="Oval 142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x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3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4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8901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73520" y="9757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791550" y="6858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895273" y="11604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892820" y="107476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911704" y="14066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063183" y="15198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Text Box 11"/>
          <p:cNvSpPr txBox="1">
            <a:spLocks noChangeArrowheads="1"/>
          </p:cNvSpPr>
          <p:nvPr/>
        </p:nvSpPr>
        <p:spPr bwMode="auto">
          <a:xfrm>
            <a:off x="304800" y="218552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73520" y="227116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791550" y="198120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>
            <a:off x="895273" y="245583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892820" y="234730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911704" y="270206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1063183" y="281526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04800" y="3534264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73520" y="361990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791550" y="3329940"/>
            <a:ext cx="1009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895273" y="3804579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892820" y="36960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911704" y="405080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1063183" y="416400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304800" y="5161612"/>
            <a:ext cx="1676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473520" y="524725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748662" y="4957288"/>
            <a:ext cx="121729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872413" y="5431927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953780" y="53233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972664" y="56781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124143" y="57913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Line 12"/>
          <p:cNvSpPr>
            <a:spLocks noChangeShapeType="1"/>
          </p:cNvSpPr>
          <p:nvPr/>
        </p:nvSpPr>
        <p:spPr bwMode="auto">
          <a:xfrm flipH="1">
            <a:off x="2057109" y="543362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12"/>
          <p:cNvSpPr>
            <a:spLocks noChangeShapeType="1"/>
          </p:cNvSpPr>
          <p:nvPr/>
        </p:nvSpPr>
        <p:spPr bwMode="auto">
          <a:xfrm flipH="1">
            <a:off x="2057400" y="38100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4" name="Line 12"/>
          <p:cNvSpPr>
            <a:spLocks noChangeShapeType="1"/>
          </p:cNvSpPr>
          <p:nvPr/>
        </p:nvSpPr>
        <p:spPr bwMode="auto">
          <a:xfrm flipH="1">
            <a:off x="2057400" y="245872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12"/>
          <p:cNvSpPr>
            <a:spLocks noChangeShapeType="1"/>
          </p:cNvSpPr>
          <p:nvPr/>
        </p:nvSpPr>
        <p:spPr bwMode="auto">
          <a:xfrm flipH="1">
            <a:off x="2057400" y="11684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6" name="Text Box 11"/>
          <p:cNvSpPr txBox="1">
            <a:spLocks noChangeArrowheads="1"/>
          </p:cNvSpPr>
          <p:nvPr/>
        </p:nvSpPr>
        <p:spPr bwMode="auto">
          <a:xfrm>
            <a:off x="2895600" y="891540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3064320" y="9771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3056900" y="7166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9" name="Text Box 8"/>
          <p:cNvSpPr txBox="1">
            <a:spLocks noChangeArrowheads="1"/>
          </p:cNvSpPr>
          <p:nvPr/>
        </p:nvSpPr>
        <p:spPr bwMode="auto">
          <a:xfrm>
            <a:off x="3075784" y="104852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 bwMode="auto">
          <a:xfrm>
            <a:off x="3227263" y="116172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 Box 11"/>
          <p:cNvSpPr txBox="1">
            <a:spLocks noChangeArrowheads="1"/>
          </p:cNvSpPr>
          <p:nvPr/>
        </p:nvSpPr>
        <p:spPr bwMode="auto">
          <a:xfrm>
            <a:off x="2895600" y="2168368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3064320" y="225400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3" name="Text Box 8"/>
          <p:cNvSpPr txBox="1">
            <a:spLocks noChangeArrowheads="1"/>
          </p:cNvSpPr>
          <p:nvPr/>
        </p:nvSpPr>
        <p:spPr bwMode="auto">
          <a:xfrm>
            <a:off x="3056900" y="19691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3075784" y="23253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5" name="Straight Connector 154"/>
          <p:cNvCxnSpPr/>
          <p:nvPr/>
        </p:nvCxnSpPr>
        <p:spPr bwMode="auto">
          <a:xfrm>
            <a:off x="3227263" y="24385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 Box 11"/>
          <p:cNvSpPr txBox="1">
            <a:spLocks noChangeArrowheads="1"/>
          </p:cNvSpPr>
          <p:nvPr/>
        </p:nvSpPr>
        <p:spPr bwMode="auto">
          <a:xfrm>
            <a:off x="2895600" y="3539968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4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3064320" y="362560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3056900" y="33407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9" name="Text Box 8"/>
          <p:cNvSpPr txBox="1">
            <a:spLocks noChangeArrowheads="1"/>
          </p:cNvSpPr>
          <p:nvPr/>
        </p:nvSpPr>
        <p:spPr bwMode="auto">
          <a:xfrm>
            <a:off x="3075784" y="36969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3227263" y="381014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 Box 11"/>
          <p:cNvSpPr txBox="1">
            <a:spLocks noChangeArrowheads="1"/>
          </p:cNvSpPr>
          <p:nvPr/>
        </p:nvSpPr>
        <p:spPr bwMode="auto">
          <a:xfrm>
            <a:off x="2895600" y="5164444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3064320" y="525008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3084008" y="499971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3102892" y="535447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3254371" y="546766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0" name="Group 169"/>
          <p:cNvGrpSpPr/>
          <p:nvPr/>
        </p:nvGrpSpPr>
        <p:grpSpPr>
          <a:xfrm>
            <a:off x="625784" y="4526280"/>
            <a:ext cx="45856" cy="350520"/>
            <a:chOff x="625784" y="4526280"/>
            <a:chExt cx="45856" cy="350520"/>
          </a:xfrm>
        </p:grpSpPr>
        <p:sp>
          <p:nvSpPr>
            <p:cNvPr id="171" name="Oval 170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3687944" y="4523448"/>
            <a:ext cx="45856" cy="350520"/>
            <a:chOff x="625784" y="4526280"/>
            <a:chExt cx="45856" cy="350520"/>
          </a:xfrm>
        </p:grpSpPr>
        <p:sp>
          <p:nvSpPr>
            <p:cNvPr id="175" name="Oval 174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ounded Rectangle 216"/>
          <p:cNvSpPr/>
          <p:nvPr/>
        </p:nvSpPr>
        <p:spPr bwMode="auto">
          <a:xfrm>
            <a:off x="355375" y="5110211"/>
            <a:ext cx="493776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" name="Group 78"/>
          <p:cNvGrpSpPr/>
          <p:nvPr/>
        </p:nvGrpSpPr>
        <p:grpSpPr>
          <a:xfrm>
            <a:off x="5532120" y="762000"/>
            <a:ext cx="3383280" cy="2470901"/>
            <a:chOff x="5532120" y="762000"/>
            <a:chExt cx="3383280" cy="2470901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5532120" y="1610114"/>
              <a:ext cx="338328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028472" y="1361702"/>
              <a:ext cx="73152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Line 12"/>
            <p:cNvSpPr>
              <a:spLocks noChangeShapeType="1"/>
            </p:cNvSpPr>
            <p:nvPr/>
          </p:nvSpPr>
          <p:spPr bwMode="auto">
            <a:xfrm flipH="1" flipV="1">
              <a:off x="6659880" y="1854462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59880" y="1361702"/>
              <a:ext cx="36576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659880" y="2352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6659880" y="2199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791960" y="2504702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957060" y="2679962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6659880" y="20475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659880" y="18951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6659880" y="17427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659880" y="15903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659880" y="1437902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659880" y="1361702"/>
              <a:ext cx="291465" cy="2895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659880" y="1361702"/>
              <a:ext cx="13906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6659880" y="85338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 flipH="1" flipV="1">
              <a:off x="8340676" y="2731778"/>
              <a:ext cx="45720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8539768" y="2660474"/>
              <a:ext cx="3129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x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6306528" y="762000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>
              <a:off x="6659880" y="277140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H="1">
              <a:off x="7025640" y="2775212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6659880" y="3195074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664006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6743524" y="78269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6629400" y="182398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 flipV="1">
              <a:off x="6822772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Group 57"/>
            <p:cNvGrpSpPr/>
            <p:nvPr/>
          </p:nvGrpSpPr>
          <p:grpSpPr>
            <a:xfrm>
              <a:off x="5548708" y="1185026"/>
              <a:ext cx="1219200" cy="461665"/>
              <a:chOff x="7772400" y="2211765"/>
              <a:chExt cx="1219200" cy="461665"/>
            </a:xfrm>
          </p:grpSpPr>
          <p:sp>
            <p:nvSpPr>
              <p:cNvPr id="37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6248942" y="15903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766196" y="1361264"/>
              <a:ext cx="548640" cy="137160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7764780" y="215467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7907655" y="2322311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8081010" y="2501381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8248093" y="2661401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7768033" y="199084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7760970" y="184415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764223" y="168032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7768033" y="1520306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7760970" y="1373621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764223" y="1364096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764223" y="1366001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758508" y="1367906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033260" y="13907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030798" y="1543166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7035165" y="16936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7032703" y="18460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7030798" y="1998461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7034608" y="2150861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36513" y="2303261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026988" y="2449946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7026988" y="2596631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162243" y="1360286"/>
              <a:ext cx="603885" cy="6038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7331788" y="1364096"/>
              <a:ext cx="430530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482283" y="1360286"/>
              <a:ext cx="28003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7649923" y="1362191"/>
              <a:ext cx="114300" cy="1143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7023734" y="2109732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Line 12"/>
            <p:cNvSpPr>
              <a:spLocks noChangeShapeType="1"/>
            </p:cNvSpPr>
            <p:nvPr/>
          </p:nvSpPr>
          <p:spPr bwMode="auto">
            <a:xfrm flipH="1" flipV="1">
              <a:off x="7760412" y="2320405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997192" y="207290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30617" y="2288167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8279257" y="2499622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6929833" y="1747001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6" name="Text Box 14"/>
            <p:cNvSpPr txBox="1">
              <a:spLocks noChangeArrowheads="1"/>
            </p:cNvSpPr>
            <p:nvPr/>
          </p:nvSpPr>
          <p:spPr bwMode="auto">
            <a:xfrm>
              <a:off x="7400276" y="21974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3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8248093" y="2232776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4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8" name="Text Box 14"/>
            <p:cNvSpPr txBox="1">
              <a:spLocks noChangeArrowheads="1"/>
            </p:cNvSpPr>
            <p:nvPr/>
          </p:nvSpPr>
          <p:spPr bwMode="auto">
            <a:xfrm>
              <a:off x="7307720" y="77964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917320" y="784870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 bwMode="auto">
            <a:xfrm flipV="1">
              <a:off x="7377508" y="113107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7962724" y="1118878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7764223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Line 12"/>
            <p:cNvSpPr>
              <a:spLocks noChangeShapeType="1"/>
            </p:cNvSpPr>
            <p:nvPr/>
          </p:nvSpPr>
          <p:spPr bwMode="auto">
            <a:xfrm flipH="1" flipV="1">
              <a:off x="7025083" y="3194801"/>
              <a:ext cx="739140" cy="762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5" name="Line 12"/>
            <p:cNvSpPr>
              <a:spLocks noChangeShapeType="1"/>
            </p:cNvSpPr>
            <p:nvPr/>
          </p:nvSpPr>
          <p:spPr bwMode="auto">
            <a:xfrm flipH="1">
              <a:off x="8318578" y="277570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6" name="Line 12"/>
            <p:cNvSpPr>
              <a:spLocks noChangeShapeType="1"/>
            </p:cNvSpPr>
            <p:nvPr/>
          </p:nvSpPr>
          <p:spPr bwMode="auto">
            <a:xfrm flipH="1">
              <a:off x="7766128" y="3193658"/>
              <a:ext cx="548640" cy="3048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7" name="Text Box 14"/>
            <p:cNvSpPr txBox="1">
              <a:spLocks noChangeArrowheads="1"/>
            </p:cNvSpPr>
            <p:nvPr/>
          </p:nvSpPr>
          <p:spPr bwMode="auto">
            <a:xfrm>
              <a:off x="7188798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7830783" y="27852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46" name="Text Box 11"/>
          <p:cNvSpPr txBox="1">
            <a:spLocks noChangeArrowheads="1"/>
          </p:cNvSpPr>
          <p:nvPr/>
        </p:nvSpPr>
        <p:spPr bwMode="auto">
          <a:xfrm>
            <a:off x="304800" y="1196340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473520" y="12819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466100" y="10214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9" name="Text Box 8"/>
          <p:cNvSpPr txBox="1">
            <a:spLocks noChangeArrowheads="1"/>
          </p:cNvSpPr>
          <p:nvPr/>
        </p:nvSpPr>
        <p:spPr bwMode="auto">
          <a:xfrm>
            <a:off x="484984" y="135332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 bwMode="auto">
          <a:xfrm>
            <a:off x="636463" y="146652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 Box 11"/>
          <p:cNvSpPr txBox="1">
            <a:spLocks noChangeArrowheads="1"/>
          </p:cNvSpPr>
          <p:nvPr/>
        </p:nvSpPr>
        <p:spPr bwMode="auto">
          <a:xfrm>
            <a:off x="304800" y="2027989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473520" y="21136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3" name="Text Box 8"/>
          <p:cNvSpPr txBox="1">
            <a:spLocks noChangeArrowheads="1"/>
          </p:cNvSpPr>
          <p:nvPr/>
        </p:nvSpPr>
        <p:spPr bwMode="auto">
          <a:xfrm>
            <a:off x="466100" y="182880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484984" y="218497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5" name="Straight Connector 154"/>
          <p:cNvCxnSpPr/>
          <p:nvPr/>
        </p:nvCxnSpPr>
        <p:spPr bwMode="auto">
          <a:xfrm>
            <a:off x="636463" y="229817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 Box 11"/>
          <p:cNvSpPr txBox="1">
            <a:spLocks noChangeArrowheads="1"/>
          </p:cNvSpPr>
          <p:nvPr/>
        </p:nvSpPr>
        <p:spPr bwMode="auto">
          <a:xfrm>
            <a:off x="304800" y="2866189"/>
            <a:ext cx="21336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3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4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473520" y="29518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466100" y="266700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9" name="Text Box 8"/>
          <p:cNvSpPr txBox="1">
            <a:spLocks noChangeArrowheads="1"/>
          </p:cNvSpPr>
          <p:nvPr/>
        </p:nvSpPr>
        <p:spPr bwMode="auto">
          <a:xfrm>
            <a:off x="484984" y="302317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636463" y="313637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 Box 11"/>
          <p:cNvSpPr txBox="1">
            <a:spLocks noChangeArrowheads="1"/>
          </p:cNvSpPr>
          <p:nvPr/>
        </p:nvSpPr>
        <p:spPr bwMode="auto">
          <a:xfrm>
            <a:off x="304800" y="3930898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</a:t>
            </a:r>
            <a:r>
              <a:rPr lang="sr-Latn-RS" sz="2400" i="1" smtClean="0">
                <a:solidFill>
                  <a:srgbClr val="000066"/>
                </a:solidFill>
              </a:rPr>
              <a:t> 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473520" y="401653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493208" y="376616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512092" y="412092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663571" y="423412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Oval 173"/>
          <p:cNvSpPr/>
          <p:nvPr/>
        </p:nvSpPr>
        <p:spPr bwMode="auto">
          <a:xfrm>
            <a:off x="1143136" y="35052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1143000" y="36576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1143000" y="381000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7" name="Line 12"/>
          <p:cNvSpPr>
            <a:spLocks noChangeShapeType="1"/>
          </p:cNvSpPr>
          <p:nvPr/>
        </p:nvSpPr>
        <p:spPr bwMode="auto">
          <a:xfrm flipH="1">
            <a:off x="2438400" y="3733800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8" name="Text Box 11"/>
          <p:cNvSpPr txBox="1">
            <a:spLocks noChangeArrowheads="1"/>
          </p:cNvSpPr>
          <p:nvPr/>
        </p:nvSpPr>
        <p:spPr bwMode="auto">
          <a:xfrm>
            <a:off x="2694648" y="4017696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80" name="Line 12"/>
          <p:cNvSpPr>
            <a:spLocks noChangeShapeType="1"/>
          </p:cNvSpPr>
          <p:nvPr/>
        </p:nvSpPr>
        <p:spPr bwMode="auto">
          <a:xfrm flipH="1">
            <a:off x="418088" y="4863313"/>
            <a:ext cx="2373664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2" name="Text Box 11"/>
          <p:cNvSpPr txBox="1">
            <a:spLocks noChangeArrowheads="1"/>
          </p:cNvSpPr>
          <p:nvPr/>
        </p:nvSpPr>
        <p:spPr bwMode="auto">
          <a:xfrm>
            <a:off x="381000" y="5277356"/>
            <a:ext cx="4191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              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83" name="Oval 182"/>
          <p:cNvSpPr/>
          <p:nvPr/>
        </p:nvSpPr>
        <p:spPr bwMode="auto">
          <a:xfrm>
            <a:off x="549720" y="536299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 bwMode="auto">
          <a:xfrm>
            <a:off x="929640" y="5547537"/>
            <a:ext cx="2743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5" name="Text Box 8"/>
          <p:cNvSpPr txBox="1">
            <a:spLocks noChangeArrowheads="1"/>
          </p:cNvSpPr>
          <p:nvPr/>
        </p:nvSpPr>
        <p:spPr bwMode="auto">
          <a:xfrm>
            <a:off x="855977" y="545669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96" name="Text Box 8"/>
          <p:cNvSpPr txBox="1">
            <a:spLocks noChangeArrowheads="1"/>
          </p:cNvSpPr>
          <p:nvPr/>
        </p:nvSpPr>
        <p:spPr bwMode="auto">
          <a:xfrm>
            <a:off x="874861" y="581287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 bwMode="auto">
          <a:xfrm>
            <a:off x="1026340" y="592606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Text Box 8"/>
          <p:cNvSpPr txBox="1">
            <a:spLocks noChangeArrowheads="1"/>
          </p:cNvSpPr>
          <p:nvPr/>
        </p:nvSpPr>
        <p:spPr bwMode="auto">
          <a:xfrm>
            <a:off x="1428916" y="546212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99" name="Text Box 8"/>
          <p:cNvSpPr txBox="1">
            <a:spLocks noChangeArrowheads="1"/>
          </p:cNvSpPr>
          <p:nvPr/>
        </p:nvSpPr>
        <p:spPr bwMode="auto">
          <a:xfrm>
            <a:off x="1447800" y="58182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1599279" y="59314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1" name="Text Box 11"/>
          <p:cNvSpPr txBox="1">
            <a:spLocks noChangeArrowheads="1"/>
          </p:cNvSpPr>
          <p:nvPr/>
        </p:nvSpPr>
        <p:spPr bwMode="auto">
          <a:xfrm>
            <a:off x="1301468" y="5648916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    +     +...+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02" name="Text Box 8"/>
          <p:cNvSpPr txBox="1">
            <a:spLocks noChangeArrowheads="1"/>
          </p:cNvSpPr>
          <p:nvPr/>
        </p:nvSpPr>
        <p:spPr bwMode="auto">
          <a:xfrm>
            <a:off x="2038516" y="545740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03" name="Text Box 8"/>
          <p:cNvSpPr txBox="1">
            <a:spLocks noChangeArrowheads="1"/>
          </p:cNvSpPr>
          <p:nvPr/>
        </p:nvSpPr>
        <p:spPr bwMode="auto">
          <a:xfrm>
            <a:off x="2057400" y="581357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 bwMode="auto">
          <a:xfrm>
            <a:off x="2208879" y="592677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Text Box 8"/>
          <p:cNvSpPr txBox="1">
            <a:spLocks noChangeArrowheads="1"/>
          </p:cNvSpPr>
          <p:nvPr/>
        </p:nvSpPr>
        <p:spPr bwMode="auto">
          <a:xfrm>
            <a:off x="3092100" y="546279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06" name="Text Box 8"/>
          <p:cNvSpPr txBox="1">
            <a:spLocks noChangeArrowheads="1"/>
          </p:cNvSpPr>
          <p:nvPr/>
        </p:nvSpPr>
        <p:spPr bwMode="auto">
          <a:xfrm>
            <a:off x="3110984" y="581755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3262463" y="593075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 Box 11"/>
          <p:cNvSpPr txBox="1">
            <a:spLocks noChangeArrowheads="1"/>
          </p:cNvSpPr>
          <p:nvPr/>
        </p:nvSpPr>
        <p:spPr bwMode="auto">
          <a:xfrm>
            <a:off x="1652124" y="5048756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3993420" y="5554508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 Box 8"/>
          <p:cNvSpPr txBox="1">
            <a:spLocks noChangeArrowheads="1"/>
          </p:cNvSpPr>
          <p:nvPr/>
        </p:nvSpPr>
        <p:spPr bwMode="auto">
          <a:xfrm>
            <a:off x="4379140" y="552214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11" name="Text Box 8"/>
          <p:cNvSpPr txBox="1">
            <a:spLocks noChangeArrowheads="1"/>
          </p:cNvSpPr>
          <p:nvPr/>
        </p:nvSpPr>
        <p:spPr bwMode="auto">
          <a:xfrm>
            <a:off x="4398024" y="58768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12" name="Straight Connector 211"/>
          <p:cNvCxnSpPr/>
          <p:nvPr/>
        </p:nvCxnSpPr>
        <p:spPr bwMode="auto">
          <a:xfrm>
            <a:off x="4549503" y="59900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3" name="Text Box 11"/>
          <p:cNvSpPr txBox="1">
            <a:spLocks noChangeArrowheads="1"/>
          </p:cNvSpPr>
          <p:nvPr/>
        </p:nvSpPr>
        <p:spPr bwMode="auto">
          <a:xfrm>
            <a:off x="4044672" y="5458752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214" name="Text Box 11"/>
          <p:cNvSpPr txBox="1">
            <a:spLocks noChangeArrowheads="1"/>
          </p:cNvSpPr>
          <p:nvPr/>
        </p:nvSpPr>
        <p:spPr bwMode="auto">
          <a:xfrm>
            <a:off x="4025788" y="6114183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k=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215" name="Text Box 11"/>
          <p:cNvSpPr txBox="1">
            <a:spLocks noChangeArrowheads="1"/>
          </p:cNvSpPr>
          <p:nvPr/>
        </p:nvSpPr>
        <p:spPr bwMode="auto">
          <a:xfrm>
            <a:off x="4038600" y="5493144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n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216" name="Text Box 11"/>
          <p:cNvSpPr txBox="1">
            <a:spLocks noChangeArrowheads="1"/>
          </p:cNvSpPr>
          <p:nvPr/>
        </p:nvSpPr>
        <p:spPr bwMode="auto">
          <a:xfrm>
            <a:off x="3886200" y="5053476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51" name="Text Box 7"/>
          <p:cNvSpPr txBox="1">
            <a:spLocks noChangeArrowheads="1"/>
          </p:cNvSpPr>
          <p:nvPr/>
        </p:nvSpPr>
        <p:spPr bwMode="auto">
          <a:xfrm>
            <a:off x="241300" y="1371600"/>
            <a:ext cx="3644900" cy="182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P</a:t>
            </a:r>
            <a:r>
              <a:rPr lang="sr-Cyrl-CS">
                <a:solidFill>
                  <a:srgbClr val="000066"/>
                </a:solidFill>
              </a:rPr>
              <a:t>rostiranja toplote: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provođenjem (kondukcijom),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sr-Cyrl-CS">
                <a:solidFill>
                  <a:srgbClr val="000066"/>
                </a:solidFill>
              </a:rPr>
              <a:t>prelaženjem (konvekcijom),</a:t>
            </a:r>
            <a:endParaRPr lang="sr-Cyrl-CS">
              <a:solidFill>
                <a:srgbClr val="000066"/>
              </a:solidFill>
              <a:sym typeface="Symbol" pitchFamily="18" charset="2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 zračenjem (radijacijom).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230188" y="1000125"/>
            <a:ext cx="48193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Temperatura između </a:t>
            </a:r>
            <a:r>
              <a:rPr lang="sl-SI" i="1">
                <a:solidFill>
                  <a:srgbClr val="000066"/>
                </a:solidFill>
              </a:rPr>
              <a:t>k</a:t>
            </a:r>
            <a:r>
              <a:rPr lang="ru-RU">
                <a:solidFill>
                  <a:srgbClr val="000066"/>
                </a:solidFill>
              </a:rPr>
              <a:t>-</a:t>
            </a:r>
            <a:r>
              <a:rPr lang="sr-Cyrl-CS">
                <a:solidFill>
                  <a:srgbClr val="000066"/>
                </a:solidFill>
              </a:rPr>
              <a:t>tog i </a:t>
            </a:r>
            <a:r>
              <a:rPr lang="sl-SI" i="1">
                <a:solidFill>
                  <a:srgbClr val="000066"/>
                </a:solidFill>
              </a:rPr>
              <a:t>k</a:t>
            </a:r>
            <a:r>
              <a:rPr lang="sr-Cyrl-CS" i="1">
                <a:solidFill>
                  <a:srgbClr val="000066"/>
                </a:solidFill>
              </a:rPr>
              <a:t>+1</a:t>
            </a:r>
            <a:r>
              <a:rPr lang="ru-RU">
                <a:solidFill>
                  <a:srgbClr val="000066"/>
                </a:solidFill>
              </a:rPr>
              <a:t>-og </a:t>
            </a:r>
            <a:r>
              <a:rPr lang="ru-RU" smtClean="0">
                <a:solidFill>
                  <a:srgbClr val="000066"/>
                </a:solidFill>
              </a:rPr>
              <a:t>sloja</a:t>
            </a:r>
            <a:r>
              <a:rPr lang="en-U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2743200" y="3382254"/>
            <a:ext cx="74571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n</a:t>
            </a: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l-SI">
                <a:solidFill>
                  <a:srgbClr val="000066"/>
                </a:solidFill>
              </a:rPr>
              <a:t>= </a:t>
            </a:r>
            <a:r>
              <a:rPr lang="sl-SI" i="1" smtClean="0">
                <a:solidFill>
                  <a:srgbClr val="000066"/>
                </a:solidFill>
              </a:rPr>
              <a:t>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30425" y="1767345"/>
            <a:ext cx="4191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              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99145" y="18529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879065" y="2037526"/>
            <a:ext cx="2743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05402" y="19466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24286" y="23028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975765" y="2416057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378341" y="195211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397225" y="23082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548704" y="242148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250893" y="213890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    +     +...+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987941" y="194739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006825" y="230356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158304" y="241676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3041525" y="195278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060409" y="230754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211888" y="242074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601549" y="153874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942845" y="2044497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328565" y="201212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347449" y="23668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498928" y="248008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994097" y="1948741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975213" y="2604172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k=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988025" y="1983133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n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835625" y="154346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>
            <a:off x="1095505" y="3630028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 flipV="1">
            <a:off x="813924" y="2880360"/>
            <a:ext cx="0" cy="19202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381000" y="5047519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=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q 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723064" y="5177127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158552" y="48639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177436" y="521874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i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328915" y="533194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1824084" y="4800600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805200" y="5456031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400" i="1" smtClean="0">
                <a:solidFill>
                  <a:srgbClr val="000066"/>
                </a:solidFill>
              </a:rPr>
              <a:t>i</a:t>
            </a:r>
            <a:r>
              <a:rPr lang="sr-Latn-RS" sz="1400" i="1" smtClean="0">
                <a:solidFill>
                  <a:srgbClr val="000066"/>
                </a:solidFill>
              </a:rPr>
              <a:t>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828800" y="4818919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400" i="1" smtClean="0">
                <a:solidFill>
                  <a:srgbClr val="000066"/>
                </a:solidFill>
              </a:rPr>
              <a:t>k</a:t>
            </a:r>
            <a:endParaRPr lang="en-US" sz="140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44463" y="962025"/>
            <a:ext cx="634981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c</a:t>
            </a:r>
            <a:r>
              <a:rPr lang="sr-Cyrl-CS" b="1" i="1">
                <a:solidFill>
                  <a:srgbClr val="000066"/>
                </a:solidFill>
              </a:rPr>
              <a:t>ilindrični zid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2074545"/>
            <a:ext cx="5867400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homogeni </a:t>
            </a:r>
            <a:r>
              <a:rPr lang="sr-Latn-RS" smtClean="0">
                <a:solidFill>
                  <a:srgbClr val="000066"/>
                </a:solidFill>
              </a:rPr>
              <a:t>cilindričan</a:t>
            </a:r>
            <a:r>
              <a:rPr lang="sr-Cyrl-CS" smtClean="0">
                <a:solidFill>
                  <a:srgbClr val="000066"/>
                </a:solidFill>
              </a:rPr>
              <a:t> zid</a:t>
            </a:r>
            <a:r>
              <a:rPr lang="en-U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mtClean="0">
                <a:solidFill>
                  <a:srgbClr val="000066"/>
                </a:solidFill>
                <a:sym typeface="Symbol"/>
              </a:rPr>
              <a:t>=const.</a:t>
            </a:r>
            <a:endParaRPr lang="sr-Latn-RS" smtClean="0">
              <a:solidFill>
                <a:srgbClr val="000066"/>
              </a:solidFill>
              <a:sym typeface="Symbol"/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spoljn</a:t>
            </a:r>
            <a:r>
              <a:rPr lang="sr-Latn-RS" smtClean="0">
                <a:solidFill>
                  <a:srgbClr val="000066"/>
                </a:solidFill>
              </a:rPr>
              <a:t>e površine su </a:t>
            </a:r>
            <a:r>
              <a:rPr lang="sr-Cyrl-CS" smtClean="0">
                <a:solidFill>
                  <a:srgbClr val="000066"/>
                </a:solidFill>
              </a:rPr>
              <a:t>izotermsk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r>
              <a:rPr lang="sr-Cyrl-CS" smtClean="0">
                <a:solidFill>
                  <a:srgbClr val="000066"/>
                </a:solidFill>
              </a:rPr>
              <a:t> površin</a:t>
            </a:r>
            <a:r>
              <a:rPr lang="sr-Latn-RS" smtClean="0">
                <a:solidFill>
                  <a:srgbClr val="000066"/>
                </a:solidFill>
              </a:rPr>
              <a:t>e ... konstantne vrednosti temperature u svakoj tački analizirane površine,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</a:rPr>
              <a:t>T</a:t>
            </a:r>
            <a:r>
              <a:rPr lang="sr-Cyrl-CS" baseline="-25000" smtClean="0">
                <a:solidFill>
                  <a:srgbClr val="000066"/>
                </a:solidFill>
              </a:rPr>
              <a:t>1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  <a:sym typeface="Symbol" pitchFamily="18" charset="2"/>
              </a:rPr>
              <a:t>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</a:rPr>
              <a:t>T</a:t>
            </a:r>
            <a:r>
              <a:rPr lang="sr-Cyrl-CS" baseline="-25000" smtClean="0">
                <a:solidFill>
                  <a:srgbClr val="000066"/>
                </a:solidFill>
              </a:rPr>
              <a:t>2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temperaturno polje je jednodimenziono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en-US" i="1" smtClean="0">
                <a:solidFill>
                  <a:srgbClr val="000066"/>
                </a:solidFill>
              </a:rPr>
              <a:t>T=T(r)</a:t>
            </a:r>
            <a:r>
              <a:rPr lang="sr-Latn-RS" i="1" smtClean="0">
                <a:solidFill>
                  <a:srgbClr val="000066"/>
                </a:solidFill>
              </a:rPr>
              <a:t>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6134929" y="2032110"/>
            <a:ext cx="1766887" cy="1114107"/>
          </a:xfrm>
          <a:custGeom>
            <a:avLst/>
            <a:gdLst>
              <a:gd name="connsiteX0" fmla="*/ 676592 w 1766887"/>
              <a:gd name="connsiteY0" fmla="*/ 1114107 h 1114107"/>
              <a:gd name="connsiteX1" fmla="*/ 406082 w 1766887"/>
              <a:gd name="connsiteY1" fmla="*/ 980757 h 1114107"/>
              <a:gd name="connsiteX2" fmla="*/ 152717 w 1766887"/>
              <a:gd name="connsiteY2" fmla="*/ 769302 h 1114107"/>
              <a:gd name="connsiteX3" fmla="*/ 38417 w 1766887"/>
              <a:gd name="connsiteY3" fmla="*/ 574992 h 1114107"/>
              <a:gd name="connsiteX4" fmla="*/ 6032 w 1766887"/>
              <a:gd name="connsiteY4" fmla="*/ 365442 h 1114107"/>
              <a:gd name="connsiteX5" fmla="*/ 74612 w 1766887"/>
              <a:gd name="connsiteY5" fmla="*/ 199707 h 1114107"/>
              <a:gd name="connsiteX6" fmla="*/ 287972 w 1766887"/>
              <a:gd name="connsiteY6" fmla="*/ 51117 h 1114107"/>
              <a:gd name="connsiteX7" fmla="*/ 550862 w 1766887"/>
              <a:gd name="connsiteY7" fmla="*/ 3492 h 1114107"/>
              <a:gd name="connsiteX8" fmla="*/ 859472 w 1766887"/>
              <a:gd name="connsiteY8" fmla="*/ 30162 h 1114107"/>
              <a:gd name="connsiteX9" fmla="*/ 1029017 w 1766887"/>
              <a:gd name="connsiteY9" fmla="*/ 75882 h 1114107"/>
              <a:gd name="connsiteX10" fmla="*/ 1238567 w 1766887"/>
              <a:gd name="connsiteY10" fmla="*/ 163512 h 1114107"/>
              <a:gd name="connsiteX11" fmla="*/ 1400492 w 1766887"/>
              <a:gd name="connsiteY11" fmla="*/ 260667 h 1114107"/>
              <a:gd name="connsiteX12" fmla="*/ 1558607 w 1766887"/>
              <a:gd name="connsiteY12" fmla="*/ 394017 h 1114107"/>
              <a:gd name="connsiteX13" fmla="*/ 1669097 w 1766887"/>
              <a:gd name="connsiteY13" fmla="*/ 536892 h 1114107"/>
              <a:gd name="connsiteX14" fmla="*/ 1751012 w 1766887"/>
              <a:gd name="connsiteY14" fmla="*/ 727392 h 1114107"/>
              <a:gd name="connsiteX15" fmla="*/ 1764347 w 1766887"/>
              <a:gd name="connsiteY15" fmla="*/ 805497 h 1114107"/>
              <a:gd name="connsiteX16" fmla="*/ 1739582 w 1766887"/>
              <a:gd name="connsiteY16" fmla="*/ 925512 h 1114107"/>
              <a:gd name="connsiteX17" fmla="*/ 1735772 w 1766887"/>
              <a:gd name="connsiteY17" fmla="*/ 921702 h 111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6887" h="1114107">
                <a:moveTo>
                  <a:pt x="676592" y="1114107"/>
                </a:moveTo>
                <a:cubicBezTo>
                  <a:pt x="584993" y="1076166"/>
                  <a:pt x="493395" y="1038225"/>
                  <a:pt x="406082" y="980757"/>
                </a:cubicBezTo>
                <a:cubicBezTo>
                  <a:pt x="318769" y="923289"/>
                  <a:pt x="213994" y="836929"/>
                  <a:pt x="152717" y="769302"/>
                </a:cubicBezTo>
                <a:cubicBezTo>
                  <a:pt x="91440" y="701675"/>
                  <a:pt x="62865" y="642302"/>
                  <a:pt x="38417" y="574992"/>
                </a:cubicBezTo>
                <a:cubicBezTo>
                  <a:pt x="13970" y="507682"/>
                  <a:pt x="0" y="427989"/>
                  <a:pt x="6032" y="365442"/>
                </a:cubicBezTo>
                <a:cubicBezTo>
                  <a:pt x="12064" y="302895"/>
                  <a:pt x="27622" y="252095"/>
                  <a:pt x="74612" y="199707"/>
                </a:cubicBezTo>
                <a:cubicBezTo>
                  <a:pt x="121602" y="147319"/>
                  <a:pt x="208597" y="83820"/>
                  <a:pt x="287972" y="51117"/>
                </a:cubicBezTo>
                <a:cubicBezTo>
                  <a:pt x="367347" y="18415"/>
                  <a:pt x="455612" y="6985"/>
                  <a:pt x="550862" y="3492"/>
                </a:cubicBezTo>
                <a:cubicBezTo>
                  <a:pt x="646112" y="0"/>
                  <a:pt x="779780" y="18097"/>
                  <a:pt x="859472" y="30162"/>
                </a:cubicBezTo>
                <a:cubicBezTo>
                  <a:pt x="939164" y="42227"/>
                  <a:pt x="965835" y="53657"/>
                  <a:pt x="1029017" y="75882"/>
                </a:cubicBezTo>
                <a:cubicBezTo>
                  <a:pt x="1092199" y="98107"/>
                  <a:pt x="1176655" y="132715"/>
                  <a:pt x="1238567" y="163512"/>
                </a:cubicBezTo>
                <a:cubicBezTo>
                  <a:pt x="1300479" y="194309"/>
                  <a:pt x="1347152" y="222250"/>
                  <a:pt x="1400492" y="260667"/>
                </a:cubicBezTo>
                <a:cubicBezTo>
                  <a:pt x="1453832" y="299084"/>
                  <a:pt x="1513840" y="347980"/>
                  <a:pt x="1558607" y="394017"/>
                </a:cubicBezTo>
                <a:cubicBezTo>
                  <a:pt x="1603374" y="440054"/>
                  <a:pt x="1637029" y="481329"/>
                  <a:pt x="1669097" y="536892"/>
                </a:cubicBezTo>
                <a:cubicBezTo>
                  <a:pt x="1701165" y="592455"/>
                  <a:pt x="1735137" y="682625"/>
                  <a:pt x="1751012" y="727392"/>
                </a:cubicBezTo>
                <a:cubicBezTo>
                  <a:pt x="1766887" y="772159"/>
                  <a:pt x="1766252" y="772477"/>
                  <a:pt x="1764347" y="805497"/>
                </a:cubicBezTo>
                <a:cubicBezTo>
                  <a:pt x="1762442" y="838517"/>
                  <a:pt x="1744344" y="906145"/>
                  <a:pt x="1739582" y="925512"/>
                </a:cubicBezTo>
                <a:cubicBezTo>
                  <a:pt x="1734820" y="944879"/>
                  <a:pt x="1735455" y="922337"/>
                  <a:pt x="1735772" y="92170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6355274" y="2218165"/>
            <a:ext cx="1328102" cy="752792"/>
          </a:xfrm>
          <a:custGeom>
            <a:avLst/>
            <a:gdLst>
              <a:gd name="connsiteX0" fmla="*/ 532447 w 1328102"/>
              <a:gd name="connsiteY0" fmla="*/ 752792 h 752792"/>
              <a:gd name="connsiteX1" fmla="*/ 303847 w 1328102"/>
              <a:gd name="connsiteY1" fmla="*/ 642302 h 752792"/>
              <a:gd name="connsiteX2" fmla="*/ 130492 w 1328102"/>
              <a:gd name="connsiteY2" fmla="*/ 499427 h 752792"/>
              <a:gd name="connsiteX3" fmla="*/ 18097 w 1328102"/>
              <a:gd name="connsiteY3" fmla="*/ 327977 h 752792"/>
              <a:gd name="connsiteX4" fmla="*/ 21907 w 1328102"/>
              <a:gd name="connsiteY4" fmla="*/ 169862 h 752792"/>
              <a:gd name="connsiteX5" fmla="*/ 145732 w 1328102"/>
              <a:gd name="connsiteY5" fmla="*/ 57467 h 752792"/>
              <a:gd name="connsiteX6" fmla="*/ 343852 w 1328102"/>
              <a:gd name="connsiteY6" fmla="*/ 6032 h 752792"/>
              <a:gd name="connsiteX7" fmla="*/ 540067 w 1328102"/>
              <a:gd name="connsiteY7" fmla="*/ 21272 h 752792"/>
              <a:gd name="connsiteX8" fmla="*/ 734377 w 1328102"/>
              <a:gd name="connsiteY8" fmla="*/ 66992 h 752792"/>
              <a:gd name="connsiteX9" fmla="*/ 900112 w 1328102"/>
              <a:gd name="connsiteY9" fmla="*/ 135572 h 752792"/>
              <a:gd name="connsiteX10" fmla="*/ 1029652 w 1328102"/>
              <a:gd name="connsiteY10" fmla="*/ 211772 h 752792"/>
              <a:gd name="connsiteX11" fmla="*/ 1153477 w 1328102"/>
              <a:gd name="connsiteY11" fmla="*/ 303212 h 752792"/>
              <a:gd name="connsiteX12" fmla="*/ 1244917 w 1328102"/>
              <a:gd name="connsiteY12" fmla="*/ 404177 h 752792"/>
              <a:gd name="connsiteX13" fmla="*/ 1315402 w 1328102"/>
              <a:gd name="connsiteY13" fmla="*/ 547052 h 752792"/>
              <a:gd name="connsiteX14" fmla="*/ 1321117 w 1328102"/>
              <a:gd name="connsiteY14" fmla="*/ 606107 h 752792"/>
              <a:gd name="connsiteX15" fmla="*/ 1302067 w 1328102"/>
              <a:gd name="connsiteY15" fmla="*/ 661352 h 75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8102" h="752792">
                <a:moveTo>
                  <a:pt x="532447" y="752792"/>
                </a:moveTo>
                <a:cubicBezTo>
                  <a:pt x="451643" y="718661"/>
                  <a:pt x="370840" y="684530"/>
                  <a:pt x="303847" y="642302"/>
                </a:cubicBezTo>
                <a:cubicBezTo>
                  <a:pt x="236854" y="600074"/>
                  <a:pt x="178117" y="551815"/>
                  <a:pt x="130492" y="499427"/>
                </a:cubicBezTo>
                <a:cubicBezTo>
                  <a:pt x="82867" y="447040"/>
                  <a:pt x="36194" y="382904"/>
                  <a:pt x="18097" y="327977"/>
                </a:cubicBezTo>
                <a:cubicBezTo>
                  <a:pt x="0" y="273050"/>
                  <a:pt x="635" y="214947"/>
                  <a:pt x="21907" y="169862"/>
                </a:cubicBezTo>
                <a:cubicBezTo>
                  <a:pt x="43179" y="124777"/>
                  <a:pt x="92075" y="84772"/>
                  <a:pt x="145732" y="57467"/>
                </a:cubicBezTo>
                <a:cubicBezTo>
                  <a:pt x="199390" y="30162"/>
                  <a:pt x="278130" y="12064"/>
                  <a:pt x="343852" y="6032"/>
                </a:cubicBezTo>
                <a:cubicBezTo>
                  <a:pt x="409574" y="0"/>
                  <a:pt x="474980" y="11112"/>
                  <a:pt x="540067" y="21272"/>
                </a:cubicBezTo>
                <a:cubicBezTo>
                  <a:pt x="605154" y="31432"/>
                  <a:pt x="674370" y="47942"/>
                  <a:pt x="734377" y="66992"/>
                </a:cubicBezTo>
                <a:cubicBezTo>
                  <a:pt x="794384" y="86042"/>
                  <a:pt x="850900" y="111442"/>
                  <a:pt x="900112" y="135572"/>
                </a:cubicBezTo>
                <a:cubicBezTo>
                  <a:pt x="949324" y="159702"/>
                  <a:pt x="987425" y="183832"/>
                  <a:pt x="1029652" y="211772"/>
                </a:cubicBezTo>
                <a:cubicBezTo>
                  <a:pt x="1071879" y="239712"/>
                  <a:pt x="1117600" y="271145"/>
                  <a:pt x="1153477" y="303212"/>
                </a:cubicBezTo>
                <a:cubicBezTo>
                  <a:pt x="1189354" y="335279"/>
                  <a:pt x="1217930" y="363537"/>
                  <a:pt x="1244917" y="404177"/>
                </a:cubicBezTo>
                <a:cubicBezTo>
                  <a:pt x="1271904" y="444817"/>
                  <a:pt x="1302702" y="513397"/>
                  <a:pt x="1315402" y="547052"/>
                </a:cubicBezTo>
                <a:cubicBezTo>
                  <a:pt x="1328102" y="580707"/>
                  <a:pt x="1323339" y="587057"/>
                  <a:pt x="1321117" y="606107"/>
                </a:cubicBezTo>
                <a:cubicBezTo>
                  <a:pt x="1318895" y="625157"/>
                  <a:pt x="1305877" y="652144"/>
                  <a:pt x="1302067" y="66135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>
            <a:endCxn id="10" idx="0"/>
          </p:cNvCxnSpPr>
          <p:nvPr/>
        </p:nvCxnSpPr>
        <p:spPr bwMode="auto">
          <a:xfrm flipV="1">
            <a:off x="6807711" y="2970957"/>
            <a:ext cx="80010" cy="17145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 flipV="1">
            <a:off x="7663057" y="2869993"/>
            <a:ext cx="209549" cy="99059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Freeform 12"/>
          <p:cNvSpPr/>
          <p:nvPr/>
        </p:nvSpPr>
        <p:spPr bwMode="auto">
          <a:xfrm>
            <a:off x="6137151" y="4704507"/>
            <a:ext cx="680085" cy="666750"/>
          </a:xfrm>
          <a:custGeom>
            <a:avLst/>
            <a:gdLst>
              <a:gd name="connsiteX0" fmla="*/ 0 w 680085"/>
              <a:gd name="connsiteY0" fmla="*/ 0 h 666750"/>
              <a:gd name="connsiteX1" fmla="*/ 55245 w 680085"/>
              <a:gd name="connsiteY1" fmla="*/ 173355 h 666750"/>
              <a:gd name="connsiteX2" fmla="*/ 144780 w 680085"/>
              <a:gd name="connsiteY2" fmla="*/ 308610 h 666750"/>
              <a:gd name="connsiteX3" fmla="*/ 268605 w 680085"/>
              <a:gd name="connsiteY3" fmla="*/ 426720 h 666750"/>
              <a:gd name="connsiteX4" fmla="*/ 396240 w 680085"/>
              <a:gd name="connsiteY4" fmla="*/ 521970 h 666750"/>
              <a:gd name="connsiteX5" fmla="*/ 556260 w 680085"/>
              <a:gd name="connsiteY5" fmla="*/ 611505 h 666750"/>
              <a:gd name="connsiteX6" fmla="*/ 680085 w 680085"/>
              <a:gd name="connsiteY6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085" h="666750">
                <a:moveTo>
                  <a:pt x="0" y="0"/>
                </a:moveTo>
                <a:cubicBezTo>
                  <a:pt x="15557" y="60960"/>
                  <a:pt x="31115" y="121920"/>
                  <a:pt x="55245" y="173355"/>
                </a:cubicBezTo>
                <a:cubicBezTo>
                  <a:pt x="79375" y="224790"/>
                  <a:pt x="109220" y="266383"/>
                  <a:pt x="144780" y="308610"/>
                </a:cubicBezTo>
                <a:cubicBezTo>
                  <a:pt x="180340" y="350837"/>
                  <a:pt x="226695" y="391160"/>
                  <a:pt x="268605" y="426720"/>
                </a:cubicBezTo>
                <a:cubicBezTo>
                  <a:pt x="310515" y="462280"/>
                  <a:pt x="348298" y="491173"/>
                  <a:pt x="396240" y="521970"/>
                </a:cubicBezTo>
                <a:cubicBezTo>
                  <a:pt x="444182" y="552767"/>
                  <a:pt x="508953" y="587375"/>
                  <a:pt x="556260" y="611505"/>
                </a:cubicBezTo>
                <a:cubicBezTo>
                  <a:pt x="603568" y="635635"/>
                  <a:pt x="661353" y="657543"/>
                  <a:pt x="680085" y="66675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6891531" y="4458762"/>
            <a:ext cx="767715" cy="506730"/>
          </a:xfrm>
          <a:custGeom>
            <a:avLst/>
            <a:gdLst>
              <a:gd name="connsiteX0" fmla="*/ 767715 w 767715"/>
              <a:gd name="connsiteY0" fmla="*/ 506730 h 506730"/>
              <a:gd name="connsiteX1" fmla="*/ 664845 w 767715"/>
              <a:gd name="connsiteY1" fmla="*/ 335280 h 506730"/>
              <a:gd name="connsiteX2" fmla="*/ 495300 w 767715"/>
              <a:gd name="connsiteY2" fmla="*/ 192405 h 506730"/>
              <a:gd name="connsiteX3" fmla="*/ 325755 w 767715"/>
              <a:gd name="connsiteY3" fmla="*/ 99060 h 506730"/>
              <a:gd name="connsiteX4" fmla="*/ 140970 w 767715"/>
              <a:gd name="connsiteY4" fmla="*/ 26670 h 506730"/>
              <a:gd name="connsiteX5" fmla="*/ 0 w 767715"/>
              <a:gd name="connsiteY5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715" h="506730">
                <a:moveTo>
                  <a:pt x="767715" y="506730"/>
                </a:moveTo>
                <a:cubicBezTo>
                  <a:pt x="738981" y="447199"/>
                  <a:pt x="710248" y="387668"/>
                  <a:pt x="664845" y="335280"/>
                </a:cubicBezTo>
                <a:cubicBezTo>
                  <a:pt x="619443" y="282893"/>
                  <a:pt x="551815" y="231775"/>
                  <a:pt x="495300" y="192405"/>
                </a:cubicBezTo>
                <a:cubicBezTo>
                  <a:pt x="438785" y="153035"/>
                  <a:pt x="384810" y="126683"/>
                  <a:pt x="325755" y="99060"/>
                </a:cubicBezTo>
                <a:cubicBezTo>
                  <a:pt x="266700" y="71438"/>
                  <a:pt x="195263" y="43180"/>
                  <a:pt x="140970" y="26670"/>
                </a:cubicBezTo>
                <a:cubicBezTo>
                  <a:pt x="86677" y="10160"/>
                  <a:pt x="43338" y="508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>
            <a:stCxn id="9" idx="4"/>
          </p:cNvCxnSpPr>
          <p:nvPr/>
        </p:nvCxnSpPr>
        <p:spPr bwMode="auto">
          <a:xfrm>
            <a:off x="6104766" y="2380407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endCxn id="9" idx="4"/>
          </p:cNvCxnSpPr>
          <p:nvPr/>
        </p:nvCxnSpPr>
        <p:spPr bwMode="auto">
          <a:xfrm flipV="1">
            <a:off x="6137151" y="2397552"/>
            <a:ext cx="3810" cy="231648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 flipV="1">
            <a:off x="6884292" y="2959146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6809616" y="3132501"/>
            <a:ext cx="2286" cy="2233041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6819141" y="5197902"/>
            <a:ext cx="68580" cy="17335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7868796" y="295000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7657341" y="286999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663056" y="5089317"/>
            <a:ext cx="211455" cy="8382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6813426" y="2964607"/>
            <a:ext cx="1054100" cy="284057"/>
          </a:xfrm>
          <a:custGeom>
            <a:avLst/>
            <a:gdLst>
              <a:gd name="connsiteX0" fmla="*/ 0 w 1054100"/>
              <a:gd name="connsiteY0" fmla="*/ 182880 h 284057"/>
              <a:gd name="connsiteX1" fmla="*/ 213360 w 1054100"/>
              <a:gd name="connsiteY1" fmla="*/ 251460 h 284057"/>
              <a:gd name="connsiteX2" fmla="*/ 388620 w 1054100"/>
              <a:gd name="connsiteY2" fmla="*/ 279400 h 284057"/>
              <a:gd name="connsiteX3" fmla="*/ 576580 w 1054100"/>
              <a:gd name="connsiteY3" fmla="*/ 279400 h 284057"/>
              <a:gd name="connsiteX4" fmla="*/ 706120 w 1054100"/>
              <a:gd name="connsiteY4" fmla="*/ 256540 h 284057"/>
              <a:gd name="connsiteX5" fmla="*/ 825500 w 1054100"/>
              <a:gd name="connsiteY5" fmla="*/ 226060 h 284057"/>
              <a:gd name="connsiteX6" fmla="*/ 927100 w 1054100"/>
              <a:gd name="connsiteY6" fmla="*/ 162560 h 284057"/>
              <a:gd name="connsiteX7" fmla="*/ 980440 w 1054100"/>
              <a:gd name="connsiteY7" fmla="*/ 114300 h 284057"/>
              <a:gd name="connsiteX8" fmla="*/ 1054100 w 1054100"/>
              <a:gd name="connsiteY8" fmla="*/ 0 h 28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00" h="284057">
                <a:moveTo>
                  <a:pt x="0" y="182880"/>
                </a:moveTo>
                <a:cubicBezTo>
                  <a:pt x="74295" y="209126"/>
                  <a:pt x="148590" y="235373"/>
                  <a:pt x="213360" y="251460"/>
                </a:cubicBezTo>
                <a:cubicBezTo>
                  <a:pt x="278130" y="267547"/>
                  <a:pt x="328083" y="274743"/>
                  <a:pt x="388620" y="279400"/>
                </a:cubicBezTo>
                <a:cubicBezTo>
                  <a:pt x="449157" y="284057"/>
                  <a:pt x="523663" y="283210"/>
                  <a:pt x="576580" y="279400"/>
                </a:cubicBezTo>
                <a:cubicBezTo>
                  <a:pt x="629497" y="275590"/>
                  <a:pt x="664634" y="265430"/>
                  <a:pt x="706120" y="256540"/>
                </a:cubicBezTo>
                <a:cubicBezTo>
                  <a:pt x="747606" y="247650"/>
                  <a:pt x="788670" y="241723"/>
                  <a:pt x="825500" y="226060"/>
                </a:cubicBezTo>
                <a:cubicBezTo>
                  <a:pt x="862330" y="210397"/>
                  <a:pt x="901277" y="181187"/>
                  <a:pt x="927100" y="162560"/>
                </a:cubicBezTo>
                <a:cubicBezTo>
                  <a:pt x="952923" y="143933"/>
                  <a:pt x="959273" y="141393"/>
                  <a:pt x="980440" y="114300"/>
                </a:cubicBezTo>
                <a:cubicBezTo>
                  <a:pt x="1001607" y="87207"/>
                  <a:pt x="1044363" y="16933"/>
                  <a:pt x="1054100" y="0"/>
                </a:cubicBezTo>
              </a:path>
            </a:pathLst>
          </a:custGeom>
          <a:noFill/>
          <a:ln w="12700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4" name="Group 47"/>
          <p:cNvGrpSpPr/>
          <p:nvPr/>
        </p:nvGrpSpPr>
        <p:grpSpPr>
          <a:xfrm>
            <a:off x="7095366" y="2153712"/>
            <a:ext cx="209550" cy="146685"/>
            <a:chOff x="2743200" y="2211705"/>
            <a:chExt cx="209550" cy="146685"/>
          </a:xfrm>
        </p:grpSpPr>
        <p:cxnSp>
          <p:nvCxnSpPr>
            <p:cNvPr id="78" name="Straight Connector 77"/>
            <p:cNvCxnSpPr/>
            <p:nvPr/>
          </p:nvCxnSpPr>
          <p:spPr bwMode="auto">
            <a:xfrm flipV="1">
              <a:off x="2745105" y="2211705"/>
              <a:ext cx="26670" cy="723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flipV="1">
              <a:off x="2920365" y="2291716"/>
              <a:ext cx="32385" cy="647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Freeform 79"/>
            <p:cNvSpPr/>
            <p:nvPr/>
          </p:nvSpPr>
          <p:spPr bwMode="auto">
            <a:xfrm>
              <a:off x="2771775" y="221551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2743200" y="228409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5" name="Straight Arrow Connector 24"/>
          <p:cNvCxnSpPr>
            <a:endCxn id="81" idx="1"/>
          </p:cNvCxnSpPr>
          <p:nvPr/>
        </p:nvCxnSpPr>
        <p:spPr bwMode="auto">
          <a:xfrm flipV="1">
            <a:off x="7015356" y="2256582"/>
            <a:ext cx="177165" cy="375285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7223001" y="1850817"/>
            <a:ext cx="173355" cy="337186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Straight Connector 26"/>
          <p:cNvCxnSpPr>
            <a:stCxn id="9" idx="5"/>
          </p:cNvCxnSpPr>
          <p:nvPr/>
        </p:nvCxnSpPr>
        <p:spPr bwMode="auto">
          <a:xfrm>
            <a:off x="6209541" y="2231817"/>
            <a:ext cx="1605915" cy="8305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6481956" y="2555667"/>
            <a:ext cx="1066800" cy="17907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 rot="21045844">
            <a:off x="6470526" y="2414696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</a:t>
            </a:r>
            <a:r>
              <a:rPr lang="en-US" sz="1600" baseline="-25000" smtClean="0">
                <a:solidFill>
                  <a:srgbClr val="000066"/>
                </a:solidFill>
              </a:rPr>
              <a:t>1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712585">
            <a:off x="7297296" y="257471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</a:t>
            </a:r>
            <a:r>
              <a:rPr lang="en-US" sz="1600" baseline="-25000" smtClean="0">
                <a:solidFill>
                  <a:srgbClr val="000066"/>
                </a:solidFill>
              </a:rPr>
              <a:t>2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88778" y="2235626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56418" y="171746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 flipV="1">
            <a:off x="7903086" y="282808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 flipV="1">
            <a:off x="8706996" y="2972862"/>
            <a:ext cx="1524" cy="219456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 flipV="1">
            <a:off x="7872606" y="29671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 flipV="1">
            <a:off x="7868796" y="51769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8470776" y="3828207"/>
            <a:ext cx="242374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16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842001" y="3085257"/>
            <a:ext cx="41910" cy="266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817236" y="322241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817236" y="33671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819141" y="35119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817236" y="365485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817236" y="379963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819141" y="394441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824856" y="40910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24856" y="42358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826761" y="438065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817236" y="452543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815331" y="466450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15331" y="481309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13426" y="495787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13426" y="510074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815331" y="5249337"/>
            <a:ext cx="41910" cy="2476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7655436" y="486643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7737351" y="5016927"/>
            <a:ext cx="129540" cy="1047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7670676" y="47121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7664961" y="45730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7663056" y="44339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7659246" y="42815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659246" y="41406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661151" y="399203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659246" y="385487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663056" y="37158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7655436" y="35634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7659246" y="341482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655436" y="32776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V="1">
            <a:off x="7651626" y="313669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651626" y="29919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644006" y="2919522"/>
            <a:ext cx="121920" cy="9525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7177662" y="4836987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7426582" y="4908107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7245226" y="375708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1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7854826" y="419904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2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74" name="Freeform 73"/>
          <p:cNvSpPr/>
          <p:nvPr/>
        </p:nvSpPr>
        <p:spPr bwMode="auto">
          <a:xfrm>
            <a:off x="7659246" y="4023787"/>
            <a:ext cx="220980" cy="335280"/>
          </a:xfrm>
          <a:custGeom>
            <a:avLst/>
            <a:gdLst>
              <a:gd name="connsiteX0" fmla="*/ 0 w 220980"/>
              <a:gd name="connsiteY0" fmla="*/ 0 h 335280"/>
              <a:gd name="connsiteX1" fmla="*/ 76200 w 220980"/>
              <a:gd name="connsiteY1" fmla="*/ 187960 h 335280"/>
              <a:gd name="connsiteX2" fmla="*/ 220980 w 220980"/>
              <a:gd name="connsiteY2" fmla="*/ 33528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980" h="335280">
                <a:moveTo>
                  <a:pt x="0" y="0"/>
                </a:moveTo>
                <a:cubicBezTo>
                  <a:pt x="19685" y="66040"/>
                  <a:pt x="39370" y="132080"/>
                  <a:pt x="76200" y="187960"/>
                </a:cubicBezTo>
                <a:cubicBezTo>
                  <a:pt x="113030" y="243840"/>
                  <a:pt x="220980" y="335280"/>
                  <a:pt x="220980" y="335280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7625684" y="399076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7835234" y="432223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7" name="Straight Connector 76"/>
          <p:cNvCxnSpPr/>
          <p:nvPr/>
        </p:nvCxnSpPr>
        <p:spPr bwMode="auto">
          <a:xfrm flipH="1">
            <a:off x="7872606" y="5053122"/>
            <a:ext cx="32385" cy="12001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32" name="Text Box 8"/>
          <p:cNvSpPr txBox="1">
            <a:spLocks noChangeArrowheads="1"/>
          </p:cNvSpPr>
          <p:nvPr/>
        </p:nvSpPr>
        <p:spPr bwMode="auto">
          <a:xfrm>
            <a:off x="306388" y="914400"/>
            <a:ext cx="57134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Toplotni protok (fluks) kroz </a:t>
            </a:r>
            <a:r>
              <a:rPr lang="sr-Cyrl-CS" smtClean="0">
                <a:solidFill>
                  <a:srgbClr val="000066"/>
                </a:solidFill>
              </a:rPr>
              <a:t>prstenasti element radijusa </a:t>
            </a:r>
            <a:r>
              <a:rPr lang="sl-SI" i="1" smtClean="0">
                <a:solidFill>
                  <a:srgbClr val="000066"/>
                </a:solidFill>
              </a:rPr>
              <a:t>r </a:t>
            </a:r>
            <a:r>
              <a:rPr lang="sr-Cyrl-CS" smtClean="0">
                <a:solidFill>
                  <a:srgbClr val="000066"/>
                </a:solidFill>
              </a:rPr>
              <a:t>i debljine </a:t>
            </a:r>
            <a:r>
              <a:rPr lang="en-US" i="1" smtClean="0">
                <a:solidFill>
                  <a:srgbClr val="000066"/>
                </a:solidFill>
              </a:rPr>
              <a:t>dr</a:t>
            </a:r>
            <a:r>
              <a:rPr lang="sr-Latn-RS" smtClean="0">
                <a:solidFill>
                  <a:srgbClr val="000066"/>
                </a:solidFill>
              </a:rPr>
              <a:t> (pripada cilindričnom zidu)</a:t>
            </a:r>
            <a:r>
              <a:rPr lang="en-US" smtClean="0">
                <a:solidFill>
                  <a:srgbClr val="000066"/>
                </a:solidFill>
              </a:rPr>
              <a:t>, primenom </a:t>
            </a:r>
            <a:r>
              <a:rPr lang="sr-Cyrl-CS" smtClean="0">
                <a:solidFill>
                  <a:srgbClr val="000066"/>
                </a:solidFill>
              </a:rPr>
              <a:t>Furijeovo</a:t>
            </a:r>
            <a:r>
              <a:rPr lang="en-US" smtClean="0">
                <a:solidFill>
                  <a:srgbClr val="000066"/>
                </a:solidFill>
              </a:rPr>
              <a:t>g</a:t>
            </a:r>
            <a:r>
              <a:rPr lang="sr-Cyrl-CS" smtClean="0">
                <a:solidFill>
                  <a:srgbClr val="000066"/>
                </a:solidFill>
              </a:rPr>
              <a:t> zakon</a:t>
            </a:r>
            <a:r>
              <a:rPr lang="en-US" smtClean="0">
                <a:solidFill>
                  <a:srgbClr val="000066"/>
                </a:solidFill>
              </a:rPr>
              <a:t>a: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134929" y="2032110"/>
            <a:ext cx="1766887" cy="1114107"/>
          </a:xfrm>
          <a:custGeom>
            <a:avLst/>
            <a:gdLst>
              <a:gd name="connsiteX0" fmla="*/ 676592 w 1766887"/>
              <a:gd name="connsiteY0" fmla="*/ 1114107 h 1114107"/>
              <a:gd name="connsiteX1" fmla="*/ 406082 w 1766887"/>
              <a:gd name="connsiteY1" fmla="*/ 980757 h 1114107"/>
              <a:gd name="connsiteX2" fmla="*/ 152717 w 1766887"/>
              <a:gd name="connsiteY2" fmla="*/ 769302 h 1114107"/>
              <a:gd name="connsiteX3" fmla="*/ 38417 w 1766887"/>
              <a:gd name="connsiteY3" fmla="*/ 574992 h 1114107"/>
              <a:gd name="connsiteX4" fmla="*/ 6032 w 1766887"/>
              <a:gd name="connsiteY4" fmla="*/ 365442 h 1114107"/>
              <a:gd name="connsiteX5" fmla="*/ 74612 w 1766887"/>
              <a:gd name="connsiteY5" fmla="*/ 199707 h 1114107"/>
              <a:gd name="connsiteX6" fmla="*/ 287972 w 1766887"/>
              <a:gd name="connsiteY6" fmla="*/ 51117 h 1114107"/>
              <a:gd name="connsiteX7" fmla="*/ 550862 w 1766887"/>
              <a:gd name="connsiteY7" fmla="*/ 3492 h 1114107"/>
              <a:gd name="connsiteX8" fmla="*/ 859472 w 1766887"/>
              <a:gd name="connsiteY8" fmla="*/ 30162 h 1114107"/>
              <a:gd name="connsiteX9" fmla="*/ 1029017 w 1766887"/>
              <a:gd name="connsiteY9" fmla="*/ 75882 h 1114107"/>
              <a:gd name="connsiteX10" fmla="*/ 1238567 w 1766887"/>
              <a:gd name="connsiteY10" fmla="*/ 163512 h 1114107"/>
              <a:gd name="connsiteX11" fmla="*/ 1400492 w 1766887"/>
              <a:gd name="connsiteY11" fmla="*/ 260667 h 1114107"/>
              <a:gd name="connsiteX12" fmla="*/ 1558607 w 1766887"/>
              <a:gd name="connsiteY12" fmla="*/ 394017 h 1114107"/>
              <a:gd name="connsiteX13" fmla="*/ 1669097 w 1766887"/>
              <a:gd name="connsiteY13" fmla="*/ 536892 h 1114107"/>
              <a:gd name="connsiteX14" fmla="*/ 1751012 w 1766887"/>
              <a:gd name="connsiteY14" fmla="*/ 727392 h 1114107"/>
              <a:gd name="connsiteX15" fmla="*/ 1764347 w 1766887"/>
              <a:gd name="connsiteY15" fmla="*/ 805497 h 1114107"/>
              <a:gd name="connsiteX16" fmla="*/ 1739582 w 1766887"/>
              <a:gd name="connsiteY16" fmla="*/ 925512 h 1114107"/>
              <a:gd name="connsiteX17" fmla="*/ 1735772 w 1766887"/>
              <a:gd name="connsiteY17" fmla="*/ 921702 h 111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66887" h="1114107">
                <a:moveTo>
                  <a:pt x="676592" y="1114107"/>
                </a:moveTo>
                <a:cubicBezTo>
                  <a:pt x="584993" y="1076166"/>
                  <a:pt x="493395" y="1038225"/>
                  <a:pt x="406082" y="980757"/>
                </a:cubicBezTo>
                <a:cubicBezTo>
                  <a:pt x="318769" y="923289"/>
                  <a:pt x="213994" y="836929"/>
                  <a:pt x="152717" y="769302"/>
                </a:cubicBezTo>
                <a:cubicBezTo>
                  <a:pt x="91440" y="701675"/>
                  <a:pt x="62865" y="642302"/>
                  <a:pt x="38417" y="574992"/>
                </a:cubicBezTo>
                <a:cubicBezTo>
                  <a:pt x="13970" y="507682"/>
                  <a:pt x="0" y="427989"/>
                  <a:pt x="6032" y="365442"/>
                </a:cubicBezTo>
                <a:cubicBezTo>
                  <a:pt x="12064" y="302895"/>
                  <a:pt x="27622" y="252095"/>
                  <a:pt x="74612" y="199707"/>
                </a:cubicBezTo>
                <a:cubicBezTo>
                  <a:pt x="121602" y="147319"/>
                  <a:pt x="208597" y="83820"/>
                  <a:pt x="287972" y="51117"/>
                </a:cubicBezTo>
                <a:cubicBezTo>
                  <a:pt x="367347" y="18415"/>
                  <a:pt x="455612" y="6985"/>
                  <a:pt x="550862" y="3492"/>
                </a:cubicBezTo>
                <a:cubicBezTo>
                  <a:pt x="646112" y="0"/>
                  <a:pt x="779780" y="18097"/>
                  <a:pt x="859472" y="30162"/>
                </a:cubicBezTo>
                <a:cubicBezTo>
                  <a:pt x="939164" y="42227"/>
                  <a:pt x="965835" y="53657"/>
                  <a:pt x="1029017" y="75882"/>
                </a:cubicBezTo>
                <a:cubicBezTo>
                  <a:pt x="1092199" y="98107"/>
                  <a:pt x="1176655" y="132715"/>
                  <a:pt x="1238567" y="163512"/>
                </a:cubicBezTo>
                <a:cubicBezTo>
                  <a:pt x="1300479" y="194309"/>
                  <a:pt x="1347152" y="222250"/>
                  <a:pt x="1400492" y="260667"/>
                </a:cubicBezTo>
                <a:cubicBezTo>
                  <a:pt x="1453832" y="299084"/>
                  <a:pt x="1513840" y="347980"/>
                  <a:pt x="1558607" y="394017"/>
                </a:cubicBezTo>
                <a:cubicBezTo>
                  <a:pt x="1603374" y="440054"/>
                  <a:pt x="1637029" y="481329"/>
                  <a:pt x="1669097" y="536892"/>
                </a:cubicBezTo>
                <a:cubicBezTo>
                  <a:pt x="1701165" y="592455"/>
                  <a:pt x="1735137" y="682625"/>
                  <a:pt x="1751012" y="727392"/>
                </a:cubicBezTo>
                <a:cubicBezTo>
                  <a:pt x="1766887" y="772159"/>
                  <a:pt x="1766252" y="772477"/>
                  <a:pt x="1764347" y="805497"/>
                </a:cubicBezTo>
                <a:cubicBezTo>
                  <a:pt x="1762442" y="838517"/>
                  <a:pt x="1744344" y="906145"/>
                  <a:pt x="1739582" y="925512"/>
                </a:cubicBezTo>
                <a:cubicBezTo>
                  <a:pt x="1734820" y="944879"/>
                  <a:pt x="1735455" y="922337"/>
                  <a:pt x="1735772" y="92170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6355274" y="2218165"/>
            <a:ext cx="1328102" cy="752792"/>
          </a:xfrm>
          <a:custGeom>
            <a:avLst/>
            <a:gdLst>
              <a:gd name="connsiteX0" fmla="*/ 532447 w 1328102"/>
              <a:gd name="connsiteY0" fmla="*/ 752792 h 752792"/>
              <a:gd name="connsiteX1" fmla="*/ 303847 w 1328102"/>
              <a:gd name="connsiteY1" fmla="*/ 642302 h 752792"/>
              <a:gd name="connsiteX2" fmla="*/ 130492 w 1328102"/>
              <a:gd name="connsiteY2" fmla="*/ 499427 h 752792"/>
              <a:gd name="connsiteX3" fmla="*/ 18097 w 1328102"/>
              <a:gd name="connsiteY3" fmla="*/ 327977 h 752792"/>
              <a:gd name="connsiteX4" fmla="*/ 21907 w 1328102"/>
              <a:gd name="connsiteY4" fmla="*/ 169862 h 752792"/>
              <a:gd name="connsiteX5" fmla="*/ 145732 w 1328102"/>
              <a:gd name="connsiteY5" fmla="*/ 57467 h 752792"/>
              <a:gd name="connsiteX6" fmla="*/ 343852 w 1328102"/>
              <a:gd name="connsiteY6" fmla="*/ 6032 h 752792"/>
              <a:gd name="connsiteX7" fmla="*/ 540067 w 1328102"/>
              <a:gd name="connsiteY7" fmla="*/ 21272 h 752792"/>
              <a:gd name="connsiteX8" fmla="*/ 734377 w 1328102"/>
              <a:gd name="connsiteY8" fmla="*/ 66992 h 752792"/>
              <a:gd name="connsiteX9" fmla="*/ 900112 w 1328102"/>
              <a:gd name="connsiteY9" fmla="*/ 135572 h 752792"/>
              <a:gd name="connsiteX10" fmla="*/ 1029652 w 1328102"/>
              <a:gd name="connsiteY10" fmla="*/ 211772 h 752792"/>
              <a:gd name="connsiteX11" fmla="*/ 1153477 w 1328102"/>
              <a:gd name="connsiteY11" fmla="*/ 303212 h 752792"/>
              <a:gd name="connsiteX12" fmla="*/ 1244917 w 1328102"/>
              <a:gd name="connsiteY12" fmla="*/ 404177 h 752792"/>
              <a:gd name="connsiteX13" fmla="*/ 1315402 w 1328102"/>
              <a:gd name="connsiteY13" fmla="*/ 547052 h 752792"/>
              <a:gd name="connsiteX14" fmla="*/ 1321117 w 1328102"/>
              <a:gd name="connsiteY14" fmla="*/ 606107 h 752792"/>
              <a:gd name="connsiteX15" fmla="*/ 1302067 w 1328102"/>
              <a:gd name="connsiteY15" fmla="*/ 661352 h 752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28102" h="752792">
                <a:moveTo>
                  <a:pt x="532447" y="752792"/>
                </a:moveTo>
                <a:cubicBezTo>
                  <a:pt x="451643" y="718661"/>
                  <a:pt x="370840" y="684530"/>
                  <a:pt x="303847" y="642302"/>
                </a:cubicBezTo>
                <a:cubicBezTo>
                  <a:pt x="236854" y="600074"/>
                  <a:pt x="178117" y="551815"/>
                  <a:pt x="130492" y="499427"/>
                </a:cubicBezTo>
                <a:cubicBezTo>
                  <a:pt x="82867" y="447040"/>
                  <a:pt x="36194" y="382904"/>
                  <a:pt x="18097" y="327977"/>
                </a:cubicBezTo>
                <a:cubicBezTo>
                  <a:pt x="0" y="273050"/>
                  <a:pt x="635" y="214947"/>
                  <a:pt x="21907" y="169862"/>
                </a:cubicBezTo>
                <a:cubicBezTo>
                  <a:pt x="43179" y="124777"/>
                  <a:pt x="92075" y="84772"/>
                  <a:pt x="145732" y="57467"/>
                </a:cubicBezTo>
                <a:cubicBezTo>
                  <a:pt x="199390" y="30162"/>
                  <a:pt x="278130" y="12064"/>
                  <a:pt x="343852" y="6032"/>
                </a:cubicBezTo>
                <a:cubicBezTo>
                  <a:pt x="409574" y="0"/>
                  <a:pt x="474980" y="11112"/>
                  <a:pt x="540067" y="21272"/>
                </a:cubicBezTo>
                <a:cubicBezTo>
                  <a:pt x="605154" y="31432"/>
                  <a:pt x="674370" y="47942"/>
                  <a:pt x="734377" y="66992"/>
                </a:cubicBezTo>
                <a:cubicBezTo>
                  <a:pt x="794384" y="86042"/>
                  <a:pt x="850900" y="111442"/>
                  <a:pt x="900112" y="135572"/>
                </a:cubicBezTo>
                <a:cubicBezTo>
                  <a:pt x="949324" y="159702"/>
                  <a:pt x="987425" y="183832"/>
                  <a:pt x="1029652" y="211772"/>
                </a:cubicBezTo>
                <a:cubicBezTo>
                  <a:pt x="1071879" y="239712"/>
                  <a:pt x="1117600" y="271145"/>
                  <a:pt x="1153477" y="303212"/>
                </a:cubicBezTo>
                <a:cubicBezTo>
                  <a:pt x="1189354" y="335279"/>
                  <a:pt x="1217930" y="363537"/>
                  <a:pt x="1244917" y="404177"/>
                </a:cubicBezTo>
                <a:cubicBezTo>
                  <a:pt x="1271904" y="444817"/>
                  <a:pt x="1302702" y="513397"/>
                  <a:pt x="1315402" y="547052"/>
                </a:cubicBezTo>
                <a:cubicBezTo>
                  <a:pt x="1328102" y="580707"/>
                  <a:pt x="1323339" y="587057"/>
                  <a:pt x="1321117" y="606107"/>
                </a:cubicBezTo>
                <a:cubicBezTo>
                  <a:pt x="1318895" y="625157"/>
                  <a:pt x="1305877" y="652144"/>
                  <a:pt x="1302067" y="661352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>
            <a:endCxn id="12" idx="0"/>
          </p:cNvCxnSpPr>
          <p:nvPr/>
        </p:nvCxnSpPr>
        <p:spPr bwMode="auto">
          <a:xfrm flipV="1">
            <a:off x="6807711" y="2970957"/>
            <a:ext cx="80010" cy="17145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7663057" y="2869993"/>
            <a:ext cx="209549" cy="99059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Freeform 14"/>
          <p:cNvSpPr/>
          <p:nvPr/>
        </p:nvSpPr>
        <p:spPr bwMode="auto">
          <a:xfrm>
            <a:off x="6137151" y="4704507"/>
            <a:ext cx="680085" cy="666750"/>
          </a:xfrm>
          <a:custGeom>
            <a:avLst/>
            <a:gdLst>
              <a:gd name="connsiteX0" fmla="*/ 0 w 680085"/>
              <a:gd name="connsiteY0" fmla="*/ 0 h 666750"/>
              <a:gd name="connsiteX1" fmla="*/ 55245 w 680085"/>
              <a:gd name="connsiteY1" fmla="*/ 173355 h 666750"/>
              <a:gd name="connsiteX2" fmla="*/ 144780 w 680085"/>
              <a:gd name="connsiteY2" fmla="*/ 308610 h 666750"/>
              <a:gd name="connsiteX3" fmla="*/ 268605 w 680085"/>
              <a:gd name="connsiteY3" fmla="*/ 426720 h 666750"/>
              <a:gd name="connsiteX4" fmla="*/ 396240 w 680085"/>
              <a:gd name="connsiteY4" fmla="*/ 521970 h 666750"/>
              <a:gd name="connsiteX5" fmla="*/ 556260 w 680085"/>
              <a:gd name="connsiteY5" fmla="*/ 611505 h 666750"/>
              <a:gd name="connsiteX6" fmla="*/ 680085 w 680085"/>
              <a:gd name="connsiteY6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085" h="666750">
                <a:moveTo>
                  <a:pt x="0" y="0"/>
                </a:moveTo>
                <a:cubicBezTo>
                  <a:pt x="15557" y="60960"/>
                  <a:pt x="31115" y="121920"/>
                  <a:pt x="55245" y="173355"/>
                </a:cubicBezTo>
                <a:cubicBezTo>
                  <a:pt x="79375" y="224790"/>
                  <a:pt x="109220" y="266383"/>
                  <a:pt x="144780" y="308610"/>
                </a:cubicBezTo>
                <a:cubicBezTo>
                  <a:pt x="180340" y="350837"/>
                  <a:pt x="226695" y="391160"/>
                  <a:pt x="268605" y="426720"/>
                </a:cubicBezTo>
                <a:cubicBezTo>
                  <a:pt x="310515" y="462280"/>
                  <a:pt x="348298" y="491173"/>
                  <a:pt x="396240" y="521970"/>
                </a:cubicBezTo>
                <a:cubicBezTo>
                  <a:pt x="444182" y="552767"/>
                  <a:pt x="508953" y="587375"/>
                  <a:pt x="556260" y="611505"/>
                </a:cubicBezTo>
                <a:cubicBezTo>
                  <a:pt x="603568" y="635635"/>
                  <a:pt x="661353" y="657543"/>
                  <a:pt x="680085" y="66675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891531" y="4458762"/>
            <a:ext cx="767715" cy="506730"/>
          </a:xfrm>
          <a:custGeom>
            <a:avLst/>
            <a:gdLst>
              <a:gd name="connsiteX0" fmla="*/ 767715 w 767715"/>
              <a:gd name="connsiteY0" fmla="*/ 506730 h 506730"/>
              <a:gd name="connsiteX1" fmla="*/ 664845 w 767715"/>
              <a:gd name="connsiteY1" fmla="*/ 335280 h 506730"/>
              <a:gd name="connsiteX2" fmla="*/ 495300 w 767715"/>
              <a:gd name="connsiteY2" fmla="*/ 192405 h 506730"/>
              <a:gd name="connsiteX3" fmla="*/ 325755 w 767715"/>
              <a:gd name="connsiteY3" fmla="*/ 99060 h 506730"/>
              <a:gd name="connsiteX4" fmla="*/ 140970 w 767715"/>
              <a:gd name="connsiteY4" fmla="*/ 26670 h 506730"/>
              <a:gd name="connsiteX5" fmla="*/ 0 w 767715"/>
              <a:gd name="connsiteY5" fmla="*/ 0 h 50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7715" h="506730">
                <a:moveTo>
                  <a:pt x="767715" y="506730"/>
                </a:moveTo>
                <a:cubicBezTo>
                  <a:pt x="738981" y="447199"/>
                  <a:pt x="710248" y="387668"/>
                  <a:pt x="664845" y="335280"/>
                </a:cubicBezTo>
                <a:cubicBezTo>
                  <a:pt x="619443" y="282893"/>
                  <a:pt x="551815" y="231775"/>
                  <a:pt x="495300" y="192405"/>
                </a:cubicBezTo>
                <a:cubicBezTo>
                  <a:pt x="438785" y="153035"/>
                  <a:pt x="384810" y="126683"/>
                  <a:pt x="325755" y="99060"/>
                </a:cubicBezTo>
                <a:cubicBezTo>
                  <a:pt x="266700" y="71438"/>
                  <a:pt x="195263" y="43180"/>
                  <a:pt x="140970" y="26670"/>
                </a:cubicBezTo>
                <a:cubicBezTo>
                  <a:pt x="86677" y="10160"/>
                  <a:pt x="43338" y="508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7" name="Straight Connector 16"/>
          <p:cNvCxnSpPr>
            <a:stCxn id="11" idx="4"/>
          </p:cNvCxnSpPr>
          <p:nvPr/>
        </p:nvCxnSpPr>
        <p:spPr bwMode="auto">
          <a:xfrm>
            <a:off x="6104766" y="2380407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11" idx="4"/>
          </p:cNvCxnSpPr>
          <p:nvPr/>
        </p:nvCxnSpPr>
        <p:spPr bwMode="auto">
          <a:xfrm flipV="1">
            <a:off x="6137151" y="2397552"/>
            <a:ext cx="3810" cy="231648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6884292" y="2959146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6809616" y="3132501"/>
            <a:ext cx="2286" cy="2233041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6819141" y="5197902"/>
            <a:ext cx="68580" cy="17335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7868796" y="295000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7657341" y="286999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7663056" y="5089317"/>
            <a:ext cx="211455" cy="8382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6813426" y="2964607"/>
            <a:ext cx="1054100" cy="284057"/>
          </a:xfrm>
          <a:custGeom>
            <a:avLst/>
            <a:gdLst>
              <a:gd name="connsiteX0" fmla="*/ 0 w 1054100"/>
              <a:gd name="connsiteY0" fmla="*/ 182880 h 284057"/>
              <a:gd name="connsiteX1" fmla="*/ 213360 w 1054100"/>
              <a:gd name="connsiteY1" fmla="*/ 251460 h 284057"/>
              <a:gd name="connsiteX2" fmla="*/ 388620 w 1054100"/>
              <a:gd name="connsiteY2" fmla="*/ 279400 h 284057"/>
              <a:gd name="connsiteX3" fmla="*/ 576580 w 1054100"/>
              <a:gd name="connsiteY3" fmla="*/ 279400 h 284057"/>
              <a:gd name="connsiteX4" fmla="*/ 706120 w 1054100"/>
              <a:gd name="connsiteY4" fmla="*/ 256540 h 284057"/>
              <a:gd name="connsiteX5" fmla="*/ 825500 w 1054100"/>
              <a:gd name="connsiteY5" fmla="*/ 226060 h 284057"/>
              <a:gd name="connsiteX6" fmla="*/ 927100 w 1054100"/>
              <a:gd name="connsiteY6" fmla="*/ 162560 h 284057"/>
              <a:gd name="connsiteX7" fmla="*/ 980440 w 1054100"/>
              <a:gd name="connsiteY7" fmla="*/ 114300 h 284057"/>
              <a:gd name="connsiteX8" fmla="*/ 1054100 w 1054100"/>
              <a:gd name="connsiteY8" fmla="*/ 0 h 284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00" h="284057">
                <a:moveTo>
                  <a:pt x="0" y="182880"/>
                </a:moveTo>
                <a:cubicBezTo>
                  <a:pt x="74295" y="209126"/>
                  <a:pt x="148590" y="235373"/>
                  <a:pt x="213360" y="251460"/>
                </a:cubicBezTo>
                <a:cubicBezTo>
                  <a:pt x="278130" y="267547"/>
                  <a:pt x="328083" y="274743"/>
                  <a:pt x="388620" y="279400"/>
                </a:cubicBezTo>
                <a:cubicBezTo>
                  <a:pt x="449157" y="284057"/>
                  <a:pt x="523663" y="283210"/>
                  <a:pt x="576580" y="279400"/>
                </a:cubicBezTo>
                <a:cubicBezTo>
                  <a:pt x="629497" y="275590"/>
                  <a:pt x="664634" y="265430"/>
                  <a:pt x="706120" y="256540"/>
                </a:cubicBezTo>
                <a:cubicBezTo>
                  <a:pt x="747606" y="247650"/>
                  <a:pt x="788670" y="241723"/>
                  <a:pt x="825500" y="226060"/>
                </a:cubicBezTo>
                <a:cubicBezTo>
                  <a:pt x="862330" y="210397"/>
                  <a:pt x="901277" y="181187"/>
                  <a:pt x="927100" y="162560"/>
                </a:cubicBezTo>
                <a:cubicBezTo>
                  <a:pt x="952923" y="143933"/>
                  <a:pt x="959273" y="141393"/>
                  <a:pt x="980440" y="114300"/>
                </a:cubicBezTo>
                <a:cubicBezTo>
                  <a:pt x="1001607" y="87207"/>
                  <a:pt x="1044363" y="16933"/>
                  <a:pt x="1054100" y="0"/>
                </a:cubicBezTo>
              </a:path>
            </a:pathLst>
          </a:custGeom>
          <a:noFill/>
          <a:ln w="12700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6" name="Group 47"/>
          <p:cNvGrpSpPr/>
          <p:nvPr/>
        </p:nvGrpSpPr>
        <p:grpSpPr>
          <a:xfrm>
            <a:off x="7095366" y="2153712"/>
            <a:ext cx="209550" cy="146685"/>
            <a:chOff x="2743200" y="2211705"/>
            <a:chExt cx="209550" cy="146685"/>
          </a:xfrm>
        </p:grpSpPr>
        <p:cxnSp>
          <p:nvCxnSpPr>
            <p:cNvPr id="80" name="Straight Connector 79"/>
            <p:cNvCxnSpPr/>
            <p:nvPr/>
          </p:nvCxnSpPr>
          <p:spPr bwMode="auto">
            <a:xfrm flipV="1">
              <a:off x="2745105" y="2211705"/>
              <a:ext cx="26670" cy="723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V="1">
              <a:off x="2920365" y="2291716"/>
              <a:ext cx="32385" cy="647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" name="Freeform 81"/>
            <p:cNvSpPr/>
            <p:nvPr/>
          </p:nvSpPr>
          <p:spPr bwMode="auto">
            <a:xfrm>
              <a:off x="2771775" y="221551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3" name="Freeform 82"/>
            <p:cNvSpPr/>
            <p:nvPr/>
          </p:nvSpPr>
          <p:spPr bwMode="auto">
            <a:xfrm>
              <a:off x="2743200" y="2284095"/>
              <a:ext cx="180975" cy="74295"/>
            </a:xfrm>
            <a:custGeom>
              <a:avLst/>
              <a:gdLst>
                <a:gd name="connsiteX0" fmla="*/ 0 w 180975"/>
                <a:gd name="connsiteY0" fmla="*/ 0 h 74295"/>
                <a:gd name="connsiteX1" fmla="*/ 97155 w 180975"/>
                <a:gd name="connsiteY1" fmla="*/ 30480 h 74295"/>
                <a:gd name="connsiteX2" fmla="*/ 180975 w 180975"/>
                <a:gd name="connsiteY2" fmla="*/ 742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0975" h="74295">
                  <a:moveTo>
                    <a:pt x="0" y="0"/>
                  </a:moveTo>
                  <a:cubicBezTo>
                    <a:pt x="33496" y="9049"/>
                    <a:pt x="66993" y="18098"/>
                    <a:pt x="97155" y="30480"/>
                  </a:cubicBezTo>
                  <a:cubicBezTo>
                    <a:pt x="127318" y="42863"/>
                    <a:pt x="167005" y="67945"/>
                    <a:pt x="180975" y="74295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7" name="Straight Arrow Connector 26"/>
          <p:cNvCxnSpPr>
            <a:endCxn id="83" idx="1"/>
          </p:cNvCxnSpPr>
          <p:nvPr/>
        </p:nvCxnSpPr>
        <p:spPr bwMode="auto">
          <a:xfrm flipV="1">
            <a:off x="7015356" y="2256582"/>
            <a:ext cx="177165" cy="375285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7223001" y="1850817"/>
            <a:ext cx="173355" cy="337186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Straight Connector 28"/>
          <p:cNvCxnSpPr>
            <a:stCxn id="11" idx="5"/>
          </p:cNvCxnSpPr>
          <p:nvPr/>
        </p:nvCxnSpPr>
        <p:spPr bwMode="auto">
          <a:xfrm>
            <a:off x="6209541" y="2231817"/>
            <a:ext cx="1605915" cy="83058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6481956" y="2555667"/>
            <a:ext cx="1066800" cy="17907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21045844">
            <a:off x="6470526" y="2414696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</a:t>
            </a:r>
            <a:r>
              <a:rPr lang="en-US" sz="1600" baseline="-25000" smtClean="0">
                <a:solidFill>
                  <a:srgbClr val="000066"/>
                </a:solidFill>
              </a:rPr>
              <a:t>1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712585">
            <a:off x="7297296" y="2574717"/>
            <a:ext cx="373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</a:t>
            </a:r>
            <a:r>
              <a:rPr lang="en-US" sz="1600" baseline="-25000" smtClean="0">
                <a:solidFill>
                  <a:srgbClr val="000066"/>
                </a:solidFill>
              </a:rPr>
              <a:t>2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88778" y="2235626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56418" y="171746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i="1" smtClean="0">
                <a:solidFill>
                  <a:srgbClr val="000066"/>
                </a:solidFill>
              </a:rPr>
              <a:t>dr</a:t>
            </a:r>
            <a:endParaRPr lang="en-US" sz="1600" baseline="-25000">
              <a:solidFill>
                <a:srgbClr val="000066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 flipV="1">
            <a:off x="7903086" y="2828082"/>
            <a:ext cx="1524" cy="2234946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 flipV="1">
            <a:off x="8706996" y="2972862"/>
            <a:ext cx="1524" cy="219456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 flipV="1">
            <a:off x="7872606" y="29671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7868796" y="5176948"/>
            <a:ext cx="84963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8470776" y="3828207"/>
            <a:ext cx="242374" cy="362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16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6842001" y="3085257"/>
            <a:ext cx="41910" cy="266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6817236" y="322241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6817236" y="33671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6819141" y="35119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817236" y="365485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6817236" y="379963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819141" y="394441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824856" y="409109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824856" y="423587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826761" y="438065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817236" y="452543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15331" y="466450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815331" y="481309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813426" y="4957872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813426" y="5100747"/>
            <a:ext cx="66675" cy="342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815331" y="5249337"/>
            <a:ext cx="41910" cy="2476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7655436" y="486643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7737351" y="5016927"/>
            <a:ext cx="129540" cy="1047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7670676" y="47121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7664961" y="45730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663056" y="44339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7659246" y="428159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7659246" y="414062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7661151" y="399203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7659246" y="3854877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7663056" y="37158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7655436" y="35634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flipV="1">
            <a:off x="7659246" y="341482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655436" y="327766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7651626" y="313669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7651626" y="2991912"/>
            <a:ext cx="211455" cy="1676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7644006" y="2919522"/>
            <a:ext cx="121920" cy="9525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7177662" y="4836987"/>
            <a:ext cx="325730" cy="4271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V="1">
            <a:off x="7426582" y="4908107"/>
            <a:ext cx="340360" cy="106680"/>
          </a:xfrm>
          <a:prstGeom prst="line">
            <a:avLst/>
          </a:prstGeom>
          <a:noFill/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245226" y="375708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1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7854826" y="4199047"/>
            <a:ext cx="43633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2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7659246" y="4023787"/>
            <a:ext cx="220980" cy="335280"/>
          </a:xfrm>
          <a:custGeom>
            <a:avLst/>
            <a:gdLst>
              <a:gd name="connsiteX0" fmla="*/ 0 w 220980"/>
              <a:gd name="connsiteY0" fmla="*/ 0 h 335280"/>
              <a:gd name="connsiteX1" fmla="*/ 76200 w 220980"/>
              <a:gd name="connsiteY1" fmla="*/ 187960 h 335280"/>
              <a:gd name="connsiteX2" fmla="*/ 220980 w 220980"/>
              <a:gd name="connsiteY2" fmla="*/ 33528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980" h="335280">
                <a:moveTo>
                  <a:pt x="0" y="0"/>
                </a:moveTo>
                <a:cubicBezTo>
                  <a:pt x="19685" y="66040"/>
                  <a:pt x="39370" y="132080"/>
                  <a:pt x="76200" y="187960"/>
                </a:cubicBezTo>
                <a:cubicBezTo>
                  <a:pt x="113030" y="243840"/>
                  <a:pt x="220980" y="335280"/>
                  <a:pt x="220980" y="335280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7" name="Oval 76"/>
          <p:cNvSpPr/>
          <p:nvPr/>
        </p:nvSpPr>
        <p:spPr bwMode="auto">
          <a:xfrm>
            <a:off x="7625684" y="399076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7839044" y="4318427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 flipH="1">
            <a:off x="7872606" y="5053122"/>
            <a:ext cx="32385" cy="120015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381000" y="2438400"/>
            <a:ext cx="1981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 </a:t>
            </a:r>
            <a:r>
              <a:rPr lang="en-US" sz="2400" i="1" smtClean="0">
                <a:solidFill>
                  <a:srgbClr val="000066"/>
                </a:solidFill>
              </a:rPr>
              <a:t>= Q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A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1099118" y="249167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2202459" y="22397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2280497" y="27144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205216" y="2628762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rgbClr val="000066"/>
                </a:solidFill>
              </a:rPr>
              <a:t>r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4" name="Line 12"/>
          <p:cNvSpPr>
            <a:spLocks noChangeShapeType="1"/>
          </p:cNvSpPr>
          <p:nvPr/>
        </p:nvSpPr>
        <p:spPr bwMode="auto">
          <a:xfrm flipH="1">
            <a:off x="1095505" y="3276600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5" name="Line 12"/>
          <p:cNvSpPr>
            <a:spLocks noChangeShapeType="1"/>
          </p:cNvSpPr>
          <p:nvPr/>
        </p:nvSpPr>
        <p:spPr bwMode="auto">
          <a:xfrm flipH="1" flipV="1">
            <a:off x="813924" y="2928912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6" name="Text Box 11"/>
          <p:cNvSpPr txBox="1">
            <a:spLocks noChangeArrowheads="1"/>
          </p:cNvSpPr>
          <p:nvPr/>
        </p:nvSpPr>
        <p:spPr bwMode="auto">
          <a:xfrm>
            <a:off x="2631260" y="2999448"/>
            <a:ext cx="155974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A = 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r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 Box 11"/>
          <p:cNvSpPr txBox="1">
            <a:spLocks noChangeArrowheads="1"/>
          </p:cNvSpPr>
          <p:nvPr/>
        </p:nvSpPr>
        <p:spPr bwMode="auto">
          <a:xfrm>
            <a:off x="381000" y="362760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r>
              <a:rPr lang="en-US" sz="2400" i="1" smtClean="0">
                <a:solidFill>
                  <a:srgbClr val="000066"/>
                </a:solidFill>
              </a:rPr>
              <a:t>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r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2174911" y="3429000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2252949" y="390363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2177668" y="381796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rgbClr val="000066"/>
                </a:solidFill>
              </a:rPr>
              <a:t>r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2" name="Text Box 11"/>
          <p:cNvSpPr txBox="1">
            <a:spLocks noChangeArrowheads="1"/>
          </p:cNvSpPr>
          <p:nvPr/>
        </p:nvSpPr>
        <p:spPr bwMode="auto">
          <a:xfrm>
            <a:off x="381000" y="4567715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dT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2593557" y="436911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i="1" smtClean="0">
                <a:solidFill>
                  <a:srgbClr val="000066"/>
                </a:solidFill>
              </a:rPr>
              <a:t>r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2671595" y="4843749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Text Box 8"/>
          <p:cNvSpPr txBox="1">
            <a:spLocks noChangeArrowheads="1"/>
          </p:cNvSpPr>
          <p:nvPr/>
        </p:nvSpPr>
        <p:spPr bwMode="auto">
          <a:xfrm>
            <a:off x="2596314" y="475807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r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1636008" y="437111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1449638" y="4845755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1336722" y="4760083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3" name="Line 12"/>
          <p:cNvSpPr>
            <a:spLocks noChangeShapeType="1"/>
          </p:cNvSpPr>
          <p:nvPr/>
        </p:nvSpPr>
        <p:spPr bwMode="auto">
          <a:xfrm flipH="1" flipV="1">
            <a:off x="816166" y="4008120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0" name="Text Box 11"/>
          <p:cNvSpPr txBox="1">
            <a:spLocks noChangeArrowheads="1"/>
          </p:cNvSpPr>
          <p:nvPr/>
        </p:nvSpPr>
        <p:spPr bwMode="auto">
          <a:xfrm>
            <a:off x="381000" y="5672901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en-US" sz="2400" i="1" smtClean="0">
                <a:solidFill>
                  <a:srgbClr val="000066"/>
                </a:solidFill>
              </a:rPr>
              <a:t>              lnr + C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1415668" y="54763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1229298" y="5950941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Text Box 8"/>
          <p:cNvSpPr txBox="1">
            <a:spLocks noChangeArrowheads="1"/>
          </p:cNvSpPr>
          <p:nvPr/>
        </p:nvSpPr>
        <p:spPr bwMode="auto">
          <a:xfrm>
            <a:off x="1116382" y="5865269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7" name="Line 12"/>
          <p:cNvSpPr>
            <a:spLocks noChangeShapeType="1"/>
          </p:cNvSpPr>
          <p:nvPr/>
        </p:nvSpPr>
        <p:spPr bwMode="auto">
          <a:xfrm flipH="1" flipV="1">
            <a:off x="816166" y="5074920"/>
            <a:ext cx="0" cy="6400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3169920" y="4380488"/>
            <a:ext cx="2743200" cy="118872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655" name="Text Box 7"/>
          <p:cNvSpPr txBox="1">
            <a:spLocks noChangeArrowheads="1"/>
          </p:cNvSpPr>
          <p:nvPr/>
        </p:nvSpPr>
        <p:spPr bwMode="auto">
          <a:xfrm>
            <a:off x="212725" y="885825"/>
            <a:ext cx="1920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Granični uslovi: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04800" y="1415799"/>
            <a:ext cx="2743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2175668"/>
            <a:ext cx="2819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  </a:t>
            </a:r>
            <a:r>
              <a:rPr lang="sr-Latn-RS" sz="24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T=T</a:t>
            </a:r>
            <a:r>
              <a:rPr lang="sr-Latn-RS" sz="24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sr-Latn-RS" sz="24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</a:t>
            </a:r>
            <a:endParaRPr lang="en-US" sz="24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581400" y="3837648"/>
            <a:ext cx="0" cy="4572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048000" y="1415799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en-US" sz="2400" i="1" smtClean="0">
                <a:solidFill>
                  <a:srgbClr val="000066"/>
                </a:solidFill>
              </a:rPr>
              <a:t>              lnr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+ C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115719" y="12192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929349" y="1693839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816433" y="1608167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048000" y="2211900"/>
            <a:ext cx="3429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en-US" sz="2400" i="1" smtClean="0">
                <a:solidFill>
                  <a:srgbClr val="000066"/>
                </a:solidFill>
              </a:rPr>
              <a:t>              lnr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 + C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115719" y="201530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929349" y="2489940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16433" y="2404268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6019800" y="2101599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6276048" y="2385495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–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3048000" y="3092199"/>
            <a:ext cx="32004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048000" y="3320799"/>
            <a:ext cx="4648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en-US" sz="2400" i="1" smtClean="0">
                <a:solidFill>
                  <a:srgbClr val="000066"/>
                </a:solidFill>
              </a:rPr>
              <a:t>              (lnr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 lnr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)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725319" y="31242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538949" y="3598839"/>
            <a:ext cx="10972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4426033" y="3513167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200400" y="450872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3929338" y="430428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877929" y="477892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002792" y="471466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958767" y="5189302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3703506" y="5103630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719705" y="488972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4989616" y="470456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5122739" y="517920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5012569" y="509353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6095932" y="5443809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 = 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CS" sz="2400" i="1" smtClean="0">
                <a:solidFill>
                  <a:srgbClr val="000066"/>
                </a:solidFill>
              </a:rPr>
              <a:t>–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7376378" y="52477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7340445" y="5722341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7077092" y="5636669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8125659" y="542276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8528693" y="571224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8418523" y="5626571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8422392" y="52772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 flipV="1">
            <a:off x="6019800" y="4876799"/>
            <a:ext cx="304800" cy="6096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836647" y="6042983"/>
            <a:ext cx="31630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</a:rPr>
              <a:t>ne</a:t>
            </a:r>
            <a:r>
              <a:rPr lang="en-US" i="1" smtClean="0">
                <a:solidFill>
                  <a:srgbClr val="000066"/>
                </a:solidFill>
              </a:rPr>
              <a:t>linearna </a:t>
            </a:r>
            <a:r>
              <a:rPr lang="sr-Latn-RS" i="1" smtClean="0">
                <a:solidFill>
                  <a:srgbClr val="000066"/>
                </a:solidFill>
              </a:rPr>
              <a:t>zavisnost T – d</a:t>
            </a:r>
            <a:endParaRPr lang="sr-Latn-CS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ounded Rectangle 47"/>
          <p:cNvSpPr/>
          <p:nvPr/>
        </p:nvSpPr>
        <p:spPr bwMode="auto">
          <a:xfrm>
            <a:off x="484847" y="4633904"/>
            <a:ext cx="34747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92860" y="1066800"/>
            <a:ext cx="498874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S</a:t>
            </a:r>
            <a:r>
              <a:rPr lang="sr-Cyrl-CS" smtClean="0">
                <a:solidFill>
                  <a:srgbClr val="000066"/>
                </a:solidFill>
              </a:rPr>
              <a:t>pecifični </a:t>
            </a:r>
            <a:r>
              <a:rPr lang="sr-Cyrl-CS">
                <a:solidFill>
                  <a:srgbClr val="000066"/>
                </a:solidFill>
              </a:rPr>
              <a:t>toplotni protok </a:t>
            </a:r>
            <a:r>
              <a:rPr lang="sr-Latn-CS">
                <a:solidFill>
                  <a:srgbClr val="000066"/>
                </a:solidFill>
              </a:rPr>
              <a:t>cilindričnog </a:t>
            </a:r>
            <a:r>
              <a:rPr lang="sr-Latn-CS" smtClean="0">
                <a:solidFill>
                  <a:srgbClr val="000066"/>
                </a:solidFill>
              </a:rPr>
              <a:t>zida: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45260" y="209199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074198" y="1887561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990600" y="2362200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147652" y="229793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103627" y="2772575"/>
            <a:ext cx="8229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848366" y="2686903"/>
            <a:ext cx="128988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864565" y="247299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134476" y="2287838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267599" y="2762477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157429" y="2676805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200400" y="3505200"/>
            <a:ext cx="1295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667716" y="3292784"/>
            <a:ext cx="685800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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00839" y="376742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690669" y="3681751"/>
            <a:ext cx="645408" cy="4968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1219200" y="3810000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937619" y="3268104"/>
            <a:ext cx="0" cy="109728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Oval 32"/>
          <p:cNvSpPr/>
          <p:nvPr/>
        </p:nvSpPr>
        <p:spPr bwMode="auto">
          <a:xfrm>
            <a:off x="3375188" y="36004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33400" y="4800600"/>
            <a:ext cx="3352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                       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,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W/m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708188" y="48958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187436" y="4602766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03838" y="5077405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260890" y="501314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249233" y="5487780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1155694" y="5402108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1977803" y="5188201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247714" y="500304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380837" y="5477682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2270667" y="5392010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67892" y="962025"/>
            <a:ext cx="821410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Stacionarno provođenje toplote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sr-Latn-CS" b="1" i="1">
                <a:solidFill>
                  <a:srgbClr val="000066"/>
                </a:solidFill>
              </a:rPr>
              <a:t>kroz c</a:t>
            </a:r>
            <a:r>
              <a:rPr lang="sr-Cyrl-CS" b="1" i="1">
                <a:solidFill>
                  <a:srgbClr val="000066"/>
                </a:solidFill>
              </a:rPr>
              <a:t>ilindrični zid</a:t>
            </a:r>
            <a:r>
              <a:rPr lang="sr-Latn-CS" b="1" i="1">
                <a:solidFill>
                  <a:srgbClr val="000066"/>
                </a:solidFill>
              </a:rPr>
              <a:t> </a:t>
            </a:r>
            <a:r>
              <a:rPr lang="sr-Cyrl-CS" b="1" i="1">
                <a:solidFill>
                  <a:srgbClr val="000066"/>
                </a:solidFill>
              </a:rPr>
              <a:t>sa više slojeva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3" name="Group 321"/>
          <p:cNvGrpSpPr/>
          <p:nvPr/>
        </p:nvGrpSpPr>
        <p:grpSpPr>
          <a:xfrm>
            <a:off x="4242145" y="1431290"/>
            <a:ext cx="4681347" cy="2378710"/>
            <a:chOff x="4164734" y="1431290"/>
            <a:chExt cx="4681347" cy="2378710"/>
          </a:xfrm>
        </p:grpSpPr>
        <p:cxnSp>
          <p:nvCxnSpPr>
            <p:cNvPr id="5" name="Straight Connector 4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Freeform 14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reeform 20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52" name="Straight Connector 51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Straight Connector 59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79" name="Straight Connector 78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Straight Connector 8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Straight Connector 91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97" name="Straight Connector 96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06" name="Straight Connector 10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" name="Straight Connector 10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115" name="Straight Connector 114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24" name="Straight Connector 123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32" name="Straight Connector 131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0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39" name="Straight Connector 38"/>
              <p:cNvCxnSpPr>
                <a:endCxn id="21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2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6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1" name="Straight Connector 14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2" name="Straight Connector 14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0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41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49" name="Straight Connector 148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50" name="Straight Connector 149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2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47" name="Straight Connector 146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48" name="Straight Connector 147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1" name="Straight Connector 150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3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55" name="Straight Connector 15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6" name="Straight Connector 15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44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65" name="Straight Connector 16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6" name="Straight Connector 16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45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46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3" name="Straight Connector 16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7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1" name="Straight Connector 160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68" name="Straight Connector 167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9" name="Straight Connector 168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8" name="Straight Connector 177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9" name="Straight Connector 178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8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03" name="Straight Connector 20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49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13" name="Straight Connector 21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4" name="Straight Connector 21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0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51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11" name="Straight Connector 21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2" name="Straight Connector 21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09" name="Straight Connector 20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0" name="Straight Connector 20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85" name="Straight Connector 184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7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91" name="Straight Connector 190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Straight Connector 191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01" name="Straight Connector 20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02" name="Straight Connector 20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7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96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99" name="Straight Connector 19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00" name="Straight Connector 19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9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97" name="Straight Connector 196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98" name="Straight Connector 197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87" name="Straight Connector 186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18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9" name="Straight Connector 218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23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4" name="Straight Connector 223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29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0" name="Straight Connector 229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35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6" name="Straight Connector 235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0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00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242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 smtClean="0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244" name="Straight Connector 243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6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1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47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8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9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1" name="Oval 250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4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2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55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3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56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4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57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58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59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265" name="Text Box 11"/>
          <p:cNvSpPr txBox="1">
            <a:spLocks noChangeArrowheads="1"/>
          </p:cNvSpPr>
          <p:nvPr/>
        </p:nvSpPr>
        <p:spPr bwMode="auto">
          <a:xfrm>
            <a:off x="2626540" y="1620010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en-US" smtClean="0">
                <a:solidFill>
                  <a:srgbClr val="000066"/>
                </a:solidFill>
              </a:rPr>
              <a:t>prvi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176676" y="1587642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351464" y="168285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9" name="Text Box 8"/>
          <p:cNvSpPr txBox="1">
            <a:spLocks noChangeArrowheads="1"/>
          </p:cNvSpPr>
          <p:nvPr/>
        </p:nvSpPr>
        <p:spPr bwMode="auto">
          <a:xfrm>
            <a:off x="830712" y="138980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0" name="Straight Connector 269"/>
          <p:cNvCxnSpPr/>
          <p:nvPr/>
        </p:nvCxnSpPr>
        <p:spPr bwMode="auto">
          <a:xfrm>
            <a:off x="747114" y="186444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904166" y="180018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892509" y="2274822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798970" y="2189150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1621079" y="197524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1890990" y="179008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6" name="Straight Connector 275"/>
          <p:cNvCxnSpPr/>
          <p:nvPr/>
        </p:nvCxnSpPr>
        <p:spPr bwMode="auto">
          <a:xfrm>
            <a:off x="2024113" y="226472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7" name="Text Box 8"/>
          <p:cNvSpPr txBox="1">
            <a:spLocks noChangeArrowheads="1"/>
          </p:cNvSpPr>
          <p:nvPr/>
        </p:nvSpPr>
        <p:spPr bwMode="auto">
          <a:xfrm>
            <a:off x="1913943" y="217905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0" name="Text Box 11"/>
          <p:cNvSpPr txBox="1">
            <a:spLocks noChangeArrowheads="1"/>
          </p:cNvSpPr>
          <p:nvPr/>
        </p:nvSpPr>
        <p:spPr bwMode="auto">
          <a:xfrm>
            <a:off x="2626540" y="2794030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drugi</a:t>
            </a:r>
            <a:r>
              <a:rPr lang="en-US" smtClean="0">
                <a:solidFill>
                  <a:srgbClr val="000066"/>
                </a:solidFill>
              </a:rPr>
              <a:t>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81" name="Text Box 8"/>
          <p:cNvSpPr txBox="1">
            <a:spLocks noChangeArrowheads="1"/>
          </p:cNvSpPr>
          <p:nvPr/>
        </p:nvSpPr>
        <p:spPr bwMode="auto">
          <a:xfrm>
            <a:off x="176676" y="2761662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351464" y="285687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" name="Text Box 8"/>
          <p:cNvSpPr txBox="1">
            <a:spLocks noChangeArrowheads="1"/>
          </p:cNvSpPr>
          <p:nvPr/>
        </p:nvSpPr>
        <p:spPr bwMode="auto">
          <a:xfrm>
            <a:off x="830712" y="2563828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47114" y="3038467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 Box 8"/>
          <p:cNvSpPr txBox="1">
            <a:spLocks noChangeArrowheads="1"/>
          </p:cNvSpPr>
          <p:nvPr/>
        </p:nvSpPr>
        <p:spPr bwMode="auto">
          <a:xfrm>
            <a:off x="904166" y="2974203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6" name="Straight Connector 285"/>
          <p:cNvCxnSpPr/>
          <p:nvPr/>
        </p:nvCxnSpPr>
        <p:spPr bwMode="auto">
          <a:xfrm>
            <a:off x="892509" y="3448842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 Box 8"/>
          <p:cNvSpPr txBox="1">
            <a:spLocks noChangeArrowheads="1"/>
          </p:cNvSpPr>
          <p:nvPr/>
        </p:nvSpPr>
        <p:spPr bwMode="auto">
          <a:xfrm>
            <a:off x="798970" y="3363170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8" name="Text Box 11"/>
          <p:cNvSpPr txBox="1">
            <a:spLocks noChangeArrowheads="1"/>
          </p:cNvSpPr>
          <p:nvPr/>
        </p:nvSpPr>
        <p:spPr bwMode="auto">
          <a:xfrm>
            <a:off x="1621079" y="3149263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9" name="Text Box 8"/>
          <p:cNvSpPr txBox="1">
            <a:spLocks noChangeArrowheads="1"/>
          </p:cNvSpPr>
          <p:nvPr/>
        </p:nvSpPr>
        <p:spPr bwMode="auto">
          <a:xfrm>
            <a:off x="1890990" y="296410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90" name="Straight Connector 289"/>
          <p:cNvCxnSpPr/>
          <p:nvPr/>
        </p:nvCxnSpPr>
        <p:spPr bwMode="auto">
          <a:xfrm>
            <a:off x="2024113" y="343874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Text Box 8"/>
          <p:cNvSpPr txBox="1">
            <a:spLocks noChangeArrowheads="1"/>
          </p:cNvSpPr>
          <p:nvPr/>
        </p:nvSpPr>
        <p:spPr bwMode="auto">
          <a:xfrm>
            <a:off x="1913943" y="3353072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92" name="Text Box 11"/>
          <p:cNvSpPr txBox="1">
            <a:spLocks noChangeArrowheads="1"/>
          </p:cNvSpPr>
          <p:nvPr/>
        </p:nvSpPr>
        <p:spPr bwMode="auto">
          <a:xfrm>
            <a:off x="2626540" y="3942737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treći</a:t>
            </a:r>
            <a:r>
              <a:rPr lang="en-US" smtClean="0">
                <a:solidFill>
                  <a:srgbClr val="000066"/>
                </a:solidFill>
              </a:rPr>
              <a:t>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93" name="Text Box 8"/>
          <p:cNvSpPr txBox="1">
            <a:spLocks noChangeArrowheads="1"/>
          </p:cNvSpPr>
          <p:nvPr/>
        </p:nvSpPr>
        <p:spPr bwMode="auto">
          <a:xfrm>
            <a:off x="176676" y="3910369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4" name="Oval 293"/>
          <p:cNvSpPr/>
          <p:nvPr/>
        </p:nvSpPr>
        <p:spPr bwMode="auto">
          <a:xfrm>
            <a:off x="351464" y="40055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5" name="Text Box 8"/>
          <p:cNvSpPr txBox="1">
            <a:spLocks noChangeArrowheads="1"/>
          </p:cNvSpPr>
          <p:nvPr/>
        </p:nvSpPr>
        <p:spPr bwMode="auto">
          <a:xfrm>
            <a:off x="830712" y="3712535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4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6" name="Straight Connector 295"/>
          <p:cNvCxnSpPr/>
          <p:nvPr/>
        </p:nvCxnSpPr>
        <p:spPr bwMode="auto">
          <a:xfrm>
            <a:off x="747114" y="4187174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7" name="Text Box 8"/>
          <p:cNvSpPr txBox="1">
            <a:spLocks noChangeArrowheads="1"/>
          </p:cNvSpPr>
          <p:nvPr/>
        </p:nvSpPr>
        <p:spPr bwMode="auto">
          <a:xfrm>
            <a:off x="904166" y="412291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892509" y="4597549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9" name="Text Box 8"/>
          <p:cNvSpPr txBox="1">
            <a:spLocks noChangeArrowheads="1"/>
          </p:cNvSpPr>
          <p:nvPr/>
        </p:nvSpPr>
        <p:spPr bwMode="auto">
          <a:xfrm>
            <a:off x="798970" y="4511877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00" name="Text Box 11"/>
          <p:cNvSpPr txBox="1">
            <a:spLocks noChangeArrowheads="1"/>
          </p:cNvSpPr>
          <p:nvPr/>
        </p:nvSpPr>
        <p:spPr bwMode="auto">
          <a:xfrm>
            <a:off x="1621079" y="4297970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1" name="Text Box 8"/>
          <p:cNvSpPr txBox="1">
            <a:spLocks noChangeArrowheads="1"/>
          </p:cNvSpPr>
          <p:nvPr/>
        </p:nvSpPr>
        <p:spPr bwMode="auto">
          <a:xfrm>
            <a:off x="1890990" y="411281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>
            <a:off x="2024113" y="458745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 Box 8"/>
          <p:cNvSpPr txBox="1">
            <a:spLocks noChangeArrowheads="1"/>
          </p:cNvSpPr>
          <p:nvPr/>
        </p:nvSpPr>
        <p:spPr bwMode="auto">
          <a:xfrm>
            <a:off x="1913943" y="4501779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101" name="Group 305"/>
          <p:cNvGrpSpPr/>
          <p:nvPr/>
        </p:nvGrpSpPr>
        <p:grpSpPr>
          <a:xfrm>
            <a:off x="336494" y="4730969"/>
            <a:ext cx="45856" cy="350520"/>
            <a:chOff x="625784" y="4526280"/>
            <a:chExt cx="45856" cy="350520"/>
          </a:xfrm>
        </p:grpSpPr>
        <p:sp>
          <p:nvSpPr>
            <p:cNvPr id="307" name="Oval 306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0" name="Text Box 11"/>
          <p:cNvSpPr txBox="1">
            <a:spLocks noChangeArrowheads="1"/>
          </p:cNvSpPr>
          <p:nvPr/>
        </p:nvSpPr>
        <p:spPr bwMode="auto">
          <a:xfrm>
            <a:off x="2621820" y="5388513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Latn-RS" i="1" smtClean="0">
                <a:solidFill>
                  <a:srgbClr val="000066"/>
                </a:solidFill>
              </a:rPr>
              <a:t>n</a:t>
            </a:r>
            <a:r>
              <a:rPr lang="sr-Latn-RS" smtClean="0">
                <a:solidFill>
                  <a:srgbClr val="000066"/>
                </a:solidFill>
              </a:rPr>
              <a:t>-ti</a:t>
            </a:r>
            <a:r>
              <a:rPr lang="en-US" smtClean="0">
                <a:solidFill>
                  <a:srgbClr val="000066"/>
                </a:solidFill>
              </a:rPr>
              <a:t> sloj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1" name="Text Box 8"/>
          <p:cNvSpPr txBox="1">
            <a:spLocks noChangeArrowheads="1"/>
          </p:cNvSpPr>
          <p:nvPr/>
        </p:nvSpPr>
        <p:spPr bwMode="auto">
          <a:xfrm>
            <a:off x="171956" y="5356145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346744" y="5451361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3" name="Text Box 8"/>
          <p:cNvSpPr txBox="1">
            <a:spLocks noChangeArrowheads="1"/>
          </p:cNvSpPr>
          <p:nvPr/>
        </p:nvSpPr>
        <p:spPr bwMode="auto">
          <a:xfrm>
            <a:off x="914400" y="5158311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>
            <a:off x="742394" y="5632950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5" name="Text Box 8"/>
          <p:cNvSpPr txBox="1">
            <a:spLocks noChangeArrowheads="1"/>
          </p:cNvSpPr>
          <p:nvPr/>
        </p:nvSpPr>
        <p:spPr bwMode="auto">
          <a:xfrm>
            <a:off x="899446" y="556868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6" name="Straight Connector 315"/>
          <p:cNvCxnSpPr/>
          <p:nvPr/>
        </p:nvCxnSpPr>
        <p:spPr bwMode="auto">
          <a:xfrm>
            <a:off x="887789" y="6043325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7" name="Text Box 8"/>
          <p:cNvSpPr txBox="1">
            <a:spLocks noChangeArrowheads="1"/>
          </p:cNvSpPr>
          <p:nvPr/>
        </p:nvSpPr>
        <p:spPr bwMode="auto">
          <a:xfrm>
            <a:off x="794250" y="5957653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18" name="Text Box 11"/>
          <p:cNvSpPr txBox="1">
            <a:spLocks noChangeArrowheads="1"/>
          </p:cNvSpPr>
          <p:nvPr/>
        </p:nvSpPr>
        <p:spPr bwMode="auto">
          <a:xfrm>
            <a:off x="1616359" y="574374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9" name="Text Box 8"/>
          <p:cNvSpPr txBox="1">
            <a:spLocks noChangeArrowheads="1"/>
          </p:cNvSpPr>
          <p:nvPr/>
        </p:nvSpPr>
        <p:spPr bwMode="auto">
          <a:xfrm>
            <a:off x="1791340" y="5558588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>
            <a:off x="1962749" y="6033227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1" name="Text Box 8"/>
          <p:cNvSpPr txBox="1">
            <a:spLocks noChangeArrowheads="1"/>
          </p:cNvSpPr>
          <p:nvPr/>
        </p:nvSpPr>
        <p:spPr bwMode="auto">
          <a:xfrm>
            <a:off x="1909223" y="5947555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0" name="Text Box 8"/>
          <p:cNvSpPr txBox="1">
            <a:spLocks noChangeArrowheads="1"/>
          </p:cNvSpPr>
          <p:nvPr/>
        </p:nvSpPr>
        <p:spPr bwMode="auto">
          <a:xfrm>
            <a:off x="5334000" y="3962400"/>
            <a:ext cx="225149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228600" y="1003343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403388" y="109855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9" name="Text Box 8"/>
          <p:cNvSpPr txBox="1">
            <a:spLocks noChangeArrowheads="1"/>
          </p:cNvSpPr>
          <p:nvPr/>
        </p:nvSpPr>
        <p:spPr bwMode="auto">
          <a:xfrm>
            <a:off x="882636" y="805509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0" name="Straight Connector 269"/>
          <p:cNvCxnSpPr/>
          <p:nvPr/>
        </p:nvCxnSpPr>
        <p:spPr bwMode="auto">
          <a:xfrm>
            <a:off x="799038" y="1280148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956090" y="121588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944433" y="169052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850894" y="1604851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1673003" y="1390944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1942914" y="1205786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6" name="Straight Connector 275"/>
          <p:cNvCxnSpPr/>
          <p:nvPr/>
        </p:nvCxnSpPr>
        <p:spPr bwMode="auto">
          <a:xfrm>
            <a:off x="2076037" y="168042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7" name="Text Box 8"/>
          <p:cNvSpPr txBox="1">
            <a:spLocks noChangeArrowheads="1"/>
          </p:cNvSpPr>
          <p:nvPr/>
        </p:nvSpPr>
        <p:spPr bwMode="auto">
          <a:xfrm>
            <a:off x="1965867" y="1594753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1" name="Text Box 8"/>
          <p:cNvSpPr txBox="1">
            <a:spLocks noChangeArrowheads="1"/>
          </p:cNvSpPr>
          <p:nvPr/>
        </p:nvSpPr>
        <p:spPr bwMode="auto">
          <a:xfrm>
            <a:off x="228600" y="2234007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403388" y="232922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3" name="Text Box 8"/>
          <p:cNvSpPr txBox="1">
            <a:spLocks noChangeArrowheads="1"/>
          </p:cNvSpPr>
          <p:nvPr/>
        </p:nvSpPr>
        <p:spPr bwMode="auto">
          <a:xfrm>
            <a:off x="882636" y="2036173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99038" y="2510812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 Box 8"/>
          <p:cNvSpPr txBox="1">
            <a:spLocks noChangeArrowheads="1"/>
          </p:cNvSpPr>
          <p:nvPr/>
        </p:nvSpPr>
        <p:spPr bwMode="auto">
          <a:xfrm>
            <a:off x="956090" y="244654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86" name="Straight Connector 285"/>
          <p:cNvCxnSpPr/>
          <p:nvPr/>
        </p:nvCxnSpPr>
        <p:spPr bwMode="auto">
          <a:xfrm>
            <a:off x="944433" y="292118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" name="Text Box 8"/>
          <p:cNvSpPr txBox="1">
            <a:spLocks noChangeArrowheads="1"/>
          </p:cNvSpPr>
          <p:nvPr/>
        </p:nvSpPr>
        <p:spPr bwMode="auto">
          <a:xfrm>
            <a:off x="850894" y="2835515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88" name="Text Box 11"/>
          <p:cNvSpPr txBox="1">
            <a:spLocks noChangeArrowheads="1"/>
          </p:cNvSpPr>
          <p:nvPr/>
        </p:nvSpPr>
        <p:spPr bwMode="auto">
          <a:xfrm>
            <a:off x="1673003" y="262160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89" name="Text Box 8"/>
          <p:cNvSpPr txBox="1">
            <a:spLocks noChangeArrowheads="1"/>
          </p:cNvSpPr>
          <p:nvPr/>
        </p:nvSpPr>
        <p:spPr bwMode="auto">
          <a:xfrm>
            <a:off x="1942914" y="243645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90" name="Straight Connector 289"/>
          <p:cNvCxnSpPr/>
          <p:nvPr/>
        </p:nvCxnSpPr>
        <p:spPr bwMode="auto">
          <a:xfrm>
            <a:off x="2076037" y="2911089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1" name="Text Box 8"/>
          <p:cNvSpPr txBox="1">
            <a:spLocks noChangeArrowheads="1"/>
          </p:cNvSpPr>
          <p:nvPr/>
        </p:nvSpPr>
        <p:spPr bwMode="auto">
          <a:xfrm>
            <a:off x="1965867" y="282541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93" name="Text Box 8"/>
          <p:cNvSpPr txBox="1">
            <a:spLocks noChangeArrowheads="1"/>
          </p:cNvSpPr>
          <p:nvPr/>
        </p:nvSpPr>
        <p:spPr bwMode="auto">
          <a:xfrm>
            <a:off x="228600" y="3479818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94" name="Oval 293"/>
          <p:cNvSpPr/>
          <p:nvPr/>
        </p:nvSpPr>
        <p:spPr bwMode="auto">
          <a:xfrm>
            <a:off x="403388" y="357503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5" name="Text Box 8"/>
          <p:cNvSpPr txBox="1">
            <a:spLocks noChangeArrowheads="1"/>
          </p:cNvSpPr>
          <p:nvPr/>
        </p:nvSpPr>
        <p:spPr bwMode="auto">
          <a:xfrm>
            <a:off x="882636" y="3281984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4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6" name="Straight Connector 295"/>
          <p:cNvCxnSpPr/>
          <p:nvPr/>
        </p:nvCxnSpPr>
        <p:spPr bwMode="auto">
          <a:xfrm>
            <a:off x="799038" y="3756623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7" name="Text Box 8"/>
          <p:cNvSpPr txBox="1">
            <a:spLocks noChangeArrowheads="1"/>
          </p:cNvSpPr>
          <p:nvPr/>
        </p:nvSpPr>
        <p:spPr bwMode="auto">
          <a:xfrm>
            <a:off x="956090" y="369235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98" name="Straight Connector 297"/>
          <p:cNvCxnSpPr/>
          <p:nvPr/>
        </p:nvCxnSpPr>
        <p:spPr bwMode="auto">
          <a:xfrm>
            <a:off x="944433" y="416699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9" name="Text Box 8"/>
          <p:cNvSpPr txBox="1">
            <a:spLocks noChangeArrowheads="1"/>
          </p:cNvSpPr>
          <p:nvPr/>
        </p:nvSpPr>
        <p:spPr bwMode="auto">
          <a:xfrm>
            <a:off x="850894" y="4081326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00" name="Text Box 11"/>
          <p:cNvSpPr txBox="1">
            <a:spLocks noChangeArrowheads="1"/>
          </p:cNvSpPr>
          <p:nvPr/>
        </p:nvSpPr>
        <p:spPr bwMode="auto">
          <a:xfrm>
            <a:off x="1673003" y="386741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01" name="Text Box 8"/>
          <p:cNvSpPr txBox="1">
            <a:spLocks noChangeArrowheads="1"/>
          </p:cNvSpPr>
          <p:nvPr/>
        </p:nvSpPr>
        <p:spPr bwMode="auto">
          <a:xfrm>
            <a:off x="1942914" y="368226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02" name="Straight Connector 301"/>
          <p:cNvCxnSpPr/>
          <p:nvPr/>
        </p:nvCxnSpPr>
        <p:spPr bwMode="auto">
          <a:xfrm>
            <a:off x="2076037" y="4156900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3" name="Text Box 8"/>
          <p:cNvSpPr txBox="1">
            <a:spLocks noChangeArrowheads="1"/>
          </p:cNvSpPr>
          <p:nvPr/>
        </p:nvSpPr>
        <p:spPr bwMode="auto">
          <a:xfrm>
            <a:off x="1965867" y="4071228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06" name="Group 305"/>
          <p:cNvGrpSpPr/>
          <p:nvPr/>
        </p:nvGrpSpPr>
        <p:grpSpPr>
          <a:xfrm>
            <a:off x="388418" y="4389430"/>
            <a:ext cx="45856" cy="350520"/>
            <a:chOff x="625784" y="4526280"/>
            <a:chExt cx="45856" cy="350520"/>
          </a:xfrm>
        </p:grpSpPr>
        <p:sp>
          <p:nvSpPr>
            <p:cNvPr id="307" name="Oval 306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8" name="Oval 307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1" name="Text Box 8"/>
          <p:cNvSpPr txBox="1">
            <a:spLocks noChangeArrowheads="1"/>
          </p:cNvSpPr>
          <p:nvPr/>
        </p:nvSpPr>
        <p:spPr bwMode="auto">
          <a:xfrm>
            <a:off x="223880" y="5030790"/>
            <a:ext cx="2667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2" name="Oval 311"/>
          <p:cNvSpPr/>
          <p:nvPr/>
        </p:nvSpPr>
        <p:spPr bwMode="auto">
          <a:xfrm>
            <a:off x="398668" y="512600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13" name="Text Box 8"/>
          <p:cNvSpPr txBox="1">
            <a:spLocks noChangeArrowheads="1"/>
          </p:cNvSpPr>
          <p:nvPr/>
        </p:nvSpPr>
        <p:spPr bwMode="auto">
          <a:xfrm>
            <a:off x="966324" y="4832956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4" name="Straight Connector 313"/>
          <p:cNvCxnSpPr/>
          <p:nvPr/>
        </p:nvCxnSpPr>
        <p:spPr bwMode="auto">
          <a:xfrm>
            <a:off x="794318" y="5307595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5" name="Text Box 8"/>
          <p:cNvSpPr txBox="1">
            <a:spLocks noChangeArrowheads="1"/>
          </p:cNvSpPr>
          <p:nvPr/>
        </p:nvSpPr>
        <p:spPr bwMode="auto">
          <a:xfrm>
            <a:off x="951370" y="5243331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16" name="Straight Connector 315"/>
          <p:cNvCxnSpPr/>
          <p:nvPr/>
        </p:nvCxnSpPr>
        <p:spPr bwMode="auto">
          <a:xfrm>
            <a:off x="939713" y="5717970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7" name="Text Box 8"/>
          <p:cNvSpPr txBox="1">
            <a:spLocks noChangeArrowheads="1"/>
          </p:cNvSpPr>
          <p:nvPr/>
        </p:nvSpPr>
        <p:spPr bwMode="auto">
          <a:xfrm>
            <a:off x="846174" y="5632298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18" name="Text Box 11"/>
          <p:cNvSpPr txBox="1">
            <a:spLocks noChangeArrowheads="1"/>
          </p:cNvSpPr>
          <p:nvPr/>
        </p:nvSpPr>
        <p:spPr bwMode="auto">
          <a:xfrm>
            <a:off x="1668283" y="5418391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9" name="Text Box 8"/>
          <p:cNvSpPr txBox="1">
            <a:spLocks noChangeArrowheads="1"/>
          </p:cNvSpPr>
          <p:nvPr/>
        </p:nvSpPr>
        <p:spPr bwMode="auto">
          <a:xfrm>
            <a:off x="1843264" y="5233233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20" name="Straight Connector 319"/>
          <p:cNvCxnSpPr/>
          <p:nvPr/>
        </p:nvCxnSpPr>
        <p:spPr bwMode="auto">
          <a:xfrm>
            <a:off x="2014673" y="5707872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1" name="Text Box 8"/>
          <p:cNvSpPr txBox="1">
            <a:spLocks noChangeArrowheads="1"/>
          </p:cNvSpPr>
          <p:nvPr/>
        </p:nvSpPr>
        <p:spPr bwMode="auto">
          <a:xfrm>
            <a:off x="1961147" y="5622200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23" name="Line 12"/>
          <p:cNvSpPr>
            <a:spLocks noChangeShapeType="1"/>
          </p:cNvSpPr>
          <p:nvPr/>
        </p:nvSpPr>
        <p:spPr bwMode="auto">
          <a:xfrm flipH="1">
            <a:off x="2871998" y="128663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4" name="Line 12"/>
          <p:cNvSpPr>
            <a:spLocks noChangeShapeType="1"/>
          </p:cNvSpPr>
          <p:nvPr/>
        </p:nvSpPr>
        <p:spPr bwMode="auto">
          <a:xfrm flipH="1">
            <a:off x="2871324" y="2503136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5" name="Line 12"/>
          <p:cNvSpPr>
            <a:spLocks noChangeShapeType="1"/>
          </p:cNvSpPr>
          <p:nvPr/>
        </p:nvSpPr>
        <p:spPr bwMode="auto">
          <a:xfrm flipH="1">
            <a:off x="2871324" y="374998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6" name="Line 12"/>
          <p:cNvSpPr>
            <a:spLocks noChangeShapeType="1"/>
          </p:cNvSpPr>
          <p:nvPr/>
        </p:nvSpPr>
        <p:spPr bwMode="auto">
          <a:xfrm flipH="1">
            <a:off x="2879416" y="5290168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3810000" y="1002064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28" name="Oval 327"/>
          <p:cNvSpPr/>
          <p:nvPr/>
        </p:nvSpPr>
        <p:spPr bwMode="auto">
          <a:xfrm>
            <a:off x="3984788" y="109728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7" name="Text Box 8"/>
          <p:cNvSpPr txBox="1">
            <a:spLocks noChangeArrowheads="1"/>
          </p:cNvSpPr>
          <p:nvPr/>
        </p:nvSpPr>
        <p:spPr bwMode="auto">
          <a:xfrm>
            <a:off x="4191000" y="80111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38" name="Straight Connector 337"/>
          <p:cNvCxnSpPr/>
          <p:nvPr/>
        </p:nvCxnSpPr>
        <p:spPr bwMode="auto">
          <a:xfrm>
            <a:off x="4179343" y="127575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 Box 8"/>
          <p:cNvSpPr txBox="1">
            <a:spLocks noChangeArrowheads="1"/>
          </p:cNvSpPr>
          <p:nvPr/>
        </p:nvSpPr>
        <p:spPr bwMode="auto">
          <a:xfrm>
            <a:off x="4085804" y="1190079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0" name="Text Box 11"/>
          <p:cNvSpPr txBox="1">
            <a:spLocks noChangeArrowheads="1"/>
          </p:cNvSpPr>
          <p:nvPr/>
        </p:nvSpPr>
        <p:spPr bwMode="auto">
          <a:xfrm>
            <a:off x="4907913" y="97617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41" name="Straight Connector 340"/>
          <p:cNvCxnSpPr/>
          <p:nvPr/>
        </p:nvCxnSpPr>
        <p:spPr bwMode="auto">
          <a:xfrm>
            <a:off x="5310947" y="126565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Text Box 8"/>
          <p:cNvSpPr txBox="1">
            <a:spLocks noChangeArrowheads="1"/>
          </p:cNvSpPr>
          <p:nvPr/>
        </p:nvSpPr>
        <p:spPr bwMode="auto">
          <a:xfrm>
            <a:off x="5200777" y="1179981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3" name="Text Box 8"/>
          <p:cNvSpPr txBox="1">
            <a:spLocks noChangeArrowheads="1"/>
          </p:cNvSpPr>
          <p:nvPr/>
        </p:nvSpPr>
        <p:spPr bwMode="auto">
          <a:xfrm>
            <a:off x="5191337" y="77942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4" name="Text Box 8"/>
          <p:cNvSpPr txBox="1">
            <a:spLocks noChangeArrowheads="1"/>
          </p:cNvSpPr>
          <p:nvPr/>
        </p:nvSpPr>
        <p:spPr bwMode="auto">
          <a:xfrm>
            <a:off x="3810000" y="2201708"/>
            <a:ext cx="3505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45" name="Oval 344"/>
          <p:cNvSpPr/>
          <p:nvPr/>
        </p:nvSpPr>
        <p:spPr bwMode="auto">
          <a:xfrm>
            <a:off x="3984788" y="229692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4191000" y="200075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7" name="Straight Connector 346"/>
          <p:cNvCxnSpPr/>
          <p:nvPr/>
        </p:nvCxnSpPr>
        <p:spPr bwMode="auto">
          <a:xfrm>
            <a:off x="4179343" y="2475395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8" name="Text Box 8"/>
          <p:cNvSpPr txBox="1">
            <a:spLocks noChangeArrowheads="1"/>
          </p:cNvSpPr>
          <p:nvPr/>
        </p:nvSpPr>
        <p:spPr bwMode="auto">
          <a:xfrm>
            <a:off x="4085804" y="2389723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9" name="Text Box 11"/>
          <p:cNvSpPr txBox="1">
            <a:spLocks noChangeArrowheads="1"/>
          </p:cNvSpPr>
          <p:nvPr/>
        </p:nvSpPr>
        <p:spPr bwMode="auto">
          <a:xfrm>
            <a:off x="4907913" y="2175816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5310947" y="2465297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 Box 8"/>
          <p:cNvSpPr txBox="1">
            <a:spLocks noChangeArrowheads="1"/>
          </p:cNvSpPr>
          <p:nvPr/>
        </p:nvSpPr>
        <p:spPr bwMode="auto">
          <a:xfrm>
            <a:off x="5200777" y="2379625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2" name="Text Box 8"/>
          <p:cNvSpPr txBox="1">
            <a:spLocks noChangeArrowheads="1"/>
          </p:cNvSpPr>
          <p:nvPr/>
        </p:nvSpPr>
        <p:spPr bwMode="auto">
          <a:xfrm>
            <a:off x="5191337" y="197906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3" name="Text Box 8"/>
          <p:cNvSpPr txBox="1">
            <a:spLocks noChangeArrowheads="1"/>
          </p:cNvSpPr>
          <p:nvPr/>
        </p:nvSpPr>
        <p:spPr bwMode="auto">
          <a:xfrm>
            <a:off x="3810000" y="3451270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4</a:t>
            </a:r>
            <a:endParaRPr lang="en-US" sz="2400" baseline="-25000" smtClean="0">
              <a:solidFill>
                <a:srgbClr val="000066"/>
              </a:solidFill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3984788" y="354648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2" name="Text Box 8"/>
          <p:cNvSpPr txBox="1">
            <a:spLocks noChangeArrowheads="1"/>
          </p:cNvSpPr>
          <p:nvPr/>
        </p:nvSpPr>
        <p:spPr bwMode="auto">
          <a:xfrm>
            <a:off x="4155639" y="325445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63" name="Straight Connector 362"/>
          <p:cNvCxnSpPr/>
          <p:nvPr/>
        </p:nvCxnSpPr>
        <p:spPr bwMode="auto">
          <a:xfrm>
            <a:off x="4143982" y="372909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 Box 8"/>
          <p:cNvSpPr txBox="1">
            <a:spLocks noChangeArrowheads="1"/>
          </p:cNvSpPr>
          <p:nvPr/>
        </p:nvSpPr>
        <p:spPr bwMode="auto">
          <a:xfrm>
            <a:off x="4050443" y="3643422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5" name="Text Box 11"/>
          <p:cNvSpPr txBox="1">
            <a:spLocks noChangeArrowheads="1"/>
          </p:cNvSpPr>
          <p:nvPr/>
        </p:nvSpPr>
        <p:spPr bwMode="auto">
          <a:xfrm>
            <a:off x="4872552" y="342951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6" name="Straight Connector 365"/>
          <p:cNvCxnSpPr/>
          <p:nvPr/>
        </p:nvCxnSpPr>
        <p:spPr bwMode="auto">
          <a:xfrm>
            <a:off x="5275586" y="371899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Text Box 8"/>
          <p:cNvSpPr txBox="1">
            <a:spLocks noChangeArrowheads="1"/>
          </p:cNvSpPr>
          <p:nvPr/>
        </p:nvSpPr>
        <p:spPr bwMode="auto">
          <a:xfrm>
            <a:off x="5165416" y="3633324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8" name="Text Box 8"/>
          <p:cNvSpPr txBox="1">
            <a:spLocks noChangeArrowheads="1"/>
          </p:cNvSpPr>
          <p:nvPr/>
        </p:nvSpPr>
        <p:spPr bwMode="auto">
          <a:xfrm>
            <a:off x="5145860" y="323276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69" name="Group 368"/>
          <p:cNvGrpSpPr/>
          <p:nvPr/>
        </p:nvGrpSpPr>
        <p:grpSpPr>
          <a:xfrm>
            <a:off x="3962400" y="4331936"/>
            <a:ext cx="45856" cy="350520"/>
            <a:chOff x="625784" y="4526280"/>
            <a:chExt cx="45856" cy="350520"/>
          </a:xfrm>
        </p:grpSpPr>
        <p:sp>
          <p:nvSpPr>
            <p:cNvPr id="370" name="Oval 369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1" name="Oval 370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2" name="Oval 371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73" name="Text Box 8"/>
          <p:cNvSpPr txBox="1">
            <a:spLocks noChangeArrowheads="1"/>
          </p:cNvSpPr>
          <p:nvPr/>
        </p:nvSpPr>
        <p:spPr bwMode="auto">
          <a:xfrm>
            <a:off x="3810000" y="4987317"/>
            <a:ext cx="4114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 smtClean="0">
              <a:solidFill>
                <a:srgbClr val="000066"/>
              </a:solidFill>
            </a:endParaRPr>
          </a:p>
        </p:txBody>
      </p:sp>
      <p:sp>
        <p:nvSpPr>
          <p:cNvPr id="374" name="Oval 373"/>
          <p:cNvSpPr/>
          <p:nvPr/>
        </p:nvSpPr>
        <p:spPr bwMode="auto">
          <a:xfrm>
            <a:off x="3984788" y="508253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2" name="Text Box 8"/>
          <p:cNvSpPr txBox="1">
            <a:spLocks noChangeArrowheads="1"/>
          </p:cNvSpPr>
          <p:nvPr/>
        </p:nvSpPr>
        <p:spPr bwMode="auto">
          <a:xfrm>
            <a:off x="4166302" y="481069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83" name="Straight Connector 382"/>
          <p:cNvCxnSpPr/>
          <p:nvPr/>
        </p:nvCxnSpPr>
        <p:spPr bwMode="auto">
          <a:xfrm>
            <a:off x="4154645" y="528533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4" name="Text Box 8"/>
          <p:cNvSpPr txBox="1">
            <a:spLocks noChangeArrowheads="1"/>
          </p:cNvSpPr>
          <p:nvPr/>
        </p:nvSpPr>
        <p:spPr bwMode="auto">
          <a:xfrm>
            <a:off x="4061106" y="519966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85" name="Text Box 11"/>
          <p:cNvSpPr txBox="1">
            <a:spLocks noChangeArrowheads="1"/>
          </p:cNvSpPr>
          <p:nvPr/>
        </p:nvSpPr>
        <p:spPr bwMode="auto">
          <a:xfrm>
            <a:off x="4883215" y="498575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86" name="Text Box 8"/>
          <p:cNvSpPr txBox="1">
            <a:spLocks noChangeArrowheads="1"/>
          </p:cNvSpPr>
          <p:nvPr/>
        </p:nvSpPr>
        <p:spPr bwMode="auto">
          <a:xfrm>
            <a:off x="5058196" y="4800600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7" name="Straight Connector 386"/>
          <p:cNvCxnSpPr/>
          <p:nvPr/>
        </p:nvCxnSpPr>
        <p:spPr bwMode="auto">
          <a:xfrm>
            <a:off x="5229605" y="5275239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8" name="Text Box 8"/>
          <p:cNvSpPr txBox="1">
            <a:spLocks noChangeArrowheads="1"/>
          </p:cNvSpPr>
          <p:nvPr/>
        </p:nvSpPr>
        <p:spPr bwMode="auto">
          <a:xfrm>
            <a:off x="5176079" y="51895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381000" y="914400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28" name="Oval 327"/>
          <p:cNvSpPr/>
          <p:nvPr/>
        </p:nvSpPr>
        <p:spPr bwMode="auto">
          <a:xfrm>
            <a:off x="555788" y="100961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7" name="Text Box 8"/>
          <p:cNvSpPr txBox="1">
            <a:spLocks noChangeArrowheads="1"/>
          </p:cNvSpPr>
          <p:nvPr/>
        </p:nvSpPr>
        <p:spPr bwMode="auto">
          <a:xfrm>
            <a:off x="762000" y="71344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38" name="Straight Connector 337"/>
          <p:cNvCxnSpPr/>
          <p:nvPr/>
        </p:nvCxnSpPr>
        <p:spPr bwMode="auto">
          <a:xfrm>
            <a:off x="750343" y="118808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9" name="Text Box 8"/>
          <p:cNvSpPr txBox="1">
            <a:spLocks noChangeArrowheads="1"/>
          </p:cNvSpPr>
          <p:nvPr/>
        </p:nvSpPr>
        <p:spPr bwMode="auto">
          <a:xfrm>
            <a:off x="656804" y="110241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0" name="Text Box 11"/>
          <p:cNvSpPr txBox="1">
            <a:spLocks noChangeArrowheads="1"/>
          </p:cNvSpPr>
          <p:nvPr/>
        </p:nvSpPr>
        <p:spPr bwMode="auto">
          <a:xfrm>
            <a:off x="1478913" y="88850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41" name="Straight Connector 340"/>
          <p:cNvCxnSpPr/>
          <p:nvPr/>
        </p:nvCxnSpPr>
        <p:spPr bwMode="auto">
          <a:xfrm>
            <a:off x="1881947" y="1177989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2" name="Text Box 8"/>
          <p:cNvSpPr txBox="1">
            <a:spLocks noChangeArrowheads="1"/>
          </p:cNvSpPr>
          <p:nvPr/>
        </p:nvSpPr>
        <p:spPr bwMode="auto">
          <a:xfrm>
            <a:off x="1771777" y="1092317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3" name="Text Box 8"/>
          <p:cNvSpPr txBox="1">
            <a:spLocks noChangeArrowheads="1"/>
          </p:cNvSpPr>
          <p:nvPr/>
        </p:nvSpPr>
        <p:spPr bwMode="auto">
          <a:xfrm>
            <a:off x="1762337" y="691761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4" name="Text Box 8"/>
          <p:cNvSpPr txBox="1">
            <a:spLocks noChangeArrowheads="1"/>
          </p:cNvSpPr>
          <p:nvPr/>
        </p:nvSpPr>
        <p:spPr bwMode="auto">
          <a:xfrm>
            <a:off x="381000" y="1791054"/>
            <a:ext cx="3505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345" name="Oval 344"/>
          <p:cNvSpPr/>
          <p:nvPr/>
        </p:nvSpPr>
        <p:spPr bwMode="auto">
          <a:xfrm>
            <a:off x="555788" y="188627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762000" y="159010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47" name="Straight Connector 346"/>
          <p:cNvCxnSpPr/>
          <p:nvPr/>
        </p:nvCxnSpPr>
        <p:spPr bwMode="auto">
          <a:xfrm>
            <a:off x="750343" y="206474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8" name="Text Box 8"/>
          <p:cNvSpPr txBox="1">
            <a:spLocks noChangeArrowheads="1"/>
          </p:cNvSpPr>
          <p:nvPr/>
        </p:nvSpPr>
        <p:spPr bwMode="auto">
          <a:xfrm>
            <a:off x="656804" y="1979069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9" name="Text Box 11"/>
          <p:cNvSpPr txBox="1">
            <a:spLocks noChangeArrowheads="1"/>
          </p:cNvSpPr>
          <p:nvPr/>
        </p:nvSpPr>
        <p:spPr bwMode="auto">
          <a:xfrm>
            <a:off x="1478913" y="1765162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50" name="Straight Connector 349"/>
          <p:cNvCxnSpPr/>
          <p:nvPr/>
        </p:nvCxnSpPr>
        <p:spPr bwMode="auto">
          <a:xfrm>
            <a:off x="1881947" y="2054643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1" name="Text Box 8"/>
          <p:cNvSpPr txBox="1">
            <a:spLocks noChangeArrowheads="1"/>
          </p:cNvSpPr>
          <p:nvPr/>
        </p:nvSpPr>
        <p:spPr bwMode="auto">
          <a:xfrm>
            <a:off x="1771777" y="1968971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2" name="Text Box 8"/>
          <p:cNvSpPr txBox="1">
            <a:spLocks noChangeArrowheads="1"/>
          </p:cNvSpPr>
          <p:nvPr/>
        </p:nvSpPr>
        <p:spPr bwMode="auto">
          <a:xfrm>
            <a:off x="1762337" y="156841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53" name="Text Box 8"/>
          <p:cNvSpPr txBox="1">
            <a:spLocks noChangeArrowheads="1"/>
          </p:cNvSpPr>
          <p:nvPr/>
        </p:nvSpPr>
        <p:spPr bwMode="auto">
          <a:xfrm>
            <a:off x="381000" y="2656902"/>
            <a:ext cx="3505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</a:rPr>
              <a:t>3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baseline="-25000" smtClean="0">
                <a:solidFill>
                  <a:srgbClr val="000066"/>
                </a:solidFill>
              </a:rPr>
              <a:t>4</a:t>
            </a:r>
            <a:endParaRPr lang="en-US" sz="2400" baseline="-25000" smtClean="0">
              <a:solidFill>
                <a:srgbClr val="000066"/>
              </a:solidFill>
            </a:endParaRPr>
          </a:p>
        </p:txBody>
      </p:sp>
      <p:sp>
        <p:nvSpPr>
          <p:cNvPr id="354" name="Oval 353"/>
          <p:cNvSpPr/>
          <p:nvPr/>
        </p:nvSpPr>
        <p:spPr bwMode="auto">
          <a:xfrm>
            <a:off x="555788" y="275211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2" name="Text Box 8"/>
          <p:cNvSpPr txBox="1">
            <a:spLocks noChangeArrowheads="1"/>
          </p:cNvSpPr>
          <p:nvPr/>
        </p:nvSpPr>
        <p:spPr bwMode="auto">
          <a:xfrm>
            <a:off x="726639" y="24600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63" name="Straight Connector 362"/>
          <p:cNvCxnSpPr/>
          <p:nvPr/>
        </p:nvCxnSpPr>
        <p:spPr bwMode="auto">
          <a:xfrm>
            <a:off x="714982" y="293472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 Box 8"/>
          <p:cNvSpPr txBox="1">
            <a:spLocks noChangeArrowheads="1"/>
          </p:cNvSpPr>
          <p:nvPr/>
        </p:nvSpPr>
        <p:spPr bwMode="auto">
          <a:xfrm>
            <a:off x="621443" y="2849054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5" name="Text Box 11"/>
          <p:cNvSpPr txBox="1">
            <a:spLocks noChangeArrowheads="1"/>
          </p:cNvSpPr>
          <p:nvPr/>
        </p:nvSpPr>
        <p:spPr bwMode="auto">
          <a:xfrm>
            <a:off x="1443552" y="2635147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6" name="Straight Connector 365"/>
          <p:cNvCxnSpPr/>
          <p:nvPr/>
        </p:nvCxnSpPr>
        <p:spPr bwMode="auto">
          <a:xfrm>
            <a:off x="1846586" y="2924628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7" name="Text Box 8"/>
          <p:cNvSpPr txBox="1">
            <a:spLocks noChangeArrowheads="1"/>
          </p:cNvSpPr>
          <p:nvPr/>
        </p:nvSpPr>
        <p:spPr bwMode="auto">
          <a:xfrm>
            <a:off x="1736416" y="2838956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68" name="Text Box 8"/>
          <p:cNvSpPr txBox="1">
            <a:spLocks noChangeArrowheads="1"/>
          </p:cNvSpPr>
          <p:nvPr/>
        </p:nvSpPr>
        <p:spPr bwMode="auto">
          <a:xfrm>
            <a:off x="1716860" y="2438400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4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grpSp>
        <p:nvGrpSpPr>
          <p:cNvPr id="3" name="Group 368"/>
          <p:cNvGrpSpPr/>
          <p:nvPr/>
        </p:nvGrpSpPr>
        <p:grpSpPr>
          <a:xfrm>
            <a:off x="609600" y="3352800"/>
            <a:ext cx="45856" cy="350520"/>
            <a:chOff x="625784" y="4526280"/>
            <a:chExt cx="45856" cy="350520"/>
          </a:xfrm>
        </p:grpSpPr>
        <p:sp>
          <p:nvSpPr>
            <p:cNvPr id="370" name="Oval 369"/>
            <p:cNvSpPr/>
            <p:nvPr/>
          </p:nvSpPr>
          <p:spPr bwMode="auto">
            <a:xfrm>
              <a:off x="625920" y="45262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1" name="Oval 370"/>
            <p:cNvSpPr/>
            <p:nvPr/>
          </p:nvSpPr>
          <p:spPr bwMode="auto">
            <a:xfrm>
              <a:off x="625784" y="46786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2" name="Oval 371"/>
            <p:cNvSpPr/>
            <p:nvPr/>
          </p:nvSpPr>
          <p:spPr bwMode="auto">
            <a:xfrm>
              <a:off x="625784" y="483108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73" name="Text Box 8"/>
          <p:cNvSpPr txBox="1">
            <a:spLocks noChangeArrowheads="1"/>
          </p:cNvSpPr>
          <p:nvPr/>
        </p:nvSpPr>
        <p:spPr bwMode="auto">
          <a:xfrm>
            <a:off x="381000" y="3844317"/>
            <a:ext cx="4114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                      = 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 smtClean="0">
              <a:solidFill>
                <a:srgbClr val="000066"/>
              </a:solidFill>
            </a:endParaRPr>
          </a:p>
        </p:txBody>
      </p:sp>
      <p:sp>
        <p:nvSpPr>
          <p:cNvPr id="374" name="Oval 373"/>
          <p:cNvSpPr/>
          <p:nvPr/>
        </p:nvSpPr>
        <p:spPr bwMode="auto">
          <a:xfrm>
            <a:off x="555788" y="393953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2" name="Text Box 8"/>
          <p:cNvSpPr txBox="1">
            <a:spLocks noChangeArrowheads="1"/>
          </p:cNvSpPr>
          <p:nvPr/>
        </p:nvSpPr>
        <p:spPr bwMode="auto">
          <a:xfrm>
            <a:off x="737302" y="3667698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383" name="Straight Connector 382"/>
          <p:cNvCxnSpPr/>
          <p:nvPr/>
        </p:nvCxnSpPr>
        <p:spPr bwMode="auto">
          <a:xfrm>
            <a:off x="725645" y="414233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4" name="Text Box 8"/>
          <p:cNvSpPr txBox="1">
            <a:spLocks noChangeArrowheads="1"/>
          </p:cNvSpPr>
          <p:nvPr/>
        </p:nvSpPr>
        <p:spPr bwMode="auto">
          <a:xfrm>
            <a:off x="632106" y="4056665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85" name="Text Box 11"/>
          <p:cNvSpPr txBox="1">
            <a:spLocks noChangeArrowheads="1"/>
          </p:cNvSpPr>
          <p:nvPr/>
        </p:nvSpPr>
        <p:spPr bwMode="auto">
          <a:xfrm>
            <a:off x="1454215" y="3842758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86" name="Text Box 8"/>
          <p:cNvSpPr txBox="1">
            <a:spLocks noChangeArrowheads="1"/>
          </p:cNvSpPr>
          <p:nvPr/>
        </p:nvSpPr>
        <p:spPr bwMode="auto">
          <a:xfrm>
            <a:off x="1629196" y="3657600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87" name="Straight Connector 386"/>
          <p:cNvCxnSpPr/>
          <p:nvPr/>
        </p:nvCxnSpPr>
        <p:spPr bwMode="auto">
          <a:xfrm>
            <a:off x="1800605" y="4132239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8" name="Text Box 8"/>
          <p:cNvSpPr txBox="1">
            <a:spLocks noChangeArrowheads="1"/>
          </p:cNvSpPr>
          <p:nvPr/>
        </p:nvSpPr>
        <p:spPr bwMode="auto">
          <a:xfrm>
            <a:off x="1747079" y="4046567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94" name="Line 12"/>
          <p:cNvSpPr>
            <a:spLocks noChangeShapeType="1"/>
          </p:cNvSpPr>
          <p:nvPr/>
        </p:nvSpPr>
        <p:spPr bwMode="auto">
          <a:xfrm flipH="1">
            <a:off x="3787072" y="3753356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5" name="Text Box 11"/>
          <p:cNvSpPr txBox="1">
            <a:spLocks noChangeArrowheads="1"/>
          </p:cNvSpPr>
          <p:nvPr/>
        </p:nvSpPr>
        <p:spPr bwMode="auto">
          <a:xfrm>
            <a:off x="4043320" y="4037252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6" name="Line 12"/>
          <p:cNvSpPr>
            <a:spLocks noChangeShapeType="1"/>
          </p:cNvSpPr>
          <p:nvPr/>
        </p:nvSpPr>
        <p:spPr bwMode="auto">
          <a:xfrm flipH="1">
            <a:off x="418088" y="4724400"/>
            <a:ext cx="33832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7" name="Rounded Rectangle 96"/>
          <p:cNvSpPr/>
          <p:nvPr/>
        </p:nvSpPr>
        <p:spPr bwMode="auto">
          <a:xfrm>
            <a:off x="316264" y="5004924"/>
            <a:ext cx="30175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330425" y="5196345"/>
            <a:ext cx="29461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99145" y="52819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898216" y="5473497"/>
            <a:ext cx="22860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1846087" y="586053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Text Box 11"/>
          <p:cNvSpPr txBox="1">
            <a:spLocks noChangeArrowheads="1"/>
          </p:cNvSpPr>
          <p:nvPr/>
        </p:nvSpPr>
        <p:spPr bwMode="auto">
          <a:xfrm>
            <a:off x="1341256" y="5329189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1322372" y="5984620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k=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121" name="Text Box 11"/>
          <p:cNvSpPr txBox="1">
            <a:spLocks noChangeArrowheads="1"/>
          </p:cNvSpPr>
          <p:nvPr/>
        </p:nvSpPr>
        <p:spPr bwMode="auto">
          <a:xfrm>
            <a:off x="1335184" y="5363581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n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122" name="Text Box 11"/>
          <p:cNvSpPr txBox="1">
            <a:spLocks noChangeArrowheads="1"/>
          </p:cNvSpPr>
          <p:nvPr/>
        </p:nvSpPr>
        <p:spPr bwMode="auto">
          <a:xfrm>
            <a:off x="1371600" y="49530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24" name="Text Box 8"/>
          <p:cNvSpPr txBox="1">
            <a:spLocks noChangeArrowheads="1"/>
          </p:cNvSpPr>
          <p:nvPr/>
        </p:nvSpPr>
        <p:spPr bwMode="auto">
          <a:xfrm>
            <a:off x="840224" y="5377832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958039" y="585247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735028" y="5766799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7" name="Text Box 8"/>
          <p:cNvSpPr txBox="1">
            <a:spLocks noChangeArrowheads="1"/>
          </p:cNvSpPr>
          <p:nvPr/>
        </p:nvSpPr>
        <p:spPr bwMode="auto">
          <a:xfrm>
            <a:off x="1678424" y="540088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1712934" y="5789852"/>
            <a:ext cx="6222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29" name="Text Box 11"/>
          <p:cNvSpPr txBox="1">
            <a:spLocks noChangeArrowheads="1"/>
          </p:cNvSpPr>
          <p:nvPr/>
        </p:nvSpPr>
        <p:spPr bwMode="auto">
          <a:xfrm>
            <a:off x="2178580" y="556311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353561" y="5377957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k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>
            <a:off x="2524970" y="5852596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471444" y="5766924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grpSp>
        <p:nvGrpSpPr>
          <p:cNvPr id="133" name="Group 321"/>
          <p:cNvGrpSpPr/>
          <p:nvPr/>
        </p:nvGrpSpPr>
        <p:grpSpPr>
          <a:xfrm>
            <a:off x="4242145" y="990600"/>
            <a:ext cx="4681347" cy="2378710"/>
            <a:chOff x="4164734" y="1431290"/>
            <a:chExt cx="4681347" cy="2378710"/>
          </a:xfrm>
        </p:grpSpPr>
        <p:cxnSp>
          <p:nvCxnSpPr>
            <p:cNvPr id="134" name="Straight Connector 133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2" name="Freeform 141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3" name="Freeform 142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4" name="Straight Connector 143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59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407" name="Straight Connector 406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8" name="Straight Connector 407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9" name="Straight Connector 408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0" name="Straight Connector 409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1" name="Straight Connector 410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2" name="Straight Connector 411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3" name="Straight Connector 412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4" name="Straight Connector 413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5" name="Straight Connector 414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6" name="Straight Connector 415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7" name="Straight Connector 416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8" name="Straight Connector 417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9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0" name="Straight Connector 419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1" name="Straight Connector 420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2" name="Straight Connector 421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0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399" name="Straight Connector 398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0" name="Straight Connector 399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1" name="Straight Connector 400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2" name="Straight Connector 401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3" name="Straight Connector 402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4" name="Straight Connector 40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5" name="Straight Connector 40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6" name="Straight Connector 40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1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391" name="Straight Connector 390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2" name="Straight Connector 391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3" name="Straight Connector 392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4" name="Straight Connector 393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5" name="Straight Connector 394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6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7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8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2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376" name="Straight Connector 37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7" name="Straight Connector 37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8" name="Straight Connector 37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9" name="Straight Connector 37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0" name="Straight Connector 37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1" name="Straight Connector 38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9" name="Straight Connector 388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0" name="Straight Connector 389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3" name="Straight Connector 162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65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356" name="Straight Connector 35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7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8" name="Straight Connector 35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9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0" name="Straight Connector 35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1" name="Straight Connector 36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9" name="Straight Connector 368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5" name="Straight Connector 37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6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330" name="Straight Connector 32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1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2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3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4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5" name="Straight Connector 334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6" name="Straight Connector 335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5" name="Straight Connector 35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67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280" name="Straight Connector 27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2" name="Straight Connector 291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4" name="Straight Connector 30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5" name="Straight Connector 30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6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0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2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9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8" name="Straight Connector 167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0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237" name="Straight Connector 38"/>
              <p:cNvCxnSpPr>
                <a:endCxn id="143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38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257" name="Straight Connector 256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8" name="Straight Connector 25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59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78" name="Straight Connector 277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79" name="Straight Connector 278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60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261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65" name="Straight Connector 264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66" name="Straight Connector 265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262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63" name="Straight Connector 26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64" name="Straight Connector 26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239" name="Straight Connector 238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40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245" name="Straight Connector 24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6" name="Straight Connector 24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247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55" name="Straight Connector 25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56" name="Straight Connector 25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48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249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53" name="Straight Connector 252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54" name="Straight Connector 253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250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251" name="Straight Connector 250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252" name="Straight Connector 251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241" name="Straight Connector 240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Straight Connector 241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4" name="Straight Connector 243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71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25" name="Straight Connector 22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27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35" name="Straight Connector 23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6" name="Straight Connector 23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28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229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33" name="Straight Connector 23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3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31" name="Straight Connector 23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2" name="Straight Connector 23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72" name="Straight Connector 171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3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213" name="Straight Connector 21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15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223" name="Straight Connector 22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4" name="Straight Connector 22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6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217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2" name="Straight Connector 22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18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219" name="Straight Connector 218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0" name="Straight Connector 219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74" name="Straight Connector 173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79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4" name="Straight Connector 183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87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8" name="Straight Connector 187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91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2" name="Straight Connector 191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4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95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211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 smtClean="0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96" name="Straight Connector 195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7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1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198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99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0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2" name="Oval 201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5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2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06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3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07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4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208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09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10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138320" y="4114800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742143" y="2676150"/>
            <a:ext cx="74571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n</a:t>
            </a: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l-SI">
                <a:solidFill>
                  <a:srgbClr val="000066"/>
                </a:solidFill>
              </a:rPr>
              <a:t>= </a:t>
            </a:r>
            <a:r>
              <a:rPr lang="sl-SI" i="1" smtClean="0">
                <a:solidFill>
                  <a:srgbClr val="000066"/>
                </a:solidFill>
              </a:rPr>
              <a:t>k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1094448" y="2923924"/>
            <a:ext cx="155448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 flipV="1">
            <a:off x="812867" y="2174256"/>
            <a:ext cx="0" cy="192024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04800" y="1066800"/>
            <a:ext cx="29461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73520" y="11524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872591" y="1343952"/>
            <a:ext cx="22860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820462" y="1730986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315631" y="1199644"/>
            <a:ext cx="762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5000" smtClean="0">
                <a:solidFill>
                  <a:srgbClr val="000066"/>
                </a:solidFill>
                <a:sym typeface="Symbol"/>
              </a:rPr>
              <a:t></a:t>
            </a:r>
            <a:endParaRPr lang="en-US" sz="5000" smtClean="0">
              <a:solidFill>
                <a:srgbClr val="000066"/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296747" y="1855075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k=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309559" y="1234036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n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345975" y="82345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n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814599" y="12482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932414" y="172292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09403" y="1637254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705398" y="1271340"/>
            <a:ext cx="580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687309" y="1660307"/>
            <a:ext cx="6222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152955" y="1433570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327936" y="1248412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k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499345" y="1723051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445819" y="1637379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04800" y="4340028"/>
            <a:ext cx="3124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=T</a:t>
            </a:r>
            <a:r>
              <a:rPr lang="sr-Latn-C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 – 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635059" y="4657515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111344" y="4781604"/>
            <a:ext cx="609600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i=</a:t>
            </a:r>
            <a:r>
              <a:rPr lang="sr-Latn-RS" sz="1400" smtClean="0">
                <a:solidFill>
                  <a:srgbClr val="000066"/>
                </a:solidFill>
              </a:rPr>
              <a:t>1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2207096" y="4160565"/>
            <a:ext cx="44372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</a:rPr>
              <a:t>k</a:t>
            </a:r>
            <a:endParaRPr lang="en-US" sz="1400" smtClean="0">
              <a:solidFill>
                <a:srgbClr val="000066"/>
              </a:solidFill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629196" y="4174816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1747011" y="464945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524000" y="4563783"/>
            <a:ext cx="901706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501906" y="4586836"/>
            <a:ext cx="622294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sr-Latn-CS" sz="2400" i="1" baseline="-25000" smtClean="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2967552" y="436009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3142533" y="4174941"/>
            <a:ext cx="8756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</a:rPr>
              <a:t>i</a:t>
            </a:r>
            <a:r>
              <a:rPr lang="sr-Latn-RS" sz="2400" baseline="-25000" smtClean="0">
                <a:solidFill>
                  <a:srgbClr val="000066"/>
                </a:solidFill>
              </a:rPr>
              <a:t>+1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3313942" y="4649580"/>
            <a:ext cx="5486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3260416" y="4563908"/>
            <a:ext cx="64540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sr-Latn-RS" sz="2400" i="1" baseline="-25000" smtClean="0">
                <a:solidFill>
                  <a:srgbClr val="000066"/>
                </a:solidFill>
                <a:sym typeface="Symbol"/>
              </a:rPr>
              <a:t>i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965016" y="4270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506508" y="4187628"/>
            <a:ext cx="58060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46" name="Group 321"/>
          <p:cNvGrpSpPr/>
          <p:nvPr/>
        </p:nvGrpSpPr>
        <p:grpSpPr>
          <a:xfrm>
            <a:off x="4242145" y="1143000"/>
            <a:ext cx="4681347" cy="2378710"/>
            <a:chOff x="4164734" y="1431290"/>
            <a:chExt cx="4681347" cy="2378710"/>
          </a:xfrm>
        </p:grpSpPr>
        <p:cxnSp>
          <p:nvCxnSpPr>
            <p:cNvPr id="47" name="Straight Connector 46"/>
            <p:cNvCxnSpPr/>
            <p:nvPr/>
          </p:nvCxnSpPr>
          <p:spPr bwMode="auto">
            <a:xfrm flipV="1">
              <a:off x="4298084" y="17636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4307609" y="206977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4294274" y="227072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4298084" y="239885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4290464" y="38061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4298084" y="350004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324754" y="329909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298084" y="317096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Freeform 54"/>
            <p:cNvSpPr/>
            <p:nvPr/>
          </p:nvSpPr>
          <p:spPr bwMode="auto">
            <a:xfrm>
              <a:off x="4252301" y="176657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7448954" y="176212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 flipV="1">
              <a:off x="4374284" y="17614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4587644" y="17640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4271414" y="176657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V="1">
              <a:off x="480290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V="1">
              <a:off x="501626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flipV="1">
              <a:off x="522581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V="1">
              <a:off x="543917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V="1">
              <a:off x="565444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586780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094499" y="176339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flipV="1">
              <a:off x="6307859" y="176593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52312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673648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946034" y="17653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7159394" y="17678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2" name="Group 50"/>
            <p:cNvGrpSpPr/>
            <p:nvPr/>
          </p:nvGrpSpPr>
          <p:grpSpPr>
            <a:xfrm>
              <a:off x="4296814" y="3491230"/>
              <a:ext cx="3200463" cy="311150"/>
              <a:chOff x="1268730" y="1612900"/>
              <a:chExt cx="3200463" cy="311150"/>
            </a:xfrm>
          </p:grpSpPr>
          <p:cxnSp>
            <p:nvCxnSpPr>
              <p:cNvPr id="230" name="Straight Connector 229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1" name="Straight Connector 230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2" name="Straight Connector 231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3" name="Straight Connector 232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4" name="Straight Connector 233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5" name="Straight Connector 234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6" name="Straight Connector 235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7" name="Straight Connector 236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8" name="Straight Connector 237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9" name="Straight Connector 238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0" name="Straight Connector 239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1" name="Straight Connector 240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2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3" name="Straight Connector 242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4" name="Straight Connector 243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5" name="Straight Connector 244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3" name="Group 76"/>
            <p:cNvGrpSpPr/>
            <p:nvPr/>
          </p:nvGrpSpPr>
          <p:grpSpPr>
            <a:xfrm>
              <a:off x="430760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222" name="Straight Connector 221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3" name="Straight Connector 222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4" name="Straight Connector 22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5" name="Straight Connector 22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6" name="Straight Connector 225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7" name="Straight Connector 226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8" name="Straight Connector 227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9" name="Straight Connector 228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7"/>
            <p:cNvGrpSpPr/>
            <p:nvPr/>
          </p:nvGrpSpPr>
          <p:grpSpPr>
            <a:xfrm>
              <a:off x="5288684" y="2268855"/>
              <a:ext cx="981456" cy="128016"/>
              <a:chOff x="1304925" y="2122170"/>
              <a:chExt cx="981456" cy="128016"/>
            </a:xfrm>
          </p:grpSpPr>
          <p:cxnSp>
            <p:nvCxnSpPr>
              <p:cNvPr id="214" name="Straight Connector 213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5" name="Straight Connector 214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6" name="Straight Connector 215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7" name="Straight Connector 216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8" name="Straight Connector 21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9" name="Straight Connector 83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0" name="Straight Connector 84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1" name="Straight Connector 85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5" name="Group 86"/>
            <p:cNvGrpSpPr/>
            <p:nvPr/>
          </p:nvGrpSpPr>
          <p:grpSpPr>
            <a:xfrm>
              <a:off x="6265949" y="2270760"/>
              <a:ext cx="981456" cy="128016"/>
              <a:chOff x="1304925" y="2122170"/>
              <a:chExt cx="981456" cy="128016"/>
            </a:xfrm>
          </p:grpSpPr>
          <p:cxnSp>
            <p:nvCxnSpPr>
              <p:cNvPr id="206" name="Straight Connector 205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9" name="Straight Connector 2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1" name="Straight Connector 210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76" name="Straight Connector 75"/>
            <p:cNvCxnSpPr/>
            <p:nvPr/>
          </p:nvCxnSpPr>
          <p:spPr bwMode="auto">
            <a:xfrm flipV="1">
              <a:off x="723940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V="1">
              <a:off x="7361324" y="227647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8" name="Group 104"/>
            <p:cNvGrpSpPr/>
            <p:nvPr/>
          </p:nvGrpSpPr>
          <p:grpSpPr>
            <a:xfrm>
              <a:off x="433427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98" name="Straight Connector 197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9" name="Straight Connector 106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0" name="Straight Connector 199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1" name="Straight Connector 108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2" name="Straight Connector 201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3" name="Straight Connector 202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5" name="Straight Connector 204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9" name="Group 113"/>
            <p:cNvGrpSpPr/>
            <p:nvPr/>
          </p:nvGrpSpPr>
          <p:grpSpPr>
            <a:xfrm>
              <a:off x="5315354" y="3168015"/>
              <a:ext cx="981456" cy="128016"/>
              <a:chOff x="1304925" y="2122170"/>
              <a:chExt cx="981456" cy="128016"/>
            </a:xfrm>
          </p:grpSpPr>
          <p:cxnSp>
            <p:nvCxnSpPr>
              <p:cNvPr id="190" name="Straight Connector 189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1" name="Straight Connector 115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2" name="Straight Connector 116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3" name="Straight Connector 117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18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5" name="Straight Connector 194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6" name="Straight Connector 195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0" name="Group 122"/>
            <p:cNvGrpSpPr/>
            <p:nvPr/>
          </p:nvGrpSpPr>
          <p:grpSpPr>
            <a:xfrm>
              <a:off x="6292619" y="3169920"/>
              <a:ext cx="981456" cy="128016"/>
              <a:chOff x="1304925" y="2122170"/>
              <a:chExt cx="981456" cy="128016"/>
            </a:xfrm>
          </p:grpSpPr>
          <p:cxnSp>
            <p:nvCxnSpPr>
              <p:cNvPr id="182" name="Straight Connector 181"/>
              <p:cNvCxnSpPr/>
              <p:nvPr/>
            </p:nvCxnSpPr>
            <p:spPr bwMode="auto">
              <a:xfrm flipV="1">
                <a:off x="130492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3" name="Straight Connector 182"/>
              <p:cNvCxnSpPr/>
              <p:nvPr/>
            </p:nvCxnSpPr>
            <p:spPr bwMode="auto">
              <a:xfrm flipV="1">
                <a:off x="14268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4" name="Straight Connector 183"/>
              <p:cNvCxnSpPr/>
              <p:nvPr/>
            </p:nvCxnSpPr>
            <p:spPr bwMode="auto">
              <a:xfrm flipV="1">
                <a:off x="154686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5" name="Straight Connector 184"/>
              <p:cNvCxnSpPr/>
              <p:nvPr/>
            </p:nvCxnSpPr>
            <p:spPr bwMode="auto">
              <a:xfrm flipV="1">
                <a:off x="166878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6" name="Straight Connector 127"/>
              <p:cNvCxnSpPr/>
              <p:nvPr/>
            </p:nvCxnSpPr>
            <p:spPr bwMode="auto">
              <a:xfrm flipV="1">
                <a:off x="179451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7" name="Straight Connector 128"/>
              <p:cNvCxnSpPr/>
              <p:nvPr/>
            </p:nvCxnSpPr>
            <p:spPr bwMode="auto">
              <a:xfrm flipV="1">
                <a:off x="1916430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8" name="Straight Connector 129"/>
              <p:cNvCxnSpPr/>
              <p:nvPr/>
            </p:nvCxnSpPr>
            <p:spPr bwMode="auto">
              <a:xfrm flipV="1">
                <a:off x="203644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9" name="Straight Connector 130"/>
              <p:cNvCxnSpPr/>
              <p:nvPr/>
            </p:nvCxnSpPr>
            <p:spPr bwMode="auto">
              <a:xfrm flipV="1">
                <a:off x="2158365" y="2122170"/>
                <a:ext cx="128016" cy="128016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1" name="Straight Connector 80"/>
            <p:cNvCxnSpPr/>
            <p:nvPr/>
          </p:nvCxnSpPr>
          <p:spPr bwMode="auto">
            <a:xfrm flipV="1">
              <a:off x="7266074" y="3175635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7387994" y="3187065"/>
              <a:ext cx="118110" cy="11658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3" name="Group 180"/>
            <p:cNvGrpSpPr/>
            <p:nvPr/>
          </p:nvGrpSpPr>
          <p:grpSpPr>
            <a:xfrm>
              <a:off x="4301894" y="1977675"/>
              <a:ext cx="3198495" cy="294990"/>
              <a:chOff x="1299210" y="1829085"/>
              <a:chExt cx="3198495" cy="294990"/>
            </a:xfrm>
          </p:grpSpPr>
          <p:cxnSp>
            <p:nvCxnSpPr>
              <p:cNvPr id="150" name="Straight Connector 38"/>
              <p:cNvCxnSpPr>
                <a:endCxn id="56" idx="12"/>
              </p:cNvCxnSpPr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51" name="Group 152"/>
              <p:cNvGrpSpPr/>
              <p:nvPr/>
            </p:nvGrpSpPr>
            <p:grpSpPr>
              <a:xfrm>
                <a:off x="133350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70" name="Straight Connector 169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Connector 170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72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80" name="Straight Connector 179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1" name="Straight Connector 180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73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174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78" name="Straight Connector 177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79" name="Straight Connector 178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75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76" name="Straight Connector 175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77" name="Straight Connector 176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2" name="Straight Connector 151"/>
              <p:cNvCxnSpPr/>
              <p:nvPr/>
            </p:nvCxnSpPr>
            <p:spPr bwMode="auto">
              <a:xfrm>
                <a:off x="1299210" y="2045970"/>
                <a:ext cx="82296" cy="7810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53" name="Group 153"/>
              <p:cNvGrpSpPr/>
              <p:nvPr/>
            </p:nvGrpSpPr>
            <p:grpSpPr>
              <a:xfrm>
                <a:off x="2609850" y="1918335"/>
                <a:ext cx="1312545" cy="205740"/>
                <a:chOff x="1333500" y="1918335"/>
                <a:chExt cx="1312545" cy="205740"/>
              </a:xfrm>
            </p:grpSpPr>
            <p:cxnSp>
              <p:nvCxnSpPr>
                <p:cNvPr id="158" name="Straight Connector 157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9" name="Straight Connector 158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6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68" name="Straight Connector 167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9" name="Straight Connector 168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61" name="Group 143"/>
                <p:cNvGrpSpPr/>
                <p:nvPr/>
              </p:nvGrpSpPr>
              <p:grpSpPr>
                <a:xfrm>
                  <a:off x="1971675" y="1918335"/>
                  <a:ext cx="674370" cy="201930"/>
                  <a:chOff x="1333500" y="1922145"/>
                  <a:chExt cx="674370" cy="201930"/>
                </a:xfrm>
              </p:grpSpPr>
              <p:grpSp>
                <p:nvGrpSpPr>
                  <p:cNvPr id="162" name="Group 138"/>
                  <p:cNvGrpSpPr/>
                  <p:nvPr/>
                </p:nvGrpSpPr>
                <p:grpSpPr>
                  <a:xfrm>
                    <a:off x="1333500" y="1922145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6" name="Straight Connector 165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7" name="Straight Connector 166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63" name="Group 139"/>
                  <p:cNvGrpSpPr/>
                  <p:nvPr/>
                </p:nvGrpSpPr>
                <p:grpSpPr>
                  <a:xfrm>
                    <a:off x="1653540" y="1924050"/>
                    <a:ext cx="354330" cy="200025"/>
                    <a:chOff x="1333500" y="1922145"/>
                    <a:chExt cx="354330" cy="200025"/>
                  </a:xfrm>
                </p:grpSpPr>
                <p:cxnSp>
                  <p:nvCxnSpPr>
                    <p:cNvPr id="164" name="Straight Connector 163"/>
                    <p:cNvCxnSpPr/>
                    <p:nvPr/>
                  </p:nvCxnSpPr>
                  <p:spPr bwMode="auto">
                    <a:xfrm>
                      <a:off x="1333500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 bwMode="auto">
                    <a:xfrm>
                      <a:off x="1491615" y="1922145"/>
                      <a:ext cx="196215" cy="200025"/>
                    </a:xfrm>
                    <a:prstGeom prst="line">
                      <a:avLst/>
                    </a:prstGeom>
                    <a:noFill/>
                    <a:ln w="952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</p:grpSp>
          </p:grpSp>
          <p:cxnSp>
            <p:nvCxnSpPr>
              <p:cNvPr id="154" name="Straight Connector 153"/>
              <p:cNvCxnSpPr/>
              <p:nvPr/>
            </p:nvCxnSpPr>
            <p:spPr bwMode="auto">
              <a:xfrm>
                <a:off x="3880485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 bwMode="auto">
              <a:xfrm>
                <a:off x="4038600" y="191452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6" name="Straight Connector 155"/>
              <p:cNvCxnSpPr/>
              <p:nvPr/>
            </p:nvCxnSpPr>
            <p:spPr bwMode="auto">
              <a:xfrm>
                <a:off x="4200525" y="1916430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 bwMode="auto">
              <a:xfrm>
                <a:off x="4358640" y="1916430"/>
                <a:ext cx="139065" cy="1409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4" name="Group 152"/>
            <p:cNvGrpSpPr/>
            <p:nvPr/>
          </p:nvGrpSpPr>
          <p:grpSpPr>
            <a:xfrm>
              <a:off x="435142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38" name="Straight Connector 137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9" name="Straight Connector 138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40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48" name="Straight Connector 147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9" name="Straight Connector 148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1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42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6" name="Straight Connector 145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7" name="Straight Connector 146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43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45" name="Straight Connector 144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85" name="Straight Connector 84"/>
            <p:cNvCxnSpPr/>
            <p:nvPr/>
          </p:nvCxnSpPr>
          <p:spPr bwMode="auto">
            <a:xfrm>
              <a:off x="4317134" y="341884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6" name="Group 153"/>
            <p:cNvGrpSpPr/>
            <p:nvPr/>
          </p:nvGrpSpPr>
          <p:grpSpPr>
            <a:xfrm>
              <a:off x="5627774" y="3291205"/>
              <a:ext cx="1312545" cy="205740"/>
              <a:chOff x="1333500" y="1918335"/>
              <a:chExt cx="1312545" cy="205740"/>
            </a:xfrm>
          </p:grpSpPr>
          <p:cxnSp>
            <p:nvCxnSpPr>
              <p:cNvPr id="126" name="Straight Connector 125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" name="Straight Connector 136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9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30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4" name="Straight Connector 133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5" name="Straight Connector 134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31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3" name="Straight Connector 132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87" name="Straight Connector 86"/>
            <p:cNvCxnSpPr/>
            <p:nvPr/>
          </p:nvCxnSpPr>
          <p:spPr bwMode="auto">
            <a:xfrm>
              <a:off x="6898409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7056524" y="328739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7218449" y="328930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7376564" y="328930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7821572" y="2400300"/>
              <a:ext cx="0" cy="76809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2" name="Text Box 11"/>
            <p:cNvSpPr txBox="1">
              <a:spLocks noChangeArrowheads="1"/>
            </p:cNvSpPr>
            <p:nvPr/>
          </p:nvSpPr>
          <p:spPr bwMode="auto">
            <a:xfrm rot="16200000">
              <a:off x="7410092" y="2586990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7538108" y="240030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7536584" y="3169920"/>
              <a:ext cx="312801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8169044" y="2276475"/>
              <a:ext cx="0" cy="10248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6" name="Text Box 11"/>
            <p:cNvSpPr txBox="1">
              <a:spLocks noChangeArrowheads="1"/>
            </p:cNvSpPr>
            <p:nvPr/>
          </p:nvSpPr>
          <p:spPr bwMode="auto">
            <a:xfrm rot="16200000">
              <a:off x="775857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>
              <a:off x="7540393" y="22707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7538489" y="3299460"/>
              <a:ext cx="65836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8485274" y="2070735"/>
              <a:ext cx="3810" cy="14249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 rot="16200000">
              <a:off x="8078619" y="2586609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>
              <a:off x="7532773" y="2068830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7530868" y="3495675"/>
              <a:ext cx="978408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8811029" y="1767840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04" name="Text Box 11"/>
            <p:cNvSpPr txBox="1">
              <a:spLocks noChangeArrowheads="1"/>
            </p:cNvSpPr>
            <p:nvPr/>
          </p:nvSpPr>
          <p:spPr bwMode="auto">
            <a:xfrm rot="16200000">
              <a:off x="8403739" y="258978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1800" i="1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>
              <a:off x="7534044" y="17633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7538489" y="3808095"/>
              <a:ext cx="1307592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Line 12"/>
            <p:cNvSpPr>
              <a:spLocks noChangeShapeType="1"/>
            </p:cNvSpPr>
            <p:nvPr/>
          </p:nvSpPr>
          <p:spPr bwMode="auto">
            <a:xfrm flipH="1">
              <a:off x="4755284" y="155067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08" name="Group 240"/>
            <p:cNvGrpSpPr/>
            <p:nvPr/>
          </p:nvGrpSpPr>
          <p:grpSpPr>
            <a:xfrm>
              <a:off x="4465724" y="2419350"/>
              <a:ext cx="1219200" cy="394210"/>
              <a:chOff x="7787640" y="2211765"/>
              <a:chExt cx="1219200" cy="394210"/>
            </a:xfrm>
          </p:grpSpPr>
          <p:sp>
            <p:nvSpPr>
              <p:cNvPr id="124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 smtClean="0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09" name="Straight Connector 108"/>
            <p:cNvCxnSpPr/>
            <p:nvPr/>
          </p:nvCxnSpPr>
          <p:spPr bwMode="auto">
            <a:xfrm>
              <a:off x="4164734" y="281559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 Box 14"/>
            <p:cNvSpPr txBox="1">
              <a:spLocks noChangeArrowheads="1"/>
            </p:cNvSpPr>
            <p:nvPr/>
          </p:nvSpPr>
          <p:spPr bwMode="auto">
            <a:xfrm>
              <a:off x="5899075" y="23545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1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 flipH="1">
              <a:off x="6216976" y="2270760"/>
              <a:ext cx="88978" cy="12841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2" name="Line 12"/>
            <p:cNvSpPr>
              <a:spLocks noChangeShapeType="1"/>
            </p:cNvSpPr>
            <p:nvPr/>
          </p:nvSpPr>
          <p:spPr bwMode="auto">
            <a:xfrm flipH="1">
              <a:off x="6293176" y="2076450"/>
              <a:ext cx="214708" cy="20080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6506536" y="1767840"/>
              <a:ext cx="199468" cy="307486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6191112" y="236728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6273027" y="223774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6480672" y="20396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6671172" y="173482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Text Box 14"/>
            <p:cNvSpPr txBox="1">
              <a:spLocks noChangeArrowheads="1"/>
            </p:cNvSpPr>
            <p:nvPr/>
          </p:nvSpPr>
          <p:spPr bwMode="auto">
            <a:xfrm>
              <a:off x="5936384" y="199898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2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119" name="Text Box 14"/>
            <p:cNvSpPr txBox="1">
              <a:spLocks noChangeArrowheads="1"/>
            </p:cNvSpPr>
            <p:nvPr/>
          </p:nvSpPr>
          <p:spPr bwMode="auto">
            <a:xfrm>
              <a:off x="6182764" y="171704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3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120" name="Text Box 14"/>
            <p:cNvSpPr txBox="1">
              <a:spLocks noChangeArrowheads="1"/>
            </p:cNvSpPr>
            <p:nvPr/>
          </p:nvSpPr>
          <p:spPr bwMode="auto">
            <a:xfrm>
              <a:off x="6581544" y="1431290"/>
              <a:ext cx="410689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</a:rPr>
                <a:t>T</a:t>
              </a:r>
              <a:r>
                <a:rPr lang="en-US" sz="1800" baseline="-25000" smtClean="0">
                  <a:solidFill>
                    <a:srgbClr val="C00000"/>
                  </a:solidFill>
                </a:rPr>
                <a:t>4</a:t>
              </a:r>
              <a:endParaRPr lang="en-US" sz="1800" baseline="-25000">
                <a:solidFill>
                  <a:srgbClr val="C00000"/>
                </a:solidFill>
              </a:endParaRPr>
            </a:p>
          </p:txBody>
        </p:sp>
        <p:sp>
          <p:nvSpPr>
            <p:cNvPr id="121" name="Text Box 14"/>
            <p:cNvSpPr txBox="1">
              <a:spLocks noChangeArrowheads="1"/>
            </p:cNvSpPr>
            <p:nvPr/>
          </p:nvSpPr>
          <p:spPr bwMode="auto">
            <a:xfrm>
              <a:off x="4913693" y="209651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22" name="Text Box 14"/>
            <p:cNvSpPr txBox="1">
              <a:spLocks noChangeArrowheads="1"/>
            </p:cNvSpPr>
            <p:nvPr/>
          </p:nvSpPr>
          <p:spPr bwMode="auto">
            <a:xfrm>
              <a:off x="4264028" y="1909282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123" name="Text Box 14"/>
            <p:cNvSpPr txBox="1">
              <a:spLocks noChangeArrowheads="1"/>
            </p:cNvSpPr>
            <p:nvPr/>
          </p:nvSpPr>
          <p:spPr bwMode="auto">
            <a:xfrm>
              <a:off x="4227893" y="1686346"/>
              <a:ext cx="420307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513012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PROSTIRANjE TOPLOTE PRELAŽENjEM</a:t>
            </a:r>
            <a:endParaRPr lang="en-US" b="1" i="1">
              <a:solidFill>
                <a:srgbClr val="000066"/>
              </a:solidFill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489887" y="1594485"/>
            <a:ext cx="3198191" cy="2496039"/>
            <a:chOff x="489887" y="1594485"/>
            <a:chExt cx="3198191" cy="2496039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H="1" flipV="1">
              <a:off x="489887" y="3728085"/>
              <a:ext cx="30175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2" name="Group 57"/>
            <p:cNvGrpSpPr/>
            <p:nvPr/>
          </p:nvGrpSpPr>
          <p:grpSpPr>
            <a:xfrm>
              <a:off x="2355103" y="3314717"/>
              <a:ext cx="1219200" cy="461665"/>
              <a:chOff x="7772400" y="2211765"/>
              <a:chExt cx="1219200" cy="461665"/>
            </a:xfrm>
          </p:grpSpPr>
          <p:sp>
            <p:nvSpPr>
              <p:cNvPr id="78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769063" y="1849755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f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V="1">
              <a:off x="1763473" y="241329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1897227" y="354716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070582" y="372623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237665" y="388625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1766726" y="224946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1759663" y="210278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1762916" y="193895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66726" y="177893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59663" y="163224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62916" y="1622723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62916" y="1624628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1757201" y="1626533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1759663" y="1594485"/>
              <a:ext cx="0" cy="23774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1756410" y="337185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1759663" y="320802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1752600" y="306133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V="1">
              <a:off x="1755853" y="289750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1759663" y="273748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V="1">
              <a:off x="1752600" y="259080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1670651" y="1594485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1588383" y="1605949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1506787" y="1612693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8"/>
            <p:cNvSpPr txBox="1">
              <a:spLocks noChangeArrowheads="1"/>
            </p:cNvSpPr>
            <p:nvPr/>
          </p:nvSpPr>
          <p:spPr bwMode="auto">
            <a:xfrm>
              <a:off x="1835863" y="3118485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92" name="Text Box 8"/>
            <p:cNvSpPr txBox="1">
              <a:spLocks noChangeArrowheads="1"/>
            </p:cNvSpPr>
            <p:nvPr/>
          </p:nvSpPr>
          <p:spPr bwMode="auto">
            <a:xfrm>
              <a:off x="652582" y="3102759"/>
              <a:ext cx="655949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fluid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673813" y="2280285"/>
              <a:ext cx="838200" cy="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504393" y="2284095"/>
              <a:ext cx="259080" cy="26670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1763473" y="2546985"/>
              <a:ext cx="521970" cy="17907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2" name="Oval 101"/>
            <p:cNvSpPr/>
            <p:nvPr/>
          </p:nvSpPr>
          <p:spPr bwMode="auto">
            <a:xfrm>
              <a:off x="1468755" y="224868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1724025" y="250395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Text Box 14"/>
            <p:cNvSpPr txBox="1">
              <a:spLocks noChangeArrowheads="1"/>
            </p:cNvSpPr>
            <p:nvPr/>
          </p:nvSpPr>
          <p:spPr bwMode="auto">
            <a:xfrm>
              <a:off x="1683463" y="2192655"/>
              <a:ext cx="42672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107" name="Text Box 14"/>
            <p:cNvSpPr txBox="1">
              <a:spLocks noChangeArrowheads="1"/>
            </p:cNvSpPr>
            <p:nvPr/>
          </p:nvSpPr>
          <p:spPr bwMode="auto">
            <a:xfrm>
              <a:off x="2590800" y="1905000"/>
              <a:ext cx="10972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 </a:t>
              </a: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f</a:t>
              </a:r>
              <a:r>
                <a:rPr lang="en-GB" i="1" smtClean="0">
                  <a:solidFill>
                    <a:srgbClr val="C00000"/>
                  </a:solidFill>
                </a:rPr>
                <a:t> &gt;</a:t>
              </a: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108" name="Text Box 8"/>
            <p:cNvSpPr txBox="1">
              <a:spLocks noChangeArrowheads="1"/>
            </p:cNvSpPr>
            <p:nvPr/>
          </p:nvSpPr>
          <p:spPr bwMode="auto">
            <a:xfrm rot="16200000">
              <a:off x="491031" y="2785569"/>
              <a:ext cx="2209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granični</a:t>
              </a:r>
              <a:r>
                <a:rPr lang="en-GB" i="1" smtClean="0">
                  <a:solidFill>
                    <a:srgbClr val="000066"/>
                  </a:solidFill>
                </a:rPr>
                <a:t> </a:t>
              </a:r>
              <a:r>
                <a:rPr lang="sl-SI" i="1" smtClean="0">
                  <a:solidFill>
                    <a:srgbClr val="000066"/>
                  </a:solidFill>
                </a:rPr>
                <a:t>sloj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109" name="Text Box 13"/>
          <p:cNvSpPr txBox="1">
            <a:spLocks noChangeArrowheads="1"/>
          </p:cNvSpPr>
          <p:nvPr/>
        </p:nvSpPr>
        <p:spPr bwMode="auto">
          <a:xfrm>
            <a:off x="3810000" y="2471333"/>
            <a:ext cx="48006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oličina toplote koja se prostire sa fluida na </a:t>
            </a:r>
            <a:r>
              <a:rPr lang="sr-Cyrl-CS" smtClean="0">
                <a:solidFill>
                  <a:srgbClr val="000066"/>
                </a:solidFill>
              </a:rPr>
              <a:t>zid</a:t>
            </a:r>
            <a:r>
              <a:rPr lang="sr-Latn-C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3886199" y="3274469"/>
            <a:ext cx="4038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A</a:t>
            </a:r>
            <a:r>
              <a:rPr lang="en-GB" sz="2400" i="1" smtClean="0">
                <a:solidFill>
                  <a:srgbClr val="000066"/>
                </a:solidFill>
              </a:rPr>
              <a:t> </a:t>
            </a:r>
            <a:r>
              <a:rPr lang="sr-Cyrl-RS" sz="2400" i="1" smtClean="0">
                <a:solidFill>
                  <a:srgbClr val="000066"/>
                </a:solidFill>
              </a:rPr>
              <a:t>(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r>
              <a:rPr lang="sr-Cyrl-R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 smtClean="0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7" name="Text Box 33"/>
          <p:cNvSpPr txBox="1">
            <a:spLocks noChangeArrowheads="1"/>
          </p:cNvSpPr>
          <p:nvPr/>
        </p:nvSpPr>
        <p:spPr bwMode="auto">
          <a:xfrm>
            <a:off x="3733800" y="3810000"/>
            <a:ext cx="51816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Latn-RS" i="1" smtClean="0">
                <a:solidFill>
                  <a:srgbClr val="000066"/>
                </a:solidFill>
              </a:rPr>
              <a:t>A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en-US" smtClean="0">
                <a:solidFill>
                  <a:srgbClr val="000066"/>
                </a:solidFill>
              </a:rPr>
              <a:t>površina kroz koju se prostire toplota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Latn-RS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sr-Latn-CS" smtClean="0">
                <a:solidFill>
                  <a:srgbClr val="000066"/>
                </a:solidFill>
              </a:rPr>
              <a:t>k</a:t>
            </a:r>
            <a:r>
              <a:rPr lang="sr-Cyrl-CS" smtClean="0">
                <a:solidFill>
                  <a:srgbClr val="000066"/>
                </a:solidFill>
              </a:rPr>
              <a:t>oeficijent </a:t>
            </a:r>
            <a:r>
              <a:rPr lang="sr-Cyrl-CS">
                <a:solidFill>
                  <a:srgbClr val="000066"/>
                </a:solidFill>
              </a:rPr>
              <a:t>prela</a:t>
            </a:r>
            <a:r>
              <a:rPr lang="sr-Latn-CS">
                <a:solidFill>
                  <a:srgbClr val="000066"/>
                </a:solidFill>
              </a:rPr>
              <a:t>ženja </a:t>
            </a:r>
            <a:r>
              <a:rPr lang="sr-Cyrl-CS">
                <a:solidFill>
                  <a:srgbClr val="000066"/>
                </a:solidFill>
              </a:rPr>
              <a:t>toplote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zavisi od: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uzroka </a:t>
            </a:r>
            <a:r>
              <a:rPr lang="sr-Cyrl-CS" smtClean="0">
                <a:solidFill>
                  <a:srgbClr val="000066"/>
                </a:solidFill>
              </a:rPr>
              <a:t>strujanja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temperature fluida,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režima strujanja (laminarni ili turbulentni),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fizičkih svojstava fluida,</a:t>
            </a:r>
            <a:endParaRPr lang="sl-SI">
              <a:solidFill>
                <a:srgbClr val="000066"/>
              </a:solidFill>
              <a:sym typeface="Symbol" pitchFamily="18" charset="2"/>
            </a:endParaRPr>
          </a:p>
          <a:p>
            <a:pPr lvl="2">
              <a:lnSpc>
                <a:spcPct val="100000"/>
              </a:lnSpc>
              <a:spcBef>
                <a:spcPct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oblika i dimenzija zida.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9" name="Text Box 34"/>
          <p:cNvSpPr txBox="1">
            <a:spLocks noChangeArrowheads="1"/>
          </p:cNvSpPr>
          <p:nvPr/>
        </p:nvSpPr>
        <p:spPr bwMode="auto">
          <a:xfrm>
            <a:off x="3825240" y="1600200"/>
            <a:ext cx="138211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u="sng" smtClean="0">
                <a:solidFill>
                  <a:srgbClr val="000066"/>
                </a:solidFill>
              </a:rPr>
              <a:t>Ravan zid</a:t>
            </a:r>
            <a:endParaRPr lang="en-US" b="1" u="sng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6" grpId="0"/>
      <p:bldP spid="1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153988" y="1055688"/>
            <a:ext cx="621118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PROSTIRANjE TOPLOTE PROVOĐENjEM</a:t>
            </a: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153988" y="3057525"/>
            <a:ext cx="8667750" cy="19851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Posmatra</a:t>
            </a:r>
            <a:r>
              <a:rPr lang="sr-Latn-CS">
                <a:solidFill>
                  <a:srgbClr val="000066"/>
                </a:solidFill>
              </a:rPr>
              <a:t>mo </a:t>
            </a:r>
            <a:r>
              <a:rPr lang="sr-Cyrl-CS">
                <a:solidFill>
                  <a:srgbClr val="000066"/>
                </a:solidFill>
              </a:rPr>
              <a:t>zagreva</a:t>
            </a:r>
            <a:r>
              <a:rPr lang="sr-Latn-CS">
                <a:solidFill>
                  <a:srgbClr val="000066"/>
                </a:solidFill>
              </a:rPr>
              <a:t>nje</a:t>
            </a:r>
            <a:r>
              <a:rPr lang="sr-Cyrl-CS">
                <a:solidFill>
                  <a:srgbClr val="000066"/>
                </a:solidFill>
              </a:rPr>
              <a:t> homogeno</a:t>
            </a:r>
            <a:r>
              <a:rPr lang="sr-Latn-C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i izotropno</a:t>
            </a:r>
            <a:r>
              <a:rPr lang="sr-Latn-CS">
                <a:solidFill>
                  <a:srgbClr val="000066"/>
                </a:solidFill>
              </a:rPr>
              <a:t>g</a:t>
            </a:r>
            <a:r>
              <a:rPr lang="sr-Cyrl-CS">
                <a:solidFill>
                  <a:srgbClr val="000066"/>
                </a:solidFill>
              </a:rPr>
              <a:t> tel</a:t>
            </a:r>
            <a:r>
              <a:rPr lang="sr-Latn-CS">
                <a:solidFill>
                  <a:srgbClr val="000066"/>
                </a:solidFill>
              </a:rPr>
              <a:t>a.</a:t>
            </a:r>
          </a:p>
          <a:p>
            <a:pPr>
              <a:tabLst>
                <a:tab pos="409575" algn="l"/>
              </a:tabLst>
            </a:pPr>
            <a:endParaRPr lang="sr-Latn-CS" sz="100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CS" i="1" smtClean="0">
                <a:solidFill>
                  <a:srgbClr val="000066"/>
                </a:solidFill>
              </a:rPr>
              <a:t>H</a:t>
            </a:r>
            <a:r>
              <a:rPr lang="sr-Cyrl-CS" i="1">
                <a:solidFill>
                  <a:srgbClr val="000066"/>
                </a:solidFill>
              </a:rPr>
              <a:t>omogen</a:t>
            </a:r>
            <a:r>
              <a:rPr lang="sr-Latn-CS" i="1">
                <a:solidFill>
                  <a:srgbClr val="000066"/>
                </a:solidFill>
              </a:rPr>
              <a:t> sistem</a:t>
            </a:r>
            <a:r>
              <a:rPr lang="sr-Latn-CS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fizičke veličine i hemijski sastav</a:t>
            </a:r>
            <a:r>
              <a:rPr lang="sr-Latn-CS">
                <a:solidFill>
                  <a:srgbClr val="000066"/>
                </a:solidFill>
              </a:rPr>
              <a:t> termodinamičkog sistema</a:t>
            </a:r>
            <a:r>
              <a:rPr lang="sr-Cyrl-CS">
                <a:solidFill>
                  <a:srgbClr val="000066"/>
                </a:solidFill>
              </a:rPr>
              <a:t> u svim delovima kontrolisane zapremine isti</a:t>
            </a:r>
            <a:r>
              <a:rPr lang="sr-Cyrl-CS" smtClean="0">
                <a:solidFill>
                  <a:srgbClr val="000066"/>
                </a:solidFill>
              </a:rPr>
              <a:t>.</a:t>
            </a:r>
            <a:endParaRPr lang="sr-Latn-CS" i="1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 </a:t>
            </a:r>
            <a:r>
              <a:rPr lang="sr-Cyrl-CS" i="1" smtClean="0">
                <a:solidFill>
                  <a:srgbClr val="000066"/>
                </a:solidFill>
              </a:rPr>
              <a:t>Izotropna </a:t>
            </a:r>
            <a:r>
              <a:rPr lang="sr-Cyrl-CS" i="1">
                <a:solidFill>
                  <a:srgbClr val="000066"/>
                </a:solidFill>
              </a:rPr>
              <a:t>tela</a:t>
            </a:r>
            <a:r>
              <a:rPr lang="sr-Latn-CS" i="1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imaju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ista fizička svojstva u svim pravcima</a:t>
            </a:r>
            <a:r>
              <a:rPr lang="sr-Cyrl-CS" smtClean="0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5231" name="Text Box 15"/>
          <p:cNvSpPr txBox="1">
            <a:spLocks noChangeArrowheads="1"/>
          </p:cNvSpPr>
          <p:nvPr/>
        </p:nvSpPr>
        <p:spPr bwMode="auto">
          <a:xfrm>
            <a:off x="153988" y="2289175"/>
            <a:ext cx="539936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i="1">
                <a:solidFill>
                  <a:srgbClr val="000066"/>
                </a:solidFill>
              </a:rPr>
              <a:t>Temperaturno polje; Gradijent temperature</a:t>
            </a:r>
            <a:endParaRPr lang="en-US" b="1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 rot="16200000">
            <a:off x="3368984" y="2725183"/>
            <a:ext cx="1447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t</a:t>
            </a:r>
            <a:r>
              <a:rPr lang="sr-Cyrl-CS" sz="1600" smtClean="0">
                <a:solidFill>
                  <a:srgbClr val="000066"/>
                </a:solidFill>
              </a:rPr>
              <a:t>oplotni</a:t>
            </a:r>
            <a:endParaRPr lang="sr-Latn-RS" sz="1600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 smtClean="0">
                <a:solidFill>
                  <a:srgbClr val="000066"/>
                </a:solidFill>
              </a:rPr>
              <a:t>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4343400" y="2730953"/>
            <a:ext cx="3810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      =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A</a:t>
            </a:r>
            <a:r>
              <a:rPr lang="en-GB" sz="2400" i="1" smtClean="0">
                <a:solidFill>
                  <a:srgbClr val="000066"/>
                </a:solidFill>
              </a:rPr>
              <a:t> </a:t>
            </a:r>
            <a:r>
              <a:rPr lang="sr-Cyrl-RS" sz="2400" i="1" smtClean="0">
                <a:solidFill>
                  <a:srgbClr val="000066"/>
                </a:solidFill>
              </a:rPr>
              <a:t>(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r>
              <a:rPr lang="sr-Cyrl-R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 smtClean="0">
                <a:solidFill>
                  <a:srgbClr val="000066"/>
                </a:solidFill>
              </a:rPr>
              <a:t>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562020" y="276952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9887" y="1594485"/>
            <a:ext cx="3198191" cy="2496039"/>
            <a:chOff x="489887" y="1594485"/>
            <a:chExt cx="3198191" cy="2496039"/>
          </a:xfrm>
        </p:grpSpPr>
        <p:sp>
          <p:nvSpPr>
            <p:cNvPr id="7" name="Line 12"/>
            <p:cNvSpPr>
              <a:spLocks noChangeShapeType="1"/>
            </p:cNvSpPr>
            <p:nvPr/>
          </p:nvSpPr>
          <p:spPr bwMode="auto">
            <a:xfrm flipH="1" flipV="1">
              <a:off x="489887" y="3728085"/>
              <a:ext cx="30175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8" name="Group 57"/>
            <p:cNvGrpSpPr/>
            <p:nvPr/>
          </p:nvGrpSpPr>
          <p:grpSpPr>
            <a:xfrm>
              <a:off x="2355103" y="3314717"/>
              <a:ext cx="1219200" cy="461665"/>
              <a:chOff x="7772400" y="2211765"/>
              <a:chExt cx="1219200" cy="461665"/>
            </a:xfrm>
          </p:grpSpPr>
          <p:sp>
            <p:nvSpPr>
              <p:cNvPr id="42" name="Text Box 11"/>
              <p:cNvSpPr txBox="1">
                <a:spLocks noChangeArrowheads="1"/>
              </p:cNvSpPr>
              <p:nvPr/>
            </p:nvSpPr>
            <p:spPr bwMode="auto">
              <a:xfrm>
                <a:off x="7772400" y="22117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769063" y="1849755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f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63473" y="241329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897227" y="354716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2070582" y="372623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2237665" y="388625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66726" y="224946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59663" y="210278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62916" y="193895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66726" y="1778933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1759663" y="1632248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1762916" y="1622723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762916" y="1624628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1757201" y="1626533"/>
              <a:ext cx="72390" cy="6999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759663" y="1594485"/>
              <a:ext cx="0" cy="237744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756410" y="337185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759663" y="320802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752600" y="306133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755853" y="289750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759663" y="273748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752600" y="259080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1670651" y="1594485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1588383" y="1605949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506787" y="1612693"/>
              <a:ext cx="0" cy="237744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1835863" y="3118485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52582" y="3102759"/>
              <a:ext cx="655949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fluid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 bwMode="auto">
            <a:xfrm>
              <a:off x="673813" y="2280285"/>
              <a:ext cx="838200" cy="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1504393" y="2284095"/>
              <a:ext cx="259080" cy="26670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1763473" y="2546985"/>
              <a:ext cx="521970" cy="179070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1468755" y="224868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724025" y="250395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1683463" y="2192655"/>
              <a:ext cx="42672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2590800" y="1905000"/>
              <a:ext cx="10972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 </a:t>
              </a: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f</a:t>
              </a:r>
              <a:r>
                <a:rPr lang="en-GB" i="1" smtClean="0">
                  <a:solidFill>
                    <a:srgbClr val="C00000"/>
                  </a:solidFill>
                </a:rPr>
                <a:t> &gt;</a:t>
              </a: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sr-Latn-RS" i="1" baseline="-25000" smtClean="0">
                  <a:solidFill>
                    <a:srgbClr val="C00000"/>
                  </a:solidFill>
                </a:rPr>
                <a:t>z</a:t>
              </a:r>
              <a:endParaRPr lang="en-US" i="1" baseline="-25000">
                <a:solidFill>
                  <a:srgbClr val="C00000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 rot="16200000">
              <a:off x="491031" y="2785569"/>
              <a:ext cx="2209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granični</a:t>
              </a:r>
              <a:r>
                <a:rPr lang="en-GB" i="1" smtClean="0">
                  <a:solidFill>
                    <a:srgbClr val="000066"/>
                  </a:solidFill>
                </a:rPr>
                <a:t> </a:t>
              </a:r>
              <a:r>
                <a:rPr lang="sl-SI" i="1" smtClean="0">
                  <a:solidFill>
                    <a:srgbClr val="000066"/>
                  </a:solidFill>
                </a:rPr>
                <a:t>sloj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343400" y="1371600"/>
            <a:ext cx="32766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A</a:t>
            </a:r>
            <a:r>
              <a:rPr lang="en-GB" sz="2400" i="1" smtClean="0">
                <a:solidFill>
                  <a:srgbClr val="000066"/>
                </a:solidFill>
              </a:rPr>
              <a:t> </a:t>
            </a:r>
            <a:r>
              <a:rPr lang="sr-Cyrl-RS" sz="2400" i="1" smtClean="0">
                <a:solidFill>
                  <a:srgbClr val="000066"/>
                </a:solidFill>
              </a:rPr>
              <a:t>(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r>
              <a:rPr lang="sr-Cyrl-R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 smtClean="0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4999335" y="299880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4959862" y="2913132"/>
            <a:ext cx="4698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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4972556" y="2532132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 rot="16200000">
            <a:off x="3168623" y="4310632"/>
            <a:ext cx="182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</a:t>
            </a:r>
            <a:r>
              <a:rPr lang="sr-Cyrl-CS" sz="1600" smtClean="0">
                <a:solidFill>
                  <a:srgbClr val="000066"/>
                </a:solidFill>
              </a:rPr>
              <a:t>pecifični</a:t>
            </a:r>
            <a:endParaRPr lang="sr-Latn-RS" sz="1600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 smtClean="0">
                <a:solidFill>
                  <a:srgbClr val="000066"/>
                </a:solidFill>
              </a:rPr>
              <a:t>toplotni 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 flipH="1" flipV="1">
            <a:off x="4859830" y="1940493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flipH="1" flipV="1">
            <a:off x="4860616" y="3341358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4391952" y="4235290"/>
            <a:ext cx="38100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      =            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 smtClean="0">
                <a:solidFill>
                  <a:srgbClr val="000066"/>
                </a:solidFill>
              </a:rPr>
              <a:t>W/m</a:t>
            </a:r>
            <a:r>
              <a:rPr lang="sr-Latn-RS" sz="2400" baseline="30000" smtClean="0">
                <a:solidFill>
                  <a:srgbClr val="000066"/>
                </a:solidFill>
              </a:rPr>
              <a:t>2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570112" y="433050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4999335" y="450314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4959862" y="441746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A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4972556" y="403646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5205876" y="410258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5710641" y="4500089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5619126" y="4033417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6019800" y="4393976"/>
            <a:ext cx="45927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6080120" y="484433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017222" y="4758667"/>
            <a:ext cx="45376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236470" y="749300"/>
            <a:ext cx="10972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i="1" smtClean="0">
                <a:solidFill>
                  <a:srgbClr val="C00000"/>
                </a:solidFill>
              </a:rPr>
              <a:t> </a:t>
            </a: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sr-Latn-RS" i="1" baseline="-25000" smtClean="0">
                <a:solidFill>
                  <a:srgbClr val="C00000"/>
                </a:solidFill>
              </a:rPr>
              <a:t>f</a:t>
            </a:r>
            <a:r>
              <a:rPr lang="en-GB" i="1" smtClean="0">
                <a:solidFill>
                  <a:srgbClr val="C00000"/>
                </a:solidFill>
              </a:rPr>
              <a:t> &gt;</a:t>
            </a: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sr-Latn-RS" i="1" baseline="-25000" smtClean="0">
                <a:solidFill>
                  <a:srgbClr val="C00000"/>
                </a:solidFill>
              </a:rPr>
              <a:t>z</a:t>
            </a:r>
            <a:endParaRPr lang="en-US" i="1" baseline="-25000">
              <a:solidFill>
                <a:srgbClr val="C00000"/>
              </a:solidFill>
            </a:endParaRPr>
          </a:p>
        </p:txBody>
      </p:sp>
      <p:sp>
        <p:nvSpPr>
          <p:cNvPr id="249" name="Text Box 34"/>
          <p:cNvSpPr txBox="1">
            <a:spLocks noChangeArrowheads="1"/>
          </p:cNvSpPr>
          <p:nvPr/>
        </p:nvSpPr>
        <p:spPr bwMode="auto">
          <a:xfrm>
            <a:off x="4613989" y="990600"/>
            <a:ext cx="186301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u="sng" smtClean="0">
                <a:solidFill>
                  <a:srgbClr val="000066"/>
                </a:solidFill>
              </a:rPr>
              <a:t>Cilindrični zid</a:t>
            </a:r>
            <a:endParaRPr lang="en-US" b="1" u="sng">
              <a:solidFill>
                <a:srgbClr val="000066"/>
              </a:solidFill>
            </a:endParaRPr>
          </a:p>
        </p:txBody>
      </p:sp>
      <p:sp>
        <p:nvSpPr>
          <p:cNvPr id="253" name="Text Box 11"/>
          <p:cNvSpPr txBox="1">
            <a:spLocks noChangeArrowheads="1"/>
          </p:cNvSpPr>
          <p:nvPr/>
        </p:nvSpPr>
        <p:spPr bwMode="auto">
          <a:xfrm rot="16200000">
            <a:off x="3625232" y="2998963"/>
            <a:ext cx="1447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t</a:t>
            </a:r>
            <a:r>
              <a:rPr lang="sr-Cyrl-CS" sz="1600" smtClean="0">
                <a:solidFill>
                  <a:srgbClr val="000066"/>
                </a:solidFill>
              </a:rPr>
              <a:t>oplotni</a:t>
            </a:r>
            <a:endParaRPr lang="sr-Latn-RS" sz="1600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 smtClean="0">
                <a:solidFill>
                  <a:srgbClr val="000066"/>
                </a:solidFill>
              </a:rPr>
              <a:t>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54" name="Text Box 11"/>
          <p:cNvSpPr txBox="1">
            <a:spLocks noChangeArrowheads="1"/>
          </p:cNvSpPr>
          <p:nvPr/>
        </p:nvSpPr>
        <p:spPr bwMode="auto">
          <a:xfrm>
            <a:off x="4599648" y="3004733"/>
            <a:ext cx="408715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      =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 d 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GB" sz="2400" i="1" smtClean="0">
                <a:solidFill>
                  <a:srgbClr val="000066"/>
                </a:solidFill>
              </a:rPr>
              <a:t> </a:t>
            </a:r>
            <a:r>
              <a:rPr lang="sr-Cyrl-RS" sz="2400" i="1" smtClean="0">
                <a:solidFill>
                  <a:srgbClr val="000066"/>
                </a:solidFill>
              </a:rPr>
              <a:t>(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r>
              <a:rPr lang="sr-Cyrl-R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,  W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4818268" y="304330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6" name="Text Box 11"/>
          <p:cNvSpPr txBox="1">
            <a:spLocks noChangeArrowheads="1"/>
          </p:cNvSpPr>
          <p:nvPr/>
        </p:nvSpPr>
        <p:spPr bwMode="auto">
          <a:xfrm>
            <a:off x="4599648" y="1645380"/>
            <a:ext cx="32766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GB" sz="2400" i="1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A</a:t>
            </a:r>
            <a:r>
              <a:rPr lang="en-GB" sz="2400" i="1" smtClean="0">
                <a:solidFill>
                  <a:srgbClr val="000066"/>
                </a:solidFill>
              </a:rPr>
              <a:t> </a:t>
            </a:r>
            <a:r>
              <a:rPr lang="sr-Cyrl-RS" sz="2400" i="1" smtClean="0">
                <a:solidFill>
                  <a:srgbClr val="000066"/>
                </a:solidFill>
              </a:rPr>
              <a:t>(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r>
              <a:rPr lang="sr-Cyrl-R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,  J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57" name="Straight Connector 256"/>
          <p:cNvCxnSpPr/>
          <p:nvPr/>
        </p:nvCxnSpPr>
        <p:spPr bwMode="auto">
          <a:xfrm>
            <a:off x="5255583" y="3272584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8" name="Text Box 8"/>
          <p:cNvSpPr txBox="1">
            <a:spLocks noChangeArrowheads="1"/>
          </p:cNvSpPr>
          <p:nvPr/>
        </p:nvSpPr>
        <p:spPr bwMode="auto">
          <a:xfrm>
            <a:off x="5216110" y="3186912"/>
            <a:ext cx="46989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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59" name="Text Box 8"/>
          <p:cNvSpPr txBox="1">
            <a:spLocks noChangeArrowheads="1"/>
          </p:cNvSpPr>
          <p:nvPr/>
        </p:nvSpPr>
        <p:spPr bwMode="auto">
          <a:xfrm>
            <a:off x="5228804" y="2805912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0" name="Text Box 11"/>
          <p:cNvSpPr txBox="1">
            <a:spLocks noChangeArrowheads="1"/>
          </p:cNvSpPr>
          <p:nvPr/>
        </p:nvSpPr>
        <p:spPr bwMode="auto">
          <a:xfrm rot="16200000">
            <a:off x="3424871" y="4584412"/>
            <a:ext cx="182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</a:t>
            </a:r>
            <a:r>
              <a:rPr lang="sr-Cyrl-CS" sz="1600" smtClean="0">
                <a:solidFill>
                  <a:srgbClr val="000066"/>
                </a:solidFill>
              </a:rPr>
              <a:t>pecifični</a:t>
            </a:r>
            <a:endParaRPr lang="sr-Latn-RS" sz="1600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600" smtClean="0">
                <a:solidFill>
                  <a:srgbClr val="000066"/>
                </a:solidFill>
              </a:rPr>
              <a:t>toplotni protok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61" name="Line 12"/>
          <p:cNvSpPr>
            <a:spLocks noChangeShapeType="1"/>
          </p:cNvSpPr>
          <p:nvPr/>
        </p:nvSpPr>
        <p:spPr bwMode="auto">
          <a:xfrm flipH="1" flipV="1">
            <a:off x="5116078" y="2214273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2" name="Line 12"/>
          <p:cNvSpPr>
            <a:spLocks noChangeShapeType="1"/>
          </p:cNvSpPr>
          <p:nvPr/>
        </p:nvSpPr>
        <p:spPr bwMode="auto">
          <a:xfrm flipH="1" flipV="1">
            <a:off x="5116864" y="3615138"/>
            <a:ext cx="0" cy="699938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3" name="Text Box 11"/>
          <p:cNvSpPr txBox="1">
            <a:spLocks noChangeArrowheads="1"/>
          </p:cNvSpPr>
          <p:nvPr/>
        </p:nvSpPr>
        <p:spPr bwMode="auto">
          <a:xfrm>
            <a:off x="4648200" y="4509070"/>
            <a:ext cx="3810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       =             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,  </a:t>
            </a:r>
            <a:r>
              <a:rPr lang="sr-Latn-RS" sz="2400" i="1" smtClean="0">
                <a:solidFill>
                  <a:srgbClr val="000066"/>
                </a:solidFill>
              </a:rPr>
              <a:t>W/m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4826360" y="460428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65" name="Straight Connector 264"/>
          <p:cNvCxnSpPr/>
          <p:nvPr/>
        </p:nvCxnSpPr>
        <p:spPr bwMode="auto">
          <a:xfrm>
            <a:off x="5255583" y="4776921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6" name="Text Box 8"/>
          <p:cNvSpPr txBox="1">
            <a:spLocks noChangeArrowheads="1"/>
          </p:cNvSpPr>
          <p:nvPr/>
        </p:nvSpPr>
        <p:spPr bwMode="auto">
          <a:xfrm>
            <a:off x="5216110" y="469124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7" name="Text Box 8"/>
          <p:cNvSpPr txBox="1">
            <a:spLocks noChangeArrowheads="1"/>
          </p:cNvSpPr>
          <p:nvPr/>
        </p:nvSpPr>
        <p:spPr bwMode="auto">
          <a:xfrm>
            <a:off x="5228804" y="4310249"/>
            <a:ext cx="469894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Q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5462124" y="437636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69" name="Straight Connector 268"/>
          <p:cNvCxnSpPr/>
          <p:nvPr/>
        </p:nvCxnSpPr>
        <p:spPr bwMode="auto">
          <a:xfrm>
            <a:off x="5966889" y="4773869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0" name="Text Box 8"/>
          <p:cNvSpPr txBox="1">
            <a:spLocks noChangeArrowheads="1"/>
          </p:cNvSpPr>
          <p:nvPr/>
        </p:nvSpPr>
        <p:spPr bwMode="auto">
          <a:xfrm>
            <a:off x="5875374" y="4307197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sr-Latn-RS" sz="2400" i="1" baseline="-25000" smtClean="0">
                <a:solidFill>
                  <a:srgbClr val="000066"/>
                </a:solidFill>
              </a:rPr>
              <a:t>f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sr-Latn-RS" sz="2400" i="1" baseline="-25000" smtClean="0">
                <a:solidFill>
                  <a:srgbClr val="000066"/>
                </a:solidFill>
              </a:rPr>
              <a:t>z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271" name="Text Box 8"/>
          <p:cNvSpPr txBox="1">
            <a:spLocks noChangeArrowheads="1"/>
          </p:cNvSpPr>
          <p:nvPr/>
        </p:nvSpPr>
        <p:spPr bwMode="auto">
          <a:xfrm>
            <a:off x="5772370" y="4710091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72" name="Straight Connector 271"/>
          <p:cNvCxnSpPr/>
          <p:nvPr/>
        </p:nvCxnSpPr>
        <p:spPr bwMode="auto">
          <a:xfrm>
            <a:off x="6183962" y="516045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3" name="Text Box 8"/>
          <p:cNvSpPr txBox="1">
            <a:spLocks noChangeArrowheads="1"/>
          </p:cNvSpPr>
          <p:nvPr/>
        </p:nvSpPr>
        <p:spPr bwMode="auto">
          <a:xfrm>
            <a:off x="5761700" y="5074782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 d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74" name="Text Box 11"/>
          <p:cNvSpPr txBox="1">
            <a:spLocks noChangeArrowheads="1"/>
          </p:cNvSpPr>
          <p:nvPr/>
        </p:nvSpPr>
        <p:spPr bwMode="auto">
          <a:xfrm>
            <a:off x="5181600" y="2362200"/>
            <a:ext cx="3276601" cy="495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A=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 d </a:t>
            </a:r>
            <a:r>
              <a:rPr lang="sr-Latn-RS" sz="24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endParaRPr lang="en-US" sz="2400" i="1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658110" y="1864360"/>
            <a:ext cx="3898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sr-Latn-RS" i="1" baseline="-25000" smtClean="0">
                <a:solidFill>
                  <a:srgbClr val="C00000"/>
                </a:solidFill>
              </a:rPr>
              <a:t>f</a:t>
            </a:r>
            <a:endParaRPr lang="en-US" i="1" baseline="-25000">
              <a:solidFill>
                <a:srgbClr val="C0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1934098" y="307947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1922634" y="225679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1915890" y="144083"/>
            <a:ext cx="0" cy="31089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1398270" y="1250332"/>
            <a:ext cx="51328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zid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474470" y="1968500"/>
            <a:ext cx="65594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fluid</a:t>
            </a:r>
            <a:endParaRPr lang="en-US" i="1">
              <a:solidFill>
                <a:srgbClr val="000066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393950" y="1214120"/>
            <a:ext cx="42672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sr-Latn-RS" i="1" baseline="-25000" smtClean="0">
                <a:solidFill>
                  <a:srgbClr val="C00000"/>
                </a:solidFill>
              </a:rPr>
              <a:t>z</a:t>
            </a:r>
            <a:endParaRPr lang="en-US" i="1" baseline="-25000">
              <a:solidFill>
                <a:srgbClr val="C00000"/>
              </a:solidFill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864870" y="1586084"/>
            <a:ext cx="1752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i="1" smtClean="0">
                <a:solidFill>
                  <a:srgbClr val="000066"/>
                </a:solidFill>
              </a:rPr>
              <a:t>granični</a:t>
            </a:r>
            <a:r>
              <a:rPr lang="en-GB" i="1" smtClean="0">
                <a:solidFill>
                  <a:srgbClr val="000066"/>
                </a:solidFill>
              </a:rPr>
              <a:t> </a:t>
            </a:r>
            <a:r>
              <a:rPr lang="sl-SI" i="1" smtClean="0">
                <a:solidFill>
                  <a:srgbClr val="000066"/>
                </a:solidFill>
              </a:rPr>
              <a:t>sloj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 flipV="1">
            <a:off x="312420" y="13102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321945" y="1616384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04800" y="33528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312420" y="3046652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Freeform 49"/>
          <p:cNvSpPr/>
          <p:nvPr/>
        </p:nvSpPr>
        <p:spPr bwMode="auto">
          <a:xfrm>
            <a:off x="266637" y="1313180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1" name="Freeform 50"/>
          <p:cNvSpPr/>
          <p:nvPr/>
        </p:nvSpPr>
        <p:spPr bwMode="auto">
          <a:xfrm>
            <a:off x="3463290" y="1308735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388620" y="130810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601980" y="131064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V="1">
            <a:off x="285750" y="1313180"/>
            <a:ext cx="194310" cy="1917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V="1">
            <a:off x="81724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103060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124015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145351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166878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188214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flipV="1">
            <a:off x="2108835" y="13100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2322195" y="13125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 flipV="1">
            <a:off x="253746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275082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2960370" y="13119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3173730" y="13144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7" name="Group 50"/>
          <p:cNvGrpSpPr/>
          <p:nvPr/>
        </p:nvGrpSpPr>
        <p:grpSpPr>
          <a:xfrm>
            <a:off x="311150" y="3037840"/>
            <a:ext cx="3200463" cy="311150"/>
            <a:chOff x="1268730" y="1612900"/>
            <a:chExt cx="3200463" cy="311150"/>
          </a:xfrm>
        </p:grpSpPr>
        <p:cxnSp>
          <p:nvCxnSpPr>
            <p:cNvPr id="225" name="Straight Connector 224"/>
            <p:cNvCxnSpPr/>
            <p:nvPr/>
          </p:nvCxnSpPr>
          <p:spPr bwMode="auto">
            <a:xfrm flipV="1">
              <a:off x="1371600" y="16129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flipV="1">
              <a:off x="1584960" y="16154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 bwMode="auto">
            <a:xfrm flipV="1">
              <a:off x="1268730" y="161798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/>
            <p:nvPr/>
          </p:nvCxnSpPr>
          <p:spPr bwMode="auto">
            <a:xfrm flipV="1">
              <a:off x="180022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/>
            <p:nvPr/>
          </p:nvCxnSpPr>
          <p:spPr bwMode="auto">
            <a:xfrm flipV="1">
              <a:off x="201358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flipV="1">
              <a:off x="222313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flipV="1">
              <a:off x="243649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flipV="1">
              <a:off x="265176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/>
            <p:nvPr/>
          </p:nvCxnSpPr>
          <p:spPr bwMode="auto">
            <a:xfrm flipV="1">
              <a:off x="286512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 bwMode="auto">
            <a:xfrm flipV="1">
              <a:off x="309181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 bwMode="auto">
            <a:xfrm flipV="1">
              <a:off x="330517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 bwMode="auto">
            <a:xfrm flipV="1">
              <a:off x="352044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63"/>
            <p:cNvCxnSpPr/>
            <p:nvPr/>
          </p:nvCxnSpPr>
          <p:spPr bwMode="auto">
            <a:xfrm flipV="1">
              <a:off x="373380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/>
            <p:nvPr/>
          </p:nvCxnSpPr>
          <p:spPr bwMode="auto">
            <a:xfrm flipV="1">
              <a:off x="394335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 bwMode="auto">
            <a:xfrm flipV="1">
              <a:off x="415671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0" name="Straight Connector 239"/>
            <p:cNvCxnSpPr/>
            <p:nvPr/>
          </p:nvCxnSpPr>
          <p:spPr bwMode="auto">
            <a:xfrm flipV="1">
              <a:off x="4371975" y="18290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8" name="Straight Connector 97"/>
          <p:cNvCxnSpPr/>
          <p:nvPr/>
        </p:nvCxnSpPr>
        <p:spPr bwMode="auto">
          <a:xfrm>
            <a:off x="3797808" y="1615440"/>
            <a:ext cx="3683" cy="14363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9" name="Text Box 11"/>
          <p:cNvSpPr txBox="1">
            <a:spLocks noChangeArrowheads="1"/>
          </p:cNvSpPr>
          <p:nvPr/>
        </p:nvSpPr>
        <p:spPr bwMode="auto">
          <a:xfrm rot="16200000">
            <a:off x="3398483" y="2136394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3548380" y="1614805"/>
            <a:ext cx="27432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3552825" y="3056001"/>
            <a:ext cx="27432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Line 12"/>
          <p:cNvSpPr>
            <a:spLocks noChangeShapeType="1"/>
          </p:cNvSpPr>
          <p:nvPr/>
        </p:nvSpPr>
        <p:spPr bwMode="auto">
          <a:xfrm flipH="1">
            <a:off x="708660" y="1061720"/>
            <a:ext cx="0" cy="100584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03" name="Group 240"/>
          <p:cNvGrpSpPr/>
          <p:nvPr/>
        </p:nvGrpSpPr>
        <p:grpSpPr>
          <a:xfrm>
            <a:off x="419100" y="1930400"/>
            <a:ext cx="1219200" cy="394210"/>
            <a:chOff x="7787640" y="2211765"/>
            <a:chExt cx="1219200" cy="394210"/>
          </a:xfrm>
        </p:grpSpPr>
        <p:sp>
          <p:nvSpPr>
            <p:cNvPr id="119" name="Text Box 11"/>
            <p:cNvSpPr txBox="1">
              <a:spLocks noChangeArrowheads="1"/>
            </p:cNvSpPr>
            <p:nvPr/>
          </p:nvSpPr>
          <p:spPr bwMode="auto">
            <a:xfrm>
              <a:off x="7787640" y="2211765"/>
              <a:ext cx="1219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B050"/>
                  </a:solidFill>
                </a:rPr>
                <a:t>q</a:t>
              </a:r>
              <a:r>
                <a:rPr lang="sr-Latn-RS" sz="1800" i="1" smtClean="0">
                  <a:solidFill>
                    <a:srgbClr val="00B050"/>
                  </a:solidFill>
                </a:rPr>
                <a:t>=const.</a:t>
              </a:r>
              <a:endParaRPr lang="en-US" sz="1800" i="1">
                <a:solidFill>
                  <a:srgbClr val="00B050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04" name="Straight Connector 103"/>
          <p:cNvCxnSpPr/>
          <p:nvPr/>
        </p:nvCxnSpPr>
        <p:spPr bwMode="auto">
          <a:xfrm>
            <a:off x="179070" y="2362200"/>
            <a:ext cx="338328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Line 12"/>
          <p:cNvSpPr>
            <a:spLocks noChangeShapeType="1"/>
          </p:cNvSpPr>
          <p:nvPr/>
        </p:nvSpPr>
        <p:spPr bwMode="auto">
          <a:xfrm flipH="1">
            <a:off x="2749472" y="1314450"/>
            <a:ext cx="199468" cy="30748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5" name="Line 12"/>
          <p:cNvSpPr>
            <a:spLocks noChangeShapeType="1"/>
          </p:cNvSpPr>
          <p:nvPr/>
        </p:nvSpPr>
        <p:spPr bwMode="auto">
          <a:xfrm flipH="1">
            <a:off x="2665730" y="1620520"/>
            <a:ext cx="101600" cy="24638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2" name="Oval 111"/>
          <p:cNvSpPr/>
          <p:nvPr/>
        </p:nvSpPr>
        <p:spPr bwMode="auto">
          <a:xfrm>
            <a:off x="2731228" y="158369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7" name="Line 12"/>
          <p:cNvSpPr>
            <a:spLocks noChangeShapeType="1"/>
          </p:cNvSpPr>
          <p:nvPr/>
        </p:nvSpPr>
        <p:spPr bwMode="auto">
          <a:xfrm flipH="1">
            <a:off x="2670732" y="1864360"/>
            <a:ext cx="78" cy="38495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6" name="Oval 245"/>
          <p:cNvSpPr/>
          <p:nvPr/>
        </p:nvSpPr>
        <p:spPr bwMode="auto">
          <a:xfrm>
            <a:off x="2647408" y="18275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5" name="Text Box 8"/>
          <p:cNvSpPr txBox="1">
            <a:spLocks noChangeArrowheads="1"/>
          </p:cNvSpPr>
          <p:nvPr/>
        </p:nvSpPr>
        <p:spPr bwMode="auto">
          <a:xfrm>
            <a:off x="990600" y="3429000"/>
            <a:ext cx="225149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i="1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24" name="Text Box 8"/>
          <p:cNvSpPr txBox="1">
            <a:spLocks noChangeArrowheads="1"/>
          </p:cNvSpPr>
          <p:nvPr/>
        </p:nvSpPr>
        <p:spPr bwMode="auto">
          <a:xfrm>
            <a:off x="230188" y="1112838"/>
            <a:ext cx="311835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</a:t>
            </a:r>
            <a:endParaRPr lang="en-US" b="1" i="1">
              <a:solidFill>
                <a:srgbClr val="00004C"/>
              </a:solidFill>
            </a:endParaRPr>
          </a:p>
        </p:txBody>
      </p:sp>
      <p:sp>
        <p:nvSpPr>
          <p:cNvPr id="290825" name="Text Box 9"/>
          <p:cNvSpPr txBox="1">
            <a:spLocks noChangeArrowheads="1"/>
          </p:cNvSpPr>
          <p:nvPr/>
        </p:nvSpPr>
        <p:spPr bwMode="auto">
          <a:xfrm>
            <a:off x="230188" y="1795463"/>
            <a:ext cx="85915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4C"/>
                </a:solidFill>
              </a:rPr>
              <a:t>P</a:t>
            </a:r>
            <a:r>
              <a:rPr lang="sr-Cyrl-CS">
                <a:solidFill>
                  <a:srgbClr val="00004C"/>
                </a:solidFill>
              </a:rPr>
              <a:t>rolaženje toplote </a:t>
            </a:r>
            <a:r>
              <a:rPr lang="sr-Latn-RS" smtClean="0">
                <a:solidFill>
                  <a:srgbClr val="00004C"/>
                </a:solidFill>
              </a:rPr>
              <a:t>predstavlja </a:t>
            </a:r>
            <a:r>
              <a:rPr lang="sr-Cyrl-CS" smtClean="0">
                <a:solidFill>
                  <a:srgbClr val="00004C"/>
                </a:solidFill>
              </a:rPr>
              <a:t>prostiranje </a:t>
            </a:r>
            <a:r>
              <a:rPr lang="sr-Cyrl-CS">
                <a:solidFill>
                  <a:srgbClr val="00004C"/>
                </a:solidFill>
              </a:rPr>
              <a:t>toplote kondukcijom i konvekcijom između dva fluida različitih temperatura, koji su međusobno razdvojeni zidom proizvoljnog oblika.</a:t>
            </a:r>
            <a:endParaRPr lang="en-US">
              <a:solidFill>
                <a:srgbClr val="00004C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22026" y="2992570"/>
            <a:ext cx="2931160" cy="3225124"/>
            <a:chOff x="522026" y="2992570"/>
            <a:chExt cx="2931160" cy="3225124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3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55" name="Group 54"/>
          <p:cNvGrpSpPr/>
          <p:nvPr/>
        </p:nvGrpSpPr>
        <p:grpSpPr>
          <a:xfrm>
            <a:off x="4572000" y="3044908"/>
            <a:ext cx="4013835" cy="3355892"/>
            <a:chOff x="4876800" y="2463800"/>
            <a:chExt cx="4013835" cy="3355892"/>
          </a:xfrm>
        </p:grpSpPr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6096000" y="3312812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57" name="Text Box 8"/>
            <p:cNvSpPr txBox="1">
              <a:spLocks noChangeArrowheads="1"/>
            </p:cNvSpPr>
            <p:nvPr/>
          </p:nvSpPr>
          <p:spPr bwMode="auto">
            <a:xfrm>
              <a:off x="5573389" y="4516502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 smtClean="0">
                <a:solidFill>
                  <a:srgbClr val="000066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V="1">
              <a:off x="5010150" y="337271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5019675" y="367886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5002530" y="541528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5010150" y="510913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Freeform 61"/>
            <p:cNvSpPr/>
            <p:nvPr/>
          </p:nvSpPr>
          <p:spPr bwMode="auto">
            <a:xfrm>
              <a:off x="4964367" y="337566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>
              <a:off x="8161020" y="337121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 flipV="1">
              <a:off x="5086350" y="337058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5299710" y="337312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4983480" y="337566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 flipV="1">
              <a:off x="551497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572833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V="1">
              <a:off x="593788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5124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flipV="1">
              <a:off x="636651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57987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680656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701992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V="1">
              <a:off x="723519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744855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flipV="1">
              <a:off x="765810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V="1">
              <a:off x="787146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9" name="Group 50"/>
            <p:cNvGrpSpPr/>
            <p:nvPr/>
          </p:nvGrpSpPr>
          <p:grpSpPr>
            <a:xfrm>
              <a:off x="5008880" y="5100320"/>
              <a:ext cx="3200463" cy="311150"/>
              <a:chOff x="1268730" y="1612900"/>
              <a:chExt cx="3200463" cy="311150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4" name="Straight Connector 113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80" name="Straight Connector 79"/>
            <p:cNvCxnSpPr/>
            <p:nvPr/>
          </p:nvCxnSpPr>
          <p:spPr bwMode="auto">
            <a:xfrm flipH="1">
              <a:off x="8499221" y="3675888"/>
              <a:ext cx="0" cy="143840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 rot="16200000">
              <a:off x="8096213" y="4183613"/>
              <a:ext cx="4572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>
              <a:off x="8246110" y="33724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8250555" y="54171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4" name="Line 12"/>
            <p:cNvSpPr>
              <a:spLocks noChangeShapeType="1"/>
            </p:cNvSpPr>
            <p:nvPr/>
          </p:nvSpPr>
          <p:spPr bwMode="auto">
            <a:xfrm flipH="1">
              <a:off x="5406390" y="312420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85" name="Group 240"/>
            <p:cNvGrpSpPr/>
            <p:nvPr/>
          </p:nvGrpSpPr>
          <p:grpSpPr>
            <a:xfrm>
              <a:off x="5116830" y="3992880"/>
              <a:ext cx="1219200" cy="394210"/>
              <a:chOff x="7787640" y="2211765"/>
              <a:chExt cx="1219200" cy="394210"/>
            </a:xfrm>
          </p:grpSpPr>
          <p:sp>
            <p:nvSpPr>
              <p:cNvPr id="110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 smtClean="0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 bwMode="auto">
            <a:xfrm>
              <a:off x="4876800" y="442468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 Box 8"/>
            <p:cNvSpPr txBox="1">
              <a:spLocks noChangeArrowheads="1"/>
            </p:cNvSpPr>
            <p:nvPr/>
          </p:nvSpPr>
          <p:spPr bwMode="auto">
            <a:xfrm>
              <a:off x="5688330" y="5394960"/>
              <a:ext cx="225149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l</a:t>
              </a:r>
              <a:r>
                <a:rPr lang="sr-Latn-R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–</a:t>
              </a:r>
              <a:r>
                <a:rPr lang="sr-Latn-RS" sz="18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dužina cevi</a:t>
              </a:r>
              <a:r>
                <a:rPr lang="sr-Latn-R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endParaRPr lang="en-US" sz="18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88" name="Text Box 14"/>
            <p:cNvSpPr txBox="1">
              <a:spLocks noChangeArrowheads="1"/>
            </p:cNvSpPr>
            <p:nvPr/>
          </p:nvSpPr>
          <p:spPr bwMode="auto">
            <a:xfrm>
              <a:off x="7405968" y="3692134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89" name="Text Box 14"/>
            <p:cNvSpPr txBox="1">
              <a:spLocks noChangeArrowheads="1"/>
            </p:cNvSpPr>
            <p:nvPr/>
          </p:nvSpPr>
          <p:spPr bwMode="auto">
            <a:xfrm>
              <a:off x="7096856" y="401111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90" name="Freeform 89"/>
            <p:cNvSpPr/>
            <p:nvPr/>
          </p:nvSpPr>
          <p:spPr bwMode="auto">
            <a:xfrm rot="16200000">
              <a:off x="7408890" y="3677016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1" name="Line 12"/>
            <p:cNvSpPr>
              <a:spLocks noChangeShapeType="1"/>
            </p:cNvSpPr>
            <p:nvPr/>
          </p:nvSpPr>
          <p:spPr bwMode="auto">
            <a:xfrm rot="16200000" flipH="1" flipV="1">
              <a:off x="7132323" y="4038599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rot="16200000" flipH="1" flipV="1">
              <a:off x="7430210" y="3415739"/>
              <a:ext cx="283209" cy="19543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Freeform 92"/>
            <p:cNvSpPr/>
            <p:nvPr/>
          </p:nvSpPr>
          <p:spPr bwMode="auto">
            <a:xfrm rot="5400000">
              <a:off x="7663227" y="3292209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rot="16200000" flipH="1" flipV="1">
              <a:off x="7433315" y="2987042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7460036" y="368599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>
              <a:off x="7048163" y="3728406"/>
              <a:ext cx="370581" cy="285244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97" name="Oval 96"/>
            <p:cNvSpPr/>
            <p:nvPr/>
          </p:nvSpPr>
          <p:spPr bwMode="auto">
            <a:xfrm>
              <a:off x="7428958" y="364617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646128" y="33337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 bwMode="auto">
            <a:xfrm flipH="1">
              <a:off x="7680960" y="3266440"/>
              <a:ext cx="177800" cy="96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0" name="Text Box 14"/>
            <p:cNvSpPr txBox="1">
              <a:spLocks noChangeArrowheads="1"/>
            </p:cNvSpPr>
            <p:nvPr/>
          </p:nvSpPr>
          <p:spPr bwMode="auto">
            <a:xfrm>
              <a:off x="7697651" y="2487110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1" name="Text Box 8"/>
            <p:cNvSpPr txBox="1">
              <a:spLocks noChangeArrowheads="1"/>
            </p:cNvSpPr>
            <p:nvPr/>
          </p:nvSpPr>
          <p:spPr bwMode="auto">
            <a:xfrm>
              <a:off x="5430520" y="2753360"/>
              <a:ext cx="954107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 smtClean="0">
                <a:solidFill>
                  <a:srgbClr val="000066"/>
                </a:solidFill>
              </a:endParaRPr>
            </a:p>
          </p:txBody>
        </p:sp>
        <p:sp>
          <p:nvSpPr>
            <p:cNvPr id="102" name="Text Box 8"/>
            <p:cNvSpPr txBox="1">
              <a:spLocks noChangeArrowheads="1"/>
            </p:cNvSpPr>
            <p:nvPr/>
          </p:nvSpPr>
          <p:spPr bwMode="auto">
            <a:xfrm>
              <a:off x="6248400" y="3654228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sp>
          <p:nvSpPr>
            <p:cNvPr id="103" name="Text Box 8"/>
            <p:cNvSpPr txBox="1">
              <a:spLocks noChangeArrowheads="1"/>
            </p:cNvSpPr>
            <p:nvPr/>
          </p:nvSpPr>
          <p:spPr bwMode="auto">
            <a:xfrm>
              <a:off x="6548120" y="24638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104" name="Text Box 14"/>
            <p:cNvSpPr txBox="1">
              <a:spLocks noChangeArrowheads="1"/>
            </p:cNvSpPr>
            <p:nvPr/>
          </p:nvSpPr>
          <p:spPr bwMode="auto">
            <a:xfrm>
              <a:off x="7729184" y="2934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flipH="1" flipV="1">
              <a:off x="7345680" y="2936240"/>
              <a:ext cx="358140" cy="37084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8253984" y="3673983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8257032" y="5114544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Text Box 11"/>
            <p:cNvSpPr txBox="1">
              <a:spLocks noChangeArrowheads="1"/>
            </p:cNvSpPr>
            <p:nvPr/>
          </p:nvSpPr>
          <p:spPr bwMode="auto">
            <a:xfrm rot="16200000">
              <a:off x="8431493" y="421030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9" name="Straight Connector 108"/>
            <p:cNvCxnSpPr/>
            <p:nvPr/>
          </p:nvCxnSpPr>
          <p:spPr bwMode="auto">
            <a:xfrm>
              <a:off x="8848979" y="3374136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4132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 kroz ravan zid</a:t>
            </a:r>
            <a:endParaRPr lang="en-US" b="1" i="1">
              <a:solidFill>
                <a:srgbClr val="00004C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042920" y="1564640"/>
            <a:ext cx="2931160" cy="3225124"/>
            <a:chOff x="522026" y="2992570"/>
            <a:chExt cx="2931160" cy="322512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2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7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3" name="Freeform 32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72" name="Group 71"/>
          <p:cNvGrpSpPr/>
          <p:nvPr/>
        </p:nvGrpSpPr>
        <p:grpSpPr>
          <a:xfrm>
            <a:off x="533400" y="3082619"/>
            <a:ext cx="1905000" cy="1260781"/>
            <a:chOff x="381000" y="4827327"/>
            <a:chExt cx="1905000" cy="1260781"/>
          </a:xfrm>
        </p:grpSpPr>
        <p:sp>
          <p:nvSpPr>
            <p:cNvPr id="59" name="Text Box 11"/>
            <p:cNvSpPr txBox="1">
              <a:spLocks noChangeArrowheads="1"/>
            </p:cNvSpPr>
            <p:nvPr/>
          </p:nvSpPr>
          <p:spPr bwMode="auto">
            <a:xfrm>
              <a:off x="381000" y="502920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559160" y="5124416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929715" y="5293999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 Box 8"/>
            <p:cNvSpPr txBox="1">
              <a:spLocks noChangeArrowheads="1"/>
            </p:cNvSpPr>
            <p:nvPr/>
          </p:nvSpPr>
          <p:spPr bwMode="auto">
            <a:xfrm>
              <a:off x="838200" y="4827327"/>
              <a:ext cx="117413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I</a:t>
              </a:r>
              <a:r>
                <a:rPr lang="sr-Latn-RS" sz="2400" i="1" smtClean="0">
                  <a:solidFill>
                    <a:srgbClr val="000066"/>
                  </a:solidFill>
                </a:rPr>
                <a:t> – 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1238874" y="5187886"/>
              <a:ext cx="45927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>
              <a:off x="1299194" y="563824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Text Box 8"/>
            <p:cNvSpPr txBox="1">
              <a:spLocks noChangeArrowheads="1"/>
            </p:cNvSpPr>
            <p:nvPr/>
          </p:nvSpPr>
          <p:spPr bwMode="auto">
            <a:xfrm>
              <a:off x="1105526" y="5552577"/>
              <a:ext cx="7153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426720" y="262128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smtClean="0">
                <a:solidFill>
                  <a:srgbClr val="00004C"/>
                </a:solidFill>
              </a:rPr>
              <a:t>prelaženje</a:t>
            </a:r>
            <a:r>
              <a:rPr lang="sr-Latn-CS" smtClean="0">
                <a:solidFill>
                  <a:srgbClr val="00004C"/>
                </a:solidFill>
              </a:rPr>
              <a:t> 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481514" y="3127182"/>
            <a:ext cx="1905000" cy="1216218"/>
            <a:chOff x="381000" y="4827327"/>
            <a:chExt cx="1905000" cy="1216218"/>
          </a:xfrm>
        </p:grpSpPr>
        <p:sp>
          <p:nvSpPr>
            <p:cNvPr id="74" name="Text Box 11"/>
            <p:cNvSpPr txBox="1">
              <a:spLocks noChangeArrowheads="1"/>
            </p:cNvSpPr>
            <p:nvPr/>
          </p:nvSpPr>
          <p:spPr bwMode="auto">
            <a:xfrm>
              <a:off x="381000" y="502920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 bwMode="auto">
            <a:xfrm>
              <a:off x="559160" y="5124416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929715" y="5293999"/>
              <a:ext cx="10058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Text Box 8"/>
            <p:cNvSpPr txBox="1">
              <a:spLocks noChangeArrowheads="1"/>
            </p:cNvSpPr>
            <p:nvPr/>
          </p:nvSpPr>
          <p:spPr bwMode="auto">
            <a:xfrm>
              <a:off x="838200" y="4827327"/>
              <a:ext cx="117413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2</a:t>
              </a:r>
              <a:r>
                <a:rPr lang="sr-Latn-RS" sz="2400" i="1" smtClean="0">
                  <a:solidFill>
                    <a:srgbClr val="000066"/>
                  </a:solidFill>
                </a:rPr>
                <a:t> – 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II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1238874" y="5187886"/>
              <a:ext cx="45927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1299194" y="563824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Text Box 8"/>
            <p:cNvSpPr txBox="1">
              <a:spLocks noChangeArrowheads="1"/>
            </p:cNvSpPr>
            <p:nvPr/>
          </p:nvSpPr>
          <p:spPr bwMode="auto">
            <a:xfrm>
              <a:off x="1105526" y="5552577"/>
              <a:ext cx="715300" cy="4909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6374834" y="262128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smtClean="0">
                <a:solidFill>
                  <a:srgbClr val="00004C"/>
                </a:solidFill>
              </a:rPr>
              <a:t>prelaženje</a:t>
            </a:r>
            <a:r>
              <a:rPr lang="sr-Latn-CS" smtClean="0">
                <a:solidFill>
                  <a:srgbClr val="00004C"/>
                </a:solidFill>
              </a:rPr>
              <a:t> 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1430655" y="5427345"/>
            <a:ext cx="2146742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 smtClean="0">
                <a:solidFill>
                  <a:srgbClr val="00004C"/>
                </a:solidFill>
              </a:rPr>
              <a:t>provođenj</a:t>
            </a:r>
            <a:r>
              <a:rPr lang="sr-Latn-CS" sz="1800">
                <a:solidFill>
                  <a:srgbClr val="00004C"/>
                </a:solidFill>
              </a:rPr>
              <a:t>e </a:t>
            </a:r>
            <a:r>
              <a:rPr lang="sr-Latn-CS" sz="1800" smtClean="0">
                <a:solidFill>
                  <a:srgbClr val="00004C"/>
                </a:solidFill>
              </a:rPr>
              <a:t>toplote</a:t>
            </a:r>
            <a:r>
              <a:rPr lang="en-US" sz="1800" smtClean="0">
                <a:solidFill>
                  <a:srgbClr val="00004C"/>
                </a:solidFill>
              </a:rPr>
              <a:t>:</a:t>
            </a:r>
            <a:endParaRPr lang="en-US" sz="1800">
              <a:solidFill>
                <a:srgbClr val="00004C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581400" y="5156200"/>
            <a:ext cx="1905000" cy="1214912"/>
            <a:chOff x="6228080" y="4876800"/>
            <a:chExt cx="1905000" cy="1214912"/>
          </a:xfrm>
        </p:grpSpPr>
        <p:sp>
          <p:nvSpPr>
            <p:cNvPr id="85" name="Oval 84"/>
            <p:cNvSpPr/>
            <p:nvPr/>
          </p:nvSpPr>
          <p:spPr bwMode="auto">
            <a:xfrm>
              <a:off x="6387570" y="51667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6705600" y="4876800"/>
              <a:ext cx="1009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T</a:t>
              </a:r>
              <a:r>
                <a:rPr lang="sr-Latn-C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–T</a:t>
              </a:r>
              <a:r>
                <a:rPr lang="sr-Latn-C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6809323" y="5351439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8" name="Text Box 8"/>
            <p:cNvSpPr txBox="1">
              <a:spLocks noChangeArrowheads="1"/>
            </p:cNvSpPr>
            <p:nvPr/>
          </p:nvSpPr>
          <p:spPr bwMode="auto">
            <a:xfrm>
              <a:off x="6806870" y="526576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89" name="Text Box 8"/>
            <p:cNvSpPr txBox="1">
              <a:spLocks noChangeArrowheads="1"/>
            </p:cNvSpPr>
            <p:nvPr/>
          </p:nvSpPr>
          <p:spPr bwMode="auto">
            <a:xfrm>
              <a:off x="6825754" y="55976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6977233" y="5710861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11"/>
            <p:cNvSpPr txBox="1">
              <a:spLocks noChangeArrowheads="1"/>
            </p:cNvSpPr>
            <p:nvPr/>
          </p:nvSpPr>
          <p:spPr bwMode="auto">
            <a:xfrm>
              <a:off x="6228080" y="508508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304800" y="762000"/>
            <a:ext cx="4953000" cy="1260781"/>
            <a:chOff x="304800" y="1295400"/>
            <a:chExt cx="4953000" cy="1260781"/>
          </a:xfrm>
        </p:grpSpPr>
        <p:grpSp>
          <p:nvGrpSpPr>
            <p:cNvPr id="4" name="Group 71"/>
            <p:cNvGrpSpPr/>
            <p:nvPr/>
          </p:nvGrpSpPr>
          <p:grpSpPr>
            <a:xfrm>
              <a:off x="304800" y="1295400"/>
              <a:ext cx="1905000" cy="1260781"/>
              <a:chOff x="381000" y="4827327"/>
              <a:chExt cx="1905000" cy="1260781"/>
            </a:xfrm>
          </p:grpSpPr>
          <p:sp>
            <p:nvSpPr>
              <p:cNvPr id="59" name="Text Box 11"/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19050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</a:rPr>
                  <a:t>q = </a:t>
                </a:r>
                <a:endParaRPr lang="en-US" sz="2400" baseline="30000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559160" y="5124416"/>
                <a:ext cx="45720" cy="45720"/>
              </a:xfrm>
              <a:prstGeom prst="ellipse">
                <a:avLst/>
              </a:prstGeom>
              <a:solidFill>
                <a:srgbClr val="000066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 bwMode="auto">
              <a:xfrm>
                <a:off x="929715" y="5293999"/>
                <a:ext cx="100584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6" name="Text Box 8"/>
              <p:cNvSpPr txBox="1">
                <a:spLocks noChangeArrowheads="1"/>
              </p:cNvSpPr>
              <p:nvPr/>
            </p:nvSpPr>
            <p:spPr bwMode="auto">
              <a:xfrm>
                <a:off x="838200" y="4827327"/>
                <a:ext cx="1174138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i="1" smtClean="0">
                    <a:solidFill>
                      <a:srgbClr val="000066"/>
                    </a:solidFill>
                  </a:rPr>
                  <a:t>T</a:t>
                </a:r>
                <a:r>
                  <a:rPr lang="en-US" sz="2400" baseline="-25000" smtClean="0">
                    <a:solidFill>
                      <a:srgbClr val="000066"/>
                    </a:solidFill>
                  </a:rPr>
                  <a:t>I</a:t>
                </a:r>
                <a:r>
                  <a:rPr lang="sr-Latn-RS" sz="2400" i="1" smtClean="0">
                    <a:solidFill>
                      <a:srgbClr val="000066"/>
                    </a:solidFill>
                  </a:rPr>
                  <a:t> – T</a:t>
                </a:r>
                <a:r>
                  <a:rPr lang="en-US" sz="2400" baseline="-25000" smtClean="0">
                    <a:solidFill>
                      <a:srgbClr val="000066"/>
                    </a:solidFill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67" name="Text Box 8"/>
              <p:cNvSpPr txBox="1">
                <a:spLocks noChangeArrowheads="1"/>
              </p:cNvSpPr>
              <p:nvPr/>
            </p:nvSpPr>
            <p:spPr bwMode="auto">
              <a:xfrm>
                <a:off x="1238874" y="5187886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 bwMode="auto">
              <a:xfrm>
                <a:off x="1299194" y="5638249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9" name="Text Box 8"/>
              <p:cNvSpPr txBox="1">
                <a:spLocks noChangeArrowheads="1"/>
              </p:cNvSpPr>
              <p:nvPr/>
            </p:nvSpPr>
            <p:spPr bwMode="auto">
              <a:xfrm>
                <a:off x="1105526" y="5552577"/>
                <a:ext cx="7153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 flipH="1">
              <a:off x="2023638" y="1748914"/>
              <a:ext cx="8229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Text Box 11"/>
            <p:cNvSpPr txBox="1">
              <a:spLocks noChangeArrowheads="1"/>
            </p:cNvSpPr>
            <p:nvPr/>
          </p:nvSpPr>
          <p:spPr bwMode="auto">
            <a:xfrm>
              <a:off x="2971800" y="1489653"/>
              <a:ext cx="22860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</a:t>
              </a:r>
              <a:r>
                <a:rPr lang="en-US" sz="2400" i="1" smtClean="0">
                  <a:solidFill>
                    <a:srgbClr val="000066"/>
                  </a:solidFill>
                </a:rPr>
                <a:t>     </a:t>
              </a:r>
              <a:r>
                <a:rPr lang="sr-Latn-CS" sz="2400" i="1" smtClean="0">
                  <a:solidFill>
                    <a:srgbClr val="000066"/>
                  </a:solidFill>
                </a:rPr>
                <a:t> =</a:t>
              </a:r>
              <a:r>
                <a:rPr lang="en-US" sz="2400" i="1" smtClean="0">
                  <a:solidFill>
                    <a:srgbClr val="000066"/>
                  </a:solidFill>
                </a:rPr>
                <a:t> 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I</a:t>
              </a:r>
              <a:r>
                <a:rPr lang="sr-Latn-RS" sz="2400" i="1" smtClean="0">
                  <a:solidFill>
                    <a:srgbClr val="000066"/>
                  </a:solidFill>
                </a:rPr>
                <a:t> – 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1</a:t>
              </a:r>
              <a:r>
                <a:rPr lang="sr-Latn-CS" sz="2400" i="1" smtClean="0">
                  <a:solidFill>
                    <a:srgbClr val="000066"/>
                  </a:solidFill>
                </a:rPr>
                <a:t>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3149960" y="1584869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3117206" y="1313059"/>
              <a:ext cx="715300" cy="900222"/>
              <a:chOff x="3696326" y="1648339"/>
              <a:chExt cx="715300" cy="900222"/>
            </a:xfrm>
          </p:grpSpPr>
          <p:sp>
            <p:nvSpPr>
              <p:cNvPr id="98" name="Text Box 8"/>
              <p:cNvSpPr txBox="1">
                <a:spLocks noChangeArrowheads="1"/>
              </p:cNvSpPr>
              <p:nvPr/>
            </p:nvSpPr>
            <p:spPr bwMode="auto">
              <a:xfrm>
                <a:off x="3829674" y="1648339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99" name="Straight Connector 98"/>
              <p:cNvCxnSpPr/>
              <p:nvPr/>
            </p:nvCxnSpPr>
            <p:spPr bwMode="auto">
              <a:xfrm>
                <a:off x="3889994" y="2098702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0" name="Text Box 8"/>
              <p:cNvSpPr txBox="1">
                <a:spLocks noChangeArrowheads="1"/>
              </p:cNvSpPr>
              <p:nvPr/>
            </p:nvSpPr>
            <p:spPr bwMode="auto">
              <a:xfrm>
                <a:off x="3696326" y="2013030"/>
                <a:ext cx="7153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381000" y="3154680"/>
            <a:ext cx="4876800" cy="1216218"/>
            <a:chOff x="381000" y="4251960"/>
            <a:chExt cx="4876800" cy="1216218"/>
          </a:xfrm>
        </p:grpSpPr>
        <p:grpSp>
          <p:nvGrpSpPr>
            <p:cNvPr id="5" name="Group 72"/>
            <p:cNvGrpSpPr/>
            <p:nvPr/>
          </p:nvGrpSpPr>
          <p:grpSpPr>
            <a:xfrm>
              <a:off x="381000" y="4251960"/>
              <a:ext cx="1905000" cy="1216218"/>
              <a:chOff x="381000" y="4827327"/>
              <a:chExt cx="1905000" cy="1216218"/>
            </a:xfrm>
          </p:grpSpPr>
          <p:sp>
            <p:nvSpPr>
              <p:cNvPr id="74" name="Text Box 11"/>
              <p:cNvSpPr txBox="1">
                <a:spLocks noChangeArrowheads="1"/>
              </p:cNvSpPr>
              <p:nvPr/>
            </p:nvSpPr>
            <p:spPr bwMode="auto">
              <a:xfrm>
                <a:off x="381000" y="5029200"/>
                <a:ext cx="1905000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</a:rPr>
                  <a:t>q = </a:t>
                </a:r>
                <a:endParaRPr lang="en-US" sz="2400" baseline="30000">
                  <a:solidFill>
                    <a:srgbClr val="000066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 bwMode="auto">
              <a:xfrm>
                <a:off x="559160" y="5124416"/>
                <a:ext cx="45720" cy="45720"/>
              </a:xfrm>
              <a:prstGeom prst="ellipse">
                <a:avLst/>
              </a:prstGeom>
              <a:solidFill>
                <a:srgbClr val="000066"/>
              </a:solidFill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76" name="Straight Connector 75"/>
              <p:cNvCxnSpPr/>
              <p:nvPr/>
            </p:nvCxnSpPr>
            <p:spPr bwMode="auto">
              <a:xfrm>
                <a:off x="929715" y="5293999"/>
                <a:ext cx="100584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Text Box 8"/>
              <p:cNvSpPr txBox="1">
                <a:spLocks noChangeArrowheads="1"/>
              </p:cNvSpPr>
              <p:nvPr/>
            </p:nvSpPr>
            <p:spPr bwMode="auto">
              <a:xfrm>
                <a:off x="838200" y="4827327"/>
                <a:ext cx="1174138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i="1" smtClean="0">
                    <a:solidFill>
                      <a:srgbClr val="000066"/>
                    </a:solidFill>
                  </a:rPr>
                  <a:t>T</a:t>
                </a:r>
                <a:r>
                  <a:rPr lang="en-US" sz="2400" baseline="-25000" smtClean="0">
                    <a:solidFill>
                      <a:srgbClr val="000066"/>
                    </a:solidFill>
                  </a:rPr>
                  <a:t>2</a:t>
                </a:r>
                <a:r>
                  <a:rPr lang="sr-Latn-RS" sz="2400" i="1" smtClean="0">
                    <a:solidFill>
                      <a:srgbClr val="000066"/>
                    </a:solidFill>
                  </a:rPr>
                  <a:t> – T</a:t>
                </a:r>
                <a:r>
                  <a:rPr lang="en-US" sz="2400" baseline="-25000" smtClean="0">
                    <a:solidFill>
                      <a:srgbClr val="000066"/>
                    </a:solidFill>
                  </a:rPr>
                  <a:t>II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78" name="Text Box 8"/>
              <p:cNvSpPr txBox="1">
                <a:spLocks noChangeArrowheads="1"/>
              </p:cNvSpPr>
              <p:nvPr/>
            </p:nvSpPr>
            <p:spPr bwMode="auto">
              <a:xfrm>
                <a:off x="1238874" y="5187886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79" name="Straight Connector 78"/>
              <p:cNvCxnSpPr/>
              <p:nvPr/>
            </p:nvCxnSpPr>
            <p:spPr bwMode="auto">
              <a:xfrm>
                <a:off x="1299194" y="5638249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 Box 8"/>
              <p:cNvSpPr txBox="1">
                <a:spLocks noChangeArrowheads="1"/>
              </p:cNvSpPr>
              <p:nvPr/>
            </p:nvSpPr>
            <p:spPr bwMode="auto">
              <a:xfrm>
                <a:off x="1105526" y="5552577"/>
                <a:ext cx="715300" cy="4909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 smtClean="0">
                    <a:solidFill>
                      <a:srgbClr val="000066"/>
                    </a:solidFill>
                    <a:sym typeface="Symbol"/>
                  </a:rPr>
                  <a:t>2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flipH="1">
              <a:off x="2026920" y="4709160"/>
              <a:ext cx="8229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2" name="Text Box 11"/>
            <p:cNvSpPr txBox="1">
              <a:spLocks noChangeArrowheads="1"/>
            </p:cNvSpPr>
            <p:nvPr/>
          </p:nvSpPr>
          <p:spPr bwMode="auto">
            <a:xfrm>
              <a:off x="2971800" y="4435112"/>
              <a:ext cx="2286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</a:t>
              </a:r>
              <a:r>
                <a:rPr lang="en-US" sz="2400" i="1" smtClean="0">
                  <a:solidFill>
                    <a:srgbClr val="000066"/>
                  </a:solidFill>
                </a:rPr>
                <a:t>     </a:t>
              </a:r>
              <a:r>
                <a:rPr lang="sr-Latn-CS" sz="2400" i="1" smtClean="0">
                  <a:solidFill>
                    <a:srgbClr val="000066"/>
                  </a:solidFill>
                </a:rPr>
                <a:t> =</a:t>
              </a:r>
              <a:r>
                <a:rPr lang="en-US" sz="2400" i="1" smtClean="0">
                  <a:solidFill>
                    <a:srgbClr val="000066"/>
                  </a:solidFill>
                </a:rPr>
                <a:t> 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2</a:t>
              </a:r>
              <a:r>
                <a:rPr lang="sr-Latn-RS" sz="2400" i="1" smtClean="0">
                  <a:solidFill>
                    <a:srgbClr val="000066"/>
                  </a:solidFill>
                </a:rPr>
                <a:t> – T</a:t>
              </a:r>
              <a:r>
                <a:rPr lang="en-US" sz="2400" baseline="-25000" smtClean="0">
                  <a:solidFill>
                    <a:srgbClr val="000066"/>
                  </a:solidFill>
                </a:rPr>
                <a:t>II</a:t>
              </a:r>
              <a:r>
                <a:rPr lang="sr-Latn-CS" sz="2400" i="1" smtClean="0">
                  <a:solidFill>
                    <a:srgbClr val="000066"/>
                  </a:solidFill>
                </a:rPr>
                <a:t>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3149960" y="4530328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3117206" y="4258518"/>
              <a:ext cx="715300" cy="855659"/>
              <a:chOff x="3696326" y="1648339"/>
              <a:chExt cx="715300" cy="855659"/>
            </a:xfrm>
          </p:grpSpPr>
          <p:sp>
            <p:nvSpPr>
              <p:cNvPr id="105" name="Text Box 8"/>
              <p:cNvSpPr txBox="1">
                <a:spLocks noChangeArrowheads="1"/>
              </p:cNvSpPr>
              <p:nvPr/>
            </p:nvSpPr>
            <p:spPr bwMode="auto">
              <a:xfrm>
                <a:off x="3829674" y="1648339"/>
                <a:ext cx="459274" cy="5355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RS" sz="2400" smtClean="0">
                    <a:solidFill>
                      <a:srgbClr val="000066"/>
                    </a:solidFill>
                    <a:sym typeface="Symbol"/>
                  </a:rPr>
                  <a:t>1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>
                <a:off x="3889994" y="2098702"/>
                <a:ext cx="36576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7" name="Text Box 8"/>
              <p:cNvSpPr txBox="1">
                <a:spLocks noChangeArrowheads="1"/>
              </p:cNvSpPr>
              <p:nvPr/>
            </p:nvSpPr>
            <p:spPr bwMode="auto">
              <a:xfrm>
                <a:off x="3696326" y="2013030"/>
                <a:ext cx="715300" cy="4909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sr-Latn-CS" sz="2400" i="1" smtClean="0">
                    <a:solidFill>
                      <a:srgbClr val="000066"/>
                    </a:solidFill>
                    <a:sym typeface="Symbol"/>
                  </a:rPr>
                  <a:t></a:t>
                </a:r>
                <a:r>
                  <a:rPr lang="en-US" sz="2400" baseline="-25000" smtClean="0">
                    <a:solidFill>
                      <a:srgbClr val="000066"/>
                    </a:solidFill>
                    <a:sym typeface="Symbol"/>
                  </a:rPr>
                  <a:t>2</a:t>
                </a:r>
                <a:endParaRPr lang="en-US" sz="2400" baseline="-25000">
                  <a:solidFill>
                    <a:srgbClr val="000066"/>
                  </a:solidFill>
                </a:endParaRPr>
              </a:p>
            </p:txBody>
          </p:sp>
        </p:grpSp>
      </p:grpSp>
      <p:grpSp>
        <p:nvGrpSpPr>
          <p:cNvPr id="6" name="Group 91"/>
          <p:cNvGrpSpPr/>
          <p:nvPr/>
        </p:nvGrpSpPr>
        <p:grpSpPr>
          <a:xfrm>
            <a:off x="381000" y="1981200"/>
            <a:ext cx="1905000" cy="1214912"/>
            <a:chOff x="6228080" y="4876800"/>
            <a:chExt cx="1905000" cy="1214912"/>
          </a:xfrm>
        </p:grpSpPr>
        <p:sp>
          <p:nvSpPr>
            <p:cNvPr id="85" name="Oval 84"/>
            <p:cNvSpPr/>
            <p:nvPr/>
          </p:nvSpPr>
          <p:spPr bwMode="auto">
            <a:xfrm>
              <a:off x="6387570" y="51667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Text Box 8"/>
            <p:cNvSpPr txBox="1">
              <a:spLocks noChangeArrowheads="1"/>
            </p:cNvSpPr>
            <p:nvPr/>
          </p:nvSpPr>
          <p:spPr bwMode="auto">
            <a:xfrm>
              <a:off x="6705600" y="4876800"/>
              <a:ext cx="1009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T</a:t>
              </a:r>
              <a:r>
                <a:rPr lang="sr-Latn-C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–T</a:t>
              </a:r>
              <a:r>
                <a:rPr lang="sr-Latn-C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6809323" y="5351439"/>
              <a:ext cx="8229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8" name="Text Box 8"/>
            <p:cNvSpPr txBox="1">
              <a:spLocks noChangeArrowheads="1"/>
            </p:cNvSpPr>
            <p:nvPr/>
          </p:nvSpPr>
          <p:spPr bwMode="auto">
            <a:xfrm>
              <a:off x="6806870" y="526576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89" name="Text Box 8"/>
            <p:cNvSpPr txBox="1">
              <a:spLocks noChangeArrowheads="1"/>
            </p:cNvSpPr>
            <p:nvPr/>
          </p:nvSpPr>
          <p:spPr bwMode="auto">
            <a:xfrm>
              <a:off x="6825754" y="55976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6977233" y="5710861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 Box 11"/>
            <p:cNvSpPr txBox="1">
              <a:spLocks noChangeArrowheads="1"/>
            </p:cNvSpPr>
            <p:nvPr/>
          </p:nvSpPr>
          <p:spPr bwMode="auto">
            <a:xfrm>
              <a:off x="6228080" y="5085080"/>
              <a:ext cx="1905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</a:rPr>
                <a:t>q = </a:t>
              </a:r>
              <a:endParaRPr lang="en-US" sz="2400" baseline="30000">
                <a:solidFill>
                  <a:srgbClr val="000066"/>
                </a:solidFill>
              </a:endParaRPr>
            </a:p>
          </p:txBody>
        </p:sp>
      </p:grpSp>
      <p:sp>
        <p:nvSpPr>
          <p:cNvPr id="83" name="Line 12"/>
          <p:cNvSpPr>
            <a:spLocks noChangeShapeType="1"/>
          </p:cNvSpPr>
          <p:nvPr/>
        </p:nvSpPr>
        <p:spPr bwMode="auto">
          <a:xfrm flipH="1">
            <a:off x="2023638" y="244602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8" name="Text Box 11"/>
          <p:cNvSpPr txBox="1">
            <a:spLocks noChangeArrowheads="1"/>
          </p:cNvSpPr>
          <p:nvPr/>
        </p:nvSpPr>
        <p:spPr bwMode="auto">
          <a:xfrm>
            <a:off x="2971800" y="2171972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</a:t>
            </a:r>
            <a:r>
              <a:rPr lang="en-US" sz="2400" i="1" smtClean="0">
                <a:solidFill>
                  <a:srgbClr val="000066"/>
                </a:solidFill>
              </a:rPr>
              <a:t>     </a:t>
            </a:r>
            <a:r>
              <a:rPr lang="sr-Latn-CS" sz="2400" i="1" smtClean="0">
                <a:solidFill>
                  <a:srgbClr val="000066"/>
                </a:solidFill>
              </a:rPr>
              <a:t> =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sr-Latn-CS" sz="2400" i="1" smtClean="0">
                <a:solidFill>
                  <a:srgbClr val="000066"/>
                </a:solidFill>
              </a:rPr>
              <a:t> 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3149960" y="226718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1" name="Text Box 8"/>
          <p:cNvSpPr txBox="1">
            <a:spLocks noChangeArrowheads="1"/>
          </p:cNvSpPr>
          <p:nvPr/>
        </p:nvSpPr>
        <p:spPr bwMode="auto">
          <a:xfrm>
            <a:off x="3250554" y="1995378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3310874" y="2445741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3117206" y="2360069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>
            <a:off x="4853940" y="3299460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Text Box 11"/>
          <p:cNvSpPr txBox="1">
            <a:spLocks noChangeArrowheads="1"/>
          </p:cNvSpPr>
          <p:nvPr/>
        </p:nvSpPr>
        <p:spPr bwMode="auto">
          <a:xfrm>
            <a:off x="5110188" y="3583356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6" name="Line 12"/>
          <p:cNvSpPr>
            <a:spLocks noChangeShapeType="1"/>
          </p:cNvSpPr>
          <p:nvPr/>
        </p:nvSpPr>
        <p:spPr bwMode="auto">
          <a:xfrm flipH="1">
            <a:off x="2978476" y="4201924"/>
            <a:ext cx="210312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Rounded Rectangle 121"/>
          <p:cNvSpPr/>
          <p:nvPr/>
        </p:nvSpPr>
        <p:spPr bwMode="auto">
          <a:xfrm>
            <a:off x="2915156" y="4451968"/>
            <a:ext cx="25603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3" name="Text Box 11"/>
          <p:cNvSpPr txBox="1">
            <a:spLocks noChangeArrowheads="1"/>
          </p:cNvSpPr>
          <p:nvPr/>
        </p:nvSpPr>
        <p:spPr bwMode="auto">
          <a:xfrm>
            <a:off x="2940781" y="4619113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3109501" y="470475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505605" y="4889294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 Box 8"/>
          <p:cNvSpPr txBox="1">
            <a:spLocks noChangeArrowheads="1"/>
          </p:cNvSpPr>
          <p:nvPr/>
        </p:nvSpPr>
        <p:spPr bwMode="auto">
          <a:xfrm>
            <a:off x="3415758" y="479845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7" name="Text Box 8"/>
          <p:cNvSpPr txBox="1">
            <a:spLocks noChangeArrowheads="1"/>
          </p:cNvSpPr>
          <p:nvPr/>
        </p:nvSpPr>
        <p:spPr bwMode="auto">
          <a:xfrm>
            <a:off x="3434642" y="515463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3586121" y="5267825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 Box 11"/>
          <p:cNvSpPr txBox="1">
            <a:spLocks noChangeArrowheads="1"/>
          </p:cNvSpPr>
          <p:nvPr/>
        </p:nvSpPr>
        <p:spPr bwMode="auto">
          <a:xfrm>
            <a:off x="3861249" y="4990673"/>
            <a:ext cx="149230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7" name="Text Box 11"/>
          <p:cNvSpPr txBox="1">
            <a:spLocks noChangeArrowheads="1"/>
          </p:cNvSpPr>
          <p:nvPr/>
        </p:nvSpPr>
        <p:spPr bwMode="auto">
          <a:xfrm>
            <a:off x="3770889" y="4395233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48" name="Text Box 8"/>
          <p:cNvSpPr txBox="1">
            <a:spLocks noChangeArrowheads="1"/>
          </p:cNvSpPr>
          <p:nvPr/>
        </p:nvSpPr>
        <p:spPr bwMode="auto">
          <a:xfrm>
            <a:off x="4144724" y="4811990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49" name="Straight Connector 148"/>
          <p:cNvCxnSpPr/>
          <p:nvPr/>
        </p:nvCxnSpPr>
        <p:spPr bwMode="auto">
          <a:xfrm>
            <a:off x="4205044" y="5262353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Text Box 8"/>
          <p:cNvSpPr txBox="1">
            <a:spLocks noChangeArrowheads="1"/>
          </p:cNvSpPr>
          <p:nvPr/>
        </p:nvSpPr>
        <p:spPr bwMode="auto">
          <a:xfrm>
            <a:off x="4011376" y="5176681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51" name="Text Box 8"/>
          <p:cNvSpPr txBox="1">
            <a:spLocks noChangeArrowheads="1"/>
          </p:cNvSpPr>
          <p:nvPr/>
        </p:nvSpPr>
        <p:spPr bwMode="auto">
          <a:xfrm>
            <a:off x="4693381" y="479578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2" name="Text Box 8"/>
          <p:cNvSpPr txBox="1">
            <a:spLocks noChangeArrowheads="1"/>
          </p:cNvSpPr>
          <p:nvPr/>
        </p:nvSpPr>
        <p:spPr bwMode="auto">
          <a:xfrm>
            <a:off x="4712265" y="515196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 bwMode="auto">
          <a:xfrm>
            <a:off x="4863744" y="5265159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6545108" y="2550340"/>
            <a:ext cx="158088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mtClean="0">
                <a:solidFill>
                  <a:srgbClr val="00004C"/>
                </a:solidFill>
              </a:rPr>
              <a:t>– </a:t>
            </a:r>
            <a:r>
              <a:rPr lang="ru-RU" smtClean="0">
                <a:solidFill>
                  <a:srgbClr val="00004C"/>
                </a:solidFill>
              </a:rPr>
              <a:t>koeficijent</a:t>
            </a:r>
            <a:endParaRPr lang="en-US" smtClean="0">
              <a:solidFill>
                <a:srgbClr val="00004C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mtClean="0">
                <a:solidFill>
                  <a:srgbClr val="00004C"/>
                </a:solidFill>
              </a:rPr>
              <a:t>   </a:t>
            </a:r>
            <a:r>
              <a:rPr lang="ru-RU" smtClean="0">
                <a:solidFill>
                  <a:srgbClr val="00004C"/>
                </a:solidFill>
              </a:rPr>
              <a:t>prolaženja</a:t>
            </a:r>
            <a:endParaRPr lang="en-US" smtClean="0">
              <a:solidFill>
                <a:srgbClr val="00004C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mtClean="0">
                <a:solidFill>
                  <a:srgbClr val="00004C"/>
                </a:solidFill>
              </a:rPr>
              <a:t>   </a:t>
            </a:r>
            <a:r>
              <a:rPr lang="ru-RU" smtClean="0">
                <a:solidFill>
                  <a:srgbClr val="00004C"/>
                </a:solidFill>
              </a:rPr>
              <a:t>toplote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293902" name="Text Box 14"/>
          <p:cNvSpPr txBox="1">
            <a:spLocks noChangeArrowheads="1"/>
          </p:cNvSpPr>
          <p:nvPr/>
        </p:nvSpPr>
        <p:spPr bwMode="auto">
          <a:xfrm>
            <a:off x="4267200" y="3657600"/>
            <a:ext cx="46482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4C"/>
                </a:solidFill>
              </a:rPr>
              <a:t>U fizičkom smislu </a:t>
            </a:r>
            <a:r>
              <a:rPr lang="sr-Cyrl-CS" sz="1800" i="1">
                <a:solidFill>
                  <a:srgbClr val="00004C"/>
                </a:solidFill>
              </a:rPr>
              <a:t>koeficijent pr</a:t>
            </a:r>
            <a:r>
              <a:rPr lang="en-US" sz="1800" i="1">
                <a:solidFill>
                  <a:srgbClr val="00004C"/>
                </a:solidFill>
              </a:rPr>
              <a:t>o</a:t>
            </a:r>
            <a:r>
              <a:rPr lang="sr-Latn-CS" sz="1800" i="1">
                <a:solidFill>
                  <a:srgbClr val="00004C"/>
                </a:solidFill>
              </a:rPr>
              <a:t>laženja </a:t>
            </a:r>
            <a:r>
              <a:rPr lang="sr-Cyrl-CS" sz="1800" i="1">
                <a:solidFill>
                  <a:srgbClr val="00004C"/>
                </a:solidFill>
              </a:rPr>
              <a:t>toplote</a:t>
            </a:r>
            <a:r>
              <a:rPr lang="sr-Cyrl-CS" sz="1800">
                <a:solidFill>
                  <a:srgbClr val="00004C"/>
                </a:solidFill>
              </a:rPr>
              <a:t> predstavlja količinu toplote koja prođe kroz jedinicu površine za jedinicu vremena, od </a:t>
            </a:r>
            <a:r>
              <a:rPr lang="sr-Latn-CS" sz="1800" smtClean="0">
                <a:solidFill>
                  <a:srgbClr val="00004C"/>
                </a:solidFill>
              </a:rPr>
              <a:t>toplijeg </a:t>
            </a:r>
            <a:r>
              <a:rPr lang="sr-Cyrl-CS" sz="1800">
                <a:solidFill>
                  <a:srgbClr val="00004C"/>
                </a:solidFill>
              </a:rPr>
              <a:t>na </a:t>
            </a:r>
            <a:r>
              <a:rPr lang="sr-Latn-CS" sz="1800" smtClean="0">
                <a:solidFill>
                  <a:srgbClr val="00004C"/>
                </a:solidFill>
              </a:rPr>
              <a:t>hladniji </a:t>
            </a:r>
            <a:r>
              <a:rPr lang="sr-Cyrl-CS" sz="1800">
                <a:solidFill>
                  <a:srgbClr val="00004C"/>
                </a:solidFill>
              </a:rPr>
              <a:t>fluid, pri jediničnoj razlici njihovih temperatura (1 K)</a:t>
            </a:r>
            <a:r>
              <a:rPr lang="sr-Latn-CS" sz="1800">
                <a:solidFill>
                  <a:srgbClr val="00004C"/>
                </a:solidFill>
              </a:rPr>
              <a:t>.</a:t>
            </a:r>
            <a:endParaRPr lang="en-US" sz="1800">
              <a:solidFill>
                <a:srgbClr val="00004C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04800" y="129540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73520" y="13810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869624" y="1565581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79777" y="147474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98661" y="1830917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950140" y="1944112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225268" y="1666960"/>
            <a:ext cx="149230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134908" y="107152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508743" y="1488277"/>
            <a:ext cx="459274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569063" y="193864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375395" y="1852968"/>
            <a:ext cx="7153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057400" y="1472076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076284" y="182825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27763" y="1941446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089089" y="1569541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114800" y="129540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k (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66724" y="2292744"/>
            <a:ext cx="2377036" cy="1257162"/>
            <a:chOff x="3718964" y="1716185"/>
            <a:chExt cx="2377036" cy="1257162"/>
          </a:xfrm>
        </p:grpSpPr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113693" y="2141535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4132577" y="2441066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4284056" y="2570445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4559184" y="2293293"/>
              <a:ext cx="1492307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</a:rPr>
                <a:t>+ </a:t>
              </a:r>
              <a:r>
                <a:rPr lang="en-US" sz="2400" i="1" smtClean="0">
                  <a:solidFill>
                    <a:srgbClr val="000066"/>
                  </a:solidFill>
                </a:rPr>
                <a:t> </a:t>
              </a:r>
              <a:r>
                <a:rPr lang="sr-Latn-RS" sz="2400" i="1" smtClean="0">
                  <a:solidFill>
                    <a:srgbClr val="000066"/>
                  </a:solidFill>
                </a:rPr>
                <a:t>    +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4902979" y="2564973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4709311" y="2479301"/>
              <a:ext cx="7153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5410200" y="2454584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5561679" y="2567779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4834570" y="2111363"/>
              <a:ext cx="459274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5383227" y="211943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3718964" y="1946136"/>
              <a:ext cx="81392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k</a:t>
              </a:r>
              <a:r>
                <a:rPr lang="sr-Latn-RS" sz="2400" i="1" smtClean="0">
                  <a:solidFill>
                    <a:srgbClr val="000066"/>
                  </a:solidFill>
                </a:rPr>
                <a:t> </a:t>
              </a:r>
              <a:r>
                <a:rPr lang="en-US" sz="2400" i="1" smtClean="0">
                  <a:solidFill>
                    <a:srgbClr val="000066"/>
                  </a:solidFill>
                </a:rPr>
                <a:t>=</a:t>
              </a:r>
              <a:r>
                <a:rPr lang="sr-Latn-RS" sz="2400" i="1" smtClean="0">
                  <a:solidFill>
                    <a:srgbClr val="000066"/>
                  </a:solidFill>
                </a:rPr>
                <a:t>           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>
              <a:off x="4262210" y="2210246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4527494" y="1716185"/>
              <a:ext cx="12192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smtClean="0">
                <a:solidFill>
                  <a:srgbClr val="000066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82745" y="4397514"/>
            <a:ext cx="3261091" cy="1469886"/>
            <a:chOff x="182745" y="4397514"/>
            <a:chExt cx="3261091" cy="1469886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1461529" y="503558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1480413" y="5335119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1631892" y="546449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1907020" y="5187346"/>
              <a:ext cx="1492307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</a:rPr>
                <a:t>+ </a:t>
              </a:r>
              <a:r>
                <a:rPr lang="en-US" sz="2400" i="1" smtClean="0">
                  <a:solidFill>
                    <a:srgbClr val="000066"/>
                  </a:solidFill>
                </a:rPr>
                <a:t> </a:t>
              </a:r>
              <a:r>
                <a:rPr lang="sr-Latn-RS" sz="2400" i="1" smtClean="0">
                  <a:solidFill>
                    <a:srgbClr val="000066"/>
                  </a:solidFill>
                </a:rPr>
                <a:t>    +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2250815" y="5459026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>
              <a:off x="2057147" y="5373354"/>
              <a:ext cx="7153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2758036" y="5348637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2909515" y="5461832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182406" y="5005416"/>
              <a:ext cx="459274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2731063" y="5013491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304800" y="5187470"/>
              <a:ext cx="1524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w</a:t>
              </a:r>
              <a:r>
                <a:rPr lang="sr-Latn-RS" sz="2400" i="1" smtClean="0">
                  <a:solidFill>
                    <a:srgbClr val="000066"/>
                  </a:solidFill>
                </a:rPr>
                <a:t> </a:t>
              </a:r>
              <a:r>
                <a:rPr lang="en-US" sz="2400" i="1" smtClean="0">
                  <a:solidFill>
                    <a:srgbClr val="000066"/>
                  </a:solidFill>
                </a:rPr>
                <a:t>=      =</a:t>
              </a:r>
              <a:r>
                <a:rPr lang="sr-Latn-RS" sz="2400" i="1" smtClean="0">
                  <a:solidFill>
                    <a:srgbClr val="000066"/>
                  </a:solidFill>
                </a:rPr>
                <a:t>                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54" name="Text Box 9"/>
            <p:cNvSpPr txBox="1">
              <a:spLocks noChangeArrowheads="1"/>
            </p:cNvSpPr>
            <p:nvPr/>
          </p:nvSpPr>
          <p:spPr bwMode="auto">
            <a:xfrm>
              <a:off x="182745" y="4397514"/>
              <a:ext cx="2279791" cy="7078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 smtClean="0">
                  <a:solidFill>
                    <a:srgbClr val="00004C"/>
                  </a:solidFill>
                </a:rPr>
                <a:t>toplotni </a:t>
              </a:r>
              <a:r>
                <a:rPr lang="sr-Cyrl-CS" smtClean="0">
                  <a:solidFill>
                    <a:srgbClr val="00004C"/>
                  </a:solidFill>
                </a:rPr>
                <a:t>otpor</a:t>
              </a:r>
              <a:endParaRPr lang="sr-Latn-RS" smtClean="0">
                <a:solidFill>
                  <a:srgbClr val="00004C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mtClean="0">
                  <a:solidFill>
                    <a:srgbClr val="00004C"/>
                  </a:solidFill>
                </a:rPr>
                <a:t>prola</a:t>
              </a:r>
              <a:r>
                <a:rPr lang="sr-Latn-CS">
                  <a:solidFill>
                    <a:srgbClr val="00004C"/>
                  </a:solidFill>
                </a:rPr>
                <a:t>ženju </a:t>
              </a:r>
              <a:r>
                <a:rPr lang="sr-Cyrl-CS" smtClean="0">
                  <a:solidFill>
                    <a:srgbClr val="00004C"/>
                  </a:solidFill>
                </a:rPr>
                <a:t>toplote</a:t>
              </a:r>
              <a:r>
                <a:rPr lang="en-US" smtClean="0">
                  <a:solidFill>
                    <a:srgbClr val="00004C"/>
                  </a:solidFill>
                </a:rPr>
                <a:t>:</a:t>
              </a:r>
              <a:endParaRPr lang="en-US">
                <a:solidFill>
                  <a:srgbClr val="00004C"/>
                </a:solidFill>
              </a:endParaRPr>
            </a:p>
          </p:txBody>
        </p:sp>
        <p:sp>
          <p:nvSpPr>
            <p:cNvPr id="55" name="Text Box 8"/>
            <p:cNvSpPr txBox="1">
              <a:spLocks noChangeArrowheads="1"/>
            </p:cNvSpPr>
            <p:nvPr/>
          </p:nvSpPr>
          <p:spPr bwMode="auto">
            <a:xfrm>
              <a:off x="774812" y="5026978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785604" y="5350785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945175" y="545588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Oval 50"/>
          <p:cNvSpPr/>
          <p:nvPr/>
        </p:nvSpPr>
        <p:spPr bwMode="auto">
          <a:xfrm>
            <a:off x="4299568" y="140396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2"/>
          <p:cNvGrpSpPr/>
          <p:nvPr/>
        </p:nvGrpSpPr>
        <p:grpSpPr>
          <a:xfrm>
            <a:off x="4514177" y="1655934"/>
            <a:ext cx="4325023" cy="3220866"/>
            <a:chOff x="4038600" y="1219200"/>
            <a:chExt cx="4325023" cy="3220866"/>
          </a:xfrm>
        </p:grpSpPr>
        <p:sp>
          <p:nvSpPr>
            <p:cNvPr id="105" name="Text Box 14"/>
            <p:cNvSpPr txBox="1">
              <a:spLocks noChangeArrowheads="1"/>
            </p:cNvSpPr>
            <p:nvPr/>
          </p:nvSpPr>
          <p:spPr bwMode="auto">
            <a:xfrm>
              <a:off x="6878955" y="31307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4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6" name="Freeform 105"/>
            <p:cNvSpPr/>
            <p:nvPr/>
          </p:nvSpPr>
          <p:spPr bwMode="auto">
            <a:xfrm rot="10800000">
              <a:off x="6909878" y="31508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Line 12"/>
            <p:cNvSpPr>
              <a:spLocks noChangeShapeType="1"/>
            </p:cNvSpPr>
            <p:nvPr/>
          </p:nvSpPr>
          <p:spPr bwMode="auto">
            <a:xfrm flipH="1" flipV="1">
              <a:off x="6988902" y="31965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Text Box 14"/>
            <p:cNvSpPr txBox="1">
              <a:spLocks noChangeArrowheads="1"/>
            </p:cNvSpPr>
            <p:nvPr/>
          </p:nvSpPr>
          <p:spPr bwMode="auto">
            <a:xfrm>
              <a:off x="7230837" y="27819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>
              <a:off x="6913277" y="31508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 Box 8"/>
            <p:cNvSpPr txBox="1">
              <a:spLocks noChangeArrowheads="1"/>
            </p:cNvSpPr>
            <p:nvPr/>
          </p:nvSpPr>
          <p:spPr bwMode="auto">
            <a:xfrm rot="17519700">
              <a:off x="7674203" y="3032868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21" name="Text Box 8"/>
            <p:cNvSpPr txBox="1">
              <a:spLocks noChangeArrowheads="1"/>
            </p:cNvSpPr>
            <p:nvPr/>
          </p:nvSpPr>
          <p:spPr bwMode="auto">
            <a:xfrm>
              <a:off x="7248617" y="21297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122" name="Straight Connector 121"/>
            <p:cNvCxnSpPr/>
            <p:nvPr/>
          </p:nvCxnSpPr>
          <p:spPr bwMode="auto">
            <a:xfrm flipV="1">
              <a:off x="6978107" y="25565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5226264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6" name="Text Box 14"/>
            <p:cNvSpPr txBox="1">
              <a:spLocks noChangeArrowheads="1"/>
            </p:cNvSpPr>
            <p:nvPr/>
          </p:nvSpPr>
          <p:spPr bwMode="auto">
            <a:xfrm>
              <a:off x="5398358" y="138015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V="1">
              <a:off x="5477606" y="1728532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5547360" y="2346960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618773" y="1935918"/>
              <a:ext cx="73152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356497" y="1935480"/>
              <a:ext cx="54864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V="1">
              <a:off x="6355081" y="336804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6497956" y="3535680"/>
              <a:ext cx="409018" cy="40718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6671311" y="3714750"/>
              <a:ext cx="233758" cy="23382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6838394" y="3874770"/>
              <a:ext cx="68580" cy="66676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6358334" y="320421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351271" y="305752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6354524" y="289369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6358334" y="2733675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1271" y="2586990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350714" y="1933575"/>
              <a:ext cx="394335" cy="393847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350714" y="1935480"/>
              <a:ext cx="232410" cy="23001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5623561" y="260413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5621099" y="275653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5625466" y="29070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623004" y="30594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621099" y="321183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5624909" y="3364230"/>
              <a:ext cx="584835" cy="5829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5626814" y="3516630"/>
              <a:ext cx="432435" cy="4305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5617289" y="3663315"/>
              <a:ext cx="283845" cy="28384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5617289" y="3810000"/>
              <a:ext cx="135255" cy="1371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Line 12"/>
            <p:cNvSpPr>
              <a:spLocks noChangeShapeType="1"/>
            </p:cNvSpPr>
            <p:nvPr/>
          </p:nvSpPr>
          <p:spPr bwMode="auto">
            <a:xfrm flipH="1" flipV="1">
              <a:off x="5614035" y="2710815"/>
              <a:ext cx="738583" cy="20876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8" name="Line 12"/>
            <p:cNvSpPr>
              <a:spLocks noChangeShapeType="1"/>
            </p:cNvSpPr>
            <p:nvPr/>
          </p:nvSpPr>
          <p:spPr bwMode="auto">
            <a:xfrm flipH="1" flipV="1">
              <a:off x="6350713" y="2921488"/>
              <a:ext cx="554354" cy="213359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6320918" y="28892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6869558" y="3100705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Text Box 14"/>
            <p:cNvSpPr txBox="1">
              <a:spLocks noChangeArrowheads="1"/>
            </p:cNvSpPr>
            <p:nvPr/>
          </p:nvSpPr>
          <p:spPr bwMode="auto">
            <a:xfrm>
              <a:off x="5990577" y="2798543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3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65" name="Text Box 14"/>
            <p:cNvSpPr txBox="1">
              <a:spLocks noChangeArrowheads="1"/>
            </p:cNvSpPr>
            <p:nvPr/>
          </p:nvSpPr>
          <p:spPr bwMode="auto">
            <a:xfrm>
              <a:off x="5962554" y="1377104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66" name="Text Box 14"/>
            <p:cNvSpPr txBox="1">
              <a:spLocks noChangeArrowheads="1"/>
            </p:cNvSpPr>
            <p:nvPr/>
          </p:nvSpPr>
          <p:spPr bwMode="auto">
            <a:xfrm>
              <a:off x="6572154" y="1382332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V="1">
              <a:off x="6032342" y="1728532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617558" y="1716340"/>
              <a:ext cx="130732" cy="2764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5774999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74" name="Text Box 14"/>
            <p:cNvSpPr txBox="1">
              <a:spLocks noChangeArrowheads="1"/>
            </p:cNvSpPr>
            <p:nvPr/>
          </p:nvSpPr>
          <p:spPr bwMode="auto">
            <a:xfrm>
              <a:off x="6416984" y="3994768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3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5252720" y="193548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 flipV="1">
              <a:off x="5252720" y="35599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5252720" y="34075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V="1">
              <a:off x="5384800" y="371235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V="1">
              <a:off x="5549900" y="388761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5252720" y="32551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V="1">
              <a:off x="5252720" y="31027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V="1">
              <a:off x="5252720" y="29503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5252720" y="27979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V="1">
              <a:off x="5252720" y="264555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5252720" y="193548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V="1">
              <a:off x="5252720" y="193802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Line 12"/>
            <p:cNvSpPr>
              <a:spLocks noChangeShapeType="1"/>
            </p:cNvSpPr>
            <p:nvPr/>
          </p:nvSpPr>
          <p:spPr bwMode="auto">
            <a:xfrm flipH="1">
              <a:off x="5252720" y="147828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1" name="Text Box 14"/>
            <p:cNvSpPr txBox="1">
              <a:spLocks noChangeArrowheads="1"/>
            </p:cNvSpPr>
            <p:nvPr/>
          </p:nvSpPr>
          <p:spPr bwMode="auto">
            <a:xfrm>
              <a:off x="4899368" y="138117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92" name="Line 12"/>
            <p:cNvSpPr>
              <a:spLocks noChangeShapeType="1"/>
            </p:cNvSpPr>
            <p:nvPr/>
          </p:nvSpPr>
          <p:spPr bwMode="auto">
            <a:xfrm flipH="1">
              <a:off x="5252720" y="397905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3" name="Line 12"/>
            <p:cNvSpPr>
              <a:spLocks noChangeShapeType="1"/>
            </p:cNvSpPr>
            <p:nvPr/>
          </p:nvSpPr>
          <p:spPr bwMode="auto">
            <a:xfrm flipH="1">
              <a:off x="5618480" y="398286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flipH="1" flipV="1">
              <a:off x="5252720" y="440272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12"/>
            <p:cNvSpPr>
              <a:spLocks noChangeShapeType="1"/>
            </p:cNvSpPr>
            <p:nvPr/>
          </p:nvSpPr>
          <p:spPr bwMode="auto">
            <a:xfrm flipH="1" flipV="1">
              <a:off x="4810760" y="3798208"/>
              <a:ext cx="320040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99" name="Group 48"/>
            <p:cNvGrpSpPr/>
            <p:nvPr/>
          </p:nvGrpSpPr>
          <p:grpSpPr>
            <a:xfrm>
              <a:off x="6943344" y="3780469"/>
              <a:ext cx="1219200" cy="461665"/>
              <a:chOff x="6949440" y="4573965"/>
              <a:chExt cx="1219200" cy="461665"/>
            </a:xfrm>
          </p:grpSpPr>
          <p:sp>
            <p:nvSpPr>
              <p:cNvPr id="124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00" name="Freeform 99"/>
            <p:cNvSpPr/>
            <p:nvPr/>
          </p:nvSpPr>
          <p:spPr bwMode="auto">
            <a:xfrm>
              <a:off x="5161280" y="241076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Text Box 14"/>
            <p:cNvSpPr txBox="1">
              <a:spLocks noChangeArrowheads="1"/>
            </p:cNvSpPr>
            <p:nvPr/>
          </p:nvSpPr>
          <p:spPr bwMode="auto">
            <a:xfrm>
              <a:off x="4841782" y="238500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2" name="Line 12"/>
            <p:cNvSpPr>
              <a:spLocks noChangeShapeType="1"/>
            </p:cNvSpPr>
            <p:nvPr/>
          </p:nvSpPr>
          <p:spPr bwMode="auto">
            <a:xfrm flipH="1" flipV="1">
              <a:off x="4572000" y="240982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4466630" y="198882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104" name="Line 12"/>
            <p:cNvSpPr>
              <a:spLocks noChangeShapeType="1"/>
            </p:cNvSpPr>
            <p:nvPr/>
          </p:nvSpPr>
          <p:spPr bwMode="auto">
            <a:xfrm flipH="1" flipV="1">
              <a:off x="5252720" y="245442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5590032" y="267286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Text Box 8"/>
            <p:cNvSpPr txBox="1">
              <a:spLocks noChangeArrowheads="1"/>
            </p:cNvSpPr>
            <p:nvPr/>
          </p:nvSpPr>
          <p:spPr bwMode="auto">
            <a:xfrm>
              <a:off x="5191760" y="307848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12" name="Text Box 8"/>
            <p:cNvSpPr txBox="1">
              <a:spLocks noChangeArrowheads="1"/>
            </p:cNvSpPr>
            <p:nvPr/>
          </p:nvSpPr>
          <p:spPr bwMode="auto">
            <a:xfrm rot="18590134">
              <a:off x="4099059" y="303438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113" name="Text Box 8"/>
            <p:cNvSpPr txBox="1">
              <a:spLocks noChangeArrowheads="1"/>
            </p:cNvSpPr>
            <p:nvPr/>
          </p:nvSpPr>
          <p:spPr bwMode="auto">
            <a:xfrm>
              <a:off x="4038600" y="12192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 bwMode="auto">
            <a:xfrm flipV="1">
              <a:off x="5262880" y="24956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 bwMode="auto">
            <a:xfrm flipV="1">
              <a:off x="5262880" y="23432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flipV="1">
              <a:off x="5262880" y="219089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flipV="1">
              <a:off x="5255260" y="205486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8" name="Oval 29"/>
            <p:cNvSpPr/>
            <p:nvPr/>
          </p:nvSpPr>
          <p:spPr bwMode="auto">
            <a:xfrm>
              <a:off x="5222240" y="242394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19" name="Straight Connector 118"/>
            <p:cNvCxnSpPr/>
            <p:nvPr/>
          </p:nvCxnSpPr>
          <p:spPr bwMode="auto">
            <a:xfrm flipV="1">
              <a:off x="5128895" y="245657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flipH="1" flipV="1">
              <a:off x="4730750" y="183261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5728335" y="1937385"/>
              <a:ext cx="622935" cy="62103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5617845" y="1981200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>
              <a:off x="5622212" y="21316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5619750" y="22840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>
              <a:off x="5617845" y="2436495"/>
              <a:ext cx="730963" cy="72961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>
              <a:off x="5871210" y="1937385"/>
              <a:ext cx="481965" cy="4800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6002655" y="1935480"/>
              <a:ext cx="352425" cy="350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>
              <a:off x="6145530" y="1935480"/>
              <a:ext cx="205740" cy="20383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6290310" y="1935480"/>
              <a:ext cx="64770" cy="70485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flipV="1">
              <a:off x="6350714" y="2423649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flipV="1">
              <a:off x="6354524" y="2263629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flipV="1">
              <a:off x="6347461" y="2116944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flipV="1">
              <a:off x="6355081" y="1945494"/>
              <a:ext cx="549988" cy="54815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6358334" y="1937385"/>
              <a:ext cx="84376" cy="8142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Line 12"/>
            <p:cNvSpPr>
              <a:spLocks noChangeShapeType="1"/>
            </p:cNvSpPr>
            <p:nvPr/>
          </p:nvSpPr>
          <p:spPr bwMode="auto">
            <a:xfrm flipH="1">
              <a:off x="6356985" y="3980961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0" name="Line 12"/>
            <p:cNvSpPr>
              <a:spLocks noChangeShapeType="1"/>
            </p:cNvSpPr>
            <p:nvPr/>
          </p:nvSpPr>
          <p:spPr bwMode="auto">
            <a:xfrm flipH="1" flipV="1">
              <a:off x="5615940" y="4400823"/>
              <a:ext cx="740664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1" name="Line 12"/>
            <p:cNvSpPr>
              <a:spLocks noChangeShapeType="1"/>
            </p:cNvSpPr>
            <p:nvPr/>
          </p:nvSpPr>
          <p:spPr bwMode="auto">
            <a:xfrm flipH="1">
              <a:off x="6907530" y="3979545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2" name="Line 12"/>
            <p:cNvSpPr>
              <a:spLocks noChangeShapeType="1"/>
            </p:cNvSpPr>
            <p:nvPr/>
          </p:nvSpPr>
          <p:spPr bwMode="auto">
            <a:xfrm flipH="1" flipV="1">
              <a:off x="6358890" y="4399407"/>
              <a:ext cx="54864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54" name="Text Box 7"/>
          <p:cNvSpPr txBox="1">
            <a:spLocks noChangeArrowheads="1"/>
          </p:cNvSpPr>
          <p:nvPr/>
        </p:nvSpPr>
        <p:spPr bwMode="auto">
          <a:xfrm>
            <a:off x="182563" y="1074738"/>
            <a:ext cx="68945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i="1"/>
              <a:t>P</a:t>
            </a:r>
            <a:r>
              <a:rPr lang="sr-Cyrl-CS" b="1" i="1"/>
              <a:t>rolaženj</a:t>
            </a:r>
            <a:r>
              <a:rPr lang="sr-Latn-CS" b="1" i="1"/>
              <a:t>e</a:t>
            </a:r>
            <a:r>
              <a:rPr lang="sr-Cyrl-CS" b="1" i="1"/>
              <a:t> toplote kroz ravan višestruki zid sa </a:t>
            </a:r>
            <a:r>
              <a:rPr lang="sl-SI" b="1" i="1"/>
              <a:t>n</a:t>
            </a:r>
            <a:r>
              <a:rPr lang="sr-Cyrl-CS" b="1" i="1"/>
              <a:t> slojeva</a:t>
            </a:r>
            <a:endParaRPr lang="en-US" b="1" i="1"/>
          </a:p>
        </p:txBody>
      </p:sp>
      <p:sp>
        <p:nvSpPr>
          <p:cNvPr id="155" name="Text Box 11"/>
          <p:cNvSpPr txBox="1">
            <a:spLocks noChangeArrowheads="1"/>
          </p:cNvSpPr>
          <p:nvPr/>
        </p:nvSpPr>
        <p:spPr bwMode="auto">
          <a:xfrm>
            <a:off x="304800" y="1707894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k (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 smtClean="0">
                <a:solidFill>
                  <a:srgbClr val="000066"/>
                </a:solidFill>
              </a:rPr>
              <a:t>)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1232929" y="286375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1251813" y="316328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1403292" y="3292660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Text Box 11"/>
          <p:cNvSpPr txBox="1">
            <a:spLocks noChangeArrowheads="1"/>
          </p:cNvSpPr>
          <p:nvPr/>
        </p:nvSpPr>
        <p:spPr bwMode="auto">
          <a:xfrm>
            <a:off x="1678420" y="3015508"/>
            <a:ext cx="139385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>
            <a:off x="2352081" y="328718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 Box 8"/>
          <p:cNvSpPr txBox="1">
            <a:spLocks noChangeArrowheads="1"/>
          </p:cNvSpPr>
          <p:nvPr/>
        </p:nvSpPr>
        <p:spPr bwMode="auto">
          <a:xfrm>
            <a:off x="2239584" y="3201516"/>
            <a:ext cx="55295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3" name="Text Box 8"/>
          <p:cNvSpPr txBox="1">
            <a:spLocks noChangeArrowheads="1"/>
          </p:cNvSpPr>
          <p:nvPr/>
        </p:nvSpPr>
        <p:spPr bwMode="auto">
          <a:xfrm>
            <a:off x="2870649" y="317679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 bwMode="auto">
          <a:xfrm>
            <a:off x="3022128" y="328999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5" name="Text Box 8"/>
          <p:cNvSpPr txBox="1">
            <a:spLocks noChangeArrowheads="1"/>
          </p:cNvSpPr>
          <p:nvPr/>
        </p:nvSpPr>
        <p:spPr bwMode="auto">
          <a:xfrm>
            <a:off x="2157876" y="2833578"/>
            <a:ext cx="710866" cy="4909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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i="1" baseline="-25000">
              <a:solidFill>
                <a:srgbClr val="000066"/>
              </a:solidFill>
            </a:endParaRPr>
          </a:p>
        </p:txBody>
      </p:sp>
      <p:sp>
        <p:nvSpPr>
          <p:cNvPr id="166" name="Text Box 8"/>
          <p:cNvSpPr txBox="1">
            <a:spLocks noChangeArrowheads="1"/>
          </p:cNvSpPr>
          <p:nvPr/>
        </p:nvSpPr>
        <p:spPr bwMode="auto">
          <a:xfrm>
            <a:off x="2843676" y="2841653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7" name="Text Box 11"/>
          <p:cNvSpPr txBox="1">
            <a:spLocks noChangeArrowheads="1"/>
          </p:cNvSpPr>
          <p:nvPr/>
        </p:nvSpPr>
        <p:spPr bwMode="auto">
          <a:xfrm>
            <a:off x="838200" y="2668351"/>
            <a:ext cx="81392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k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1381446" y="2932461"/>
            <a:ext cx="21031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9" name="Text Box 11"/>
          <p:cNvSpPr txBox="1">
            <a:spLocks noChangeArrowheads="1"/>
          </p:cNvSpPr>
          <p:nvPr/>
        </p:nvSpPr>
        <p:spPr bwMode="auto">
          <a:xfrm>
            <a:off x="2126184" y="2438400"/>
            <a:ext cx="56509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smtClean="0">
              <a:solidFill>
                <a:srgbClr val="000066"/>
              </a:solidFill>
            </a:endParaRPr>
          </a:p>
        </p:txBody>
      </p:sp>
      <p:grpSp>
        <p:nvGrpSpPr>
          <p:cNvPr id="174" name="Group 173"/>
          <p:cNvGrpSpPr/>
          <p:nvPr/>
        </p:nvGrpSpPr>
        <p:grpSpPr>
          <a:xfrm>
            <a:off x="1807896" y="2768350"/>
            <a:ext cx="788976" cy="1015663"/>
            <a:chOff x="963624" y="4495800"/>
            <a:chExt cx="788976" cy="1015663"/>
          </a:xfrm>
        </p:grpSpPr>
        <p:sp>
          <p:nvSpPr>
            <p:cNvPr id="171" name="Text Box 11"/>
            <p:cNvSpPr txBox="1">
              <a:spLocks noChangeArrowheads="1"/>
            </p:cNvSpPr>
            <p:nvPr/>
          </p:nvSpPr>
          <p:spPr bwMode="auto">
            <a:xfrm>
              <a:off x="990600" y="4495800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 smtClean="0">
                <a:solidFill>
                  <a:srgbClr val="000066"/>
                </a:solidFill>
              </a:endParaRPr>
            </a:p>
          </p:txBody>
        </p:sp>
        <p:sp>
          <p:nvSpPr>
            <p:cNvPr id="172" name="Text Box 11"/>
            <p:cNvSpPr txBox="1">
              <a:spLocks noChangeArrowheads="1"/>
            </p:cNvSpPr>
            <p:nvPr/>
          </p:nvSpPr>
          <p:spPr bwMode="auto">
            <a:xfrm>
              <a:off x="963624" y="5162604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66"/>
                  </a:solidFill>
                </a:rPr>
                <a:t>k</a:t>
              </a:r>
              <a:r>
                <a:rPr lang="sr-Latn-RS" sz="1400" i="1" smtClean="0">
                  <a:solidFill>
                    <a:srgbClr val="000066"/>
                  </a:solidFill>
                </a:rPr>
                <a:t>=</a:t>
              </a:r>
              <a:r>
                <a:rPr lang="sr-Latn-RS" sz="1400" smtClean="0">
                  <a:solidFill>
                    <a:srgbClr val="000066"/>
                  </a:solidFill>
                </a:rPr>
                <a:t>1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  <p:sp>
          <p:nvSpPr>
            <p:cNvPr id="173" name="Text Box 11"/>
            <p:cNvSpPr txBox="1">
              <a:spLocks noChangeArrowheads="1"/>
            </p:cNvSpPr>
            <p:nvPr/>
          </p:nvSpPr>
          <p:spPr bwMode="auto">
            <a:xfrm>
              <a:off x="1059376" y="4541565"/>
              <a:ext cx="44372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66"/>
                  </a:solidFill>
                </a:rPr>
                <a:t>n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</p:grpSp>
      <p:sp>
        <p:nvSpPr>
          <p:cNvPr id="175" name="Oval 174"/>
          <p:cNvSpPr/>
          <p:nvPr/>
        </p:nvSpPr>
        <p:spPr bwMode="auto">
          <a:xfrm>
            <a:off x="481476" y="181544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6" name="Text Box 11"/>
          <p:cNvSpPr txBox="1">
            <a:spLocks noChangeArrowheads="1"/>
          </p:cNvSpPr>
          <p:nvPr/>
        </p:nvSpPr>
        <p:spPr bwMode="auto">
          <a:xfrm>
            <a:off x="381000" y="5047519"/>
            <a:ext cx="4267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i="1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+1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=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sr-Latn-R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 q 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[     +         ] </a:t>
            </a:r>
            <a:endParaRPr lang="en-US" sz="2400" smtClean="0">
              <a:solidFill>
                <a:srgbClr val="000066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83080" y="5152851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894453" y="4800600"/>
            <a:ext cx="1635813" cy="1015663"/>
            <a:chOff x="1934913" y="4800600"/>
            <a:chExt cx="1635813" cy="1015663"/>
          </a:xfrm>
        </p:grpSpPr>
        <p:sp>
          <p:nvSpPr>
            <p:cNvPr id="184" name="Text Box 8"/>
            <p:cNvSpPr txBox="1">
              <a:spLocks noChangeArrowheads="1"/>
            </p:cNvSpPr>
            <p:nvPr/>
          </p:nvSpPr>
          <p:spPr bwMode="auto">
            <a:xfrm>
              <a:off x="1934913" y="4896000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85" name="Text Box 8"/>
            <p:cNvSpPr txBox="1">
              <a:spLocks noChangeArrowheads="1"/>
            </p:cNvSpPr>
            <p:nvPr/>
          </p:nvSpPr>
          <p:spPr bwMode="auto">
            <a:xfrm>
              <a:off x="1953797" y="5195531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>
              <a:off x="2105276" y="5324910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>
              <a:off x="3054065" y="5319438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8" name="Text Box 8"/>
            <p:cNvSpPr txBox="1">
              <a:spLocks noChangeArrowheads="1"/>
            </p:cNvSpPr>
            <p:nvPr/>
          </p:nvSpPr>
          <p:spPr bwMode="auto">
            <a:xfrm>
              <a:off x="2941568" y="5233766"/>
              <a:ext cx="55295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89" name="Text Box 8"/>
            <p:cNvSpPr txBox="1">
              <a:spLocks noChangeArrowheads="1"/>
            </p:cNvSpPr>
            <p:nvPr/>
          </p:nvSpPr>
          <p:spPr bwMode="auto">
            <a:xfrm>
              <a:off x="2859860" y="4865828"/>
              <a:ext cx="710866" cy="4909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grpSp>
          <p:nvGrpSpPr>
            <p:cNvPr id="190" name="Group 189"/>
            <p:cNvGrpSpPr/>
            <p:nvPr/>
          </p:nvGrpSpPr>
          <p:grpSpPr>
            <a:xfrm>
              <a:off x="2509880" y="4800600"/>
              <a:ext cx="788976" cy="1015663"/>
              <a:chOff x="963624" y="4495800"/>
              <a:chExt cx="788976" cy="1015663"/>
            </a:xfrm>
          </p:grpSpPr>
          <p:sp>
            <p:nvSpPr>
              <p:cNvPr id="191" name="Text Box 11"/>
              <p:cNvSpPr txBox="1">
                <a:spLocks noChangeArrowheads="1"/>
              </p:cNvSpPr>
              <p:nvPr/>
            </p:nvSpPr>
            <p:spPr bwMode="auto">
              <a:xfrm>
                <a:off x="990600" y="4495800"/>
                <a:ext cx="762000" cy="101566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5000" smtClean="0">
                    <a:solidFill>
                      <a:srgbClr val="000066"/>
                    </a:solidFill>
                    <a:sym typeface="Symbol"/>
                  </a:rPr>
                  <a:t></a:t>
                </a:r>
                <a:endParaRPr lang="en-US" sz="5000" smtClean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2" name="Text Box 11"/>
              <p:cNvSpPr txBox="1">
                <a:spLocks noChangeArrowheads="1"/>
              </p:cNvSpPr>
              <p:nvPr/>
            </p:nvSpPr>
            <p:spPr bwMode="auto">
              <a:xfrm>
                <a:off x="963624" y="5162604"/>
                <a:ext cx="609600" cy="3270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en-US" sz="1400" i="1" smtClean="0">
                    <a:solidFill>
                      <a:srgbClr val="000066"/>
                    </a:solidFill>
                  </a:rPr>
                  <a:t>k</a:t>
                </a:r>
                <a:r>
                  <a:rPr lang="sr-Latn-RS" sz="1400" i="1" smtClean="0">
                    <a:solidFill>
                      <a:srgbClr val="000066"/>
                    </a:solidFill>
                  </a:rPr>
                  <a:t>=</a:t>
                </a:r>
                <a:r>
                  <a:rPr lang="sr-Latn-RS" sz="1400" smtClean="0">
                    <a:solidFill>
                      <a:srgbClr val="000066"/>
                    </a:solidFill>
                  </a:rPr>
                  <a:t>1</a:t>
                </a:r>
                <a:endParaRPr lang="en-US" sz="1400" smtClean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93" name="Text Box 11"/>
              <p:cNvSpPr txBox="1">
                <a:spLocks noChangeArrowheads="1"/>
              </p:cNvSpPr>
              <p:nvPr/>
            </p:nvSpPr>
            <p:spPr bwMode="auto">
              <a:xfrm>
                <a:off x="1059376" y="4541565"/>
                <a:ext cx="443720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tabLst>
                    <a:tab pos="409575" algn="l"/>
                  </a:tabLst>
                </a:pPr>
                <a:r>
                  <a:rPr lang="en-US" sz="1400" i="1" smtClean="0">
                    <a:solidFill>
                      <a:srgbClr val="000066"/>
                    </a:solidFill>
                  </a:rPr>
                  <a:t>i</a:t>
                </a:r>
                <a:endParaRPr lang="en-US" sz="1400" smtClean="0">
                  <a:solidFill>
                    <a:srgbClr val="000066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7" name="Text Box 7"/>
          <p:cNvSpPr txBox="1">
            <a:spLocks noChangeArrowheads="1"/>
          </p:cNvSpPr>
          <p:nvPr/>
        </p:nvSpPr>
        <p:spPr bwMode="auto">
          <a:xfrm>
            <a:off x="153988" y="1036638"/>
            <a:ext cx="53133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4C"/>
                </a:solidFill>
              </a:rPr>
              <a:t>Prolaženje toplote kroz cilindrični zid (cev)</a:t>
            </a:r>
            <a:endParaRPr lang="en-US" b="1" i="1">
              <a:solidFill>
                <a:srgbClr val="00004C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38400" y="1447800"/>
            <a:ext cx="4013835" cy="3355892"/>
            <a:chOff x="4876800" y="2463800"/>
            <a:chExt cx="4013835" cy="3355892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096000" y="3312812"/>
              <a:ext cx="513282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i="1" smtClean="0">
                  <a:solidFill>
                    <a:srgbClr val="000066"/>
                  </a:solidFill>
                </a:rPr>
                <a:t>zid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573389" y="4516502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 smtClean="0">
                <a:solidFill>
                  <a:srgbClr val="000066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 flipV="1">
              <a:off x="5010150" y="3372716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5019675" y="3678864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002530" y="5415280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5010150" y="5109132"/>
              <a:ext cx="3200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/>
            <p:nvPr/>
          </p:nvSpPr>
          <p:spPr bwMode="auto">
            <a:xfrm>
              <a:off x="4964367" y="3375660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8161020" y="3371215"/>
              <a:ext cx="78803" cy="2039112"/>
            </a:xfrm>
            <a:custGeom>
              <a:avLst/>
              <a:gdLst>
                <a:gd name="connsiteX0" fmla="*/ 45783 w 78803"/>
                <a:gd name="connsiteY0" fmla="*/ 0 h 1922278"/>
                <a:gd name="connsiteX1" fmla="*/ 40703 w 78803"/>
                <a:gd name="connsiteY1" fmla="*/ 15240 h 1922278"/>
                <a:gd name="connsiteX2" fmla="*/ 35623 w 78803"/>
                <a:gd name="connsiteY2" fmla="*/ 22860 h 1922278"/>
                <a:gd name="connsiteX3" fmla="*/ 33083 w 78803"/>
                <a:gd name="connsiteY3" fmla="*/ 30480 h 1922278"/>
                <a:gd name="connsiteX4" fmla="*/ 22923 w 78803"/>
                <a:gd name="connsiteY4" fmla="*/ 45720 h 1922278"/>
                <a:gd name="connsiteX5" fmla="*/ 17843 w 78803"/>
                <a:gd name="connsiteY5" fmla="*/ 63500 h 1922278"/>
                <a:gd name="connsiteX6" fmla="*/ 12763 w 78803"/>
                <a:gd name="connsiteY6" fmla="*/ 78740 h 1922278"/>
                <a:gd name="connsiteX7" fmla="*/ 10223 w 78803"/>
                <a:gd name="connsiteY7" fmla="*/ 86360 h 1922278"/>
                <a:gd name="connsiteX8" fmla="*/ 7683 w 78803"/>
                <a:gd name="connsiteY8" fmla="*/ 96520 h 1922278"/>
                <a:gd name="connsiteX9" fmla="*/ 10223 w 78803"/>
                <a:gd name="connsiteY9" fmla="*/ 144780 h 1922278"/>
                <a:gd name="connsiteX10" fmla="*/ 15303 w 78803"/>
                <a:gd name="connsiteY10" fmla="*/ 170180 h 1922278"/>
                <a:gd name="connsiteX11" fmla="*/ 20383 w 78803"/>
                <a:gd name="connsiteY11" fmla="*/ 195580 h 1922278"/>
                <a:gd name="connsiteX12" fmla="*/ 22923 w 78803"/>
                <a:gd name="connsiteY12" fmla="*/ 203200 h 1922278"/>
                <a:gd name="connsiteX13" fmla="*/ 25463 w 78803"/>
                <a:gd name="connsiteY13" fmla="*/ 213360 h 1922278"/>
                <a:gd name="connsiteX14" fmla="*/ 28003 w 78803"/>
                <a:gd name="connsiteY14" fmla="*/ 220980 h 1922278"/>
                <a:gd name="connsiteX15" fmla="*/ 30543 w 78803"/>
                <a:gd name="connsiteY15" fmla="*/ 231140 h 1922278"/>
                <a:gd name="connsiteX16" fmla="*/ 35623 w 78803"/>
                <a:gd name="connsiteY16" fmla="*/ 238760 h 1922278"/>
                <a:gd name="connsiteX17" fmla="*/ 43243 w 78803"/>
                <a:gd name="connsiteY17" fmla="*/ 264160 h 1922278"/>
                <a:gd name="connsiteX18" fmla="*/ 53403 w 78803"/>
                <a:gd name="connsiteY18" fmla="*/ 279400 h 1922278"/>
                <a:gd name="connsiteX19" fmla="*/ 63563 w 78803"/>
                <a:gd name="connsiteY19" fmla="*/ 297180 h 1922278"/>
                <a:gd name="connsiteX20" fmla="*/ 68643 w 78803"/>
                <a:gd name="connsiteY20" fmla="*/ 312420 h 1922278"/>
                <a:gd name="connsiteX21" fmla="*/ 66103 w 78803"/>
                <a:gd name="connsiteY21" fmla="*/ 345440 h 1922278"/>
                <a:gd name="connsiteX22" fmla="*/ 63563 w 78803"/>
                <a:gd name="connsiteY22" fmla="*/ 353060 h 1922278"/>
                <a:gd name="connsiteX23" fmla="*/ 58483 w 78803"/>
                <a:gd name="connsiteY23" fmla="*/ 373380 h 1922278"/>
                <a:gd name="connsiteX24" fmla="*/ 55943 w 78803"/>
                <a:gd name="connsiteY24" fmla="*/ 381000 h 1922278"/>
                <a:gd name="connsiteX25" fmla="*/ 48323 w 78803"/>
                <a:gd name="connsiteY25" fmla="*/ 431800 h 1922278"/>
                <a:gd name="connsiteX26" fmla="*/ 45783 w 78803"/>
                <a:gd name="connsiteY26" fmla="*/ 449580 h 1922278"/>
                <a:gd name="connsiteX27" fmla="*/ 43243 w 78803"/>
                <a:gd name="connsiteY27" fmla="*/ 464820 h 1922278"/>
                <a:gd name="connsiteX28" fmla="*/ 40703 w 78803"/>
                <a:gd name="connsiteY28" fmla="*/ 492760 h 1922278"/>
                <a:gd name="connsiteX29" fmla="*/ 43243 w 78803"/>
                <a:gd name="connsiteY29" fmla="*/ 563880 h 1922278"/>
                <a:gd name="connsiteX30" fmla="*/ 45783 w 78803"/>
                <a:gd name="connsiteY30" fmla="*/ 574040 h 1922278"/>
                <a:gd name="connsiteX31" fmla="*/ 48323 w 78803"/>
                <a:gd name="connsiteY31" fmla="*/ 586740 h 1922278"/>
                <a:gd name="connsiteX32" fmla="*/ 50863 w 78803"/>
                <a:gd name="connsiteY32" fmla="*/ 604520 h 1922278"/>
                <a:gd name="connsiteX33" fmla="*/ 55943 w 78803"/>
                <a:gd name="connsiteY33" fmla="*/ 629920 h 1922278"/>
                <a:gd name="connsiteX34" fmla="*/ 53403 w 78803"/>
                <a:gd name="connsiteY34" fmla="*/ 678180 h 1922278"/>
                <a:gd name="connsiteX35" fmla="*/ 50863 w 78803"/>
                <a:gd name="connsiteY35" fmla="*/ 685800 h 1922278"/>
                <a:gd name="connsiteX36" fmla="*/ 48323 w 78803"/>
                <a:gd name="connsiteY36" fmla="*/ 701040 h 1922278"/>
                <a:gd name="connsiteX37" fmla="*/ 45783 w 78803"/>
                <a:gd name="connsiteY37" fmla="*/ 711200 h 1922278"/>
                <a:gd name="connsiteX38" fmla="*/ 40703 w 78803"/>
                <a:gd name="connsiteY38" fmla="*/ 739140 h 1922278"/>
                <a:gd name="connsiteX39" fmla="*/ 35623 w 78803"/>
                <a:gd name="connsiteY39" fmla="*/ 795020 h 1922278"/>
                <a:gd name="connsiteX40" fmla="*/ 33083 w 78803"/>
                <a:gd name="connsiteY40" fmla="*/ 810260 h 1922278"/>
                <a:gd name="connsiteX41" fmla="*/ 30543 w 78803"/>
                <a:gd name="connsiteY41" fmla="*/ 830580 h 1922278"/>
                <a:gd name="connsiteX42" fmla="*/ 25463 w 78803"/>
                <a:gd name="connsiteY42" fmla="*/ 881380 h 1922278"/>
                <a:gd name="connsiteX43" fmla="*/ 20383 w 78803"/>
                <a:gd name="connsiteY43" fmla="*/ 909320 h 1922278"/>
                <a:gd name="connsiteX44" fmla="*/ 17843 w 78803"/>
                <a:gd name="connsiteY44" fmla="*/ 919480 h 1922278"/>
                <a:gd name="connsiteX45" fmla="*/ 15303 w 78803"/>
                <a:gd name="connsiteY45" fmla="*/ 927100 h 1922278"/>
                <a:gd name="connsiteX46" fmla="*/ 12763 w 78803"/>
                <a:gd name="connsiteY46" fmla="*/ 942340 h 1922278"/>
                <a:gd name="connsiteX47" fmla="*/ 10223 w 78803"/>
                <a:gd name="connsiteY47" fmla="*/ 975360 h 1922278"/>
                <a:gd name="connsiteX48" fmla="*/ 7683 w 78803"/>
                <a:gd name="connsiteY48" fmla="*/ 985520 h 1922278"/>
                <a:gd name="connsiteX49" fmla="*/ 5143 w 78803"/>
                <a:gd name="connsiteY49" fmla="*/ 998220 h 1922278"/>
                <a:gd name="connsiteX50" fmla="*/ 5143 w 78803"/>
                <a:gd name="connsiteY50" fmla="*/ 1125220 h 1922278"/>
                <a:gd name="connsiteX51" fmla="*/ 7683 w 78803"/>
                <a:gd name="connsiteY51" fmla="*/ 1140460 h 1922278"/>
                <a:gd name="connsiteX52" fmla="*/ 12763 w 78803"/>
                <a:gd name="connsiteY52" fmla="*/ 1160780 h 1922278"/>
                <a:gd name="connsiteX53" fmla="*/ 15303 w 78803"/>
                <a:gd name="connsiteY53" fmla="*/ 1191260 h 1922278"/>
                <a:gd name="connsiteX54" fmla="*/ 17843 w 78803"/>
                <a:gd name="connsiteY54" fmla="*/ 1206500 h 1922278"/>
                <a:gd name="connsiteX55" fmla="*/ 20383 w 78803"/>
                <a:gd name="connsiteY55" fmla="*/ 1236980 h 1922278"/>
                <a:gd name="connsiteX56" fmla="*/ 25463 w 78803"/>
                <a:gd name="connsiteY56" fmla="*/ 1257300 h 1922278"/>
                <a:gd name="connsiteX57" fmla="*/ 28003 w 78803"/>
                <a:gd name="connsiteY57" fmla="*/ 1267460 h 1922278"/>
                <a:gd name="connsiteX58" fmla="*/ 30543 w 78803"/>
                <a:gd name="connsiteY58" fmla="*/ 1280160 h 1922278"/>
                <a:gd name="connsiteX59" fmla="*/ 35623 w 78803"/>
                <a:gd name="connsiteY59" fmla="*/ 1287780 h 1922278"/>
                <a:gd name="connsiteX60" fmla="*/ 40703 w 78803"/>
                <a:gd name="connsiteY60" fmla="*/ 1303020 h 1922278"/>
                <a:gd name="connsiteX61" fmla="*/ 43243 w 78803"/>
                <a:gd name="connsiteY61" fmla="*/ 1310640 h 1922278"/>
                <a:gd name="connsiteX62" fmla="*/ 48323 w 78803"/>
                <a:gd name="connsiteY62" fmla="*/ 1328420 h 1922278"/>
                <a:gd name="connsiteX63" fmla="*/ 53403 w 78803"/>
                <a:gd name="connsiteY63" fmla="*/ 1336040 h 1922278"/>
                <a:gd name="connsiteX64" fmla="*/ 61023 w 78803"/>
                <a:gd name="connsiteY64" fmla="*/ 1363980 h 1922278"/>
                <a:gd name="connsiteX65" fmla="*/ 61023 w 78803"/>
                <a:gd name="connsiteY65" fmla="*/ 1363980 h 1922278"/>
                <a:gd name="connsiteX66" fmla="*/ 63563 w 78803"/>
                <a:gd name="connsiteY66" fmla="*/ 1374140 h 1922278"/>
                <a:gd name="connsiteX67" fmla="*/ 66103 w 78803"/>
                <a:gd name="connsiteY67" fmla="*/ 1386840 h 1922278"/>
                <a:gd name="connsiteX68" fmla="*/ 71183 w 78803"/>
                <a:gd name="connsiteY68" fmla="*/ 1397000 h 1922278"/>
                <a:gd name="connsiteX69" fmla="*/ 76263 w 78803"/>
                <a:gd name="connsiteY69" fmla="*/ 1412240 h 1922278"/>
                <a:gd name="connsiteX70" fmla="*/ 78803 w 78803"/>
                <a:gd name="connsiteY70" fmla="*/ 1432560 h 1922278"/>
                <a:gd name="connsiteX71" fmla="*/ 73723 w 78803"/>
                <a:gd name="connsiteY71" fmla="*/ 1498600 h 1922278"/>
                <a:gd name="connsiteX72" fmla="*/ 71183 w 78803"/>
                <a:gd name="connsiteY72" fmla="*/ 1508760 h 1922278"/>
                <a:gd name="connsiteX73" fmla="*/ 66103 w 78803"/>
                <a:gd name="connsiteY73" fmla="*/ 1546860 h 1922278"/>
                <a:gd name="connsiteX74" fmla="*/ 63563 w 78803"/>
                <a:gd name="connsiteY74" fmla="*/ 1554480 h 1922278"/>
                <a:gd name="connsiteX75" fmla="*/ 61023 w 78803"/>
                <a:gd name="connsiteY75" fmla="*/ 1564640 h 1922278"/>
                <a:gd name="connsiteX76" fmla="*/ 58483 w 78803"/>
                <a:gd name="connsiteY76" fmla="*/ 1595120 h 1922278"/>
                <a:gd name="connsiteX77" fmla="*/ 53403 w 78803"/>
                <a:gd name="connsiteY77" fmla="*/ 1612900 h 1922278"/>
                <a:gd name="connsiteX78" fmla="*/ 50863 w 78803"/>
                <a:gd name="connsiteY78" fmla="*/ 1623060 h 1922278"/>
                <a:gd name="connsiteX79" fmla="*/ 48323 w 78803"/>
                <a:gd name="connsiteY79" fmla="*/ 1640840 h 1922278"/>
                <a:gd name="connsiteX80" fmla="*/ 45783 w 78803"/>
                <a:gd name="connsiteY80" fmla="*/ 1651000 h 1922278"/>
                <a:gd name="connsiteX81" fmla="*/ 40703 w 78803"/>
                <a:gd name="connsiteY81" fmla="*/ 1678940 h 1922278"/>
                <a:gd name="connsiteX82" fmla="*/ 43243 w 78803"/>
                <a:gd name="connsiteY82" fmla="*/ 1729740 h 1922278"/>
                <a:gd name="connsiteX83" fmla="*/ 48323 w 78803"/>
                <a:gd name="connsiteY83" fmla="*/ 1747520 h 1922278"/>
                <a:gd name="connsiteX84" fmla="*/ 45783 w 78803"/>
                <a:gd name="connsiteY84" fmla="*/ 1859280 h 1922278"/>
                <a:gd name="connsiteX85" fmla="*/ 43243 w 78803"/>
                <a:gd name="connsiteY85" fmla="*/ 1892300 h 1922278"/>
                <a:gd name="connsiteX86" fmla="*/ 40703 w 78803"/>
                <a:gd name="connsiteY86" fmla="*/ 1920240 h 192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78803" h="1922278">
                  <a:moveTo>
                    <a:pt x="45783" y="0"/>
                  </a:moveTo>
                  <a:cubicBezTo>
                    <a:pt x="44090" y="5080"/>
                    <a:pt x="43673" y="10785"/>
                    <a:pt x="40703" y="15240"/>
                  </a:cubicBezTo>
                  <a:cubicBezTo>
                    <a:pt x="39010" y="17780"/>
                    <a:pt x="36988" y="20130"/>
                    <a:pt x="35623" y="22860"/>
                  </a:cubicBezTo>
                  <a:cubicBezTo>
                    <a:pt x="34426" y="25255"/>
                    <a:pt x="34383" y="28140"/>
                    <a:pt x="33083" y="30480"/>
                  </a:cubicBezTo>
                  <a:cubicBezTo>
                    <a:pt x="30118" y="35817"/>
                    <a:pt x="24854" y="39928"/>
                    <a:pt x="22923" y="45720"/>
                  </a:cubicBezTo>
                  <a:cubicBezTo>
                    <a:pt x="14387" y="71329"/>
                    <a:pt x="27411" y="31606"/>
                    <a:pt x="17843" y="63500"/>
                  </a:cubicBezTo>
                  <a:cubicBezTo>
                    <a:pt x="16304" y="68629"/>
                    <a:pt x="14456" y="73660"/>
                    <a:pt x="12763" y="78740"/>
                  </a:cubicBezTo>
                  <a:cubicBezTo>
                    <a:pt x="11916" y="81280"/>
                    <a:pt x="10872" y="83763"/>
                    <a:pt x="10223" y="86360"/>
                  </a:cubicBezTo>
                  <a:lnTo>
                    <a:pt x="7683" y="96520"/>
                  </a:lnTo>
                  <a:cubicBezTo>
                    <a:pt x="8530" y="112607"/>
                    <a:pt x="8988" y="128719"/>
                    <a:pt x="10223" y="144780"/>
                  </a:cubicBezTo>
                  <a:cubicBezTo>
                    <a:pt x="12646" y="176280"/>
                    <a:pt x="11091" y="151930"/>
                    <a:pt x="15303" y="170180"/>
                  </a:cubicBezTo>
                  <a:cubicBezTo>
                    <a:pt x="17245" y="178593"/>
                    <a:pt x="17653" y="187389"/>
                    <a:pt x="20383" y="195580"/>
                  </a:cubicBezTo>
                  <a:cubicBezTo>
                    <a:pt x="21230" y="198120"/>
                    <a:pt x="22187" y="200626"/>
                    <a:pt x="22923" y="203200"/>
                  </a:cubicBezTo>
                  <a:cubicBezTo>
                    <a:pt x="23882" y="206557"/>
                    <a:pt x="24504" y="210003"/>
                    <a:pt x="25463" y="213360"/>
                  </a:cubicBezTo>
                  <a:cubicBezTo>
                    <a:pt x="26199" y="215934"/>
                    <a:pt x="27267" y="218406"/>
                    <a:pt x="28003" y="220980"/>
                  </a:cubicBezTo>
                  <a:cubicBezTo>
                    <a:pt x="28962" y="224337"/>
                    <a:pt x="29168" y="227931"/>
                    <a:pt x="30543" y="231140"/>
                  </a:cubicBezTo>
                  <a:cubicBezTo>
                    <a:pt x="31746" y="233946"/>
                    <a:pt x="33930" y="236220"/>
                    <a:pt x="35623" y="238760"/>
                  </a:cubicBezTo>
                  <a:cubicBezTo>
                    <a:pt x="37043" y="244439"/>
                    <a:pt x="40769" y="260450"/>
                    <a:pt x="43243" y="264160"/>
                  </a:cubicBezTo>
                  <a:cubicBezTo>
                    <a:pt x="46630" y="269240"/>
                    <a:pt x="51472" y="273608"/>
                    <a:pt x="53403" y="279400"/>
                  </a:cubicBezTo>
                  <a:cubicBezTo>
                    <a:pt x="57282" y="291036"/>
                    <a:pt x="54337" y="284878"/>
                    <a:pt x="63563" y="297180"/>
                  </a:cubicBezTo>
                  <a:cubicBezTo>
                    <a:pt x="65256" y="302260"/>
                    <a:pt x="69054" y="307081"/>
                    <a:pt x="68643" y="312420"/>
                  </a:cubicBezTo>
                  <a:cubicBezTo>
                    <a:pt x="67796" y="323427"/>
                    <a:pt x="67472" y="334486"/>
                    <a:pt x="66103" y="345440"/>
                  </a:cubicBezTo>
                  <a:cubicBezTo>
                    <a:pt x="65771" y="348097"/>
                    <a:pt x="64267" y="350477"/>
                    <a:pt x="63563" y="353060"/>
                  </a:cubicBezTo>
                  <a:cubicBezTo>
                    <a:pt x="61726" y="359796"/>
                    <a:pt x="60691" y="366756"/>
                    <a:pt x="58483" y="373380"/>
                  </a:cubicBezTo>
                  <a:cubicBezTo>
                    <a:pt x="57636" y="375920"/>
                    <a:pt x="56468" y="378375"/>
                    <a:pt x="55943" y="381000"/>
                  </a:cubicBezTo>
                  <a:cubicBezTo>
                    <a:pt x="51070" y="405367"/>
                    <a:pt x="51260" y="409773"/>
                    <a:pt x="48323" y="431800"/>
                  </a:cubicBezTo>
                  <a:cubicBezTo>
                    <a:pt x="47532" y="437734"/>
                    <a:pt x="46693" y="443663"/>
                    <a:pt x="45783" y="449580"/>
                  </a:cubicBezTo>
                  <a:cubicBezTo>
                    <a:pt x="45000" y="454670"/>
                    <a:pt x="43845" y="459705"/>
                    <a:pt x="43243" y="464820"/>
                  </a:cubicBezTo>
                  <a:cubicBezTo>
                    <a:pt x="42150" y="474108"/>
                    <a:pt x="41550" y="483447"/>
                    <a:pt x="40703" y="492760"/>
                  </a:cubicBezTo>
                  <a:cubicBezTo>
                    <a:pt x="41550" y="516467"/>
                    <a:pt x="41763" y="540204"/>
                    <a:pt x="43243" y="563880"/>
                  </a:cubicBezTo>
                  <a:cubicBezTo>
                    <a:pt x="43461" y="567364"/>
                    <a:pt x="45026" y="570632"/>
                    <a:pt x="45783" y="574040"/>
                  </a:cubicBezTo>
                  <a:cubicBezTo>
                    <a:pt x="46720" y="578254"/>
                    <a:pt x="47613" y="582482"/>
                    <a:pt x="48323" y="586740"/>
                  </a:cubicBezTo>
                  <a:cubicBezTo>
                    <a:pt x="49307" y="592645"/>
                    <a:pt x="49823" y="598624"/>
                    <a:pt x="50863" y="604520"/>
                  </a:cubicBezTo>
                  <a:cubicBezTo>
                    <a:pt x="52364" y="613023"/>
                    <a:pt x="55943" y="629920"/>
                    <a:pt x="55943" y="629920"/>
                  </a:cubicBezTo>
                  <a:cubicBezTo>
                    <a:pt x="55096" y="646007"/>
                    <a:pt x="54861" y="662137"/>
                    <a:pt x="53403" y="678180"/>
                  </a:cubicBezTo>
                  <a:cubicBezTo>
                    <a:pt x="53161" y="680846"/>
                    <a:pt x="51444" y="683186"/>
                    <a:pt x="50863" y="685800"/>
                  </a:cubicBezTo>
                  <a:cubicBezTo>
                    <a:pt x="49746" y="690827"/>
                    <a:pt x="49333" y="695990"/>
                    <a:pt x="48323" y="701040"/>
                  </a:cubicBezTo>
                  <a:cubicBezTo>
                    <a:pt x="47638" y="704463"/>
                    <a:pt x="46540" y="707792"/>
                    <a:pt x="45783" y="711200"/>
                  </a:cubicBezTo>
                  <a:cubicBezTo>
                    <a:pt x="44297" y="717888"/>
                    <a:pt x="41491" y="732838"/>
                    <a:pt x="40703" y="739140"/>
                  </a:cubicBezTo>
                  <a:cubicBezTo>
                    <a:pt x="36129" y="775735"/>
                    <a:pt x="40092" y="754802"/>
                    <a:pt x="35623" y="795020"/>
                  </a:cubicBezTo>
                  <a:cubicBezTo>
                    <a:pt x="35054" y="800139"/>
                    <a:pt x="33811" y="805162"/>
                    <a:pt x="33083" y="810260"/>
                  </a:cubicBezTo>
                  <a:cubicBezTo>
                    <a:pt x="32118" y="817017"/>
                    <a:pt x="31222" y="823788"/>
                    <a:pt x="30543" y="830580"/>
                  </a:cubicBezTo>
                  <a:cubicBezTo>
                    <a:pt x="27259" y="863420"/>
                    <a:pt x="29386" y="853918"/>
                    <a:pt x="25463" y="881380"/>
                  </a:cubicBezTo>
                  <a:cubicBezTo>
                    <a:pt x="24360" y="889100"/>
                    <a:pt x="22133" y="901443"/>
                    <a:pt x="20383" y="909320"/>
                  </a:cubicBezTo>
                  <a:cubicBezTo>
                    <a:pt x="19626" y="912728"/>
                    <a:pt x="18802" y="916123"/>
                    <a:pt x="17843" y="919480"/>
                  </a:cubicBezTo>
                  <a:cubicBezTo>
                    <a:pt x="17107" y="922054"/>
                    <a:pt x="15884" y="924486"/>
                    <a:pt x="15303" y="927100"/>
                  </a:cubicBezTo>
                  <a:cubicBezTo>
                    <a:pt x="14186" y="932127"/>
                    <a:pt x="13610" y="937260"/>
                    <a:pt x="12763" y="942340"/>
                  </a:cubicBezTo>
                  <a:cubicBezTo>
                    <a:pt x="11916" y="953347"/>
                    <a:pt x="11513" y="964396"/>
                    <a:pt x="10223" y="975360"/>
                  </a:cubicBezTo>
                  <a:cubicBezTo>
                    <a:pt x="9815" y="978827"/>
                    <a:pt x="8440" y="982112"/>
                    <a:pt x="7683" y="985520"/>
                  </a:cubicBezTo>
                  <a:cubicBezTo>
                    <a:pt x="6746" y="989734"/>
                    <a:pt x="5990" y="993987"/>
                    <a:pt x="5143" y="998220"/>
                  </a:cubicBezTo>
                  <a:cubicBezTo>
                    <a:pt x="0" y="1054791"/>
                    <a:pt x="994" y="1031872"/>
                    <a:pt x="5143" y="1125220"/>
                  </a:cubicBezTo>
                  <a:cubicBezTo>
                    <a:pt x="5372" y="1130365"/>
                    <a:pt x="6604" y="1135424"/>
                    <a:pt x="7683" y="1140460"/>
                  </a:cubicBezTo>
                  <a:cubicBezTo>
                    <a:pt x="9146" y="1147287"/>
                    <a:pt x="12763" y="1160780"/>
                    <a:pt x="12763" y="1160780"/>
                  </a:cubicBezTo>
                  <a:cubicBezTo>
                    <a:pt x="13610" y="1170940"/>
                    <a:pt x="14177" y="1181127"/>
                    <a:pt x="15303" y="1191260"/>
                  </a:cubicBezTo>
                  <a:cubicBezTo>
                    <a:pt x="15872" y="1196379"/>
                    <a:pt x="17274" y="1201381"/>
                    <a:pt x="17843" y="1206500"/>
                  </a:cubicBezTo>
                  <a:cubicBezTo>
                    <a:pt x="18969" y="1216633"/>
                    <a:pt x="19192" y="1226855"/>
                    <a:pt x="20383" y="1236980"/>
                  </a:cubicBezTo>
                  <a:cubicBezTo>
                    <a:pt x="21932" y="1250148"/>
                    <a:pt x="22498" y="1246922"/>
                    <a:pt x="25463" y="1257300"/>
                  </a:cubicBezTo>
                  <a:cubicBezTo>
                    <a:pt x="26422" y="1260657"/>
                    <a:pt x="27246" y="1264052"/>
                    <a:pt x="28003" y="1267460"/>
                  </a:cubicBezTo>
                  <a:cubicBezTo>
                    <a:pt x="28940" y="1271674"/>
                    <a:pt x="29027" y="1276118"/>
                    <a:pt x="30543" y="1280160"/>
                  </a:cubicBezTo>
                  <a:cubicBezTo>
                    <a:pt x="31615" y="1283018"/>
                    <a:pt x="34383" y="1284990"/>
                    <a:pt x="35623" y="1287780"/>
                  </a:cubicBezTo>
                  <a:cubicBezTo>
                    <a:pt x="37798" y="1292673"/>
                    <a:pt x="39010" y="1297940"/>
                    <a:pt x="40703" y="1303020"/>
                  </a:cubicBezTo>
                  <a:cubicBezTo>
                    <a:pt x="41550" y="1305560"/>
                    <a:pt x="42594" y="1308043"/>
                    <a:pt x="43243" y="1310640"/>
                  </a:cubicBezTo>
                  <a:cubicBezTo>
                    <a:pt x="44057" y="1313895"/>
                    <a:pt x="46501" y="1324776"/>
                    <a:pt x="48323" y="1328420"/>
                  </a:cubicBezTo>
                  <a:cubicBezTo>
                    <a:pt x="49688" y="1331150"/>
                    <a:pt x="51710" y="1333500"/>
                    <a:pt x="53403" y="1336040"/>
                  </a:cubicBezTo>
                  <a:cubicBezTo>
                    <a:pt x="56993" y="1353991"/>
                    <a:pt x="54578" y="1344644"/>
                    <a:pt x="61023" y="1363980"/>
                  </a:cubicBezTo>
                  <a:lnTo>
                    <a:pt x="61023" y="1363980"/>
                  </a:lnTo>
                  <a:cubicBezTo>
                    <a:pt x="61870" y="1367367"/>
                    <a:pt x="62806" y="1370732"/>
                    <a:pt x="63563" y="1374140"/>
                  </a:cubicBezTo>
                  <a:cubicBezTo>
                    <a:pt x="64500" y="1378354"/>
                    <a:pt x="64738" y="1382744"/>
                    <a:pt x="66103" y="1386840"/>
                  </a:cubicBezTo>
                  <a:cubicBezTo>
                    <a:pt x="67300" y="1390432"/>
                    <a:pt x="69777" y="1393484"/>
                    <a:pt x="71183" y="1397000"/>
                  </a:cubicBezTo>
                  <a:cubicBezTo>
                    <a:pt x="73172" y="1401972"/>
                    <a:pt x="76263" y="1412240"/>
                    <a:pt x="76263" y="1412240"/>
                  </a:cubicBezTo>
                  <a:cubicBezTo>
                    <a:pt x="77110" y="1419013"/>
                    <a:pt x="78803" y="1425734"/>
                    <a:pt x="78803" y="1432560"/>
                  </a:cubicBezTo>
                  <a:cubicBezTo>
                    <a:pt x="78803" y="1456980"/>
                    <a:pt x="78201" y="1476212"/>
                    <a:pt x="73723" y="1498600"/>
                  </a:cubicBezTo>
                  <a:cubicBezTo>
                    <a:pt x="73038" y="1502023"/>
                    <a:pt x="72030" y="1505373"/>
                    <a:pt x="71183" y="1508760"/>
                  </a:cubicBezTo>
                  <a:cubicBezTo>
                    <a:pt x="69960" y="1519766"/>
                    <a:pt x="68637" y="1535459"/>
                    <a:pt x="66103" y="1546860"/>
                  </a:cubicBezTo>
                  <a:cubicBezTo>
                    <a:pt x="65522" y="1549474"/>
                    <a:pt x="64299" y="1551906"/>
                    <a:pt x="63563" y="1554480"/>
                  </a:cubicBezTo>
                  <a:cubicBezTo>
                    <a:pt x="62604" y="1557837"/>
                    <a:pt x="61870" y="1561253"/>
                    <a:pt x="61023" y="1564640"/>
                  </a:cubicBezTo>
                  <a:cubicBezTo>
                    <a:pt x="60176" y="1574800"/>
                    <a:pt x="59748" y="1585004"/>
                    <a:pt x="58483" y="1595120"/>
                  </a:cubicBezTo>
                  <a:cubicBezTo>
                    <a:pt x="57601" y="1602178"/>
                    <a:pt x="55277" y="1606339"/>
                    <a:pt x="53403" y="1612900"/>
                  </a:cubicBezTo>
                  <a:cubicBezTo>
                    <a:pt x="52444" y="1616257"/>
                    <a:pt x="51487" y="1619625"/>
                    <a:pt x="50863" y="1623060"/>
                  </a:cubicBezTo>
                  <a:cubicBezTo>
                    <a:pt x="49792" y="1628950"/>
                    <a:pt x="49394" y="1634950"/>
                    <a:pt x="48323" y="1640840"/>
                  </a:cubicBezTo>
                  <a:cubicBezTo>
                    <a:pt x="47699" y="1644275"/>
                    <a:pt x="46540" y="1647592"/>
                    <a:pt x="45783" y="1651000"/>
                  </a:cubicBezTo>
                  <a:cubicBezTo>
                    <a:pt x="43416" y="1661650"/>
                    <a:pt x="42541" y="1667911"/>
                    <a:pt x="40703" y="1678940"/>
                  </a:cubicBezTo>
                  <a:cubicBezTo>
                    <a:pt x="41550" y="1695873"/>
                    <a:pt x="41835" y="1712844"/>
                    <a:pt x="43243" y="1729740"/>
                  </a:cubicBezTo>
                  <a:cubicBezTo>
                    <a:pt x="43597" y="1733992"/>
                    <a:pt x="46853" y="1743111"/>
                    <a:pt x="48323" y="1747520"/>
                  </a:cubicBezTo>
                  <a:cubicBezTo>
                    <a:pt x="47476" y="1784773"/>
                    <a:pt x="47090" y="1822040"/>
                    <a:pt x="45783" y="1859280"/>
                  </a:cubicBezTo>
                  <a:cubicBezTo>
                    <a:pt x="45396" y="1870312"/>
                    <a:pt x="44290" y="1881311"/>
                    <a:pt x="43243" y="1892300"/>
                  </a:cubicBezTo>
                  <a:cubicBezTo>
                    <a:pt x="40388" y="1922278"/>
                    <a:pt x="40703" y="1903138"/>
                    <a:pt x="40703" y="1920240"/>
                  </a:cubicBezTo>
                </a:path>
              </a:pathLst>
            </a:cu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V="1">
              <a:off x="5086350" y="337058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5299710" y="337312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4983480" y="337566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551497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572833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593788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615124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636651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V="1">
              <a:off x="657987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6806565" y="337248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7019925" y="337502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723519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744855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7658100" y="337439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7871460" y="337693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8" name="Group 50"/>
            <p:cNvGrpSpPr/>
            <p:nvPr/>
          </p:nvGrpSpPr>
          <p:grpSpPr>
            <a:xfrm>
              <a:off x="5008880" y="5100320"/>
              <a:ext cx="3200463" cy="311150"/>
              <a:chOff x="1268730" y="1612900"/>
              <a:chExt cx="3200463" cy="311150"/>
            </a:xfrm>
          </p:grpSpPr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1371600" y="161290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1584960" y="161544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flipV="1">
                <a:off x="1268730" y="1617980"/>
                <a:ext cx="194310" cy="19177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flipV="1">
                <a:off x="180022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flipV="1">
                <a:off x="201358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 flipV="1">
                <a:off x="222313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Straight Connector 66"/>
              <p:cNvCxnSpPr/>
              <p:nvPr/>
            </p:nvCxnSpPr>
            <p:spPr bwMode="auto">
              <a:xfrm flipV="1">
                <a:off x="243649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 flipV="1">
                <a:off x="265176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V="1">
                <a:off x="286512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flipV="1">
                <a:off x="3091815" y="161480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flipV="1">
                <a:off x="3305175" y="1617345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352044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63"/>
              <p:cNvCxnSpPr/>
              <p:nvPr/>
            </p:nvCxnSpPr>
            <p:spPr bwMode="auto">
              <a:xfrm flipV="1">
                <a:off x="373380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 flipV="1">
                <a:off x="3943350" y="161671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 flipV="1">
                <a:off x="4156710" y="1619250"/>
                <a:ext cx="304800" cy="30480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 flipV="1">
                <a:off x="4371975" y="1829085"/>
                <a:ext cx="97218" cy="9433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9" name="Straight Connector 28"/>
            <p:cNvCxnSpPr/>
            <p:nvPr/>
          </p:nvCxnSpPr>
          <p:spPr bwMode="auto">
            <a:xfrm flipH="1">
              <a:off x="8499221" y="3675888"/>
              <a:ext cx="0" cy="143840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 rot="16200000">
              <a:off x="8096213" y="4183613"/>
              <a:ext cx="4572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8246110" y="33724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8250555" y="5417185"/>
              <a:ext cx="6400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Line 12"/>
            <p:cNvSpPr>
              <a:spLocks noChangeShapeType="1"/>
            </p:cNvSpPr>
            <p:nvPr/>
          </p:nvSpPr>
          <p:spPr bwMode="auto">
            <a:xfrm flipH="1">
              <a:off x="5406390" y="3124200"/>
              <a:ext cx="0" cy="100584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4" name="Group 240"/>
            <p:cNvGrpSpPr/>
            <p:nvPr/>
          </p:nvGrpSpPr>
          <p:grpSpPr>
            <a:xfrm>
              <a:off x="5116830" y="3992880"/>
              <a:ext cx="1219200" cy="394210"/>
              <a:chOff x="7787640" y="2211765"/>
              <a:chExt cx="1219200" cy="394210"/>
            </a:xfrm>
          </p:grpSpPr>
          <p:sp>
            <p:nvSpPr>
              <p:cNvPr id="59" name="Text Box 11"/>
              <p:cNvSpPr txBox="1">
                <a:spLocks noChangeArrowheads="1"/>
              </p:cNvSpPr>
              <p:nvPr/>
            </p:nvSpPr>
            <p:spPr bwMode="auto">
              <a:xfrm>
                <a:off x="7787640" y="2211765"/>
                <a:ext cx="1219200" cy="3942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sz="1800" i="1" smtClean="0">
                    <a:solidFill>
                      <a:srgbClr val="00B050"/>
                    </a:solidFill>
                  </a:rPr>
                  <a:t>=const.</a:t>
                </a:r>
                <a:endParaRPr lang="en-US" sz="1800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7939096" y="22974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35" name="Straight Connector 34"/>
            <p:cNvCxnSpPr/>
            <p:nvPr/>
          </p:nvCxnSpPr>
          <p:spPr bwMode="auto">
            <a:xfrm>
              <a:off x="4876800" y="4424680"/>
              <a:ext cx="338328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lgDash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5688330" y="5394960"/>
              <a:ext cx="225149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66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l</a:t>
              </a:r>
              <a:r>
                <a:rPr lang="sr-Latn-R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–</a:t>
              </a:r>
              <a:r>
                <a:rPr lang="sr-Latn-RS" sz="18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dužina cevi</a:t>
              </a:r>
              <a:r>
                <a:rPr lang="sr-Latn-R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  <a:sym typeface="Symbol"/>
                </a:rPr>
                <a:t> </a:t>
              </a:r>
              <a:endParaRPr lang="en-US" sz="18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7405968" y="3692134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7096856" y="401111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9" name="Freeform 38"/>
            <p:cNvSpPr/>
            <p:nvPr/>
          </p:nvSpPr>
          <p:spPr bwMode="auto">
            <a:xfrm rot="16200000">
              <a:off x="7408890" y="3677016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 rot="16200000" flipH="1" flipV="1">
              <a:off x="7132323" y="4038599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 rot="16200000" flipH="1" flipV="1">
              <a:off x="7430210" y="3415739"/>
              <a:ext cx="283209" cy="19543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2" name="Freeform 41"/>
            <p:cNvSpPr/>
            <p:nvPr/>
          </p:nvSpPr>
          <p:spPr bwMode="auto">
            <a:xfrm rot="5400000">
              <a:off x="7663227" y="3292209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 rot="16200000" flipH="1" flipV="1">
              <a:off x="7433315" y="2987042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7460036" y="368599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>
              <a:off x="7048163" y="3728406"/>
              <a:ext cx="370581" cy="285244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6" name="Oval 45"/>
            <p:cNvSpPr/>
            <p:nvPr/>
          </p:nvSpPr>
          <p:spPr bwMode="auto">
            <a:xfrm>
              <a:off x="7428958" y="364617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7646128" y="3333750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 flipH="1">
              <a:off x="7680960" y="3266440"/>
              <a:ext cx="177800" cy="965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Text Box 14"/>
            <p:cNvSpPr txBox="1">
              <a:spLocks noChangeArrowheads="1"/>
            </p:cNvSpPr>
            <p:nvPr/>
          </p:nvSpPr>
          <p:spPr bwMode="auto">
            <a:xfrm>
              <a:off x="7697651" y="2487110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50" name="Text Box 8"/>
            <p:cNvSpPr txBox="1">
              <a:spLocks noChangeArrowheads="1"/>
            </p:cNvSpPr>
            <p:nvPr/>
          </p:nvSpPr>
          <p:spPr bwMode="auto">
            <a:xfrm>
              <a:off x="5430520" y="2753360"/>
              <a:ext cx="954107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 smtClean="0">
                <a:solidFill>
                  <a:srgbClr val="000066"/>
                </a:solidFill>
              </a:endParaRPr>
            </a:p>
          </p:txBody>
        </p:sp>
        <p:sp>
          <p:nvSpPr>
            <p:cNvPr id="51" name="Text Box 8"/>
            <p:cNvSpPr txBox="1">
              <a:spLocks noChangeArrowheads="1"/>
            </p:cNvSpPr>
            <p:nvPr/>
          </p:nvSpPr>
          <p:spPr bwMode="auto">
            <a:xfrm>
              <a:off x="6248400" y="3654228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sp>
          <p:nvSpPr>
            <p:cNvPr id="52" name="Text Box 8"/>
            <p:cNvSpPr txBox="1">
              <a:spLocks noChangeArrowheads="1"/>
            </p:cNvSpPr>
            <p:nvPr/>
          </p:nvSpPr>
          <p:spPr bwMode="auto">
            <a:xfrm>
              <a:off x="6548120" y="246380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53" name="Text Box 14"/>
            <p:cNvSpPr txBox="1">
              <a:spLocks noChangeArrowheads="1"/>
            </p:cNvSpPr>
            <p:nvPr/>
          </p:nvSpPr>
          <p:spPr bwMode="auto">
            <a:xfrm>
              <a:off x="7729184" y="2934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flipH="1" flipV="1">
              <a:off x="7345680" y="2936240"/>
              <a:ext cx="358140" cy="37084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8253984" y="3673983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8257032" y="5114544"/>
              <a:ext cx="274320" cy="19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1"/>
            <p:cNvSpPr txBox="1">
              <a:spLocks noChangeArrowheads="1"/>
            </p:cNvSpPr>
            <p:nvPr/>
          </p:nvSpPr>
          <p:spPr bwMode="auto">
            <a:xfrm rot="16200000">
              <a:off x="8431493" y="4210304"/>
              <a:ext cx="457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1800" baseline="-25000" smtClean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1800" baseline="-2500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8848979" y="3374136"/>
              <a:ext cx="3810" cy="204025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  <p:sp>
        <p:nvSpPr>
          <p:cNvPr id="77" name="Text Box 10"/>
          <p:cNvSpPr txBox="1">
            <a:spLocks noChangeArrowheads="1"/>
          </p:cNvSpPr>
          <p:nvPr/>
        </p:nvSpPr>
        <p:spPr bwMode="auto">
          <a:xfrm>
            <a:off x="152400" y="266700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smtClean="0">
                <a:solidFill>
                  <a:srgbClr val="00004C"/>
                </a:solidFill>
              </a:rPr>
              <a:t>prelaženje</a:t>
            </a:r>
            <a:r>
              <a:rPr lang="sr-Latn-CS" smtClean="0">
                <a:solidFill>
                  <a:srgbClr val="00004C"/>
                </a:solidFill>
              </a:rPr>
              <a:t> 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6705600" y="1600200"/>
            <a:ext cx="215956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smtClean="0">
                <a:solidFill>
                  <a:srgbClr val="00004C"/>
                </a:solidFill>
              </a:rPr>
              <a:t>prelaženje</a:t>
            </a:r>
            <a:r>
              <a:rPr lang="sr-Latn-CS" smtClean="0">
                <a:solidFill>
                  <a:srgbClr val="00004C"/>
                </a:solidFill>
              </a:rPr>
              <a:t> 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79" name="Text Box 12"/>
          <p:cNvSpPr txBox="1">
            <a:spLocks noChangeArrowheads="1"/>
          </p:cNvSpPr>
          <p:nvPr/>
        </p:nvSpPr>
        <p:spPr bwMode="auto">
          <a:xfrm>
            <a:off x="1447800" y="5244179"/>
            <a:ext cx="2146742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 smtClean="0">
                <a:solidFill>
                  <a:srgbClr val="00004C"/>
                </a:solidFill>
              </a:rPr>
              <a:t>provođenj</a:t>
            </a:r>
            <a:r>
              <a:rPr lang="sr-Latn-CS" sz="1800">
                <a:solidFill>
                  <a:srgbClr val="00004C"/>
                </a:solidFill>
              </a:rPr>
              <a:t>e </a:t>
            </a:r>
            <a:r>
              <a:rPr lang="sr-Latn-CS" sz="1800" smtClean="0">
                <a:solidFill>
                  <a:srgbClr val="00004C"/>
                </a:solidFill>
              </a:rPr>
              <a:t>toplote</a:t>
            </a:r>
            <a:r>
              <a:rPr lang="en-US" sz="1800" smtClean="0">
                <a:solidFill>
                  <a:srgbClr val="00004C"/>
                </a:solidFill>
              </a:rPr>
              <a:t>:</a:t>
            </a:r>
            <a:endParaRPr lang="en-US" sz="1800">
              <a:solidFill>
                <a:srgbClr val="00004C"/>
              </a:solidFill>
            </a:endParaRP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184768" y="3165957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62928" y="326117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783269" y="3430756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 Box 8"/>
          <p:cNvSpPr txBox="1">
            <a:spLocks noChangeArrowheads="1"/>
          </p:cNvSpPr>
          <p:nvPr/>
        </p:nvSpPr>
        <p:spPr bwMode="auto">
          <a:xfrm>
            <a:off x="691754" y="2964084"/>
            <a:ext cx="117413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i="1" baseline="-25000" smtClean="0">
                <a:solidFill>
                  <a:srgbClr val="000066"/>
                </a:solidFill>
              </a:rPr>
              <a:t>I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588750" y="3366978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000342" y="381734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578080" y="3731669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6835018" y="2465979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013178" y="256119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7433519" y="2730778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7342004" y="2264106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II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7239000" y="2667000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7650592" y="31173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7228330" y="3031691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3505200" y="5150834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3679988" y="524605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4159236" y="4953000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4075638" y="5427639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4232690" y="5363375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4221033" y="583801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4133562" y="5752746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6" name="Text Box 11"/>
          <p:cNvSpPr txBox="1">
            <a:spLocks noChangeArrowheads="1"/>
          </p:cNvSpPr>
          <p:nvPr/>
        </p:nvSpPr>
        <p:spPr bwMode="auto">
          <a:xfrm>
            <a:off x="4949603" y="5538435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5219514" y="535327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5352637" y="5827916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5248535" y="5742648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ounded Rectangle 140"/>
          <p:cNvSpPr/>
          <p:nvPr/>
        </p:nvSpPr>
        <p:spPr bwMode="auto">
          <a:xfrm>
            <a:off x="3916680" y="4838700"/>
            <a:ext cx="4389120" cy="1280160"/>
          </a:xfrm>
          <a:prstGeom prst="roundRect">
            <a:avLst/>
          </a:prstGeom>
          <a:solidFill>
            <a:schemeClr val="tx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5433060" y="5181600"/>
            <a:ext cx="1771752" cy="935000"/>
            <a:chOff x="6962227" y="2887229"/>
            <a:chExt cx="1771752" cy="935000"/>
          </a:xfrm>
        </p:grpSpPr>
        <p:sp>
          <p:nvSpPr>
            <p:cNvPr id="159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62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63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5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4178264" y="1308212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04800" y="1116273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482960" y="121148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>
            <a:off x="903301" y="1381072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 Box 8"/>
          <p:cNvSpPr txBox="1">
            <a:spLocks noChangeArrowheads="1"/>
          </p:cNvSpPr>
          <p:nvPr/>
        </p:nvSpPr>
        <p:spPr bwMode="auto">
          <a:xfrm>
            <a:off x="811786" y="914400"/>
            <a:ext cx="1174138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i="1" baseline="-25000" smtClean="0">
                <a:solidFill>
                  <a:srgbClr val="000066"/>
                </a:solidFill>
              </a:rPr>
              <a:t>I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1131594" y="1317294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>
            <a:off x="1120374" y="1767657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8"/>
          <p:cNvSpPr txBox="1">
            <a:spLocks noChangeArrowheads="1"/>
          </p:cNvSpPr>
          <p:nvPr/>
        </p:nvSpPr>
        <p:spPr bwMode="auto">
          <a:xfrm>
            <a:off x="698112" y="1681985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320984" y="3811297"/>
            <a:ext cx="1828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=</a:t>
            </a:r>
            <a:endParaRPr lang="en-US" sz="2400" baseline="30000">
              <a:solidFill>
                <a:srgbClr val="000066"/>
              </a:solidFill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99144" y="390651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919485" y="4076096"/>
            <a:ext cx="10058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827970" y="3609424"/>
            <a:ext cx="11741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II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724966" y="4012318"/>
            <a:ext cx="146663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1136558" y="446268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714296" y="4377009"/>
            <a:ext cx="14773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99" name="Text Box 8"/>
          <p:cNvSpPr txBox="1">
            <a:spLocks noChangeArrowheads="1"/>
          </p:cNvSpPr>
          <p:nvPr/>
        </p:nvSpPr>
        <p:spPr bwMode="auto">
          <a:xfrm>
            <a:off x="304800" y="2397818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q =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79588" y="2493034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958836" y="2199984"/>
            <a:ext cx="148453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875238" y="2674623"/>
            <a:ext cx="18288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1032290" y="2610359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1020633" y="308499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933162" y="2999730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6" name="Text Box 11"/>
          <p:cNvSpPr txBox="1">
            <a:spLocks noChangeArrowheads="1"/>
          </p:cNvSpPr>
          <p:nvPr/>
        </p:nvSpPr>
        <p:spPr bwMode="auto">
          <a:xfrm>
            <a:off x="1749203" y="2785419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2019114" y="2600261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2152237" y="3074900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2048135" y="2989632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3" name="Line 12"/>
          <p:cNvSpPr>
            <a:spLocks noChangeShapeType="1"/>
          </p:cNvSpPr>
          <p:nvPr/>
        </p:nvSpPr>
        <p:spPr bwMode="auto">
          <a:xfrm flipH="1">
            <a:off x="2900950" y="2669900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>
            <a:off x="2895600" y="1374972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5" name="Line 12"/>
          <p:cNvSpPr>
            <a:spLocks noChangeShapeType="1"/>
          </p:cNvSpPr>
          <p:nvPr/>
        </p:nvSpPr>
        <p:spPr bwMode="auto">
          <a:xfrm flipH="1">
            <a:off x="2895600" y="4059504"/>
            <a:ext cx="82296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3962400" y="1118724"/>
            <a:ext cx="2438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</a:t>
            </a:r>
            <a:r>
              <a:rPr lang="en-US" sz="2400" i="1" smtClean="0">
                <a:solidFill>
                  <a:srgbClr val="000066"/>
                </a:solidFill>
              </a:rPr>
              <a:t>         </a:t>
            </a:r>
            <a:r>
              <a:rPr lang="sr-Latn-C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i="1" baseline="-25000" smtClean="0">
                <a:solidFill>
                  <a:srgbClr val="000066"/>
                </a:solidFill>
              </a:rPr>
              <a:t>I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17" name="Oval 116"/>
          <p:cNvSpPr/>
          <p:nvPr/>
        </p:nvSpPr>
        <p:spPr bwMode="auto">
          <a:xfrm>
            <a:off x="4140560" y="12139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4327774" y="943521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4316554" y="1393884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Text Box 11"/>
          <p:cNvSpPr txBox="1">
            <a:spLocks noChangeArrowheads="1"/>
          </p:cNvSpPr>
          <p:nvPr/>
        </p:nvSpPr>
        <p:spPr bwMode="auto">
          <a:xfrm>
            <a:off x="3962400" y="2355349"/>
            <a:ext cx="4267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</a:t>
            </a:r>
            <a:r>
              <a:rPr lang="en-US" sz="2400" i="1" smtClean="0">
                <a:solidFill>
                  <a:srgbClr val="000066"/>
                </a:solidFill>
              </a:rPr>
              <a:t>                   </a:t>
            </a:r>
            <a:r>
              <a:rPr lang="sr-Latn-CS" sz="2400" i="1" smtClean="0">
                <a:solidFill>
                  <a:srgbClr val="000066"/>
                </a:solidFill>
              </a:rPr>
              <a:t>=</a:t>
            </a:r>
            <a:r>
              <a:rPr lang="en-U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1</a:t>
            </a:r>
            <a:r>
              <a:rPr lang="en-US" sz="2400" i="1" smtClean="0">
                <a:solidFill>
                  <a:srgbClr val="000066"/>
                </a:solidFill>
              </a:rPr>
              <a:t> –T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22" name="Oval 121"/>
          <p:cNvSpPr/>
          <p:nvPr/>
        </p:nvSpPr>
        <p:spPr bwMode="auto">
          <a:xfrm>
            <a:off x="4132468" y="245056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6" name="Text Box 11"/>
          <p:cNvSpPr txBox="1">
            <a:spLocks noChangeArrowheads="1"/>
          </p:cNvSpPr>
          <p:nvPr/>
        </p:nvSpPr>
        <p:spPr bwMode="auto">
          <a:xfrm>
            <a:off x="3910476" y="3738413"/>
            <a:ext cx="24384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q </a:t>
            </a:r>
            <a:r>
              <a:rPr lang="en-US" sz="2400" i="1" smtClean="0">
                <a:solidFill>
                  <a:srgbClr val="000066"/>
                </a:solidFill>
              </a:rPr>
              <a:t>         </a:t>
            </a:r>
            <a:r>
              <a:rPr lang="sr-Latn-C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</a:rPr>
              <a:t>2</a:t>
            </a:r>
            <a:r>
              <a:rPr lang="sr-Latn-RS" sz="2400" i="1" smtClean="0">
                <a:solidFill>
                  <a:srgbClr val="000066"/>
                </a:solidFill>
              </a:rPr>
              <a:t> – T</a:t>
            </a:r>
            <a:r>
              <a:rPr lang="en-US" sz="2400" baseline="-25000" smtClean="0">
                <a:solidFill>
                  <a:srgbClr val="000066"/>
                </a:solidFill>
              </a:rPr>
              <a:t>II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7" name="Oval 126"/>
          <p:cNvSpPr/>
          <p:nvPr/>
        </p:nvSpPr>
        <p:spPr bwMode="auto">
          <a:xfrm>
            <a:off x="4132468" y="3833629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8" name="Text Box 8"/>
          <p:cNvSpPr txBox="1">
            <a:spLocks noChangeArrowheads="1"/>
          </p:cNvSpPr>
          <p:nvPr/>
        </p:nvSpPr>
        <p:spPr bwMode="auto">
          <a:xfrm>
            <a:off x="4319682" y="356321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4308462" y="401357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4113820" y="3927901"/>
            <a:ext cx="11135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4303344" y="215853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>
            <a:off x="4291687" y="263317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4204216" y="2547905"/>
            <a:ext cx="9017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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4" name="Text Box 11"/>
          <p:cNvSpPr txBox="1">
            <a:spLocks noChangeArrowheads="1"/>
          </p:cNvSpPr>
          <p:nvPr/>
        </p:nvSpPr>
        <p:spPr bwMode="auto">
          <a:xfrm>
            <a:off x="5020257" y="2333594"/>
            <a:ext cx="533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ln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5290168" y="2148436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5423291" y="2623075"/>
            <a:ext cx="4572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5319189" y="2537807"/>
            <a:ext cx="64540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38" name="Line 12"/>
          <p:cNvSpPr>
            <a:spLocks noChangeShapeType="1"/>
          </p:cNvSpPr>
          <p:nvPr/>
        </p:nvSpPr>
        <p:spPr bwMode="auto">
          <a:xfrm flipH="1">
            <a:off x="6364452" y="3724292"/>
            <a:ext cx="76200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9" name="Text Box 11"/>
          <p:cNvSpPr txBox="1">
            <a:spLocks noChangeArrowheads="1"/>
          </p:cNvSpPr>
          <p:nvPr/>
        </p:nvSpPr>
        <p:spPr bwMode="auto">
          <a:xfrm>
            <a:off x="6620700" y="4008188"/>
            <a:ext cx="5334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+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40" name="Line 12"/>
          <p:cNvSpPr>
            <a:spLocks noChangeShapeType="1"/>
          </p:cNvSpPr>
          <p:nvPr/>
        </p:nvSpPr>
        <p:spPr bwMode="auto">
          <a:xfrm flipH="1">
            <a:off x="3962400" y="4626756"/>
            <a:ext cx="2286000" cy="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2" name="Text Box 11"/>
          <p:cNvSpPr txBox="1">
            <a:spLocks noChangeArrowheads="1"/>
          </p:cNvSpPr>
          <p:nvPr/>
        </p:nvSpPr>
        <p:spPr bwMode="auto">
          <a:xfrm>
            <a:off x="3942305" y="5043945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3" name="Oval 142"/>
          <p:cNvSpPr/>
          <p:nvPr/>
        </p:nvSpPr>
        <p:spPr bwMode="auto">
          <a:xfrm>
            <a:off x="4111025" y="5129585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4" name="Straight Connector 143"/>
          <p:cNvCxnSpPr/>
          <p:nvPr/>
        </p:nvCxnSpPr>
        <p:spPr bwMode="auto">
          <a:xfrm>
            <a:off x="4507129" y="5314126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 Box 11"/>
          <p:cNvSpPr txBox="1">
            <a:spLocks noChangeArrowheads="1"/>
          </p:cNvSpPr>
          <p:nvPr/>
        </p:nvSpPr>
        <p:spPr bwMode="auto">
          <a:xfrm>
            <a:off x="5213293" y="5407885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9" name="Text Box 11"/>
          <p:cNvSpPr txBox="1">
            <a:spLocks noChangeArrowheads="1"/>
          </p:cNvSpPr>
          <p:nvPr/>
        </p:nvSpPr>
        <p:spPr bwMode="auto">
          <a:xfrm>
            <a:off x="5669280" y="4804825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156" name="Text Box 8"/>
          <p:cNvSpPr txBox="1">
            <a:spLocks noChangeArrowheads="1"/>
          </p:cNvSpPr>
          <p:nvPr/>
        </p:nvSpPr>
        <p:spPr bwMode="auto">
          <a:xfrm>
            <a:off x="4411980" y="5584391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4561490" y="521970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4550270" y="56700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7238964" y="5584391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8" name="Text Box 8"/>
          <p:cNvSpPr txBox="1">
            <a:spLocks noChangeArrowheads="1"/>
          </p:cNvSpPr>
          <p:nvPr/>
        </p:nvSpPr>
        <p:spPr bwMode="auto">
          <a:xfrm>
            <a:off x="7388474" y="5219700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>
            <a:off x="7377254" y="5670063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267200" y="2991356"/>
            <a:ext cx="349166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ru-RU" smtClean="0">
                <a:solidFill>
                  <a:srgbClr val="00004C"/>
                </a:solidFill>
              </a:rPr>
              <a:t>koeficijent</a:t>
            </a:r>
            <a:r>
              <a:rPr lang="en-US" smtClean="0">
                <a:solidFill>
                  <a:srgbClr val="00004C"/>
                </a:solidFill>
              </a:rPr>
              <a:t> </a:t>
            </a:r>
            <a:r>
              <a:rPr lang="ru-RU" smtClean="0">
                <a:solidFill>
                  <a:srgbClr val="00004C"/>
                </a:solidFill>
              </a:rPr>
              <a:t>prolaženja</a:t>
            </a:r>
            <a:r>
              <a:rPr lang="en-US" smtClean="0">
                <a:solidFill>
                  <a:srgbClr val="00004C"/>
                </a:solidFill>
              </a:rPr>
              <a:t> </a:t>
            </a:r>
            <a:r>
              <a:rPr lang="ru-RU" smtClean="0">
                <a:solidFill>
                  <a:srgbClr val="00004C"/>
                </a:solidFill>
              </a:rPr>
              <a:t>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 flipV="1">
            <a:off x="493614" y="2362199"/>
            <a:ext cx="4046" cy="567117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286756" y="3505200"/>
            <a:ext cx="813924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k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04800" y="5187470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w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     =</a:t>
            </a:r>
            <a:r>
              <a:rPr lang="sr-Latn-RS" sz="2400" i="1" smtClean="0">
                <a:solidFill>
                  <a:srgbClr val="000066"/>
                </a:solidFill>
              </a:rPr>
              <a:t>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28401" y="4696918"/>
            <a:ext cx="383149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>
                <a:solidFill>
                  <a:srgbClr val="00004C"/>
                </a:solidFill>
              </a:rPr>
              <a:t>toplotni </a:t>
            </a:r>
            <a:r>
              <a:rPr lang="sr-Cyrl-CS" smtClean="0">
                <a:solidFill>
                  <a:srgbClr val="00004C"/>
                </a:solidFill>
              </a:rPr>
              <a:t>otpor</a:t>
            </a:r>
            <a:r>
              <a:rPr lang="en-US" smtClean="0">
                <a:solidFill>
                  <a:srgbClr val="00004C"/>
                </a:solidFill>
              </a:rPr>
              <a:t> </a:t>
            </a:r>
            <a:r>
              <a:rPr lang="sr-Cyrl-CS" smtClean="0">
                <a:solidFill>
                  <a:srgbClr val="00004C"/>
                </a:solidFill>
              </a:rPr>
              <a:t>prola</a:t>
            </a:r>
            <a:r>
              <a:rPr lang="sr-Latn-CS">
                <a:solidFill>
                  <a:srgbClr val="00004C"/>
                </a:solidFill>
              </a:rPr>
              <a:t>ženju </a:t>
            </a:r>
            <a:r>
              <a:rPr lang="sr-Cyrl-CS" smtClean="0">
                <a:solidFill>
                  <a:srgbClr val="00004C"/>
                </a:solidFill>
              </a:rPr>
              <a:t>toplote</a:t>
            </a:r>
            <a:r>
              <a:rPr lang="en-US" smtClean="0">
                <a:solidFill>
                  <a:srgbClr val="00004C"/>
                </a:solidFill>
              </a:rPr>
              <a:t>:</a:t>
            </a:r>
            <a:endParaRPr lang="en-US">
              <a:solidFill>
                <a:srgbClr val="00004C"/>
              </a:solidFill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774812" y="502697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85604" y="535078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945175" y="545588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1778386" y="1443575"/>
            <a:ext cx="1771752" cy="935000"/>
            <a:chOff x="6962227" y="2887229"/>
            <a:chExt cx="1771752" cy="935000"/>
          </a:xfrm>
        </p:grpSpPr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87631" y="1305920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456351" y="139156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852455" y="1576101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1558619" y="1669860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2014606" y="1066800"/>
            <a:ext cx="1219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endParaRPr lang="en-US" sz="2400" i="1" smtClean="0">
              <a:solidFill>
                <a:srgbClr val="000066"/>
              </a:solidFill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57306" y="184636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906816" y="148167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895596" y="193203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3584290" y="184636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3733800" y="148167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722580" y="193203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56724" y="3048000"/>
            <a:ext cx="299607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k (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 smtClean="0">
                <a:solidFill>
                  <a:srgbClr val="000066"/>
                </a:solidFill>
              </a:rPr>
              <a:t>), W/m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541492" y="3156568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770457" y="3628425"/>
            <a:ext cx="1771752" cy="935000"/>
            <a:chOff x="6962227" y="2887229"/>
            <a:chExt cx="1771752" cy="935000"/>
          </a:xfrm>
        </p:grpSpPr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1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62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63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 bwMode="auto">
          <a:xfrm>
            <a:off x="4844526" y="3760951"/>
            <a:ext cx="36576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5550690" y="3854710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6006677" y="3251650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smtClean="0">
              <a:solidFill>
                <a:srgbClr val="000066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749377" y="40312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4898887" y="36665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4887667" y="41168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7576361" y="40312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7725871" y="36665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714651" y="41168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9" name="Group 88"/>
          <p:cNvGrpSpPr/>
          <p:nvPr/>
        </p:nvGrpSpPr>
        <p:grpSpPr>
          <a:xfrm>
            <a:off x="2485064" y="4969538"/>
            <a:ext cx="1771752" cy="935000"/>
            <a:chOff x="6962227" y="2887229"/>
            <a:chExt cx="1771752" cy="935000"/>
          </a:xfrm>
        </p:grpSpPr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7061355" y="2897327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>
              <a:off x="7049698" y="3371966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2" name="Text Box 8"/>
            <p:cNvSpPr txBox="1">
              <a:spLocks noChangeArrowheads="1"/>
            </p:cNvSpPr>
            <p:nvPr/>
          </p:nvSpPr>
          <p:spPr bwMode="auto">
            <a:xfrm>
              <a:off x="6962227" y="3286698"/>
              <a:ext cx="90170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93" name="Text Box 11"/>
            <p:cNvSpPr txBox="1">
              <a:spLocks noChangeArrowheads="1"/>
            </p:cNvSpPr>
            <p:nvPr/>
          </p:nvSpPr>
          <p:spPr bwMode="auto">
            <a:xfrm>
              <a:off x="7778268" y="3072387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94" name="Text Box 8"/>
            <p:cNvSpPr txBox="1">
              <a:spLocks noChangeArrowheads="1"/>
            </p:cNvSpPr>
            <p:nvPr/>
          </p:nvSpPr>
          <p:spPr bwMode="auto">
            <a:xfrm>
              <a:off x="8048179" y="2887229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95" name="Straight Connector 94"/>
            <p:cNvCxnSpPr/>
            <p:nvPr/>
          </p:nvCxnSpPr>
          <p:spPr bwMode="auto">
            <a:xfrm>
              <a:off x="8181302" y="3361868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6" name="Text Box 8"/>
            <p:cNvSpPr txBox="1">
              <a:spLocks noChangeArrowheads="1"/>
            </p:cNvSpPr>
            <p:nvPr/>
          </p:nvSpPr>
          <p:spPr bwMode="auto">
            <a:xfrm>
              <a:off x="8077200" y="3276600"/>
              <a:ext cx="645408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en-US" sz="24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2265297" y="5195823"/>
            <a:ext cx="327538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1463984" y="5372329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1613494" y="5007638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1602274" y="545800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4290968" y="5372329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4440478" y="5007638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4429258" y="5458001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7" name="Text Box 7"/>
          <p:cNvSpPr txBox="1">
            <a:spLocks noChangeArrowheads="1"/>
          </p:cNvSpPr>
          <p:nvPr/>
        </p:nvSpPr>
        <p:spPr bwMode="auto">
          <a:xfrm>
            <a:off x="258764" y="4064661"/>
            <a:ext cx="2455862" cy="164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emperaturno polje</a:t>
            </a:r>
            <a:r>
              <a:rPr lang="sr-Latn-CS">
                <a:solidFill>
                  <a:srgbClr val="000066"/>
                </a:solidFill>
              </a:rPr>
              <a:t>:</a:t>
            </a:r>
          </a:p>
          <a:p>
            <a:pPr>
              <a:lnSpc>
                <a:spcPct val="15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nestacionarno –</a:t>
            </a:r>
          </a:p>
          <a:p>
            <a:pPr>
              <a:lnSpc>
                <a:spcPct val="150000"/>
              </a:lnSpc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 stacionarno     –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1" name="Text Box 11"/>
          <p:cNvSpPr txBox="1">
            <a:spLocks noChangeArrowheads="1"/>
          </p:cNvSpPr>
          <p:nvPr/>
        </p:nvSpPr>
        <p:spPr bwMode="auto">
          <a:xfrm>
            <a:off x="153988" y="1152525"/>
            <a:ext cx="479742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</a:t>
            </a:r>
            <a:r>
              <a:rPr lang="sr-Cyrl-CS">
                <a:solidFill>
                  <a:srgbClr val="000066"/>
                </a:solidFill>
              </a:rPr>
              <a:t>emperaturno polje u razmatranom telu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2" name="Text Box 12"/>
          <p:cNvSpPr txBox="1">
            <a:spLocks noChangeArrowheads="1"/>
          </p:cNvSpPr>
          <p:nvPr/>
        </p:nvSpPr>
        <p:spPr bwMode="auto">
          <a:xfrm>
            <a:off x="171450" y="2556300"/>
            <a:ext cx="8667750" cy="79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Temperatur</a:t>
            </a:r>
            <a:r>
              <a:rPr lang="sr-Latn-CS">
                <a:solidFill>
                  <a:srgbClr val="000066"/>
                </a:solidFill>
              </a:rPr>
              <a:t>n</a:t>
            </a:r>
            <a:r>
              <a:rPr lang="sr-Cyrl-CS">
                <a:solidFill>
                  <a:srgbClr val="000066"/>
                </a:solidFill>
              </a:rPr>
              <a:t>o polje </a:t>
            </a:r>
            <a:r>
              <a:rPr lang="sr-Cyrl-CS" smtClean="0">
                <a:solidFill>
                  <a:srgbClr val="000066"/>
                </a:solidFill>
              </a:rPr>
              <a:t>– vrednosti temperatura</a:t>
            </a:r>
            <a:r>
              <a:rPr lang="sr-Latn-RS" smtClean="0">
                <a:solidFill>
                  <a:srgbClr val="000066"/>
                </a:solidFill>
              </a:rPr>
              <a:t> (</a:t>
            </a:r>
            <a:r>
              <a:rPr lang="sr-Latn-RS" i="1" smtClean="0">
                <a:solidFill>
                  <a:srgbClr val="000066"/>
                </a:solidFill>
              </a:rPr>
              <a:t>T</a:t>
            </a:r>
            <a:r>
              <a:rPr lang="sr-Latn-RS" smtClean="0">
                <a:solidFill>
                  <a:srgbClr val="000066"/>
                </a:solidFill>
              </a:rPr>
              <a:t>) 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svih tačaka </a:t>
            </a:r>
            <a:r>
              <a:rPr lang="sr-Cyrl-CS" smtClean="0">
                <a:solidFill>
                  <a:srgbClr val="000066"/>
                </a:solidFill>
              </a:rPr>
              <a:t>tela</a:t>
            </a:r>
            <a:r>
              <a:rPr lang="sr-Latn-RS" smtClean="0">
                <a:solidFill>
                  <a:srgbClr val="000066"/>
                </a:solidFill>
              </a:rPr>
              <a:t> (</a:t>
            </a:r>
            <a:r>
              <a:rPr lang="sr-Latn-RS" i="1" smtClean="0">
                <a:solidFill>
                  <a:srgbClr val="000066"/>
                </a:solidFill>
              </a:rPr>
              <a:t>x,y,z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datom trenutku </a:t>
            </a:r>
            <a:r>
              <a:rPr lang="sr-Cyrl-CS" smtClean="0">
                <a:solidFill>
                  <a:srgbClr val="000066"/>
                </a:solidFill>
              </a:rPr>
              <a:t>vremena</a:t>
            </a:r>
            <a:r>
              <a:rPr lang="sr-Latn-RS" smtClean="0">
                <a:solidFill>
                  <a:srgbClr val="000066"/>
                </a:solidFill>
              </a:rPr>
              <a:t> (</a:t>
            </a:r>
            <a:r>
              <a:rPr lang="sr-Latn-RS" i="1" smtClean="0">
                <a:solidFill>
                  <a:srgbClr val="000066"/>
                </a:solidFill>
                <a:sym typeface="Symbol"/>
              </a:rPr>
              <a:t>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r>
              <a:rPr lang="sr-Latn-CS" smtClean="0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6253" name="Text Box 13"/>
          <p:cNvSpPr txBox="1">
            <a:spLocks noChangeArrowheads="1"/>
          </p:cNvSpPr>
          <p:nvPr/>
        </p:nvSpPr>
        <p:spPr bwMode="auto">
          <a:xfrm>
            <a:off x="2514600" y="1766254"/>
            <a:ext cx="436228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</a:rPr>
              <a:t>x, y, z</a:t>
            </a:r>
            <a:r>
              <a:rPr lang="sr-Latn-CS" smtClean="0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koordinate razmatrane tačke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tabLst>
                <a:tab pos="409575" algn="l"/>
              </a:tabLst>
            </a:pPr>
            <a:r>
              <a:rPr lang="sr-Latn-RS" i="1" smtClean="0">
                <a:solidFill>
                  <a:srgbClr val="000066"/>
                </a:solidFill>
                <a:sym typeface="Symbol"/>
              </a:rPr>
              <a:t></a:t>
            </a:r>
            <a:r>
              <a:rPr lang="sr-Latn-CS" smtClean="0">
                <a:solidFill>
                  <a:srgbClr val="000066"/>
                </a:solidFill>
              </a:rPr>
              <a:t> – </a:t>
            </a:r>
            <a:r>
              <a:rPr lang="sr-Cyrl-CS">
                <a:solidFill>
                  <a:srgbClr val="000066"/>
                </a:solidFill>
              </a:rPr>
              <a:t>vreme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5788" y="1704048"/>
            <a:ext cx="213359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RS" sz="2400" i="1" smtClean="0">
                <a:solidFill>
                  <a:srgbClr val="000066"/>
                </a:solidFill>
              </a:rPr>
              <a:t>f(x,y,z,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</a:t>
            </a:r>
            <a:r>
              <a:rPr lang="sr-Latn-RS" sz="2400" i="1" smtClean="0">
                <a:solidFill>
                  <a:srgbClr val="000066"/>
                </a:solidFill>
              </a:rPr>
              <a:t>)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493697" y="4640108"/>
            <a:ext cx="2133599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RS" sz="2400" i="1" smtClean="0">
                <a:solidFill>
                  <a:srgbClr val="000066"/>
                </a:solidFill>
              </a:rPr>
              <a:t>f(x,y,z,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</a:t>
            </a:r>
            <a:r>
              <a:rPr lang="sr-Latn-RS" sz="2400" i="1" smtClean="0">
                <a:solidFill>
                  <a:srgbClr val="000066"/>
                </a:solidFill>
              </a:rPr>
              <a:t>)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490325" y="5172832"/>
            <a:ext cx="36056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RS" sz="2400" i="1" smtClean="0">
                <a:solidFill>
                  <a:srgbClr val="000066"/>
                </a:solidFill>
              </a:rPr>
              <a:t>f(x,y,z)</a:t>
            </a:r>
            <a:r>
              <a:rPr lang="sr-Latn-RS" sz="2400" smtClean="0">
                <a:solidFill>
                  <a:srgbClr val="000066"/>
                </a:solidFill>
              </a:rPr>
              <a:t>,            =0</a:t>
            </a:r>
            <a:endParaRPr lang="en-US" sz="2400">
              <a:solidFill>
                <a:srgbClr val="000066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419601" y="4954025"/>
            <a:ext cx="762000" cy="913375"/>
            <a:chOff x="4648200" y="3581400"/>
            <a:chExt cx="762000" cy="913375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648200" y="3581400"/>
              <a:ext cx="7620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</a:rPr>
                <a:t>T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4768232" y="4061528"/>
              <a:ext cx="53340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4648200" y="4000729"/>
              <a:ext cx="7620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24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53988" y="1036638"/>
            <a:ext cx="72183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Prolaženje toplote kroz cilindrični zid</a:t>
            </a:r>
            <a:r>
              <a:rPr lang="sr-Latn-CS" b="1" i="1">
                <a:solidFill>
                  <a:srgbClr val="000066"/>
                </a:solidFill>
              </a:rPr>
              <a:t> </a:t>
            </a:r>
            <a:r>
              <a:rPr lang="sr-Cyrl-CS" b="1" i="1">
                <a:solidFill>
                  <a:srgbClr val="000066"/>
                </a:solidFill>
              </a:rPr>
              <a:t>sa ukupno </a:t>
            </a:r>
            <a:r>
              <a:rPr lang="sl-SI" b="1" i="1">
                <a:solidFill>
                  <a:srgbClr val="000066"/>
                </a:solidFill>
              </a:rPr>
              <a:t>n</a:t>
            </a:r>
            <a:r>
              <a:rPr lang="sr-Cyrl-CS" b="1" i="1">
                <a:solidFill>
                  <a:srgbClr val="000066"/>
                </a:solidFill>
              </a:rPr>
              <a:t> slojeva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2495550" y="27580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2505075" y="3064184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V="1">
            <a:off x="2491740" y="326513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2495550" y="339326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487930" y="48006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495550" y="4494452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22220" y="4293500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95550" y="4165376"/>
            <a:ext cx="320040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2449767" y="2760980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646420" y="2756535"/>
            <a:ext cx="78803" cy="2039112"/>
          </a:xfrm>
          <a:custGeom>
            <a:avLst/>
            <a:gdLst>
              <a:gd name="connsiteX0" fmla="*/ 45783 w 78803"/>
              <a:gd name="connsiteY0" fmla="*/ 0 h 1922278"/>
              <a:gd name="connsiteX1" fmla="*/ 40703 w 78803"/>
              <a:gd name="connsiteY1" fmla="*/ 15240 h 1922278"/>
              <a:gd name="connsiteX2" fmla="*/ 35623 w 78803"/>
              <a:gd name="connsiteY2" fmla="*/ 22860 h 1922278"/>
              <a:gd name="connsiteX3" fmla="*/ 33083 w 78803"/>
              <a:gd name="connsiteY3" fmla="*/ 30480 h 1922278"/>
              <a:gd name="connsiteX4" fmla="*/ 22923 w 78803"/>
              <a:gd name="connsiteY4" fmla="*/ 45720 h 1922278"/>
              <a:gd name="connsiteX5" fmla="*/ 17843 w 78803"/>
              <a:gd name="connsiteY5" fmla="*/ 63500 h 1922278"/>
              <a:gd name="connsiteX6" fmla="*/ 12763 w 78803"/>
              <a:gd name="connsiteY6" fmla="*/ 78740 h 1922278"/>
              <a:gd name="connsiteX7" fmla="*/ 10223 w 78803"/>
              <a:gd name="connsiteY7" fmla="*/ 86360 h 1922278"/>
              <a:gd name="connsiteX8" fmla="*/ 7683 w 78803"/>
              <a:gd name="connsiteY8" fmla="*/ 96520 h 1922278"/>
              <a:gd name="connsiteX9" fmla="*/ 10223 w 78803"/>
              <a:gd name="connsiteY9" fmla="*/ 144780 h 1922278"/>
              <a:gd name="connsiteX10" fmla="*/ 15303 w 78803"/>
              <a:gd name="connsiteY10" fmla="*/ 170180 h 1922278"/>
              <a:gd name="connsiteX11" fmla="*/ 20383 w 78803"/>
              <a:gd name="connsiteY11" fmla="*/ 195580 h 1922278"/>
              <a:gd name="connsiteX12" fmla="*/ 22923 w 78803"/>
              <a:gd name="connsiteY12" fmla="*/ 203200 h 1922278"/>
              <a:gd name="connsiteX13" fmla="*/ 25463 w 78803"/>
              <a:gd name="connsiteY13" fmla="*/ 213360 h 1922278"/>
              <a:gd name="connsiteX14" fmla="*/ 28003 w 78803"/>
              <a:gd name="connsiteY14" fmla="*/ 220980 h 1922278"/>
              <a:gd name="connsiteX15" fmla="*/ 30543 w 78803"/>
              <a:gd name="connsiteY15" fmla="*/ 231140 h 1922278"/>
              <a:gd name="connsiteX16" fmla="*/ 35623 w 78803"/>
              <a:gd name="connsiteY16" fmla="*/ 238760 h 1922278"/>
              <a:gd name="connsiteX17" fmla="*/ 43243 w 78803"/>
              <a:gd name="connsiteY17" fmla="*/ 264160 h 1922278"/>
              <a:gd name="connsiteX18" fmla="*/ 53403 w 78803"/>
              <a:gd name="connsiteY18" fmla="*/ 279400 h 1922278"/>
              <a:gd name="connsiteX19" fmla="*/ 63563 w 78803"/>
              <a:gd name="connsiteY19" fmla="*/ 297180 h 1922278"/>
              <a:gd name="connsiteX20" fmla="*/ 68643 w 78803"/>
              <a:gd name="connsiteY20" fmla="*/ 312420 h 1922278"/>
              <a:gd name="connsiteX21" fmla="*/ 66103 w 78803"/>
              <a:gd name="connsiteY21" fmla="*/ 345440 h 1922278"/>
              <a:gd name="connsiteX22" fmla="*/ 63563 w 78803"/>
              <a:gd name="connsiteY22" fmla="*/ 353060 h 1922278"/>
              <a:gd name="connsiteX23" fmla="*/ 58483 w 78803"/>
              <a:gd name="connsiteY23" fmla="*/ 373380 h 1922278"/>
              <a:gd name="connsiteX24" fmla="*/ 55943 w 78803"/>
              <a:gd name="connsiteY24" fmla="*/ 381000 h 1922278"/>
              <a:gd name="connsiteX25" fmla="*/ 48323 w 78803"/>
              <a:gd name="connsiteY25" fmla="*/ 431800 h 1922278"/>
              <a:gd name="connsiteX26" fmla="*/ 45783 w 78803"/>
              <a:gd name="connsiteY26" fmla="*/ 449580 h 1922278"/>
              <a:gd name="connsiteX27" fmla="*/ 43243 w 78803"/>
              <a:gd name="connsiteY27" fmla="*/ 464820 h 1922278"/>
              <a:gd name="connsiteX28" fmla="*/ 40703 w 78803"/>
              <a:gd name="connsiteY28" fmla="*/ 492760 h 1922278"/>
              <a:gd name="connsiteX29" fmla="*/ 43243 w 78803"/>
              <a:gd name="connsiteY29" fmla="*/ 563880 h 1922278"/>
              <a:gd name="connsiteX30" fmla="*/ 45783 w 78803"/>
              <a:gd name="connsiteY30" fmla="*/ 574040 h 1922278"/>
              <a:gd name="connsiteX31" fmla="*/ 48323 w 78803"/>
              <a:gd name="connsiteY31" fmla="*/ 586740 h 1922278"/>
              <a:gd name="connsiteX32" fmla="*/ 50863 w 78803"/>
              <a:gd name="connsiteY32" fmla="*/ 604520 h 1922278"/>
              <a:gd name="connsiteX33" fmla="*/ 55943 w 78803"/>
              <a:gd name="connsiteY33" fmla="*/ 629920 h 1922278"/>
              <a:gd name="connsiteX34" fmla="*/ 53403 w 78803"/>
              <a:gd name="connsiteY34" fmla="*/ 678180 h 1922278"/>
              <a:gd name="connsiteX35" fmla="*/ 50863 w 78803"/>
              <a:gd name="connsiteY35" fmla="*/ 685800 h 1922278"/>
              <a:gd name="connsiteX36" fmla="*/ 48323 w 78803"/>
              <a:gd name="connsiteY36" fmla="*/ 701040 h 1922278"/>
              <a:gd name="connsiteX37" fmla="*/ 45783 w 78803"/>
              <a:gd name="connsiteY37" fmla="*/ 711200 h 1922278"/>
              <a:gd name="connsiteX38" fmla="*/ 40703 w 78803"/>
              <a:gd name="connsiteY38" fmla="*/ 739140 h 1922278"/>
              <a:gd name="connsiteX39" fmla="*/ 35623 w 78803"/>
              <a:gd name="connsiteY39" fmla="*/ 795020 h 1922278"/>
              <a:gd name="connsiteX40" fmla="*/ 33083 w 78803"/>
              <a:gd name="connsiteY40" fmla="*/ 810260 h 1922278"/>
              <a:gd name="connsiteX41" fmla="*/ 30543 w 78803"/>
              <a:gd name="connsiteY41" fmla="*/ 830580 h 1922278"/>
              <a:gd name="connsiteX42" fmla="*/ 25463 w 78803"/>
              <a:gd name="connsiteY42" fmla="*/ 881380 h 1922278"/>
              <a:gd name="connsiteX43" fmla="*/ 20383 w 78803"/>
              <a:gd name="connsiteY43" fmla="*/ 909320 h 1922278"/>
              <a:gd name="connsiteX44" fmla="*/ 17843 w 78803"/>
              <a:gd name="connsiteY44" fmla="*/ 919480 h 1922278"/>
              <a:gd name="connsiteX45" fmla="*/ 15303 w 78803"/>
              <a:gd name="connsiteY45" fmla="*/ 927100 h 1922278"/>
              <a:gd name="connsiteX46" fmla="*/ 12763 w 78803"/>
              <a:gd name="connsiteY46" fmla="*/ 942340 h 1922278"/>
              <a:gd name="connsiteX47" fmla="*/ 10223 w 78803"/>
              <a:gd name="connsiteY47" fmla="*/ 975360 h 1922278"/>
              <a:gd name="connsiteX48" fmla="*/ 7683 w 78803"/>
              <a:gd name="connsiteY48" fmla="*/ 985520 h 1922278"/>
              <a:gd name="connsiteX49" fmla="*/ 5143 w 78803"/>
              <a:gd name="connsiteY49" fmla="*/ 998220 h 1922278"/>
              <a:gd name="connsiteX50" fmla="*/ 5143 w 78803"/>
              <a:gd name="connsiteY50" fmla="*/ 1125220 h 1922278"/>
              <a:gd name="connsiteX51" fmla="*/ 7683 w 78803"/>
              <a:gd name="connsiteY51" fmla="*/ 1140460 h 1922278"/>
              <a:gd name="connsiteX52" fmla="*/ 12763 w 78803"/>
              <a:gd name="connsiteY52" fmla="*/ 1160780 h 1922278"/>
              <a:gd name="connsiteX53" fmla="*/ 15303 w 78803"/>
              <a:gd name="connsiteY53" fmla="*/ 1191260 h 1922278"/>
              <a:gd name="connsiteX54" fmla="*/ 17843 w 78803"/>
              <a:gd name="connsiteY54" fmla="*/ 1206500 h 1922278"/>
              <a:gd name="connsiteX55" fmla="*/ 20383 w 78803"/>
              <a:gd name="connsiteY55" fmla="*/ 1236980 h 1922278"/>
              <a:gd name="connsiteX56" fmla="*/ 25463 w 78803"/>
              <a:gd name="connsiteY56" fmla="*/ 1257300 h 1922278"/>
              <a:gd name="connsiteX57" fmla="*/ 28003 w 78803"/>
              <a:gd name="connsiteY57" fmla="*/ 1267460 h 1922278"/>
              <a:gd name="connsiteX58" fmla="*/ 30543 w 78803"/>
              <a:gd name="connsiteY58" fmla="*/ 1280160 h 1922278"/>
              <a:gd name="connsiteX59" fmla="*/ 35623 w 78803"/>
              <a:gd name="connsiteY59" fmla="*/ 1287780 h 1922278"/>
              <a:gd name="connsiteX60" fmla="*/ 40703 w 78803"/>
              <a:gd name="connsiteY60" fmla="*/ 1303020 h 1922278"/>
              <a:gd name="connsiteX61" fmla="*/ 43243 w 78803"/>
              <a:gd name="connsiteY61" fmla="*/ 1310640 h 1922278"/>
              <a:gd name="connsiteX62" fmla="*/ 48323 w 78803"/>
              <a:gd name="connsiteY62" fmla="*/ 1328420 h 1922278"/>
              <a:gd name="connsiteX63" fmla="*/ 53403 w 78803"/>
              <a:gd name="connsiteY63" fmla="*/ 1336040 h 1922278"/>
              <a:gd name="connsiteX64" fmla="*/ 61023 w 78803"/>
              <a:gd name="connsiteY64" fmla="*/ 1363980 h 1922278"/>
              <a:gd name="connsiteX65" fmla="*/ 61023 w 78803"/>
              <a:gd name="connsiteY65" fmla="*/ 1363980 h 1922278"/>
              <a:gd name="connsiteX66" fmla="*/ 63563 w 78803"/>
              <a:gd name="connsiteY66" fmla="*/ 1374140 h 1922278"/>
              <a:gd name="connsiteX67" fmla="*/ 66103 w 78803"/>
              <a:gd name="connsiteY67" fmla="*/ 1386840 h 1922278"/>
              <a:gd name="connsiteX68" fmla="*/ 71183 w 78803"/>
              <a:gd name="connsiteY68" fmla="*/ 1397000 h 1922278"/>
              <a:gd name="connsiteX69" fmla="*/ 76263 w 78803"/>
              <a:gd name="connsiteY69" fmla="*/ 1412240 h 1922278"/>
              <a:gd name="connsiteX70" fmla="*/ 78803 w 78803"/>
              <a:gd name="connsiteY70" fmla="*/ 1432560 h 1922278"/>
              <a:gd name="connsiteX71" fmla="*/ 73723 w 78803"/>
              <a:gd name="connsiteY71" fmla="*/ 1498600 h 1922278"/>
              <a:gd name="connsiteX72" fmla="*/ 71183 w 78803"/>
              <a:gd name="connsiteY72" fmla="*/ 1508760 h 1922278"/>
              <a:gd name="connsiteX73" fmla="*/ 66103 w 78803"/>
              <a:gd name="connsiteY73" fmla="*/ 1546860 h 1922278"/>
              <a:gd name="connsiteX74" fmla="*/ 63563 w 78803"/>
              <a:gd name="connsiteY74" fmla="*/ 1554480 h 1922278"/>
              <a:gd name="connsiteX75" fmla="*/ 61023 w 78803"/>
              <a:gd name="connsiteY75" fmla="*/ 1564640 h 1922278"/>
              <a:gd name="connsiteX76" fmla="*/ 58483 w 78803"/>
              <a:gd name="connsiteY76" fmla="*/ 1595120 h 1922278"/>
              <a:gd name="connsiteX77" fmla="*/ 53403 w 78803"/>
              <a:gd name="connsiteY77" fmla="*/ 1612900 h 1922278"/>
              <a:gd name="connsiteX78" fmla="*/ 50863 w 78803"/>
              <a:gd name="connsiteY78" fmla="*/ 1623060 h 1922278"/>
              <a:gd name="connsiteX79" fmla="*/ 48323 w 78803"/>
              <a:gd name="connsiteY79" fmla="*/ 1640840 h 1922278"/>
              <a:gd name="connsiteX80" fmla="*/ 45783 w 78803"/>
              <a:gd name="connsiteY80" fmla="*/ 1651000 h 1922278"/>
              <a:gd name="connsiteX81" fmla="*/ 40703 w 78803"/>
              <a:gd name="connsiteY81" fmla="*/ 1678940 h 1922278"/>
              <a:gd name="connsiteX82" fmla="*/ 43243 w 78803"/>
              <a:gd name="connsiteY82" fmla="*/ 1729740 h 1922278"/>
              <a:gd name="connsiteX83" fmla="*/ 48323 w 78803"/>
              <a:gd name="connsiteY83" fmla="*/ 1747520 h 1922278"/>
              <a:gd name="connsiteX84" fmla="*/ 45783 w 78803"/>
              <a:gd name="connsiteY84" fmla="*/ 1859280 h 1922278"/>
              <a:gd name="connsiteX85" fmla="*/ 43243 w 78803"/>
              <a:gd name="connsiteY85" fmla="*/ 1892300 h 1922278"/>
              <a:gd name="connsiteX86" fmla="*/ 40703 w 78803"/>
              <a:gd name="connsiteY86" fmla="*/ 1920240 h 1922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803" h="1922278">
                <a:moveTo>
                  <a:pt x="45783" y="0"/>
                </a:moveTo>
                <a:cubicBezTo>
                  <a:pt x="44090" y="5080"/>
                  <a:pt x="43673" y="10785"/>
                  <a:pt x="40703" y="15240"/>
                </a:cubicBezTo>
                <a:cubicBezTo>
                  <a:pt x="39010" y="17780"/>
                  <a:pt x="36988" y="20130"/>
                  <a:pt x="35623" y="22860"/>
                </a:cubicBezTo>
                <a:cubicBezTo>
                  <a:pt x="34426" y="25255"/>
                  <a:pt x="34383" y="28140"/>
                  <a:pt x="33083" y="30480"/>
                </a:cubicBezTo>
                <a:cubicBezTo>
                  <a:pt x="30118" y="35817"/>
                  <a:pt x="24854" y="39928"/>
                  <a:pt x="22923" y="45720"/>
                </a:cubicBezTo>
                <a:cubicBezTo>
                  <a:pt x="14387" y="71329"/>
                  <a:pt x="27411" y="31606"/>
                  <a:pt x="17843" y="63500"/>
                </a:cubicBezTo>
                <a:cubicBezTo>
                  <a:pt x="16304" y="68629"/>
                  <a:pt x="14456" y="73660"/>
                  <a:pt x="12763" y="78740"/>
                </a:cubicBezTo>
                <a:cubicBezTo>
                  <a:pt x="11916" y="81280"/>
                  <a:pt x="10872" y="83763"/>
                  <a:pt x="10223" y="86360"/>
                </a:cubicBezTo>
                <a:lnTo>
                  <a:pt x="7683" y="96520"/>
                </a:lnTo>
                <a:cubicBezTo>
                  <a:pt x="8530" y="112607"/>
                  <a:pt x="8988" y="128719"/>
                  <a:pt x="10223" y="144780"/>
                </a:cubicBezTo>
                <a:cubicBezTo>
                  <a:pt x="12646" y="176280"/>
                  <a:pt x="11091" y="151930"/>
                  <a:pt x="15303" y="170180"/>
                </a:cubicBezTo>
                <a:cubicBezTo>
                  <a:pt x="17245" y="178593"/>
                  <a:pt x="17653" y="187389"/>
                  <a:pt x="20383" y="195580"/>
                </a:cubicBezTo>
                <a:cubicBezTo>
                  <a:pt x="21230" y="198120"/>
                  <a:pt x="22187" y="200626"/>
                  <a:pt x="22923" y="203200"/>
                </a:cubicBezTo>
                <a:cubicBezTo>
                  <a:pt x="23882" y="206557"/>
                  <a:pt x="24504" y="210003"/>
                  <a:pt x="25463" y="213360"/>
                </a:cubicBezTo>
                <a:cubicBezTo>
                  <a:pt x="26199" y="215934"/>
                  <a:pt x="27267" y="218406"/>
                  <a:pt x="28003" y="220980"/>
                </a:cubicBezTo>
                <a:cubicBezTo>
                  <a:pt x="28962" y="224337"/>
                  <a:pt x="29168" y="227931"/>
                  <a:pt x="30543" y="231140"/>
                </a:cubicBezTo>
                <a:cubicBezTo>
                  <a:pt x="31746" y="233946"/>
                  <a:pt x="33930" y="236220"/>
                  <a:pt x="35623" y="238760"/>
                </a:cubicBezTo>
                <a:cubicBezTo>
                  <a:pt x="37043" y="244439"/>
                  <a:pt x="40769" y="260450"/>
                  <a:pt x="43243" y="264160"/>
                </a:cubicBezTo>
                <a:cubicBezTo>
                  <a:pt x="46630" y="269240"/>
                  <a:pt x="51472" y="273608"/>
                  <a:pt x="53403" y="279400"/>
                </a:cubicBezTo>
                <a:cubicBezTo>
                  <a:pt x="57282" y="291036"/>
                  <a:pt x="54337" y="284878"/>
                  <a:pt x="63563" y="297180"/>
                </a:cubicBezTo>
                <a:cubicBezTo>
                  <a:pt x="65256" y="302260"/>
                  <a:pt x="69054" y="307081"/>
                  <a:pt x="68643" y="312420"/>
                </a:cubicBezTo>
                <a:cubicBezTo>
                  <a:pt x="67796" y="323427"/>
                  <a:pt x="67472" y="334486"/>
                  <a:pt x="66103" y="345440"/>
                </a:cubicBezTo>
                <a:cubicBezTo>
                  <a:pt x="65771" y="348097"/>
                  <a:pt x="64267" y="350477"/>
                  <a:pt x="63563" y="353060"/>
                </a:cubicBezTo>
                <a:cubicBezTo>
                  <a:pt x="61726" y="359796"/>
                  <a:pt x="60691" y="366756"/>
                  <a:pt x="58483" y="373380"/>
                </a:cubicBezTo>
                <a:cubicBezTo>
                  <a:pt x="57636" y="375920"/>
                  <a:pt x="56468" y="378375"/>
                  <a:pt x="55943" y="381000"/>
                </a:cubicBezTo>
                <a:cubicBezTo>
                  <a:pt x="51070" y="405367"/>
                  <a:pt x="51260" y="409773"/>
                  <a:pt x="48323" y="431800"/>
                </a:cubicBezTo>
                <a:cubicBezTo>
                  <a:pt x="47532" y="437734"/>
                  <a:pt x="46693" y="443663"/>
                  <a:pt x="45783" y="449580"/>
                </a:cubicBezTo>
                <a:cubicBezTo>
                  <a:pt x="45000" y="454670"/>
                  <a:pt x="43845" y="459705"/>
                  <a:pt x="43243" y="464820"/>
                </a:cubicBezTo>
                <a:cubicBezTo>
                  <a:pt x="42150" y="474108"/>
                  <a:pt x="41550" y="483447"/>
                  <a:pt x="40703" y="492760"/>
                </a:cubicBezTo>
                <a:cubicBezTo>
                  <a:pt x="41550" y="516467"/>
                  <a:pt x="41763" y="540204"/>
                  <a:pt x="43243" y="563880"/>
                </a:cubicBezTo>
                <a:cubicBezTo>
                  <a:pt x="43461" y="567364"/>
                  <a:pt x="45026" y="570632"/>
                  <a:pt x="45783" y="574040"/>
                </a:cubicBezTo>
                <a:cubicBezTo>
                  <a:pt x="46720" y="578254"/>
                  <a:pt x="47613" y="582482"/>
                  <a:pt x="48323" y="586740"/>
                </a:cubicBezTo>
                <a:cubicBezTo>
                  <a:pt x="49307" y="592645"/>
                  <a:pt x="49823" y="598624"/>
                  <a:pt x="50863" y="604520"/>
                </a:cubicBezTo>
                <a:cubicBezTo>
                  <a:pt x="52364" y="613023"/>
                  <a:pt x="55943" y="629920"/>
                  <a:pt x="55943" y="629920"/>
                </a:cubicBezTo>
                <a:cubicBezTo>
                  <a:pt x="55096" y="646007"/>
                  <a:pt x="54861" y="662137"/>
                  <a:pt x="53403" y="678180"/>
                </a:cubicBezTo>
                <a:cubicBezTo>
                  <a:pt x="53161" y="680846"/>
                  <a:pt x="51444" y="683186"/>
                  <a:pt x="50863" y="685800"/>
                </a:cubicBezTo>
                <a:cubicBezTo>
                  <a:pt x="49746" y="690827"/>
                  <a:pt x="49333" y="695990"/>
                  <a:pt x="48323" y="701040"/>
                </a:cubicBezTo>
                <a:cubicBezTo>
                  <a:pt x="47638" y="704463"/>
                  <a:pt x="46540" y="707792"/>
                  <a:pt x="45783" y="711200"/>
                </a:cubicBezTo>
                <a:cubicBezTo>
                  <a:pt x="44297" y="717888"/>
                  <a:pt x="41491" y="732838"/>
                  <a:pt x="40703" y="739140"/>
                </a:cubicBezTo>
                <a:cubicBezTo>
                  <a:pt x="36129" y="775735"/>
                  <a:pt x="40092" y="754802"/>
                  <a:pt x="35623" y="795020"/>
                </a:cubicBezTo>
                <a:cubicBezTo>
                  <a:pt x="35054" y="800139"/>
                  <a:pt x="33811" y="805162"/>
                  <a:pt x="33083" y="810260"/>
                </a:cubicBezTo>
                <a:cubicBezTo>
                  <a:pt x="32118" y="817017"/>
                  <a:pt x="31222" y="823788"/>
                  <a:pt x="30543" y="830580"/>
                </a:cubicBezTo>
                <a:cubicBezTo>
                  <a:pt x="27259" y="863420"/>
                  <a:pt x="29386" y="853918"/>
                  <a:pt x="25463" y="881380"/>
                </a:cubicBezTo>
                <a:cubicBezTo>
                  <a:pt x="24360" y="889100"/>
                  <a:pt x="22133" y="901443"/>
                  <a:pt x="20383" y="909320"/>
                </a:cubicBezTo>
                <a:cubicBezTo>
                  <a:pt x="19626" y="912728"/>
                  <a:pt x="18802" y="916123"/>
                  <a:pt x="17843" y="919480"/>
                </a:cubicBezTo>
                <a:cubicBezTo>
                  <a:pt x="17107" y="922054"/>
                  <a:pt x="15884" y="924486"/>
                  <a:pt x="15303" y="927100"/>
                </a:cubicBezTo>
                <a:cubicBezTo>
                  <a:pt x="14186" y="932127"/>
                  <a:pt x="13610" y="937260"/>
                  <a:pt x="12763" y="942340"/>
                </a:cubicBezTo>
                <a:cubicBezTo>
                  <a:pt x="11916" y="953347"/>
                  <a:pt x="11513" y="964396"/>
                  <a:pt x="10223" y="975360"/>
                </a:cubicBezTo>
                <a:cubicBezTo>
                  <a:pt x="9815" y="978827"/>
                  <a:pt x="8440" y="982112"/>
                  <a:pt x="7683" y="985520"/>
                </a:cubicBezTo>
                <a:cubicBezTo>
                  <a:pt x="6746" y="989734"/>
                  <a:pt x="5990" y="993987"/>
                  <a:pt x="5143" y="998220"/>
                </a:cubicBezTo>
                <a:cubicBezTo>
                  <a:pt x="0" y="1054791"/>
                  <a:pt x="994" y="1031872"/>
                  <a:pt x="5143" y="1125220"/>
                </a:cubicBezTo>
                <a:cubicBezTo>
                  <a:pt x="5372" y="1130365"/>
                  <a:pt x="6604" y="1135424"/>
                  <a:pt x="7683" y="1140460"/>
                </a:cubicBezTo>
                <a:cubicBezTo>
                  <a:pt x="9146" y="1147287"/>
                  <a:pt x="12763" y="1160780"/>
                  <a:pt x="12763" y="1160780"/>
                </a:cubicBezTo>
                <a:cubicBezTo>
                  <a:pt x="13610" y="1170940"/>
                  <a:pt x="14177" y="1181127"/>
                  <a:pt x="15303" y="1191260"/>
                </a:cubicBezTo>
                <a:cubicBezTo>
                  <a:pt x="15872" y="1196379"/>
                  <a:pt x="17274" y="1201381"/>
                  <a:pt x="17843" y="1206500"/>
                </a:cubicBezTo>
                <a:cubicBezTo>
                  <a:pt x="18969" y="1216633"/>
                  <a:pt x="19192" y="1226855"/>
                  <a:pt x="20383" y="1236980"/>
                </a:cubicBezTo>
                <a:cubicBezTo>
                  <a:pt x="21932" y="1250148"/>
                  <a:pt x="22498" y="1246922"/>
                  <a:pt x="25463" y="1257300"/>
                </a:cubicBezTo>
                <a:cubicBezTo>
                  <a:pt x="26422" y="1260657"/>
                  <a:pt x="27246" y="1264052"/>
                  <a:pt x="28003" y="1267460"/>
                </a:cubicBezTo>
                <a:cubicBezTo>
                  <a:pt x="28940" y="1271674"/>
                  <a:pt x="29027" y="1276118"/>
                  <a:pt x="30543" y="1280160"/>
                </a:cubicBezTo>
                <a:cubicBezTo>
                  <a:pt x="31615" y="1283018"/>
                  <a:pt x="34383" y="1284990"/>
                  <a:pt x="35623" y="1287780"/>
                </a:cubicBezTo>
                <a:cubicBezTo>
                  <a:pt x="37798" y="1292673"/>
                  <a:pt x="39010" y="1297940"/>
                  <a:pt x="40703" y="1303020"/>
                </a:cubicBezTo>
                <a:cubicBezTo>
                  <a:pt x="41550" y="1305560"/>
                  <a:pt x="42594" y="1308043"/>
                  <a:pt x="43243" y="1310640"/>
                </a:cubicBezTo>
                <a:cubicBezTo>
                  <a:pt x="44057" y="1313895"/>
                  <a:pt x="46501" y="1324776"/>
                  <a:pt x="48323" y="1328420"/>
                </a:cubicBezTo>
                <a:cubicBezTo>
                  <a:pt x="49688" y="1331150"/>
                  <a:pt x="51710" y="1333500"/>
                  <a:pt x="53403" y="1336040"/>
                </a:cubicBezTo>
                <a:cubicBezTo>
                  <a:pt x="56993" y="1353991"/>
                  <a:pt x="54578" y="1344644"/>
                  <a:pt x="61023" y="1363980"/>
                </a:cubicBezTo>
                <a:lnTo>
                  <a:pt x="61023" y="1363980"/>
                </a:lnTo>
                <a:cubicBezTo>
                  <a:pt x="61870" y="1367367"/>
                  <a:pt x="62806" y="1370732"/>
                  <a:pt x="63563" y="1374140"/>
                </a:cubicBezTo>
                <a:cubicBezTo>
                  <a:pt x="64500" y="1378354"/>
                  <a:pt x="64738" y="1382744"/>
                  <a:pt x="66103" y="1386840"/>
                </a:cubicBezTo>
                <a:cubicBezTo>
                  <a:pt x="67300" y="1390432"/>
                  <a:pt x="69777" y="1393484"/>
                  <a:pt x="71183" y="1397000"/>
                </a:cubicBezTo>
                <a:cubicBezTo>
                  <a:pt x="73172" y="1401972"/>
                  <a:pt x="76263" y="1412240"/>
                  <a:pt x="76263" y="1412240"/>
                </a:cubicBezTo>
                <a:cubicBezTo>
                  <a:pt x="77110" y="1419013"/>
                  <a:pt x="78803" y="1425734"/>
                  <a:pt x="78803" y="1432560"/>
                </a:cubicBezTo>
                <a:cubicBezTo>
                  <a:pt x="78803" y="1456980"/>
                  <a:pt x="78201" y="1476212"/>
                  <a:pt x="73723" y="1498600"/>
                </a:cubicBezTo>
                <a:cubicBezTo>
                  <a:pt x="73038" y="1502023"/>
                  <a:pt x="72030" y="1505373"/>
                  <a:pt x="71183" y="1508760"/>
                </a:cubicBezTo>
                <a:cubicBezTo>
                  <a:pt x="69960" y="1519766"/>
                  <a:pt x="68637" y="1535459"/>
                  <a:pt x="66103" y="1546860"/>
                </a:cubicBezTo>
                <a:cubicBezTo>
                  <a:pt x="65522" y="1549474"/>
                  <a:pt x="64299" y="1551906"/>
                  <a:pt x="63563" y="1554480"/>
                </a:cubicBezTo>
                <a:cubicBezTo>
                  <a:pt x="62604" y="1557837"/>
                  <a:pt x="61870" y="1561253"/>
                  <a:pt x="61023" y="1564640"/>
                </a:cubicBezTo>
                <a:cubicBezTo>
                  <a:pt x="60176" y="1574800"/>
                  <a:pt x="59748" y="1585004"/>
                  <a:pt x="58483" y="1595120"/>
                </a:cubicBezTo>
                <a:cubicBezTo>
                  <a:pt x="57601" y="1602178"/>
                  <a:pt x="55277" y="1606339"/>
                  <a:pt x="53403" y="1612900"/>
                </a:cubicBezTo>
                <a:cubicBezTo>
                  <a:pt x="52444" y="1616257"/>
                  <a:pt x="51487" y="1619625"/>
                  <a:pt x="50863" y="1623060"/>
                </a:cubicBezTo>
                <a:cubicBezTo>
                  <a:pt x="49792" y="1628950"/>
                  <a:pt x="49394" y="1634950"/>
                  <a:pt x="48323" y="1640840"/>
                </a:cubicBezTo>
                <a:cubicBezTo>
                  <a:pt x="47699" y="1644275"/>
                  <a:pt x="46540" y="1647592"/>
                  <a:pt x="45783" y="1651000"/>
                </a:cubicBezTo>
                <a:cubicBezTo>
                  <a:pt x="43416" y="1661650"/>
                  <a:pt x="42541" y="1667911"/>
                  <a:pt x="40703" y="1678940"/>
                </a:cubicBezTo>
                <a:cubicBezTo>
                  <a:pt x="41550" y="1695873"/>
                  <a:pt x="41835" y="1712844"/>
                  <a:pt x="43243" y="1729740"/>
                </a:cubicBezTo>
                <a:cubicBezTo>
                  <a:pt x="43597" y="1733992"/>
                  <a:pt x="46853" y="1743111"/>
                  <a:pt x="48323" y="1747520"/>
                </a:cubicBezTo>
                <a:cubicBezTo>
                  <a:pt x="47476" y="1784773"/>
                  <a:pt x="47090" y="1822040"/>
                  <a:pt x="45783" y="1859280"/>
                </a:cubicBezTo>
                <a:cubicBezTo>
                  <a:pt x="45396" y="1870312"/>
                  <a:pt x="44290" y="1881311"/>
                  <a:pt x="43243" y="1892300"/>
                </a:cubicBezTo>
                <a:cubicBezTo>
                  <a:pt x="40388" y="1922278"/>
                  <a:pt x="40703" y="1903138"/>
                  <a:pt x="40703" y="1920240"/>
                </a:cubicBezTo>
              </a:path>
            </a:pathLst>
          </a:cu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2571750" y="275590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2785110" y="275844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2468880" y="2760980"/>
            <a:ext cx="194310" cy="1917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300037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321373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342328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363664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385191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406527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4291965" y="275780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505325" y="2760345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472059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493395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5143500" y="275971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5356860" y="2762250"/>
            <a:ext cx="304800" cy="30480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9" name="Group 50"/>
          <p:cNvGrpSpPr/>
          <p:nvPr/>
        </p:nvGrpSpPr>
        <p:grpSpPr>
          <a:xfrm>
            <a:off x="2494280" y="4485640"/>
            <a:ext cx="3200463" cy="311150"/>
            <a:chOff x="1268730" y="1612900"/>
            <a:chExt cx="3200463" cy="311150"/>
          </a:xfrm>
        </p:grpSpPr>
        <p:cxnSp>
          <p:nvCxnSpPr>
            <p:cNvPr id="187" name="Straight Connector 186"/>
            <p:cNvCxnSpPr/>
            <p:nvPr/>
          </p:nvCxnSpPr>
          <p:spPr bwMode="auto">
            <a:xfrm flipV="1">
              <a:off x="1371600" y="161290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flipV="1">
              <a:off x="1584960" y="161544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flipV="1">
              <a:off x="1268730" y="1617980"/>
              <a:ext cx="194310" cy="1917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flipV="1">
              <a:off x="180022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 bwMode="auto">
            <a:xfrm flipV="1">
              <a:off x="201358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flipV="1">
              <a:off x="222313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flipV="1">
              <a:off x="243649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flipV="1">
              <a:off x="265176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flipV="1">
              <a:off x="286512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6" name="Straight Connector 195"/>
            <p:cNvCxnSpPr/>
            <p:nvPr/>
          </p:nvCxnSpPr>
          <p:spPr bwMode="auto">
            <a:xfrm flipV="1">
              <a:off x="3091815" y="161480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flipV="1">
              <a:off x="3305175" y="1617345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flipV="1">
              <a:off x="352044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63"/>
            <p:cNvCxnSpPr/>
            <p:nvPr/>
          </p:nvCxnSpPr>
          <p:spPr bwMode="auto">
            <a:xfrm flipV="1">
              <a:off x="373380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flipV="1">
              <a:off x="3943350" y="161671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 bwMode="auto">
            <a:xfrm flipV="1">
              <a:off x="4156710" y="1619250"/>
              <a:ext cx="304800" cy="30480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 bwMode="auto">
            <a:xfrm flipV="1">
              <a:off x="4371975" y="18290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Group 76"/>
          <p:cNvGrpSpPr/>
          <p:nvPr/>
        </p:nvGrpSpPr>
        <p:grpSpPr>
          <a:xfrm>
            <a:off x="2505075" y="3265170"/>
            <a:ext cx="981456" cy="128016"/>
            <a:chOff x="1304925" y="2122170"/>
            <a:chExt cx="981456" cy="128016"/>
          </a:xfrm>
        </p:grpSpPr>
        <p:cxnSp>
          <p:nvCxnSpPr>
            <p:cNvPr id="179" name="Straight Connector 178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Straight Connector 184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77"/>
          <p:cNvGrpSpPr/>
          <p:nvPr/>
        </p:nvGrpSpPr>
        <p:grpSpPr>
          <a:xfrm>
            <a:off x="3486150" y="3263265"/>
            <a:ext cx="981456" cy="128016"/>
            <a:chOff x="1304925" y="2122170"/>
            <a:chExt cx="981456" cy="128016"/>
          </a:xfrm>
        </p:grpSpPr>
        <p:cxnSp>
          <p:nvCxnSpPr>
            <p:cNvPr id="171" name="Straight Connector 170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83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7" name="Straight Connector 84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85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2" name="Group 86"/>
          <p:cNvGrpSpPr/>
          <p:nvPr/>
        </p:nvGrpSpPr>
        <p:grpSpPr>
          <a:xfrm>
            <a:off x="4463415" y="3265170"/>
            <a:ext cx="981456" cy="128016"/>
            <a:chOff x="1304925" y="2122170"/>
            <a:chExt cx="981456" cy="128016"/>
          </a:xfrm>
        </p:grpSpPr>
        <p:cxnSp>
          <p:nvCxnSpPr>
            <p:cNvPr id="163" name="Straight Connector 162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3" name="Straight Connector 32"/>
          <p:cNvCxnSpPr/>
          <p:nvPr/>
        </p:nvCxnSpPr>
        <p:spPr bwMode="auto">
          <a:xfrm flipV="1">
            <a:off x="5436870" y="327088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5558790" y="327088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104"/>
          <p:cNvGrpSpPr/>
          <p:nvPr/>
        </p:nvGrpSpPr>
        <p:grpSpPr>
          <a:xfrm>
            <a:off x="2531745" y="4164330"/>
            <a:ext cx="981456" cy="128016"/>
            <a:chOff x="1304925" y="2122170"/>
            <a:chExt cx="981456" cy="128016"/>
          </a:xfrm>
        </p:grpSpPr>
        <p:cxnSp>
          <p:nvCxnSpPr>
            <p:cNvPr id="155" name="Straight Connector 154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06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08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113"/>
          <p:cNvGrpSpPr/>
          <p:nvPr/>
        </p:nvGrpSpPr>
        <p:grpSpPr>
          <a:xfrm>
            <a:off x="3512820" y="4162425"/>
            <a:ext cx="981456" cy="128016"/>
            <a:chOff x="1304925" y="2122170"/>
            <a:chExt cx="981456" cy="128016"/>
          </a:xfrm>
        </p:grpSpPr>
        <p:cxnSp>
          <p:nvCxnSpPr>
            <p:cNvPr id="147" name="Straight Connector 146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15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16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17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18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Group 122"/>
          <p:cNvGrpSpPr/>
          <p:nvPr/>
        </p:nvGrpSpPr>
        <p:grpSpPr>
          <a:xfrm>
            <a:off x="4490085" y="4164330"/>
            <a:ext cx="981456" cy="128016"/>
            <a:chOff x="1304925" y="2122170"/>
            <a:chExt cx="981456" cy="128016"/>
          </a:xfrm>
        </p:grpSpPr>
        <p:cxnSp>
          <p:nvCxnSpPr>
            <p:cNvPr id="139" name="Straight Connector 138"/>
            <p:cNvCxnSpPr/>
            <p:nvPr/>
          </p:nvCxnSpPr>
          <p:spPr bwMode="auto">
            <a:xfrm flipV="1">
              <a:off x="130492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flipV="1">
              <a:off x="14268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flipV="1">
              <a:off x="154686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flipV="1">
              <a:off x="166878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27"/>
            <p:cNvCxnSpPr/>
            <p:nvPr/>
          </p:nvCxnSpPr>
          <p:spPr bwMode="auto">
            <a:xfrm flipV="1">
              <a:off x="179451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28"/>
            <p:cNvCxnSpPr/>
            <p:nvPr/>
          </p:nvCxnSpPr>
          <p:spPr bwMode="auto">
            <a:xfrm flipV="1">
              <a:off x="1916430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29"/>
            <p:cNvCxnSpPr/>
            <p:nvPr/>
          </p:nvCxnSpPr>
          <p:spPr bwMode="auto">
            <a:xfrm flipV="1">
              <a:off x="203644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30"/>
            <p:cNvCxnSpPr/>
            <p:nvPr/>
          </p:nvCxnSpPr>
          <p:spPr bwMode="auto">
            <a:xfrm flipV="1">
              <a:off x="2158365" y="2122170"/>
              <a:ext cx="128016" cy="128016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8" name="Straight Connector 37"/>
          <p:cNvCxnSpPr/>
          <p:nvPr/>
        </p:nvCxnSpPr>
        <p:spPr bwMode="auto">
          <a:xfrm flipV="1">
            <a:off x="5463540" y="4170045"/>
            <a:ext cx="128016" cy="1280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585460" y="4181475"/>
            <a:ext cx="118110" cy="11658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0" name="Group 180"/>
          <p:cNvGrpSpPr/>
          <p:nvPr/>
        </p:nvGrpSpPr>
        <p:grpSpPr>
          <a:xfrm>
            <a:off x="2499360" y="3057525"/>
            <a:ext cx="3198495" cy="986790"/>
            <a:chOff x="1299210" y="1914525"/>
            <a:chExt cx="3198495" cy="986790"/>
          </a:xfrm>
        </p:grpSpPr>
        <p:cxnSp>
          <p:nvCxnSpPr>
            <p:cNvPr id="107" name="Straight Connector 38"/>
            <p:cNvCxnSpPr>
              <a:endCxn id="13" idx="12"/>
            </p:cNvCxnSpPr>
            <p:nvPr/>
          </p:nvCxnSpPr>
          <p:spPr bwMode="auto">
            <a:xfrm flipV="1">
              <a:off x="2728722" y="2806985"/>
              <a:ext cx="97218" cy="9433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8" name="Group 152"/>
            <p:cNvGrpSpPr/>
            <p:nvPr/>
          </p:nvGrpSpPr>
          <p:grpSpPr>
            <a:xfrm>
              <a:off x="1333500" y="1918335"/>
              <a:ext cx="1312545" cy="205740"/>
              <a:chOff x="1333500" y="1918335"/>
              <a:chExt cx="1312545" cy="205740"/>
            </a:xfrm>
          </p:grpSpPr>
          <p:cxnSp>
            <p:nvCxnSpPr>
              <p:cNvPr id="127" name="Straight Connector 126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9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37" name="Straight Connector 136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30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31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5" name="Straight Connector 134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6" name="Straight Connector 135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32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33" name="Straight Connector 13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4" name="Straight Connector 13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09" name="Straight Connector 108"/>
            <p:cNvCxnSpPr/>
            <p:nvPr/>
          </p:nvCxnSpPr>
          <p:spPr bwMode="auto">
            <a:xfrm>
              <a:off x="1299210" y="2045970"/>
              <a:ext cx="82296" cy="781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0" name="Group 153"/>
            <p:cNvGrpSpPr/>
            <p:nvPr/>
          </p:nvGrpSpPr>
          <p:grpSpPr>
            <a:xfrm>
              <a:off x="2609850" y="1918335"/>
              <a:ext cx="1312545" cy="205740"/>
              <a:chOff x="1333500" y="1918335"/>
              <a:chExt cx="1312545" cy="205740"/>
            </a:xfrm>
          </p:grpSpPr>
          <p:cxnSp>
            <p:nvCxnSpPr>
              <p:cNvPr id="115" name="Straight Connector 11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17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25" name="Straight Connector 124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26" name="Straight Connector 125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18" name="Group 143"/>
              <p:cNvGrpSpPr/>
              <p:nvPr/>
            </p:nvGrpSpPr>
            <p:grpSpPr>
              <a:xfrm>
                <a:off x="1971675" y="1918335"/>
                <a:ext cx="674370" cy="201930"/>
                <a:chOff x="1333500" y="1922145"/>
                <a:chExt cx="674370" cy="201930"/>
              </a:xfrm>
            </p:grpSpPr>
            <p:grpSp>
              <p:nvGrpSpPr>
                <p:cNvPr id="119" name="Group 138"/>
                <p:cNvGrpSpPr/>
                <p:nvPr/>
              </p:nvGrpSpPr>
              <p:grpSpPr>
                <a:xfrm>
                  <a:off x="1333500" y="1922145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23" name="Straight Connector 122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4" name="Straight Connector 123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20" name="Group 139"/>
                <p:cNvGrpSpPr/>
                <p:nvPr/>
              </p:nvGrpSpPr>
              <p:grpSpPr>
                <a:xfrm>
                  <a:off x="1653540" y="1924050"/>
                  <a:ext cx="354330" cy="200025"/>
                  <a:chOff x="1333500" y="1922145"/>
                  <a:chExt cx="354330" cy="200025"/>
                </a:xfrm>
              </p:grpSpPr>
              <p:cxnSp>
                <p:nvCxnSpPr>
                  <p:cNvPr id="121" name="Straight Connector 120"/>
                  <p:cNvCxnSpPr/>
                  <p:nvPr/>
                </p:nvCxnSpPr>
                <p:spPr bwMode="auto">
                  <a:xfrm>
                    <a:off x="1333500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2" name="Straight Connector 121"/>
                  <p:cNvCxnSpPr/>
                  <p:nvPr/>
                </p:nvCxnSpPr>
                <p:spPr bwMode="auto">
                  <a:xfrm>
                    <a:off x="1491615" y="1922145"/>
                    <a:ext cx="196215" cy="200025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00006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111" name="Straight Connector 110"/>
            <p:cNvCxnSpPr/>
            <p:nvPr/>
          </p:nvCxnSpPr>
          <p:spPr bwMode="auto">
            <a:xfrm>
              <a:off x="3880485" y="191452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4038600" y="191452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4200525" y="1916430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4358640" y="1916430"/>
              <a:ext cx="139065" cy="14097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" name="Group 152"/>
          <p:cNvGrpSpPr/>
          <p:nvPr/>
        </p:nvGrpSpPr>
        <p:grpSpPr>
          <a:xfrm>
            <a:off x="2548890" y="4285615"/>
            <a:ext cx="1312545" cy="205740"/>
            <a:chOff x="1333500" y="1918335"/>
            <a:chExt cx="1312545" cy="205740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1333500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1491615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97" name="Group 139"/>
            <p:cNvGrpSpPr/>
            <p:nvPr/>
          </p:nvGrpSpPr>
          <p:grpSpPr>
            <a:xfrm>
              <a:off x="1653540" y="1924050"/>
              <a:ext cx="354330" cy="200025"/>
              <a:chOff x="1333500" y="1922145"/>
              <a:chExt cx="354330" cy="200025"/>
            </a:xfrm>
          </p:grpSpPr>
          <p:cxnSp>
            <p:nvCxnSpPr>
              <p:cNvPr id="105" name="Straight Connector 104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8" name="Group 143"/>
            <p:cNvGrpSpPr/>
            <p:nvPr/>
          </p:nvGrpSpPr>
          <p:grpSpPr>
            <a:xfrm>
              <a:off x="1971675" y="1918335"/>
              <a:ext cx="674370" cy="201930"/>
              <a:chOff x="1333500" y="1922145"/>
              <a:chExt cx="674370" cy="201930"/>
            </a:xfrm>
          </p:grpSpPr>
          <p:grpSp>
            <p:nvGrpSpPr>
              <p:cNvPr id="99" name="Group 138"/>
              <p:cNvGrpSpPr/>
              <p:nvPr/>
            </p:nvGrpSpPr>
            <p:grpSpPr>
              <a:xfrm>
                <a:off x="1333500" y="1922145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03" name="Straight Connector 102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4" name="Straight Connector 103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0" name="Group 9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101" name="Straight Connector 10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2" name="Straight Connector 10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cxnSp>
        <p:nvCxnSpPr>
          <p:cNvPr id="42" name="Straight Connector 41"/>
          <p:cNvCxnSpPr/>
          <p:nvPr/>
        </p:nvCxnSpPr>
        <p:spPr bwMode="auto">
          <a:xfrm>
            <a:off x="2514600" y="4413250"/>
            <a:ext cx="82296" cy="781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153"/>
          <p:cNvGrpSpPr/>
          <p:nvPr/>
        </p:nvGrpSpPr>
        <p:grpSpPr>
          <a:xfrm>
            <a:off x="3825240" y="4285615"/>
            <a:ext cx="1312545" cy="205740"/>
            <a:chOff x="1333500" y="1918335"/>
            <a:chExt cx="1312545" cy="205740"/>
          </a:xfrm>
        </p:grpSpPr>
        <p:cxnSp>
          <p:nvCxnSpPr>
            <p:cNvPr id="83" name="Straight Connector 82"/>
            <p:cNvCxnSpPr/>
            <p:nvPr/>
          </p:nvCxnSpPr>
          <p:spPr bwMode="auto">
            <a:xfrm>
              <a:off x="1333500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1491615" y="1922145"/>
              <a:ext cx="196215" cy="20002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5" name="Group 139"/>
            <p:cNvGrpSpPr/>
            <p:nvPr/>
          </p:nvGrpSpPr>
          <p:grpSpPr>
            <a:xfrm>
              <a:off x="1653540" y="1924050"/>
              <a:ext cx="354330" cy="200025"/>
              <a:chOff x="1333500" y="1922145"/>
              <a:chExt cx="354330" cy="200025"/>
            </a:xfrm>
          </p:grpSpPr>
          <p:cxnSp>
            <p:nvCxnSpPr>
              <p:cNvPr id="93" name="Straight Connector 92"/>
              <p:cNvCxnSpPr/>
              <p:nvPr/>
            </p:nvCxnSpPr>
            <p:spPr bwMode="auto">
              <a:xfrm>
                <a:off x="1333500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>
                <a:off x="1491615" y="1922145"/>
                <a:ext cx="196215" cy="200025"/>
              </a:xfrm>
              <a:prstGeom prst="line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6" name="Group 143"/>
            <p:cNvGrpSpPr/>
            <p:nvPr/>
          </p:nvGrpSpPr>
          <p:grpSpPr>
            <a:xfrm>
              <a:off x="1971675" y="1918335"/>
              <a:ext cx="674370" cy="201930"/>
              <a:chOff x="1333500" y="1922145"/>
              <a:chExt cx="674370" cy="201930"/>
            </a:xfrm>
          </p:grpSpPr>
          <p:grpSp>
            <p:nvGrpSpPr>
              <p:cNvPr id="87" name="Group 138"/>
              <p:cNvGrpSpPr/>
              <p:nvPr/>
            </p:nvGrpSpPr>
            <p:grpSpPr>
              <a:xfrm>
                <a:off x="1333500" y="1922145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91" name="Straight Connector 90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2" name="Straight Connector 91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88" name="Group 139"/>
              <p:cNvGrpSpPr/>
              <p:nvPr/>
            </p:nvGrpSpPr>
            <p:grpSpPr>
              <a:xfrm>
                <a:off x="1653540" y="1924050"/>
                <a:ext cx="354330" cy="200025"/>
                <a:chOff x="1333500" y="1922145"/>
                <a:chExt cx="354330" cy="200025"/>
              </a:xfrm>
            </p:grpSpPr>
            <p:cxnSp>
              <p:nvCxnSpPr>
                <p:cNvPr id="89" name="Straight Connector 88"/>
                <p:cNvCxnSpPr/>
                <p:nvPr/>
              </p:nvCxnSpPr>
              <p:spPr bwMode="auto">
                <a:xfrm>
                  <a:off x="1333500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90" name="Straight Connector 89"/>
                <p:cNvCxnSpPr/>
                <p:nvPr/>
              </p:nvCxnSpPr>
              <p:spPr bwMode="auto">
                <a:xfrm>
                  <a:off x="1491615" y="1922145"/>
                  <a:ext cx="196215" cy="200025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0066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cxnSp>
        <p:nvCxnSpPr>
          <p:cNvPr id="44" name="Straight Connector 43"/>
          <p:cNvCxnSpPr/>
          <p:nvPr/>
        </p:nvCxnSpPr>
        <p:spPr bwMode="auto">
          <a:xfrm>
            <a:off x="5095875" y="4281805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253990" y="4281805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5415915" y="4283710"/>
            <a:ext cx="196215" cy="20002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574030" y="4283710"/>
            <a:ext cx="139065" cy="14097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019038" y="3394710"/>
            <a:ext cx="0" cy="76809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9" name="Text Box 11"/>
          <p:cNvSpPr txBox="1">
            <a:spLocks noChangeArrowheads="1"/>
          </p:cNvSpPr>
          <p:nvPr/>
        </p:nvSpPr>
        <p:spPr bwMode="auto">
          <a:xfrm rot="16200000">
            <a:off x="5607558" y="3581400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5735574" y="3394710"/>
            <a:ext cx="312801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5734050" y="4164330"/>
            <a:ext cx="312801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366510" y="3270885"/>
            <a:ext cx="0" cy="10248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3" name="Text Box 11"/>
          <p:cNvSpPr txBox="1">
            <a:spLocks noChangeArrowheads="1"/>
          </p:cNvSpPr>
          <p:nvPr/>
        </p:nvSpPr>
        <p:spPr bwMode="auto">
          <a:xfrm rot="16200000">
            <a:off x="5956045" y="3581019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737859" y="3265170"/>
            <a:ext cx="65836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5735955" y="4293870"/>
            <a:ext cx="65836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6682740" y="3065145"/>
            <a:ext cx="3810" cy="14249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7" name="Text Box 11"/>
          <p:cNvSpPr txBox="1">
            <a:spLocks noChangeArrowheads="1"/>
          </p:cNvSpPr>
          <p:nvPr/>
        </p:nvSpPr>
        <p:spPr bwMode="auto">
          <a:xfrm rot="16200000">
            <a:off x="6276085" y="3581019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730239" y="3063240"/>
            <a:ext cx="97840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5728334" y="4490085"/>
            <a:ext cx="978408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008495" y="2762250"/>
            <a:ext cx="3810" cy="204025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 Box 11"/>
          <p:cNvSpPr txBox="1">
            <a:spLocks noChangeArrowheads="1"/>
          </p:cNvSpPr>
          <p:nvPr/>
        </p:nvSpPr>
        <p:spPr bwMode="auto">
          <a:xfrm rot="16200000">
            <a:off x="6601205" y="3584194"/>
            <a:ext cx="45720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00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1800" i="1" baseline="-2500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5731510" y="2757805"/>
            <a:ext cx="1307592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5735955" y="4802505"/>
            <a:ext cx="1307592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Line 12"/>
          <p:cNvSpPr>
            <a:spLocks noChangeShapeType="1"/>
          </p:cNvSpPr>
          <p:nvPr/>
        </p:nvSpPr>
        <p:spPr bwMode="auto">
          <a:xfrm flipH="1">
            <a:off x="2952750" y="2545080"/>
            <a:ext cx="0" cy="1005840"/>
          </a:xfrm>
          <a:prstGeom prst="line">
            <a:avLst/>
          </a:prstGeom>
          <a:noFill/>
          <a:ln w="28575" cmpd="sng">
            <a:solidFill>
              <a:srgbClr val="00B050"/>
            </a:solidFill>
            <a:round/>
            <a:headEnd type="triangl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65" name="Group 240"/>
          <p:cNvGrpSpPr/>
          <p:nvPr/>
        </p:nvGrpSpPr>
        <p:grpSpPr>
          <a:xfrm>
            <a:off x="2414903" y="3413760"/>
            <a:ext cx="1219200" cy="394210"/>
            <a:chOff x="7787640" y="2211765"/>
            <a:chExt cx="1219200" cy="394210"/>
          </a:xfrm>
        </p:grpSpPr>
        <p:sp>
          <p:nvSpPr>
            <p:cNvPr id="81" name="Text Box 11"/>
            <p:cNvSpPr txBox="1">
              <a:spLocks noChangeArrowheads="1"/>
            </p:cNvSpPr>
            <p:nvPr/>
          </p:nvSpPr>
          <p:spPr bwMode="auto">
            <a:xfrm>
              <a:off x="7787640" y="2211765"/>
              <a:ext cx="1219200" cy="394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B050"/>
                  </a:solidFill>
                </a:rPr>
                <a:t>q</a:t>
              </a:r>
              <a:r>
                <a:rPr lang="sr-Latn-RS" sz="1800" i="1" smtClean="0">
                  <a:solidFill>
                    <a:srgbClr val="00B050"/>
                  </a:solidFill>
                </a:rPr>
                <a:t>=const.</a:t>
              </a:r>
              <a:endParaRPr lang="en-US" sz="1800" i="1">
                <a:solidFill>
                  <a:srgbClr val="00B050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939096" y="2297405"/>
              <a:ext cx="45720" cy="45720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66" name="Straight Connector 65"/>
          <p:cNvCxnSpPr/>
          <p:nvPr/>
        </p:nvCxnSpPr>
        <p:spPr bwMode="auto">
          <a:xfrm>
            <a:off x="2362200" y="3810000"/>
            <a:ext cx="3383280" cy="19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Dot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4315025" y="334899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C00000"/>
                </a:solidFill>
              </a:rPr>
              <a:t>T</a:t>
            </a:r>
            <a:r>
              <a:rPr lang="en-US" sz="1800" baseline="-25000" smtClean="0">
                <a:solidFill>
                  <a:srgbClr val="C00000"/>
                </a:solidFill>
              </a:rPr>
              <a:t>1</a:t>
            </a:r>
            <a:endParaRPr lang="en-US" sz="1800" baseline="-25000">
              <a:solidFill>
                <a:srgbClr val="C00000"/>
              </a:solidFill>
            </a:endParaRPr>
          </a:p>
        </p:txBody>
      </p:sp>
      <p:sp>
        <p:nvSpPr>
          <p:cNvPr id="68" name="Line 12"/>
          <p:cNvSpPr>
            <a:spLocks noChangeShapeType="1"/>
          </p:cNvSpPr>
          <p:nvPr/>
        </p:nvSpPr>
        <p:spPr bwMode="auto">
          <a:xfrm flipH="1">
            <a:off x="4414442" y="3265170"/>
            <a:ext cx="88978" cy="12841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" name="Line 12"/>
          <p:cNvSpPr>
            <a:spLocks noChangeShapeType="1"/>
          </p:cNvSpPr>
          <p:nvPr/>
        </p:nvSpPr>
        <p:spPr bwMode="auto">
          <a:xfrm flipH="1">
            <a:off x="4490642" y="3070860"/>
            <a:ext cx="214708" cy="20080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 flipH="1">
            <a:off x="4704002" y="2762250"/>
            <a:ext cx="199468" cy="307486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Oval 71"/>
          <p:cNvSpPr/>
          <p:nvPr/>
        </p:nvSpPr>
        <p:spPr bwMode="auto">
          <a:xfrm>
            <a:off x="4470493" y="323215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4678138" y="30340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Text Box 14"/>
          <p:cNvSpPr txBox="1">
            <a:spLocks noChangeArrowheads="1"/>
          </p:cNvSpPr>
          <p:nvPr/>
        </p:nvSpPr>
        <p:spPr bwMode="auto">
          <a:xfrm>
            <a:off x="4133850" y="299339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C00000"/>
                </a:solidFill>
              </a:rPr>
              <a:t>T</a:t>
            </a:r>
            <a:r>
              <a:rPr lang="en-US" sz="1800" baseline="-25000" smtClean="0">
                <a:solidFill>
                  <a:srgbClr val="C00000"/>
                </a:solidFill>
              </a:rPr>
              <a:t>2</a:t>
            </a:r>
            <a:endParaRPr lang="en-US" sz="1800" baseline="-25000">
              <a:solidFill>
                <a:srgbClr val="C00000"/>
              </a:solidFill>
            </a:endParaRPr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4380230" y="271145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C00000"/>
                </a:solidFill>
              </a:rPr>
              <a:t>T</a:t>
            </a:r>
            <a:r>
              <a:rPr lang="en-US" sz="1800" baseline="-25000" smtClean="0">
                <a:solidFill>
                  <a:srgbClr val="C00000"/>
                </a:solidFill>
              </a:rPr>
              <a:t>3</a:t>
            </a:r>
            <a:endParaRPr lang="en-US" sz="1800" baseline="-25000">
              <a:solidFill>
                <a:srgbClr val="C00000"/>
              </a:solidFill>
            </a:endParaRPr>
          </a:p>
        </p:txBody>
      </p:sp>
      <p:sp>
        <p:nvSpPr>
          <p:cNvPr id="77" name="Text Box 14"/>
          <p:cNvSpPr txBox="1">
            <a:spLocks noChangeArrowheads="1"/>
          </p:cNvSpPr>
          <p:nvPr/>
        </p:nvSpPr>
        <p:spPr bwMode="auto">
          <a:xfrm>
            <a:off x="4851838" y="2425700"/>
            <a:ext cx="41068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C00000"/>
                </a:solidFill>
              </a:rPr>
              <a:t>T</a:t>
            </a:r>
            <a:r>
              <a:rPr lang="en-US" sz="1800" baseline="-25000" smtClean="0">
                <a:solidFill>
                  <a:srgbClr val="C00000"/>
                </a:solidFill>
              </a:rPr>
              <a:t>4</a:t>
            </a:r>
            <a:endParaRPr lang="en-US" sz="1800" baseline="-25000">
              <a:solidFill>
                <a:srgbClr val="C00000"/>
              </a:solidFill>
            </a:endParaRP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3111159" y="3090922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2461494" y="2903692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80" name="Text Box 14"/>
          <p:cNvSpPr txBox="1">
            <a:spLocks noChangeArrowheads="1"/>
          </p:cNvSpPr>
          <p:nvPr/>
        </p:nvSpPr>
        <p:spPr bwMode="auto">
          <a:xfrm>
            <a:off x="2425359" y="2680756"/>
            <a:ext cx="42030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  <a:sym typeface="Symbol"/>
              </a:rPr>
              <a:t></a:t>
            </a:r>
            <a:r>
              <a:rPr lang="en-US" baseline="-25000" smtClean="0">
                <a:solidFill>
                  <a:srgbClr val="000066"/>
                </a:solidFill>
                <a:sym typeface="Symbol"/>
              </a:rPr>
              <a:t>3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205" name="Text Box 8"/>
          <p:cNvSpPr txBox="1">
            <a:spLocks noChangeArrowheads="1"/>
          </p:cNvSpPr>
          <p:nvPr/>
        </p:nvSpPr>
        <p:spPr bwMode="auto">
          <a:xfrm>
            <a:off x="4762240" y="3795650"/>
            <a:ext cx="954107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sz="1800" i="1" smtClean="0">
                <a:solidFill>
                  <a:srgbClr val="000066"/>
                </a:solidFill>
              </a:rPr>
              <a:t>fluid</a:t>
            </a:r>
            <a:r>
              <a:rPr lang="en-US" sz="1800" i="1" smtClean="0">
                <a:solidFill>
                  <a:srgbClr val="000066"/>
                </a:solidFill>
              </a:rPr>
              <a:t> </a:t>
            </a:r>
            <a:r>
              <a:rPr lang="en-US" sz="1800" smtClean="0">
                <a:solidFill>
                  <a:srgbClr val="000066"/>
                </a:solidFill>
              </a:rPr>
              <a:t>“1”</a:t>
            </a:r>
            <a:endParaRPr lang="en-US" sz="1800" i="1" smtClean="0">
              <a:solidFill>
                <a:srgbClr val="000066"/>
              </a:solidFill>
            </a:endParaRPr>
          </a:p>
        </p:txBody>
      </p:sp>
      <p:sp>
        <p:nvSpPr>
          <p:cNvPr id="235" name="Text Box 8"/>
          <p:cNvSpPr txBox="1">
            <a:spLocks noChangeArrowheads="1"/>
          </p:cNvSpPr>
          <p:nvPr/>
        </p:nvSpPr>
        <p:spPr bwMode="auto">
          <a:xfrm>
            <a:off x="3270939" y="4869315"/>
            <a:ext cx="1682061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800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sr-Latn-R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</a:t>
            </a:r>
            <a:r>
              <a:rPr lang="sr-Latn-RS" sz="18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dužina cevi</a:t>
            </a:r>
            <a:r>
              <a:rPr lang="sr-Latn-RS" sz="1800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sz="1800" i="1" baseline="-25000">
              <a:solidFill>
                <a:srgbClr val="000066"/>
              </a:solidFill>
            </a:endParaRPr>
          </a:p>
        </p:txBody>
      </p:sp>
      <p:sp>
        <p:nvSpPr>
          <p:cNvPr id="237" name="Text Box 14"/>
          <p:cNvSpPr txBox="1">
            <a:spLocks noChangeArrowheads="1"/>
          </p:cNvSpPr>
          <p:nvPr/>
        </p:nvSpPr>
        <p:spPr bwMode="auto">
          <a:xfrm>
            <a:off x="4030187" y="3467042"/>
            <a:ext cx="3898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I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238" name="Freeform 237"/>
          <p:cNvSpPr/>
          <p:nvPr/>
        </p:nvSpPr>
        <p:spPr bwMode="auto">
          <a:xfrm rot="16200000">
            <a:off x="4342221" y="3419460"/>
            <a:ext cx="91029" cy="47934"/>
          </a:xfrm>
          <a:custGeom>
            <a:avLst/>
            <a:gdLst>
              <a:gd name="connsiteX0" fmla="*/ 0 w 91029"/>
              <a:gd name="connsiteY0" fmla="*/ 2874 h 47934"/>
              <a:gd name="connsiteX1" fmla="*/ 17145 w 91029"/>
              <a:gd name="connsiteY1" fmla="*/ 2874 h 47934"/>
              <a:gd name="connsiteX2" fmla="*/ 28575 w 91029"/>
              <a:gd name="connsiteY2" fmla="*/ 6684 h 47934"/>
              <a:gd name="connsiteX3" fmla="*/ 40005 w 91029"/>
              <a:gd name="connsiteY3" fmla="*/ 12399 h 47934"/>
              <a:gd name="connsiteX4" fmla="*/ 51435 w 91029"/>
              <a:gd name="connsiteY4" fmla="*/ 18114 h 47934"/>
              <a:gd name="connsiteX5" fmla="*/ 57150 w 91029"/>
              <a:gd name="connsiteY5" fmla="*/ 21924 h 47934"/>
              <a:gd name="connsiteX6" fmla="*/ 60960 w 91029"/>
              <a:gd name="connsiteY6" fmla="*/ 27639 h 47934"/>
              <a:gd name="connsiteX7" fmla="*/ 72390 w 91029"/>
              <a:gd name="connsiteY7" fmla="*/ 31449 h 47934"/>
              <a:gd name="connsiteX8" fmla="*/ 78105 w 91029"/>
              <a:gd name="connsiteY8" fmla="*/ 37164 h 47934"/>
              <a:gd name="connsiteX9" fmla="*/ 85725 w 91029"/>
              <a:gd name="connsiteY9" fmla="*/ 42879 h 4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029" h="47934">
                <a:moveTo>
                  <a:pt x="0" y="2874"/>
                </a:moveTo>
                <a:cubicBezTo>
                  <a:pt x="8383" y="80"/>
                  <a:pt x="5650" y="0"/>
                  <a:pt x="17145" y="2874"/>
                </a:cubicBezTo>
                <a:cubicBezTo>
                  <a:pt x="21041" y="3848"/>
                  <a:pt x="28575" y="6684"/>
                  <a:pt x="28575" y="6684"/>
                </a:cubicBezTo>
                <a:cubicBezTo>
                  <a:pt x="44953" y="17603"/>
                  <a:pt x="24231" y="4512"/>
                  <a:pt x="40005" y="12399"/>
                </a:cubicBezTo>
                <a:cubicBezTo>
                  <a:pt x="54777" y="19785"/>
                  <a:pt x="37070" y="13326"/>
                  <a:pt x="51435" y="18114"/>
                </a:cubicBezTo>
                <a:cubicBezTo>
                  <a:pt x="53340" y="19384"/>
                  <a:pt x="55531" y="20305"/>
                  <a:pt x="57150" y="21924"/>
                </a:cubicBezTo>
                <a:cubicBezTo>
                  <a:pt x="58769" y="23543"/>
                  <a:pt x="59018" y="26426"/>
                  <a:pt x="60960" y="27639"/>
                </a:cubicBezTo>
                <a:cubicBezTo>
                  <a:pt x="64366" y="29768"/>
                  <a:pt x="72390" y="31449"/>
                  <a:pt x="72390" y="31449"/>
                </a:cubicBezTo>
                <a:cubicBezTo>
                  <a:pt x="74295" y="33354"/>
                  <a:pt x="76035" y="35439"/>
                  <a:pt x="78105" y="37164"/>
                </a:cubicBezTo>
                <a:cubicBezTo>
                  <a:pt x="91029" y="47934"/>
                  <a:pt x="79666" y="36820"/>
                  <a:pt x="85725" y="42879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9" name="Line 12"/>
          <p:cNvSpPr>
            <a:spLocks noChangeShapeType="1"/>
          </p:cNvSpPr>
          <p:nvPr/>
        </p:nvSpPr>
        <p:spPr bwMode="auto">
          <a:xfrm rot="16200000" flipH="1">
            <a:off x="4177159" y="3669537"/>
            <a:ext cx="371349" cy="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244" name="Straight Connector 243"/>
          <p:cNvCxnSpPr/>
          <p:nvPr/>
        </p:nvCxnSpPr>
        <p:spPr bwMode="auto">
          <a:xfrm flipH="1">
            <a:off x="4102092" y="3448894"/>
            <a:ext cx="239761" cy="86089"/>
          </a:xfrm>
          <a:prstGeom prst="line">
            <a:avLst/>
          </a:prstGeom>
          <a:noFill/>
          <a:ln w="9525" cap="flat" cmpd="sng" algn="ctr">
            <a:solidFill>
              <a:srgbClr val="00004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1" name="Freeform 240"/>
          <p:cNvSpPr/>
          <p:nvPr/>
        </p:nvSpPr>
        <p:spPr bwMode="auto">
          <a:xfrm rot="5400000">
            <a:off x="4873447" y="2691303"/>
            <a:ext cx="91029" cy="47934"/>
          </a:xfrm>
          <a:custGeom>
            <a:avLst/>
            <a:gdLst>
              <a:gd name="connsiteX0" fmla="*/ 0 w 91029"/>
              <a:gd name="connsiteY0" fmla="*/ 2874 h 47934"/>
              <a:gd name="connsiteX1" fmla="*/ 17145 w 91029"/>
              <a:gd name="connsiteY1" fmla="*/ 2874 h 47934"/>
              <a:gd name="connsiteX2" fmla="*/ 28575 w 91029"/>
              <a:gd name="connsiteY2" fmla="*/ 6684 h 47934"/>
              <a:gd name="connsiteX3" fmla="*/ 40005 w 91029"/>
              <a:gd name="connsiteY3" fmla="*/ 12399 h 47934"/>
              <a:gd name="connsiteX4" fmla="*/ 51435 w 91029"/>
              <a:gd name="connsiteY4" fmla="*/ 18114 h 47934"/>
              <a:gd name="connsiteX5" fmla="*/ 57150 w 91029"/>
              <a:gd name="connsiteY5" fmla="*/ 21924 h 47934"/>
              <a:gd name="connsiteX6" fmla="*/ 60960 w 91029"/>
              <a:gd name="connsiteY6" fmla="*/ 27639 h 47934"/>
              <a:gd name="connsiteX7" fmla="*/ 72390 w 91029"/>
              <a:gd name="connsiteY7" fmla="*/ 31449 h 47934"/>
              <a:gd name="connsiteX8" fmla="*/ 78105 w 91029"/>
              <a:gd name="connsiteY8" fmla="*/ 37164 h 47934"/>
              <a:gd name="connsiteX9" fmla="*/ 85725 w 91029"/>
              <a:gd name="connsiteY9" fmla="*/ 42879 h 47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029" h="47934">
                <a:moveTo>
                  <a:pt x="0" y="2874"/>
                </a:moveTo>
                <a:cubicBezTo>
                  <a:pt x="8383" y="80"/>
                  <a:pt x="5650" y="0"/>
                  <a:pt x="17145" y="2874"/>
                </a:cubicBezTo>
                <a:cubicBezTo>
                  <a:pt x="21041" y="3848"/>
                  <a:pt x="28575" y="6684"/>
                  <a:pt x="28575" y="6684"/>
                </a:cubicBezTo>
                <a:cubicBezTo>
                  <a:pt x="44953" y="17603"/>
                  <a:pt x="24231" y="4512"/>
                  <a:pt x="40005" y="12399"/>
                </a:cubicBezTo>
                <a:cubicBezTo>
                  <a:pt x="54777" y="19785"/>
                  <a:pt x="37070" y="13326"/>
                  <a:pt x="51435" y="18114"/>
                </a:cubicBezTo>
                <a:cubicBezTo>
                  <a:pt x="53340" y="19384"/>
                  <a:pt x="55531" y="20305"/>
                  <a:pt x="57150" y="21924"/>
                </a:cubicBezTo>
                <a:cubicBezTo>
                  <a:pt x="58769" y="23543"/>
                  <a:pt x="59018" y="26426"/>
                  <a:pt x="60960" y="27639"/>
                </a:cubicBezTo>
                <a:cubicBezTo>
                  <a:pt x="64366" y="29768"/>
                  <a:pt x="72390" y="31449"/>
                  <a:pt x="72390" y="31449"/>
                </a:cubicBezTo>
                <a:cubicBezTo>
                  <a:pt x="74295" y="33354"/>
                  <a:pt x="76035" y="35439"/>
                  <a:pt x="78105" y="37164"/>
                </a:cubicBezTo>
                <a:cubicBezTo>
                  <a:pt x="91029" y="47934"/>
                  <a:pt x="79666" y="36820"/>
                  <a:pt x="85725" y="42879"/>
                </a:cubicBez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2" name="Line 12"/>
          <p:cNvSpPr>
            <a:spLocks noChangeShapeType="1"/>
          </p:cNvSpPr>
          <p:nvPr/>
        </p:nvSpPr>
        <p:spPr bwMode="auto">
          <a:xfrm rot="16200000" flipH="1" flipV="1">
            <a:off x="4643535" y="2386136"/>
            <a:ext cx="594360" cy="0"/>
          </a:xfrm>
          <a:prstGeom prst="line">
            <a:avLst/>
          </a:prstGeom>
          <a:noFill/>
          <a:ln w="28575" cmpd="sng">
            <a:solidFill>
              <a:srgbClr val="C00000"/>
            </a:solidFill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8" name="Text Box 14"/>
          <p:cNvSpPr txBox="1">
            <a:spLocks noChangeArrowheads="1"/>
          </p:cNvSpPr>
          <p:nvPr/>
        </p:nvSpPr>
        <p:spPr bwMode="auto">
          <a:xfrm>
            <a:off x="4907871" y="1886204"/>
            <a:ext cx="43794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rgbClr val="C00000"/>
                </a:solidFill>
              </a:rPr>
              <a:t>T</a:t>
            </a:r>
            <a:r>
              <a:rPr lang="en-US" baseline="-25000" smtClean="0">
                <a:solidFill>
                  <a:srgbClr val="C00000"/>
                </a:solidFill>
              </a:rPr>
              <a:t>II</a:t>
            </a:r>
            <a:endParaRPr lang="en-US" baseline="-25000">
              <a:solidFill>
                <a:srgbClr val="C00000"/>
              </a:solidFill>
            </a:endParaRPr>
          </a:p>
        </p:txBody>
      </p:sp>
      <p:sp>
        <p:nvSpPr>
          <p:cNvPr id="249" name="Text Box 8"/>
          <p:cNvSpPr txBox="1">
            <a:spLocks noChangeArrowheads="1"/>
          </p:cNvSpPr>
          <p:nvPr/>
        </p:nvSpPr>
        <p:spPr bwMode="auto">
          <a:xfrm>
            <a:off x="3081147" y="2334260"/>
            <a:ext cx="954107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sz="1800" i="1" smtClean="0">
                <a:solidFill>
                  <a:srgbClr val="000066"/>
                </a:solidFill>
              </a:rPr>
              <a:t>fluid</a:t>
            </a:r>
            <a:r>
              <a:rPr lang="en-US" sz="1800" i="1" smtClean="0">
                <a:solidFill>
                  <a:srgbClr val="000066"/>
                </a:solidFill>
              </a:rPr>
              <a:t> </a:t>
            </a:r>
            <a:r>
              <a:rPr lang="en-US" sz="1800" smtClean="0">
                <a:solidFill>
                  <a:srgbClr val="000066"/>
                </a:solidFill>
              </a:rPr>
              <a:t>“2”</a:t>
            </a:r>
            <a:endParaRPr lang="en-US" sz="1800" i="1" smtClean="0">
              <a:solidFill>
                <a:srgbClr val="000066"/>
              </a:solidFill>
            </a:endParaRPr>
          </a:p>
        </p:txBody>
      </p:sp>
      <p:sp>
        <p:nvSpPr>
          <p:cNvPr id="250" name="Text Box 8"/>
          <p:cNvSpPr txBox="1">
            <a:spLocks noChangeArrowheads="1"/>
          </p:cNvSpPr>
          <p:nvPr/>
        </p:nvSpPr>
        <p:spPr bwMode="auto">
          <a:xfrm>
            <a:off x="3309747" y="3398768"/>
            <a:ext cx="97149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 smtClean="0">
                <a:solidFill>
                  <a:srgbClr val="000066"/>
                </a:solidFill>
              </a:rPr>
              <a:t>granični</a:t>
            </a:r>
            <a:endParaRPr lang="en-GB" sz="1200" i="1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 smtClean="0">
                <a:solidFill>
                  <a:srgbClr val="000066"/>
                </a:solidFill>
              </a:rPr>
              <a:t>sloj</a:t>
            </a:r>
            <a:r>
              <a:rPr lang="en-US" sz="1200" i="1" smtClean="0">
                <a:solidFill>
                  <a:srgbClr val="000066"/>
                </a:solidFill>
              </a:rPr>
              <a:t> </a:t>
            </a:r>
            <a:r>
              <a:rPr lang="en-US" sz="1200" smtClean="0">
                <a:solidFill>
                  <a:srgbClr val="000066"/>
                </a:solidFill>
              </a:rPr>
              <a:t>“1”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200" i="1" smtClean="0">
                <a:solidFill>
                  <a:srgbClr val="000066"/>
                </a:solidFill>
              </a:rPr>
              <a:t>(</a:t>
            </a:r>
            <a:r>
              <a:rPr lang="sr-Latn-CS" sz="12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12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en-US" sz="1200" i="1" smtClean="0">
                <a:solidFill>
                  <a:srgbClr val="000066"/>
                </a:solidFill>
              </a:rPr>
              <a:t>)</a:t>
            </a:r>
            <a:endParaRPr lang="en-US" sz="1200" i="1">
              <a:solidFill>
                <a:srgbClr val="000066"/>
              </a:solidFill>
            </a:endParaRPr>
          </a:p>
        </p:txBody>
      </p:sp>
      <p:sp>
        <p:nvSpPr>
          <p:cNvPr id="251" name="Text Box 8"/>
          <p:cNvSpPr txBox="1">
            <a:spLocks noChangeArrowheads="1"/>
          </p:cNvSpPr>
          <p:nvPr/>
        </p:nvSpPr>
        <p:spPr bwMode="auto">
          <a:xfrm>
            <a:off x="3919347" y="2096624"/>
            <a:ext cx="97149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 smtClean="0">
                <a:solidFill>
                  <a:srgbClr val="000066"/>
                </a:solidFill>
              </a:rPr>
              <a:t>granični</a:t>
            </a:r>
            <a:endParaRPr lang="en-GB" sz="1200" i="1" smtClean="0">
              <a:solidFill>
                <a:srgbClr val="000066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l-SI" sz="1200" i="1" smtClean="0">
                <a:solidFill>
                  <a:srgbClr val="000066"/>
                </a:solidFill>
              </a:rPr>
              <a:t>sloj</a:t>
            </a:r>
            <a:r>
              <a:rPr lang="en-US" sz="1200" i="1" smtClean="0">
                <a:solidFill>
                  <a:srgbClr val="000066"/>
                </a:solidFill>
              </a:rPr>
              <a:t> </a:t>
            </a:r>
            <a:r>
              <a:rPr lang="en-US" sz="1200" smtClean="0">
                <a:solidFill>
                  <a:srgbClr val="000066"/>
                </a:solidFill>
              </a:rPr>
              <a:t>“2”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200" i="1" smtClean="0">
                <a:solidFill>
                  <a:srgbClr val="000066"/>
                </a:solidFill>
              </a:rPr>
              <a:t>(</a:t>
            </a:r>
            <a:r>
              <a:rPr lang="sr-Latn-CS" sz="12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12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en-US" sz="1200" i="1" smtClean="0">
                <a:solidFill>
                  <a:srgbClr val="000066"/>
                </a:solidFill>
              </a:rPr>
              <a:t>)</a:t>
            </a:r>
          </a:p>
        </p:txBody>
      </p:sp>
      <p:cxnSp>
        <p:nvCxnSpPr>
          <p:cNvPr id="253" name="Straight Connector 252"/>
          <p:cNvCxnSpPr/>
          <p:nvPr/>
        </p:nvCxnSpPr>
        <p:spPr bwMode="auto">
          <a:xfrm flipH="1" flipV="1">
            <a:off x="4603798" y="2442558"/>
            <a:ext cx="297585" cy="238401"/>
          </a:xfrm>
          <a:prstGeom prst="line">
            <a:avLst/>
          </a:prstGeom>
          <a:noFill/>
          <a:ln w="9525" cap="flat" cmpd="sng" algn="ctr">
            <a:solidFill>
              <a:srgbClr val="00004C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1" name="Oval 70"/>
          <p:cNvSpPr/>
          <p:nvPr/>
        </p:nvSpPr>
        <p:spPr bwMode="auto">
          <a:xfrm>
            <a:off x="4388578" y="336169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868638" y="2729230"/>
            <a:ext cx="64008" cy="64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50179" y="1278542"/>
            <a:ext cx="299607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k (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–T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II</a:t>
            </a:r>
            <a:r>
              <a:rPr lang="en-US" sz="2400" i="1" smtClean="0">
                <a:solidFill>
                  <a:srgbClr val="000066"/>
                </a:solidFill>
              </a:rPr>
              <a:t>)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34947" y="138711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777509" y="2176488"/>
            <a:ext cx="2514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k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                   </a:t>
            </a:r>
            <a:endParaRPr lang="en-US" sz="2400">
              <a:solidFill>
                <a:srgbClr val="000066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>
            <a:off x="1342333" y="2446669"/>
            <a:ext cx="420624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5" name="Text Box 11"/>
          <p:cNvSpPr txBox="1">
            <a:spLocks noChangeArrowheads="1"/>
          </p:cNvSpPr>
          <p:nvPr/>
        </p:nvSpPr>
        <p:spPr bwMode="auto">
          <a:xfrm>
            <a:off x="2048497" y="2580888"/>
            <a:ext cx="327538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</a:t>
            </a:r>
            <a:r>
              <a:rPr lang="en-US" sz="2400" i="1" smtClean="0">
                <a:solidFill>
                  <a:srgbClr val="000066"/>
                </a:solidFill>
              </a:rPr>
              <a:t>   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6" name="Text Box 11"/>
          <p:cNvSpPr txBox="1">
            <a:spLocks noChangeArrowheads="1"/>
          </p:cNvSpPr>
          <p:nvPr/>
        </p:nvSpPr>
        <p:spPr bwMode="auto">
          <a:xfrm>
            <a:off x="2787704" y="1937368"/>
            <a:ext cx="12192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smtClean="0">
              <a:solidFill>
                <a:srgbClr val="000066"/>
              </a:solidFill>
            </a:endParaRPr>
          </a:p>
        </p:txBody>
      </p:sp>
      <p:sp>
        <p:nvSpPr>
          <p:cNvPr id="117" name="Text Box 8"/>
          <p:cNvSpPr txBox="1">
            <a:spLocks noChangeArrowheads="1"/>
          </p:cNvSpPr>
          <p:nvPr/>
        </p:nvSpPr>
        <p:spPr bwMode="auto">
          <a:xfrm>
            <a:off x="1247184" y="2757394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1396694" y="2392703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1385474" y="284306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 Box 8"/>
          <p:cNvSpPr txBox="1">
            <a:spLocks noChangeArrowheads="1"/>
          </p:cNvSpPr>
          <p:nvPr/>
        </p:nvSpPr>
        <p:spPr bwMode="auto">
          <a:xfrm>
            <a:off x="4669608" y="276548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21" name="Text Box 8"/>
          <p:cNvSpPr txBox="1">
            <a:spLocks noChangeArrowheads="1"/>
          </p:cNvSpPr>
          <p:nvPr/>
        </p:nvSpPr>
        <p:spPr bwMode="auto">
          <a:xfrm>
            <a:off x="4819118" y="240079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4807898" y="285115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3" name="Group 122"/>
          <p:cNvGrpSpPr/>
          <p:nvPr/>
        </p:nvGrpSpPr>
        <p:grpSpPr>
          <a:xfrm>
            <a:off x="2162596" y="2337407"/>
            <a:ext cx="2494193" cy="1015663"/>
            <a:chOff x="4740584" y="1467265"/>
            <a:chExt cx="2494193" cy="1015663"/>
          </a:xfrm>
        </p:grpSpPr>
        <p:cxnSp>
          <p:nvCxnSpPr>
            <p:cNvPr id="124" name="Straight Connector 123"/>
            <p:cNvCxnSpPr/>
            <p:nvPr/>
          </p:nvCxnSpPr>
          <p:spPr bwMode="auto">
            <a:xfrm>
              <a:off x="5851643" y="1998607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Text Box 11"/>
            <p:cNvSpPr txBox="1">
              <a:spLocks noChangeArrowheads="1"/>
            </p:cNvSpPr>
            <p:nvPr/>
          </p:nvSpPr>
          <p:spPr bwMode="auto">
            <a:xfrm>
              <a:off x="5346812" y="1467265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 smtClean="0">
                <a:solidFill>
                  <a:srgbClr val="000066"/>
                </a:solidFill>
              </a:endParaRPr>
            </a:p>
          </p:txBody>
        </p:sp>
        <p:sp>
          <p:nvSpPr>
            <p:cNvPr id="126" name="Text Box 11"/>
            <p:cNvSpPr txBox="1">
              <a:spLocks noChangeArrowheads="1"/>
            </p:cNvSpPr>
            <p:nvPr/>
          </p:nvSpPr>
          <p:spPr bwMode="auto">
            <a:xfrm>
              <a:off x="5327928" y="2122696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 smtClean="0">
                  <a:solidFill>
                    <a:srgbClr val="000066"/>
                  </a:solidFill>
                </a:rPr>
                <a:t>k=</a:t>
              </a:r>
              <a:r>
                <a:rPr lang="sr-Latn-RS" sz="1400" smtClean="0">
                  <a:solidFill>
                    <a:srgbClr val="000066"/>
                  </a:solidFill>
                </a:rPr>
                <a:t>1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5340740" y="1501657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 smtClean="0">
                  <a:solidFill>
                    <a:srgbClr val="000066"/>
                  </a:solidFill>
                </a:rPr>
                <a:t>n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  <p:sp>
          <p:nvSpPr>
            <p:cNvPr id="128" name="Text Box 8"/>
            <p:cNvSpPr txBox="1">
              <a:spLocks noChangeArrowheads="1"/>
            </p:cNvSpPr>
            <p:nvPr/>
          </p:nvSpPr>
          <p:spPr bwMode="auto">
            <a:xfrm>
              <a:off x="4845780" y="1515908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4963595" y="1990547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 Box 8"/>
            <p:cNvSpPr txBox="1">
              <a:spLocks noChangeArrowheads="1"/>
            </p:cNvSpPr>
            <p:nvPr/>
          </p:nvSpPr>
          <p:spPr bwMode="auto">
            <a:xfrm>
              <a:off x="4740584" y="1904875"/>
              <a:ext cx="901706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31" name="Text Box 8"/>
            <p:cNvSpPr txBox="1">
              <a:spLocks noChangeArrowheads="1"/>
            </p:cNvSpPr>
            <p:nvPr/>
          </p:nvSpPr>
          <p:spPr bwMode="auto">
            <a:xfrm>
              <a:off x="5736579" y="1538961"/>
              <a:ext cx="580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132" name="Text Box 8"/>
            <p:cNvSpPr txBox="1">
              <a:spLocks noChangeArrowheads="1"/>
            </p:cNvSpPr>
            <p:nvPr/>
          </p:nvSpPr>
          <p:spPr bwMode="auto">
            <a:xfrm>
              <a:off x="5718490" y="1927928"/>
              <a:ext cx="62229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sr-Latn-C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133" name="Text Box 11"/>
            <p:cNvSpPr txBox="1">
              <a:spLocks noChangeArrowheads="1"/>
            </p:cNvSpPr>
            <p:nvPr/>
          </p:nvSpPr>
          <p:spPr bwMode="auto">
            <a:xfrm>
              <a:off x="6184136" y="1701191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34" name="Text Box 8"/>
            <p:cNvSpPr txBox="1">
              <a:spLocks noChangeArrowheads="1"/>
            </p:cNvSpPr>
            <p:nvPr/>
          </p:nvSpPr>
          <p:spPr bwMode="auto">
            <a:xfrm>
              <a:off x="6359117" y="1516033"/>
              <a:ext cx="87566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 smtClean="0">
                  <a:solidFill>
                    <a:srgbClr val="000066"/>
                  </a:solidFill>
                </a:rPr>
                <a:t>k</a:t>
              </a:r>
              <a:r>
                <a:rPr lang="sr-Latn-RS" sz="2400" baseline="-25000" smtClean="0">
                  <a:solidFill>
                    <a:srgbClr val="000066"/>
                  </a:solidFill>
                </a:rPr>
                <a:t>+1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35" name="Straight Connector 134"/>
            <p:cNvCxnSpPr/>
            <p:nvPr/>
          </p:nvCxnSpPr>
          <p:spPr bwMode="auto">
            <a:xfrm>
              <a:off x="6530526" y="1990672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6" name="Text Box 8"/>
            <p:cNvSpPr txBox="1">
              <a:spLocks noChangeArrowheads="1"/>
            </p:cNvSpPr>
            <p:nvPr/>
          </p:nvSpPr>
          <p:spPr bwMode="auto">
            <a:xfrm>
              <a:off x="6477000" y="1905000"/>
              <a:ext cx="645408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37" name="Text Box 11"/>
          <p:cNvSpPr txBox="1">
            <a:spLocks noChangeArrowheads="1"/>
          </p:cNvSpPr>
          <p:nvPr/>
        </p:nvSpPr>
        <p:spPr bwMode="auto">
          <a:xfrm>
            <a:off x="810552" y="3952418"/>
            <a:ext cx="1399248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w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 </a:t>
            </a:r>
            <a:r>
              <a:rPr lang="sr-Latn-RS" sz="2400" i="1" smtClean="0">
                <a:solidFill>
                  <a:srgbClr val="000066"/>
                </a:solidFill>
              </a:rPr>
              <a:t>    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39" name="Text Box 11"/>
          <p:cNvSpPr txBox="1">
            <a:spLocks noChangeArrowheads="1"/>
          </p:cNvSpPr>
          <p:nvPr/>
        </p:nvSpPr>
        <p:spPr bwMode="auto">
          <a:xfrm>
            <a:off x="2785885" y="3952218"/>
            <a:ext cx="3275387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</a:rPr>
              <a:t>+</a:t>
            </a:r>
            <a:r>
              <a:rPr lang="en-US" sz="2400" i="1" smtClean="0">
                <a:solidFill>
                  <a:srgbClr val="000066"/>
                </a:solidFill>
              </a:rPr>
              <a:t>   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   </a:t>
            </a:r>
            <a:r>
              <a:rPr lang="en-US" sz="2400" i="1" smtClean="0">
                <a:solidFill>
                  <a:srgbClr val="000066"/>
                </a:solidFill>
              </a:rPr>
              <a:t>                  </a:t>
            </a:r>
            <a:r>
              <a:rPr lang="sr-Latn-RS" sz="2400" i="1" smtClean="0">
                <a:solidFill>
                  <a:srgbClr val="000066"/>
                </a:solidFill>
              </a:rPr>
              <a:t>+     </a:t>
            </a: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41" name="Text Box 8"/>
          <p:cNvSpPr txBox="1">
            <a:spLocks noChangeArrowheads="1"/>
          </p:cNvSpPr>
          <p:nvPr/>
        </p:nvSpPr>
        <p:spPr bwMode="auto">
          <a:xfrm>
            <a:off x="1984572" y="4128724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2" name="Text Box 8"/>
          <p:cNvSpPr txBox="1">
            <a:spLocks noChangeArrowheads="1"/>
          </p:cNvSpPr>
          <p:nvPr/>
        </p:nvSpPr>
        <p:spPr bwMode="auto">
          <a:xfrm>
            <a:off x="2134082" y="3764033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3" name="Straight Connector 142"/>
          <p:cNvCxnSpPr/>
          <p:nvPr/>
        </p:nvCxnSpPr>
        <p:spPr bwMode="auto">
          <a:xfrm>
            <a:off x="2122862" y="4214396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Text Box 8"/>
          <p:cNvSpPr txBox="1">
            <a:spLocks noChangeArrowheads="1"/>
          </p:cNvSpPr>
          <p:nvPr/>
        </p:nvSpPr>
        <p:spPr bwMode="auto">
          <a:xfrm>
            <a:off x="5406996" y="4136816"/>
            <a:ext cx="94491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d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</a:t>
            </a:r>
            <a:r>
              <a:rPr lang="en-US" sz="2400" baseline="-25000" smtClean="0">
                <a:solidFill>
                  <a:srgbClr val="000066"/>
                </a:solidFill>
                <a:sym typeface="Symbol"/>
              </a:rPr>
              <a:t>2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45" name="Text Box 8"/>
          <p:cNvSpPr txBox="1">
            <a:spLocks noChangeArrowheads="1"/>
          </p:cNvSpPr>
          <p:nvPr/>
        </p:nvSpPr>
        <p:spPr bwMode="auto">
          <a:xfrm>
            <a:off x="5556506" y="3772125"/>
            <a:ext cx="62100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>
            <a:off x="5545286" y="4222488"/>
            <a:ext cx="73152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7" name="Group 146"/>
          <p:cNvGrpSpPr/>
          <p:nvPr/>
        </p:nvGrpSpPr>
        <p:grpSpPr>
          <a:xfrm>
            <a:off x="2899984" y="3708737"/>
            <a:ext cx="2494193" cy="1015663"/>
            <a:chOff x="4740584" y="1467265"/>
            <a:chExt cx="2494193" cy="1015663"/>
          </a:xfrm>
        </p:grpSpPr>
        <p:cxnSp>
          <p:nvCxnSpPr>
            <p:cNvPr id="148" name="Straight Connector 147"/>
            <p:cNvCxnSpPr/>
            <p:nvPr/>
          </p:nvCxnSpPr>
          <p:spPr bwMode="auto">
            <a:xfrm>
              <a:off x="5851643" y="1998607"/>
              <a:ext cx="36576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 Box 11"/>
            <p:cNvSpPr txBox="1">
              <a:spLocks noChangeArrowheads="1"/>
            </p:cNvSpPr>
            <p:nvPr/>
          </p:nvSpPr>
          <p:spPr bwMode="auto">
            <a:xfrm>
              <a:off x="5346812" y="1467265"/>
              <a:ext cx="7620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</a:t>
              </a:r>
              <a:endParaRPr lang="en-US" sz="5000" smtClean="0">
                <a:solidFill>
                  <a:srgbClr val="000066"/>
                </a:solidFill>
              </a:endParaRPr>
            </a:p>
          </p:txBody>
        </p:sp>
        <p:sp>
          <p:nvSpPr>
            <p:cNvPr id="150" name="Text Box 11"/>
            <p:cNvSpPr txBox="1">
              <a:spLocks noChangeArrowheads="1"/>
            </p:cNvSpPr>
            <p:nvPr/>
          </p:nvSpPr>
          <p:spPr bwMode="auto">
            <a:xfrm>
              <a:off x="5327928" y="2122696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 smtClean="0">
                  <a:solidFill>
                    <a:srgbClr val="000066"/>
                  </a:solidFill>
                </a:rPr>
                <a:t>k=</a:t>
              </a:r>
              <a:r>
                <a:rPr lang="sr-Latn-RS" sz="1400" smtClean="0">
                  <a:solidFill>
                    <a:srgbClr val="000066"/>
                  </a:solidFill>
                </a:rPr>
                <a:t>1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  <p:sp>
          <p:nvSpPr>
            <p:cNvPr id="151" name="Text Box 11"/>
            <p:cNvSpPr txBox="1">
              <a:spLocks noChangeArrowheads="1"/>
            </p:cNvSpPr>
            <p:nvPr/>
          </p:nvSpPr>
          <p:spPr bwMode="auto">
            <a:xfrm>
              <a:off x="5340740" y="1501657"/>
              <a:ext cx="6096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400" i="1" smtClean="0">
                  <a:solidFill>
                    <a:srgbClr val="000066"/>
                  </a:solidFill>
                </a:rPr>
                <a:t>n</a:t>
              </a:r>
              <a:endParaRPr lang="en-US" sz="1400" smtClean="0">
                <a:solidFill>
                  <a:srgbClr val="000066"/>
                </a:solidFill>
              </a:endParaRPr>
            </a:p>
          </p:txBody>
        </p:sp>
        <p:sp>
          <p:nvSpPr>
            <p:cNvPr id="152" name="Text Box 8"/>
            <p:cNvSpPr txBox="1">
              <a:spLocks noChangeArrowheads="1"/>
            </p:cNvSpPr>
            <p:nvPr/>
          </p:nvSpPr>
          <p:spPr bwMode="auto">
            <a:xfrm>
              <a:off x="4845780" y="1515908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cxnSp>
          <p:nvCxnSpPr>
            <p:cNvPr id="153" name="Straight Connector 152"/>
            <p:cNvCxnSpPr/>
            <p:nvPr/>
          </p:nvCxnSpPr>
          <p:spPr bwMode="auto">
            <a:xfrm>
              <a:off x="4963595" y="1990547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4" name="Text Box 8"/>
            <p:cNvSpPr txBox="1">
              <a:spLocks noChangeArrowheads="1"/>
            </p:cNvSpPr>
            <p:nvPr/>
          </p:nvSpPr>
          <p:spPr bwMode="auto">
            <a:xfrm>
              <a:off x="4740584" y="1904875"/>
              <a:ext cx="901706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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sp>
          <p:nvSpPr>
            <p:cNvPr id="155" name="Text Box 8"/>
            <p:cNvSpPr txBox="1">
              <a:spLocks noChangeArrowheads="1"/>
            </p:cNvSpPr>
            <p:nvPr/>
          </p:nvSpPr>
          <p:spPr bwMode="auto">
            <a:xfrm>
              <a:off x="5736579" y="1538961"/>
              <a:ext cx="58060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sz="2400">
                <a:solidFill>
                  <a:srgbClr val="000066"/>
                </a:solidFill>
              </a:endParaRPr>
            </a:p>
          </p:txBody>
        </p:sp>
        <p:sp>
          <p:nvSpPr>
            <p:cNvPr id="156" name="Text Box 8"/>
            <p:cNvSpPr txBox="1">
              <a:spLocks noChangeArrowheads="1"/>
            </p:cNvSpPr>
            <p:nvPr/>
          </p:nvSpPr>
          <p:spPr bwMode="auto">
            <a:xfrm>
              <a:off x="5718490" y="1927928"/>
              <a:ext cx="622294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sr-Latn-C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  <p:sp>
          <p:nvSpPr>
            <p:cNvPr id="157" name="Text Box 11"/>
            <p:cNvSpPr txBox="1">
              <a:spLocks noChangeArrowheads="1"/>
            </p:cNvSpPr>
            <p:nvPr/>
          </p:nvSpPr>
          <p:spPr bwMode="auto">
            <a:xfrm>
              <a:off x="6184136" y="1701191"/>
              <a:ext cx="5334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ln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58" name="Text Box 8"/>
            <p:cNvSpPr txBox="1">
              <a:spLocks noChangeArrowheads="1"/>
            </p:cNvSpPr>
            <p:nvPr/>
          </p:nvSpPr>
          <p:spPr bwMode="auto">
            <a:xfrm>
              <a:off x="6359117" y="1516033"/>
              <a:ext cx="87566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 smtClean="0">
                  <a:solidFill>
                    <a:srgbClr val="000066"/>
                  </a:solidFill>
                </a:rPr>
                <a:t>k</a:t>
              </a:r>
              <a:r>
                <a:rPr lang="sr-Latn-RS" sz="2400" baseline="-25000" smtClean="0">
                  <a:solidFill>
                    <a:srgbClr val="000066"/>
                  </a:solidFill>
                </a:rPr>
                <a:t>+1</a:t>
              </a:r>
              <a:endParaRPr lang="en-US" sz="2400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 bwMode="auto">
            <a:xfrm>
              <a:off x="6530526" y="1990672"/>
              <a:ext cx="54864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0" name="Text Box 8"/>
            <p:cNvSpPr txBox="1">
              <a:spLocks noChangeArrowheads="1"/>
            </p:cNvSpPr>
            <p:nvPr/>
          </p:nvSpPr>
          <p:spPr bwMode="auto">
            <a:xfrm>
              <a:off x="6477000" y="1905000"/>
              <a:ext cx="645408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d</a:t>
              </a:r>
              <a:r>
                <a:rPr lang="sr-Latn-RS" sz="2400" i="1" baseline="-25000" smtClean="0">
                  <a:solidFill>
                    <a:srgbClr val="000066"/>
                  </a:solidFill>
                  <a:sym typeface="Symbol"/>
                </a:rPr>
                <a:t>k</a:t>
              </a:r>
              <a:endParaRPr lang="en-US" sz="2400" i="1" baseline="-25000">
                <a:solidFill>
                  <a:srgbClr val="000066"/>
                </a:solidFill>
              </a:endParaRPr>
            </a:p>
          </p:txBody>
        </p:sp>
      </p:grpSp>
      <p:sp>
        <p:nvSpPr>
          <p:cNvPr id="161" name="Text Box 8"/>
          <p:cNvSpPr txBox="1">
            <a:spLocks noChangeArrowheads="1"/>
          </p:cNvSpPr>
          <p:nvPr/>
        </p:nvSpPr>
        <p:spPr bwMode="auto">
          <a:xfrm>
            <a:off x="1266404" y="3797188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smtClean="0">
                <a:solidFill>
                  <a:srgbClr val="000066"/>
                </a:solidFill>
                <a:sym typeface="Symbol"/>
              </a:rPr>
              <a:t>1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sp>
        <p:nvSpPr>
          <p:cNvPr id="162" name="Text Box 8"/>
          <p:cNvSpPr txBox="1">
            <a:spLocks noChangeArrowheads="1"/>
          </p:cNvSpPr>
          <p:nvPr/>
        </p:nvSpPr>
        <p:spPr bwMode="auto">
          <a:xfrm>
            <a:off x="1277196" y="412099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  <a:sym typeface="Symbol"/>
              </a:rPr>
              <a:t>k</a:t>
            </a:r>
            <a:endParaRPr lang="en-US" sz="2400" baseline="-25000">
              <a:solidFill>
                <a:srgbClr val="000066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 bwMode="auto">
          <a:xfrm>
            <a:off x="1436767" y="4226098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Zadatak</a:t>
            </a:r>
            <a:endParaRPr lang="en-US" b="1"/>
          </a:p>
        </p:txBody>
      </p:sp>
      <p:sp>
        <p:nvSpPr>
          <p:cNvPr id="312328" name="Text Box 8"/>
          <p:cNvSpPr txBox="1">
            <a:spLocks noChangeArrowheads="1"/>
          </p:cNvSpPr>
          <p:nvPr/>
        </p:nvSpPr>
        <p:spPr bwMode="auto">
          <a:xfrm>
            <a:off x="153988" y="1644650"/>
            <a:ext cx="8667750" cy="3108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Kolika se količina toplote predaje, u toku vremenskog intervala od 1h, sa vazduha na vodu, kroz 1 m</a:t>
            </a:r>
            <a:r>
              <a:rPr lang="sr-Latn-CS" baseline="30000"/>
              <a:t>2</a:t>
            </a:r>
            <a:r>
              <a:rPr lang="sr-Latn-CS"/>
              <a:t> zida debljine 30 mm, ako je: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temperatura vazduha – 200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temperatura vode – 25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prelaza toplote sa vazduha na zid – 20 W/m</a:t>
            </a:r>
            <a:r>
              <a:rPr lang="sr-Latn-CS" baseline="30000"/>
              <a:t>2</a:t>
            </a:r>
            <a:r>
              <a:rPr lang="sr-Latn-CS"/>
              <a:t>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prelaza toplote sa zida na vodu – 200 W/m</a:t>
            </a:r>
            <a:r>
              <a:rPr lang="sr-Latn-CS" baseline="30000"/>
              <a:t>2</a:t>
            </a:r>
            <a:r>
              <a:rPr lang="sr-Latn-CS"/>
              <a:t>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koef. provođenja toplote za čelik – 58 W/mK.</a:t>
            </a:r>
            <a:endParaRPr lang="en-US"/>
          </a:p>
        </p:txBody>
      </p:sp>
      <p:pic>
        <p:nvPicPr>
          <p:cNvPr id="3123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875" y="5172075"/>
            <a:ext cx="7134225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3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758950"/>
            <a:ext cx="3643312" cy="2441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5791200" y="1447800"/>
            <a:ext cx="2931160" cy="3225124"/>
            <a:chOff x="522026" y="2992570"/>
            <a:chExt cx="2931160" cy="3225124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63617" y="5790526"/>
              <a:ext cx="311303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2037796" y="3290129"/>
              <a:ext cx="325730" cy="4271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endParaRPr lang="en-US" i="1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1539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Zadatak</a:t>
            </a:r>
            <a:endParaRPr lang="en-US" b="1"/>
          </a:p>
        </p:txBody>
      </p:sp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153988" y="1644650"/>
            <a:ext cx="8667750" cy="319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tabLst>
                <a:tab pos="409575" algn="l"/>
              </a:tabLst>
            </a:pPr>
            <a:r>
              <a:rPr lang="sr-Latn-CS"/>
              <a:t>Destilacija vode se vrši u jednom uspravnom kotlu na temperaturi od 110</a:t>
            </a:r>
            <a:r>
              <a:rPr lang="sr-Latn-CS" baseline="30000"/>
              <a:t>O</a:t>
            </a:r>
            <a:r>
              <a:rPr lang="sr-Latn-CS"/>
              <a:t>C. Temperatura dimnih gasova je 900</a:t>
            </a:r>
            <a:r>
              <a:rPr lang="sr-Latn-CS" baseline="30000"/>
              <a:t>O</a:t>
            </a:r>
            <a:r>
              <a:rPr lang="sr-Latn-CS"/>
              <a:t>C, a debljina kotlovskog lima je 10 mm (58 W/mK). Koeficijent prelaza toplote na strani dimnih gasova je  35 W/m</a:t>
            </a:r>
            <a:r>
              <a:rPr lang="sr-Latn-CS" baseline="30000"/>
              <a:t>2</a:t>
            </a:r>
            <a:r>
              <a:rPr lang="sr-Latn-CS"/>
              <a:t>K, a koeficijent prelaza toplote na strani vode 9300 W/m</a:t>
            </a:r>
            <a:r>
              <a:rPr lang="sr-Latn-CS" baseline="30000"/>
              <a:t>2</a:t>
            </a:r>
            <a:r>
              <a:rPr lang="sr-Latn-CS"/>
              <a:t>K.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AutoNum type="alphaLcParenR"/>
              <a:tabLst>
                <a:tab pos="409575" algn="l"/>
              </a:tabLst>
            </a:pPr>
            <a:r>
              <a:rPr lang="sr-Latn-CS"/>
              <a:t>Kolike su temperature zidova na kotlu?</a:t>
            </a:r>
          </a:p>
          <a:p>
            <a:pPr marL="342900" indent="-342900">
              <a:buClr>
                <a:srgbClr val="000000"/>
              </a:buClr>
              <a:buFont typeface="Wingdings" pitchFamily="2" charset="2"/>
              <a:buAutoNum type="alphaLcParenR"/>
              <a:tabLst>
                <a:tab pos="409575" algn="l"/>
              </a:tabLst>
            </a:pPr>
            <a:r>
              <a:rPr lang="sr-Latn-CS"/>
              <a:t>Kolike su temperature zidova, ako se na strani vode nahvata kamenac debljine 5 mm (1 W/mK)?</a:t>
            </a:r>
            <a:endParaRPr lang="en-US"/>
          </a:p>
        </p:txBody>
      </p:sp>
      <p:pic>
        <p:nvPicPr>
          <p:cNvPr id="31437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463" y="4870450"/>
            <a:ext cx="5540375" cy="1360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4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076325"/>
            <a:ext cx="3717925" cy="2478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1540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960813"/>
            <a:ext cx="3414712" cy="1811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5410200" y="1600200"/>
            <a:ext cx="2931160" cy="3222496"/>
            <a:chOff x="522026" y="2992570"/>
            <a:chExt cx="2931160" cy="3222496"/>
          </a:xfrm>
        </p:grpSpPr>
        <p:sp>
          <p:nvSpPr>
            <p:cNvPr id="6" name="Rectangle 5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1716329" y="57905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990507" y="3290129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7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8" name="Freeform 27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4" name="Freeform 33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5387975" cy="3492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4" name="Group 3"/>
          <p:cNvGrpSpPr/>
          <p:nvPr/>
        </p:nvGrpSpPr>
        <p:grpSpPr>
          <a:xfrm>
            <a:off x="5755640" y="1600200"/>
            <a:ext cx="2931160" cy="3222496"/>
            <a:chOff x="522026" y="2992570"/>
            <a:chExt cx="2931160" cy="3222496"/>
          </a:xfrm>
        </p:grpSpPr>
        <p:sp>
          <p:nvSpPr>
            <p:cNvPr id="5" name="Rectangle 4"/>
            <p:cNvSpPr/>
            <p:nvPr/>
          </p:nvSpPr>
          <p:spPr bwMode="auto">
            <a:xfrm>
              <a:off x="1736146" y="3708850"/>
              <a:ext cx="365760" cy="2011680"/>
            </a:xfrm>
            <a:prstGeom prst="rect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 flipV="1">
              <a:off x="1736146" y="5333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736146" y="5180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 flipV="1">
              <a:off x="1868226" y="5485726"/>
              <a:ext cx="233680" cy="2336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 flipV="1">
              <a:off x="2033326" y="5660986"/>
              <a:ext cx="66040" cy="609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1736146" y="50285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1736146" y="48761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1736146" y="47237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1736146" y="45713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1736146" y="441892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736146" y="3708850"/>
              <a:ext cx="332740" cy="33274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1736146" y="3711390"/>
              <a:ext cx="182880" cy="18288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1736146" y="3251650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1382794" y="3154546"/>
              <a:ext cx="34176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H="1">
              <a:off x="1736146" y="575242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flipH="1">
              <a:off x="2101906" y="5756236"/>
              <a:ext cx="0" cy="45720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1736146" y="6176098"/>
              <a:ext cx="365760" cy="0"/>
            </a:xfrm>
            <a:prstGeom prst="line">
              <a:avLst/>
            </a:prstGeom>
            <a:noFill/>
            <a:ln w="19050" cmpd="sng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1716329" y="5790526"/>
              <a:ext cx="405880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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1990507" y="3290129"/>
              <a:ext cx="420308" cy="4245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000066"/>
                  </a:solidFill>
                  <a:sym typeface="Symbol"/>
                </a:rPr>
                <a:t></a:t>
              </a:r>
              <a:r>
                <a:rPr lang="en-US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endParaRPr lang="en-US" baseline="-25000">
                <a:solidFill>
                  <a:srgbClr val="000066"/>
                </a:solidFill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1926646" y="3579689"/>
              <a:ext cx="203200" cy="19012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H="1" flipV="1">
              <a:off x="1294186" y="5571578"/>
              <a:ext cx="2103120" cy="0"/>
            </a:xfrm>
            <a:prstGeom prst="line">
              <a:avLst/>
            </a:prstGeom>
            <a:noFill/>
            <a:ln w="28575" cmpd="sng">
              <a:solidFill>
                <a:srgbClr val="00B050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48"/>
            <p:cNvGrpSpPr/>
            <p:nvPr/>
          </p:nvGrpSpPr>
          <p:grpSpPr>
            <a:xfrm>
              <a:off x="2233986" y="5559935"/>
              <a:ext cx="1219200" cy="461665"/>
              <a:chOff x="6949440" y="4573965"/>
              <a:chExt cx="1219200" cy="461665"/>
            </a:xfrm>
          </p:grpSpPr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6949440" y="4573965"/>
                <a:ext cx="1219200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i="1" smtClean="0">
                    <a:solidFill>
                      <a:srgbClr val="00B050"/>
                    </a:solidFill>
                  </a:rPr>
                  <a:t>q</a:t>
                </a:r>
                <a:r>
                  <a:rPr lang="sr-Latn-RS" i="1" smtClean="0">
                    <a:solidFill>
                      <a:srgbClr val="00B050"/>
                    </a:solidFill>
                  </a:rPr>
                  <a:t>=const.</a:t>
                </a:r>
                <a:endParaRPr lang="en-US" i="1">
                  <a:solidFill>
                    <a:srgbClr val="00B050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7116136" y="4659605"/>
                <a:ext cx="45720" cy="45720"/>
              </a:xfrm>
              <a:prstGeom prst="ellipse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 bwMode="auto">
            <a:xfrm>
              <a:off x="1644706" y="418413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1325208" y="4158372"/>
              <a:ext cx="436338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1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29" name="Line 12"/>
            <p:cNvSpPr>
              <a:spLocks noChangeShapeType="1"/>
            </p:cNvSpPr>
            <p:nvPr/>
          </p:nvSpPr>
          <p:spPr bwMode="auto">
            <a:xfrm flipH="1" flipV="1">
              <a:off x="1055426" y="4183195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950056" y="3762190"/>
              <a:ext cx="38985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 flipV="1">
              <a:off x="1736146" y="4227791"/>
              <a:ext cx="365760" cy="246888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2075144" y="4458394"/>
              <a:ext cx="436337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2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 bwMode="auto">
            <a:xfrm rot="10800000">
              <a:off x="2107621" y="4478471"/>
              <a:ext cx="91029" cy="47934"/>
            </a:xfrm>
            <a:custGeom>
              <a:avLst/>
              <a:gdLst>
                <a:gd name="connsiteX0" fmla="*/ 0 w 91029"/>
                <a:gd name="connsiteY0" fmla="*/ 2874 h 47934"/>
                <a:gd name="connsiteX1" fmla="*/ 17145 w 91029"/>
                <a:gd name="connsiteY1" fmla="*/ 2874 h 47934"/>
                <a:gd name="connsiteX2" fmla="*/ 28575 w 91029"/>
                <a:gd name="connsiteY2" fmla="*/ 6684 h 47934"/>
                <a:gd name="connsiteX3" fmla="*/ 40005 w 91029"/>
                <a:gd name="connsiteY3" fmla="*/ 12399 h 47934"/>
                <a:gd name="connsiteX4" fmla="*/ 51435 w 91029"/>
                <a:gd name="connsiteY4" fmla="*/ 18114 h 47934"/>
                <a:gd name="connsiteX5" fmla="*/ 57150 w 91029"/>
                <a:gd name="connsiteY5" fmla="*/ 21924 h 47934"/>
                <a:gd name="connsiteX6" fmla="*/ 60960 w 91029"/>
                <a:gd name="connsiteY6" fmla="*/ 27639 h 47934"/>
                <a:gd name="connsiteX7" fmla="*/ 72390 w 91029"/>
                <a:gd name="connsiteY7" fmla="*/ 31449 h 47934"/>
                <a:gd name="connsiteX8" fmla="*/ 78105 w 91029"/>
                <a:gd name="connsiteY8" fmla="*/ 37164 h 47934"/>
                <a:gd name="connsiteX9" fmla="*/ 85725 w 91029"/>
                <a:gd name="connsiteY9" fmla="*/ 42879 h 47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029" h="47934">
                  <a:moveTo>
                    <a:pt x="0" y="2874"/>
                  </a:moveTo>
                  <a:cubicBezTo>
                    <a:pt x="8383" y="80"/>
                    <a:pt x="5650" y="0"/>
                    <a:pt x="17145" y="2874"/>
                  </a:cubicBezTo>
                  <a:cubicBezTo>
                    <a:pt x="21041" y="3848"/>
                    <a:pt x="28575" y="6684"/>
                    <a:pt x="28575" y="6684"/>
                  </a:cubicBezTo>
                  <a:cubicBezTo>
                    <a:pt x="44953" y="17603"/>
                    <a:pt x="24231" y="4512"/>
                    <a:pt x="40005" y="12399"/>
                  </a:cubicBezTo>
                  <a:cubicBezTo>
                    <a:pt x="54777" y="19785"/>
                    <a:pt x="37070" y="13326"/>
                    <a:pt x="51435" y="18114"/>
                  </a:cubicBezTo>
                  <a:cubicBezTo>
                    <a:pt x="53340" y="19384"/>
                    <a:pt x="55531" y="20305"/>
                    <a:pt x="57150" y="21924"/>
                  </a:cubicBezTo>
                  <a:cubicBezTo>
                    <a:pt x="58769" y="23543"/>
                    <a:pt x="59018" y="26426"/>
                    <a:pt x="60960" y="27639"/>
                  </a:cubicBezTo>
                  <a:cubicBezTo>
                    <a:pt x="64366" y="29768"/>
                    <a:pt x="72390" y="31449"/>
                    <a:pt x="72390" y="31449"/>
                  </a:cubicBezTo>
                  <a:cubicBezTo>
                    <a:pt x="74295" y="33354"/>
                    <a:pt x="76035" y="35439"/>
                    <a:pt x="78105" y="37164"/>
                  </a:cubicBezTo>
                  <a:cubicBezTo>
                    <a:pt x="91029" y="47934"/>
                    <a:pt x="79666" y="36820"/>
                    <a:pt x="85725" y="42879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073458" y="444623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 flipV="1">
              <a:off x="2185091" y="4524190"/>
              <a:ext cx="594360" cy="0"/>
            </a:xfrm>
            <a:prstGeom prst="line">
              <a:avLst/>
            </a:prstGeom>
            <a:noFill/>
            <a:ln w="28575" cmpd="sng">
              <a:solidFill>
                <a:srgbClr val="C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2427026" y="4109535"/>
              <a:ext cx="43794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i="1" smtClean="0">
                  <a:solidFill>
                    <a:srgbClr val="C00000"/>
                  </a:solidFill>
                </a:rPr>
                <a:t>T</a:t>
              </a:r>
              <a:r>
                <a:rPr lang="en-US" baseline="-25000" smtClean="0">
                  <a:solidFill>
                    <a:srgbClr val="C00000"/>
                  </a:solidFill>
                </a:rPr>
                <a:t>II</a:t>
              </a:r>
              <a:endParaRPr lang="en-US" baseline="-25000">
                <a:solidFill>
                  <a:srgbClr val="C0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2105716" y="4478470"/>
              <a:ext cx="87630" cy="11049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1675186" y="4851850"/>
              <a:ext cx="479618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zid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 rot="18590134">
              <a:off x="582485" y="4807756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“1”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22026" y="299257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“1”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1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  <a:endParaRPr lang="en-US" sz="1600" i="1">
                <a:solidFill>
                  <a:srgbClr val="000066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V="1">
              <a:off x="1746306" y="42690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1746306" y="41166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1746306" y="3964266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1738686" y="3828230"/>
              <a:ext cx="365760" cy="36576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Oval 29"/>
            <p:cNvSpPr/>
            <p:nvPr/>
          </p:nvSpPr>
          <p:spPr bwMode="auto">
            <a:xfrm>
              <a:off x="1705666" y="4197311"/>
              <a:ext cx="64008" cy="6400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V="1">
              <a:off x="1612321" y="4229949"/>
              <a:ext cx="128270" cy="61831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 rot="3488231">
              <a:off x="2499854" y="4825331"/>
              <a:ext cx="954107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l-SI" sz="1800" i="1" smtClean="0">
                  <a:solidFill>
                    <a:srgbClr val="000066"/>
                  </a:solidFill>
                </a:rPr>
                <a:t>fluid</a:t>
              </a:r>
              <a:r>
                <a:rPr lang="en-US" sz="1800" i="1" smtClean="0">
                  <a:solidFill>
                    <a:srgbClr val="000066"/>
                  </a:solidFill>
                </a:rPr>
                <a:t> </a:t>
              </a:r>
              <a:r>
                <a:rPr lang="en-US" sz="1800" smtClean="0">
                  <a:solidFill>
                    <a:srgbClr val="000066"/>
                  </a:solidFill>
                </a:rPr>
                <a:t>“2”</a:t>
              </a:r>
              <a:endParaRPr lang="en-US" sz="18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2444806" y="3457390"/>
              <a:ext cx="971490" cy="8309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granični</a:t>
              </a:r>
              <a:endParaRPr lang="en-GB" sz="1600" i="1" smtClean="0">
                <a:solidFill>
                  <a:srgbClr val="000066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l-SI" sz="1600" i="1" smtClean="0">
                  <a:solidFill>
                    <a:srgbClr val="000066"/>
                  </a:solidFill>
                </a:rPr>
                <a:t>sloj</a:t>
              </a:r>
              <a:r>
                <a:rPr lang="en-US" sz="1600" i="1" smtClean="0">
                  <a:solidFill>
                    <a:srgbClr val="000066"/>
                  </a:solidFill>
                </a:rPr>
                <a:t> </a:t>
              </a:r>
              <a:r>
                <a:rPr lang="en-US" sz="1600" smtClean="0">
                  <a:solidFill>
                    <a:srgbClr val="000066"/>
                  </a:solidFill>
                </a:rPr>
                <a:t>“2”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i="1" smtClean="0">
                  <a:solidFill>
                    <a:srgbClr val="000066"/>
                  </a:solidFill>
                </a:rPr>
                <a:t>(</a:t>
              </a:r>
              <a:r>
                <a:rPr lang="sr-Latn-CS" sz="1600" i="1" smtClean="0">
                  <a:solidFill>
                    <a:srgbClr val="000066"/>
                  </a:solidFill>
                  <a:sym typeface="Symbol"/>
                </a:rPr>
                <a:t></a:t>
              </a:r>
              <a:r>
                <a:rPr lang="en-US" sz="1600" baseline="-25000" smtClean="0">
                  <a:solidFill>
                    <a:srgbClr val="000066"/>
                  </a:solidFill>
                  <a:sym typeface="Symbol"/>
                </a:rPr>
                <a:t>2</a:t>
              </a:r>
              <a:r>
                <a:rPr lang="en-US" sz="1600" i="1" smtClean="0">
                  <a:solidFill>
                    <a:srgbClr val="000066"/>
                  </a:solidFill>
                </a:rPr>
                <a:t>)</a:t>
              </a: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 flipV="1">
              <a:off x="2174296" y="3884110"/>
              <a:ext cx="407670" cy="59436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 flipV="1">
              <a:off x="1214176" y="3605980"/>
              <a:ext cx="457200" cy="560070"/>
            </a:xfrm>
            <a:prstGeom prst="line">
              <a:avLst/>
            </a:prstGeom>
            <a:noFill/>
            <a:ln w="9525" cap="flat" cmpd="sng" algn="ctr">
              <a:solidFill>
                <a:srgbClr val="00004C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57263"/>
            <a:ext cx="4098925" cy="186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1744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3414713"/>
            <a:ext cx="2808287" cy="2290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72" name="Text Box 8"/>
          <p:cNvSpPr txBox="1">
            <a:spLocks noChangeArrowheads="1"/>
          </p:cNvSpPr>
          <p:nvPr/>
        </p:nvSpPr>
        <p:spPr bwMode="auto">
          <a:xfrm>
            <a:off x="230188" y="4114800"/>
            <a:ext cx="8609012" cy="15357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Sve tačke tela koje imaju istu temperaturu obrazuju površinu jednakih temperatura, koja se naziva </a:t>
            </a:r>
            <a:r>
              <a:rPr lang="sr-Cyrl-CS" i="1" smtClean="0">
                <a:solidFill>
                  <a:srgbClr val="000066"/>
                </a:solidFill>
              </a:rPr>
              <a:t>izotermska površina</a:t>
            </a:r>
            <a:r>
              <a:rPr lang="sr-Cyrl-CS" smtClean="0">
                <a:solidFill>
                  <a:srgbClr val="000066"/>
                </a:solidFill>
              </a:rPr>
              <a:t>. Izotermske površine se ne seku, jer u nekoj tački tela, u datom trenutku vremena, moguća je samo jedna vrednost temperature.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679855" y="1402813"/>
            <a:ext cx="3764094" cy="2028814"/>
            <a:chOff x="4191000" y="1219200"/>
            <a:chExt cx="3764094" cy="2028814"/>
          </a:xfrm>
        </p:grpSpPr>
        <p:grpSp>
          <p:nvGrpSpPr>
            <p:cNvPr id="23" name="Group 22"/>
            <p:cNvGrpSpPr/>
            <p:nvPr/>
          </p:nvGrpSpPr>
          <p:grpSpPr>
            <a:xfrm rot="21540000">
              <a:off x="5324475" y="2383155"/>
              <a:ext cx="457200" cy="45720"/>
              <a:chOff x="5324475" y="2383155"/>
              <a:chExt cx="457200" cy="45720"/>
            </a:xfrm>
          </p:grpSpPr>
          <p:sp>
            <p:nvSpPr>
              <p:cNvPr id="21" name="Freeform 20"/>
              <p:cNvSpPr/>
              <p:nvPr/>
            </p:nvSpPr>
            <p:spPr bwMode="auto">
              <a:xfrm>
                <a:off x="5324475" y="2383155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5324475" y="2410587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Freeform 10"/>
            <p:cNvSpPr/>
            <p:nvPr/>
          </p:nvSpPr>
          <p:spPr bwMode="auto">
            <a:xfrm>
              <a:off x="4345238" y="2386072"/>
              <a:ext cx="2560320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4191000" y="2057400"/>
              <a:ext cx="2807936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463668" y="2747795"/>
              <a:ext cx="2377440" cy="228600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>
              <a:off x="5541484" y="1371600"/>
              <a:ext cx="21116" cy="1624988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5552440" y="1693545"/>
              <a:ext cx="8255" cy="704215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5171440" y="1737873"/>
              <a:ext cx="1940560" cy="837687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4953000" y="2037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dA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5781040" y="2235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781800" y="1656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s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5410200" y="1219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435600" y="1569720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gradT</a:t>
              </a:r>
              <a:endParaRPr lang="en-US" i="1">
                <a:solidFill>
                  <a:srgbClr val="C00000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H="1">
              <a:off x="4747260" y="1711960"/>
              <a:ext cx="2540" cy="32258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4734560" y="170688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4724400" y="202184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4215791" y="1633251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964494" y="2078515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T+</a:t>
              </a:r>
              <a:r>
                <a:rPr lang="sr-Latn-RS" i="1" smtClean="0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858000" y="2440238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6769864" y="2786349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 –</a:t>
              </a:r>
              <a:r>
                <a:rPr lang="sr-Latn-RS" i="1" smtClean="0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6248400" y="2667000"/>
            <a:ext cx="2589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zotermsk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površin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35" name="Straight Arrow Connector 34"/>
          <p:cNvCxnSpPr>
            <a:endCxn id="32" idx="1"/>
          </p:cNvCxnSpPr>
          <p:nvPr/>
        </p:nvCxnSpPr>
        <p:spPr bwMode="auto">
          <a:xfrm>
            <a:off x="5791200" y="2895600"/>
            <a:ext cx="457200" cy="2233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/>
          <p:nvPr/>
        </p:nvGrpSpPr>
        <p:grpSpPr>
          <a:xfrm>
            <a:off x="2679855" y="914400"/>
            <a:ext cx="3764094" cy="2028814"/>
            <a:chOff x="4191000" y="1219200"/>
            <a:chExt cx="3764094" cy="2028814"/>
          </a:xfrm>
        </p:grpSpPr>
        <p:grpSp>
          <p:nvGrpSpPr>
            <p:cNvPr id="3" name="Group 22"/>
            <p:cNvGrpSpPr/>
            <p:nvPr/>
          </p:nvGrpSpPr>
          <p:grpSpPr>
            <a:xfrm rot="21540000">
              <a:off x="5324475" y="2383155"/>
              <a:ext cx="457200" cy="45720"/>
              <a:chOff x="5324475" y="2383155"/>
              <a:chExt cx="457200" cy="45720"/>
            </a:xfrm>
          </p:grpSpPr>
          <p:sp>
            <p:nvSpPr>
              <p:cNvPr id="21" name="Freeform 20"/>
              <p:cNvSpPr/>
              <p:nvPr/>
            </p:nvSpPr>
            <p:spPr bwMode="auto">
              <a:xfrm>
                <a:off x="5324475" y="2383155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5324475" y="2410587"/>
                <a:ext cx="457200" cy="18288"/>
              </a:xfrm>
              <a:custGeom>
                <a:avLst/>
                <a:gdLst>
                  <a:gd name="connsiteX0" fmla="*/ 0 w 2807936"/>
                  <a:gd name="connsiteY0" fmla="*/ 211742 h 268386"/>
                  <a:gd name="connsiteX1" fmla="*/ 1424198 w 2807936"/>
                  <a:gd name="connsiteY1" fmla="*/ 9441 h 268386"/>
                  <a:gd name="connsiteX2" fmla="*/ 2807936 w 2807936"/>
                  <a:gd name="connsiteY2" fmla="*/ 268386 h 268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807936" h="268386">
                    <a:moveTo>
                      <a:pt x="0" y="211742"/>
                    </a:moveTo>
                    <a:cubicBezTo>
                      <a:pt x="478104" y="105871"/>
                      <a:pt x="956209" y="0"/>
                      <a:pt x="1424198" y="9441"/>
                    </a:cubicBezTo>
                    <a:cubicBezTo>
                      <a:pt x="1892187" y="18882"/>
                      <a:pt x="2590800" y="221182"/>
                      <a:pt x="2807936" y="268386"/>
                    </a:cubicBezTo>
                  </a:path>
                </a:pathLst>
              </a:custGeom>
              <a:noFill/>
              <a:ln w="25400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 w="76200">
                    <a:solidFill>
                      <a:schemeClr val="tx1"/>
                    </a:solidFill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Freeform 10"/>
            <p:cNvSpPr/>
            <p:nvPr/>
          </p:nvSpPr>
          <p:spPr bwMode="auto">
            <a:xfrm>
              <a:off x="4345238" y="2386072"/>
              <a:ext cx="2560320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4191000" y="2057400"/>
              <a:ext cx="2807936" cy="268386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463668" y="2747795"/>
              <a:ext cx="2377440" cy="228600"/>
            </a:xfrm>
            <a:custGeom>
              <a:avLst/>
              <a:gdLst>
                <a:gd name="connsiteX0" fmla="*/ 0 w 2807936"/>
                <a:gd name="connsiteY0" fmla="*/ 211742 h 268386"/>
                <a:gd name="connsiteX1" fmla="*/ 1424198 w 2807936"/>
                <a:gd name="connsiteY1" fmla="*/ 9441 h 268386"/>
                <a:gd name="connsiteX2" fmla="*/ 2807936 w 2807936"/>
                <a:gd name="connsiteY2" fmla="*/ 268386 h 268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7936" h="268386">
                  <a:moveTo>
                    <a:pt x="0" y="211742"/>
                  </a:moveTo>
                  <a:cubicBezTo>
                    <a:pt x="478104" y="105871"/>
                    <a:pt x="956209" y="0"/>
                    <a:pt x="1424198" y="9441"/>
                  </a:cubicBezTo>
                  <a:cubicBezTo>
                    <a:pt x="1892187" y="18882"/>
                    <a:pt x="2590800" y="221182"/>
                    <a:pt x="2807936" y="268386"/>
                  </a:cubicBezTo>
                </a:path>
              </a:pathLst>
            </a:cu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>
              <a:off x="5541484" y="1371600"/>
              <a:ext cx="21116" cy="1624988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5552440" y="1693545"/>
              <a:ext cx="8255" cy="704215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5171440" y="1737873"/>
              <a:ext cx="1940560" cy="837687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4953000" y="2037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dA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5781040" y="2235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A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781800" y="165608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s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5410200" y="1219200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435600" y="1569720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</a:rPr>
                <a:t>gradT</a:t>
              </a:r>
              <a:endParaRPr lang="en-US" i="1">
                <a:solidFill>
                  <a:srgbClr val="C00000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H="1">
              <a:off x="4747260" y="1711960"/>
              <a:ext cx="2540" cy="32258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4734560" y="170688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4724400" y="2021840"/>
              <a:ext cx="772160" cy="32512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4215791" y="1633251"/>
              <a:ext cx="609600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i="1" smtClean="0">
                  <a:solidFill>
                    <a:srgbClr val="C00000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C00000"/>
                  </a:solidFill>
                </a:rPr>
                <a:t>n</a:t>
              </a:r>
              <a:endParaRPr lang="en-US" i="1">
                <a:solidFill>
                  <a:srgbClr val="C00000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964494" y="2078515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T+</a:t>
              </a:r>
              <a:r>
                <a:rPr lang="sr-Latn-RS" i="1" smtClean="0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858000" y="2440238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6769864" y="2786349"/>
              <a:ext cx="9906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66"/>
                  </a:solidFill>
                </a:rPr>
                <a:t>T –</a:t>
              </a:r>
              <a:r>
                <a:rPr lang="sr-Latn-RS" i="1" smtClean="0">
                  <a:solidFill>
                    <a:srgbClr val="000066"/>
                  </a:solidFill>
                  <a:sym typeface="Symbol"/>
                </a:rPr>
                <a:t></a:t>
              </a:r>
              <a:r>
                <a:rPr lang="sr-Latn-RS" i="1" smtClean="0">
                  <a:solidFill>
                    <a:srgbClr val="000066"/>
                  </a:solidFill>
                </a:rPr>
                <a:t>T</a:t>
              </a:r>
              <a:endParaRPr lang="en-US" i="1">
                <a:solidFill>
                  <a:srgbClr val="000066"/>
                </a:solidFill>
              </a:endParaRPr>
            </a:p>
          </p:txBody>
        </p:sp>
      </p:grp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304800" y="3581400"/>
            <a:ext cx="46482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lim(       ) =         , K/m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2054643" y="3418902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2132681" y="3893541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2057400" y="3807869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1438621" y="3937609"/>
            <a:ext cx="7620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rgbClr val="000066"/>
                </a:solidFill>
                <a:sym typeface="Symbol"/>
              </a:rPr>
              <a:t></a:t>
            </a:r>
            <a:r>
              <a:rPr lang="sr-Latn-RS" sz="1400" i="1" smtClean="0">
                <a:solidFill>
                  <a:srgbClr val="000066"/>
                </a:solidFill>
              </a:rPr>
              <a:t>n</a:t>
            </a:r>
            <a:r>
              <a:rPr lang="sr-Latn-RS" sz="1400" i="1" smtClean="0">
                <a:solidFill>
                  <a:srgbClr val="000066"/>
                </a:solidFill>
                <a:sym typeface="Symbol"/>
              </a:rPr>
              <a:t></a:t>
            </a:r>
            <a:r>
              <a:rPr lang="sr-Latn-RS" sz="1400" i="1" smtClean="0">
                <a:solidFill>
                  <a:srgbClr val="000066"/>
                </a:solidFill>
              </a:rPr>
              <a:t>0</a:t>
            </a:r>
            <a:endParaRPr lang="en-US" sz="1400" i="1">
              <a:solidFill>
                <a:srgbClr val="000066"/>
              </a:solidFill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3078294" y="3417983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3156332" y="3892622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3081051" y="3806950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230188" y="4670425"/>
            <a:ext cx="86677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Gradijent temperature </a:t>
            </a:r>
            <a:r>
              <a:rPr lang="en-U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vektor </a:t>
            </a:r>
            <a:r>
              <a:rPr lang="sr-Cyrl-CS">
                <a:solidFill>
                  <a:srgbClr val="000066"/>
                </a:solidFill>
              </a:rPr>
              <a:t>normalan na izotermsku površinu, usmeren u stranu porasta temperature i brojno je jednak parcijalnom izvodu temperature po normali.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153988" y="1189038"/>
            <a:ext cx="198002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b="1" i="1">
                <a:solidFill>
                  <a:srgbClr val="000066"/>
                </a:solidFill>
              </a:rPr>
              <a:t>Furijeov zakon</a:t>
            </a:r>
            <a:endParaRPr lang="en-US" b="1" i="1">
              <a:solidFill>
                <a:srgbClr val="000066"/>
              </a:solidFill>
            </a:endParaRP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53988" y="1947863"/>
            <a:ext cx="8743950" cy="796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Furijeov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hipotez</a:t>
            </a:r>
            <a:r>
              <a:rPr lang="sr-Latn-RS" smtClean="0">
                <a:solidFill>
                  <a:srgbClr val="000066"/>
                </a:solidFill>
              </a:rPr>
              <a:t>a – K</a:t>
            </a:r>
            <a:r>
              <a:rPr lang="sr-Cyrl-CS" smtClean="0">
                <a:solidFill>
                  <a:srgbClr val="000066"/>
                </a:solidFill>
              </a:rPr>
              <a:t>oličina </a:t>
            </a:r>
            <a:r>
              <a:rPr lang="sr-Cyrl-CS">
                <a:solidFill>
                  <a:srgbClr val="000066"/>
                </a:solidFill>
              </a:rPr>
              <a:t>toplote </a:t>
            </a:r>
            <a:r>
              <a:rPr lang="sl-SI" i="1">
                <a:solidFill>
                  <a:srgbClr val="000066"/>
                </a:solidFill>
              </a:rPr>
              <a:t>dQ</a:t>
            </a:r>
            <a:r>
              <a:rPr lang="sl-SI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koja se prostire kroz elementarnu površinu </a:t>
            </a:r>
            <a:r>
              <a:rPr lang="sl-SI" i="1">
                <a:solidFill>
                  <a:srgbClr val="000066"/>
                </a:solidFill>
              </a:rPr>
              <a:t>d</a:t>
            </a:r>
            <a:r>
              <a:rPr lang="sr-Cyrl-CS" i="1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na nekoj izotermskoj površini, za interval </a:t>
            </a:r>
            <a:r>
              <a:rPr lang="sr-Cyrl-CS" smtClean="0">
                <a:solidFill>
                  <a:srgbClr val="000066"/>
                </a:solidFill>
              </a:rPr>
              <a:t>vremena</a:t>
            </a: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Latn-RS" i="1" smtClean="0">
                <a:solidFill>
                  <a:srgbClr val="000066"/>
                </a:solidFill>
              </a:rPr>
              <a:t>d</a:t>
            </a:r>
            <a:r>
              <a:rPr lang="sr-Latn-RS" i="1" smtClean="0">
                <a:solidFill>
                  <a:srgbClr val="000066"/>
                </a:solidFill>
                <a:sym typeface="Symbol"/>
              </a:rPr>
              <a:t>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iznosi: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9323" name="Text Box 11"/>
          <p:cNvSpPr txBox="1">
            <a:spLocks noChangeArrowheads="1"/>
          </p:cNvSpPr>
          <p:nvPr/>
        </p:nvSpPr>
        <p:spPr bwMode="auto">
          <a:xfrm>
            <a:off x="1676133" y="4143375"/>
            <a:ext cx="47037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koeficijent provođenja toplote</a:t>
            </a:r>
            <a:r>
              <a:rPr lang="sr-Latn-CS">
                <a:solidFill>
                  <a:srgbClr val="000066"/>
                </a:solidFill>
              </a:rPr>
              <a:t>, </a:t>
            </a:r>
            <a:r>
              <a:rPr lang="sl-SI" smtClean="0">
                <a:solidFill>
                  <a:srgbClr val="000066"/>
                </a:solidFill>
              </a:rPr>
              <a:t>W</a:t>
            </a:r>
            <a:r>
              <a:rPr lang="sl-SI">
                <a:solidFill>
                  <a:srgbClr val="000066"/>
                </a:solidFill>
              </a:rPr>
              <a:t>/(m</a:t>
            </a:r>
            <a:r>
              <a:rPr lang="sl-SI">
                <a:solidFill>
                  <a:srgbClr val="000066"/>
                </a:solidFill>
                <a:sym typeface="Symbol" pitchFamily="18" charset="2"/>
              </a:rPr>
              <a:t></a:t>
            </a:r>
            <a:r>
              <a:rPr lang="sl-SI">
                <a:solidFill>
                  <a:srgbClr val="000066"/>
                </a:solidFill>
              </a:rPr>
              <a:t>K</a:t>
            </a:r>
            <a:r>
              <a:rPr lang="sl-SI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69324" name="Line 12"/>
          <p:cNvSpPr>
            <a:spLocks noChangeShapeType="1"/>
          </p:cNvSpPr>
          <p:nvPr/>
        </p:nvSpPr>
        <p:spPr bwMode="auto">
          <a:xfrm>
            <a:off x="1432290" y="3625233"/>
            <a:ext cx="371110" cy="61656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9325" name="Line 13"/>
          <p:cNvSpPr>
            <a:spLocks noChangeShapeType="1"/>
          </p:cNvSpPr>
          <p:nvPr/>
        </p:nvSpPr>
        <p:spPr bwMode="auto">
          <a:xfrm>
            <a:off x="1149069" y="3560497"/>
            <a:ext cx="181059" cy="15298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9326" name="Text Box 14"/>
          <p:cNvSpPr txBox="1">
            <a:spLocks noChangeArrowheads="1"/>
          </p:cNvSpPr>
          <p:nvPr/>
        </p:nvSpPr>
        <p:spPr bwMode="auto">
          <a:xfrm>
            <a:off x="1153916" y="4979215"/>
            <a:ext cx="538956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z</a:t>
            </a:r>
            <a:r>
              <a:rPr lang="sr-Cyrl-CS">
                <a:solidFill>
                  <a:srgbClr val="000066"/>
                </a:solidFill>
              </a:rPr>
              <a:t>nak minus pokazuje da temperatura opada</a:t>
            </a:r>
            <a:endParaRPr lang="sr-Latn-CS">
              <a:solidFill>
                <a:srgbClr val="000066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u pravcu prostiranja toplote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28600" y="3122069"/>
            <a:ext cx="609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400" i="1" smtClean="0">
                <a:solidFill>
                  <a:srgbClr val="000066"/>
                </a:solidFill>
              </a:rPr>
              <a:t>dQ = 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dA d</a:t>
            </a:r>
            <a:r>
              <a:rPr lang="sr-Latn-RS" sz="2400" i="1" smtClean="0">
                <a:solidFill>
                  <a:srgbClr val="000066"/>
                </a:solidFill>
                <a:sym typeface="Symbol"/>
              </a:rPr>
              <a:t>,   </a:t>
            </a:r>
            <a:r>
              <a:rPr lang="sr-Latn-RS" sz="2400" i="1" smtClean="0">
                <a:solidFill>
                  <a:srgbClr val="000066"/>
                </a:solidFill>
              </a:rPr>
              <a:t> J 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3" name="Text Box 7"/>
          <p:cNvSpPr txBox="1">
            <a:spLocks noChangeArrowheads="1"/>
          </p:cNvSpPr>
          <p:nvPr/>
        </p:nvSpPr>
        <p:spPr bwMode="auto">
          <a:xfrm>
            <a:off x="225425" y="960438"/>
            <a:ext cx="638027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Elementarni </a:t>
            </a:r>
            <a:r>
              <a:rPr lang="sr-Cyrl-CS">
                <a:solidFill>
                  <a:srgbClr val="000066"/>
                </a:solidFill>
              </a:rPr>
              <a:t>toplotni protok </a:t>
            </a:r>
            <a:r>
              <a:rPr lang="sr-Latn-CS">
                <a:solidFill>
                  <a:srgbClr val="000066"/>
                </a:solidFill>
              </a:rPr>
              <a:t>(elementarni </a:t>
            </a:r>
            <a:r>
              <a:rPr lang="sr-Cyrl-CS">
                <a:solidFill>
                  <a:srgbClr val="000066"/>
                </a:solidFill>
              </a:rPr>
              <a:t>toplotni fluks</a:t>
            </a:r>
            <a:r>
              <a:rPr lang="sr-Latn-CS">
                <a:solidFill>
                  <a:srgbClr val="000066"/>
                </a:solidFill>
              </a:rPr>
              <a:t>):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0345" name="Text Box 9"/>
          <p:cNvSpPr txBox="1">
            <a:spLocks noChangeArrowheads="1"/>
          </p:cNvSpPr>
          <p:nvPr/>
        </p:nvSpPr>
        <p:spPr bwMode="auto">
          <a:xfrm>
            <a:off x="230188" y="2822575"/>
            <a:ext cx="380264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</a:t>
            </a:r>
            <a:r>
              <a:rPr lang="sr-Cyrl-CS">
                <a:solidFill>
                  <a:srgbClr val="000066"/>
                </a:solidFill>
              </a:rPr>
              <a:t>pecifični toplotni protok (fluks)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0348" name="Text Box 12"/>
          <p:cNvSpPr txBox="1">
            <a:spLocks noChangeArrowheads="1"/>
          </p:cNvSpPr>
          <p:nvPr/>
        </p:nvSpPr>
        <p:spPr bwMode="auto">
          <a:xfrm>
            <a:off x="230188" y="4677654"/>
            <a:ext cx="453040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Projekcije vektora</a:t>
            </a:r>
            <a:r>
              <a:rPr lang="sr-Latn-C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na koordinatne ose</a:t>
            </a:r>
            <a:r>
              <a:rPr lang="sr-Latn-CS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75804" y="1590760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dQ 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 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d</a:t>
            </a:r>
            <a:r>
              <a:rPr lang="en-US" sz="2400" smtClean="0">
                <a:solidFill>
                  <a:srgbClr val="000066"/>
                </a:solidFill>
                <a:sym typeface="Symbol"/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      </a:t>
            </a:r>
            <a:r>
              <a:rPr lang="sr-Latn-RS" sz="2400" i="1" smtClean="0">
                <a:solidFill>
                  <a:srgbClr val="000066"/>
                </a:solidFill>
              </a:rPr>
              <a:t>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</a:t>
            </a:r>
            <a:r>
              <a:rPr lang="sr-Latn-RS" sz="2400" i="1" smtClean="0">
                <a:solidFill>
                  <a:srgbClr val="000066"/>
                </a:solidFill>
              </a:rPr>
              <a:t>dA, </a:t>
            </a:r>
            <a:r>
              <a:rPr lang="en-US" sz="2400" i="1" smtClean="0">
                <a:solidFill>
                  <a:srgbClr val="000066"/>
                </a:solidFill>
              </a:rPr>
              <a:t>W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77691" y="139589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755729" y="1870533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80448" y="1784861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</a:t>
            </a:r>
            <a:r>
              <a:rPr lang="en-US" sz="2400" i="1" smtClean="0">
                <a:solidFill>
                  <a:srgbClr val="000066"/>
                </a:solidFill>
                <a:sym typeface="Symbol"/>
              </a:rPr>
              <a:t>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71100" y="1644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75804" y="3350453"/>
            <a:ext cx="482959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 =</a:t>
            </a:r>
            <a:r>
              <a:rPr lang="sr-Latn-RS" sz="2400" i="1" smtClean="0">
                <a:solidFill>
                  <a:srgbClr val="000066"/>
                </a:solidFill>
              </a:rPr>
              <a:t> </a:t>
            </a:r>
            <a:r>
              <a:rPr lang="en-US" sz="2400" i="1" smtClean="0">
                <a:solidFill>
                  <a:srgbClr val="000066"/>
                </a:solidFill>
              </a:rPr>
              <a:t>       </a:t>
            </a:r>
            <a:r>
              <a:rPr lang="sr-Latn-RS" sz="2400" i="1" smtClean="0">
                <a:solidFill>
                  <a:srgbClr val="000066"/>
                </a:solidFill>
              </a:rPr>
              <a:t>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r>
              <a:rPr lang="sr-Latn-CS" sz="2400" i="1" smtClean="0">
                <a:solidFill>
                  <a:srgbClr val="000066"/>
                </a:solidFill>
              </a:rPr>
              <a:t>gradT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62000" y="3155587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dQ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840038" y="36302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764757" y="3544554"/>
            <a:ext cx="68580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dA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44524" y="3436093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97756" y="3214696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814666" y="3151848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892704" y="3626487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7423" y="3540815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n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43436" y="5334000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en-US" sz="2400" i="1" baseline="-25000" smtClean="0">
                <a:solidFill>
                  <a:srgbClr val="000066"/>
                </a:solidFill>
              </a:rPr>
              <a:t>x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12156" y="5419640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386436" y="5135395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464474" y="5610034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1389193" y="5524362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 smtClean="0">
                <a:solidFill>
                  <a:srgbClr val="000066"/>
                </a:solidFill>
              </a:rPr>
              <a:t>x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2605636" y="5335392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en-US" sz="2400" i="1" baseline="-25000" smtClean="0">
                <a:solidFill>
                  <a:srgbClr val="000066"/>
                </a:solidFill>
              </a:rPr>
              <a:t>y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774356" y="5421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748636" y="513678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3826674" y="56114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3751393" y="55257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 smtClean="0">
                <a:solidFill>
                  <a:srgbClr val="000066"/>
                </a:solidFill>
              </a:rPr>
              <a:t>y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4815436" y="5335392"/>
            <a:ext cx="20574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rgbClr val="000066"/>
                </a:solidFill>
              </a:rPr>
              <a:t>q</a:t>
            </a:r>
            <a:r>
              <a:rPr lang="en-US" sz="2400" i="1" baseline="-25000" smtClean="0">
                <a:solidFill>
                  <a:srgbClr val="000066"/>
                </a:solidFill>
              </a:rPr>
              <a:t>z</a:t>
            </a:r>
            <a:r>
              <a:rPr lang="en-US" sz="2400" i="1" smtClean="0">
                <a:solidFill>
                  <a:srgbClr val="000066"/>
                </a:solidFill>
              </a:rPr>
              <a:t> = </a:t>
            </a:r>
            <a:r>
              <a:rPr lang="sr-Latn-CS" sz="2400" i="1" smtClean="0">
                <a:solidFill>
                  <a:srgbClr val="000066"/>
                </a:solidFill>
              </a:rPr>
              <a:t>– </a:t>
            </a:r>
            <a:r>
              <a:rPr lang="sr-Latn-CS" sz="2400" i="1" smtClean="0">
                <a:solidFill>
                  <a:srgbClr val="000066"/>
                </a:solidFill>
                <a:sym typeface="Symbol"/>
              </a:rPr>
              <a:t> </a:t>
            </a:r>
            <a:endParaRPr lang="en-US" sz="2400" i="1">
              <a:solidFill>
                <a:srgbClr val="000066"/>
              </a:solidFill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4984156" y="5421032"/>
            <a:ext cx="45720" cy="45720"/>
          </a:xfrm>
          <a:prstGeom prst="ellipse">
            <a:avLst/>
          </a:prstGeom>
          <a:solidFill>
            <a:srgbClr val="000066"/>
          </a:solidFill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5958436" y="5136787"/>
            <a:ext cx="685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sr-Latn-RS" sz="2400" i="1" smtClean="0">
                <a:solidFill>
                  <a:srgbClr val="000066"/>
                </a:solidFill>
              </a:rPr>
              <a:t>T</a:t>
            </a:r>
            <a:endParaRPr lang="en-US" sz="2400" i="1">
              <a:solidFill>
                <a:srgbClr val="000066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6036474" y="5611426"/>
            <a:ext cx="53340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5961193" y="5525754"/>
            <a:ext cx="685800" cy="4940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2400" smtClean="0">
                <a:solidFill>
                  <a:srgbClr val="000066"/>
                </a:solidFill>
                <a:sym typeface="Symbol"/>
              </a:rPr>
              <a:t></a:t>
            </a:r>
            <a:r>
              <a:rPr lang="en-US" sz="2400" i="1" smtClean="0">
                <a:solidFill>
                  <a:srgbClr val="000066"/>
                </a:solidFill>
              </a:rPr>
              <a:t>z</a:t>
            </a:r>
            <a:endParaRPr lang="en-US" sz="2400" i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4395730" y="1734238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609600" y="4773699"/>
            <a:ext cx="7514804" cy="1396663"/>
            <a:chOff x="609600" y="4927937"/>
            <a:chExt cx="7514804" cy="1396663"/>
          </a:xfrm>
        </p:grpSpPr>
        <p:sp>
          <p:nvSpPr>
            <p:cNvPr id="271371" name="Text Box 11"/>
            <p:cNvSpPr txBox="1">
              <a:spLocks noChangeArrowheads="1"/>
            </p:cNvSpPr>
            <p:nvPr/>
          </p:nvSpPr>
          <p:spPr bwMode="auto">
            <a:xfrm>
              <a:off x="609600" y="5308937"/>
              <a:ext cx="33528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>
                  <a:solidFill>
                    <a:srgbClr val="000066"/>
                  </a:solidFill>
                </a:rPr>
                <a:t>količina </a:t>
              </a:r>
              <a:r>
                <a:rPr lang="sr-Cyrl-CS" smtClean="0">
                  <a:solidFill>
                    <a:srgbClr val="000066"/>
                  </a:solidFill>
                </a:rPr>
                <a:t>toplote</a:t>
              </a:r>
              <a:r>
                <a:rPr lang="en-US" smtClean="0">
                  <a:solidFill>
                    <a:srgbClr val="000066"/>
                  </a:solidFill>
                </a:rPr>
                <a:t> (</a:t>
              </a:r>
              <a:r>
                <a:rPr lang="sr-Cyrl-CS" smtClean="0">
                  <a:solidFill>
                    <a:srgbClr val="000066"/>
                  </a:solidFill>
                </a:rPr>
                <a:t>toplotni protok</a:t>
              </a:r>
              <a:r>
                <a:rPr lang="en-US" smtClean="0">
                  <a:solidFill>
                    <a:srgbClr val="000066"/>
                  </a:solidFill>
                </a:rPr>
                <a:t>)</a:t>
              </a:r>
              <a:r>
                <a:rPr lang="sr-Cyrl-CS" smtClean="0">
                  <a:solidFill>
                    <a:srgbClr val="000066"/>
                  </a:solidFill>
                </a:rPr>
                <a:t> </a:t>
              </a:r>
              <a:r>
                <a:rPr lang="sr-Cyrl-CS">
                  <a:solidFill>
                    <a:srgbClr val="000066"/>
                  </a:solidFill>
                </a:rPr>
                <a:t>koja prolazi kroz tu površinu u toku vremena</a:t>
              </a:r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6" name="Text Box 11"/>
            <p:cNvSpPr txBox="1">
              <a:spLocks noChangeArrowheads="1"/>
            </p:cNvSpPr>
            <p:nvPr/>
          </p:nvSpPr>
          <p:spPr bwMode="auto">
            <a:xfrm>
              <a:off x="4085804" y="5267021"/>
              <a:ext cx="4038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Q = </a:t>
              </a:r>
              <a:r>
                <a:rPr lang="sr-Latn-CS" sz="2400" i="1" smtClean="0">
                  <a:solidFill>
                    <a:srgbClr val="000066"/>
                  </a:solidFill>
                </a:rPr>
                <a:t>–</a:t>
              </a:r>
              <a:r>
                <a:rPr lang="en-US" sz="2400" i="1" smtClean="0">
                  <a:solidFill>
                    <a:srgbClr val="000066"/>
                  </a:solidFill>
                </a:rPr>
                <a:t>    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       dA d,    J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5470259" y="5068416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5548297" y="5543055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5473016" y="5457383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1" name="Text Box 11"/>
            <p:cNvSpPr txBox="1">
              <a:spLocks noChangeArrowheads="1"/>
            </p:cNvSpPr>
            <p:nvPr/>
          </p:nvSpPr>
          <p:spPr bwMode="auto">
            <a:xfrm>
              <a:off x="4871676" y="5059063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4857902" y="5808208"/>
              <a:ext cx="4572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smtClean="0">
                  <a:solidFill>
                    <a:srgbClr val="000066"/>
                  </a:solidFill>
                </a:rPr>
                <a:t>0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5079161" y="5059222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5065387" y="5808367"/>
              <a:ext cx="4572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66"/>
                  </a:solidFill>
                </a:rPr>
                <a:t>A</a:t>
              </a:r>
              <a:endParaRPr lang="en-US" sz="1400" i="1">
                <a:solidFill>
                  <a:srgbClr val="000066"/>
                </a:solidFill>
              </a:endParaRPr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4966234" y="4927937"/>
              <a:ext cx="457200" cy="3270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66"/>
                  </a:solidFill>
                  <a:sym typeface="Symbol"/>
                </a:rPr>
                <a:t></a:t>
              </a:r>
              <a:endParaRPr lang="en-US" sz="1400" i="1">
                <a:solidFill>
                  <a:srgbClr val="000066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828800" y="3622552"/>
            <a:ext cx="6295604" cy="1100010"/>
            <a:chOff x="1828800" y="2993834"/>
            <a:chExt cx="6295604" cy="1100010"/>
          </a:xfrm>
        </p:grpSpPr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4085804" y="3201792"/>
              <a:ext cx="4038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Q = </a:t>
              </a:r>
              <a:r>
                <a:rPr lang="sr-Latn-CS" sz="2400" i="1" smtClean="0">
                  <a:solidFill>
                    <a:srgbClr val="000066"/>
                  </a:solidFill>
                </a:rPr>
                <a:t>–</a:t>
              </a:r>
              <a:r>
                <a:rPr lang="en-US" sz="2400" i="1" smtClean="0">
                  <a:solidFill>
                    <a:srgbClr val="000066"/>
                  </a:solidFill>
                </a:rPr>
                <a:t>  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       dA,    W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315323" y="3243364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5305004" y="3003187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5383042" y="3477826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5307761" y="3392154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34" name="Text Box 11"/>
            <p:cNvSpPr txBox="1">
              <a:spLocks noChangeArrowheads="1"/>
            </p:cNvSpPr>
            <p:nvPr/>
          </p:nvSpPr>
          <p:spPr bwMode="auto">
            <a:xfrm>
              <a:off x="4871676" y="2993834"/>
              <a:ext cx="609600" cy="10156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5000" smtClean="0">
                  <a:solidFill>
                    <a:srgbClr val="000066"/>
                  </a:solidFill>
                  <a:sym typeface="Symbol"/>
                </a:rPr>
                <a:t></a:t>
              </a:r>
              <a:endParaRPr lang="en-US" sz="5000" i="1">
                <a:solidFill>
                  <a:srgbClr val="000066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4857902" y="3742979"/>
              <a:ext cx="4572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66"/>
                  </a:solidFill>
                </a:rPr>
                <a:t>A</a:t>
              </a:r>
              <a:endParaRPr lang="en-US" sz="1400" i="1">
                <a:solidFill>
                  <a:srgbClr val="000066"/>
                </a:solidFill>
              </a:endParaRPr>
            </a:p>
          </p:txBody>
        </p:sp>
        <p:sp>
          <p:nvSpPr>
            <p:cNvPr id="46" name="Text Box 11"/>
            <p:cNvSpPr txBox="1">
              <a:spLocks noChangeArrowheads="1"/>
            </p:cNvSpPr>
            <p:nvPr/>
          </p:nvSpPr>
          <p:spPr bwMode="auto">
            <a:xfrm>
              <a:off x="1828800" y="3274762"/>
              <a:ext cx="21336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Cyrl-CS" smtClean="0">
                  <a:solidFill>
                    <a:srgbClr val="000066"/>
                  </a:solidFill>
                </a:rPr>
                <a:t>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5800" y="2315549"/>
            <a:ext cx="5990804" cy="883013"/>
            <a:chOff x="685800" y="2008143"/>
            <a:chExt cx="5990804" cy="883013"/>
          </a:xfrm>
        </p:grpSpPr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4085804" y="2206748"/>
              <a:ext cx="2590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dQ = </a:t>
              </a:r>
              <a:r>
                <a:rPr lang="sr-Latn-CS" sz="2400" i="1" smtClean="0">
                  <a:solidFill>
                    <a:srgbClr val="000066"/>
                  </a:solidFill>
                </a:rPr>
                <a:t>–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en-US" sz="2400" i="1" smtClean="0">
                  <a:solidFill>
                    <a:srgbClr val="000066"/>
                  </a:solidFill>
                  <a:sym typeface="Symbol"/>
                </a:rPr>
                <a:t>       dA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4486267" y="224832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5305004" y="2008143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383042" y="2482782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5307761" y="2397110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685800" y="2241932"/>
              <a:ext cx="32766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mtClean="0">
                  <a:solidFill>
                    <a:srgbClr val="000066"/>
                  </a:solidFill>
                </a:rPr>
                <a:t>e</a:t>
              </a:r>
              <a:r>
                <a:rPr lang="sr-Latn-CS" smtClean="0">
                  <a:solidFill>
                    <a:srgbClr val="000066"/>
                  </a:solidFill>
                </a:rPr>
                <a:t>lementarni </a:t>
              </a:r>
              <a:r>
                <a:rPr lang="sr-Cyrl-CS" smtClean="0">
                  <a:solidFill>
                    <a:srgbClr val="000066"/>
                  </a:solidFill>
                </a:rPr>
                <a:t>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990600" y="917471"/>
            <a:ext cx="7924800" cy="887457"/>
            <a:chOff x="990600" y="868195"/>
            <a:chExt cx="7924800" cy="887457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085804" y="1066800"/>
              <a:ext cx="482959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q =</a:t>
              </a:r>
              <a:r>
                <a:rPr lang="sr-Latn-RS" sz="2400" i="1" smtClean="0">
                  <a:solidFill>
                    <a:srgbClr val="000066"/>
                  </a:solidFill>
                </a:rPr>
                <a:t> </a:t>
              </a:r>
              <a:r>
                <a:rPr lang="en-US" sz="2400" i="1" smtClean="0">
                  <a:solidFill>
                    <a:srgbClr val="000066"/>
                  </a:solidFill>
                </a:rPr>
                <a:t>       </a:t>
              </a:r>
              <a:r>
                <a:rPr lang="sr-Latn-RS" sz="2400" i="1" smtClean="0">
                  <a:solidFill>
                    <a:srgbClr val="000066"/>
                  </a:solidFill>
                </a:rPr>
                <a:t>= </a:t>
              </a:r>
              <a:r>
                <a:rPr lang="sr-Latn-CS" sz="2400" i="1" smtClean="0">
                  <a:solidFill>
                    <a:srgbClr val="000066"/>
                  </a:solidFill>
                </a:rPr>
                <a:t>–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 </a:t>
              </a:r>
              <a:r>
                <a:rPr lang="sr-Latn-CS" sz="2400" i="1" smtClean="0">
                  <a:solidFill>
                    <a:srgbClr val="000066"/>
                  </a:solidFill>
                </a:rPr>
                <a:t>gradT</a:t>
              </a:r>
              <a:r>
                <a:rPr lang="en-US" sz="2400" i="1" smtClean="0">
                  <a:solidFill>
                    <a:srgbClr val="000066"/>
                  </a:solidFill>
                </a:rPr>
                <a:t> = </a:t>
              </a:r>
              <a:r>
                <a:rPr lang="sr-Latn-CS" sz="2400" i="1" smtClean="0">
                  <a:solidFill>
                    <a:srgbClr val="000066"/>
                  </a:solidFill>
                </a:rPr>
                <a:t>– </a:t>
              </a:r>
              <a:r>
                <a:rPr lang="sr-Latn-CS" sz="2400" i="1" smtClean="0">
                  <a:solidFill>
                    <a:srgbClr val="000066"/>
                  </a:solidFill>
                  <a:sym typeface="Symbol"/>
                </a:rPr>
                <a:t> 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4572000" y="871934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dQ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650038" y="1346573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4574757" y="1260901"/>
              <a:ext cx="685800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2400" i="1" smtClean="0">
                  <a:solidFill>
                    <a:srgbClr val="000066"/>
                  </a:solidFill>
                </a:rPr>
                <a:t>dA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254524" y="1152440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5007756" y="931043"/>
              <a:ext cx="45720" cy="45720"/>
            </a:xfrm>
            <a:prstGeom prst="ellipse">
              <a:avLst/>
            </a:prstGeom>
            <a:solidFill>
              <a:srgbClr val="000066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7624666" y="868195"/>
              <a:ext cx="6858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T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7702704" y="1342834"/>
              <a:ext cx="533400" cy="0"/>
            </a:xfrm>
            <a:prstGeom prst="line">
              <a:avLst/>
            </a:pr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7627423" y="1257162"/>
              <a:ext cx="685800" cy="4940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2400" smtClean="0">
                  <a:solidFill>
                    <a:srgbClr val="000066"/>
                  </a:solidFill>
                  <a:sym typeface="Symbol"/>
                </a:rPr>
                <a:t></a:t>
              </a:r>
              <a:r>
                <a:rPr lang="sr-Latn-RS" sz="2400" i="1" smtClean="0">
                  <a:solidFill>
                    <a:srgbClr val="000066"/>
                  </a:solidFill>
                </a:rPr>
                <a:t>n</a:t>
              </a:r>
              <a:endParaRPr lang="en-US" sz="2400" i="1">
                <a:solidFill>
                  <a:srgbClr val="000066"/>
                </a:solidFill>
              </a:endParaRPr>
            </a:p>
          </p:txBody>
        </p:sp>
        <p:sp>
          <p:nvSpPr>
            <p:cNvPr id="48" name="Text Box 11"/>
            <p:cNvSpPr txBox="1">
              <a:spLocks noChangeArrowheads="1"/>
            </p:cNvSpPr>
            <p:nvPr/>
          </p:nvSpPr>
          <p:spPr bwMode="auto">
            <a:xfrm>
              <a:off x="990600" y="1143000"/>
              <a:ext cx="297180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mtClean="0">
                  <a:solidFill>
                    <a:srgbClr val="000066"/>
                  </a:solidFill>
                </a:rPr>
                <a:t>s</a:t>
              </a:r>
              <a:r>
                <a:rPr lang="sr-Cyrl-CS" smtClean="0">
                  <a:solidFill>
                    <a:srgbClr val="000066"/>
                  </a:solidFill>
                </a:rPr>
                <a:t>pecifični toplotni protok</a:t>
              </a:r>
              <a:endParaRPr lang="en-US">
                <a:solidFill>
                  <a:srgbClr val="000066"/>
                </a:solidFill>
              </a:endParaRPr>
            </a:p>
          </p:txBody>
        </p:sp>
      </p:grpSp>
      <p:sp>
        <p:nvSpPr>
          <p:cNvPr id="53" name="Line 12"/>
          <p:cNvSpPr>
            <a:spLocks noChangeShapeType="1"/>
          </p:cNvSpPr>
          <p:nvPr/>
        </p:nvSpPr>
        <p:spPr bwMode="auto">
          <a:xfrm>
            <a:off x="4397566" y="3033307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4397566" y="4364515"/>
            <a:ext cx="0" cy="762000"/>
          </a:xfrm>
          <a:prstGeom prst="line">
            <a:avLst/>
          </a:prstGeom>
          <a:noFill/>
          <a:ln w="19050" cmpd="sng">
            <a:solidFill>
              <a:srgbClr val="000066"/>
            </a:solidFill>
            <a:round/>
            <a:headEnd type="none" w="med" len="med"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4358</TotalTime>
  <Words>3344</Words>
  <Application>Microsoft Office PowerPoint</Application>
  <PresentationFormat>On-screen Show (4:3)</PresentationFormat>
  <Paragraphs>1132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538</cp:revision>
  <dcterms:created xsi:type="dcterms:W3CDTF">2006-01-31T15:10:17Z</dcterms:created>
  <dcterms:modified xsi:type="dcterms:W3CDTF">2023-10-26T12:06:28Z</dcterms:modified>
</cp:coreProperties>
</file>