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00" r:id="rId2"/>
    <p:sldId id="301" r:id="rId3"/>
    <p:sldId id="302" r:id="rId4"/>
    <p:sldId id="285" r:id="rId5"/>
    <p:sldId id="287" r:id="rId6"/>
    <p:sldId id="288" r:id="rId7"/>
    <p:sldId id="289" r:id="rId8"/>
    <p:sldId id="286" r:id="rId9"/>
    <p:sldId id="290" r:id="rId10"/>
    <p:sldId id="291" r:id="rId11"/>
    <p:sldId id="292" r:id="rId12"/>
    <p:sldId id="294" r:id="rId13"/>
    <p:sldId id="295" r:id="rId14"/>
    <p:sldId id="296" r:id="rId15"/>
    <p:sldId id="293" r:id="rId16"/>
    <p:sldId id="297" r:id="rId17"/>
    <p:sldId id="298" r:id="rId18"/>
    <p:sldId id="29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208"/>
    <a:srgbClr val="000066"/>
    <a:srgbClr val="000000"/>
    <a:srgbClr val="99FF33"/>
    <a:srgbClr val="FFCC00"/>
    <a:srgbClr val="00004C"/>
    <a:srgbClr val="000099"/>
    <a:srgbClr val="8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581" autoAdjust="0"/>
  </p:normalViewPr>
  <p:slideViewPr>
    <p:cSldViewPr>
      <p:cViewPr varScale="1">
        <p:scale>
          <a:sx n="85" d="100"/>
          <a:sy n="85" d="100"/>
        </p:scale>
        <p:origin x="14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4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B75-179F-438C-927E-948DAC2C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9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B2DBCD-D16C-4320-92D5-C1FD697A0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83D8-9B1B-4807-8BEB-AA64FD3012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D2436A-79CF-43F7-89CB-C1546FC16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6781800" y="6444784"/>
            <a:ext cx="21323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Doc. dr </a:t>
            </a:r>
            <a:r>
              <a:rPr lang="sr-Latn-R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Đorđe</a:t>
            </a:r>
            <a:r>
              <a:rPr lang="sr-Latn-RS" sz="1500" i="1" baseline="0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500" i="1" baseline="0" dirty="0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Petrović</a:t>
            </a:r>
            <a:endParaRPr lang="en-US" sz="1500" i="1" dirty="0">
              <a:solidFill>
                <a:srgbClr val="3B34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3429000" y="161925"/>
            <a:ext cx="228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 dirty="0">
                <a:solidFill>
                  <a:srgbClr val="3B3470"/>
                </a:solidFill>
              </a:rPr>
              <a:t>Tehnička termodinamika</a:t>
            </a:r>
            <a:endParaRPr lang="en-US" sz="1500" dirty="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2509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CS" sz="1400">
                <a:solidFill>
                  <a:srgbClr val="3B3470"/>
                </a:solidFill>
              </a:rPr>
              <a:t>Saobraćajni fakultet, Beograd</a:t>
            </a:r>
            <a:endParaRPr lang="en-US">
              <a:solidFill>
                <a:srgbClr val="3B3470"/>
              </a:solidFill>
            </a:endParaRPr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171891" y="6430935"/>
            <a:ext cx="800219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>
                <a:solidFill>
                  <a:srgbClr val="3B3470"/>
                </a:solidFill>
              </a:rPr>
              <a:t>- 20</a:t>
            </a:r>
            <a:r>
              <a:rPr lang="sr-Latn-RS" sz="1400">
                <a:solidFill>
                  <a:srgbClr val="3B3470"/>
                </a:solidFill>
              </a:rPr>
              <a:t>2</a:t>
            </a:r>
            <a:r>
              <a:rPr lang="en-GB" sz="1400">
                <a:solidFill>
                  <a:srgbClr val="3B3470"/>
                </a:solidFill>
              </a:rPr>
              <a:t>5</a:t>
            </a:r>
            <a:r>
              <a:rPr lang="en-US" sz="1400">
                <a:solidFill>
                  <a:srgbClr val="3B3470"/>
                </a:solidFill>
              </a:rPr>
              <a:t> -</a:t>
            </a:r>
            <a:endParaRPr lang="en-US">
              <a:solidFill>
                <a:srgbClr val="3B347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23.png"/><Relationship Id="rId26" Type="http://schemas.openxmlformats.org/officeDocument/2006/relationships/image" Target="../media/image86.png"/><Relationship Id="rId3" Type="http://schemas.openxmlformats.org/officeDocument/2006/relationships/image" Target="../media/image18.png"/><Relationship Id="rId21" Type="http://schemas.openxmlformats.org/officeDocument/2006/relationships/image" Target="../media/image26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29.png"/><Relationship Id="rId5" Type="http://schemas.openxmlformats.org/officeDocument/2006/relationships/image" Target="../media/image76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81.png"/><Relationship Id="rId19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31" Type="http://schemas.openxmlformats.org/officeDocument/2006/relationships/image" Target="../media/image122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21" Type="http://schemas.openxmlformats.org/officeDocument/2006/relationships/image" Target="../media/image4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10" Type="http://schemas.openxmlformats.org/officeDocument/2006/relationships/image" Target="../media/image10.png"/><Relationship Id="rId19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" Type="http://schemas.openxmlformats.org/officeDocument/2006/relationships/image" Target="../media/image48.png"/><Relationship Id="rId21" Type="http://schemas.openxmlformats.org/officeDocument/2006/relationships/image" Target="../media/image6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24" Type="http://schemas.openxmlformats.org/officeDocument/2006/relationships/image" Target="../media/image65.png"/><Relationship Id="rId5" Type="http://schemas.openxmlformats.org/officeDocument/2006/relationships/image" Target="../media/image50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9.png"/><Relationship Id="rId14" Type="http://schemas.openxmlformats.org/officeDocument/2006/relationships/image" Target="../media/image56.png"/><Relationship Id="rId22" Type="http://schemas.openxmlformats.org/officeDocument/2006/relationships/image" Target="../media/image14.png"/><Relationship Id="rId27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240" y="1981200"/>
            <a:ext cx="820552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chemeClr val="bg1"/>
                </a:solidFill>
              </a:rPr>
              <a:t>Vežbe 7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sr-Latn-RS" sz="4400" b="1" dirty="0">
                <a:solidFill>
                  <a:schemeClr val="bg1"/>
                </a:solidFill>
              </a:rPr>
              <a:t>– Prostiranje toplote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toplote koja se gubi po jedinici površine zida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1295400"/>
            <a:ext cx="58945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Provera:</a:t>
            </a:r>
          </a:p>
          <a:p>
            <a:r>
              <a:rPr lang="sr-Latn-RS" dirty="0"/>
              <a:t>Između T</a:t>
            </a:r>
            <a:r>
              <a:rPr lang="sr-Latn-RS" baseline="-25000" dirty="0"/>
              <a:t>I</a:t>
            </a:r>
            <a:r>
              <a:rPr lang="sr-Latn-RS" dirty="0"/>
              <a:t> i T</a:t>
            </a:r>
            <a:r>
              <a:rPr lang="sr-Latn-RS" baseline="-25000" dirty="0"/>
              <a:t>II</a:t>
            </a:r>
            <a:r>
              <a:rPr lang="sr-Latn-RS" dirty="0"/>
              <a:t> nije poznata debljina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sr-Latn-RS" dirty="0"/>
              <a:t>(</a:t>
            </a:r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sr-Latn-RS" dirty="0"/>
              <a:t>)</a:t>
            </a:r>
          </a:p>
          <a:p>
            <a:r>
              <a:rPr lang="sr-Latn-RS" dirty="0"/>
              <a:t>Između T</a:t>
            </a:r>
            <a:r>
              <a:rPr lang="en-US" baseline="-25000" dirty="0"/>
              <a:t>I</a:t>
            </a:r>
            <a:r>
              <a:rPr lang="sr-Latn-RS" dirty="0"/>
              <a:t> i T</a:t>
            </a:r>
            <a:r>
              <a:rPr lang="en-US" baseline="-25000" dirty="0"/>
              <a:t>2</a:t>
            </a:r>
            <a:r>
              <a:rPr lang="sr-Latn-RS" dirty="0"/>
              <a:t> nije poznata debljina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sr-Latn-RS" dirty="0"/>
              <a:t>(</a:t>
            </a:r>
            <a:r>
              <a:rPr lang="el-GR" dirty="0"/>
              <a:t>δ</a:t>
            </a:r>
            <a:r>
              <a:rPr lang="en-US" baseline="-25000" dirty="0"/>
              <a:t>1</a:t>
            </a:r>
            <a:r>
              <a:rPr lang="sr-Latn-RS" dirty="0"/>
              <a:t>)</a:t>
            </a:r>
          </a:p>
          <a:p>
            <a:r>
              <a:rPr lang="sr-Latn-RS" b="1" dirty="0"/>
              <a:t>Između T</a:t>
            </a:r>
            <a:r>
              <a:rPr lang="en-US" b="1" baseline="-25000" dirty="0"/>
              <a:t>2</a:t>
            </a:r>
            <a:r>
              <a:rPr lang="sr-Latn-RS" b="1" dirty="0"/>
              <a:t> i T</a:t>
            </a:r>
            <a:r>
              <a:rPr lang="en-US" b="1" baseline="-25000" dirty="0"/>
              <a:t>II</a:t>
            </a:r>
            <a:r>
              <a:rPr lang="sr-Latn-RS" b="1" dirty="0"/>
              <a:t> sve potrebne veličine su poznate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" y="3140868"/>
                <a:ext cx="2391039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140868"/>
                <a:ext cx="2391039" cy="127304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3429000" y="3289994"/>
                <a:ext cx="2257990" cy="829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𝟔𝟐𝟐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sr-Latn-R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289994"/>
                <a:ext cx="2257990" cy="829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4585429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debljine izolacije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" y="5051559"/>
                <a:ext cx="1639615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051559"/>
                <a:ext cx="1639615" cy="127304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33939" y="5190186"/>
                <a:ext cx="3365472" cy="99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den>
                          </m:f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39" y="5190186"/>
                <a:ext cx="3365472" cy="99578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0835" y="5466479"/>
                <a:ext cx="2086469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35" y="5466479"/>
                <a:ext cx="2086469" cy="44319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0B6ED92-5ACE-93BD-03AB-69AC72DA9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606" y="2438400"/>
            <a:ext cx="270546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7" grpId="0" animBg="1"/>
      <p:bldP spid="7" grpId="0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70168"/>
            <a:ext cx="876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sr-Latn-RS" sz="3200" b="1" dirty="0">
                <a:solidFill>
                  <a:srgbClr val="FF0000"/>
                </a:solidFill>
              </a:rPr>
              <a:t>. </a:t>
            </a:r>
            <a:r>
              <a:rPr lang="sr-Latn-RS" dirty="0"/>
              <a:t>Čelični naftovod prečnika</a:t>
            </a:r>
            <a:r>
              <a:rPr lang="sl-SI" dirty="0"/>
              <a:t> </a:t>
            </a:r>
            <a:r>
              <a:rPr lang="sl-SI" i="1" dirty="0">
                <a:sym typeface="Symbol" panose="05050102010706020507" pitchFamily="18" charset="2"/>
              </a:rPr>
              <a:t></a:t>
            </a:r>
            <a:r>
              <a:rPr lang="sl-SI" dirty="0"/>
              <a:t> 120/135 mm, koji ima koeficijent toplotne provodljivosti 58 W/(m</a:t>
            </a:r>
            <a:r>
              <a:rPr lang="sl-SI" dirty="0">
                <a:sym typeface="Symbol" panose="05050102010706020507" pitchFamily="18" charset="2"/>
              </a:rPr>
              <a:t></a:t>
            </a:r>
            <a:r>
              <a:rPr lang="sl-SI" dirty="0"/>
              <a:t>K) obložen je slojem izolacije debljine 70 mm, čiji je koeficijent toplotne provodljivosti 0,1 W/(m</a:t>
            </a:r>
            <a:r>
              <a:rPr lang="sl-SI" dirty="0">
                <a:sym typeface="Symbol" panose="05050102010706020507" pitchFamily="18" charset="2"/>
              </a:rPr>
              <a:t></a:t>
            </a:r>
            <a:r>
              <a:rPr lang="sl-SI" dirty="0"/>
              <a:t>K). Poznati su koeficijenti prelaženja toplote sa nafte na čeličnu cev 600 </a:t>
            </a:r>
            <a:r>
              <a:rPr lang="en-US" dirty="0"/>
              <a:t>W/(m</a:t>
            </a:r>
            <a:r>
              <a:rPr lang="en-US" baseline="30000" dirty="0"/>
              <a:t>2</a:t>
            </a:r>
            <a:r>
              <a:rPr lang="en-US" dirty="0"/>
              <a:t>K)</a:t>
            </a:r>
            <a:r>
              <a:rPr lang="sr-Latn-RS" dirty="0"/>
              <a:t> i sa izolacije na okolni vazduh </a:t>
            </a:r>
            <a:r>
              <a:rPr lang="sl-SI" dirty="0"/>
              <a:t>20 </a:t>
            </a:r>
            <a:r>
              <a:rPr lang="en-US" dirty="0"/>
              <a:t>W/(m</a:t>
            </a:r>
            <a:r>
              <a:rPr lang="en-US" baseline="30000" dirty="0"/>
              <a:t>2</a:t>
            </a:r>
            <a:r>
              <a:rPr lang="en-US" dirty="0"/>
              <a:t>K)</a:t>
            </a:r>
            <a:r>
              <a:rPr lang="sr-Latn-RS" dirty="0"/>
              <a:t>, pri temperaturi nafte od 300 K i temperaturi vazduha od 280 K. Odrediti toplotni protok, ako je temperatura nafte konstantna na celoj dužini naftovoda koji iznosi l = 1000 m i temperatura između čeličnog zida naftovoda i izolacije.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954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89" y="552451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</a:t>
            </a:r>
            <a:r>
              <a:rPr lang="sr-Latn-RS" dirty="0"/>
              <a:t>– Crtanje skice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72547" y="5422254"/>
            <a:ext cx="1828800" cy="762000"/>
            <a:chOff x="2743200" y="5257800"/>
            <a:chExt cx="1828800" cy="762000"/>
          </a:xfrm>
        </p:grpSpPr>
        <p:sp>
          <p:nvSpPr>
            <p:cNvPr id="11" name="Cloud 10"/>
            <p:cNvSpPr/>
            <p:nvPr/>
          </p:nvSpPr>
          <p:spPr bwMode="auto">
            <a:xfrm>
              <a:off x="2743200" y="5257800"/>
              <a:ext cx="1828800" cy="762000"/>
            </a:xfrm>
            <a:prstGeom prst="cloud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1147" y="5425524"/>
              <a:ext cx="1036053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Vazduh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 flipV="1">
            <a:off x="3014211" y="3956799"/>
            <a:ext cx="1046160" cy="228600"/>
            <a:chOff x="2708152" y="4267200"/>
            <a:chExt cx="1046160" cy="22860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708152" y="4267200"/>
              <a:ext cx="88598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Arc 22"/>
            <p:cNvSpPr/>
            <p:nvPr/>
          </p:nvSpPr>
          <p:spPr bwMode="auto">
            <a:xfrm>
              <a:off x="3402097" y="4267200"/>
              <a:ext cx="352215" cy="228600"/>
            </a:xfrm>
            <a:prstGeom prst="arc">
              <a:avLst>
                <a:gd name="adj1" fmla="val 16200000"/>
                <a:gd name="adj2" fmla="val 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50228" y="2703337"/>
                <a:ext cx="344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228" y="2703337"/>
                <a:ext cx="344069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1288" y="3692044"/>
                <a:ext cx="359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288" y="3692044"/>
                <a:ext cx="359329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 bwMode="auto">
          <a:xfrm flipV="1">
            <a:off x="441876" y="1299865"/>
            <a:ext cx="0" cy="72834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088592" y="1905580"/>
            <a:ext cx="126153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65691" y="1569891"/>
                <a:ext cx="3332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1" y="1569891"/>
                <a:ext cx="333296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255435" y="838199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</a:t>
            </a:r>
            <a:r>
              <a:rPr lang="sr-Latn-RS" dirty="0"/>
              <a:t>– Određivanje poznatih </a:t>
            </a:r>
          </a:p>
          <a:p>
            <a:r>
              <a:rPr lang="sr-Latn-RS" dirty="0"/>
              <a:t>vrednosti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55435" y="1761529"/>
                <a:ext cx="12816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=0,4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5" y="1761529"/>
                <a:ext cx="1281633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55434" y="2644018"/>
                <a:ext cx="143840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=58 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2644018"/>
                <a:ext cx="1438407" cy="69147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168202" y="2640289"/>
                <a:ext cx="144116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02" y="2640289"/>
                <a:ext cx="1441164" cy="691471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55434" y="3306528"/>
                <a:ext cx="166981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3306528"/>
                <a:ext cx="1669816" cy="691471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68202" y="3302697"/>
                <a:ext cx="153311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02" y="3302697"/>
                <a:ext cx="1533112" cy="691471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55434" y="4190106"/>
                <a:ext cx="12918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4190106"/>
                <a:ext cx="1291827" cy="369332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55671" y="4190106"/>
                <a:ext cx="13655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=280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1" y="4190106"/>
                <a:ext cx="1365566" cy="36933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 bwMode="auto">
          <a:xfrm>
            <a:off x="1533592" y="935503"/>
            <a:ext cx="457200" cy="109728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55434" y="4812526"/>
                <a:ext cx="771237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4812526"/>
                <a:ext cx="771237" cy="44319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45788" y="4812526"/>
                <a:ext cx="888385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88" y="4812526"/>
                <a:ext cx="888385" cy="443198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68202" y="1761529"/>
                <a:ext cx="1430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02" y="1761529"/>
                <a:ext cx="1430263" cy="369332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/>
          <p:cNvSpPr/>
          <p:nvPr/>
        </p:nvSpPr>
        <p:spPr bwMode="auto">
          <a:xfrm>
            <a:off x="1088592" y="2029435"/>
            <a:ext cx="1280160" cy="40233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19555" y="2028208"/>
            <a:ext cx="274320" cy="402336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41876" y="2028208"/>
            <a:ext cx="36576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364505" y="2034601"/>
            <a:ext cx="274320" cy="402336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636273" y="2034601"/>
            <a:ext cx="36576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 flipH="1">
            <a:off x="1206734" y="3748762"/>
            <a:ext cx="104387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>
                <a:solidFill>
                  <a:schemeClr val="tx1"/>
                </a:solidFill>
              </a:rPr>
              <a:t>Nafta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984253" y="3263807"/>
                <a:ext cx="3381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53" y="3263807"/>
                <a:ext cx="338105" cy="369332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/>
          <p:cNvCxnSpPr/>
          <p:nvPr/>
        </p:nvCxnSpPr>
        <p:spPr bwMode="auto">
          <a:xfrm>
            <a:off x="1324859" y="3109668"/>
            <a:ext cx="8859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Arc 97"/>
          <p:cNvSpPr/>
          <p:nvPr/>
        </p:nvSpPr>
        <p:spPr bwMode="auto">
          <a:xfrm>
            <a:off x="2018804" y="3109668"/>
            <a:ext cx="352215" cy="228600"/>
          </a:xfrm>
          <a:prstGeom prst="arc">
            <a:avLst>
              <a:gd name="adj1" fmla="val 16200000"/>
              <a:gd name="adj2" fmla="val 1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22386" y="2738837"/>
                <a:ext cx="285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86" y="2738837"/>
                <a:ext cx="285591" cy="369332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2336407" y="3182936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50799" y="2838643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799" y="2838643"/>
                <a:ext cx="308931" cy="369332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40" idx="5"/>
          </p:cNvCxnSpPr>
          <p:nvPr/>
        </p:nvCxnSpPr>
        <p:spPr bwMode="auto">
          <a:xfrm>
            <a:off x="2414456" y="3260985"/>
            <a:ext cx="209044" cy="2051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endCxn id="95" idx="3"/>
          </p:cNvCxnSpPr>
          <p:nvPr/>
        </p:nvCxnSpPr>
        <p:spPr bwMode="auto">
          <a:xfrm>
            <a:off x="2657222" y="3499485"/>
            <a:ext cx="344811" cy="54679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2959983" y="3994168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84167" y="3422363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625273" y="3161950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273" y="3161950"/>
                <a:ext cx="308931" cy="369332"/>
              </a:xfrm>
              <a:prstGeom prst="rect">
                <a:avLst/>
              </a:prstGeom>
              <a:blipFill rotWithShape="0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000354" y="3684363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54" y="3684363"/>
                <a:ext cx="308931" cy="369332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 bwMode="auto">
          <a:xfrm>
            <a:off x="1329236" y="2405104"/>
            <a:ext cx="917602" cy="365760"/>
          </a:xfrm>
          <a:prstGeom prst="rightArrow">
            <a:avLst>
              <a:gd name="adj1" fmla="val 50000"/>
              <a:gd name="adj2" fmla="val 122917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511922" y="1972864"/>
                <a:ext cx="259366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22" y="1972864"/>
                <a:ext cx="259366" cy="443198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/>
          <p:cNvCxnSpPr/>
          <p:nvPr/>
        </p:nvCxnSpPr>
        <p:spPr bwMode="auto">
          <a:xfrm flipV="1">
            <a:off x="807636" y="1536682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1088592" y="1828800"/>
            <a:ext cx="0" cy="20580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2364505" y="1828800"/>
            <a:ext cx="0" cy="19940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2636273" y="1536682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3000354" y="1219200"/>
            <a:ext cx="0" cy="82153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819555" y="1656935"/>
            <a:ext cx="180394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565691" y="1321246"/>
                <a:ext cx="339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1" y="1321246"/>
                <a:ext cx="339259" cy="369332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/>
          <p:cNvCxnSpPr/>
          <p:nvPr/>
        </p:nvCxnSpPr>
        <p:spPr bwMode="auto">
          <a:xfrm>
            <a:off x="457200" y="1394911"/>
            <a:ext cx="2543154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549542" y="1059222"/>
                <a:ext cx="339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42" y="1059222"/>
                <a:ext cx="339259" cy="369332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/>
          <p:nvPr/>
        </p:nvCxnSpPr>
        <p:spPr bwMode="auto">
          <a:xfrm>
            <a:off x="2641594" y="1905580"/>
            <a:ext cx="349832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645637" y="1564953"/>
                <a:ext cx="3332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637" y="1564953"/>
                <a:ext cx="333296" cy="369332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358352" y="2034167"/>
                <a:ext cx="317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52" y="2034167"/>
                <a:ext cx="317266" cy="369332"/>
              </a:xfrm>
              <a:prstGeom prst="rect">
                <a:avLst/>
              </a:prstGeom>
              <a:blipFill rotWithShape="0">
                <a:blip r:embed="rId2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664493" y="2034167"/>
                <a:ext cx="323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493" y="2034167"/>
                <a:ext cx="323230" cy="369332"/>
              </a:xfrm>
              <a:prstGeom prst="rect">
                <a:avLst/>
              </a:prstGeom>
              <a:blipFill rotWithShape="0">
                <a:blip r:embed="rId2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263096" y="2231396"/>
                <a:ext cx="28681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=0,58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96" y="2231396"/>
                <a:ext cx="2868157" cy="369332"/>
              </a:xfrm>
              <a:prstGeom prst="rect">
                <a:avLst/>
              </a:prstGeom>
              <a:blipFill rotWithShape="0">
                <a:blip r:embed="rId2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val 130"/>
          <p:cNvSpPr/>
          <p:nvPr/>
        </p:nvSpPr>
        <p:spPr bwMode="auto">
          <a:xfrm>
            <a:off x="2279862" y="2032135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635044" y="1546119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635081" y="2024574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1901337" y="3266267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3024652" y="2679462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525784" y="3643042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617921" y="2750153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5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7" grpId="0" animBg="1"/>
      <p:bldP spid="54" grpId="0" animBg="1"/>
      <p:bldP spid="56" grpId="0"/>
      <p:bldP spid="57" grpId="0" animBg="1"/>
      <p:bldP spid="59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72" grpId="0" animBg="1"/>
      <p:bldP spid="75" grpId="0" animBg="1"/>
      <p:bldP spid="76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44" grpId="0"/>
      <p:bldP spid="96" grpId="0" animBg="1"/>
      <p:bldP spid="98" grpId="0" animBg="1"/>
      <p:bldP spid="36" grpId="0" animBg="1"/>
      <p:bldP spid="40" grpId="0" animBg="1"/>
      <p:bldP spid="41" grpId="0" animBg="1"/>
      <p:bldP spid="103" grpId="0" animBg="1"/>
      <p:bldP spid="101" grpId="0" animBg="1"/>
      <p:bldP spid="104" grpId="0" animBg="1"/>
      <p:bldP spid="105" grpId="0" animBg="1"/>
      <p:bldP spid="73" grpId="0" animBg="1"/>
      <p:bldP spid="74" grpId="0" animBg="1"/>
      <p:bldP spid="115" grpId="0" animBg="1"/>
      <p:bldP spid="122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toplotnog protoka na celoj dužini naftovoda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1295400"/>
            <a:ext cx="785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Provera:</a:t>
            </a:r>
          </a:p>
          <a:p>
            <a:r>
              <a:rPr lang="sr-Latn-RS" dirty="0"/>
              <a:t>Poznate su samo 2 temperature i svi potrebni parametri između njih.</a:t>
            </a:r>
            <a:endParaRPr lang="sr-Latn-R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0754" y="2130128"/>
                <a:ext cx="8034892" cy="1274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d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4" y="2130128"/>
                <a:ext cx="8034892" cy="127419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40754" y="3466418"/>
                <a:ext cx="1943865" cy="826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4" y="3466418"/>
                <a:ext cx="1943865" cy="8268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42900" y="4384742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Dužina cevovoda je l = 1000 m.</a:t>
            </a:r>
            <a:endParaRPr lang="sr-Latn-R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0754" y="5094129"/>
                <a:ext cx="2416880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=42670 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4" y="5094129"/>
                <a:ext cx="2416880" cy="38343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BC959CA-2C07-2A92-92B1-41791E2B4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236" y="3428999"/>
            <a:ext cx="2549364" cy="28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9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7" grpId="0" animBg="1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12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temperatura između čeličnog zida naftovoda i izolacije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766" y="1147465"/>
                <a:ext cx="4660507" cy="1271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6" y="1147465"/>
                <a:ext cx="4660507" cy="127182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6533" y="2963683"/>
                <a:ext cx="2163413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sr-Latn-R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𝟐𝟗𝟗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sr-Latn-RS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533" y="2963683"/>
                <a:ext cx="2163413" cy="40241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789" r="-28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667000"/>
                <a:ext cx="5288947" cy="99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67000"/>
                <a:ext cx="5288947" cy="9957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5E4F02A-3B7C-9B6A-6611-45C409E5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36" y="3428999"/>
            <a:ext cx="2549364" cy="28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31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70168"/>
            <a:ext cx="8763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sr-Latn-RS" sz="3200" b="1" dirty="0">
                <a:solidFill>
                  <a:srgbClr val="FF0000"/>
                </a:solidFill>
              </a:rPr>
              <a:t>. </a:t>
            </a:r>
            <a:r>
              <a:rPr lang="sl-SI" dirty="0"/>
              <a:t>Kroz čeličnu cev prečnika </a:t>
            </a:r>
            <a:r>
              <a:rPr lang="sl-SI" i="1" dirty="0">
                <a:sym typeface="Symbol" panose="05050102010706020507" pitchFamily="18" charset="2"/>
              </a:rPr>
              <a:t></a:t>
            </a:r>
            <a:r>
              <a:rPr lang="sl-SI" dirty="0"/>
              <a:t> 120/135 mm, čiji je koeficijent toplotne provodljivosti 58 W/(m</a:t>
            </a:r>
            <a:r>
              <a:rPr lang="sl-SI" dirty="0">
                <a:sym typeface="Symbol" panose="05050102010706020507" pitchFamily="18" charset="2"/>
              </a:rPr>
              <a:t></a:t>
            </a:r>
            <a:r>
              <a:rPr lang="sl-SI" dirty="0"/>
              <a:t>K) struji ulje. Kako bi se smanjili toplotni gubici predviđena su dva sloja izolacije. Debljine slojeva su međusobno jednake i iznose 35 mm. Izolacioni materijal, koji je u kontaktu sa čeličnom cevi, ima koeficijent toplotne provodljivost 0,08 W/(m</a:t>
            </a:r>
            <a:r>
              <a:rPr lang="sl-SI" dirty="0">
                <a:sym typeface="Symbol" panose="05050102010706020507" pitchFamily="18" charset="2"/>
              </a:rPr>
              <a:t></a:t>
            </a:r>
            <a:r>
              <a:rPr lang="sl-SI" dirty="0"/>
              <a:t>K). Koeficijent toplotne provodljivosti drugog izolacionog materijala je 0,25 W/(m</a:t>
            </a:r>
            <a:r>
              <a:rPr lang="sl-SI" dirty="0">
                <a:sym typeface="Symbol" panose="05050102010706020507" pitchFamily="18" charset="2"/>
              </a:rPr>
              <a:t></a:t>
            </a:r>
            <a:r>
              <a:rPr lang="sl-SI" dirty="0"/>
              <a:t>K). Temperatura unutrašnje površine cevi je 80°C, a temperatura okolnog vazduha iznosi 20°C. Koeficijent prelaza toplote sa spoljašnje površine izolacije je 23 W/(m</a:t>
            </a:r>
            <a:r>
              <a:rPr lang="sl-SI" baseline="30000" dirty="0"/>
              <a:t>2</a:t>
            </a:r>
            <a:r>
              <a:rPr lang="sl-SI" dirty="0"/>
              <a:t>K). Izračunati specifični toplotni protok, temperaturu između slojeva izolacije i temperatu</a:t>
            </a:r>
            <a:r>
              <a:rPr lang="en-US" dirty="0" err="1"/>
              <a:t>ru</a:t>
            </a:r>
            <a:r>
              <a:rPr lang="sl-SI" dirty="0"/>
              <a:t> spoljašnje površine izolacije?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816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2819055" y="2257087"/>
            <a:ext cx="27432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289" y="552451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</a:t>
            </a:r>
            <a:r>
              <a:rPr lang="sr-Latn-RS" dirty="0"/>
              <a:t>– Crtanje skice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45837" y="5410200"/>
            <a:ext cx="1828800" cy="762000"/>
            <a:chOff x="2743200" y="5257800"/>
            <a:chExt cx="1828800" cy="762000"/>
          </a:xfrm>
        </p:grpSpPr>
        <p:sp>
          <p:nvSpPr>
            <p:cNvPr id="11" name="Cloud 10"/>
            <p:cNvSpPr/>
            <p:nvPr/>
          </p:nvSpPr>
          <p:spPr bwMode="auto">
            <a:xfrm>
              <a:off x="2743200" y="5257800"/>
              <a:ext cx="1828800" cy="762000"/>
            </a:xfrm>
            <a:prstGeom prst="cloud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1147" y="5425524"/>
              <a:ext cx="1036053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Vazduh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 flipV="1">
            <a:off x="3099876" y="4536366"/>
            <a:ext cx="1046160" cy="228600"/>
            <a:chOff x="2708152" y="4267200"/>
            <a:chExt cx="1046160" cy="22860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708152" y="4267200"/>
              <a:ext cx="88598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Arc 22"/>
            <p:cNvSpPr/>
            <p:nvPr/>
          </p:nvSpPr>
          <p:spPr bwMode="auto">
            <a:xfrm>
              <a:off x="3402097" y="4267200"/>
              <a:ext cx="352215" cy="228600"/>
            </a:xfrm>
            <a:prstGeom prst="arc">
              <a:avLst>
                <a:gd name="adj1" fmla="val 16200000"/>
                <a:gd name="adj2" fmla="val 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47342" y="3650236"/>
                <a:ext cx="344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342" y="3650236"/>
                <a:ext cx="344069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73580" y="4351463"/>
                <a:ext cx="359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80" y="4351463"/>
                <a:ext cx="359329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 bwMode="auto">
          <a:xfrm flipV="1">
            <a:off x="626967" y="1521936"/>
            <a:ext cx="0" cy="72834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088592" y="2134753"/>
            <a:ext cx="126153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65691" y="1799064"/>
                <a:ext cx="3332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1" y="1799064"/>
                <a:ext cx="333296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255435" y="838199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</a:t>
            </a:r>
            <a:r>
              <a:rPr lang="sr-Latn-RS" dirty="0"/>
              <a:t>– Određivanje poznatih </a:t>
            </a:r>
          </a:p>
          <a:p>
            <a:r>
              <a:rPr lang="sr-Latn-RS" dirty="0"/>
              <a:t>vrednosti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55435" y="1761529"/>
                <a:ext cx="14243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5" y="1761529"/>
                <a:ext cx="1424301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86798" y="3125063"/>
                <a:ext cx="143840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=58 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798" y="3125063"/>
                <a:ext cx="1438407" cy="69147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50771" y="3125062"/>
                <a:ext cx="158383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771" y="3125062"/>
                <a:ext cx="1583831" cy="691471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54398" y="3949298"/>
                <a:ext cx="153311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398" y="3949298"/>
                <a:ext cx="1533112" cy="691471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427067" y="4124491"/>
                <a:ext cx="1315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353 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067" y="4124491"/>
                <a:ext cx="1315167" cy="369332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27067" y="4801781"/>
                <a:ext cx="13655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293 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067" y="4801781"/>
                <a:ext cx="1365566" cy="369332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 bwMode="auto">
          <a:xfrm>
            <a:off x="1447800" y="914400"/>
            <a:ext cx="457200" cy="128016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79534" y="5519472"/>
                <a:ext cx="771237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534" y="5519472"/>
                <a:ext cx="771237" cy="443198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560168" y="5519472"/>
                <a:ext cx="880113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68" y="5519472"/>
                <a:ext cx="880113" cy="44319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68202" y="1761529"/>
                <a:ext cx="15168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0,135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02" y="1761529"/>
                <a:ext cx="1516825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/>
          <p:cNvSpPr/>
          <p:nvPr/>
        </p:nvSpPr>
        <p:spPr bwMode="auto">
          <a:xfrm>
            <a:off x="1088592" y="2258608"/>
            <a:ext cx="1280160" cy="4023360"/>
          </a:xfrm>
          <a:prstGeom prst="rect">
            <a:avLst/>
          </a:prstGeom>
          <a:solidFill>
            <a:srgbClr val="D27208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176" y="2257381"/>
            <a:ext cx="182880" cy="402336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33970" y="2257087"/>
            <a:ext cx="27432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364505" y="2263774"/>
            <a:ext cx="182880" cy="402336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544063" y="2257087"/>
            <a:ext cx="27432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 flipH="1">
            <a:off x="1326158" y="3977935"/>
            <a:ext cx="8050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Ulje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984253" y="3492980"/>
                <a:ext cx="3381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53" y="3492980"/>
                <a:ext cx="338105" cy="369332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/>
          <p:cNvCxnSpPr/>
          <p:nvPr/>
        </p:nvCxnSpPr>
        <p:spPr bwMode="auto">
          <a:xfrm>
            <a:off x="1324859" y="3338841"/>
            <a:ext cx="8859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Arc 97"/>
          <p:cNvSpPr/>
          <p:nvPr/>
        </p:nvSpPr>
        <p:spPr bwMode="auto">
          <a:xfrm>
            <a:off x="2018804" y="3338841"/>
            <a:ext cx="352215" cy="228600"/>
          </a:xfrm>
          <a:prstGeom prst="arc">
            <a:avLst>
              <a:gd name="adj1" fmla="val 16200000"/>
              <a:gd name="adj2" fmla="val 1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22386" y="2968010"/>
                <a:ext cx="285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86" y="2968010"/>
                <a:ext cx="285591" cy="369332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2322317" y="3388842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50799" y="3067816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799" y="3067816"/>
                <a:ext cx="308931" cy="369332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40" idx="5"/>
          </p:cNvCxnSpPr>
          <p:nvPr/>
        </p:nvCxnSpPr>
        <p:spPr bwMode="auto">
          <a:xfrm>
            <a:off x="2400366" y="3466891"/>
            <a:ext cx="143959" cy="18167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2558215" y="3663894"/>
            <a:ext cx="253371" cy="54679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625273" y="3391123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273" y="3391123"/>
                <a:ext cx="308931" cy="369332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847564" y="3868837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64" y="3868837"/>
                <a:ext cx="308931" cy="369332"/>
              </a:xfrm>
              <a:prstGeom prst="rect">
                <a:avLst/>
              </a:prstGeom>
              <a:blipFill rotWithShape="0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 bwMode="auto">
          <a:xfrm>
            <a:off x="1329236" y="2634277"/>
            <a:ext cx="917602" cy="365760"/>
          </a:xfrm>
          <a:prstGeom prst="rightArrow">
            <a:avLst>
              <a:gd name="adj1" fmla="val 50000"/>
              <a:gd name="adj2" fmla="val 122917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511922" y="2202037"/>
                <a:ext cx="259366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22" y="2202037"/>
                <a:ext cx="259366" cy="443198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/>
          <p:cNvCxnSpPr/>
          <p:nvPr/>
        </p:nvCxnSpPr>
        <p:spPr bwMode="auto">
          <a:xfrm flipV="1">
            <a:off x="905176" y="1771984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1088592" y="2057973"/>
            <a:ext cx="0" cy="20580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2364505" y="2057973"/>
            <a:ext cx="0" cy="19940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2544063" y="1771984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2818383" y="1442244"/>
            <a:ext cx="0" cy="82153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905176" y="1886108"/>
            <a:ext cx="163888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565691" y="1550419"/>
                <a:ext cx="339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1" y="1550419"/>
                <a:ext cx="339259" cy="369332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/>
          <p:cNvCxnSpPr/>
          <p:nvPr/>
        </p:nvCxnSpPr>
        <p:spPr bwMode="auto">
          <a:xfrm>
            <a:off x="633970" y="1624084"/>
            <a:ext cx="217031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549542" y="1288395"/>
                <a:ext cx="339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42" y="1288395"/>
                <a:ext cx="339259" cy="369332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/>
          <p:nvPr/>
        </p:nvCxnSpPr>
        <p:spPr bwMode="auto">
          <a:xfrm>
            <a:off x="2543138" y="2130861"/>
            <a:ext cx="268448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286000" y="2263340"/>
                <a:ext cx="317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63340"/>
                <a:ext cx="317266" cy="369332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534874" y="2263340"/>
                <a:ext cx="323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74" y="2263340"/>
                <a:ext cx="323230" cy="369332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263096" y="2231396"/>
                <a:ext cx="3107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+2∗</m:t>
                      </m:r>
                      <m:sSub>
                        <m:sSub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96" y="2231396"/>
                <a:ext cx="3107004" cy="369332"/>
              </a:xfrm>
              <a:prstGeom prst="rect">
                <a:avLst/>
              </a:prstGeom>
              <a:blipFill rotWithShape="0">
                <a:blip r:embed="rId2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val 130"/>
          <p:cNvSpPr/>
          <p:nvPr/>
        </p:nvSpPr>
        <p:spPr bwMode="auto">
          <a:xfrm>
            <a:off x="2210848" y="2272044"/>
            <a:ext cx="100584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394010" y="1726464"/>
            <a:ext cx="9144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3121766" y="3626361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628076" y="4302461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2244804" y="3029780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52647" y="2257087"/>
            <a:ext cx="27432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2804280" y="4200367"/>
            <a:ext cx="278304" cy="43125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2505182" y="3621843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054156" y="4603945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784444" y="416497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089085" y="4306040"/>
                <a:ext cx="3089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085" y="4306040"/>
                <a:ext cx="308931" cy="369332"/>
              </a:xfrm>
              <a:prstGeom prst="rect">
                <a:avLst/>
              </a:prstGeom>
              <a:blipFill rotWithShape="0">
                <a:blip r:embed="rId2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 bwMode="auto">
          <a:xfrm flipV="1">
            <a:off x="352647" y="1164676"/>
            <a:ext cx="0" cy="11140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080263" y="1143000"/>
            <a:ext cx="0" cy="11140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52647" y="1288010"/>
            <a:ext cx="2701509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556097" y="932443"/>
                <a:ext cx="339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97" y="932443"/>
                <a:ext cx="339259" cy="369332"/>
              </a:xfrm>
              <a:prstGeom prst="rect">
                <a:avLst/>
              </a:prstGeom>
              <a:blipFill rotWithShape="0">
                <a:blip r:embed="rId2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782823" y="2243136"/>
                <a:ext cx="323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823" y="2243136"/>
                <a:ext cx="323230" cy="369332"/>
              </a:xfrm>
              <a:prstGeom prst="rect">
                <a:avLst/>
              </a:prstGeom>
              <a:blipFill rotWithShape="0">
                <a:blip r:embed="rId2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>
            <a:off x="2809208" y="2130861"/>
            <a:ext cx="268448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533076" y="1754842"/>
                <a:ext cx="314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076" y="1754842"/>
                <a:ext cx="314573" cy="369332"/>
              </a:xfrm>
              <a:prstGeom prst="rect">
                <a:avLst/>
              </a:prstGeom>
              <a:blipFill rotWithShape="0">
                <a:blip r:embed="rId2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806617" y="1770417"/>
                <a:ext cx="320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17" y="1770417"/>
                <a:ext cx="320536" cy="369332"/>
              </a:xfrm>
              <a:prstGeom prst="rect">
                <a:avLst/>
              </a:prstGeom>
              <a:blipFill rotWithShape="0">
                <a:blip r:embed="rId2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255434" y="2701263"/>
                <a:ext cx="3026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+2∗</m:t>
                      </m:r>
                      <m:sSub>
                        <m:sSub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=0,58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2701263"/>
                <a:ext cx="3026854" cy="369332"/>
              </a:xfrm>
              <a:prstGeom prst="rect">
                <a:avLst/>
              </a:prstGeom>
              <a:blipFill rotWithShape="0">
                <a:blip r:embed="rId3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560168" y="3116109"/>
                <a:ext cx="158383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68" y="3116109"/>
                <a:ext cx="1583832" cy="691471"/>
              </a:xfrm>
              <a:prstGeom prst="rect">
                <a:avLst/>
              </a:prstGeom>
              <a:blipFill rotWithShape="0">
                <a:blip r:embed="rId3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261277" y="5519472"/>
                <a:ext cx="889090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77" y="5519472"/>
                <a:ext cx="889090" cy="443198"/>
              </a:xfrm>
              <a:prstGeom prst="rect">
                <a:avLst/>
              </a:prstGeom>
              <a:blipFill rotWithShape="0">
                <a:blip r:embed="rId3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326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3" grpId="0" animBg="1"/>
      <p:bldP spid="37" grpId="0" animBg="1"/>
      <p:bldP spid="54" grpId="0" animBg="1"/>
      <p:bldP spid="56" grpId="0"/>
      <p:bldP spid="57" grpId="0" animBg="1"/>
      <p:bldP spid="59" grpId="0" animBg="1"/>
      <p:bldP spid="62" grpId="0" animBg="1"/>
      <p:bldP spid="64" grpId="0" animBg="1"/>
      <p:bldP spid="67" grpId="0" animBg="1"/>
      <p:bldP spid="68" grpId="0" animBg="1"/>
      <p:bldP spid="72" grpId="0" animBg="1"/>
      <p:bldP spid="75" grpId="0" animBg="1"/>
      <p:bldP spid="76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44" grpId="0"/>
      <p:bldP spid="96" grpId="0" animBg="1"/>
      <p:bldP spid="98" grpId="0" animBg="1"/>
      <p:bldP spid="36" grpId="0" animBg="1"/>
      <p:bldP spid="40" grpId="0" animBg="1"/>
      <p:bldP spid="41" grpId="0" animBg="1"/>
      <p:bldP spid="104" grpId="0" animBg="1"/>
      <p:bldP spid="105" grpId="0" animBg="1"/>
      <p:bldP spid="73" grpId="0" animBg="1"/>
      <p:bldP spid="74" grpId="0" animBg="1"/>
      <p:bldP spid="115" grpId="0" animBg="1"/>
      <p:bldP spid="122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5" grpId="0" animBg="1"/>
      <p:bldP spid="136" grpId="0" animBg="1"/>
      <p:bldP spid="137" grpId="0" animBg="1"/>
      <p:bldP spid="70" grpId="0" animBg="1"/>
      <p:bldP spid="77" grpId="0" animBg="1"/>
      <p:bldP spid="103" grpId="0" animBg="1"/>
      <p:bldP spid="101" grpId="0" animBg="1"/>
      <p:bldP spid="78" grpId="0" animBg="1"/>
      <p:bldP spid="83" grpId="0" animBg="1"/>
      <p:bldP spid="87" grpId="0" animBg="1"/>
      <p:bldP spid="84" grpId="0" animBg="1"/>
      <p:bldP spid="85" grpId="0" animBg="1"/>
      <p:bldP spid="88" grpId="0" animBg="1"/>
      <p:bldP spid="92" grpId="0" animBg="1"/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toplotnog protoka na celoj dužini naftovoda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1295400"/>
            <a:ext cx="785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Provera:</a:t>
            </a:r>
          </a:p>
          <a:p>
            <a:r>
              <a:rPr lang="sr-Latn-RS" dirty="0"/>
              <a:t>Poznate su samo 2 temperature i svi potrebni parametri između njih.</a:t>
            </a:r>
            <a:endParaRPr lang="sr-Latn-R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0754" y="2130128"/>
                <a:ext cx="7878631" cy="1274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sr-Latn-R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R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4" y="2130128"/>
                <a:ext cx="7878631" cy="127419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40754" y="3825636"/>
                <a:ext cx="2060885" cy="826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𝟏𝟒𝟐</m:t>
                      </m:r>
                      <m:f>
                        <m:f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4" y="3825636"/>
                <a:ext cx="2060885" cy="8268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043FFC-AA8F-3F32-CA23-5615CD9D0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08058"/>
            <a:ext cx="2590800" cy="29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7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24614" cy="889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/>
              <a:t>Određivanje </a:t>
            </a:r>
            <a:r>
              <a:rPr lang="sl-SI"/>
              <a:t>temperatur</a:t>
            </a:r>
            <a:r>
              <a:rPr lang="en-GB"/>
              <a:t>e</a:t>
            </a:r>
            <a:r>
              <a:rPr lang="sl-SI"/>
              <a:t> </a:t>
            </a:r>
            <a:r>
              <a:rPr lang="sl-SI" dirty="0"/>
              <a:t>između slojeva izolacije i temperatu</a:t>
            </a:r>
            <a:r>
              <a:rPr lang="en-US" dirty="0" err="1"/>
              <a:t>ru</a:t>
            </a:r>
            <a:r>
              <a:rPr lang="sl-SI" dirty="0"/>
              <a:t> spoljašnje </a:t>
            </a:r>
            <a:endParaRPr lang="en-US" dirty="0"/>
          </a:p>
          <a:p>
            <a:r>
              <a:rPr lang="sl-SI" dirty="0"/>
              <a:t>površine izolacije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1447800"/>
                <a:ext cx="2098973" cy="1262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2098973" cy="126252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810000" y="3077745"/>
                <a:ext cx="2163413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𝟖𝟑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sr-Latn-RS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077745"/>
                <a:ext cx="2163413" cy="402418"/>
              </a:xfrm>
              <a:prstGeom prst="rect">
                <a:avLst/>
              </a:prstGeom>
              <a:blipFill>
                <a:blip r:embed="rId3"/>
                <a:stretch>
                  <a:fillRect l="-478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3838286"/>
                <a:ext cx="2874377" cy="1271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38286"/>
                <a:ext cx="2874377" cy="127195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399" y="2781062"/>
                <a:ext cx="3242170" cy="99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781062"/>
                <a:ext cx="3242170" cy="99578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399" y="5285610"/>
                <a:ext cx="4001865" cy="99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R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5285610"/>
                <a:ext cx="4001865" cy="99578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95800" y="5582294"/>
                <a:ext cx="2163413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sr-Latn-RS" sz="2400" b="1" dirty="0">
                    <a:solidFill>
                      <a:srgbClr val="FF0000"/>
                    </a:solidFill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82294"/>
                <a:ext cx="2163413" cy="402418"/>
              </a:xfrm>
              <a:prstGeom prst="rect">
                <a:avLst/>
              </a:prstGeom>
              <a:blipFill>
                <a:blip r:embed="rId7"/>
                <a:stretch>
                  <a:fillRect l="-5085" r="-28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0D1246-EE06-C8ED-1913-9A27D3C5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7800"/>
            <a:ext cx="2590800" cy="29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8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1545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Uvod – Prostiranje toplote kroz ravan zid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>
            <a:off x="1233472" y="2087880"/>
            <a:ext cx="508408" cy="3931920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731798" y="2087880"/>
            <a:ext cx="858033" cy="393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6200" y="4430332"/>
            <a:ext cx="987019" cy="1589468"/>
            <a:chOff x="76200" y="4430332"/>
            <a:chExt cx="987019" cy="1589468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30332"/>
              <a:ext cx="987019" cy="158946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185980" y="5320010"/>
              <a:ext cx="770019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Voda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743200" y="5257800"/>
            <a:ext cx="1828800" cy="762000"/>
            <a:chOff x="2743200" y="5257800"/>
            <a:chExt cx="1828800" cy="762000"/>
          </a:xfrm>
        </p:grpSpPr>
        <p:sp>
          <p:nvSpPr>
            <p:cNvPr id="79" name="Cloud 78"/>
            <p:cNvSpPr/>
            <p:nvPr/>
          </p:nvSpPr>
          <p:spPr bwMode="auto">
            <a:xfrm>
              <a:off x="2743200" y="5257800"/>
              <a:ext cx="1828800" cy="762000"/>
            </a:xfrm>
            <a:prstGeom prst="cloud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51147" y="5425524"/>
              <a:ext cx="1036053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Vazduh</a:t>
              </a:r>
              <a:endParaRPr lang="en-US" dirty="0"/>
            </a:p>
          </p:txBody>
        </p:sp>
      </p:grpSp>
      <p:cxnSp>
        <p:nvCxnSpPr>
          <p:cNvPr id="81" name="Straight Connector 80"/>
          <p:cNvCxnSpPr/>
          <p:nvPr/>
        </p:nvCxnSpPr>
        <p:spPr bwMode="auto">
          <a:xfrm>
            <a:off x="177230" y="3429000"/>
            <a:ext cx="8859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Arc 82"/>
          <p:cNvSpPr/>
          <p:nvPr/>
        </p:nvSpPr>
        <p:spPr bwMode="auto">
          <a:xfrm>
            <a:off x="871175" y="3429000"/>
            <a:ext cx="352215" cy="228600"/>
          </a:xfrm>
          <a:prstGeom prst="arc">
            <a:avLst>
              <a:gd name="adj1" fmla="val 16200000"/>
              <a:gd name="adj2" fmla="val 1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 flipV="1">
            <a:off x="2585246" y="4229100"/>
            <a:ext cx="1046160" cy="228600"/>
            <a:chOff x="2708152" y="4267200"/>
            <a:chExt cx="1046160" cy="228600"/>
          </a:xfrm>
        </p:grpSpPr>
        <p:cxnSp>
          <p:nvCxnSpPr>
            <p:cNvPr id="93" name="Straight Connector 92"/>
            <p:cNvCxnSpPr/>
            <p:nvPr/>
          </p:nvCxnSpPr>
          <p:spPr bwMode="auto">
            <a:xfrm>
              <a:off x="2708152" y="4267200"/>
              <a:ext cx="88598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Arc 93"/>
            <p:cNvSpPr/>
            <p:nvPr/>
          </p:nvSpPr>
          <p:spPr bwMode="auto">
            <a:xfrm>
              <a:off x="3402097" y="4267200"/>
              <a:ext cx="352215" cy="228600"/>
            </a:xfrm>
            <a:prstGeom prst="arc">
              <a:avLst>
                <a:gd name="adj1" fmla="val 16200000"/>
                <a:gd name="adj2" fmla="val 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5" name="Straight Connector 94"/>
          <p:cNvCxnSpPr>
            <a:stCxn id="83" idx="2"/>
            <a:endCxn id="106" idx="2"/>
          </p:cNvCxnSpPr>
          <p:nvPr/>
        </p:nvCxnSpPr>
        <p:spPr bwMode="auto">
          <a:xfrm>
            <a:off x="1223390" y="3543301"/>
            <a:ext cx="466451" cy="15166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106" idx="5"/>
          </p:cNvCxnSpPr>
          <p:nvPr/>
        </p:nvCxnSpPr>
        <p:spPr bwMode="auto">
          <a:xfrm>
            <a:off x="1767890" y="3727293"/>
            <a:ext cx="813499" cy="61610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1227154" y="5582529"/>
            <a:ext cx="54213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Zid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 rot="16200000">
            <a:off x="1626408" y="5211649"/>
            <a:ext cx="111280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Izolacija</a:t>
            </a:r>
            <a:endParaRPr lang="en-US" dirty="0"/>
          </a:p>
        </p:txBody>
      </p:sp>
      <p:sp>
        <p:nvSpPr>
          <p:cNvPr id="99" name="TextBox 9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6775" y="4076283"/>
            <a:ext cx="338105" cy="36933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0" name="TextBox 9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9356" y="4499788"/>
            <a:ext cx="344069" cy="36933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1" name="TextBox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8284" y="2145112"/>
            <a:ext cx="317266" cy="36933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2" name="TextBox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8577" y="2161046"/>
            <a:ext cx="323230" cy="36933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3" name="TextBox 10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5980" y="2989303"/>
            <a:ext cx="285591" cy="369332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" name="TextBox 10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4889" y="4046281"/>
            <a:ext cx="359329" cy="369332"/>
          </a:xfrm>
          <a:prstGeom prst="rect">
            <a:avLst/>
          </a:prstGeom>
          <a:blipFill rotWithShape="0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1172630" y="349758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689841" y="3649244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2535669" y="4297742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8053" y="3173968"/>
            <a:ext cx="308931" cy="369332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9" name="TextBox 1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7071" y="3279985"/>
            <a:ext cx="314893" cy="369332"/>
          </a:xfrm>
          <a:prstGeom prst="rect">
            <a:avLst/>
          </a:prstGeom>
          <a:blipFill rotWithShape="0">
            <a:blip r:embed="rId10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0" name="TextBox 10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9269" y="3974067"/>
            <a:ext cx="314893" cy="369332"/>
          </a:xfrm>
          <a:prstGeom prst="rect">
            <a:avLst/>
          </a:prstGeom>
          <a:blipFill rotWithShape="0">
            <a:blip r:embed="rId11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11" name="Straight Connector 110"/>
          <p:cNvCxnSpPr/>
          <p:nvPr/>
        </p:nvCxnSpPr>
        <p:spPr bwMode="auto">
          <a:xfrm flipV="1">
            <a:off x="1731798" y="160020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2585246" y="158996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1233471" y="160020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1233471" y="1905000"/>
            <a:ext cx="49832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1731798" y="1903214"/>
            <a:ext cx="845867" cy="178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6" name="TextBox 1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25130" y="1526970"/>
            <a:ext cx="314573" cy="369332"/>
          </a:xfrm>
          <a:prstGeom prst="rect">
            <a:avLst/>
          </a:prstGeom>
          <a:blipFill rotWithShape="0">
            <a:blip r:embed="rId12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7" name="TextBox 1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0546" y="1546946"/>
            <a:ext cx="320536" cy="369332"/>
          </a:xfrm>
          <a:prstGeom prst="rect">
            <a:avLst/>
          </a:prstGeom>
          <a:blipFill rotWithShape="0">
            <a:blip r:embed="rId1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6" name="Right Arrow 125"/>
          <p:cNvSpPr/>
          <p:nvPr/>
        </p:nvSpPr>
        <p:spPr bwMode="auto">
          <a:xfrm>
            <a:off x="177230" y="2387764"/>
            <a:ext cx="917602" cy="365760"/>
          </a:xfrm>
          <a:prstGeom prst="rightArrow">
            <a:avLst>
              <a:gd name="adj1" fmla="val 50000"/>
              <a:gd name="adj2" fmla="val 122917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7" name="TextBox 1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9916" y="1955524"/>
            <a:ext cx="259366" cy="443198"/>
          </a:xfrm>
          <a:prstGeom prst="rect">
            <a:avLst/>
          </a:prstGeom>
          <a:blipFill rotWithShape="0">
            <a:blip r:embed="rId1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905000"/>
            <a:ext cx="2895600" cy="1152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560124" y="1422070"/>
            <a:ext cx="2076209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Primer sa slike:</a:t>
            </a:r>
            <a:endParaRPr lang="en-US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4572000" y="3200400"/>
            <a:ext cx="172034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Opšti slučaj:</a:t>
            </a:r>
            <a:endParaRPr lang="en-US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57600"/>
            <a:ext cx="2838450" cy="1162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4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3114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Uvod – Prostiranje toplote kroz cilindričan zid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072547" y="5422254"/>
            <a:ext cx="1828800" cy="762000"/>
            <a:chOff x="2743200" y="5257800"/>
            <a:chExt cx="1828800" cy="762000"/>
          </a:xfrm>
        </p:grpSpPr>
        <p:sp>
          <p:nvSpPr>
            <p:cNvPr id="27" name="Cloud 26"/>
            <p:cNvSpPr/>
            <p:nvPr/>
          </p:nvSpPr>
          <p:spPr bwMode="auto">
            <a:xfrm>
              <a:off x="2743200" y="5257800"/>
              <a:ext cx="1828800" cy="762000"/>
            </a:xfrm>
            <a:prstGeom prst="cloud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51147" y="5425524"/>
              <a:ext cx="1036053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Vazduh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 flipH="1" flipV="1">
            <a:off x="3014211" y="3956799"/>
            <a:ext cx="1046160" cy="228600"/>
            <a:chOff x="2708152" y="4267200"/>
            <a:chExt cx="1046160" cy="22860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708152" y="4267200"/>
              <a:ext cx="88598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Arc 30"/>
            <p:cNvSpPr/>
            <p:nvPr/>
          </p:nvSpPr>
          <p:spPr bwMode="auto">
            <a:xfrm>
              <a:off x="3402097" y="4267200"/>
              <a:ext cx="352215" cy="228600"/>
            </a:xfrm>
            <a:prstGeom prst="arc">
              <a:avLst>
                <a:gd name="adj1" fmla="val 16200000"/>
                <a:gd name="adj2" fmla="val 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0228" y="2703337"/>
            <a:ext cx="344069" cy="369332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71288" y="3692044"/>
            <a:ext cx="359329" cy="36933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441876" y="1299865"/>
            <a:ext cx="0" cy="72834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088592" y="1905580"/>
            <a:ext cx="126153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65691" y="1569891"/>
            <a:ext cx="333296" cy="369332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088592" y="2029435"/>
            <a:ext cx="1280160" cy="40233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19555" y="2028208"/>
            <a:ext cx="274320" cy="402336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41876" y="2028208"/>
            <a:ext cx="36576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4505" y="2034601"/>
            <a:ext cx="274320" cy="402336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6273" y="2034601"/>
            <a:ext cx="365760" cy="402336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 flipH="1">
            <a:off x="1206734" y="3748762"/>
            <a:ext cx="104387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>
                <a:solidFill>
                  <a:schemeClr val="tx1"/>
                </a:solidFill>
              </a:rPr>
              <a:t>Nafta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4253" y="3263807"/>
            <a:ext cx="338105" cy="369332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324859" y="3109668"/>
            <a:ext cx="8859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Arc 46"/>
          <p:cNvSpPr/>
          <p:nvPr/>
        </p:nvSpPr>
        <p:spPr bwMode="auto">
          <a:xfrm>
            <a:off x="2018804" y="3109668"/>
            <a:ext cx="352215" cy="228600"/>
          </a:xfrm>
          <a:prstGeom prst="arc">
            <a:avLst>
              <a:gd name="adj1" fmla="val 16200000"/>
              <a:gd name="adj2" fmla="val 1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22386" y="2738837"/>
            <a:ext cx="285591" cy="369332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2336407" y="3182936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0799" y="2838643"/>
            <a:ext cx="308931" cy="369332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51" name="Straight Connector 50"/>
          <p:cNvCxnSpPr>
            <a:stCxn id="49" idx="5"/>
          </p:cNvCxnSpPr>
          <p:nvPr/>
        </p:nvCxnSpPr>
        <p:spPr bwMode="auto">
          <a:xfrm>
            <a:off x="2414456" y="3260985"/>
            <a:ext cx="209044" cy="2051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endCxn id="43" idx="3"/>
          </p:cNvCxnSpPr>
          <p:nvPr/>
        </p:nvCxnSpPr>
        <p:spPr bwMode="auto">
          <a:xfrm>
            <a:off x="2657222" y="3499485"/>
            <a:ext cx="344811" cy="54679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2959983" y="3994168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84167" y="3422363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5273" y="3161950"/>
            <a:ext cx="308931" cy="369332"/>
          </a:xfrm>
          <a:prstGeom prst="rect">
            <a:avLst/>
          </a:prstGeom>
          <a:blipFill rotWithShape="0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354" y="3684363"/>
            <a:ext cx="308931" cy="369332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7" name="Right Arrow 56"/>
          <p:cNvSpPr/>
          <p:nvPr/>
        </p:nvSpPr>
        <p:spPr bwMode="auto">
          <a:xfrm>
            <a:off x="1329236" y="2405104"/>
            <a:ext cx="917602" cy="365760"/>
          </a:xfrm>
          <a:prstGeom prst="rightArrow">
            <a:avLst>
              <a:gd name="adj1" fmla="val 50000"/>
              <a:gd name="adj2" fmla="val 122917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1922" y="1972864"/>
            <a:ext cx="259366" cy="443198"/>
          </a:xfrm>
          <a:prstGeom prst="rect">
            <a:avLst/>
          </a:prstGeom>
          <a:blipFill rotWithShape="0">
            <a:blip r:embed="rId10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flipV="1">
            <a:off x="807636" y="1536682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088592" y="1828800"/>
            <a:ext cx="0" cy="20580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2364505" y="1828800"/>
            <a:ext cx="0" cy="19940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2636273" y="1536682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3000354" y="1219200"/>
            <a:ext cx="0" cy="82153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819555" y="1656935"/>
            <a:ext cx="180394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5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65691" y="1321246"/>
            <a:ext cx="339259" cy="369332"/>
          </a:xfrm>
          <a:prstGeom prst="rect">
            <a:avLst/>
          </a:prstGeom>
          <a:blipFill rotWithShape="0">
            <a:blip r:embed="rId11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457200" y="1394911"/>
            <a:ext cx="2543154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TextBox 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9542" y="1059222"/>
            <a:ext cx="339259" cy="369332"/>
          </a:xfrm>
          <a:prstGeom prst="rect">
            <a:avLst/>
          </a:prstGeom>
          <a:blipFill rotWithShape="0">
            <a:blip r:embed="rId12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641594" y="1905580"/>
            <a:ext cx="349832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9" name="TextBox 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5637" y="1564953"/>
            <a:ext cx="333296" cy="369332"/>
          </a:xfrm>
          <a:prstGeom prst="rect">
            <a:avLst/>
          </a:prstGeom>
          <a:blipFill rotWithShape="0">
            <a:blip r:embed="rId13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0" name="TextBox 6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8352" y="2034167"/>
            <a:ext cx="317266" cy="369332"/>
          </a:xfrm>
          <a:prstGeom prst="rect">
            <a:avLst/>
          </a:prstGeom>
          <a:blipFill rotWithShape="0">
            <a:blip r:embed="rId1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1" name="TextBox 7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4493" y="2034167"/>
            <a:ext cx="323230" cy="369332"/>
          </a:xfrm>
          <a:prstGeom prst="rect">
            <a:avLst/>
          </a:prstGeom>
          <a:blipFill rotWithShape="0">
            <a:blip r:embed="rId15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60124" y="1422070"/>
            <a:ext cx="2076209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Primer sa slike:</a:t>
            </a:r>
            <a:endParaRPr lang="en-US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1999" y="1905000"/>
            <a:ext cx="4443428" cy="86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72000" y="3200400"/>
            <a:ext cx="1720343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Opšti slučaj:</a:t>
            </a:r>
            <a:endParaRPr lang="en-US" b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57600"/>
            <a:ext cx="4483929" cy="90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4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8763000" cy="345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sr-Latn-RS" sz="2800" b="1" dirty="0">
                <a:solidFill>
                  <a:srgbClr val="FF0000"/>
                </a:solidFill>
              </a:rPr>
              <a:t>. </a:t>
            </a:r>
            <a:r>
              <a:rPr lang="en-US" dirty="0" err="1"/>
              <a:t>Čelični</a:t>
            </a:r>
            <a:r>
              <a:rPr lang="en-US" dirty="0"/>
              <a:t> </a:t>
            </a:r>
            <a:r>
              <a:rPr lang="en-US" dirty="0" err="1"/>
              <a:t>zid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10 mm (</a:t>
            </a:r>
            <a:r>
              <a:rPr lang="el-GR" dirty="0"/>
              <a:t>λ</a:t>
            </a:r>
            <a:r>
              <a:rPr lang="en-US" baseline="-25000" dirty="0"/>
              <a:t>1</a:t>
            </a:r>
            <a:r>
              <a:rPr lang="en-US" dirty="0"/>
              <a:t> = 58 W/(</a:t>
            </a:r>
            <a:r>
              <a:rPr lang="en-US" dirty="0" err="1"/>
              <a:t>mK</a:t>
            </a:r>
            <a:r>
              <a:rPr lang="en-US" dirty="0"/>
              <a:t>)) </a:t>
            </a:r>
            <a:r>
              <a:rPr lang="en-US" dirty="0" err="1"/>
              <a:t>oblo</a:t>
            </a:r>
            <a:r>
              <a:rPr lang="sr-Latn-RS" dirty="0" err="1"/>
              <a:t>žen</a:t>
            </a:r>
            <a:r>
              <a:rPr lang="sr-Latn-RS" dirty="0"/>
              <a:t> je slojem izolacije čiji je koeficijent provođenja toplote </a:t>
            </a:r>
            <a:r>
              <a:rPr lang="el-GR" dirty="0"/>
              <a:t>λ</a:t>
            </a:r>
            <a:r>
              <a:rPr lang="sr-Latn-RS" baseline="-25000" dirty="0"/>
              <a:t>2</a:t>
            </a:r>
            <a:r>
              <a:rPr lang="en-US" dirty="0"/>
              <a:t> = </a:t>
            </a:r>
            <a:r>
              <a:rPr lang="sr-Latn-RS" dirty="0"/>
              <a:t>10</a:t>
            </a:r>
            <a:r>
              <a:rPr lang="en-US" dirty="0"/>
              <a:t> W/(</a:t>
            </a:r>
            <a:r>
              <a:rPr lang="en-US" dirty="0" err="1"/>
              <a:t>mK</a:t>
            </a:r>
            <a:r>
              <a:rPr lang="en-US" dirty="0"/>
              <a:t>)</a:t>
            </a:r>
            <a:r>
              <a:rPr lang="sr-Latn-RS" dirty="0"/>
              <a:t>. Na strani izolacije struji vazduh temperature 290 K sa koeficijentom prelaza toplote </a:t>
            </a:r>
            <a:r>
              <a:rPr lang="el-GR" dirty="0"/>
              <a:t>α</a:t>
            </a:r>
            <a:r>
              <a:rPr lang="sr-Latn-RS" baseline="-25000" dirty="0"/>
              <a:t>2</a:t>
            </a:r>
            <a:r>
              <a:rPr lang="sr-Latn-RS" dirty="0"/>
              <a:t> = 32 W/(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K)</a:t>
            </a:r>
            <a:r>
              <a:rPr lang="sr-Latn-RS" dirty="0"/>
              <a:t>, a na strani čeličnog zida struji voda temperature 360 K sa koeficijentom prelaza toplote </a:t>
            </a:r>
            <a:r>
              <a:rPr lang="el-GR" dirty="0"/>
              <a:t>α</a:t>
            </a:r>
            <a:r>
              <a:rPr lang="sr-Latn-RS" baseline="-25000" dirty="0"/>
              <a:t>2</a:t>
            </a:r>
            <a:r>
              <a:rPr lang="sr-Latn-RS" dirty="0"/>
              <a:t> = 660 W/(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K)</a:t>
            </a:r>
            <a:r>
              <a:rPr lang="sr-Latn-RS" dirty="0"/>
              <a:t>. Temperatura između zida i izolacije iznosi 359 K. Potrebno je odrediti toplotu koja se gubi po jedinici površine zida i debljinu izolacije pri datim parametrima.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22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</a:t>
            </a:r>
            <a:r>
              <a:rPr lang="sr-Latn-RS" dirty="0"/>
              <a:t>– Crtanje skice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33472" y="2087880"/>
            <a:ext cx="508408" cy="3931920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31798" y="2087880"/>
            <a:ext cx="858033" cy="393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4430332"/>
            <a:ext cx="987019" cy="1589468"/>
            <a:chOff x="76200" y="4430332"/>
            <a:chExt cx="987019" cy="1589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30332"/>
              <a:ext cx="987019" cy="15894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5980" y="5320010"/>
              <a:ext cx="770019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Voda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5257800"/>
            <a:ext cx="1828800" cy="762000"/>
            <a:chOff x="2743200" y="5257800"/>
            <a:chExt cx="1828800" cy="762000"/>
          </a:xfrm>
        </p:grpSpPr>
        <p:sp>
          <p:nvSpPr>
            <p:cNvPr id="11" name="Cloud 10"/>
            <p:cNvSpPr/>
            <p:nvPr/>
          </p:nvSpPr>
          <p:spPr bwMode="auto">
            <a:xfrm>
              <a:off x="2743200" y="5257800"/>
              <a:ext cx="1828800" cy="762000"/>
            </a:xfrm>
            <a:prstGeom prst="cloud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1147" y="5425524"/>
              <a:ext cx="1036053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Vazduh</a:t>
              </a:r>
              <a:endParaRPr lang="en-US" dirty="0"/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177230" y="3429000"/>
            <a:ext cx="8859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Arc 20"/>
          <p:cNvSpPr/>
          <p:nvPr/>
        </p:nvSpPr>
        <p:spPr bwMode="auto">
          <a:xfrm>
            <a:off x="871175" y="3429000"/>
            <a:ext cx="352215" cy="228600"/>
          </a:xfrm>
          <a:prstGeom prst="arc">
            <a:avLst>
              <a:gd name="adj1" fmla="val 16200000"/>
              <a:gd name="adj2" fmla="val 1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 flipV="1">
            <a:off x="2585246" y="4229100"/>
            <a:ext cx="1046160" cy="228600"/>
            <a:chOff x="2708152" y="4267200"/>
            <a:chExt cx="1046160" cy="22860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708152" y="4267200"/>
              <a:ext cx="88598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Arc 22"/>
            <p:cNvSpPr/>
            <p:nvPr/>
          </p:nvSpPr>
          <p:spPr bwMode="auto">
            <a:xfrm>
              <a:off x="3402097" y="4267200"/>
              <a:ext cx="352215" cy="228600"/>
            </a:xfrm>
            <a:prstGeom prst="arc">
              <a:avLst>
                <a:gd name="adj1" fmla="val 16200000"/>
                <a:gd name="adj2" fmla="val 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6" name="Straight Connector 25"/>
          <p:cNvCxnSpPr>
            <a:stCxn id="21" idx="2"/>
            <a:endCxn id="39" idx="2"/>
          </p:cNvCxnSpPr>
          <p:nvPr/>
        </p:nvCxnSpPr>
        <p:spPr bwMode="auto">
          <a:xfrm>
            <a:off x="1223390" y="3543301"/>
            <a:ext cx="466451" cy="15166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9" idx="5"/>
          </p:cNvCxnSpPr>
          <p:nvPr/>
        </p:nvCxnSpPr>
        <p:spPr bwMode="auto">
          <a:xfrm>
            <a:off x="1767890" y="3727293"/>
            <a:ext cx="813499" cy="61610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227154" y="5582529"/>
            <a:ext cx="54213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Zid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626408" y="5211649"/>
            <a:ext cx="111280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Izolacija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6775" y="4076283"/>
                <a:ext cx="3381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75" y="4076283"/>
                <a:ext cx="338105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99356" y="4499788"/>
                <a:ext cx="344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56" y="4499788"/>
                <a:ext cx="344069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8284" y="2145112"/>
                <a:ext cx="317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84" y="2145112"/>
                <a:ext cx="317266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38577" y="2161046"/>
                <a:ext cx="323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77" y="2161046"/>
                <a:ext cx="323230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5980" y="2989303"/>
                <a:ext cx="285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0" y="2989303"/>
                <a:ext cx="285591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44889" y="4046281"/>
                <a:ext cx="359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89" y="4046281"/>
                <a:ext cx="359329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 bwMode="auto">
          <a:xfrm>
            <a:off x="1172630" y="349758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89841" y="3649244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535669" y="4297742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68053" y="3173968"/>
                <a:ext cx="3089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53" y="3173968"/>
                <a:ext cx="308931" cy="369332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7071" y="3279985"/>
                <a:ext cx="314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71" y="3279985"/>
                <a:ext cx="314893" cy="369332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09269" y="3974067"/>
                <a:ext cx="314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69" y="3974067"/>
                <a:ext cx="314893" cy="36933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 flipV="1">
            <a:off x="1731798" y="160020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585246" y="158996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1233471" y="160020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233471" y="1905000"/>
            <a:ext cx="49832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731798" y="1903214"/>
            <a:ext cx="845867" cy="178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25130" y="1526970"/>
                <a:ext cx="314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30" y="1526970"/>
                <a:ext cx="314573" cy="369332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00546" y="1546946"/>
                <a:ext cx="320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46" y="1546946"/>
                <a:ext cx="320536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724400" y="838199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</a:t>
            </a:r>
            <a:r>
              <a:rPr lang="sr-Latn-RS" dirty="0"/>
              <a:t>– Određivanje poznatih </a:t>
            </a:r>
          </a:p>
          <a:p>
            <a:r>
              <a:rPr lang="sr-Latn-RS" dirty="0"/>
              <a:t>vrednosti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24400" y="1761529"/>
                <a:ext cx="25158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=0,01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761529"/>
                <a:ext cx="2515817" cy="369332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 bwMode="auto">
          <a:xfrm>
            <a:off x="1248317" y="1497830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24399" y="2130861"/>
                <a:ext cx="143840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=58 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2130861"/>
                <a:ext cx="1438407" cy="691471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 bwMode="auto">
          <a:xfrm>
            <a:off x="1248317" y="2102965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71592" y="2106873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30983" y="2087879"/>
                <a:ext cx="138826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983" y="2087879"/>
                <a:ext cx="1388265" cy="691471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24399" y="2822332"/>
                <a:ext cx="172592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=660 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2822332"/>
                <a:ext cx="1725921" cy="691471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34166" y="2806109"/>
                <a:ext cx="158921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=32 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66" y="2806109"/>
                <a:ext cx="1589218" cy="691471"/>
              </a:xfrm>
              <a:prstGeom prst="rect">
                <a:avLst/>
              </a:prstGeom>
              <a:blipFill rotWithShape="0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 bwMode="auto">
          <a:xfrm>
            <a:off x="866232" y="4076283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542790" y="4497818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724399" y="3676949"/>
                <a:ext cx="12918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=360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3676949"/>
                <a:ext cx="1291829" cy="369332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524636" y="3676949"/>
                <a:ext cx="13655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=290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36" y="3676949"/>
                <a:ext cx="1365567" cy="369332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24399" y="4204516"/>
                <a:ext cx="13211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=359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204516"/>
                <a:ext cx="1321131" cy="369332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1780450" y="3285203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14109" y="2987940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315058" y="4080736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3" name="Right Arrow 72"/>
          <p:cNvSpPr/>
          <p:nvPr/>
        </p:nvSpPr>
        <p:spPr bwMode="auto">
          <a:xfrm>
            <a:off x="177230" y="2387764"/>
            <a:ext cx="917602" cy="365760"/>
          </a:xfrm>
          <a:prstGeom prst="rightArrow">
            <a:avLst>
              <a:gd name="adj1" fmla="val 50000"/>
              <a:gd name="adj2" fmla="val 122917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59916" y="1955524"/>
                <a:ext cx="259366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6" y="1955524"/>
                <a:ext cx="259366" cy="443198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24399" y="4955018"/>
                <a:ext cx="771237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955018"/>
                <a:ext cx="771237" cy="443198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14753" y="4956786"/>
                <a:ext cx="895502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53" y="4956786"/>
                <a:ext cx="895502" cy="443198"/>
              </a:xfrm>
              <a:prstGeom prst="rect">
                <a:avLst/>
              </a:prstGeom>
              <a:blipFill rotWithShape="0">
                <a:blip r:embed="rId2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96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21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toplote koja se gubi po jedinici površine zida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42900" y="1371600"/>
            <a:ext cx="8458200" cy="88187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r>
              <a:rPr lang="sr-Latn-RS" dirty="0"/>
              <a:t>Tražimo dve temperature između kojih su nam poznati </a:t>
            </a:r>
            <a:r>
              <a:rPr lang="sr-Latn-RS" b="1" dirty="0"/>
              <a:t>SVI </a:t>
            </a:r>
            <a:r>
              <a:rPr lang="sr-Latn-RS" i="1" u="sng" dirty="0"/>
              <a:t>koeficijenti prelaza toplote</a:t>
            </a:r>
            <a:r>
              <a:rPr lang="sr-Latn-RS" dirty="0"/>
              <a:t>, </a:t>
            </a:r>
            <a:r>
              <a:rPr lang="sr-Latn-RS" i="1" u="sng" dirty="0"/>
              <a:t>koeficijenti provođenja toplote </a:t>
            </a:r>
            <a:r>
              <a:rPr lang="sr-Latn-RS" dirty="0"/>
              <a:t>i </a:t>
            </a:r>
            <a:r>
              <a:rPr lang="sr-Latn-RS" i="1" u="sng" dirty="0"/>
              <a:t>debljine zidova/izolacija</a:t>
            </a:r>
            <a:r>
              <a:rPr lang="sr-Latn-RS" i="1" dirty="0"/>
              <a:t>.</a:t>
            </a:r>
            <a:endParaRPr kumimoji="0" lang="en-US" sz="2000" b="1" i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2357735"/>
            <a:ext cx="58945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Provera:</a:t>
            </a:r>
          </a:p>
          <a:p>
            <a:r>
              <a:rPr lang="sr-Latn-RS" dirty="0"/>
              <a:t>Između T</a:t>
            </a:r>
            <a:r>
              <a:rPr lang="sr-Latn-RS" baseline="-25000" dirty="0"/>
              <a:t>I</a:t>
            </a:r>
            <a:r>
              <a:rPr lang="sr-Latn-RS" dirty="0"/>
              <a:t> i T</a:t>
            </a:r>
            <a:r>
              <a:rPr lang="sr-Latn-RS" baseline="-25000" dirty="0"/>
              <a:t>II</a:t>
            </a:r>
            <a:r>
              <a:rPr lang="sr-Latn-RS" dirty="0"/>
              <a:t> nije poznata debljina izolacije (</a:t>
            </a:r>
            <a:r>
              <a:rPr lang="el-GR" dirty="0"/>
              <a:t>δ</a:t>
            </a:r>
            <a:r>
              <a:rPr lang="sr-Latn-RS" baseline="-25000" dirty="0"/>
              <a:t>2</a:t>
            </a:r>
            <a:r>
              <a:rPr lang="sr-Latn-RS" dirty="0"/>
              <a:t>)</a:t>
            </a:r>
          </a:p>
          <a:p>
            <a:r>
              <a:rPr lang="sr-Latn-RS" dirty="0"/>
              <a:t>Između T</a:t>
            </a:r>
            <a:r>
              <a:rPr lang="sr-Latn-RS" baseline="-25000" dirty="0"/>
              <a:t>2</a:t>
            </a:r>
            <a:r>
              <a:rPr lang="sr-Latn-RS" dirty="0"/>
              <a:t> i T</a:t>
            </a:r>
            <a:r>
              <a:rPr lang="sr-Latn-RS" baseline="-25000" dirty="0"/>
              <a:t>II</a:t>
            </a:r>
            <a:r>
              <a:rPr lang="sr-Latn-RS" dirty="0"/>
              <a:t> nije poznata debljina izolacije (</a:t>
            </a:r>
            <a:r>
              <a:rPr lang="el-GR" dirty="0"/>
              <a:t>δ</a:t>
            </a:r>
            <a:r>
              <a:rPr lang="sr-Latn-RS" baseline="-25000" dirty="0"/>
              <a:t>2</a:t>
            </a:r>
            <a:r>
              <a:rPr lang="sr-Latn-RS" dirty="0"/>
              <a:t>)</a:t>
            </a:r>
          </a:p>
          <a:p>
            <a:r>
              <a:rPr lang="sr-Latn-RS" b="1" dirty="0"/>
              <a:t>Između T</a:t>
            </a:r>
            <a:r>
              <a:rPr lang="sr-Latn-RS" b="1" baseline="-25000" dirty="0"/>
              <a:t>I</a:t>
            </a:r>
            <a:r>
              <a:rPr lang="sr-Latn-RS" b="1" dirty="0"/>
              <a:t> i T</a:t>
            </a:r>
            <a:r>
              <a:rPr lang="sr-Latn-RS" b="1" baseline="-25000" dirty="0"/>
              <a:t>2</a:t>
            </a:r>
            <a:r>
              <a:rPr lang="sr-Latn-RS" b="1" dirty="0"/>
              <a:t> sve potrebne veličine su poznate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" y="4419600"/>
                <a:ext cx="1639616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419600"/>
                <a:ext cx="1639616" cy="127304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3276600" y="4495800"/>
                <a:ext cx="2257990" cy="829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𝟓𝟗𝟐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𝟓𝟕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sr-Latn-R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495800"/>
                <a:ext cx="2257990" cy="8297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28F9FE-B44D-7AA4-FA00-392BAB502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604249"/>
            <a:ext cx="2657814" cy="27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9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/>
              <a:t>Određivanje debljine izolacije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1447800"/>
            <a:ext cx="8695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Primenom istog obrasca, uzimajući u obzir nepoznatu debljinu izolacije kao</a:t>
            </a:r>
          </a:p>
          <a:p>
            <a:r>
              <a:rPr lang="sr-Latn-RS" dirty="0"/>
              <a:t>jedan od parametara.</a:t>
            </a:r>
            <a:endParaRPr lang="sr-Latn-R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735" y="2675758"/>
                <a:ext cx="1663725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R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5" y="2675758"/>
                <a:ext cx="1663725" cy="127304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84167" y="2814385"/>
                <a:ext cx="3421386" cy="99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r-Latn-R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den>
                          </m:f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sr-Latn-R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167" y="2814385"/>
                <a:ext cx="3421386" cy="99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43200" y="4249132"/>
                <a:ext cx="1829988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sr-Latn-R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49132"/>
                <a:ext cx="1829988" cy="443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5F8D74-FF61-F786-662C-A1F33965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604249"/>
            <a:ext cx="2657814" cy="27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0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51344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sr-Latn-RS" sz="2800" b="1" dirty="0">
                <a:solidFill>
                  <a:srgbClr val="FF0000"/>
                </a:solidFill>
              </a:rPr>
              <a:t>. </a:t>
            </a:r>
            <a:r>
              <a:rPr lang="en-US" dirty="0" err="1"/>
              <a:t>Čelični</a:t>
            </a:r>
            <a:r>
              <a:rPr lang="en-US" dirty="0"/>
              <a:t> </a:t>
            </a:r>
            <a:r>
              <a:rPr lang="en-US" dirty="0" err="1"/>
              <a:t>zid</a:t>
            </a:r>
            <a:r>
              <a:rPr lang="en-US" dirty="0"/>
              <a:t> je </a:t>
            </a:r>
            <a:r>
              <a:rPr lang="en-US" dirty="0" err="1"/>
              <a:t>obložen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.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provođenja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čeličnog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50 W/(</a:t>
            </a:r>
            <a:r>
              <a:rPr lang="en-US" dirty="0" err="1"/>
              <a:t>mK</a:t>
            </a:r>
            <a:r>
              <a:rPr lang="en-US" dirty="0"/>
              <a:t>).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provođenja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u </a:t>
            </a:r>
            <a:r>
              <a:rPr lang="en-US" dirty="0" err="1"/>
              <a:t>kontaktu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čeličnim</a:t>
            </a:r>
            <a:r>
              <a:rPr lang="en-US" dirty="0"/>
              <a:t> </a:t>
            </a:r>
            <a:r>
              <a:rPr lang="en-US" dirty="0" err="1"/>
              <a:t>zidom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15 W/(</a:t>
            </a:r>
            <a:r>
              <a:rPr lang="en-US" dirty="0" err="1"/>
              <a:t>mK</a:t>
            </a:r>
            <a:r>
              <a:rPr lang="en-US" dirty="0"/>
              <a:t>),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provođenja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10 W/(</a:t>
            </a:r>
            <a:r>
              <a:rPr lang="en-US" dirty="0" err="1"/>
              <a:t>mK</a:t>
            </a:r>
            <a:r>
              <a:rPr lang="en-US" dirty="0"/>
              <a:t>).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u </a:t>
            </a:r>
            <a:r>
              <a:rPr lang="en-US" dirty="0" err="1"/>
              <a:t>kontaktu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čeličnim</a:t>
            </a:r>
            <a:r>
              <a:rPr lang="en-US" dirty="0"/>
              <a:t> </a:t>
            </a:r>
            <a:r>
              <a:rPr lang="en-US" dirty="0" err="1"/>
              <a:t>zidom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10 cm. </a:t>
            </a:r>
            <a:r>
              <a:rPr lang="en-US" dirty="0" err="1"/>
              <a:t>Debljina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8 cm. Na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struji</a:t>
            </a:r>
            <a:r>
              <a:rPr lang="en-US" dirty="0"/>
              <a:t> </a:t>
            </a:r>
            <a:r>
              <a:rPr lang="en-US" dirty="0" err="1"/>
              <a:t>vazduh</a:t>
            </a:r>
            <a:r>
              <a:rPr lang="en-US" dirty="0"/>
              <a:t> temperature 23°C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koeficijentom</a:t>
            </a:r>
            <a:r>
              <a:rPr lang="en-US" dirty="0"/>
              <a:t> </a:t>
            </a:r>
            <a:r>
              <a:rPr lang="en-US" dirty="0" err="1"/>
              <a:t>prelaza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40 W/(m</a:t>
            </a:r>
            <a:r>
              <a:rPr lang="en-US" baseline="30000" dirty="0"/>
              <a:t>2</a:t>
            </a:r>
            <a:r>
              <a:rPr lang="en-US" dirty="0"/>
              <a:t>K). Na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čeličnog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struji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temperature 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koeficijentom</a:t>
            </a:r>
            <a:r>
              <a:rPr lang="en-US" dirty="0"/>
              <a:t> </a:t>
            </a:r>
            <a:r>
              <a:rPr lang="en-US" dirty="0" err="1"/>
              <a:t>prelaza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500 W/(m</a:t>
            </a:r>
            <a:r>
              <a:rPr lang="en-US" baseline="30000" dirty="0"/>
              <a:t>2</a:t>
            </a:r>
            <a:r>
              <a:rPr lang="en-US" dirty="0"/>
              <a:t>K).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čeličnog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47,7°C.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toplotu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gubi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debljinu</a:t>
            </a:r>
            <a:r>
              <a:rPr lang="en-US" dirty="0"/>
              <a:t> </a:t>
            </a:r>
            <a:r>
              <a:rPr lang="en-US" dirty="0" err="1"/>
              <a:t>čeličnog</a:t>
            </a:r>
            <a:r>
              <a:rPr lang="en-US" dirty="0"/>
              <a:t> </a:t>
            </a:r>
            <a:r>
              <a:rPr lang="en-US" dirty="0" err="1"/>
              <a:t>zida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datim</a:t>
            </a:r>
            <a:r>
              <a:rPr lang="en-US" dirty="0"/>
              <a:t> </a:t>
            </a:r>
            <a:r>
              <a:rPr lang="en-US" dirty="0" err="1"/>
              <a:t>parametrima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1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2413740" y="2087880"/>
            <a:ext cx="457200" cy="393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1. Korak </a:t>
            </a:r>
            <a:r>
              <a:rPr lang="sr-Latn-RS" dirty="0"/>
              <a:t>– Crtanje skice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33471" y="2087880"/>
            <a:ext cx="613867" cy="3931920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56287" y="2087880"/>
            <a:ext cx="548640" cy="3931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4430332"/>
            <a:ext cx="987019" cy="1589468"/>
            <a:chOff x="76200" y="4430332"/>
            <a:chExt cx="987019" cy="1589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430332"/>
              <a:ext cx="987019" cy="15894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5980" y="5320010"/>
              <a:ext cx="770019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Voda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0684" y="5320010"/>
            <a:ext cx="1828800" cy="762000"/>
            <a:chOff x="2743200" y="5257800"/>
            <a:chExt cx="1828800" cy="762000"/>
          </a:xfrm>
        </p:grpSpPr>
        <p:sp>
          <p:nvSpPr>
            <p:cNvPr id="11" name="Cloud 10"/>
            <p:cNvSpPr/>
            <p:nvPr/>
          </p:nvSpPr>
          <p:spPr bwMode="auto">
            <a:xfrm>
              <a:off x="2743200" y="5257800"/>
              <a:ext cx="1828800" cy="762000"/>
            </a:xfrm>
            <a:prstGeom prst="cloud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1147" y="5425524"/>
              <a:ext cx="1036053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Vazduh</a:t>
              </a:r>
              <a:endParaRPr lang="en-US" dirty="0"/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177230" y="3429000"/>
            <a:ext cx="8859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Arc 20"/>
          <p:cNvSpPr/>
          <p:nvPr/>
        </p:nvSpPr>
        <p:spPr bwMode="auto">
          <a:xfrm>
            <a:off x="871175" y="3429000"/>
            <a:ext cx="352215" cy="228600"/>
          </a:xfrm>
          <a:prstGeom prst="arc">
            <a:avLst>
              <a:gd name="adj1" fmla="val 16200000"/>
              <a:gd name="adj2" fmla="val 1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 flipV="1">
            <a:off x="2863086" y="4478807"/>
            <a:ext cx="1046160" cy="228600"/>
            <a:chOff x="2708152" y="4267200"/>
            <a:chExt cx="1046160" cy="22860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708152" y="4267200"/>
              <a:ext cx="88598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Arc 22"/>
            <p:cNvSpPr/>
            <p:nvPr/>
          </p:nvSpPr>
          <p:spPr bwMode="auto">
            <a:xfrm>
              <a:off x="3402097" y="4267200"/>
              <a:ext cx="352215" cy="228600"/>
            </a:xfrm>
            <a:prstGeom prst="arc">
              <a:avLst>
                <a:gd name="adj1" fmla="val 16200000"/>
                <a:gd name="adj2" fmla="val 1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6" name="Straight Connector 25"/>
          <p:cNvCxnSpPr>
            <a:stCxn id="21" idx="2"/>
          </p:cNvCxnSpPr>
          <p:nvPr/>
        </p:nvCxnSpPr>
        <p:spPr bwMode="auto">
          <a:xfrm>
            <a:off x="1223390" y="3543301"/>
            <a:ext cx="623948" cy="16779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5" idx="3"/>
          </p:cNvCxnSpPr>
          <p:nvPr/>
        </p:nvCxnSpPr>
        <p:spPr bwMode="auto">
          <a:xfrm>
            <a:off x="1817458" y="3689334"/>
            <a:ext cx="587469" cy="36450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227154" y="5582529"/>
            <a:ext cx="542136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Zid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569070" y="5212537"/>
            <a:ext cx="111280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Izolacija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9394" y="3604064"/>
                <a:ext cx="3381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4" y="3604064"/>
                <a:ext cx="338105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80728" y="4824662"/>
                <a:ext cx="344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28" y="4824662"/>
                <a:ext cx="344069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49935" y="2170122"/>
                <a:ext cx="317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35" y="2170122"/>
                <a:ext cx="317266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68856" y="2186769"/>
                <a:ext cx="323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56" y="2186769"/>
                <a:ext cx="323230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5980" y="2989303"/>
                <a:ext cx="2855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0" y="2989303"/>
                <a:ext cx="285591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2756" y="4214381"/>
                <a:ext cx="359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56" y="4214381"/>
                <a:ext cx="359329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 bwMode="auto">
          <a:xfrm>
            <a:off x="1172630" y="3497580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68053" y="3173968"/>
                <a:ext cx="3089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53" y="3173968"/>
                <a:ext cx="308931" cy="369332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09564" y="3297872"/>
                <a:ext cx="314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4" y="3297872"/>
                <a:ext cx="314893" cy="369332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17975" y="3689560"/>
                <a:ext cx="314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75" y="3689560"/>
                <a:ext cx="314893" cy="36933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 flipV="1">
            <a:off x="1854535" y="160020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405416" y="1589959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1233471" y="1600200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233471" y="1905000"/>
            <a:ext cx="613867" cy="792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847338" y="1912925"/>
            <a:ext cx="557784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25130" y="1526970"/>
                <a:ext cx="314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30" y="1526970"/>
                <a:ext cx="314573" cy="369332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70599" y="1547253"/>
                <a:ext cx="320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99" y="1547253"/>
                <a:ext cx="320536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255435" y="838199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2. Korak </a:t>
            </a:r>
            <a:r>
              <a:rPr lang="sr-Latn-RS" dirty="0"/>
              <a:t>– Određivanje poznatih </a:t>
            </a:r>
          </a:p>
          <a:p>
            <a:r>
              <a:rPr lang="sr-Latn-RS" dirty="0"/>
              <a:t>vrednosti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55435" y="1761529"/>
                <a:ext cx="1268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5" y="1761529"/>
                <a:ext cx="1268874" cy="369332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 bwMode="auto">
          <a:xfrm>
            <a:off x="2401445" y="1519128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55434" y="2130861"/>
                <a:ext cx="13823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2130861"/>
                <a:ext cx="1382301" cy="691471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 bwMode="auto">
          <a:xfrm>
            <a:off x="1279968" y="2127975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901871" y="213259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10453" y="2112687"/>
                <a:ext cx="138826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53" y="2112687"/>
                <a:ext cx="1388265" cy="691471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55434" y="2822332"/>
                <a:ext cx="166981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2822332"/>
                <a:ext cx="1669816" cy="691471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065201" y="2806109"/>
                <a:ext cx="153311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01" y="2806109"/>
                <a:ext cx="1533112" cy="691471"/>
              </a:xfrm>
              <a:prstGeom prst="rect">
                <a:avLst/>
              </a:prstGeom>
              <a:blipFill rotWithShape="0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 bwMode="auto">
          <a:xfrm>
            <a:off x="758851" y="3604064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924162" y="482269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55434" y="3676949"/>
                <a:ext cx="12918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323 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3676949"/>
                <a:ext cx="1291827" cy="369332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55671" y="3676949"/>
                <a:ext cx="13655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296 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1" y="3676949"/>
                <a:ext cx="1365566" cy="369332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55434" y="4204516"/>
                <a:ext cx="151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320,7 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4204516"/>
                <a:ext cx="1516697" cy="369332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1872943" y="3303090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114109" y="2987940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542925" y="4248836"/>
            <a:ext cx="429122" cy="41708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3" name="Right Arrow 72"/>
          <p:cNvSpPr/>
          <p:nvPr/>
        </p:nvSpPr>
        <p:spPr bwMode="auto">
          <a:xfrm>
            <a:off x="177230" y="2387764"/>
            <a:ext cx="917602" cy="365760"/>
          </a:xfrm>
          <a:prstGeom prst="rightArrow">
            <a:avLst>
              <a:gd name="adj1" fmla="val 50000"/>
              <a:gd name="adj2" fmla="val 122917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59916" y="1955524"/>
                <a:ext cx="259366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6" y="1955524"/>
                <a:ext cx="259366" cy="443198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55434" y="4829693"/>
                <a:ext cx="771237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R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34" y="4829693"/>
                <a:ext cx="771237" cy="443198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45788" y="4829693"/>
                <a:ext cx="888385" cy="443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88" y="4829693"/>
                <a:ext cx="888385" cy="443198"/>
              </a:xfrm>
              <a:prstGeom prst="rect">
                <a:avLst/>
              </a:prstGeom>
              <a:blipFill rotWithShape="0">
                <a:blip r:embed="rId2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 rot="16200000">
            <a:off x="2052129" y="5211649"/>
            <a:ext cx="1112805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Izolacija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 bwMode="auto">
          <a:xfrm>
            <a:off x="2817366" y="4533483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endCxn id="79" idx="1"/>
          </p:cNvCxnSpPr>
          <p:nvPr/>
        </p:nvCxnSpPr>
        <p:spPr bwMode="auto">
          <a:xfrm>
            <a:off x="2401445" y="4051107"/>
            <a:ext cx="429312" cy="4957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1810431" y="3656987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372391" y="4030563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868508" y="4211052"/>
                <a:ext cx="3073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508" y="4211052"/>
                <a:ext cx="307392" cy="369332"/>
              </a:xfrm>
              <a:prstGeom prst="rect">
                <a:avLst/>
              </a:prstGeom>
              <a:blipFill rotWithShape="0">
                <a:blip r:embed="rId2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474251" y="2193555"/>
                <a:ext cx="323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51" y="2193555"/>
                <a:ext cx="323230" cy="369332"/>
              </a:xfrm>
              <a:prstGeom prst="rect">
                <a:avLst/>
              </a:prstGeom>
              <a:blipFill rotWithShape="0">
                <a:blip r:embed="rId2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 bwMode="auto">
          <a:xfrm>
            <a:off x="2407266" y="213938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 flipV="1">
            <a:off x="2867573" y="1589959"/>
            <a:ext cx="0" cy="4979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2401755" y="1914601"/>
            <a:ext cx="465523" cy="167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454379" y="1544061"/>
                <a:ext cx="320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379" y="1544061"/>
                <a:ext cx="320536" cy="369332"/>
              </a:xfrm>
              <a:prstGeom prst="rect">
                <a:avLst/>
              </a:prstGeom>
              <a:blipFill rotWithShape="0">
                <a:blip r:embed="rId2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/>
          <p:cNvSpPr/>
          <p:nvPr/>
        </p:nvSpPr>
        <p:spPr bwMode="auto">
          <a:xfrm>
            <a:off x="1890712" y="153435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387752" y="2112687"/>
                <a:ext cx="138826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r-Latn-R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52" y="2112687"/>
                <a:ext cx="1388264" cy="691471"/>
              </a:xfrm>
              <a:prstGeom prst="rect">
                <a:avLst/>
              </a:prstGeom>
              <a:blipFill rotWithShape="0">
                <a:blip r:embed="rId2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045788" y="1747728"/>
                <a:ext cx="1411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0,08 </m:t>
                      </m:r>
                      <m:r>
                        <a:rPr lang="sr-Latn-R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88" y="1747728"/>
                <a:ext cx="1411540" cy="369332"/>
              </a:xfrm>
              <a:prstGeom prst="rect">
                <a:avLst/>
              </a:prstGeom>
              <a:blipFill rotWithShape="0">
                <a:blip r:embed="rId2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71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" grpId="0"/>
      <p:bldP spid="4" grpId="0" animBg="1"/>
      <p:bldP spid="5" grpId="0" animBg="1"/>
      <p:bldP spid="21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/>
      <p:bldP spid="79" grpId="0" animBg="1"/>
      <p:bldP spid="39" grpId="0" animBg="1"/>
      <p:bldP spid="40" grpId="0" animBg="1"/>
      <p:bldP spid="81" grpId="0" animBg="1"/>
      <p:bldP spid="82" grpId="0" animBg="1"/>
      <p:bldP spid="83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3027</TotalTime>
  <Words>1205</Words>
  <Application>Microsoft Office PowerPoint</Application>
  <PresentationFormat>On-screen Show (4:3)</PresentationFormat>
  <Paragraphs>223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392</cp:revision>
  <dcterms:created xsi:type="dcterms:W3CDTF">2006-01-31T15:10:17Z</dcterms:created>
  <dcterms:modified xsi:type="dcterms:W3CDTF">2025-08-04T14:09:38Z</dcterms:modified>
</cp:coreProperties>
</file>