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0T02:54:16.13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1 244 24575,'48'0'0,"-12"-2"0,-1 3 0,1 1 0,67 12 0,-62-7 0,1-2 0,-1-2 0,1-1 0,53-6 0,4 1 0,45 1 0,156 5 0,-212 8 0,-51-5 0,60 1 0,520-8 0,-589 3 0,55 9 0,-54-5 0,52 2 0,1529-7 0,-753-3 0,-829 0 0,55-9 0,-54 5 0,52-2 0,-60 7 0,-1-2 0,0 0 0,0-1 0,31-11 0,38-8 0,-72 19 0,-1 0 0,1-2 0,-1 0 0,-1-1 0,1 0 0,14-10 0,50-22 0,83-29 0,-161 67 0,0 1 0,0-1 0,0 0 0,0 0 0,0 0 0,-1 0 0,1-1 0,0 1 0,-1 0 0,1-1 0,-1 1 0,1-1 0,-1 1 0,2-3 0,-6-6 0,-17 3 0,-20 4 0,-78 4 0,59 0 0,195-25 0,41 4 0,-174 19 0,-1 1 0,1-1 0,0 1 0,-1 0 0,1 0 0,-1 0 0,1 0 0,-1 0 0,1 0 0,-1 1 0,1-1 0,-1 1 0,1 0 0,-1-1 0,1 1 0,-1 1 0,0-1 0,1 0 0,-1 0 0,0 1 0,0-1 0,0 1 0,0 0 0,0-1 0,1 4 0,0 0 0,-1 0 0,0 0 0,0 0 0,-1 0 0,1 1 0,-1-1 0,0 1 0,-1-1 0,1 0 0,-1 1 0,-1 6 0,1 0 0,-2 0 0,0 0 0,0-1 0,-1 1 0,0 0 0,-1-1 0,0 1 0,-1-1 0,0-1 0,-1 1 0,0-1 0,-1 0 0,-9 12 0,-3 6 0,-31 45-1365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0T02:55:29.15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 24575,'1'5'0,"0"0"0,0 0 0,0 0 0,1 0 0,0 0 0,0 0 0,0 0 0,0 0 0,1-1 0,-1 1 0,1-1 0,7 8 0,49 49 0,-46-50 0,40 40 0,2-2 0,74 49 0,-125-95 0,21 13 0,48 24 0,43 22 0,-81-41 0,86 44 0,12-3 0,6 11 0,-12-11 0,92 25 0,-46-19 0,0-2 0,98 34 0,-184-72 0,-62-22 0,0 2 0,30 13 0,-30-10 0,2-1 0,35 7 0,7 3 0,30 11 0,88 34 0,-87-30 0,8 5 0,-74-26 0,2-2 0,-1-1 0,41 6 0,33 10 0,48 14 0,31 10 0,103 27 0,-128-36 0,11 3 0,-126-30 0,55 8 0,-57-13 0,67 22 0,-79-22 0,2 0 0,65 7 0,18 4 0,-56-5 0,102 11 0,-126-21 0,0 1 0,47 16 0,-55-14 0,0-1 0,1-1 0,0-1 0,46 1 0,-52-6 0,-1 2 0,28 5 0,42 4 0,77 13 0,-78-13 0,-70-7 0,1-1 0,29 0 0,-6-1 0,-1 3 0,0 1 0,48 14 0,-47-9 0,0-3 0,88 7 0,-97-13 0,0 1 0,52 14 0,-55-10 0,1-2 0,67 4 0,-19-8 0,125-5 0,-122-9 0,-51 6 0,60-1 0,422 8 0,-538-2 0,0-1 0,-32-8 0,30 6 0,0 0 0,-23-1 0,15 5 0,1-2 0,-49-10 0,-70-13 0,123 20 0,0 2 0,0 1 0,-32 1 0,148 2 0,0 4 0,168 31 0,-224-30 0,1-3 0,-1 0 0,53-5 0,-35 1 0,-80 4 0,0 1 0,1 1 0,-28 9 0,-55 11 0,95-22 0,0 1 0,0 0 0,0 1 0,1 0 0,-20 12 0,-20 9 0,-23 13 0,-3 1 0,75-39-151,0 0-1,0 1 0,0-1 0,0 1 1,0 0-1,0 0 0,1 0 1,-5 4-1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0T02:56:56.48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27 0 24575,'-11'52'0,"0"-8"0,6 248 0,8-160 0,-2-108 0,2 1 0,0 0 0,14 44 0,-10-43 0,0 1 0,3 48 0,-6-46 0,0 0 0,2 0 0,1 0 0,14 36 0,3 10 0,-19-54 0,-2 1 0,3 28 0,4 30 0,14 14 0,-12-51 0,12 80 0,-19-91 0,17 58 0,-2-14 0,-13-48 0,2 0 0,13 30 0,-11-31 0,15 53 0,-16-45 0,3-1 0,0 0 0,2-1 0,26 41 0,-34-61 0,30 65 0,-25-51 0,31 53 0,-10-16 0,-27-50 0,0 0 0,2 0 0,14 21 0,24 37 0,-36-53 0,1-1 0,1-1 0,16 19 0,73 88 0,-38-45 0,94 91 0,-17-22 0,-114-119 0,2-3 0,2 0 0,34 23 0,-64-49 0,59 42 0,64 59 0,-95-79 0,1-1 0,1-2 0,0-1 0,1-2 0,38 15 0,-39-18 0,-18-9 0,0 1 0,0 1 0,-1 0 0,12 8 0,2 1 0,1 0 0,0-2 0,56 19 0,-15-5 0,24 1 0,-67-22 0,0 1 0,30 13 0,-18-5 0,70 19 0,-2-2 0,-70-22 0,1 0 0,52 6 0,29 7 0,-58-7 0,98 41 0,-142-52 0,1 0 0,0-1 0,0-1 0,1 0 0,20 0 0,-17-1 0,1 1 0,34 9 0,-12 2 0,0-2 0,0-2 0,55 6 0,-56-10 0,0 2 0,40 14 0,-49-13 0,-1 0 0,2-2 0,-1-2 0,46 2 0,-48-4 0,0 0 0,-1 2 0,0 1 0,41 13 0,-35-8 0,0-2 0,52 6 0,185 27 0,-194-28 0,0-4 0,136 0 0,-196-9 0,0 0 0,0 2 0,18 4 0,46 6 0,116 11 0,-91-11 0,-75-8 0,51 3 0,-24-9 0,-25 0 0,1 2 0,-1 0 0,61 12 0,52 13 0,-123-22 0,1 0 0,0-2 0,35-2 0,-34 0 0,0 0 0,50 9 0,98 19 0,-126-21 0,-9-3 0,45-2 0,-54-2 0,1 1 0,-1 1 0,37 8 0,-25-3 0,1-2 0,0-2 0,0-2 0,47-5 0,9 2 0,666 2 0,-822-3 0,0-3 0,-61-14 0,-22-2 0,117 17 0,1 0 0,0-1 0,0-2 0,-36-18 0,24 11 0,0-4 0,33 19 0,1 0 0,0 0 0,0 0 0,-1 0 0,1-1 0,0 1 0,0 0 0,0 0 0,-1 0 0,1-1 0,0 1 0,0 0 0,0 0 0,0-1 0,0 1 0,-1 0 0,1 0 0,0-1 0,0 1 0,0 0 0,0-1 0,0 1 0,0 0 0,0 0 0,0-1 0,0 1 0,0 0 0,0-1 0,0 1 0,0 0 0,0 0 0,0-1 0,0 1 0,0 0 0,1-1 0,19-4 0,257 3 0,-132 5 0,-136-3 0,1 0 0,0 0 0,-1 2 0,1-1 0,-1 1 0,1 0 0,-1 1 0,14 6 0,-20-8 0,0 1 0,1 0 0,-1 0 0,0 1 0,0-1 0,0 1 0,0-1 0,-1 1 0,1 0 0,-1 0 0,0 0 0,1 0 0,-1 1 0,-1-1 0,1 1 0,0-1 0,-1 1 0,0-1 0,0 1 0,0 0 0,0 0 0,0-1 0,-1 7 0,1-5 0,0 1 0,-1-1 0,0 1 0,0 0 0,0-1 0,0 1 0,-1-1 0,0 1 0,0-1 0,-1 0 0,0 1 0,0-1 0,0 0 0,0 0 0,-1 0 0,0 0 0,0 0 0,0-1 0,0 0 0,-1 1 0,0-1 0,0 0 0,0-1 0,0 1 0,0-1 0,-1 0 0,0 0 0,0 0 0,1 0 0,-11 3 0,-29 16 0,33-16 0,-1 0 0,0 0 0,0-1 0,-15 4 0,4-2 0,-1 1 0,-26 13 0,29-11 0,0-1 0,-37 10 0,52-18-170,0 0-1,0 1 0,0 0 1,0 1-1,1-1 0,-1 1 1,-5 4-1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B91870-615C-4FC6-BC9B-E756A4E5C5A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E8C7288-FB70-4CEC-8427-C9752E0ABA6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47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1870-615C-4FC6-BC9B-E756A4E5C5A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7288-FB70-4CEC-8427-C9752E0A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3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1870-615C-4FC6-BC9B-E756A4E5C5A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7288-FB70-4CEC-8427-C9752E0A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2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1870-615C-4FC6-BC9B-E756A4E5C5A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7288-FB70-4CEC-8427-C9752E0A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1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1870-615C-4FC6-BC9B-E756A4E5C5A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7288-FB70-4CEC-8427-C9752E0ABA6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91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1870-615C-4FC6-BC9B-E756A4E5C5A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7288-FB70-4CEC-8427-C9752E0A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5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1870-615C-4FC6-BC9B-E756A4E5C5A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7288-FB70-4CEC-8427-C9752E0A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6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1870-615C-4FC6-BC9B-E756A4E5C5A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7288-FB70-4CEC-8427-C9752E0A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1870-615C-4FC6-BC9B-E756A4E5C5A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7288-FB70-4CEC-8427-C9752E0A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3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1870-615C-4FC6-BC9B-E756A4E5C5A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7288-FB70-4CEC-8427-C9752E0A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5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1870-615C-4FC6-BC9B-E756A4E5C5A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7288-FB70-4CEC-8427-C9752E0A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8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CB91870-615C-4FC6-BC9B-E756A4E5C5A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E8C7288-FB70-4CEC-8427-C9752E0A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9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25D13-95F4-4DEA-F415-F9C286D39F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>
                <a:solidFill>
                  <a:schemeClr val="accent1"/>
                </a:solidFill>
              </a:rPr>
              <a:t>Participles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2D05B-AE92-02CF-3F26-25EC4B1ACE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6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27A1D-5156-083D-7C22-C067D270D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334392"/>
            <a:ext cx="9875520" cy="855216"/>
          </a:xfrm>
        </p:spPr>
        <p:txBody>
          <a:bodyPr/>
          <a:lstStyle/>
          <a:p>
            <a:r>
              <a:rPr lang="sr-Latn-RS" dirty="0"/>
              <a:t>Non-finite VF and participles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FE72F-84EC-614B-0F64-21261BCD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36" y="1109709"/>
            <a:ext cx="10741981" cy="5344357"/>
          </a:xfrm>
        </p:spPr>
        <p:txBody>
          <a:bodyPr>
            <a:normAutofit/>
          </a:bodyPr>
          <a:lstStyle/>
          <a:p>
            <a:r>
              <a:rPr lang="sr-Latn-RS" sz="2800" dirty="0"/>
              <a:t>Non-finite Verb Forms:</a:t>
            </a:r>
          </a:p>
          <a:p>
            <a:pPr lvl="2">
              <a:lnSpc>
                <a:spcPct val="200000"/>
              </a:lnSpc>
            </a:pPr>
            <a:r>
              <a:rPr lang="sr-Latn-RS" sz="2400" dirty="0"/>
              <a:t>Infinitives	</a:t>
            </a:r>
          </a:p>
          <a:p>
            <a:pPr lvl="2">
              <a:lnSpc>
                <a:spcPct val="200000"/>
              </a:lnSpc>
            </a:pPr>
            <a:r>
              <a:rPr lang="sr-Latn-RS" sz="2400" dirty="0"/>
              <a:t>Gerunds</a:t>
            </a:r>
          </a:p>
          <a:p>
            <a:pPr lvl="2">
              <a:lnSpc>
                <a:spcPct val="200000"/>
              </a:lnSpc>
            </a:pPr>
            <a:r>
              <a:rPr lang="sr-Latn-RS" sz="2400" dirty="0"/>
              <a:t>Participles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C892F5-C475-8FE3-19C7-2C9EA5FF2D20}"/>
              </a:ext>
            </a:extLst>
          </p:cNvPr>
          <p:cNvSpPr txBox="1"/>
          <p:nvPr/>
        </p:nvSpPr>
        <p:spPr>
          <a:xfrm>
            <a:off x="4400366" y="1871709"/>
            <a:ext cx="555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(to work, to have worked, to be working...)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F84244-0F32-5A87-6169-270AF20C1760}"/>
              </a:ext>
            </a:extLst>
          </p:cNvPr>
          <p:cNvSpPr txBox="1"/>
          <p:nvPr/>
        </p:nvSpPr>
        <p:spPr>
          <a:xfrm>
            <a:off x="4400366" y="2647026"/>
            <a:ext cx="555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(skiing </a:t>
            </a:r>
            <a:r>
              <a:rPr lang="sr-Latn-RS" i="1" dirty="0"/>
              <a:t>(is fun)</a:t>
            </a:r>
            <a:r>
              <a:rPr lang="sr-Latn-RS" dirty="0"/>
              <a:t>, studying </a:t>
            </a:r>
            <a:r>
              <a:rPr lang="sr-Latn-RS" i="1" dirty="0"/>
              <a:t>(is difficult)</a:t>
            </a:r>
            <a:r>
              <a:rPr lang="sr-Latn-RS" dirty="0"/>
              <a:t>, shopping </a:t>
            </a:r>
            <a:r>
              <a:rPr lang="sr-Latn-RS" i="1" dirty="0"/>
              <a:t>(is boring)</a:t>
            </a:r>
            <a:endParaRPr lang="en-US" i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2D39765-4D3B-C32A-09CB-FDFF5EB337D1}"/>
                  </a:ext>
                </a:extLst>
              </p14:cNvPr>
              <p14:cNvContentPartPr/>
              <p14:nvPr/>
            </p14:nvContentPartPr>
            <p14:xfrm>
              <a:off x="3026663" y="3578320"/>
              <a:ext cx="2008800" cy="1303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2D39765-4D3B-C32A-09CB-FDFF5EB337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09023" y="3560680"/>
                <a:ext cx="2044440" cy="16596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03A0FED-8615-9B15-3F0E-369A537BB338}"/>
              </a:ext>
            </a:extLst>
          </p:cNvPr>
          <p:cNvSpPr txBox="1"/>
          <p:nvPr/>
        </p:nvSpPr>
        <p:spPr>
          <a:xfrm>
            <a:off x="5308847" y="3393489"/>
            <a:ext cx="3551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/>
              <a:t>Present participle</a:t>
            </a: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E1C7B9D-82A2-F176-C4AD-101DFDBC5888}"/>
                  </a:ext>
                </a:extLst>
              </p14:cNvPr>
              <p14:cNvContentPartPr/>
              <p14:nvPr/>
            </p14:nvContentPartPr>
            <p14:xfrm>
              <a:off x="2831543" y="3914560"/>
              <a:ext cx="2811600" cy="8316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E1C7B9D-82A2-F176-C4AD-101DFDBC588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13543" y="3896920"/>
                <a:ext cx="2847240" cy="86724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FFBA690-09E9-7010-CC08-D404E3AA2306}"/>
              </a:ext>
            </a:extLst>
          </p:cNvPr>
          <p:cNvSpPr txBox="1"/>
          <p:nvPr/>
        </p:nvSpPr>
        <p:spPr>
          <a:xfrm>
            <a:off x="5823657" y="4375367"/>
            <a:ext cx="3551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/>
              <a:t>Past participle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1EDEB3-A624-B154-0849-9706A0720D9F}"/>
              </a:ext>
            </a:extLst>
          </p:cNvPr>
          <p:cNvSpPr txBox="1"/>
          <p:nvPr/>
        </p:nvSpPr>
        <p:spPr>
          <a:xfrm>
            <a:off x="5308846" y="5321422"/>
            <a:ext cx="3551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/>
              <a:t>Perfect participle</a:t>
            </a: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401957F-8902-2124-B850-870FBEDF1F95}"/>
                  </a:ext>
                </a:extLst>
              </p14:cNvPr>
              <p14:cNvContentPartPr/>
              <p14:nvPr/>
            </p14:nvContentPartPr>
            <p14:xfrm>
              <a:off x="2351663" y="4030120"/>
              <a:ext cx="2746080" cy="16948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401957F-8902-2124-B850-870FBEDF1F9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33663" y="4012120"/>
                <a:ext cx="2781720" cy="173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1225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DEA79-55DA-4C26-4E72-F69C1094A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352148"/>
            <a:ext cx="9875520" cy="828582"/>
          </a:xfrm>
        </p:spPr>
        <p:txBody>
          <a:bodyPr/>
          <a:lstStyle/>
          <a:p>
            <a:r>
              <a:rPr lang="sr-Latn-RS" dirty="0"/>
              <a:t>Past participle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75737-B540-3378-F9DD-9AB3E1C44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36" y="1180730"/>
            <a:ext cx="10830757" cy="5104660"/>
          </a:xfrm>
        </p:spPr>
        <p:txBody>
          <a:bodyPr>
            <a:normAutofit/>
          </a:bodyPr>
          <a:lstStyle/>
          <a:p>
            <a:pPr marL="502920" indent="-457200">
              <a:lnSpc>
                <a:spcPct val="250000"/>
              </a:lnSpc>
              <a:buFont typeface="+mj-lt"/>
              <a:buAutoNum type="arabicPeriod"/>
            </a:pPr>
            <a:r>
              <a:rPr lang="sr-Latn-RS" sz="2400" dirty="0"/>
              <a:t>As an adjective</a:t>
            </a:r>
          </a:p>
          <a:p>
            <a:pPr marL="502920" indent="-457200">
              <a:lnSpc>
                <a:spcPct val="250000"/>
              </a:lnSpc>
              <a:buFont typeface="+mj-lt"/>
              <a:buAutoNum type="arabicPeriod"/>
            </a:pPr>
            <a:r>
              <a:rPr lang="sr-Latn-RS" sz="2400" dirty="0"/>
              <a:t>Making perfect tenses</a:t>
            </a:r>
          </a:p>
          <a:p>
            <a:pPr marL="502920" indent="-457200">
              <a:lnSpc>
                <a:spcPct val="250000"/>
              </a:lnSpc>
              <a:buFont typeface="+mj-lt"/>
              <a:buAutoNum type="arabicPeriod"/>
            </a:pPr>
            <a:r>
              <a:rPr lang="sr-Latn-RS" sz="2400" dirty="0"/>
              <a:t>Making the passive voice</a:t>
            </a:r>
          </a:p>
          <a:p>
            <a:pPr marL="502920" indent="-457200">
              <a:lnSpc>
                <a:spcPct val="250000"/>
              </a:lnSpc>
              <a:buFont typeface="+mj-lt"/>
              <a:buAutoNum type="arabicPeriod"/>
            </a:pPr>
            <a:r>
              <a:rPr lang="sr-Latn-RS" sz="2400" dirty="0"/>
              <a:t>Shortening relative clauses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CA5096-BB04-5DF8-2285-688AE96C0E9F}"/>
              </a:ext>
            </a:extLst>
          </p:cNvPr>
          <p:cNvSpPr txBox="1"/>
          <p:nvPr/>
        </p:nvSpPr>
        <p:spPr>
          <a:xfrm>
            <a:off x="4332303" y="1639980"/>
            <a:ext cx="6338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/>
              <a:t>Stolen car, broken heart, drunk driver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C5FF1B-D790-7465-A098-41013800AA7C}"/>
              </a:ext>
            </a:extLst>
          </p:cNvPr>
          <p:cNvSpPr txBox="1"/>
          <p:nvPr/>
        </p:nvSpPr>
        <p:spPr>
          <a:xfrm>
            <a:off x="4492101" y="2703215"/>
            <a:ext cx="6890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/>
              <a:t>I have </a:t>
            </a:r>
            <a:r>
              <a:rPr lang="sr-Latn-RS" sz="2000" u="sng" dirty="0"/>
              <a:t>stolen</a:t>
            </a:r>
            <a:r>
              <a:rPr lang="sr-Latn-RS" sz="2000" dirty="0"/>
              <a:t> the car; I will have </a:t>
            </a:r>
            <a:r>
              <a:rPr lang="sr-Latn-RS" sz="2000" u="sng" dirty="0"/>
              <a:t>drunk</a:t>
            </a:r>
            <a:r>
              <a:rPr lang="sr-Latn-RS" sz="2000" dirty="0"/>
              <a:t> 3 coffees before noon; The film had </a:t>
            </a:r>
            <a:r>
              <a:rPr lang="sr-Latn-RS" sz="2000" u="sng" dirty="0"/>
              <a:t>broken</a:t>
            </a:r>
            <a:r>
              <a:rPr lang="sr-Latn-RS" sz="2000" dirty="0"/>
              <a:t> my heart even before the dog died.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835086-4595-B0A5-1C73-9D9362AD9910}"/>
              </a:ext>
            </a:extLst>
          </p:cNvPr>
          <p:cNvSpPr txBox="1"/>
          <p:nvPr/>
        </p:nvSpPr>
        <p:spPr>
          <a:xfrm>
            <a:off x="5152008" y="3839573"/>
            <a:ext cx="6338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/>
              <a:t>The car was </a:t>
            </a:r>
            <a:r>
              <a:rPr lang="sr-Latn-RS" sz="2000" u="sng" dirty="0"/>
              <a:t>stolen</a:t>
            </a:r>
            <a:r>
              <a:rPr lang="sr-Latn-RS" sz="2000" dirty="0"/>
              <a:t> last week. All of the coffee was </a:t>
            </a:r>
            <a:r>
              <a:rPr lang="sr-Latn-RS" sz="2000" u="sng" dirty="0"/>
              <a:t>drunk</a:t>
            </a:r>
            <a:r>
              <a:rPr lang="sr-Latn-RS" sz="2000" dirty="0"/>
              <a:t>.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293177-D166-FAC0-02FD-875268DA3238}"/>
              </a:ext>
            </a:extLst>
          </p:cNvPr>
          <p:cNvSpPr txBox="1"/>
          <p:nvPr/>
        </p:nvSpPr>
        <p:spPr>
          <a:xfrm>
            <a:off x="5390225" y="4933586"/>
            <a:ext cx="6338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/>
              <a:t>The car, (which was) stolen last week, has not been found.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358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DEA79-55DA-4C26-4E72-F69C1094A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352148"/>
            <a:ext cx="9875520" cy="828582"/>
          </a:xfrm>
        </p:spPr>
        <p:txBody>
          <a:bodyPr/>
          <a:lstStyle/>
          <a:p>
            <a:r>
              <a:rPr lang="sr-Latn-RS" dirty="0"/>
              <a:t>Past participle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75737-B540-3378-F9DD-9AB3E1C44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36" y="807868"/>
            <a:ext cx="10830757" cy="5477522"/>
          </a:xfrm>
        </p:spPr>
        <p:txBody>
          <a:bodyPr>
            <a:normAutofit/>
          </a:bodyPr>
          <a:lstStyle/>
          <a:p>
            <a:pPr marL="502920" indent="-457200">
              <a:lnSpc>
                <a:spcPct val="400000"/>
              </a:lnSpc>
              <a:buFont typeface="+mj-lt"/>
              <a:buAutoNum type="arabicPeriod" startAt="5"/>
            </a:pPr>
            <a:r>
              <a:rPr lang="sr-Latn-RS" sz="2400" dirty="0"/>
              <a:t>With verbs have and get (causative passive)</a:t>
            </a:r>
          </a:p>
          <a:p>
            <a:pPr marL="502920" indent="-457200">
              <a:lnSpc>
                <a:spcPct val="400000"/>
              </a:lnSpc>
              <a:buFont typeface="+mj-lt"/>
              <a:buAutoNum type="arabicPeriod" startAt="5"/>
            </a:pPr>
            <a:r>
              <a:rPr lang="sr-Latn-RS" sz="2400" dirty="0"/>
              <a:t>With verbs indicating feelings or wishes</a:t>
            </a:r>
          </a:p>
          <a:p>
            <a:pPr marL="502920" indent="-457200">
              <a:lnSpc>
                <a:spcPct val="400000"/>
              </a:lnSpc>
              <a:buFont typeface="+mj-lt"/>
              <a:buAutoNum type="arabicPeriod" startAt="5"/>
            </a:pPr>
            <a:r>
              <a:rPr lang="sr-Latn-RS" sz="2400" dirty="0"/>
              <a:t>To express preceeding actions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CA5096-BB04-5DF8-2285-688AE96C0E9F}"/>
              </a:ext>
            </a:extLst>
          </p:cNvPr>
          <p:cNvSpPr txBox="1"/>
          <p:nvPr/>
        </p:nvSpPr>
        <p:spPr>
          <a:xfrm>
            <a:off x="1479611" y="2426156"/>
            <a:ext cx="9274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/>
              <a:t>She had her motorbike </a:t>
            </a:r>
            <a:r>
              <a:rPr lang="sr-Latn-RS" sz="2000" u="sng" dirty="0"/>
              <a:t>washed</a:t>
            </a:r>
            <a:r>
              <a:rPr lang="sr-Latn-RS" sz="2000" dirty="0"/>
              <a:t>; 		/	I got my car </a:t>
            </a:r>
            <a:r>
              <a:rPr lang="sr-Latn-RS" sz="2000" u="sng" dirty="0"/>
              <a:t>towed</a:t>
            </a:r>
            <a:r>
              <a:rPr lang="sr-Latn-RS" sz="2000" dirty="0"/>
              <a:t> because it broke down.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C5FF1B-D790-7465-A098-41013800AA7C}"/>
              </a:ext>
            </a:extLst>
          </p:cNvPr>
          <p:cNvSpPr txBox="1"/>
          <p:nvPr/>
        </p:nvSpPr>
        <p:spPr>
          <a:xfrm>
            <a:off x="701336" y="3953729"/>
            <a:ext cx="11150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000" dirty="0"/>
              <a:t>I felt </a:t>
            </a:r>
            <a:r>
              <a:rPr lang="sr-Latn-RS" sz="2000" u="sng" dirty="0"/>
              <a:t>tricked</a:t>
            </a:r>
            <a:r>
              <a:rPr lang="sr-Latn-RS" sz="2000" dirty="0"/>
              <a:t>;		/	He wants this project </a:t>
            </a:r>
            <a:r>
              <a:rPr lang="sr-Latn-RS" sz="2000" u="sng" dirty="0"/>
              <a:t>done</a:t>
            </a:r>
            <a:r>
              <a:rPr lang="sr-Latn-RS" sz="2000" dirty="0"/>
              <a:t>.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835086-4595-B0A5-1C73-9D9362AD9910}"/>
              </a:ext>
            </a:extLst>
          </p:cNvPr>
          <p:cNvSpPr txBox="1"/>
          <p:nvPr/>
        </p:nvSpPr>
        <p:spPr>
          <a:xfrm>
            <a:off x="701336" y="5597656"/>
            <a:ext cx="10789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000" u="sng" dirty="0"/>
              <a:t>Attached</a:t>
            </a:r>
            <a:r>
              <a:rPr lang="sr-Latn-RS" sz="2000" dirty="0"/>
              <a:t> to this email, you will find my CV;	/	</a:t>
            </a:r>
            <a:r>
              <a:rPr lang="sr-Latn-RS" sz="2000" u="sng" dirty="0"/>
              <a:t>Being told </a:t>
            </a:r>
            <a:r>
              <a:rPr lang="sr-Latn-RS" sz="2000" dirty="0"/>
              <a:t>what to do, we followed directions.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684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BE24A-D5E8-96FF-E309-357487C58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48683"/>
          </a:xfrm>
        </p:spPr>
        <p:txBody>
          <a:bodyPr/>
          <a:lstStyle/>
          <a:p>
            <a:r>
              <a:rPr lang="sr-Latn-RS" dirty="0"/>
              <a:t>Perfect Participle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9BDA1-C952-1533-04C5-50C80ADD7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091" y="1358283"/>
            <a:ext cx="10813001" cy="4953740"/>
          </a:xfrm>
        </p:spPr>
        <p:txBody>
          <a:bodyPr>
            <a:normAutofit/>
          </a:bodyPr>
          <a:lstStyle/>
          <a:p>
            <a:r>
              <a:rPr lang="sr-Latn-RS" sz="2400" dirty="0"/>
              <a:t>Used only to shorten sentences that have an action that precedes another action</a:t>
            </a:r>
          </a:p>
          <a:p>
            <a:endParaRPr lang="sr-Latn-RS" sz="2400" dirty="0"/>
          </a:p>
          <a:p>
            <a:pPr lvl="1"/>
            <a:r>
              <a:rPr lang="sr-Latn-RS" sz="2200" dirty="0"/>
              <a:t>Active:</a:t>
            </a:r>
          </a:p>
          <a:p>
            <a:pPr lvl="1"/>
            <a:endParaRPr lang="sr-Latn-RS" sz="2200" dirty="0"/>
          </a:p>
          <a:p>
            <a:pPr lvl="1"/>
            <a:endParaRPr lang="sr-Latn-RS" sz="2200" dirty="0"/>
          </a:p>
          <a:p>
            <a:pPr lvl="1"/>
            <a:endParaRPr lang="sr-Latn-RS" sz="2200" dirty="0"/>
          </a:p>
          <a:p>
            <a:pPr lvl="1"/>
            <a:endParaRPr lang="sr-Latn-RS" sz="2200" dirty="0"/>
          </a:p>
          <a:p>
            <a:pPr lvl="1"/>
            <a:r>
              <a:rPr lang="sr-Latn-RS" sz="2200" dirty="0"/>
              <a:t>Passive:</a:t>
            </a:r>
            <a:endParaRPr lang="en-US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795C83-E2CD-0149-FBCF-E9DEE1D2D38B}"/>
              </a:ext>
            </a:extLst>
          </p:cNvPr>
          <p:cNvSpPr txBox="1"/>
          <p:nvPr/>
        </p:nvSpPr>
        <p:spPr>
          <a:xfrm>
            <a:off x="2743199" y="2106966"/>
            <a:ext cx="8966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u="sng" dirty="0"/>
              <a:t>Having completed </a:t>
            </a:r>
            <a:r>
              <a:rPr lang="sr-Latn-RS" dirty="0"/>
              <a:t>the design for the new bridge, they moved onto the administration phase.</a:t>
            </a:r>
          </a:p>
          <a:p>
            <a:endParaRPr lang="sr-Latn-RS" dirty="0"/>
          </a:p>
          <a:p>
            <a:r>
              <a:rPr lang="sr-Latn-RS" u="sng" dirty="0"/>
              <a:t>Having finished </a:t>
            </a:r>
            <a:r>
              <a:rPr lang="sr-Latn-RS" dirty="0"/>
              <a:t>the colloquium, you left the classroom.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2A86D8-1337-0B8D-CD8B-544E520CFF98}"/>
              </a:ext>
            </a:extLst>
          </p:cNvPr>
          <p:cNvSpPr txBox="1"/>
          <p:nvPr/>
        </p:nvSpPr>
        <p:spPr>
          <a:xfrm>
            <a:off x="2743200" y="4209494"/>
            <a:ext cx="878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u="sng" dirty="0"/>
              <a:t>Having been promoted </a:t>
            </a:r>
            <a:r>
              <a:rPr lang="sr-Latn-RS" dirty="0"/>
              <a:t>to manager, Sam decided to buy a new car.</a:t>
            </a:r>
          </a:p>
          <a:p>
            <a:endParaRPr lang="sr-Latn-RS" dirty="0"/>
          </a:p>
          <a:p>
            <a:r>
              <a:rPr lang="sr-Latn-RS" u="sng" dirty="0"/>
              <a:t>Having been stolen</a:t>
            </a:r>
            <a:r>
              <a:rPr lang="sr-Latn-RS" dirty="0"/>
              <a:t>, the vehicle was found in a neighbouring 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1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7A25C-65A0-6A61-E2E7-A9D796FD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39698"/>
            <a:ext cx="9875520" cy="941032"/>
          </a:xfrm>
        </p:spPr>
        <p:txBody>
          <a:bodyPr/>
          <a:lstStyle/>
          <a:p>
            <a:r>
              <a:rPr lang="sr-Latn-RS" dirty="0"/>
              <a:t>Present participle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1954F-6D58-9567-7EFE-C9DEEA51B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1100831"/>
            <a:ext cx="11026066" cy="5264458"/>
          </a:xfrm>
        </p:spPr>
        <p:txBody>
          <a:bodyPr/>
          <a:lstStyle/>
          <a:p>
            <a:r>
              <a:rPr lang="sr-Latn-RS" dirty="0"/>
              <a:t>Can either be performing the function of a verb, or an adjective (like the past participle)</a:t>
            </a:r>
          </a:p>
          <a:p>
            <a:pPr>
              <a:lnSpc>
                <a:spcPct val="300000"/>
              </a:lnSpc>
            </a:pPr>
            <a:r>
              <a:rPr lang="sr-Latn-RS" sz="2300" dirty="0"/>
              <a:t>Used as an adjective</a:t>
            </a:r>
          </a:p>
          <a:p>
            <a:pPr>
              <a:lnSpc>
                <a:spcPct val="300000"/>
              </a:lnSpc>
            </a:pPr>
            <a:r>
              <a:rPr lang="sr-Latn-RS" sz="2300" dirty="0"/>
              <a:t>To form progressive tenses</a:t>
            </a:r>
          </a:p>
          <a:p>
            <a:pPr>
              <a:lnSpc>
                <a:spcPct val="300000"/>
              </a:lnSpc>
            </a:pPr>
            <a:r>
              <a:rPr lang="sr-Latn-RS" sz="2300" dirty="0"/>
              <a:t>To shorten clauses</a:t>
            </a:r>
            <a:endParaRPr lang="en-US" sz="23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46A6F-8042-FEF2-6A88-528013C4CA84}"/>
              </a:ext>
            </a:extLst>
          </p:cNvPr>
          <p:cNvSpPr txBox="1"/>
          <p:nvPr/>
        </p:nvSpPr>
        <p:spPr>
          <a:xfrm>
            <a:off x="4199138" y="2041864"/>
            <a:ext cx="5974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/>
              <a:t>smiling girl, disappointing outcome, dancing bear.</a:t>
            </a:r>
          </a:p>
          <a:p>
            <a:endParaRPr lang="sr-Latn-RS" dirty="0"/>
          </a:p>
          <a:p>
            <a:r>
              <a:rPr lang="sr-Latn-RS" sz="2200" dirty="0"/>
              <a:t>We saw a </a:t>
            </a:r>
            <a:r>
              <a:rPr lang="sr-Latn-RS" sz="2200" u="sng" dirty="0"/>
              <a:t>skiing</a:t>
            </a:r>
            <a:r>
              <a:rPr lang="sr-Latn-RS" sz="2200" dirty="0"/>
              <a:t> monkey.</a:t>
            </a:r>
            <a:endParaRPr lang="en-US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A4E54F-C1B9-D29F-E5C7-EF053E9E7CAD}"/>
              </a:ext>
            </a:extLst>
          </p:cNvPr>
          <p:cNvSpPr txBox="1"/>
          <p:nvPr/>
        </p:nvSpPr>
        <p:spPr>
          <a:xfrm>
            <a:off x="4412202" y="3410828"/>
            <a:ext cx="64555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/>
              <a:t>I’ve been working for this company for 20 years.</a:t>
            </a:r>
          </a:p>
          <a:p>
            <a:endParaRPr lang="sr-Latn-RS" dirty="0"/>
          </a:p>
          <a:p>
            <a:r>
              <a:rPr lang="sr-Latn-RS" sz="2200" dirty="0"/>
              <a:t>She isn’t here, she is </a:t>
            </a:r>
            <a:r>
              <a:rPr lang="sr-Latn-RS" sz="2200" u="sng" dirty="0"/>
              <a:t>skiing</a:t>
            </a:r>
            <a:r>
              <a:rPr lang="sr-Latn-RS" sz="2200" dirty="0"/>
              <a:t> in the Alps right now. 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58F6A9-7774-2C4B-DE8C-6D7834B4F230}"/>
              </a:ext>
            </a:extLst>
          </p:cNvPr>
          <p:cNvSpPr txBox="1"/>
          <p:nvPr/>
        </p:nvSpPr>
        <p:spPr>
          <a:xfrm>
            <a:off x="4412202" y="4917973"/>
            <a:ext cx="64555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/>
              <a:t>People living in the city complain about the pollution.</a:t>
            </a:r>
          </a:p>
          <a:p>
            <a:endParaRPr lang="sr-Latn-RS" dirty="0"/>
          </a:p>
          <a:p>
            <a:r>
              <a:rPr lang="sr-Latn-RS" sz="2200" u="sng" dirty="0"/>
              <a:t>Skiing</a:t>
            </a:r>
            <a:r>
              <a:rPr lang="sr-Latn-RS" sz="2200" dirty="0"/>
              <a:t> down the mountain, he told me his life story.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9284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5A9AF-6297-77FE-00D2-9F4C20F65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516" y="297402"/>
            <a:ext cx="4777518" cy="624396"/>
          </a:xfrm>
        </p:spPr>
        <p:txBody>
          <a:bodyPr>
            <a:normAutofit fontScale="90000"/>
          </a:bodyPr>
          <a:lstStyle/>
          <a:p>
            <a:r>
              <a:rPr lang="sr-Latn-RS" dirty="0"/>
              <a:t>Practical exercises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70F24-8AB1-EFD3-47EE-69121B2CC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373" y="870011"/>
            <a:ext cx="11407805" cy="5690587"/>
          </a:xfrm>
        </p:spPr>
        <p:txBody>
          <a:bodyPr numCol="2">
            <a:normAutofit/>
          </a:bodyPr>
          <a:lstStyle/>
          <a:p>
            <a:r>
              <a:rPr lang="sr-Latn-RS" b="1" dirty="0"/>
              <a:t>Testovi: </a:t>
            </a:r>
            <a:r>
              <a:rPr lang="sr-Latn-RS" dirty="0"/>
              <a:t>page 5, sentence 1</a:t>
            </a:r>
          </a:p>
          <a:p>
            <a:r>
              <a:rPr lang="sr-Latn-RS" dirty="0"/>
              <a:t>page 9, sentence 2</a:t>
            </a:r>
          </a:p>
          <a:p>
            <a:r>
              <a:rPr lang="sr-Latn-RS" dirty="0"/>
              <a:t>Page 10, sentence 4</a:t>
            </a:r>
          </a:p>
          <a:p>
            <a:r>
              <a:rPr lang="sr-Latn-RS" dirty="0"/>
              <a:t>Page 11, sentence 4</a:t>
            </a:r>
          </a:p>
          <a:p>
            <a:r>
              <a:rPr lang="sr-Latn-RS" dirty="0"/>
              <a:t>Page 14, sentence 4 (translation)</a:t>
            </a:r>
          </a:p>
          <a:p>
            <a:r>
              <a:rPr lang="sr-Latn-RS" dirty="0"/>
              <a:t>Page 17, exercise VI sentence 2, 3</a:t>
            </a:r>
          </a:p>
          <a:p>
            <a:r>
              <a:rPr lang="sr-Latn-RS" dirty="0"/>
              <a:t>Page 18, sentence 3 (translation)</a:t>
            </a:r>
          </a:p>
          <a:p>
            <a:r>
              <a:rPr lang="sr-Latn-RS" dirty="0"/>
              <a:t>Page 21, exercise VI sentence 2, 3</a:t>
            </a:r>
          </a:p>
          <a:p>
            <a:r>
              <a:rPr lang="sr-Latn-RS" dirty="0"/>
              <a:t>Page 22, sentence 3</a:t>
            </a:r>
          </a:p>
          <a:p>
            <a:r>
              <a:rPr lang="sr-Latn-RS" dirty="0"/>
              <a:t>Page 25, exercise VI sentence 4</a:t>
            </a:r>
          </a:p>
          <a:p>
            <a:r>
              <a:rPr lang="sr-Latn-RS" dirty="0"/>
              <a:t>Page 26, sentence 2</a:t>
            </a:r>
          </a:p>
          <a:p>
            <a:r>
              <a:rPr lang="sr-Latn-RS" dirty="0"/>
              <a:t>Page 28, sentence 4 (translation) + 2, 3, 4</a:t>
            </a:r>
          </a:p>
          <a:p>
            <a:r>
              <a:rPr lang="sr-Latn-RS" dirty="0"/>
              <a:t>Page 31, sentence 6 (translation</a:t>
            </a:r>
          </a:p>
          <a:p>
            <a:r>
              <a:rPr lang="sr-Latn-RS" dirty="0"/>
              <a:t>Page 36, sentence 1</a:t>
            </a:r>
          </a:p>
          <a:p>
            <a:r>
              <a:rPr lang="sr-Latn-RS" dirty="0"/>
              <a:t>Page 39, sentence 3</a:t>
            </a:r>
          </a:p>
          <a:p>
            <a:r>
              <a:rPr lang="sr-Latn-RS" dirty="0"/>
              <a:t>Page 41, exercise VI sentence 5</a:t>
            </a:r>
          </a:p>
          <a:p>
            <a:r>
              <a:rPr lang="sr-Latn-RS" dirty="0"/>
              <a:t>Page 42, sentence 3 (translation)</a:t>
            </a:r>
          </a:p>
          <a:p>
            <a:r>
              <a:rPr lang="sr-Latn-RS" dirty="0"/>
              <a:t>Page 45, sentence 3</a:t>
            </a:r>
          </a:p>
          <a:p>
            <a:r>
              <a:rPr lang="sr-Latn-RS" dirty="0"/>
              <a:t>Page 56, exercise VI sentence 4</a:t>
            </a:r>
          </a:p>
          <a:p>
            <a:r>
              <a:rPr lang="sr-Latn-RS" dirty="0"/>
              <a:t>Page 67, exercise V sentence 1</a:t>
            </a:r>
          </a:p>
          <a:p>
            <a:r>
              <a:rPr lang="sr-Latn-RS" dirty="0"/>
              <a:t>Page 76, exercise V sentence 2, 4</a:t>
            </a:r>
          </a:p>
          <a:p>
            <a:r>
              <a:rPr lang="sr-Latn-RS" dirty="0"/>
              <a:t>Page 93, exercise V sentence 2</a:t>
            </a:r>
          </a:p>
          <a:p>
            <a:r>
              <a:rPr lang="sr-Latn-RS" dirty="0"/>
              <a:t>Page 94, exercise VI, last sentence („There is much to see...“)</a:t>
            </a:r>
          </a:p>
        </p:txBody>
      </p:sp>
    </p:spTree>
    <p:extLst>
      <p:ext uri="{BB962C8B-B14F-4D97-AF65-F5344CB8AC3E}">
        <p14:creationId xmlns:p14="http://schemas.microsoft.com/office/powerpoint/2010/main" val="13000720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111</TotalTime>
  <Words>541</Words>
  <Application>Microsoft Office PowerPoint</Application>
  <PresentationFormat>Widescreen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Corbel</vt:lpstr>
      <vt:lpstr>Basis</vt:lpstr>
      <vt:lpstr>Participles</vt:lpstr>
      <vt:lpstr>Non-finite VF and participles</vt:lpstr>
      <vt:lpstr>Past participle</vt:lpstr>
      <vt:lpstr>Past participle</vt:lpstr>
      <vt:lpstr>Perfect Participle</vt:lpstr>
      <vt:lpstr>Present participle</vt:lpstr>
      <vt:lpstr>Practical 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Participles</dc:title>
  <dc:creator>Sofija Stefanović</dc:creator>
  <cp:lastModifiedBy>Sofija Stefanović</cp:lastModifiedBy>
  <cp:revision>6</cp:revision>
  <dcterms:created xsi:type="dcterms:W3CDTF">2023-11-20T02:44:37Z</dcterms:created>
  <dcterms:modified xsi:type="dcterms:W3CDTF">2023-11-20T09:47:47Z</dcterms:modified>
</cp:coreProperties>
</file>