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0"/>
  </p:handout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7" r:id="rId32"/>
    <p:sldId id="298" r:id="rId33"/>
    <p:sldId id="299" r:id="rId34"/>
    <p:sldId id="300" r:id="rId35"/>
    <p:sldId id="302" r:id="rId36"/>
    <p:sldId id="303" r:id="rId37"/>
    <p:sldId id="304" r:id="rId38"/>
    <p:sldId id="305" r:id="rId39"/>
  </p:sldIdLst>
  <p:sldSz cx="12192000" cy="6858000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498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-528" y="-90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66195-607C-4120-B55D-5567ACC4D699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3313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594" y="6456324"/>
            <a:ext cx="4303313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FF1BF-6C91-45D2-8AFF-F79A576A3D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6216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3295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5676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138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8459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1438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68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7889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3553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388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2063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0804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428384" y="6246524"/>
            <a:ext cx="29254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sr-Cyrl-RS" sz="1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Проф. др Радомир Мијаиловић</a:t>
            </a:r>
          </a:p>
          <a:p>
            <a:pPr algn="r"/>
            <a:r>
              <a:rPr lang="sr-Cyrl-RS" sz="1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Ђорђе Петровић</a:t>
            </a:r>
            <a:endParaRPr lang="en-US" sz="16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61182" y="464234"/>
            <a:ext cx="1086025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2901313" y="13427"/>
            <a:ext cx="6389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sr-Cyrl-RS" sz="2400" b="1" baseline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транспортних средстава и уређаја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5646198" y="6356350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- </a:t>
            </a:r>
            <a:r>
              <a:rPr lang="sr-Latn-RS" b="1" dirty="0" smtClean="0"/>
              <a:t>202</a:t>
            </a:r>
            <a:r>
              <a:rPr lang="sr-Cyrl-RS" b="1" dirty="0" smtClean="0"/>
              <a:t>1</a:t>
            </a:r>
            <a:r>
              <a:rPr lang="sr-Latn-RS" b="1" dirty="0" smtClean="0"/>
              <a:t> </a:t>
            </a:r>
            <a:r>
              <a:rPr lang="sr-Cyrl-RS" b="1" dirty="0" smtClean="0"/>
              <a:t>-</a:t>
            </a:r>
            <a:endParaRPr lang="en-US" b="1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6244802"/>
            <a:ext cx="821788" cy="588144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1659988" y="6244802"/>
            <a:ext cx="25480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400" b="1" dirty="0" smtClean="0">
                <a:solidFill>
                  <a:srgbClr val="1649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Универзитет</a:t>
            </a:r>
            <a:r>
              <a:rPr lang="sr-Cyrl-RS" sz="1400" b="1" baseline="0" dirty="0" smtClean="0">
                <a:solidFill>
                  <a:srgbClr val="1649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Београду</a:t>
            </a:r>
          </a:p>
          <a:p>
            <a:r>
              <a:rPr lang="sr-Cyrl-RS" sz="1800" b="1" baseline="0" dirty="0" smtClean="0">
                <a:solidFill>
                  <a:srgbClr val="1649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Саобраћајни факулте</a:t>
            </a:r>
            <a:r>
              <a:rPr lang="sr-Cyrl-RS" sz="1800" baseline="0" dirty="0" smtClean="0">
                <a:solidFill>
                  <a:srgbClr val="1649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en-US" sz="1800" dirty="0">
              <a:solidFill>
                <a:srgbClr val="16498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3429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65278"/>
            <a:ext cx="9144000" cy="2811438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SAW</a:t>
            </a:r>
            <a:r>
              <a:rPr lang="sr-Latn-R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</a:t>
            </a:r>
            <a:r>
              <a:rPr lang="sr-Cyrl-RS" sz="7200" b="1" dirty="0" smtClean="0"/>
              <a:t>а – решавање задатака</a:t>
            </a:r>
            <a:endParaRPr lang="en-US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6853"/>
            <a:ext cx="9144000" cy="464026"/>
          </a:xfrm>
        </p:spPr>
        <p:txBody>
          <a:bodyPr>
            <a:noAutofit/>
          </a:bodyPr>
          <a:lstStyle/>
          <a:p>
            <a:r>
              <a:rPr lang="sr-Cyrl-RS" sz="2800" i="1" dirty="0" smtClean="0">
                <a:solidFill>
                  <a:srgbClr val="FF0000"/>
                </a:solidFill>
              </a:rPr>
              <a:t>- Вежбе - </a:t>
            </a:r>
            <a:endParaRPr lang="en-US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769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Примена </a:t>
            </a:r>
            <a:r>
              <a:rPr lang="en-US" dirty="0" smtClean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 smtClean="0"/>
              <a:t>Посматрајући екстерне трошкове одређених загађујућих материја одредити које је еколошки најприхватљивије, уз претпоставку да су </a:t>
            </a:r>
            <a:r>
              <a:rPr lang="sr-Latn-RS" dirty="0" smtClean="0"/>
              <a:t>PM </a:t>
            </a:r>
            <a:r>
              <a:rPr lang="sr-Cyrl-RS" dirty="0" smtClean="0"/>
              <a:t>честице три пута опаснији загађивач у односу на друге материје</a:t>
            </a:r>
            <a:r>
              <a:rPr lang="sr-Latn-RS" dirty="0" smtClean="0"/>
              <a:t>.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34966474"/>
              </p:ext>
            </p:extLst>
          </p:nvPr>
        </p:nvGraphicFramePr>
        <p:xfrm>
          <a:off x="1596000" y="3465513"/>
          <a:ext cx="9288000" cy="2520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240000"/>
                <a:gridCol w="1512000"/>
                <a:gridCol w="1512000"/>
                <a:gridCol w="1512000"/>
                <a:gridCol w="1512000"/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Возило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CO</a:t>
                      </a:r>
                      <a:r>
                        <a:rPr lang="en-US" b="1" baseline="-25000" dirty="0" smtClean="0"/>
                        <a:t>2</a:t>
                      </a:r>
                      <a:r>
                        <a:rPr lang="en-US" b="1" dirty="0" smtClean="0"/>
                        <a:t> (</a:t>
                      </a:r>
                      <a:r>
                        <a:rPr lang="en-US" b="1" dirty="0" smtClean="0">
                          <a:latin typeface="+mn-lt"/>
                          <a:cs typeface="GreekC" panose="00000400000000000000" pitchFamily="2" charset="0"/>
                        </a:rPr>
                        <a:t>EUR</a:t>
                      </a:r>
                      <a:r>
                        <a:rPr lang="en-US" b="1" dirty="0" smtClean="0"/>
                        <a:t>/km)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CO (EUR/km)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HC (EUR/km)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PM (EUR/km)</a:t>
                      </a:r>
                      <a:endParaRPr lang="en-US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 smtClean="0"/>
                        <a:t>VW Golf</a:t>
                      </a:r>
                      <a:r>
                        <a:rPr lang="sr-Latn-RS" sz="2000" i="1" baseline="0" dirty="0" smtClean="0"/>
                        <a:t> VI (2010)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5,04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0,0029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0,028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0,076</a:t>
                      </a:r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 smtClean="0"/>
                        <a:t>Seat Ibiza</a:t>
                      </a:r>
                      <a:r>
                        <a:rPr lang="sr-Latn-RS" sz="2000" i="1" baseline="0" dirty="0" smtClean="0"/>
                        <a:t> (2008)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4,62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0,0030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0,031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0,648</a:t>
                      </a:r>
                      <a:endParaRPr lang="en-US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 smtClean="0"/>
                        <a:t>Hyundai</a:t>
                      </a:r>
                      <a:r>
                        <a:rPr lang="sr-Latn-RS" sz="2000" i="1" baseline="0" dirty="0" smtClean="0"/>
                        <a:t> Santa Fe (2009)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6,13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0,0017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0,132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0,027</a:t>
                      </a:r>
                      <a:endParaRPr lang="en-US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 smtClean="0"/>
                        <a:t>Nissan Qashqai</a:t>
                      </a:r>
                      <a:r>
                        <a:rPr lang="sr-Latn-RS" sz="2000" i="1" baseline="0" dirty="0" smtClean="0"/>
                        <a:t> (2010)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4,87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0,0021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0,022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1,189</a:t>
                      </a:r>
                      <a:endParaRPr lang="en-US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8542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i="1" dirty="0" smtClean="0"/>
              <a:t>1. </a:t>
            </a:r>
            <a:r>
              <a:rPr lang="sr-Cyrl-RS" i="1" dirty="0"/>
              <a:t>Корак – Шта је проблем?</a:t>
            </a:r>
          </a:p>
          <a:p>
            <a:pPr marL="0" indent="0">
              <a:buNone/>
            </a:pPr>
            <a:r>
              <a:rPr lang="sr-Cyrl-RS" dirty="0" smtClean="0"/>
              <a:t>Одређивање возила које је </a:t>
            </a:r>
            <a:r>
              <a:rPr lang="sr-Cyrl-RS" b="1" dirty="0" smtClean="0"/>
              <a:t>еколошки најприхватљивије</a:t>
            </a:r>
            <a:r>
              <a:rPr lang="sr-Cyrl-RS" dirty="0" smtClean="0"/>
              <a:t>.</a:t>
            </a:r>
            <a:endParaRPr lang="sr-Cyrl-RS" b="1" dirty="0" smtClean="0"/>
          </a:p>
          <a:p>
            <a:pPr marL="0" indent="0">
              <a:buNone/>
            </a:pPr>
            <a:r>
              <a:rPr lang="sr-Cyrl-RS" i="1" dirty="0" smtClean="0"/>
              <a:t>2. </a:t>
            </a:r>
            <a:r>
              <a:rPr lang="ru-RU" i="1" dirty="0"/>
              <a:t>Корак – Одређивање алтернатива и критеријума</a:t>
            </a:r>
            <a:endParaRPr lang="sr-Cyrl-RS" i="1" dirty="0" smtClean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08150218"/>
              </p:ext>
            </p:extLst>
          </p:nvPr>
        </p:nvGraphicFramePr>
        <p:xfrm>
          <a:off x="2286128" y="3503806"/>
          <a:ext cx="6840000" cy="2340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80000"/>
                <a:gridCol w="2736000"/>
                <a:gridCol w="1080000"/>
                <a:gridCol w="1944000"/>
              </a:tblGrid>
              <a:tr h="468000"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Алтернативе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Критеријуми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 smtClean="0"/>
                        <a:t>VW Golf</a:t>
                      </a:r>
                      <a:r>
                        <a:rPr lang="sr-Latn-RS" sz="2000" i="1" baseline="0" dirty="0" smtClean="0"/>
                        <a:t> VI (2010)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K</a:t>
                      </a:r>
                      <a:r>
                        <a:rPr lang="sr-Cyrl-RS" sz="2400" b="1" dirty="0" smtClean="0"/>
                        <a:t>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1" dirty="0" smtClean="0"/>
                        <a:t>CO</a:t>
                      </a:r>
                      <a:r>
                        <a:rPr lang="en-US" sz="2400" b="0" i="1" baseline="-25000" dirty="0" smtClean="0"/>
                        <a:t>2</a:t>
                      </a:r>
                      <a:r>
                        <a:rPr lang="en-US" sz="2400" b="0" i="1" dirty="0" smtClean="0"/>
                        <a:t> (</a:t>
                      </a:r>
                      <a:r>
                        <a:rPr lang="sr-Latn-RS" sz="2400" b="0" i="1" dirty="0" smtClean="0"/>
                        <a:t>EUR</a:t>
                      </a:r>
                      <a:r>
                        <a:rPr lang="en-US" sz="2400" b="0" i="1" dirty="0" smtClean="0"/>
                        <a:t>/km)</a:t>
                      </a: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 smtClean="0"/>
                        <a:t>Seat Ibiza</a:t>
                      </a:r>
                      <a:r>
                        <a:rPr lang="sr-Latn-RS" sz="2000" i="1" baseline="0" dirty="0" smtClean="0"/>
                        <a:t> (2008)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K</a:t>
                      </a:r>
                      <a:r>
                        <a:rPr lang="sr-Cyrl-RS" sz="2400" b="1" dirty="0" smtClean="0"/>
                        <a:t>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1" dirty="0" smtClean="0"/>
                        <a:t>CO (</a:t>
                      </a:r>
                      <a:r>
                        <a:rPr lang="sr-Latn-RS" sz="2400" b="0" i="1" dirty="0" smtClean="0"/>
                        <a:t>EUR</a:t>
                      </a:r>
                      <a:r>
                        <a:rPr lang="en-US" sz="2400" b="0" i="1" dirty="0" smtClean="0"/>
                        <a:t>/km)</a:t>
                      </a: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 smtClean="0"/>
                        <a:t>Hyundai</a:t>
                      </a:r>
                      <a:r>
                        <a:rPr lang="sr-Latn-RS" sz="2000" i="1" baseline="0" dirty="0" smtClean="0"/>
                        <a:t> Santa Fe (2009)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K</a:t>
                      </a:r>
                      <a:r>
                        <a:rPr lang="sr-Cyrl-RS" sz="2400" b="1" dirty="0" smtClean="0"/>
                        <a:t>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0" i="1" dirty="0" smtClean="0"/>
                        <a:t>HC (</a:t>
                      </a:r>
                      <a:r>
                        <a:rPr lang="sr-Latn-RS" sz="2400" b="0" i="1" dirty="0" smtClean="0"/>
                        <a:t>EUR</a:t>
                      </a:r>
                      <a:r>
                        <a:rPr lang="en-US" sz="2400" b="0" i="1" dirty="0" smtClean="0"/>
                        <a:t>/km)</a:t>
                      </a: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 smtClean="0"/>
                        <a:t>Nissan Qashqai</a:t>
                      </a:r>
                      <a:r>
                        <a:rPr lang="sr-Latn-RS" sz="2000" i="1" baseline="0" dirty="0" smtClean="0"/>
                        <a:t> (2010)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K</a:t>
                      </a:r>
                      <a:r>
                        <a:rPr lang="sr-Cyrl-RS" sz="2400" b="1" dirty="0" smtClean="0"/>
                        <a:t>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0" i="1" dirty="0" smtClean="0"/>
                        <a:t>PM (</a:t>
                      </a:r>
                      <a:r>
                        <a:rPr lang="sr-Latn-RS" sz="2400" b="0" i="1" dirty="0" smtClean="0"/>
                        <a:t>EUR</a:t>
                      </a:r>
                      <a:r>
                        <a:rPr lang="en-US" sz="2400" b="0" i="1" dirty="0" smtClean="0"/>
                        <a:t>/km)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40398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i="1" dirty="0"/>
              <a:t>3. </a:t>
            </a:r>
            <a:r>
              <a:rPr lang="ru-RU" i="1" dirty="0"/>
              <a:t>Корак – Одређивање тежина и њихов карактер</a:t>
            </a:r>
            <a:endParaRPr lang="sr-Latn-RS" i="1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3059752"/>
              </p:ext>
            </p:extLst>
          </p:nvPr>
        </p:nvGraphicFramePr>
        <p:xfrm>
          <a:off x="2251883" y="2302832"/>
          <a:ext cx="5749067" cy="3528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29067"/>
                <a:gridCol w="1080000"/>
                <a:gridCol w="1080000"/>
                <a:gridCol w="1080000"/>
                <a:gridCol w="1080000"/>
              </a:tblGrid>
              <a:tr h="50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K4</a:t>
                      </a:r>
                      <a:endParaRPr lang="en-US" sz="2400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5,04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0,0029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0,028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0,076</a:t>
                      </a:r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4,62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0,0030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0,031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0,648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6,13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0,0017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0,132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0,027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A4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4,87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0,0021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0,022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1,189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W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i="1" dirty="0" smtClean="0"/>
                        <a:t>Max/min</a:t>
                      </a:r>
                      <a:endParaRPr lang="en-US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156347" y="5404513"/>
            <a:ext cx="5950424" cy="36849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8106771" y="4679797"/>
            <a:ext cx="832514" cy="95534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8939285" y="3912126"/>
            <a:ext cx="2797791" cy="156949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200" dirty="0" smtClean="0">
                <a:solidFill>
                  <a:schemeClr val="tx1"/>
                </a:solidFill>
              </a:rPr>
              <a:t>Желимо да одредимо које возило је </a:t>
            </a:r>
            <a:r>
              <a:rPr lang="sr-Cyrl-RS" sz="2200" b="1" dirty="0" smtClean="0">
                <a:solidFill>
                  <a:srgbClr val="FF0000"/>
                </a:solidFill>
              </a:rPr>
              <a:t>најмањи загађивач</a:t>
            </a:r>
            <a:endParaRPr lang="en-US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59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i="1" dirty="0"/>
              <a:t>4. Корак – Нормализација тежина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30659488"/>
              </p:ext>
            </p:extLst>
          </p:nvPr>
        </p:nvGraphicFramePr>
        <p:xfrm>
          <a:off x="2837221" y="2330128"/>
          <a:ext cx="5436000" cy="38469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116000"/>
                <a:gridCol w="1080000"/>
                <a:gridCol w="1080000"/>
                <a:gridCol w="1080000"/>
                <a:gridCol w="1080000"/>
              </a:tblGrid>
              <a:tr h="50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K4</a:t>
                      </a:r>
                      <a:endParaRPr lang="en-US" sz="2400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5,04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0,0029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0,028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0,076</a:t>
                      </a:r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4,62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0,0030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0,031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0,648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6,13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0,0017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0,132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0,027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A4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4,87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0,0021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0,022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1,189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W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>
                          <a:solidFill>
                            <a:srgbClr val="00B050"/>
                          </a:solidFill>
                        </a:rPr>
                        <a:t>0,167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>
                          <a:solidFill>
                            <a:srgbClr val="00B050"/>
                          </a:solidFill>
                        </a:rPr>
                        <a:t>0,167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>
                          <a:solidFill>
                            <a:srgbClr val="00B050"/>
                          </a:solidFill>
                        </a:rPr>
                        <a:t>0,167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>
                          <a:solidFill>
                            <a:srgbClr val="00B050"/>
                          </a:solidFill>
                        </a:rPr>
                        <a:t>0,5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i="1" dirty="0" smtClean="0"/>
                        <a:t>Max/min</a:t>
                      </a:r>
                      <a:endParaRPr lang="en-US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715905" y="4804011"/>
            <a:ext cx="5677469" cy="60050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429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44284" cy="4351338"/>
          </a:xfrm>
        </p:spPr>
        <p:txBody>
          <a:bodyPr/>
          <a:lstStyle/>
          <a:p>
            <a:pPr marL="0" indent="0">
              <a:buNone/>
            </a:pPr>
            <a:r>
              <a:rPr lang="sr-Cyrl-RS" i="1" dirty="0"/>
              <a:t>5. Корак – Нормализација вредности алтернатива по критеријумима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22612766"/>
              </p:ext>
            </p:extLst>
          </p:nvPr>
        </p:nvGraphicFramePr>
        <p:xfrm>
          <a:off x="2837221" y="2330128"/>
          <a:ext cx="5436000" cy="38469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116000"/>
                <a:gridCol w="1080000"/>
                <a:gridCol w="1080000"/>
                <a:gridCol w="1080000"/>
                <a:gridCol w="1080000"/>
              </a:tblGrid>
              <a:tr h="50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K4</a:t>
                      </a:r>
                      <a:endParaRPr lang="en-US" sz="2400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0,92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0,59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0,79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0,37</a:t>
                      </a:r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0,57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0,71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0,04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0,75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0,17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A4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0,95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0,81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0,02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W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>
                          <a:solidFill>
                            <a:srgbClr val="00B050"/>
                          </a:solidFill>
                        </a:rPr>
                        <a:t>0,167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>
                          <a:solidFill>
                            <a:srgbClr val="00B050"/>
                          </a:solidFill>
                        </a:rPr>
                        <a:t>0,167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>
                          <a:solidFill>
                            <a:srgbClr val="00B050"/>
                          </a:solidFill>
                        </a:rPr>
                        <a:t>0,167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>
                          <a:solidFill>
                            <a:srgbClr val="00B050"/>
                          </a:solidFill>
                        </a:rPr>
                        <a:t>0,5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i="1" dirty="0" smtClean="0"/>
                        <a:t>Max/min</a:t>
                      </a:r>
                      <a:endParaRPr lang="en-US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3862316" y="2770496"/>
            <a:ext cx="4503762" cy="214269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630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i="1" dirty="0"/>
              <a:t>6. Корак – Отежавање вредности из претходног </a:t>
            </a:r>
            <a:r>
              <a:rPr lang="sr-Cyrl-RS" i="1" dirty="0" smtClean="0"/>
              <a:t>корака</a:t>
            </a:r>
            <a:endParaRPr lang="sr-Cyrl-RS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43057768"/>
              </p:ext>
            </p:extLst>
          </p:nvPr>
        </p:nvGraphicFramePr>
        <p:xfrm>
          <a:off x="2837221" y="2330128"/>
          <a:ext cx="5436000" cy="38469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116000"/>
                <a:gridCol w="1080000"/>
                <a:gridCol w="1080000"/>
                <a:gridCol w="1080000"/>
                <a:gridCol w="1080000"/>
              </a:tblGrid>
              <a:tr h="50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K4</a:t>
                      </a:r>
                      <a:endParaRPr lang="en-US" sz="2400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0,153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0,098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0,131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0,178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0,09</a:t>
                      </a:r>
                      <a:r>
                        <a:rPr lang="sr-Latn-R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0,11</a:t>
                      </a:r>
                      <a:r>
                        <a:rPr lang="sr-Latn-R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0,02</a:t>
                      </a:r>
                      <a:r>
                        <a:rPr lang="sr-Latn-R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0,12</a:t>
                      </a:r>
                      <a:r>
                        <a:rPr lang="sr-Latn-R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0,028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</a:t>
                      </a:r>
                      <a:r>
                        <a:rPr lang="sr-Latn-R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A4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0,159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0,135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0,011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W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>
                          <a:solidFill>
                            <a:srgbClr val="00B050"/>
                          </a:solidFill>
                        </a:rPr>
                        <a:t>0,167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>
                          <a:solidFill>
                            <a:srgbClr val="00B050"/>
                          </a:solidFill>
                        </a:rPr>
                        <a:t>0,167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>
                          <a:solidFill>
                            <a:srgbClr val="00B050"/>
                          </a:solidFill>
                        </a:rPr>
                        <a:t>0,167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>
                          <a:solidFill>
                            <a:srgbClr val="00B050"/>
                          </a:solidFill>
                        </a:rPr>
                        <a:t>0,5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i="1" dirty="0" smtClean="0"/>
                        <a:t>Max/min</a:t>
                      </a:r>
                      <a:endParaRPr lang="en-US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3862316" y="2770496"/>
            <a:ext cx="4503762" cy="214269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378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85227" cy="4351338"/>
          </a:xfrm>
        </p:spPr>
        <p:txBody>
          <a:bodyPr/>
          <a:lstStyle/>
          <a:p>
            <a:pPr marL="0" indent="0">
              <a:buNone/>
            </a:pPr>
            <a:r>
              <a:rPr lang="sr-Cyrl-RS" i="1" dirty="0"/>
              <a:t>7. Корак – Сумирање отежаних вредности и рангирање алтернатива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01642796"/>
              </p:ext>
            </p:extLst>
          </p:nvPr>
        </p:nvGraphicFramePr>
        <p:xfrm>
          <a:off x="1022069" y="2330003"/>
          <a:ext cx="5832000" cy="35090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972000"/>
                <a:gridCol w="972000"/>
                <a:gridCol w="972000"/>
                <a:gridCol w="972000"/>
                <a:gridCol w="972000"/>
                <a:gridCol w="972000"/>
              </a:tblGrid>
              <a:tr h="46800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/>
                        <a:t>К1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/>
                        <a:t>К2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/>
                        <a:t>К3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dirty="0" smtClean="0"/>
                        <a:t>K4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/>
                        <a:t>СУМА</a:t>
                      </a:r>
                      <a:endParaRPr lang="en-US" sz="2000" dirty="0"/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/>
                        <a:t>А1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0,153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0,098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0,131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0,178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0,560</a:t>
                      </a: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/>
                        <a:t>А2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0,09</a:t>
                      </a:r>
                      <a:r>
                        <a:rPr lang="sr-Latn-R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0,11</a:t>
                      </a:r>
                      <a:r>
                        <a:rPr lang="sr-Latn-R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0,02</a:t>
                      </a:r>
                      <a:r>
                        <a:rPr lang="sr-Latn-R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/>
                        <a:t>0,</a:t>
                      </a:r>
                      <a:r>
                        <a:rPr lang="sr-Latn-RS" sz="2000" b="1" dirty="0" smtClean="0"/>
                        <a:t>401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/>
                        <a:t>А3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0,12</a:t>
                      </a:r>
                      <a:r>
                        <a:rPr lang="sr-Latn-R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0,028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</a:t>
                      </a:r>
                      <a:r>
                        <a:rPr lang="sr-Latn-R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/>
                        <a:t>0,</a:t>
                      </a:r>
                      <a:r>
                        <a:rPr lang="sr-Latn-RS" sz="2000" b="1" dirty="0" smtClean="0"/>
                        <a:t>821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A4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0,159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0,135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0,011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/>
                        <a:t>0,</a:t>
                      </a:r>
                      <a:r>
                        <a:rPr lang="sr-Latn-RS" sz="2000" b="1" dirty="0" smtClean="0"/>
                        <a:t>472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W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>
                          <a:solidFill>
                            <a:srgbClr val="00B050"/>
                          </a:solidFill>
                        </a:rPr>
                        <a:t>0,167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>
                          <a:solidFill>
                            <a:srgbClr val="00B050"/>
                          </a:solidFill>
                        </a:rPr>
                        <a:t>0,167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>
                          <a:solidFill>
                            <a:srgbClr val="00B050"/>
                          </a:solidFill>
                        </a:rPr>
                        <a:t>0,167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>
                          <a:solidFill>
                            <a:srgbClr val="00B050"/>
                          </a:solidFill>
                        </a:rPr>
                        <a:t>0,5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/>
                        <a:t>Max/min</a:t>
                      </a:r>
                      <a:endParaRPr lang="en-US" sz="20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8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16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8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18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8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18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8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18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52018233"/>
              </p:ext>
            </p:extLst>
          </p:nvPr>
        </p:nvGraphicFramePr>
        <p:xfrm>
          <a:off x="7170018" y="2783284"/>
          <a:ext cx="4355383" cy="2520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588131"/>
                <a:gridCol w="989330"/>
                <a:gridCol w="777922"/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Алтернатива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Сума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Ранг</a:t>
                      </a:r>
                      <a:endParaRPr lang="en-US" sz="2400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sr-Latn-RS" sz="1800" i="1" dirty="0" smtClean="0"/>
                        <a:t>VW Golf</a:t>
                      </a:r>
                      <a:r>
                        <a:rPr lang="sr-Latn-RS" sz="1800" i="1" baseline="0" dirty="0" smtClean="0"/>
                        <a:t> VI (2010)</a:t>
                      </a:r>
                      <a:endParaRPr lang="en-US" sz="18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0,560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2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sr-Latn-RS" sz="1800" i="1" dirty="0" smtClean="0"/>
                        <a:t>Seat Ibiza</a:t>
                      </a:r>
                      <a:r>
                        <a:rPr lang="sr-Latn-RS" sz="1800" i="1" baseline="0" dirty="0" smtClean="0"/>
                        <a:t> (2008)</a:t>
                      </a:r>
                      <a:endParaRPr lang="en-US" sz="18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/>
                        <a:t>0,</a:t>
                      </a:r>
                      <a:r>
                        <a:rPr lang="sr-Latn-RS" sz="2000" b="1" dirty="0" smtClean="0"/>
                        <a:t>401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4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sr-Latn-RS" sz="1800" i="1" dirty="0" smtClean="0"/>
                        <a:t>Hyundai</a:t>
                      </a:r>
                      <a:r>
                        <a:rPr lang="sr-Latn-RS" sz="1800" i="1" baseline="0" dirty="0" smtClean="0"/>
                        <a:t> Santa Fe (2009)</a:t>
                      </a:r>
                      <a:endParaRPr lang="en-US" sz="18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/>
                        <a:t>0,</a:t>
                      </a:r>
                      <a:r>
                        <a:rPr lang="sr-Latn-RS" sz="2000" b="1" dirty="0" smtClean="0"/>
                        <a:t>821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1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sr-Latn-RS" sz="1800" i="1" dirty="0" smtClean="0"/>
                        <a:t>Nissan Qashqai</a:t>
                      </a:r>
                      <a:r>
                        <a:rPr lang="sr-Latn-RS" sz="1800" i="1" baseline="0" dirty="0" smtClean="0"/>
                        <a:t> (2010)</a:t>
                      </a:r>
                      <a:endParaRPr lang="en-US" sz="18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/>
                        <a:t>0,</a:t>
                      </a:r>
                      <a:r>
                        <a:rPr lang="sr-Latn-RS" sz="2000" b="1" dirty="0" smtClean="0"/>
                        <a:t>472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3</a:t>
                      </a:r>
                      <a:endParaRPr lang="en-US" sz="24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7069541" y="4217158"/>
            <a:ext cx="4572000" cy="641445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715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 smtClean="0"/>
              <a:t>O</a:t>
            </a:r>
            <a:r>
              <a:rPr lang="sr-Cyrl-RS" dirty="0" smtClean="0"/>
              <a:t>д посматраних возила одредити највећег загађивача животне средине, под претпоставком да је </a:t>
            </a:r>
            <a:r>
              <a:rPr lang="sr-Latn-RS" dirty="0" smtClean="0"/>
              <a:t>CO</a:t>
            </a:r>
            <a:r>
              <a:rPr lang="sr-Latn-RS" baseline="-25000" dirty="0" smtClean="0"/>
              <a:t>2</a:t>
            </a:r>
            <a:r>
              <a:rPr lang="sr-Latn-RS" dirty="0" smtClean="0"/>
              <a:t> </a:t>
            </a:r>
            <a:r>
              <a:rPr lang="sr-Cyrl-RS" dirty="0" smtClean="0"/>
              <a:t>дупло опаснији загађивач од </a:t>
            </a:r>
            <a:r>
              <a:rPr lang="sr-Latn-RS" dirty="0" smtClean="0"/>
              <a:t>HC+NO</a:t>
            </a:r>
            <a:r>
              <a:rPr lang="sr-Latn-RS" baseline="-25000" dirty="0" smtClean="0"/>
              <a:t>X</a:t>
            </a:r>
            <a:r>
              <a:rPr lang="sr-Latn-RS" dirty="0" smtClean="0"/>
              <a:t>, a HC+NO</a:t>
            </a:r>
            <a:r>
              <a:rPr lang="sr-Latn-RS" baseline="-25000" dirty="0" smtClean="0"/>
              <a:t>X</a:t>
            </a:r>
            <a:r>
              <a:rPr lang="sr-Latn-RS" dirty="0" smtClean="0"/>
              <a:t> </a:t>
            </a:r>
            <a:r>
              <a:rPr lang="sr-Cyrl-RS" dirty="0" smtClean="0"/>
              <a:t>дупло опаснији од </a:t>
            </a:r>
            <a:r>
              <a:rPr lang="sr-Latn-RS" dirty="0" smtClean="0"/>
              <a:t>CO.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0778527"/>
              </p:ext>
            </p:extLst>
          </p:nvPr>
        </p:nvGraphicFramePr>
        <p:xfrm>
          <a:off x="1596000" y="3465513"/>
          <a:ext cx="8496000" cy="2520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420000"/>
                <a:gridCol w="1692000"/>
                <a:gridCol w="1692000"/>
                <a:gridCol w="1692000"/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Возило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CO</a:t>
                      </a:r>
                      <a:r>
                        <a:rPr lang="en-US" b="1" baseline="-25000" dirty="0" smtClean="0"/>
                        <a:t>2</a:t>
                      </a:r>
                      <a:r>
                        <a:rPr lang="en-US" b="1" dirty="0" smtClean="0"/>
                        <a:t> (g/km)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CO (g/km)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HC</a:t>
                      </a:r>
                      <a:r>
                        <a:rPr lang="sr-Cyrl-RS" b="1" dirty="0" smtClean="0"/>
                        <a:t>+</a:t>
                      </a:r>
                      <a:r>
                        <a:rPr lang="en-US" b="1" dirty="0" smtClean="0"/>
                        <a:t>NO</a:t>
                      </a:r>
                      <a:r>
                        <a:rPr lang="en-US" b="1" baseline="-25000" dirty="0" smtClean="0"/>
                        <a:t>X</a:t>
                      </a:r>
                      <a:r>
                        <a:rPr lang="en-US" b="1" dirty="0" smtClean="0"/>
                        <a:t> (g/km)</a:t>
                      </a:r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en-US" sz="2000" i="1" dirty="0" smtClean="0"/>
                        <a:t>Volvo S40 (2010)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129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0,16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0,19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en-US" sz="2000" i="1" dirty="0" smtClean="0"/>
                        <a:t>Ford Focus (2009)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127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0,04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0,20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en-US" sz="2000" i="1" dirty="0" smtClean="0"/>
                        <a:t>Honda</a:t>
                      </a:r>
                      <a:r>
                        <a:rPr lang="en-US" sz="2000" i="1" baseline="0" dirty="0" smtClean="0"/>
                        <a:t> Civic (2008)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139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0,14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0,16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en-US" sz="2000" i="1" dirty="0" smtClean="0"/>
                        <a:t>Toyota Avensis (2011)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119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0,23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0,16</a:t>
                      </a:r>
                      <a:endParaRPr lang="en-US" sz="20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0904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i="1" dirty="0"/>
              <a:t>1. </a:t>
            </a:r>
            <a:r>
              <a:rPr lang="sr-Cyrl-RS" i="1" dirty="0"/>
              <a:t>Корак – Шта је проблем?</a:t>
            </a:r>
          </a:p>
          <a:p>
            <a:pPr marL="0" indent="0">
              <a:buNone/>
            </a:pPr>
            <a:r>
              <a:rPr lang="sr-Cyrl-RS" dirty="0"/>
              <a:t>Одређивање возила које је </a:t>
            </a:r>
            <a:r>
              <a:rPr lang="sr-Cyrl-RS" b="1" dirty="0" smtClean="0"/>
              <a:t>највећи загађивач животне средине</a:t>
            </a:r>
            <a:r>
              <a:rPr lang="sr-Cyrl-RS" dirty="0" smtClean="0"/>
              <a:t>.</a:t>
            </a:r>
            <a:endParaRPr lang="sr-Cyrl-RS" b="1" dirty="0"/>
          </a:p>
          <a:p>
            <a:pPr marL="0" indent="0">
              <a:buNone/>
            </a:pPr>
            <a:r>
              <a:rPr lang="sr-Cyrl-RS" i="1" dirty="0"/>
              <a:t>2. </a:t>
            </a:r>
            <a:r>
              <a:rPr lang="ru-RU" i="1" dirty="0"/>
              <a:t>Корак – Одређивање алтернатива и критеријума</a:t>
            </a:r>
            <a:endParaRPr lang="sr-Cyrl-RS" i="1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02323613"/>
              </p:ext>
            </p:extLst>
          </p:nvPr>
        </p:nvGraphicFramePr>
        <p:xfrm>
          <a:off x="2286128" y="3503806"/>
          <a:ext cx="7164000" cy="2340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80000"/>
                <a:gridCol w="2736000"/>
                <a:gridCol w="1080000"/>
                <a:gridCol w="2268000"/>
              </a:tblGrid>
              <a:tr h="468000"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Алтернативе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Критеријуми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i="1" dirty="0" smtClean="0"/>
                        <a:t>Volvo S40 (2010)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K</a:t>
                      </a:r>
                      <a:r>
                        <a:rPr lang="sr-Cyrl-RS" sz="2400" b="1" dirty="0" smtClean="0"/>
                        <a:t>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1" dirty="0" smtClean="0"/>
                        <a:t>CO</a:t>
                      </a:r>
                      <a:r>
                        <a:rPr lang="en-US" sz="2400" b="0" i="1" baseline="-25000" dirty="0" smtClean="0"/>
                        <a:t>2</a:t>
                      </a:r>
                      <a:r>
                        <a:rPr lang="en-US" sz="2400" b="0" i="1" dirty="0" smtClean="0"/>
                        <a:t> (g/km)</a:t>
                      </a: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i="1" dirty="0" smtClean="0"/>
                        <a:t>Ford Focus (2009)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K</a:t>
                      </a:r>
                      <a:r>
                        <a:rPr lang="sr-Cyrl-RS" sz="2400" b="1" dirty="0" smtClean="0"/>
                        <a:t>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1" dirty="0" smtClean="0"/>
                        <a:t>CO (g/km)</a:t>
                      </a: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i="1" dirty="0" smtClean="0"/>
                        <a:t>Honda</a:t>
                      </a:r>
                      <a:r>
                        <a:rPr lang="en-US" sz="2000" i="1" baseline="0" dirty="0" smtClean="0"/>
                        <a:t> Civic (2008)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K</a:t>
                      </a:r>
                      <a:r>
                        <a:rPr lang="sr-Cyrl-RS" sz="2400" b="1" dirty="0" smtClean="0"/>
                        <a:t>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0" i="1" dirty="0" smtClean="0"/>
                        <a:t>HC</a:t>
                      </a:r>
                      <a:r>
                        <a:rPr lang="sr-Cyrl-RS" sz="2400" b="0" i="1" dirty="0" smtClean="0"/>
                        <a:t> + </a:t>
                      </a:r>
                      <a:r>
                        <a:rPr lang="sr-Latn-RS" sz="2400" b="0" i="1" dirty="0" smtClean="0"/>
                        <a:t>NO</a:t>
                      </a:r>
                      <a:r>
                        <a:rPr lang="sr-Latn-RS" sz="2400" b="0" i="1" baseline="-25000" dirty="0" smtClean="0"/>
                        <a:t>X</a:t>
                      </a:r>
                      <a:r>
                        <a:rPr lang="en-US" sz="2400" b="0" i="1" dirty="0" smtClean="0"/>
                        <a:t> (g/km)</a:t>
                      </a: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i="1" dirty="0" smtClean="0"/>
                        <a:t>Toyota Avensis (2011)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-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RS" sz="2400" b="0" i="1" dirty="0" smtClean="0"/>
                        <a:t>-</a:t>
                      </a:r>
                      <a:endParaRPr lang="en-US" sz="2400" b="0" i="1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51988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i="1" dirty="0"/>
              <a:t>3. </a:t>
            </a:r>
            <a:r>
              <a:rPr lang="ru-RU" i="1" dirty="0"/>
              <a:t>Корак – Одређивање тежина и њихов </a:t>
            </a:r>
            <a:r>
              <a:rPr lang="ru-RU" i="1" dirty="0" smtClean="0"/>
              <a:t>карактер</a:t>
            </a:r>
            <a:endParaRPr lang="sr-Latn-RS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66868831"/>
              </p:ext>
            </p:extLst>
          </p:nvPr>
        </p:nvGraphicFramePr>
        <p:xfrm>
          <a:off x="3216000" y="2421568"/>
          <a:ext cx="5760000" cy="3528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000"/>
                <a:gridCol w="1440000"/>
                <a:gridCol w="1440000"/>
                <a:gridCol w="1440000"/>
              </a:tblGrid>
              <a:tr h="50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К3</a:t>
                      </a:r>
                      <a:endParaRPr lang="en-US" sz="2400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129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0,16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0,19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127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0,04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0,20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139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0,14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0,16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A4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119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0,23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0,16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W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i="1" dirty="0" smtClean="0"/>
                        <a:t>Max/min</a:t>
                      </a:r>
                      <a:endParaRPr lang="en-US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3139667" y="5404513"/>
            <a:ext cx="5912893" cy="60766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9290372" y="3835020"/>
            <a:ext cx="2797791" cy="156949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200" dirty="0" smtClean="0">
                <a:solidFill>
                  <a:schemeClr val="tx1"/>
                </a:solidFill>
              </a:rPr>
              <a:t>Желимо да одредимо које возило је </a:t>
            </a:r>
            <a:r>
              <a:rPr lang="sr-Cyrl-RS" sz="2200" b="1" dirty="0" smtClean="0">
                <a:solidFill>
                  <a:srgbClr val="FF0000"/>
                </a:solidFill>
              </a:rPr>
              <a:t>највећи загађивач</a:t>
            </a:r>
            <a:endParaRPr lang="en-US" sz="2200" b="1" dirty="0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>
            <a:endCxn id="7" idx="2"/>
          </p:cNvCxnSpPr>
          <p:nvPr/>
        </p:nvCxnSpPr>
        <p:spPr>
          <a:xfrm flipV="1">
            <a:off x="9052560" y="5404513"/>
            <a:ext cx="1636708" cy="26476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1504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927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/>
              <a:t>На основу пет параметара донети одлуку о куповини истог возила са различитим врстама мотора (дизел, бензин, електро). На одлуку параметри утичу на следећи начин: 30% цена, 30% аутономија кретања, 15% емисија </a:t>
            </a:r>
            <a:r>
              <a:rPr lang="sr-Latn-RS" dirty="0" smtClean="0"/>
              <a:t>CO</a:t>
            </a:r>
            <a:r>
              <a:rPr lang="sr-Latn-RS" baseline="-25000" dirty="0" smtClean="0"/>
              <a:t>2</a:t>
            </a:r>
            <a:r>
              <a:rPr lang="sr-Latn-RS" dirty="0" smtClean="0"/>
              <a:t>, 15% </a:t>
            </a:r>
            <a:r>
              <a:rPr lang="sr-Cyrl-RS" dirty="0" smtClean="0"/>
              <a:t>снага мотора и 10% старост.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58681430"/>
              </p:ext>
            </p:extLst>
          </p:nvPr>
        </p:nvGraphicFramePr>
        <p:xfrm>
          <a:off x="1062835" y="3625168"/>
          <a:ext cx="9645818" cy="23680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445818"/>
                <a:gridCol w="1440000"/>
                <a:gridCol w="1440000"/>
                <a:gridCol w="1440000"/>
                <a:gridCol w="1440000"/>
                <a:gridCol w="1440000"/>
              </a:tblGrid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Возило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b="1" dirty="0" smtClean="0"/>
                        <a:t>Цена (</a:t>
                      </a:r>
                      <a:r>
                        <a:rPr lang="sr-Latn-RS" b="1" dirty="0" smtClean="0"/>
                        <a:t>EUR</a:t>
                      </a:r>
                      <a:r>
                        <a:rPr lang="sr-Cyrl-RS" b="1" dirty="0" smtClean="0"/>
                        <a:t>)</a:t>
                      </a:r>
                      <a:endParaRPr lang="en-US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b="1" dirty="0" smtClean="0"/>
                        <a:t>А</a:t>
                      </a:r>
                      <a:r>
                        <a:rPr lang="sr-Latn-RS" b="1" dirty="0" smtClean="0"/>
                        <a:t>K</a:t>
                      </a:r>
                      <a:r>
                        <a:rPr lang="sr-Cyrl-RS" b="1" baseline="0" dirty="0" smtClean="0"/>
                        <a:t> (</a:t>
                      </a:r>
                      <a:r>
                        <a:rPr lang="sr-Latn-RS" b="1" baseline="0" dirty="0" smtClean="0"/>
                        <a:t>km)</a:t>
                      </a:r>
                      <a:endParaRPr lang="en-US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b="1" dirty="0" smtClean="0"/>
                        <a:t>Емисија</a:t>
                      </a:r>
                      <a:r>
                        <a:rPr lang="sr-Cyrl-RS" b="1" baseline="0" dirty="0" smtClean="0"/>
                        <a:t> </a:t>
                      </a:r>
                      <a:r>
                        <a:rPr lang="sr-Latn-RS" b="1" baseline="0" dirty="0" smtClean="0"/>
                        <a:t>CO</a:t>
                      </a:r>
                      <a:r>
                        <a:rPr lang="sr-Latn-RS" b="1" baseline="-25000" dirty="0" smtClean="0"/>
                        <a:t>2</a:t>
                      </a:r>
                      <a:r>
                        <a:rPr lang="sr-Latn-RS" b="1" baseline="0" dirty="0" smtClean="0"/>
                        <a:t> (g/km)</a:t>
                      </a:r>
                      <a:endParaRPr lang="en-US" b="1" baseline="-25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b="1" dirty="0" smtClean="0"/>
                        <a:t>Снага</a:t>
                      </a:r>
                      <a:r>
                        <a:rPr lang="sr-Cyrl-RS" b="1" baseline="0" dirty="0" smtClean="0"/>
                        <a:t> мотора (</a:t>
                      </a:r>
                      <a:r>
                        <a:rPr lang="sr-Latn-RS" b="1" baseline="0" dirty="0" smtClean="0"/>
                        <a:t>KW)</a:t>
                      </a:r>
                      <a:endParaRPr lang="en-US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b="1" dirty="0" smtClean="0"/>
                        <a:t>Старост (година)</a:t>
                      </a:r>
                      <a:endParaRPr lang="en-US" b="1" dirty="0" smtClean="0"/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 smtClean="0"/>
                        <a:t>Kia Soul – </a:t>
                      </a:r>
                      <a:r>
                        <a:rPr lang="sr-Cyrl-RS" sz="2000" i="1" dirty="0" smtClean="0"/>
                        <a:t>дизел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23.295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762</a:t>
                      </a: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137</a:t>
                      </a: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94</a:t>
                      </a: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7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 smtClean="0"/>
                        <a:t>Kia Soul – </a:t>
                      </a:r>
                      <a:r>
                        <a:rPr lang="sr-Cyrl-RS" sz="2000" i="1" dirty="0" smtClean="0"/>
                        <a:t>бензин</a:t>
                      </a:r>
                      <a:r>
                        <a:rPr lang="sr-Cyrl-RS" sz="2000" i="1" baseline="0" dirty="0" smtClean="0"/>
                        <a:t> 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20.995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658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139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103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4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 smtClean="0"/>
                        <a:t>Kia Soul – </a:t>
                      </a:r>
                      <a:r>
                        <a:rPr lang="sr-Cyrl-RS" sz="2000" i="1" dirty="0" smtClean="0"/>
                        <a:t>електро</a:t>
                      </a:r>
                      <a:r>
                        <a:rPr lang="sr-Cyrl-RS" sz="2000" i="1" baseline="0" dirty="0" smtClean="0"/>
                        <a:t> 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33.495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212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63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81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2</a:t>
                      </a:r>
                      <a:endParaRPr lang="en-US" sz="20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6789996" y="5500051"/>
            <a:ext cx="677917" cy="44143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0"/>
          </p:cNvCxnSpPr>
          <p:nvPr/>
        </p:nvCxnSpPr>
        <p:spPr>
          <a:xfrm flipV="1">
            <a:off x="7128955" y="1704338"/>
            <a:ext cx="1269123" cy="379571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6519629" y="565443"/>
            <a:ext cx="4193628" cy="113889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dirty="0" smtClean="0">
                <a:solidFill>
                  <a:sysClr val="windowText" lastClr="000000"/>
                </a:solidFill>
              </a:rPr>
              <a:t>Емисија </a:t>
            </a:r>
            <a:r>
              <a:rPr lang="sr-Latn-RS" sz="2000" dirty="0" smtClean="0">
                <a:solidFill>
                  <a:sysClr val="windowText" lastClr="000000"/>
                </a:solidFill>
              </a:rPr>
              <a:t>CO</a:t>
            </a:r>
            <a:r>
              <a:rPr lang="sr-Latn-RS" sz="2000" baseline="-25000" dirty="0" smtClean="0">
                <a:solidFill>
                  <a:sysClr val="windowText" lastClr="000000"/>
                </a:solidFill>
              </a:rPr>
              <a:t>2</a:t>
            </a:r>
            <a:r>
              <a:rPr lang="sr-Latn-RS" sz="2000" dirty="0" smtClean="0">
                <a:solidFill>
                  <a:sysClr val="windowText" lastClr="000000"/>
                </a:solidFill>
              </a:rPr>
              <a:t> </a:t>
            </a:r>
            <a:r>
              <a:rPr lang="sr-Cyrl-RS" sz="2000" dirty="0" smtClean="0">
                <a:solidFill>
                  <a:sysClr val="windowText" lastClr="000000"/>
                </a:solidFill>
              </a:rPr>
              <a:t>која настане у производњи електричне енергије за пуњење батерија.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822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i="1" dirty="0"/>
              <a:t>4. Корак – Нормализација тежина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55546695"/>
              </p:ext>
            </p:extLst>
          </p:nvPr>
        </p:nvGraphicFramePr>
        <p:xfrm>
          <a:off x="3216000" y="2421568"/>
          <a:ext cx="5760000" cy="3528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000"/>
                <a:gridCol w="1440000"/>
                <a:gridCol w="1440000"/>
                <a:gridCol w="1440000"/>
              </a:tblGrid>
              <a:tr h="50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К3</a:t>
                      </a:r>
                      <a:endParaRPr lang="en-US" sz="2400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129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0,16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0,19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127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0,04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0,20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139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0,14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0,16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A4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119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0,23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0,16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W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0,571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0,286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0,143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i="1" dirty="0" smtClean="0"/>
                        <a:t>Max/min</a:t>
                      </a:r>
                      <a:endParaRPr lang="en-US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3234405" y="4895451"/>
            <a:ext cx="5703855" cy="60050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003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11840" cy="4351338"/>
          </a:xfrm>
        </p:spPr>
        <p:txBody>
          <a:bodyPr/>
          <a:lstStyle/>
          <a:p>
            <a:pPr marL="0" indent="0">
              <a:buNone/>
            </a:pPr>
            <a:r>
              <a:rPr lang="sr-Cyrl-RS" i="1" dirty="0"/>
              <a:t>5. Корак – Нормализација вредности алтернатива по критеријумима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7454394"/>
              </p:ext>
            </p:extLst>
          </p:nvPr>
        </p:nvGraphicFramePr>
        <p:xfrm>
          <a:off x="3216000" y="2421568"/>
          <a:ext cx="5760000" cy="3528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000"/>
                <a:gridCol w="1440000"/>
                <a:gridCol w="1440000"/>
                <a:gridCol w="1440000"/>
              </a:tblGrid>
              <a:tr h="50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К3</a:t>
                      </a:r>
                      <a:endParaRPr lang="en-US" sz="2400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0,93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0,</a:t>
                      </a:r>
                      <a:r>
                        <a:rPr lang="sr-Cyrl-RS" sz="2400" b="1" dirty="0" smtClean="0"/>
                        <a:t>70</a:t>
                      </a:r>
                      <a:endParaRPr lang="en-US" sz="2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0,</a:t>
                      </a:r>
                      <a:r>
                        <a:rPr lang="sr-Cyrl-RS" sz="2400" b="1" dirty="0" smtClean="0"/>
                        <a:t>95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0,91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0,</a:t>
                      </a:r>
                      <a:r>
                        <a:rPr lang="sr-Cyrl-RS" sz="2400" b="1" dirty="0" smtClean="0"/>
                        <a:t>17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1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0,61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0,</a:t>
                      </a:r>
                      <a:r>
                        <a:rPr lang="sr-Cyrl-RS" sz="2400" b="1" dirty="0" smtClean="0"/>
                        <a:t>80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A4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0,86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0,</a:t>
                      </a:r>
                      <a:r>
                        <a:rPr lang="sr-Cyrl-RS" sz="2400" b="1" dirty="0" smtClean="0"/>
                        <a:t>80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W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0,571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0,286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0,143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i="1" dirty="0" smtClean="0"/>
                        <a:t>Max/min</a:t>
                      </a:r>
                      <a:endParaRPr lang="en-US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776716" y="2980672"/>
            <a:ext cx="4094329" cy="242384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39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i="1" dirty="0"/>
              <a:t>6. Корак – Отежавање вредности из претходног корака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61324062"/>
              </p:ext>
            </p:extLst>
          </p:nvPr>
        </p:nvGraphicFramePr>
        <p:xfrm>
          <a:off x="3216000" y="2421568"/>
          <a:ext cx="5760000" cy="3528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000"/>
                <a:gridCol w="1440000"/>
                <a:gridCol w="1440000"/>
                <a:gridCol w="1440000"/>
              </a:tblGrid>
              <a:tr h="50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К3</a:t>
                      </a:r>
                      <a:endParaRPr lang="en-US" sz="2400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0,531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0,</a:t>
                      </a:r>
                      <a:r>
                        <a:rPr lang="sr-Latn-RS" sz="2400" b="1" dirty="0" smtClean="0"/>
                        <a:t>200</a:t>
                      </a:r>
                      <a:endParaRPr lang="en-US" sz="2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0,</a:t>
                      </a:r>
                      <a:r>
                        <a:rPr lang="sr-Latn-RS" sz="2400" b="1" dirty="0" smtClean="0"/>
                        <a:t>136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0,</a:t>
                      </a:r>
                      <a:r>
                        <a:rPr lang="sr-Latn-RS" sz="2400" b="1" dirty="0" smtClean="0"/>
                        <a:t>520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0,</a:t>
                      </a:r>
                      <a:r>
                        <a:rPr lang="sr-Cyrl-RS" sz="2400" b="1" dirty="0" smtClean="0"/>
                        <a:t>0</a:t>
                      </a:r>
                      <a:r>
                        <a:rPr lang="sr-Latn-RS" sz="2400" b="1" dirty="0" smtClean="0"/>
                        <a:t>49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0,</a:t>
                      </a:r>
                      <a:r>
                        <a:rPr lang="sr-Latn-RS" sz="2400" b="1" dirty="0" smtClean="0"/>
                        <a:t>143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0,</a:t>
                      </a:r>
                      <a:r>
                        <a:rPr lang="sr-Latn-RS" sz="2400" b="1" dirty="0" smtClean="0"/>
                        <a:t>571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0,</a:t>
                      </a:r>
                      <a:r>
                        <a:rPr lang="sr-Latn-RS" sz="2400" b="1" dirty="0" smtClean="0"/>
                        <a:t>174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0,</a:t>
                      </a:r>
                      <a:r>
                        <a:rPr lang="sr-Latn-RS" sz="2400" b="1" dirty="0" smtClean="0"/>
                        <a:t>114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A4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0,</a:t>
                      </a:r>
                      <a:r>
                        <a:rPr lang="sr-Latn-RS" sz="2400" b="1" dirty="0" smtClean="0"/>
                        <a:t>491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0,</a:t>
                      </a:r>
                      <a:r>
                        <a:rPr lang="sr-Latn-RS" sz="2400" b="1" dirty="0" smtClean="0"/>
                        <a:t>286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0,</a:t>
                      </a:r>
                      <a:r>
                        <a:rPr lang="sr-Latn-RS" sz="2400" b="1" dirty="0" smtClean="0"/>
                        <a:t>114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W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0,571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0,286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0,143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i="1" dirty="0" smtClean="0"/>
                        <a:t>Max/min</a:t>
                      </a:r>
                      <a:endParaRPr lang="en-US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555999" y="2851114"/>
            <a:ext cx="4503762" cy="214269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84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11840" cy="4351338"/>
          </a:xfrm>
        </p:spPr>
        <p:txBody>
          <a:bodyPr/>
          <a:lstStyle/>
          <a:p>
            <a:pPr marL="0" indent="0">
              <a:buNone/>
            </a:pPr>
            <a:r>
              <a:rPr lang="sr-Cyrl-RS" i="1" dirty="0"/>
              <a:t>7. Корак – Сумирање отежаних вредности и рангирање алтернатива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96388577"/>
              </p:ext>
            </p:extLst>
          </p:nvPr>
        </p:nvGraphicFramePr>
        <p:xfrm>
          <a:off x="838200" y="2375848"/>
          <a:ext cx="5616000" cy="3528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000"/>
                <a:gridCol w="1044000"/>
                <a:gridCol w="1044000"/>
                <a:gridCol w="1044000"/>
                <a:gridCol w="1044000"/>
              </a:tblGrid>
              <a:tr h="50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Сума</a:t>
                      </a:r>
                      <a:endParaRPr lang="en-US" sz="2400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0,531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0,</a:t>
                      </a:r>
                      <a:r>
                        <a:rPr lang="sr-Latn-RS" sz="2400" b="1" dirty="0" smtClean="0"/>
                        <a:t>200</a:t>
                      </a:r>
                      <a:endParaRPr lang="en-US" sz="2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0,</a:t>
                      </a:r>
                      <a:r>
                        <a:rPr lang="sr-Latn-RS" sz="2400" b="1" dirty="0" smtClean="0"/>
                        <a:t>136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0,867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0,</a:t>
                      </a:r>
                      <a:r>
                        <a:rPr lang="sr-Latn-RS" sz="2400" b="1" dirty="0" smtClean="0"/>
                        <a:t>520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0,</a:t>
                      </a:r>
                      <a:r>
                        <a:rPr lang="sr-Cyrl-RS" sz="2400" b="1" dirty="0" smtClean="0"/>
                        <a:t>0</a:t>
                      </a:r>
                      <a:r>
                        <a:rPr lang="sr-Latn-RS" sz="2400" b="1" dirty="0" smtClean="0"/>
                        <a:t>49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0,</a:t>
                      </a:r>
                      <a:r>
                        <a:rPr lang="sr-Latn-RS" sz="2400" b="1" dirty="0" smtClean="0"/>
                        <a:t>143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0,711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0,</a:t>
                      </a:r>
                      <a:r>
                        <a:rPr lang="sr-Latn-RS" sz="2400" b="1" dirty="0" smtClean="0"/>
                        <a:t>571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0,</a:t>
                      </a:r>
                      <a:r>
                        <a:rPr lang="sr-Latn-RS" sz="2400" b="1" dirty="0" smtClean="0"/>
                        <a:t>174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0,</a:t>
                      </a:r>
                      <a:r>
                        <a:rPr lang="sr-Latn-RS" sz="2400" b="1" dirty="0" smtClean="0"/>
                        <a:t>114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0,860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A4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0,</a:t>
                      </a:r>
                      <a:r>
                        <a:rPr lang="sr-Latn-RS" sz="2400" b="1" dirty="0" smtClean="0"/>
                        <a:t>491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0,</a:t>
                      </a:r>
                      <a:r>
                        <a:rPr lang="sr-Latn-RS" sz="2400" b="1" dirty="0" smtClean="0"/>
                        <a:t>286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0,</a:t>
                      </a:r>
                      <a:r>
                        <a:rPr lang="sr-Latn-RS" sz="2400" b="1" dirty="0" smtClean="0"/>
                        <a:t>114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0,891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W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0,571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0,286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0,143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i="1" dirty="0" smtClean="0"/>
                        <a:t>Max/min</a:t>
                      </a:r>
                      <a:endParaRPr lang="en-US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51312747"/>
              </p:ext>
            </p:extLst>
          </p:nvPr>
        </p:nvGraphicFramePr>
        <p:xfrm>
          <a:off x="7170018" y="2783284"/>
          <a:ext cx="4355383" cy="2520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588131"/>
                <a:gridCol w="989330"/>
                <a:gridCol w="777922"/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Алтернатива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Сума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Ранг</a:t>
                      </a:r>
                      <a:endParaRPr lang="en-US" sz="2400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en-US" sz="2000" i="1" dirty="0" smtClean="0"/>
                        <a:t>Volvo S40 (2010)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0,867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2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en-US" sz="2000" i="1" dirty="0" smtClean="0"/>
                        <a:t>Ford Focus (2009)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0,711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4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en-US" sz="2000" i="1" dirty="0" smtClean="0"/>
                        <a:t>Honda</a:t>
                      </a:r>
                      <a:r>
                        <a:rPr lang="en-US" sz="2000" i="1" baseline="0" dirty="0" smtClean="0"/>
                        <a:t> Civic (2008)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0,860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3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en-US" sz="2000" i="1" dirty="0" smtClean="0"/>
                        <a:t>Toyota Avensis (2011)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0,891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1</a:t>
                      </a:r>
                      <a:endParaRPr lang="en-US" sz="24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7069541" y="4737418"/>
            <a:ext cx="4572000" cy="641445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598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 smtClean="0"/>
              <a:t>Које возило има најбезбедније перформансе? Маса и дужина возила су најмање важне карактеристике. Постојање </a:t>
            </a:r>
            <a:r>
              <a:rPr lang="sr-Latn-RS" dirty="0" smtClean="0"/>
              <a:t>ABS </a:t>
            </a:r>
            <a:r>
              <a:rPr lang="sr-Cyrl-RS" dirty="0" smtClean="0"/>
              <a:t>система је дупло значајнија, а број ваздушних јастука три пута значајнија карактеристика у односу на масу и дужину возила.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99950585"/>
              </p:ext>
            </p:extLst>
          </p:nvPr>
        </p:nvGraphicFramePr>
        <p:xfrm>
          <a:off x="995499" y="3465513"/>
          <a:ext cx="9288000" cy="26560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240000"/>
                <a:gridCol w="1512000"/>
                <a:gridCol w="1512000"/>
                <a:gridCol w="1512000"/>
                <a:gridCol w="1512000"/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Возило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b="1" dirty="0" smtClean="0"/>
                        <a:t>Маса</a:t>
                      </a:r>
                      <a:r>
                        <a:rPr lang="sr-Cyrl-RS" b="1" baseline="0" dirty="0" smtClean="0"/>
                        <a:t> (</a:t>
                      </a:r>
                      <a:r>
                        <a:rPr lang="sr-Latn-RS" b="1" baseline="0" dirty="0" smtClean="0"/>
                        <a:t>kg)</a:t>
                      </a:r>
                      <a:endParaRPr lang="en-US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b="1" dirty="0" smtClean="0"/>
                        <a:t>Дужина</a:t>
                      </a:r>
                      <a:r>
                        <a:rPr lang="sr-Cyrl-RS" b="1" baseline="0" dirty="0" smtClean="0"/>
                        <a:t> (</a:t>
                      </a:r>
                      <a:r>
                        <a:rPr lang="sr-Latn-RS" b="1" baseline="0" dirty="0" smtClean="0"/>
                        <a:t>m)</a:t>
                      </a:r>
                      <a:endParaRPr lang="en-US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b="1" dirty="0" smtClean="0"/>
                        <a:t>Ваздушни</a:t>
                      </a:r>
                      <a:r>
                        <a:rPr lang="sr-Cyrl-RS" b="1" baseline="0" dirty="0" smtClean="0"/>
                        <a:t> јастуци</a:t>
                      </a:r>
                      <a:endParaRPr lang="en-US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ABS</a:t>
                      </a:r>
                      <a:r>
                        <a:rPr lang="sr-Cyrl-RS" b="1" dirty="0" smtClean="0"/>
                        <a:t> (1=</a:t>
                      </a:r>
                      <a:r>
                        <a:rPr lang="sr-Cyrl-RS" b="1" baseline="0" dirty="0" smtClean="0"/>
                        <a:t>ДА, </a:t>
                      </a:r>
                      <a:r>
                        <a:rPr lang="sr-Latn-RS" b="1" baseline="0" dirty="0" smtClean="0"/>
                        <a:t>0</a:t>
                      </a:r>
                      <a:r>
                        <a:rPr lang="sr-Cyrl-RS" b="1" baseline="0" dirty="0" smtClean="0"/>
                        <a:t>=НЕ)</a:t>
                      </a:r>
                      <a:endParaRPr lang="en-US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 smtClean="0"/>
                        <a:t>Fiat Punto (2004)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835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3,840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4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1</a:t>
                      </a:r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 smtClean="0"/>
                        <a:t>Dacia Logan (2005)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950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4,250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2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1</a:t>
                      </a:r>
                      <a:endParaRPr lang="en-US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 smtClean="0"/>
                        <a:t>Renault</a:t>
                      </a:r>
                      <a:r>
                        <a:rPr lang="sr-Latn-RS" sz="2000" i="1" baseline="0" dirty="0" smtClean="0"/>
                        <a:t> Clio (2003)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890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3,812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3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1</a:t>
                      </a:r>
                      <a:endParaRPr lang="en-US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 smtClean="0"/>
                        <a:t>Lada Niva (2002)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1185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3,740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0</a:t>
                      </a:r>
                      <a:endParaRPr lang="en-US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7158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i="1" dirty="0"/>
              <a:t>1. </a:t>
            </a:r>
            <a:r>
              <a:rPr lang="sr-Cyrl-RS" i="1" dirty="0"/>
              <a:t>Корак – Шта је проблем?</a:t>
            </a:r>
          </a:p>
          <a:p>
            <a:pPr marL="0" indent="0">
              <a:buNone/>
            </a:pPr>
            <a:r>
              <a:rPr lang="sr-Cyrl-RS" dirty="0"/>
              <a:t>Одређивање возила које </a:t>
            </a:r>
            <a:r>
              <a:rPr lang="sr-Cyrl-RS" dirty="0" smtClean="0"/>
              <a:t>има најбезбедније карактеристике.</a:t>
            </a:r>
            <a:endParaRPr lang="sr-Cyrl-RS" b="1" dirty="0"/>
          </a:p>
          <a:p>
            <a:pPr marL="0" indent="0">
              <a:buNone/>
            </a:pPr>
            <a:r>
              <a:rPr lang="sr-Cyrl-RS" i="1" dirty="0"/>
              <a:t>2. </a:t>
            </a:r>
            <a:r>
              <a:rPr lang="ru-RU" i="1" dirty="0"/>
              <a:t>Корак – Одређивање алтернатива и критеријума</a:t>
            </a:r>
            <a:endParaRPr lang="sr-Cyrl-RS" i="1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67237031"/>
              </p:ext>
            </p:extLst>
          </p:nvPr>
        </p:nvGraphicFramePr>
        <p:xfrm>
          <a:off x="2286128" y="3503806"/>
          <a:ext cx="6840000" cy="2340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80000"/>
                <a:gridCol w="2736000"/>
                <a:gridCol w="1080000"/>
                <a:gridCol w="1944000"/>
              </a:tblGrid>
              <a:tr h="468000"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Алтернативе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Критеријуми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 smtClean="0"/>
                        <a:t>Fiat Punto (2004)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K</a:t>
                      </a:r>
                      <a:r>
                        <a:rPr lang="sr-Cyrl-RS" sz="2400" b="1" dirty="0" smtClean="0"/>
                        <a:t>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2400" b="0" i="1" dirty="0" smtClean="0"/>
                        <a:t>Маса (</a:t>
                      </a:r>
                      <a:r>
                        <a:rPr lang="en-US" sz="2400" b="0" i="1" dirty="0" smtClean="0"/>
                        <a:t>kg)</a:t>
                      </a: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 smtClean="0"/>
                        <a:t>Dacia Logan (2005)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K</a:t>
                      </a:r>
                      <a:r>
                        <a:rPr lang="sr-Cyrl-RS" sz="2400" b="1" dirty="0" smtClean="0"/>
                        <a:t>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2400" b="0" i="1" dirty="0" smtClean="0"/>
                        <a:t>Дужина (</a:t>
                      </a:r>
                      <a:r>
                        <a:rPr lang="en-US" sz="2400" b="0" i="1" dirty="0" smtClean="0"/>
                        <a:t>m)</a:t>
                      </a: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 smtClean="0"/>
                        <a:t>Renault</a:t>
                      </a:r>
                      <a:r>
                        <a:rPr lang="sr-Latn-RS" sz="2000" i="1" baseline="0" dirty="0" smtClean="0"/>
                        <a:t> Clio (2003)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K</a:t>
                      </a:r>
                      <a:r>
                        <a:rPr lang="sr-Cyrl-RS" sz="2400" b="1" dirty="0" smtClean="0"/>
                        <a:t>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Cyrl-CS" sz="2400" b="0" i="1" dirty="0" smtClean="0"/>
                        <a:t>В</a:t>
                      </a:r>
                      <a:r>
                        <a:rPr lang="sr-Latn-RS" sz="2400" b="0" i="1" dirty="0" smtClean="0"/>
                        <a:t>.</a:t>
                      </a:r>
                      <a:r>
                        <a:rPr lang="sr-Cyrl-CS" sz="2400" b="0" i="1" dirty="0" smtClean="0"/>
                        <a:t> јастуци</a:t>
                      </a: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 smtClean="0"/>
                        <a:t>Lada Niva (2002)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K</a:t>
                      </a:r>
                      <a:r>
                        <a:rPr lang="sr-Cyrl-RS" sz="2400" b="1" dirty="0" smtClean="0"/>
                        <a:t>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0" i="1" dirty="0" smtClean="0"/>
                        <a:t>ABS 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9742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i="1" dirty="0"/>
              <a:t>3. </a:t>
            </a:r>
            <a:r>
              <a:rPr lang="ru-RU" i="1" dirty="0"/>
              <a:t>Корак – Одређивање тежина и њихов </a:t>
            </a:r>
            <a:r>
              <a:rPr lang="ru-RU" i="1" dirty="0" smtClean="0"/>
              <a:t>карактер</a:t>
            </a:r>
            <a:endParaRPr lang="sr-Latn-RS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85973702"/>
              </p:ext>
            </p:extLst>
          </p:nvPr>
        </p:nvGraphicFramePr>
        <p:xfrm>
          <a:off x="2837221" y="2330128"/>
          <a:ext cx="5436000" cy="38469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116000"/>
                <a:gridCol w="1080000"/>
                <a:gridCol w="1080000"/>
                <a:gridCol w="1080000"/>
                <a:gridCol w="1080000"/>
              </a:tblGrid>
              <a:tr h="50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K4</a:t>
                      </a:r>
                      <a:endParaRPr lang="en-US" sz="2400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835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3,840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</a:t>
                      </a:r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950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4,250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890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3,812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A4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1185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3,740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W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i="1" dirty="0" smtClean="0"/>
                        <a:t>Max/min</a:t>
                      </a:r>
                      <a:endParaRPr lang="en-US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9235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i="1" dirty="0"/>
              <a:t>4. Корак – Нормализација тежина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41176510"/>
              </p:ext>
            </p:extLst>
          </p:nvPr>
        </p:nvGraphicFramePr>
        <p:xfrm>
          <a:off x="2837221" y="2330128"/>
          <a:ext cx="5436000" cy="38469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116000"/>
                <a:gridCol w="1080000"/>
                <a:gridCol w="1080000"/>
                <a:gridCol w="1080000"/>
                <a:gridCol w="1080000"/>
              </a:tblGrid>
              <a:tr h="50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K4</a:t>
                      </a:r>
                      <a:endParaRPr lang="en-US" sz="2400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835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3,840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</a:t>
                      </a:r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950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4,250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890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3,812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A4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1185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3,740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W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0,143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0,143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0,429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0,286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i="1" dirty="0" smtClean="0"/>
                        <a:t>Max/min</a:t>
                      </a:r>
                      <a:endParaRPr lang="en-US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6307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16988" cy="4351338"/>
          </a:xfrm>
        </p:spPr>
        <p:txBody>
          <a:bodyPr/>
          <a:lstStyle/>
          <a:p>
            <a:pPr marL="0" indent="0">
              <a:buNone/>
            </a:pPr>
            <a:r>
              <a:rPr lang="sr-Cyrl-RS" i="1" dirty="0"/>
              <a:t>5. Корак – Нормализација вредности алтернатива по критеријумима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32060440"/>
              </p:ext>
            </p:extLst>
          </p:nvPr>
        </p:nvGraphicFramePr>
        <p:xfrm>
          <a:off x="2837221" y="2330128"/>
          <a:ext cx="5436000" cy="38469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116000"/>
                <a:gridCol w="1080000"/>
                <a:gridCol w="1080000"/>
                <a:gridCol w="1080000"/>
                <a:gridCol w="1080000"/>
              </a:tblGrid>
              <a:tr h="50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K4</a:t>
                      </a:r>
                      <a:endParaRPr lang="en-US" sz="2400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0,879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0,904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1,000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1,000</a:t>
                      </a:r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1,000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1,000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0,500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1,000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0,937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0,897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0,750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1,000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A4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0,705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0,880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0,000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0,000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W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0,143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0,143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0,429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0,286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i="1" dirty="0" smtClean="0"/>
                        <a:t>Max/min</a:t>
                      </a:r>
                      <a:endParaRPr lang="en-US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84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i="1" dirty="0"/>
              <a:t>6. Корак – Отежавање вредности из претходног корака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2888303"/>
              </p:ext>
            </p:extLst>
          </p:nvPr>
        </p:nvGraphicFramePr>
        <p:xfrm>
          <a:off x="2837221" y="2330128"/>
          <a:ext cx="5436000" cy="38469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116000"/>
                <a:gridCol w="1080000"/>
                <a:gridCol w="1080000"/>
                <a:gridCol w="1080000"/>
                <a:gridCol w="1080000"/>
              </a:tblGrid>
              <a:tr h="50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K4</a:t>
                      </a:r>
                      <a:endParaRPr lang="en-US" sz="2400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0,126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0,129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0,429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0,286</a:t>
                      </a:r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0,143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0,143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0,215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0,286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0,134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0,128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0,322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0,286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A4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0,101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0,126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0,000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0,000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W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0,143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0,143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0,429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0,286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i="1" dirty="0" smtClean="0"/>
                        <a:t>Max/min</a:t>
                      </a:r>
                      <a:endParaRPr lang="en-US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0626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i="1" dirty="0"/>
              <a:t>1. </a:t>
            </a:r>
            <a:r>
              <a:rPr lang="sr-Cyrl-RS" i="1" dirty="0"/>
              <a:t>Корак – Шта је проблем?</a:t>
            </a:r>
          </a:p>
          <a:p>
            <a:pPr marL="0" indent="0">
              <a:buNone/>
            </a:pPr>
            <a:r>
              <a:rPr lang="sr-Cyrl-RS" dirty="0"/>
              <a:t>Одређивање возила које је </a:t>
            </a:r>
            <a:r>
              <a:rPr lang="sr-Cyrl-RS" b="1" dirty="0" smtClean="0"/>
              <a:t>оптималан избор за купца</a:t>
            </a:r>
            <a:r>
              <a:rPr lang="sr-Cyrl-RS" dirty="0" smtClean="0"/>
              <a:t>.</a:t>
            </a:r>
            <a:endParaRPr lang="sr-Cyrl-RS" b="1" dirty="0"/>
          </a:p>
          <a:p>
            <a:pPr marL="0" indent="0">
              <a:buNone/>
            </a:pPr>
            <a:r>
              <a:rPr lang="sr-Cyrl-RS" i="1" dirty="0"/>
              <a:t>2. </a:t>
            </a:r>
            <a:r>
              <a:rPr lang="ru-RU" i="1" dirty="0"/>
              <a:t>Корак – Одређивање алтернатива и критеријума</a:t>
            </a:r>
            <a:endParaRPr lang="sr-Cyrl-RS" i="1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32429571"/>
              </p:ext>
            </p:extLst>
          </p:nvPr>
        </p:nvGraphicFramePr>
        <p:xfrm>
          <a:off x="2286128" y="3361912"/>
          <a:ext cx="7236000" cy="2808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80000"/>
                <a:gridCol w="2736000"/>
                <a:gridCol w="1080000"/>
                <a:gridCol w="2340000"/>
              </a:tblGrid>
              <a:tr h="468000"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Алтернативе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Критеријуми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 smtClean="0"/>
                        <a:t>Kia Soul – </a:t>
                      </a:r>
                      <a:r>
                        <a:rPr lang="sr-Cyrl-RS" sz="2000" i="1" dirty="0" smtClean="0"/>
                        <a:t>дизел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K</a:t>
                      </a:r>
                      <a:r>
                        <a:rPr lang="sr-Cyrl-RS" sz="2400" b="1" dirty="0" smtClean="0"/>
                        <a:t>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2000" b="0" i="1" dirty="0" smtClean="0"/>
                        <a:t>Цена (</a:t>
                      </a:r>
                      <a:r>
                        <a:rPr lang="en-US" sz="2000" b="0" i="1" dirty="0" smtClean="0"/>
                        <a:t>EUR)</a:t>
                      </a: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 smtClean="0"/>
                        <a:t>Kia Soul – </a:t>
                      </a:r>
                      <a:r>
                        <a:rPr lang="sr-Cyrl-RS" sz="2000" i="1" dirty="0" smtClean="0"/>
                        <a:t>бензин</a:t>
                      </a:r>
                      <a:r>
                        <a:rPr lang="sr-Cyrl-RS" sz="2000" i="1" baseline="0" dirty="0" smtClean="0"/>
                        <a:t> 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K</a:t>
                      </a:r>
                      <a:r>
                        <a:rPr lang="sr-Cyrl-RS" sz="2400" b="1" dirty="0" smtClean="0"/>
                        <a:t>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2000" b="0" i="1" dirty="0" smtClean="0"/>
                        <a:t>А</a:t>
                      </a:r>
                      <a:r>
                        <a:rPr lang="en-US" sz="2000" b="0" i="1" dirty="0" smtClean="0"/>
                        <a:t>K (km)</a:t>
                      </a: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 smtClean="0"/>
                        <a:t>Kia Soul – </a:t>
                      </a:r>
                      <a:r>
                        <a:rPr lang="sr-Cyrl-RS" sz="2000" i="1" dirty="0" smtClean="0"/>
                        <a:t>електро</a:t>
                      </a:r>
                      <a:r>
                        <a:rPr lang="sr-Cyrl-RS" sz="2000" i="1" baseline="0" dirty="0" smtClean="0"/>
                        <a:t> 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K</a:t>
                      </a:r>
                      <a:r>
                        <a:rPr lang="sr-Cyrl-RS" sz="2400" b="1" dirty="0" smtClean="0"/>
                        <a:t>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Cyrl-CS" sz="2000" b="0" i="1" dirty="0" smtClean="0"/>
                        <a:t>Емисија </a:t>
                      </a:r>
                      <a:r>
                        <a:rPr lang="en-US" sz="2000" b="0" i="1" dirty="0" smtClean="0"/>
                        <a:t>CO</a:t>
                      </a:r>
                      <a:r>
                        <a:rPr lang="en-US" sz="2000" b="0" i="1" baseline="-25000" dirty="0" smtClean="0"/>
                        <a:t>2</a:t>
                      </a:r>
                      <a:r>
                        <a:rPr lang="en-US" sz="2000" b="0" i="1" dirty="0" smtClean="0"/>
                        <a:t> (g/km)</a:t>
                      </a: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-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r-Cyrl-RS" sz="2000" i="1" dirty="0" smtClean="0"/>
                        <a:t>-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К4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Cyrl-CS" sz="2000" b="0" i="1" dirty="0" smtClean="0"/>
                        <a:t>Снага мотора (</a:t>
                      </a:r>
                      <a:r>
                        <a:rPr lang="en-US" sz="2000" b="0" i="1" dirty="0" smtClean="0"/>
                        <a:t>KW)</a:t>
                      </a: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-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r-Cyrl-RS" sz="2000" i="1" dirty="0" smtClean="0"/>
                        <a:t>-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К5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Cyrl-CS" sz="2000" b="0" i="1" dirty="0" smtClean="0"/>
                        <a:t>Старост (година)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4485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39818" cy="4351338"/>
          </a:xfrm>
        </p:spPr>
        <p:txBody>
          <a:bodyPr/>
          <a:lstStyle/>
          <a:p>
            <a:pPr marL="0" indent="0">
              <a:buNone/>
            </a:pPr>
            <a:r>
              <a:rPr lang="sr-Cyrl-RS" i="1" dirty="0"/>
              <a:t>7. Корак – Сумирање отежаних вредности и рангирање алтернатива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21075664"/>
              </p:ext>
            </p:extLst>
          </p:nvPr>
        </p:nvGraphicFramePr>
        <p:xfrm>
          <a:off x="1022069" y="2330003"/>
          <a:ext cx="5832000" cy="35090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972000"/>
                <a:gridCol w="972000"/>
                <a:gridCol w="972000"/>
                <a:gridCol w="972000"/>
                <a:gridCol w="972000"/>
                <a:gridCol w="972000"/>
              </a:tblGrid>
              <a:tr h="46800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/>
                        <a:t>К1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/>
                        <a:t>К2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/>
                        <a:t>К3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dirty="0" smtClean="0"/>
                        <a:t>K4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/>
                        <a:t>СУМА</a:t>
                      </a:r>
                      <a:endParaRPr lang="en-US" sz="2000" dirty="0"/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/>
                        <a:t>А1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0,126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0,129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0,429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0,286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0,970</a:t>
                      </a: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/>
                        <a:t>А2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0,143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0,143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0,215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0,286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0,787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/>
                        <a:t>А3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0,134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0,128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0,322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0,286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0,870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A4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0,101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0,126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0,000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0,000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0,227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W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0,143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0,143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0,429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0,286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/>
                        <a:t>Max/min</a:t>
                      </a:r>
                      <a:endParaRPr lang="en-US" sz="20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8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16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8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18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8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18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8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18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16657714"/>
              </p:ext>
            </p:extLst>
          </p:nvPr>
        </p:nvGraphicFramePr>
        <p:xfrm>
          <a:off x="7170018" y="2783284"/>
          <a:ext cx="4355383" cy="2520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588131"/>
                <a:gridCol w="989330"/>
                <a:gridCol w="777922"/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Алтернатива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Сума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Ранг</a:t>
                      </a:r>
                      <a:endParaRPr lang="en-US" sz="2400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 smtClean="0"/>
                        <a:t>Fiat Punto (2004)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0,970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1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 smtClean="0"/>
                        <a:t>Dacia Logan (2005)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0,787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3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 smtClean="0"/>
                        <a:t>Renault</a:t>
                      </a:r>
                      <a:r>
                        <a:rPr lang="sr-Latn-RS" sz="2000" i="1" baseline="0" dirty="0" smtClean="0"/>
                        <a:t> Clio (2003)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0,870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2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sr-Latn-RS" sz="2000" i="1" dirty="0" smtClean="0"/>
                        <a:t>Lada Niva (2002)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0,227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4</a:t>
                      </a:r>
                      <a:endParaRPr lang="en-US" sz="24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9115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3261" y="1740514"/>
            <a:ext cx="11109278" cy="2345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Купац треба да донесе одлуку о куповини између 3 возила на основу 3 критеријума (Табела). Критеријуми на основу којих компанија треба да донесе одлуку су К1 – потрошња горива (л/км), К2 – снага мотора (КW), К3 – трошкови набавке (нов. јед.). Тежине К1 и К2 имају исту вредност и дупло су веће од тежине К3. Применом САW методе одредити које возило представља оптималан избор за транспортну компанију.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07927758"/>
              </p:ext>
            </p:extLst>
          </p:nvPr>
        </p:nvGraphicFramePr>
        <p:xfrm>
          <a:off x="1869744" y="4139822"/>
          <a:ext cx="7259386" cy="20248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3270"/>
                <a:gridCol w="1755372"/>
                <a:gridCol w="1755372"/>
                <a:gridCol w="1755372"/>
              </a:tblGrid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Алтернативе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K1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K2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K3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</a:tr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Возило </a:t>
                      </a:r>
                      <a:r>
                        <a:rPr lang="sr-Latn-CS" sz="2300" dirty="0" smtClean="0">
                          <a:effectLst/>
                        </a:rPr>
                        <a:t>1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4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70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10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</a:tr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Возило </a:t>
                      </a:r>
                      <a:r>
                        <a:rPr lang="sr-Latn-CS" sz="2300" dirty="0" smtClean="0">
                          <a:effectLst/>
                        </a:rPr>
                        <a:t>2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8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100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25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</a:tr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Возило </a:t>
                      </a:r>
                      <a:r>
                        <a:rPr lang="sr-Latn-CS" sz="2300" dirty="0" smtClean="0">
                          <a:effectLst/>
                        </a:rPr>
                        <a:t>3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5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80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20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</a:tr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W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03261" y="414951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sr-Cyrl-CS" dirty="0" smtClean="0"/>
              <a:t>Примена </a:t>
            </a:r>
            <a:r>
              <a:rPr lang="en-US" dirty="0" smtClean="0"/>
              <a:t>SAW </a:t>
            </a:r>
            <a:r>
              <a:rPr lang="sr-Cyrl-CS" dirty="0" smtClean="0"/>
              <a:t>методе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01361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399" y="685800"/>
            <a:ext cx="4503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корак 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одређивање тежина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1676400" y="1295401"/>
            <a:ext cx="8941558" cy="510778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Тежине </a:t>
            </a:r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K1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K2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имају исту вредност и дупло су веће од </a:t>
            </a:r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K3</a:t>
            </a:r>
            <a:r>
              <a:rPr lang="sr-Latn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1676400" y="1954114"/>
                <a:ext cx="8880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R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954113"/>
                <a:ext cx="999954" cy="369332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1676400" y="2895400"/>
                <a:ext cx="18372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R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R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sr-Latn-RS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2895399"/>
                <a:ext cx="2126671" cy="369332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 bwMode="auto">
          <a:xfrm>
            <a:off x="1676400" y="3392938"/>
            <a:ext cx="1920076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/>
              <p:cNvSpPr txBox="1"/>
              <p:nvPr/>
            </p:nvSpPr>
            <p:spPr>
              <a:xfrm>
                <a:off x="1715738" y="4754377"/>
                <a:ext cx="9230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RS" i="1">
                          <a:latin typeface="Cambria Math" panose="02040503050406030204" pitchFamily="18" charset="0"/>
                        </a:rPr>
                        <m:t>=0,</m:t>
                      </m:r>
                      <m:r>
                        <a:rPr lang="sr-Latn-RS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737" y="4754376"/>
                <a:ext cx="1037913" cy="369332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TextBox 15"/>
              <p:cNvSpPr txBox="1"/>
              <p:nvPr/>
            </p:nvSpPr>
            <p:spPr>
              <a:xfrm>
                <a:off x="1715738" y="5288075"/>
                <a:ext cx="9283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RS" i="1">
                          <a:latin typeface="Cambria Math" panose="02040503050406030204" pitchFamily="18" charset="0"/>
                        </a:rPr>
                        <m:t>=0,4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737" y="5288074"/>
                <a:ext cx="1043876" cy="369332"/>
              </a:xfrm>
              <a:prstGeom prst="rect">
                <a:avLst/>
              </a:prstGeom>
              <a:blipFill rotWithShape="0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1673087" y="2424757"/>
                <a:ext cx="19430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RS" i="1">
                          <a:latin typeface="Cambria Math" panose="02040503050406030204" pitchFamily="18" charset="0"/>
                        </a:rPr>
                        <m:t>/2=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RS" i="1">
                          <a:latin typeface="Cambria Math" panose="02040503050406030204" pitchFamily="18" charset="0"/>
                        </a:rPr>
                        <m:t>/2=</m:t>
                      </m:r>
                      <m:sSub>
                        <m:sSub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087" y="2424756"/>
                <a:ext cx="2241511" cy="369332"/>
              </a:xfrm>
              <a:prstGeom prst="rect">
                <a:avLst/>
              </a:prstGeom>
              <a:blipFill rotWithShape="0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/>
              <p:cNvSpPr txBox="1"/>
              <p:nvPr/>
            </p:nvSpPr>
            <p:spPr>
              <a:xfrm>
                <a:off x="1715738" y="3557306"/>
                <a:ext cx="20687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R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R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RS" i="1">
                          <a:latin typeface="Cambria Math" panose="02040503050406030204" pitchFamily="18" charset="0"/>
                        </a:rPr>
                        <m:t>/2=1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737" y="3557305"/>
                <a:ext cx="2311402" cy="369332"/>
              </a:xfrm>
              <a:prstGeom prst="rect">
                <a:avLst/>
              </a:prstGeom>
              <a:blipFill rotWithShape="0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TextBox 12"/>
              <p:cNvSpPr txBox="1"/>
              <p:nvPr/>
            </p:nvSpPr>
            <p:spPr>
              <a:xfrm>
                <a:off x="1715737" y="3926637"/>
                <a:ext cx="1089786" cy="524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RS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sr-Latn-R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RS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737" y="3926637"/>
                <a:ext cx="1222451" cy="698974"/>
              </a:xfrm>
              <a:prstGeom prst="rect">
                <a:avLst/>
              </a:prstGeom>
              <a:blipFill rotWithShape="0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TextBox 13"/>
              <p:cNvSpPr txBox="1"/>
              <p:nvPr/>
            </p:nvSpPr>
            <p:spPr>
              <a:xfrm>
                <a:off x="1709190" y="5821773"/>
                <a:ext cx="9283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RS" i="1">
                          <a:latin typeface="Cambria Math" panose="02040503050406030204" pitchFamily="18" charset="0"/>
                        </a:rPr>
                        <m:t>=0,2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189" y="5821772"/>
                <a:ext cx="1043876" cy="369332"/>
              </a:xfrm>
              <a:prstGeom prst="rect">
                <a:avLst/>
              </a:prstGeom>
              <a:blipFill rotWithShape="0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31225960"/>
              </p:ext>
            </p:extLst>
          </p:nvPr>
        </p:nvGraphicFramePr>
        <p:xfrm>
          <a:off x="3784445" y="4188728"/>
          <a:ext cx="7153443" cy="20248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4181"/>
                <a:gridCol w="1729754"/>
                <a:gridCol w="1729754"/>
                <a:gridCol w="1729754"/>
              </a:tblGrid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Алтернативе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K1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K2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K3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</a:tr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Возило </a:t>
                      </a:r>
                      <a:r>
                        <a:rPr lang="sr-Latn-CS" sz="2300" dirty="0" smtClean="0">
                          <a:effectLst/>
                        </a:rPr>
                        <a:t>1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4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70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10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</a:tr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Возило </a:t>
                      </a:r>
                      <a:r>
                        <a:rPr lang="sr-Latn-CS" sz="2300" dirty="0" smtClean="0">
                          <a:effectLst/>
                        </a:rPr>
                        <a:t>2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8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100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25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</a:tr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Возило </a:t>
                      </a:r>
                      <a:r>
                        <a:rPr lang="sr-Latn-CS" sz="2300" dirty="0" smtClean="0">
                          <a:effectLst/>
                        </a:rPr>
                        <a:t>3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5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80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20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</a:tr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>
                          <a:effectLst/>
                        </a:rPr>
                        <a:t>W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b="1" dirty="0" smtClean="0">
                          <a:solidFill>
                            <a:srgbClr val="FF0000"/>
                          </a:solidFill>
                          <a:effectLst/>
                        </a:rPr>
                        <a:t>0,4</a:t>
                      </a:r>
                      <a:r>
                        <a:rPr lang="sr-Latn-CS" sz="23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2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b="1" dirty="0" smtClean="0">
                          <a:solidFill>
                            <a:srgbClr val="FF0000"/>
                          </a:solidFill>
                          <a:effectLst/>
                        </a:rPr>
                        <a:t>0,4</a:t>
                      </a:r>
                      <a:endParaRPr lang="en-US" sz="2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b="1" dirty="0" smtClean="0">
                          <a:solidFill>
                            <a:srgbClr val="FF0000"/>
                          </a:solidFill>
                          <a:effectLst/>
                        </a:rPr>
                        <a:t>0,2</a:t>
                      </a:r>
                      <a:endParaRPr lang="en-US" sz="2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492537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5" grpId="0" animBg="1"/>
      <p:bldP spid="16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685800"/>
            <a:ext cx="41753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корак 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нормализација вредности</a:t>
            </a:r>
            <a:endParaRPr 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ight Arrow 1"/>
          <p:cNvSpPr/>
          <p:nvPr/>
        </p:nvSpPr>
        <p:spPr bwMode="auto">
          <a:xfrm rot="2700000" flipV="1">
            <a:off x="4710640" y="3131882"/>
            <a:ext cx="640080" cy="917079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tabLst>
                <a:tab pos="409575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" name="Right Arrow 16"/>
          <p:cNvSpPr/>
          <p:nvPr/>
        </p:nvSpPr>
        <p:spPr bwMode="auto">
          <a:xfrm rot="-2700000">
            <a:off x="6212242" y="3131883"/>
            <a:ext cx="640080" cy="917079"/>
          </a:xfrm>
          <a:prstGeom prst="rightArrow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tabLst>
                <a:tab pos="409575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1325138" y="3323063"/>
            <a:ext cx="2561062" cy="837676"/>
          </a:xfrm>
          <a:prstGeom prst="roundRect">
            <a:avLst/>
          </a:prstGeom>
          <a:noFill/>
          <a:ln w="2857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tabLst>
                <a:tab pos="409575" algn="l"/>
              </a:tabLst>
            </a:pPr>
            <a:r>
              <a:rPr lang="sr-Cyrl-RS" dirty="0" smtClean="0">
                <a:solidFill>
                  <a:srgbClr val="000000"/>
                </a:solidFill>
                <a:latin typeface="Arial" charset="0"/>
              </a:rPr>
              <a:t>Одређивање типова критеријума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8991600" y="1765897"/>
            <a:ext cx="1524000" cy="1506016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tabLst>
                <a:tab pos="409575" algn="l"/>
              </a:tabLst>
            </a:pPr>
            <a:r>
              <a:rPr lang="sr-Cyrl-RS" sz="1400" dirty="0" smtClean="0">
                <a:solidFill>
                  <a:srgbClr val="000000"/>
                </a:solidFill>
                <a:latin typeface="Arial" charset="0"/>
              </a:rPr>
              <a:t>Минимална вредност се дели са свим осталим вредностима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" name="Right Arrow 20"/>
          <p:cNvSpPr/>
          <p:nvPr/>
        </p:nvSpPr>
        <p:spPr bwMode="auto">
          <a:xfrm rot="2700000" flipV="1">
            <a:off x="9433560" y="952157"/>
            <a:ext cx="640080" cy="917079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tabLst>
                <a:tab pos="409575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" name="Right Arrow 21"/>
          <p:cNvSpPr/>
          <p:nvPr/>
        </p:nvSpPr>
        <p:spPr bwMode="auto">
          <a:xfrm rot="-2700000">
            <a:off x="9433561" y="3580062"/>
            <a:ext cx="640080" cy="917079"/>
          </a:xfrm>
          <a:prstGeom prst="rightArrow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tabLst>
                <a:tab pos="409575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8991600" y="4423967"/>
            <a:ext cx="1524000" cy="1532334"/>
          </a:xfrm>
          <a:prstGeom prst="round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tabLst>
                <a:tab pos="409575" algn="l"/>
              </a:tabLst>
            </a:pPr>
            <a:r>
              <a:rPr lang="sr-Cyrl-RS" sz="1400" dirty="0" smtClean="0">
                <a:solidFill>
                  <a:srgbClr val="000000"/>
                </a:solidFill>
                <a:latin typeface="Arial" charset="0"/>
              </a:rPr>
              <a:t>Све вредности се деле са максималном вредношћу</a:t>
            </a:r>
            <a:r>
              <a:rPr lang="sr-Latn-RS" sz="1400" dirty="0" smtClean="0">
                <a:solidFill>
                  <a:srgbClr val="000000"/>
                </a:solidFill>
                <a:latin typeface="Arial" charset="0"/>
              </a:rPr>
              <a:t>.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39382165"/>
              </p:ext>
            </p:extLst>
          </p:nvPr>
        </p:nvGraphicFramePr>
        <p:xfrm>
          <a:off x="1676401" y="1194872"/>
          <a:ext cx="7059822" cy="20248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8474"/>
                <a:gridCol w="1707116"/>
                <a:gridCol w="1707116"/>
                <a:gridCol w="1707116"/>
              </a:tblGrid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Алтернативе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 smtClean="0">
                          <a:effectLst/>
                        </a:rPr>
                        <a:t>K1 - </a:t>
                      </a:r>
                      <a:r>
                        <a:rPr lang="sr-Cyrl-RS" sz="2300" dirty="0" smtClean="0">
                          <a:effectLst/>
                        </a:rPr>
                        <a:t>п</a:t>
                      </a:r>
                      <a:r>
                        <a:rPr lang="sr-Latn-CS" sz="2300" dirty="0" smtClean="0">
                          <a:effectLst/>
                        </a:rPr>
                        <a:t>.</a:t>
                      </a:r>
                      <a:r>
                        <a:rPr lang="sr-Cyrl-RS" sz="2300" dirty="0" smtClean="0">
                          <a:effectLst/>
                        </a:rPr>
                        <a:t> г.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 smtClean="0">
                          <a:effectLst/>
                        </a:rPr>
                        <a:t>K2 - </a:t>
                      </a:r>
                      <a:r>
                        <a:rPr lang="sr-Cyrl-RS" sz="2300" dirty="0" smtClean="0">
                          <a:effectLst/>
                        </a:rPr>
                        <a:t>снага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 smtClean="0">
                          <a:effectLst/>
                        </a:rPr>
                        <a:t>K3 - </a:t>
                      </a:r>
                      <a:r>
                        <a:rPr lang="sr-Cyrl-RS" sz="2300" dirty="0" err="1" smtClean="0">
                          <a:effectLst/>
                        </a:rPr>
                        <a:t>тр</a:t>
                      </a:r>
                      <a:r>
                        <a:rPr lang="sr-Latn-CS" sz="2300" dirty="0" smtClean="0">
                          <a:effectLst/>
                        </a:rPr>
                        <a:t>.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</a:tr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Возило </a:t>
                      </a:r>
                      <a:r>
                        <a:rPr lang="sr-Latn-CS" sz="2300" dirty="0" smtClean="0">
                          <a:effectLst/>
                        </a:rPr>
                        <a:t>1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4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70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10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</a:tr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Возило </a:t>
                      </a:r>
                      <a:r>
                        <a:rPr lang="sr-Latn-CS" sz="2300" dirty="0" smtClean="0">
                          <a:effectLst/>
                        </a:rPr>
                        <a:t>2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8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100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25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</a:tr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Возило </a:t>
                      </a:r>
                      <a:r>
                        <a:rPr lang="sr-Latn-CS" sz="2300" dirty="0" smtClean="0">
                          <a:effectLst/>
                        </a:rPr>
                        <a:t>3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5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80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20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</a:tr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W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b="1" dirty="0" smtClean="0">
                          <a:solidFill>
                            <a:srgbClr val="FF0000"/>
                          </a:solidFill>
                          <a:effectLst/>
                        </a:rPr>
                        <a:t>0,4</a:t>
                      </a:r>
                      <a:r>
                        <a:rPr lang="sr-Latn-CS" sz="23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2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b="1" dirty="0" smtClean="0">
                          <a:solidFill>
                            <a:srgbClr val="FF0000"/>
                          </a:solidFill>
                          <a:effectLst/>
                        </a:rPr>
                        <a:t>0,4</a:t>
                      </a:r>
                      <a:endParaRPr lang="en-US" sz="2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b="1" dirty="0" smtClean="0">
                          <a:solidFill>
                            <a:srgbClr val="FF0000"/>
                          </a:solidFill>
                          <a:effectLst/>
                        </a:rPr>
                        <a:t>0,2</a:t>
                      </a:r>
                      <a:endParaRPr lang="en-US" sz="2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94478211"/>
              </p:ext>
            </p:extLst>
          </p:nvPr>
        </p:nvGraphicFramePr>
        <p:xfrm>
          <a:off x="1676401" y="4264077"/>
          <a:ext cx="7059822" cy="20248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8474"/>
                <a:gridCol w="1707116"/>
                <a:gridCol w="1707116"/>
                <a:gridCol w="1707116"/>
              </a:tblGrid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Алтернативе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 smtClean="0">
                          <a:effectLst/>
                        </a:rPr>
                        <a:t>K1 - </a:t>
                      </a:r>
                      <a:r>
                        <a:rPr lang="sr-Cyrl-RS" sz="2300" dirty="0" smtClean="0">
                          <a:effectLst/>
                        </a:rPr>
                        <a:t>п</a:t>
                      </a:r>
                      <a:r>
                        <a:rPr lang="sr-Latn-CS" sz="2300" dirty="0" smtClean="0">
                          <a:effectLst/>
                        </a:rPr>
                        <a:t>.</a:t>
                      </a:r>
                      <a:r>
                        <a:rPr lang="sr-Cyrl-RS" sz="2300" dirty="0" smtClean="0">
                          <a:effectLst/>
                        </a:rPr>
                        <a:t> г.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 smtClean="0">
                          <a:effectLst/>
                        </a:rPr>
                        <a:t>K2 - </a:t>
                      </a:r>
                      <a:r>
                        <a:rPr lang="sr-Cyrl-RS" sz="2300" dirty="0" smtClean="0">
                          <a:effectLst/>
                        </a:rPr>
                        <a:t>снага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 smtClean="0">
                          <a:effectLst/>
                        </a:rPr>
                        <a:t>K3 - </a:t>
                      </a:r>
                      <a:r>
                        <a:rPr lang="sr-Cyrl-RS" sz="2300" dirty="0" err="1" smtClean="0">
                          <a:effectLst/>
                        </a:rPr>
                        <a:t>тр</a:t>
                      </a:r>
                      <a:r>
                        <a:rPr lang="sr-Latn-CS" sz="2300" dirty="0" smtClean="0">
                          <a:effectLst/>
                        </a:rPr>
                        <a:t>.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</a:tr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Возило </a:t>
                      </a:r>
                      <a:r>
                        <a:rPr lang="sr-Latn-CS" sz="2300" dirty="0" smtClean="0">
                          <a:effectLst/>
                        </a:rPr>
                        <a:t>1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 smtClean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 smtClean="0">
                          <a:effectLst/>
                        </a:rPr>
                        <a:t>0,7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 smtClean="0">
                          <a:effectLst/>
                        </a:rPr>
                        <a:t>1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</a:tr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Возило </a:t>
                      </a:r>
                      <a:r>
                        <a:rPr lang="sr-Latn-CS" sz="2300" dirty="0" smtClean="0">
                          <a:effectLst/>
                        </a:rPr>
                        <a:t>2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 smtClean="0">
                          <a:effectLst/>
                          <a:latin typeface="+mn-lt"/>
                          <a:ea typeface="+mn-ea"/>
                        </a:rPr>
                        <a:t>0,5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 smtClean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 smtClean="0">
                          <a:effectLst/>
                          <a:latin typeface="+mn-lt"/>
                          <a:ea typeface="+mn-ea"/>
                        </a:rPr>
                        <a:t>0,4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</a:tr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Возило </a:t>
                      </a:r>
                      <a:r>
                        <a:rPr lang="sr-Latn-CS" sz="2300" dirty="0" smtClean="0">
                          <a:effectLst/>
                        </a:rPr>
                        <a:t>3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 smtClean="0">
                          <a:effectLst/>
                          <a:latin typeface="+mn-lt"/>
                          <a:ea typeface="+mn-ea"/>
                        </a:rPr>
                        <a:t>0,8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 smtClean="0">
                          <a:effectLst/>
                          <a:latin typeface="+mn-lt"/>
                          <a:ea typeface="+mn-ea"/>
                        </a:rPr>
                        <a:t>0,8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 smtClean="0">
                          <a:effectLst/>
                          <a:latin typeface="+mn-lt"/>
                          <a:ea typeface="+mn-ea"/>
                        </a:rPr>
                        <a:t>0,5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</a:tr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>
                          <a:effectLst/>
                        </a:rPr>
                        <a:t>W</a:t>
                      </a:r>
                      <a:endParaRPr lang="en-US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b="1" dirty="0" smtClean="0">
                          <a:solidFill>
                            <a:srgbClr val="FF0000"/>
                          </a:solidFill>
                          <a:effectLst/>
                        </a:rPr>
                        <a:t>0,4</a:t>
                      </a:r>
                      <a:r>
                        <a:rPr lang="sr-Latn-CS" sz="23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2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b="1" dirty="0" smtClean="0">
                          <a:solidFill>
                            <a:srgbClr val="FF0000"/>
                          </a:solidFill>
                          <a:effectLst/>
                        </a:rPr>
                        <a:t>0,4</a:t>
                      </a:r>
                      <a:endParaRPr lang="en-US" sz="2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b="1" dirty="0" smtClean="0">
                          <a:solidFill>
                            <a:srgbClr val="FF0000"/>
                          </a:solidFill>
                          <a:effectLst/>
                        </a:rPr>
                        <a:t>0,2</a:t>
                      </a:r>
                      <a:endParaRPr lang="en-US" sz="2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</a:tr>
            </a:tbl>
          </a:graphicData>
        </a:graphic>
      </p:graphicFrame>
      <p:sp>
        <p:nvSpPr>
          <p:cNvPr id="16" name="Right Arrow 15"/>
          <p:cNvSpPr/>
          <p:nvPr/>
        </p:nvSpPr>
        <p:spPr bwMode="auto">
          <a:xfrm rot="2700000" flipV="1">
            <a:off x="7713843" y="3163889"/>
            <a:ext cx="640080" cy="917079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tabLst>
                <a:tab pos="409575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39070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1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1" y="685800"/>
            <a:ext cx="7567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корак – отежавање нормализованих вредност и рангирање алтернатива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205445" y="3245077"/>
            <a:ext cx="5781103" cy="429054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tabLst>
                <a:tab pos="409575" algn="l"/>
              </a:tabLst>
            </a:pPr>
            <a:r>
              <a:rPr lang="sr-Cyrl-RS" sz="1600" b="1" dirty="0" smtClean="0">
                <a:solidFill>
                  <a:srgbClr val="000000"/>
                </a:solidFill>
                <a:latin typeface="Arial" charset="0"/>
              </a:rPr>
              <a:t>Свака вредност се множи са одговарајућом тежином</a:t>
            </a:r>
            <a:endParaRPr lang="en-US" sz="16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3738000" y="5635741"/>
            <a:ext cx="4715991" cy="429054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tabLst>
                <a:tab pos="409575" algn="l"/>
              </a:tabLst>
            </a:pPr>
            <a:r>
              <a:rPr lang="sr-Cyrl-RS" sz="1600" b="1" dirty="0" smtClean="0">
                <a:solidFill>
                  <a:srgbClr val="000000"/>
                </a:solidFill>
                <a:latin typeface="Arial" charset="0"/>
              </a:rPr>
              <a:t>Најбоља алтернатива је са највећом сумом</a:t>
            </a:r>
            <a:endParaRPr lang="en-US" sz="1600" b="1" dirty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733010"/>
              </p:ext>
            </p:extLst>
          </p:nvPr>
        </p:nvGraphicFramePr>
        <p:xfrm>
          <a:off x="2454078" y="1137677"/>
          <a:ext cx="7283839" cy="20248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9984"/>
                <a:gridCol w="1761285"/>
                <a:gridCol w="1761285"/>
                <a:gridCol w="1761285"/>
              </a:tblGrid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Алтернативе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 smtClean="0">
                          <a:effectLst/>
                        </a:rPr>
                        <a:t>K1 - </a:t>
                      </a:r>
                      <a:r>
                        <a:rPr lang="sr-Cyrl-RS" sz="2300" dirty="0" smtClean="0">
                          <a:effectLst/>
                        </a:rPr>
                        <a:t>п</a:t>
                      </a:r>
                      <a:r>
                        <a:rPr lang="sr-Latn-CS" sz="2300" dirty="0" smtClean="0">
                          <a:effectLst/>
                        </a:rPr>
                        <a:t>.</a:t>
                      </a:r>
                      <a:r>
                        <a:rPr lang="sr-Cyrl-RS" sz="2300" dirty="0" smtClean="0">
                          <a:effectLst/>
                        </a:rPr>
                        <a:t> г.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 smtClean="0">
                          <a:effectLst/>
                        </a:rPr>
                        <a:t>K2 - </a:t>
                      </a:r>
                      <a:r>
                        <a:rPr lang="sr-Cyrl-RS" sz="2300" dirty="0" smtClean="0">
                          <a:effectLst/>
                        </a:rPr>
                        <a:t>снага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 smtClean="0">
                          <a:effectLst/>
                        </a:rPr>
                        <a:t>K3 - </a:t>
                      </a:r>
                      <a:r>
                        <a:rPr lang="sr-Cyrl-RS" sz="2300" dirty="0" err="1" smtClean="0">
                          <a:effectLst/>
                        </a:rPr>
                        <a:t>тр</a:t>
                      </a:r>
                      <a:r>
                        <a:rPr lang="sr-Latn-CS" sz="2300" dirty="0" smtClean="0">
                          <a:effectLst/>
                        </a:rPr>
                        <a:t>.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</a:tr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Возило </a:t>
                      </a:r>
                      <a:r>
                        <a:rPr lang="sr-Latn-CS" sz="2300" dirty="0" smtClean="0">
                          <a:effectLst/>
                        </a:rPr>
                        <a:t>1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 smtClean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 smtClean="0">
                          <a:effectLst/>
                        </a:rPr>
                        <a:t>0,7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 smtClean="0">
                          <a:effectLst/>
                        </a:rPr>
                        <a:t>1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</a:tr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Возило </a:t>
                      </a:r>
                      <a:r>
                        <a:rPr lang="sr-Latn-CS" sz="2300" dirty="0" smtClean="0">
                          <a:effectLst/>
                        </a:rPr>
                        <a:t>2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 smtClean="0">
                          <a:effectLst/>
                          <a:latin typeface="+mn-lt"/>
                          <a:ea typeface="+mn-ea"/>
                        </a:rPr>
                        <a:t>0,5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 smtClean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 smtClean="0">
                          <a:effectLst/>
                          <a:latin typeface="+mn-lt"/>
                          <a:ea typeface="+mn-ea"/>
                        </a:rPr>
                        <a:t>0,4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</a:tr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Возило </a:t>
                      </a:r>
                      <a:r>
                        <a:rPr lang="sr-Latn-CS" sz="2300" dirty="0" smtClean="0">
                          <a:effectLst/>
                        </a:rPr>
                        <a:t>3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 smtClean="0">
                          <a:effectLst/>
                          <a:latin typeface="+mn-lt"/>
                          <a:ea typeface="+mn-ea"/>
                        </a:rPr>
                        <a:t>0,8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 smtClean="0">
                          <a:effectLst/>
                          <a:latin typeface="+mn-lt"/>
                          <a:ea typeface="+mn-ea"/>
                        </a:rPr>
                        <a:t>0,8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 smtClean="0">
                          <a:effectLst/>
                          <a:latin typeface="+mn-lt"/>
                          <a:ea typeface="+mn-ea"/>
                        </a:rPr>
                        <a:t>0,5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</a:tr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Алтернативе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b="1" dirty="0" smtClean="0">
                          <a:solidFill>
                            <a:srgbClr val="FF0000"/>
                          </a:solidFill>
                          <a:effectLst/>
                        </a:rPr>
                        <a:t>0,4</a:t>
                      </a:r>
                      <a:r>
                        <a:rPr lang="sr-Latn-CS" sz="23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2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b="1" dirty="0" smtClean="0">
                          <a:solidFill>
                            <a:srgbClr val="FF0000"/>
                          </a:solidFill>
                          <a:effectLst/>
                        </a:rPr>
                        <a:t>0,4</a:t>
                      </a:r>
                      <a:endParaRPr lang="en-US" sz="2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b="1" dirty="0" smtClean="0">
                          <a:solidFill>
                            <a:srgbClr val="FF0000"/>
                          </a:solidFill>
                          <a:effectLst/>
                        </a:rPr>
                        <a:t>0,2</a:t>
                      </a:r>
                      <a:endParaRPr lang="en-US" sz="2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6955074"/>
              </p:ext>
            </p:extLst>
          </p:nvPr>
        </p:nvGraphicFramePr>
        <p:xfrm>
          <a:off x="901205" y="3844994"/>
          <a:ext cx="10389587" cy="16198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2847"/>
                <a:gridCol w="1693348"/>
                <a:gridCol w="1693348"/>
                <a:gridCol w="1693348"/>
                <a:gridCol w="1693348"/>
                <a:gridCol w="1693348"/>
              </a:tblGrid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Алтернативе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 smtClean="0">
                          <a:effectLst/>
                          <a:latin typeface="+mn-lt"/>
                        </a:rPr>
                        <a:t>K1</a:t>
                      </a:r>
                      <a:endParaRPr lang="en-US" sz="2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 smtClean="0">
                          <a:effectLst/>
                          <a:latin typeface="+mn-lt"/>
                        </a:rPr>
                        <a:t>K2</a:t>
                      </a:r>
                      <a:endParaRPr lang="en-US" sz="2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 smtClean="0">
                          <a:effectLst/>
                          <a:latin typeface="+mn-lt"/>
                        </a:rPr>
                        <a:t>K3</a:t>
                      </a:r>
                      <a:endParaRPr lang="en-US" sz="2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Сума</a:t>
                      </a:r>
                      <a:endParaRPr lang="en-US" sz="2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Ранг</a:t>
                      </a:r>
                      <a:endParaRPr lang="en-US" sz="2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</a:tr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Возило </a:t>
                      </a:r>
                      <a:r>
                        <a:rPr lang="sr-Latn-CS" sz="2300" dirty="0" smtClean="0">
                          <a:effectLst/>
                        </a:rPr>
                        <a:t>1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 smtClean="0">
                          <a:effectLst/>
                          <a:latin typeface="+mn-lt"/>
                          <a:ea typeface="+mn-ea"/>
                        </a:rPr>
                        <a:t>0,40</a:t>
                      </a:r>
                      <a:endParaRPr lang="en-US" sz="2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 smtClean="0">
                          <a:effectLst/>
                          <a:latin typeface="+mn-lt"/>
                        </a:rPr>
                        <a:t>0,28</a:t>
                      </a:r>
                      <a:endParaRPr lang="en-US" sz="2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200" dirty="0" smtClean="0">
                          <a:effectLst/>
                          <a:latin typeface="+mn-lt"/>
                          <a:ea typeface="+mn-ea"/>
                        </a:rPr>
                        <a:t>0,20</a:t>
                      </a:r>
                      <a:endParaRPr lang="en-US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RS" sz="2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0,88</a:t>
                      </a:r>
                      <a:endParaRPr lang="en-US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RS" sz="22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</a:t>
                      </a:r>
                      <a:endParaRPr lang="en-US" sz="22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</a:tr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Возило </a:t>
                      </a:r>
                      <a:r>
                        <a:rPr lang="sr-Latn-CS" sz="2300" dirty="0" smtClean="0">
                          <a:effectLst/>
                        </a:rPr>
                        <a:t>2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 smtClean="0">
                          <a:effectLst/>
                          <a:latin typeface="+mn-lt"/>
                          <a:ea typeface="+mn-ea"/>
                        </a:rPr>
                        <a:t>0,20</a:t>
                      </a:r>
                      <a:endParaRPr lang="en-US" sz="2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 smtClean="0">
                          <a:effectLst/>
                          <a:latin typeface="+mn-lt"/>
                          <a:ea typeface="+mn-ea"/>
                        </a:rPr>
                        <a:t>0,40</a:t>
                      </a:r>
                      <a:endParaRPr lang="en-US" sz="2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200" dirty="0" smtClean="0">
                          <a:effectLst/>
                          <a:latin typeface="+mn-lt"/>
                          <a:ea typeface="+mn-ea"/>
                        </a:rPr>
                        <a:t>0,08</a:t>
                      </a:r>
                      <a:endParaRPr lang="en-US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RS" sz="2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0,68</a:t>
                      </a:r>
                      <a:endParaRPr lang="en-US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RS" sz="2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</a:t>
                      </a:r>
                      <a:endParaRPr lang="en-US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</a:tr>
              <a:tr h="404971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Возило </a:t>
                      </a:r>
                      <a:r>
                        <a:rPr lang="sr-Latn-CS" sz="2300" dirty="0" smtClean="0">
                          <a:effectLst/>
                        </a:rPr>
                        <a:t>3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 smtClean="0">
                          <a:effectLst/>
                          <a:latin typeface="+mn-lt"/>
                          <a:ea typeface="+mn-ea"/>
                        </a:rPr>
                        <a:t>0,32</a:t>
                      </a:r>
                      <a:endParaRPr lang="en-US" sz="2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300" dirty="0" smtClean="0">
                          <a:effectLst/>
                          <a:latin typeface="+mn-lt"/>
                          <a:ea typeface="+mn-ea"/>
                        </a:rPr>
                        <a:t>0,32</a:t>
                      </a:r>
                      <a:endParaRPr lang="en-US" sz="2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200" dirty="0" smtClean="0">
                          <a:effectLst/>
                          <a:latin typeface="+mn-lt"/>
                          <a:ea typeface="+mn-ea"/>
                        </a:rPr>
                        <a:t>0,10</a:t>
                      </a:r>
                      <a:endParaRPr lang="en-US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RS" sz="2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0,74</a:t>
                      </a:r>
                      <a:endParaRPr lang="en-US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RS" sz="2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</a:t>
                      </a:r>
                      <a:endParaRPr lang="en-US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917248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5112" y="1553571"/>
            <a:ext cx="11165575" cy="2352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/>
              <a:t>Транспортна </a:t>
            </a:r>
            <a:r>
              <a:rPr lang="ru-RU" sz="2000" dirty="0"/>
              <a:t>компанија треба да донесе одлуку о куповини између 3 теретна возила на основу 2 критеријума (Табела). Критеријуми на основу којих компанија треба да донесе одлуку су К1 – цена возила (105 нов. јед.), К2 – носивост возила (т). Разлика између тежина К1 и К2 износи 20% у корист тежине К1. Применом САW методе одредити које возило представља оптималан избор за транспортну компанију.</a:t>
            </a: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33369786"/>
              </p:ext>
            </p:extLst>
          </p:nvPr>
        </p:nvGraphicFramePr>
        <p:xfrm>
          <a:off x="3026534" y="4191000"/>
          <a:ext cx="6062729" cy="1917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7191"/>
                <a:gridCol w="2047769"/>
                <a:gridCol w="2047769"/>
              </a:tblGrid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Алтернативе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K1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K2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</a:tr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Возило </a:t>
                      </a:r>
                      <a:r>
                        <a:rPr lang="sr-Latn-CS" sz="2300" dirty="0" smtClean="0">
                          <a:effectLst/>
                        </a:rPr>
                        <a:t>1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</a:tr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Возило </a:t>
                      </a:r>
                      <a:r>
                        <a:rPr lang="sr-Latn-CS" sz="2300" dirty="0" smtClean="0">
                          <a:effectLst/>
                        </a:rPr>
                        <a:t>2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</a:tr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Возило </a:t>
                      </a:r>
                      <a:r>
                        <a:rPr lang="sr-Latn-CS" sz="2300" dirty="0" smtClean="0">
                          <a:effectLst/>
                        </a:rPr>
                        <a:t>3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10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</a:tr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W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503261" y="414951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sr-Cyrl-CS" dirty="0" smtClean="0"/>
              <a:t>Примена </a:t>
            </a:r>
            <a:r>
              <a:rPr lang="en-US" dirty="0" smtClean="0"/>
              <a:t>SAW </a:t>
            </a:r>
            <a:r>
              <a:rPr lang="sr-Cyrl-CS" dirty="0" smtClean="0"/>
              <a:t>методе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1830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15539601"/>
              </p:ext>
            </p:extLst>
          </p:nvPr>
        </p:nvGraphicFramePr>
        <p:xfrm>
          <a:off x="3004233" y="4304368"/>
          <a:ext cx="6107331" cy="1917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1663"/>
                <a:gridCol w="2062834"/>
                <a:gridCol w="2062834"/>
              </a:tblGrid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Алтернативе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K1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K2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</a:tr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Возило </a:t>
                      </a:r>
                      <a:r>
                        <a:rPr lang="sr-Latn-CS" sz="2300" dirty="0" smtClean="0">
                          <a:effectLst/>
                        </a:rPr>
                        <a:t>1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</a:tr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Возило </a:t>
                      </a:r>
                      <a:r>
                        <a:rPr lang="sr-Latn-CS" sz="2300" dirty="0" smtClean="0">
                          <a:effectLst/>
                        </a:rPr>
                        <a:t>2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</a:tr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Возило </a:t>
                      </a:r>
                      <a:r>
                        <a:rPr lang="sr-Latn-CS" sz="2300" dirty="0" smtClean="0">
                          <a:effectLst/>
                        </a:rPr>
                        <a:t>3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10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</a:tr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>
                          <a:effectLst/>
                        </a:rPr>
                        <a:t>W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sr-Latn-CS" sz="2100" b="1" dirty="0" smtClean="0">
                          <a:solidFill>
                            <a:srgbClr val="FF0000"/>
                          </a:solidFill>
                          <a:effectLst/>
                        </a:rPr>
                        <a:t>0,6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sr-Latn-CS" sz="2100" b="1" dirty="0" smtClean="0">
                          <a:solidFill>
                            <a:srgbClr val="FF0000"/>
                          </a:solidFill>
                          <a:effectLst/>
                        </a:rPr>
                        <a:t>0,4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76400" y="685800"/>
            <a:ext cx="3232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1. </a:t>
            </a:r>
            <a:r>
              <a:rPr lang="sr-Cyrl-RS" dirty="0" smtClean="0"/>
              <a:t>корак – одређивање тежина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1676400" y="1295401"/>
            <a:ext cx="7010400" cy="408623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RS" dirty="0" smtClean="0"/>
              <a:t>Разлика између тежина К1 и К2 износи 20% у корист тежине К1.</a:t>
            </a:r>
            <a:endParaRPr lang="en-US" sz="2000" dirty="0">
              <a:solidFill>
                <a:srgbClr val="000000"/>
              </a:solidFill>
              <a:latin typeface="Arial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1676401" y="1970545"/>
                <a:ext cx="14683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RS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RS" i="1">
                          <a:latin typeface="Cambria Math" panose="02040503050406030204" pitchFamily="18" charset="0"/>
                        </a:rPr>
                        <m:t>=0,2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970544"/>
                <a:ext cx="1644553" cy="369332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1676399" y="2463211"/>
                <a:ext cx="12920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R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RS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9" y="2463210"/>
                <a:ext cx="1504001" cy="369332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ounded Rectangle 7"/>
          <p:cNvSpPr/>
          <p:nvPr/>
        </p:nvSpPr>
        <p:spPr bwMode="auto">
          <a:xfrm>
            <a:off x="4152899" y="2396394"/>
            <a:ext cx="3810000" cy="469916"/>
          </a:xfrm>
          <a:prstGeom prst="roundRect">
            <a:avLst/>
          </a:prstGeom>
          <a:noFill/>
          <a:ln w="2857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tabLst>
                <a:tab pos="409575" algn="l"/>
              </a:tabLst>
            </a:pPr>
            <a:r>
              <a:rPr lang="sr-Cyrl-RS" dirty="0" smtClean="0">
                <a:solidFill>
                  <a:srgbClr val="000000"/>
                </a:solidFill>
                <a:latin typeface="Arial" charset="0"/>
              </a:rPr>
              <a:t>Сума тежина је увек једнака 1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676399" y="3048000"/>
            <a:ext cx="1920076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Down Arrow 12"/>
          <p:cNvSpPr/>
          <p:nvPr/>
        </p:nvSpPr>
        <p:spPr bwMode="auto">
          <a:xfrm>
            <a:off x="3391305" y="2194371"/>
            <a:ext cx="548640" cy="595610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tabLst>
                <a:tab pos="409575" algn="l"/>
              </a:tabLst>
            </a:pPr>
            <a:r>
              <a:rPr lang="sr-Latn-RS" sz="2000" b="1" dirty="0">
                <a:solidFill>
                  <a:srgbClr val="000000"/>
                </a:solidFill>
                <a:latin typeface="Arial" charset="0"/>
              </a:rPr>
              <a:t>+</a:t>
            </a:r>
            <a:endParaRPr lang="en-US" sz="2000" b="1" dirty="0">
              <a:solidFill>
                <a:srgbClr val="000000"/>
              </a:solidFill>
              <a:latin typeface="Arial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TextBox 13"/>
              <p:cNvSpPr txBox="1"/>
              <p:nvPr/>
            </p:nvSpPr>
            <p:spPr>
              <a:xfrm>
                <a:off x="1676400" y="3171335"/>
                <a:ext cx="105131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RS" i="1">
                          <a:latin typeface="Cambria Math" panose="02040503050406030204" pitchFamily="18" charset="0"/>
                        </a:rPr>
                        <m:t>=1,2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9" y="3171334"/>
                <a:ext cx="1180580" cy="369332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/>
              <p:cNvSpPr txBox="1"/>
              <p:nvPr/>
            </p:nvSpPr>
            <p:spPr>
              <a:xfrm>
                <a:off x="1676400" y="3705033"/>
                <a:ext cx="9230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RS" i="1">
                          <a:latin typeface="Cambria Math" panose="02040503050406030204" pitchFamily="18" charset="0"/>
                        </a:rPr>
                        <m:t>=0,6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9" y="3705032"/>
                <a:ext cx="1037913" cy="369332"/>
              </a:xfrm>
              <a:prstGeom prst="rect">
                <a:avLst/>
              </a:prstGeom>
              <a:blipFill rotWithShape="0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TextBox 15"/>
              <p:cNvSpPr txBox="1"/>
              <p:nvPr/>
            </p:nvSpPr>
            <p:spPr>
              <a:xfrm>
                <a:off x="1676400" y="4238731"/>
                <a:ext cx="9283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r-Latn-R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RS" i="1">
                          <a:latin typeface="Cambria Math" panose="02040503050406030204" pitchFamily="18" charset="0"/>
                        </a:rPr>
                        <m:t>=0,4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9" y="4238730"/>
                <a:ext cx="1043876" cy="369332"/>
              </a:xfrm>
              <a:prstGeom prst="rect">
                <a:avLst/>
              </a:prstGeom>
              <a:blipFill rotWithShape="0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8455653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89778332"/>
              </p:ext>
            </p:extLst>
          </p:nvPr>
        </p:nvGraphicFramePr>
        <p:xfrm>
          <a:off x="2511188" y="1295400"/>
          <a:ext cx="6046239" cy="1917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1841"/>
                <a:gridCol w="2042199"/>
                <a:gridCol w="2042199"/>
              </a:tblGrid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Алтернативе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 smtClean="0">
                          <a:effectLst/>
                        </a:rPr>
                        <a:t>K1 - </a:t>
                      </a:r>
                      <a:r>
                        <a:rPr lang="sr-Cyrl-RS" sz="2100" dirty="0" smtClean="0">
                          <a:effectLst/>
                        </a:rPr>
                        <a:t>цена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 smtClean="0">
                          <a:effectLst/>
                        </a:rPr>
                        <a:t>K2 - </a:t>
                      </a:r>
                      <a:r>
                        <a:rPr lang="sr-Cyrl-RS" sz="2100" dirty="0" smtClean="0">
                          <a:effectLst/>
                        </a:rPr>
                        <a:t>носивост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</a:tr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Возило </a:t>
                      </a:r>
                      <a:r>
                        <a:rPr lang="sr-Latn-CS" sz="2300" dirty="0" smtClean="0">
                          <a:effectLst/>
                        </a:rPr>
                        <a:t>1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</a:tr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Возило </a:t>
                      </a:r>
                      <a:r>
                        <a:rPr lang="sr-Latn-CS" sz="2300" dirty="0" smtClean="0">
                          <a:effectLst/>
                        </a:rPr>
                        <a:t>2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</a:tr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Возило </a:t>
                      </a:r>
                      <a:r>
                        <a:rPr lang="sr-Latn-CS" sz="2300" dirty="0" smtClean="0">
                          <a:effectLst/>
                        </a:rPr>
                        <a:t>3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10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</a:tr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W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sr-Latn-CS" sz="2100" b="1" dirty="0" smtClean="0">
                          <a:solidFill>
                            <a:srgbClr val="FF0000"/>
                          </a:solidFill>
                          <a:effectLst/>
                        </a:rPr>
                        <a:t>0,6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sr-Latn-CS" sz="2100" b="1" dirty="0" smtClean="0">
                          <a:solidFill>
                            <a:srgbClr val="FF0000"/>
                          </a:solidFill>
                          <a:effectLst/>
                        </a:rPr>
                        <a:t>0,4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76400" y="685800"/>
            <a:ext cx="3834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2. </a:t>
            </a:r>
            <a:r>
              <a:rPr lang="sr-Cyrl-RS" dirty="0" smtClean="0"/>
              <a:t>корак – нормализација вредности </a:t>
            </a:r>
            <a:endParaRPr lang="sr-Latn-RS" dirty="0"/>
          </a:p>
        </p:txBody>
      </p:sp>
      <p:sp>
        <p:nvSpPr>
          <p:cNvPr id="2" name="Right Arrow 1"/>
          <p:cNvSpPr/>
          <p:nvPr/>
        </p:nvSpPr>
        <p:spPr bwMode="auto">
          <a:xfrm rot="2700000" flipV="1">
            <a:off x="5225422" y="3148262"/>
            <a:ext cx="640080" cy="917079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tabLst>
                <a:tab pos="409575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" name="Right Arrow 16"/>
          <p:cNvSpPr/>
          <p:nvPr/>
        </p:nvSpPr>
        <p:spPr bwMode="auto">
          <a:xfrm rot="-2700000">
            <a:off x="7329491" y="3122601"/>
            <a:ext cx="640080" cy="917079"/>
          </a:xfrm>
          <a:prstGeom prst="rightArrow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tabLst>
                <a:tab pos="409575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18491342"/>
              </p:ext>
            </p:extLst>
          </p:nvPr>
        </p:nvGraphicFramePr>
        <p:xfrm>
          <a:off x="2511187" y="4038600"/>
          <a:ext cx="6046238" cy="1917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1840"/>
                <a:gridCol w="2042199"/>
                <a:gridCol w="2042199"/>
              </a:tblGrid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Алтернативе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 smtClean="0">
                          <a:effectLst/>
                        </a:rPr>
                        <a:t>K1 - </a:t>
                      </a:r>
                      <a:r>
                        <a:rPr lang="sr-Cyrl-RS" sz="2100" dirty="0" smtClean="0">
                          <a:effectLst/>
                        </a:rPr>
                        <a:t>цена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 smtClean="0">
                          <a:effectLst/>
                        </a:rPr>
                        <a:t>K2 - </a:t>
                      </a:r>
                      <a:r>
                        <a:rPr lang="sr-Cyrl-RS" sz="2100" dirty="0" smtClean="0">
                          <a:effectLst/>
                        </a:rPr>
                        <a:t>носивост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</a:tr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Возило </a:t>
                      </a:r>
                      <a:r>
                        <a:rPr lang="sr-Latn-CS" sz="2300" dirty="0" smtClean="0">
                          <a:effectLst/>
                        </a:rPr>
                        <a:t>1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 smtClean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 smtClean="0">
                          <a:effectLst/>
                        </a:rPr>
                        <a:t>0,7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</a:tr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Возило </a:t>
                      </a:r>
                      <a:r>
                        <a:rPr lang="sr-Latn-CS" sz="2300" dirty="0" smtClean="0">
                          <a:effectLst/>
                        </a:rPr>
                        <a:t>2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 smtClean="0">
                          <a:effectLst/>
                          <a:latin typeface="+mn-lt"/>
                          <a:ea typeface="+mn-ea"/>
                        </a:rPr>
                        <a:t>0,8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 smtClean="0">
                          <a:effectLst/>
                        </a:rPr>
                        <a:t>0,8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</a:tr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Возило </a:t>
                      </a:r>
                      <a:r>
                        <a:rPr lang="sr-Latn-CS" sz="2300" dirty="0" smtClean="0">
                          <a:effectLst/>
                        </a:rPr>
                        <a:t>3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 smtClean="0">
                          <a:effectLst/>
                          <a:latin typeface="+mn-lt"/>
                          <a:ea typeface="+mn-ea"/>
                        </a:rPr>
                        <a:t>0,5</a:t>
                      </a:r>
                      <a:endParaRPr lang="sr-Latn-RS" sz="2000" dirty="0" smtClean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 smtClean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</a:tr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W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sr-Latn-CS" sz="2100" b="1" dirty="0" smtClean="0">
                          <a:solidFill>
                            <a:srgbClr val="FF0000"/>
                          </a:solidFill>
                          <a:effectLst/>
                        </a:rPr>
                        <a:t>0,6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sr-Latn-CS" sz="2100" b="1" dirty="0" smtClean="0">
                          <a:solidFill>
                            <a:srgbClr val="FF0000"/>
                          </a:solidFill>
                          <a:effectLst/>
                        </a:rPr>
                        <a:t>0,4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</a:tr>
            </a:tbl>
          </a:graphicData>
        </a:graphic>
      </p:graphicFrame>
      <p:sp>
        <p:nvSpPr>
          <p:cNvPr id="19" name="Rounded Rectangle 18"/>
          <p:cNvSpPr/>
          <p:nvPr/>
        </p:nvSpPr>
        <p:spPr bwMode="auto">
          <a:xfrm>
            <a:off x="791570" y="3308059"/>
            <a:ext cx="3892257" cy="469916"/>
          </a:xfrm>
          <a:prstGeom prst="roundRect">
            <a:avLst/>
          </a:prstGeom>
          <a:noFill/>
          <a:ln w="2857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tabLst>
                <a:tab pos="409575" algn="l"/>
              </a:tabLst>
            </a:pPr>
            <a:r>
              <a:rPr lang="sr-Cyrl-RS" dirty="0" smtClean="0">
                <a:solidFill>
                  <a:srgbClr val="000000"/>
                </a:solidFill>
                <a:latin typeface="Arial" charset="0"/>
              </a:rPr>
              <a:t>Одређивање типова критеријума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" name="Right Arrow 20"/>
          <p:cNvSpPr/>
          <p:nvPr/>
        </p:nvSpPr>
        <p:spPr bwMode="auto">
          <a:xfrm rot="2700000" flipV="1">
            <a:off x="9433560" y="952157"/>
            <a:ext cx="640080" cy="917079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tabLst>
                <a:tab pos="409575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" name="Right Arrow 21"/>
          <p:cNvSpPr/>
          <p:nvPr/>
        </p:nvSpPr>
        <p:spPr bwMode="auto">
          <a:xfrm rot="-2700000">
            <a:off x="9433561" y="3580062"/>
            <a:ext cx="640080" cy="917079"/>
          </a:xfrm>
          <a:prstGeom prst="rightArrow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tabLst>
                <a:tab pos="409575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8991600" y="1765897"/>
            <a:ext cx="1524000" cy="1506016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tabLst>
                <a:tab pos="409575" algn="l"/>
              </a:tabLst>
            </a:pPr>
            <a:r>
              <a:rPr lang="sr-Cyrl-RS" sz="1400" dirty="0" smtClean="0">
                <a:solidFill>
                  <a:srgbClr val="000000"/>
                </a:solidFill>
                <a:latin typeface="Arial" charset="0"/>
              </a:rPr>
              <a:t>Минимална вредност се дели са свим осталим вредностима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8991600" y="4423967"/>
            <a:ext cx="1524000" cy="1532334"/>
          </a:xfrm>
          <a:prstGeom prst="round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tabLst>
                <a:tab pos="409575" algn="l"/>
              </a:tabLst>
            </a:pPr>
            <a:r>
              <a:rPr lang="sr-Cyrl-RS" sz="1400" dirty="0" smtClean="0">
                <a:solidFill>
                  <a:srgbClr val="000000"/>
                </a:solidFill>
                <a:latin typeface="Arial" charset="0"/>
              </a:rPr>
              <a:t>Све вредности се деле са максималном вредношћу</a:t>
            </a:r>
            <a:r>
              <a:rPr lang="sr-Latn-RS" sz="1400" dirty="0" smtClean="0">
                <a:solidFill>
                  <a:srgbClr val="000000"/>
                </a:solidFill>
                <a:latin typeface="Arial" charset="0"/>
              </a:rPr>
              <a:t>.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49957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  <p:bldP spid="19" grpId="0" animBg="1"/>
      <p:bldP spid="21" grpId="0" animBg="1"/>
      <p:bldP spid="22" grpId="0" animBg="1"/>
      <p:bldP spid="12" grpId="0" animBg="1"/>
      <p:bldP spid="1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1" y="685800"/>
            <a:ext cx="7175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3. </a:t>
            </a:r>
            <a:r>
              <a:rPr lang="sr-Cyrl-RS" dirty="0" smtClean="0"/>
              <a:t>корак</a:t>
            </a:r>
            <a:r>
              <a:rPr lang="sr-Latn-RS" dirty="0" smtClean="0"/>
              <a:t> </a:t>
            </a:r>
            <a:r>
              <a:rPr lang="sr-Latn-RS" dirty="0"/>
              <a:t>– </a:t>
            </a:r>
            <a:r>
              <a:rPr lang="sr-Cyrl-RS" dirty="0" smtClean="0"/>
              <a:t>отежавање нормализованих вредности и одређивање ранга</a:t>
            </a:r>
            <a:endParaRPr lang="sr-Latn-R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70856633"/>
              </p:ext>
            </p:extLst>
          </p:nvPr>
        </p:nvGraphicFramePr>
        <p:xfrm>
          <a:off x="2511189" y="1219200"/>
          <a:ext cx="6046238" cy="1917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1840"/>
                <a:gridCol w="2042199"/>
                <a:gridCol w="2042199"/>
              </a:tblGrid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Алтернативе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 smtClean="0">
                          <a:effectLst/>
                        </a:rPr>
                        <a:t>K1 - </a:t>
                      </a:r>
                      <a:r>
                        <a:rPr lang="sr-Cyrl-RS" sz="2100" dirty="0" smtClean="0">
                          <a:effectLst/>
                        </a:rPr>
                        <a:t>цена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 smtClean="0">
                          <a:effectLst/>
                        </a:rPr>
                        <a:t>K2 - </a:t>
                      </a:r>
                      <a:r>
                        <a:rPr lang="sr-Cyrl-RS" sz="2100" dirty="0" smtClean="0">
                          <a:effectLst/>
                        </a:rPr>
                        <a:t>носивост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</a:tr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Возило </a:t>
                      </a:r>
                      <a:r>
                        <a:rPr lang="sr-Latn-CS" sz="2300" dirty="0" smtClean="0">
                          <a:effectLst/>
                        </a:rPr>
                        <a:t>1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 smtClean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 smtClean="0">
                          <a:effectLst/>
                        </a:rPr>
                        <a:t>0,7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</a:tr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Возило </a:t>
                      </a:r>
                      <a:r>
                        <a:rPr lang="sr-Latn-CS" sz="2300" dirty="0" smtClean="0">
                          <a:effectLst/>
                        </a:rPr>
                        <a:t>2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 smtClean="0">
                          <a:effectLst/>
                          <a:latin typeface="+mn-lt"/>
                          <a:ea typeface="+mn-ea"/>
                        </a:rPr>
                        <a:t>0,8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 smtClean="0">
                          <a:effectLst/>
                        </a:rPr>
                        <a:t>0,8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</a:tr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Возило </a:t>
                      </a:r>
                      <a:r>
                        <a:rPr lang="sr-Latn-CS" sz="2300" dirty="0" smtClean="0">
                          <a:effectLst/>
                        </a:rPr>
                        <a:t>3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 smtClean="0">
                          <a:effectLst/>
                          <a:latin typeface="+mn-lt"/>
                          <a:ea typeface="+mn-ea"/>
                        </a:rPr>
                        <a:t>0,5</a:t>
                      </a:r>
                      <a:endParaRPr lang="sr-Latn-RS" sz="2000" dirty="0" smtClean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 smtClean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</a:tr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>
                          <a:effectLst/>
                        </a:rPr>
                        <a:t>W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b="1" dirty="0" smtClean="0">
                          <a:solidFill>
                            <a:srgbClr val="FF0000"/>
                          </a:solidFill>
                          <a:effectLst/>
                        </a:rPr>
                        <a:t>0,6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b="1" dirty="0" smtClean="0">
                          <a:solidFill>
                            <a:srgbClr val="FF0000"/>
                          </a:solidFill>
                          <a:effectLst/>
                        </a:rPr>
                        <a:t>0,4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46777745"/>
              </p:ext>
            </p:extLst>
          </p:nvPr>
        </p:nvGraphicFramePr>
        <p:xfrm>
          <a:off x="1187355" y="3886200"/>
          <a:ext cx="8369903" cy="1534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0055"/>
                <a:gridCol w="1990055"/>
                <a:gridCol w="1990055"/>
                <a:gridCol w="1199869"/>
                <a:gridCol w="1199869"/>
              </a:tblGrid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Алтернативе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 smtClean="0">
                          <a:effectLst/>
                        </a:rPr>
                        <a:t>K1 - </a:t>
                      </a:r>
                      <a:r>
                        <a:rPr lang="sr-Cyrl-RS" sz="2100" dirty="0" smtClean="0">
                          <a:effectLst/>
                        </a:rPr>
                        <a:t>цена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 smtClean="0">
                          <a:effectLst/>
                        </a:rPr>
                        <a:t>K2 - </a:t>
                      </a:r>
                      <a:r>
                        <a:rPr lang="sr-Cyrl-RS" sz="2100" dirty="0" smtClean="0">
                          <a:effectLst/>
                        </a:rPr>
                        <a:t>носивост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marR="0" lvl="0" indent="-2698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</a:tabLst>
                        <a:defRPr/>
                      </a:pPr>
                      <a:r>
                        <a:rPr lang="sr-Cyrl-RS" sz="2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Сума</a:t>
                      </a:r>
                      <a:endParaRPr lang="en-US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Ранг</a:t>
                      </a:r>
                      <a:endParaRPr lang="en-US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</a:tr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Возило </a:t>
                      </a:r>
                      <a:r>
                        <a:rPr lang="sr-Latn-CS" sz="2300" dirty="0" smtClean="0">
                          <a:effectLst/>
                        </a:rPr>
                        <a:t>1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 smtClean="0">
                          <a:effectLst/>
                          <a:latin typeface="+mn-lt"/>
                          <a:ea typeface="+mn-ea"/>
                        </a:rPr>
                        <a:t>0,60</a:t>
                      </a:r>
                      <a:endParaRPr lang="en-US" sz="2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 smtClean="0">
                          <a:effectLst/>
                          <a:latin typeface="+mn-lt"/>
                        </a:rPr>
                        <a:t>0,28</a:t>
                      </a:r>
                      <a:endParaRPr lang="en-US" sz="2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RS" sz="2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0,88</a:t>
                      </a:r>
                      <a:endParaRPr lang="en-US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RS" sz="22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</a:t>
                      </a:r>
                      <a:endParaRPr lang="en-US" sz="22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</a:tr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Возило </a:t>
                      </a:r>
                      <a:r>
                        <a:rPr lang="sr-Latn-CS" sz="2300" dirty="0" smtClean="0">
                          <a:effectLst/>
                        </a:rPr>
                        <a:t>2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 smtClean="0">
                          <a:effectLst/>
                          <a:latin typeface="+mn-lt"/>
                          <a:ea typeface="+mn-ea"/>
                        </a:rPr>
                        <a:t>0,48</a:t>
                      </a:r>
                      <a:endParaRPr lang="en-US" sz="2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 smtClean="0">
                          <a:effectLst/>
                          <a:latin typeface="+mn-lt"/>
                        </a:rPr>
                        <a:t>0,32</a:t>
                      </a:r>
                      <a:endParaRPr lang="en-US" sz="2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RS" sz="2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0,80</a:t>
                      </a:r>
                      <a:endParaRPr lang="en-US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RS" sz="2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</a:t>
                      </a:r>
                      <a:endParaRPr lang="en-US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</a:tr>
              <a:tr h="383540">
                <a:tc>
                  <a:txBody>
                    <a:bodyPr/>
                    <a:lstStyle/>
                    <a:p>
                      <a:pPr marL="269875" indent="-269875" algn="l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Cyrl-RS" sz="2300" dirty="0" smtClean="0">
                          <a:effectLst/>
                        </a:rPr>
                        <a:t>Возило </a:t>
                      </a:r>
                      <a:r>
                        <a:rPr lang="sr-Latn-CS" sz="2300" dirty="0" smtClean="0">
                          <a:effectLst/>
                        </a:rPr>
                        <a:t>3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8638" marR="128638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 smtClean="0">
                          <a:effectLst/>
                          <a:latin typeface="+mn-lt"/>
                          <a:ea typeface="+mn-ea"/>
                        </a:rPr>
                        <a:t>0,30</a:t>
                      </a:r>
                      <a:endParaRPr lang="sr-Latn-RS" sz="2100" dirty="0" smtClean="0">
                        <a:effectLst/>
                        <a:latin typeface="+mn-lt"/>
                        <a:ea typeface="+mn-ea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CS" sz="2100" dirty="0" smtClean="0">
                          <a:effectLst/>
                          <a:latin typeface="+mn-lt"/>
                          <a:ea typeface="+mn-ea"/>
                        </a:rPr>
                        <a:t>0,40</a:t>
                      </a:r>
                      <a:endParaRPr lang="en-US" sz="2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RS" sz="2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0,70</a:t>
                      </a:r>
                      <a:endParaRPr lang="en-US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  <a:tc>
                  <a:txBody>
                    <a:bodyPr/>
                    <a:lstStyle/>
                    <a:p>
                      <a:pPr marL="269875" indent="-269875"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sr-Latn-RS" sz="2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</a:t>
                      </a:r>
                      <a:endParaRPr lang="en-US" sz="2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21830" marR="121830" marT="0" marB="0" anchor="ctr"/>
                </a:tc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 bwMode="auto">
          <a:xfrm>
            <a:off x="3273686" y="3241765"/>
            <a:ext cx="5644625" cy="429054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tabLst>
                <a:tab pos="409575" algn="l"/>
              </a:tabLst>
            </a:pPr>
            <a:r>
              <a:rPr lang="sr-Cyrl-RS" sz="1600" b="1" dirty="0" smtClean="0">
                <a:solidFill>
                  <a:srgbClr val="000000"/>
                </a:solidFill>
                <a:latin typeface="Arial" charset="0"/>
              </a:rPr>
              <a:t>Свака вредност се множи са одговарајућом тежином</a:t>
            </a:r>
            <a:endParaRPr lang="en-US" sz="16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3676588" y="5635741"/>
            <a:ext cx="4838820" cy="429054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tabLst>
                <a:tab pos="409575" algn="l"/>
              </a:tabLst>
            </a:pPr>
            <a:r>
              <a:rPr lang="sr-Cyrl-RS" sz="1600" b="1" dirty="0" smtClean="0">
                <a:solidFill>
                  <a:srgbClr val="000000"/>
                </a:solidFill>
                <a:latin typeface="Arial" charset="0"/>
              </a:rPr>
              <a:t>Најбоља алтернатива је са највећом сумом</a:t>
            </a:r>
            <a:endParaRPr lang="en-US" sz="1600" b="1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68575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i="1" dirty="0"/>
              <a:t>3. </a:t>
            </a:r>
            <a:r>
              <a:rPr lang="ru-RU" i="1" dirty="0"/>
              <a:t>Корак – Одређивање тежина и њихов карактер</a:t>
            </a:r>
            <a:endParaRPr lang="sr-Latn-RS" i="1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44013252"/>
              </p:ext>
            </p:extLst>
          </p:nvPr>
        </p:nvGraphicFramePr>
        <p:xfrm>
          <a:off x="1992000" y="2421568"/>
          <a:ext cx="8208000" cy="3456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68000"/>
                <a:gridCol w="1368000"/>
                <a:gridCol w="1368000"/>
                <a:gridCol w="1368000"/>
                <a:gridCol w="1368000"/>
                <a:gridCol w="1368000"/>
              </a:tblGrid>
              <a:tr h="57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К5</a:t>
                      </a:r>
                      <a:endParaRPr lang="en-US" sz="2400" dirty="0"/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23.295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762</a:t>
                      </a: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137</a:t>
                      </a: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94</a:t>
                      </a: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7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20.995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658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139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103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4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33.495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212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/>
                        <a:t>63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81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2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W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30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30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15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15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i="1" dirty="0" smtClean="0"/>
                        <a:t>Max/min</a:t>
                      </a:r>
                      <a:endParaRPr lang="en-US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13674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i="1" dirty="0"/>
              <a:t>4. Корак – Нормализација тежина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24383926"/>
              </p:ext>
            </p:extLst>
          </p:nvPr>
        </p:nvGraphicFramePr>
        <p:xfrm>
          <a:off x="1992000" y="2421568"/>
          <a:ext cx="8208000" cy="3456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68000"/>
                <a:gridCol w="1368000"/>
                <a:gridCol w="1368000"/>
                <a:gridCol w="1368000"/>
                <a:gridCol w="1368000"/>
                <a:gridCol w="1368000"/>
              </a:tblGrid>
              <a:tr h="57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К5</a:t>
                      </a:r>
                      <a:endParaRPr lang="en-US" sz="2400" dirty="0"/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23.295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762</a:t>
                      </a: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137</a:t>
                      </a: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94</a:t>
                      </a: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7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20.995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658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139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103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4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33.495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212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/>
                        <a:t>63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81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2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W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0,30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0,30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0,15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0,15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0,10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i="1" dirty="0" smtClean="0"/>
                        <a:t>Max/min</a:t>
                      </a:r>
                      <a:endParaRPr lang="en-US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74088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07110" cy="4351338"/>
          </a:xfrm>
        </p:spPr>
        <p:txBody>
          <a:bodyPr/>
          <a:lstStyle/>
          <a:p>
            <a:pPr marL="0" indent="0">
              <a:buNone/>
            </a:pPr>
            <a:r>
              <a:rPr lang="sr-Cyrl-RS" i="1" dirty="0"/>
              <a:t>5. Корак – Нормализација вредности алтернатива по критеријумима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53586703"/>
              </p:ext>
            </p:extLst>
          </p:nvPr>
        </p:nvGraphicFramePr>
        <p:xfrm>
          <a:off x="1992000" y="2421568"/>
          <a:ext cx="8208000" cy="3456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68000"/>
                <a:gridCol w="1368000"/>
                <a:gridCol w="1368000"/>
                <a:gridCol w="1368000"/>
                <a:gridCol w="1368000"/>
                <a:gridCol w="1368000"/>
              </a:tblGrid>
              <a:tr h="57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К5</a:t>
                      </a:r>
                      <a:endParaRPr lang="en-US" sz="2400" dirty="0"/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0,901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</a:t>
                      </a: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0,460</a:t>
                      </a: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0,913</a:t>
                      </a: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0,286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0,864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0,453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0,500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0,627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0,278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0,786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1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W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0,30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0,30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0,15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0,15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0,10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i="1" dirty="0" smtClean="0"/>
                        <a:t>Max/min</a:t>
                      </a:r>
                      <a:endParaRPr lang="en-US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9867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i="1" dirty="0"/>
              <a:t>6. Корак – Отежавање вредности из претходног корака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72311568"/>
              </p:ext>
            </p:extLst>
          </p:nvPr>
        </p:nvGraphicFramePr>
        <p:xfrm>
          <a:off x="1992000" y="2421568"/>
          <a:ext cx="8208000" cy="3456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68000"/>
                <a:gridCol w="1368000"/>
                <a:gridCol w="1368000"/>
                <a:gridCol w="1368000"/>
                <a:gridCol w="1368000"/>
                <a:gridCol w="1368000"/>
              </a:tblGrid>
              <a:tr h="57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К5</a:t>
                      </a:r>
                      <a:endParaRPr lang="en-US" sz="2400" dirty="0"/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0,270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0,300</a:t>
                      </a: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0,069</a:t>
                      </a: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0,137</a:t>
                      </a: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0,003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0,300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0,259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0,068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0,150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0,050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0,188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0,083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0,150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0,118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0,100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W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0,30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0,30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0,15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0,15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0,10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i="1" dirty="0" smtClean="0"/>
                        <a:t>Max/min</a:t>
                      </a:r>
                      <a:endParaRPr lang="en-US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8160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91345" cy="4351338"/>
          </a:xfrm>
        </p:spPr>
        <p:txBody>
          <a:bodyPr/>
          <a:lstStyle/>
          <a:p>
            <a:pPr marL="0" indent="0">
              <a:buNone/>
            </a:pPr>
            <a:r>
              <a:rPr lang="sr-Cyrl-RS" i="1" dirty="0"/>
              <a:t>7. Корак – Сумирање отежаних вредности и рангирање алтернатива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56077218"/>
              </p:ext>
            </p:extLst>
          </p:nvPr>
        </p:nvGraphicFramePr>
        <p:xfrm>
          <a:off x="1308000" y="2421568"/>
          <a:ext cx="9576000" cy="3456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68000"/>
                <a:gridCol w="1368000"/>
                <a:gridCol w="1368000"/>
                <a:gridCol w="1368000"/>
                <a:gridCol w="1368000"/>
                <a:gridCol w="1368000"/>
                <a:gridCol w="1368000"/>
              </a:tblGrid>
              <a:tr h="57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К5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Сума</a:t>
                      </a:r>
                      <a:endParaRPr lang="en-US" sz="2400" dirty="0"/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0,270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0,300</a:t>
                      </a: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0,069</a:t>
                      </a: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0,137</a:t>
                      </a: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0,003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0,779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0,300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0,259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0,068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0,150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0,050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0,827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0,188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0,083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0,150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0,118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 smtClean="0"/>
                        <a:t>0,100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0,639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W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0,30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0,30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0,15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0,15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rgbClr val="00B050"/>
                          </a:solidFill>
                        </a:rPr>
                        <a:t>0,10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i="1" dirty="0" smtClean="0"/>
                        <a:t>Max/min</a:t>
                      </a:r>
                      <a:endParaRPr lang="en-US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max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i="1" dirty="0" smtClean="0">
                          <a:solidFill>
                            <a:srgbClr val="0070C0"/>
                          </a:solidFill>
                        </a:rPr>
                        <a:t>min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3802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Примена </a:t>
            </a:r>
            <a:r>
              <a:rPr lang="en-US" dirty="0"/>
              <a:t>SAW </a:t>
            </a:r>
            <a:r>
              <a:rPr lang="sr-Cyrl-CS" dirty="0" smtClean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96297" cy="4351338"/>
          </a:xfrm>
        </p:spPr>
        <p:txBody>
          <a:bodyPr/>
          <a:lstStyle/>
          <a:p>
            <a:pPr marL="0" indent="0">
              <a:buNone/>
            </a:pPr>
            <a:r>
              <a:rPr lang="sr-Cyrl-RS" i="1" dirty="0"/>
              <a:t>7. Корак – Сумирање отежаних вредности и рангирање алтернатива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70098710"/>
              </p:ext>
            </p:extLst>
          </p:nvPr>
        </p:nvGraphicFramePr>
        <p:xfrm>
          <a:off x="1722000" y="2483742"/>
          <a:ext cx="8748000" cy="2592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916000"/>
                <a:gridCol w="2916000"/>
                <a:gridCol w="2916000"/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sr-Cyrl-RS" sz="2800" dirty="0" smtClean="0"/>
                        <a:t>Алтернатива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800" dirty="0" smtClean="0"/>
                        <a:t>Сума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800" dirty="0" smtClean="0"/>
                        <a:t>Ранг</a:t>
                      </a:r>
                      <a:endParaRPr lang="en-US" sz="2800" dirty="0"/>
                    </a:p>
                  </a:txBody>
                  <a:tcPr anchor="ctr"/>
                </a:tc>
              </a:tr>
              <a:tr h="648000">
                <a:tc>
                  <a:txBody>
                    <a:bodyPr/>
                    <a:lstStyle/>
                    <a:p>
                      <a:pPr algn="l"/>
                      <a:r>
                        <a:rPr lang="sr-Latn-RS" sz="2400" i="1" dirty="0" smtClean="0"/>
                        <a:t>Kia Soul – </a:t>
                      </a:r>
                      <a:r>
                        <a:rPr lang="sr-Cyrl-RS" sz="2400" i="1" dirty="0" smtClean="0"/>
                        <a:t>дизел</a:t>
                      </a:r>
                      <a:endParaRPr lang="en-US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0,779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800" b="1" dirty="0" smtClean="0"/>
                        <a:t>2</a:t>
                      </a:r>
                      <a:endParaRPr lang="en-US" sz="2800" b="1" dirty="0"/>
                    </a:p>
                  </a:txBody>
                  <a:tcPr anchor="ctr"/>
                </a:tc>
              </a:tr>
              <a:tr h="648000">
                <a:tc>
                  <a:txBody>
                    <a:bodyPr/>
                    <a:lstStyle/>
                    <a:p>
                      <a:pPr algn="l"/>
                      <a:r>
                        <a:rPr lang="sr-Latn-RS" sz="2400" i="1" dirty="0" smtClean="0"/>
                        <a:t>Kia Soul – </a:t>
                      </a:r>
                      <a:r>
                        <a:rPr lang="sr-Cyrl-RS" sz="2400" i="1" dirty="0" smtClean="0"/>
                        <a:t>бензин</a:t>
                      </a:r>
                      <a:r>
                        <a:rPr lang="sr-Cyrl-RS" sz="2400" i="1" baseline="0" dirty="0" smtClean="0"/>
                        <a:t> </a:t>
                      </a:r>
                      <a:endParaRPr lang="en-US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0,827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800" b="1" dirty="0" smtClean="0"/>
                        <a:t>1</a:t>
                      </a:r>
                      <a:endParaRPr lang="en-US" sz="2800" b="1" dirty="0"/>
                    </a:p>
                  </a:txBody>
                  <a:tcPr anchor="ctr"/>
                </a:tc>
              </a:tr>
              <a:tr h="648000">
                <a:tc>
                  <a:txBody>
                    <a:bodyPr/>
                    <a:lstStyle/>
                    <a:p>
                      <a:pPr algn="l"/>
                      <a:r>
                        <a:rPr lang="sr-Latn-RS" sz="2400" i="1" dirty="0" smtClean="0"/>
                        <a:t>Kia Soul – </a:t>
                      </a:r>
                      <a:r>
                        <a:rPr lang="sr-Cyrl-RS" sz="2400" i="1" dirty="0" smtClean="0"/>
                        <a:t>електро</a:t>
                      </a:r>
                      <a:r>
                        <a:rPr lang="sr-Cyrl-RS" sz="2400" i="1" baseline="0" dirty="0" smtClean="0"/>
                        <a:t> </a:t>
                      </a:r>
                      <a:endParaRPr lang="en-US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0,639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/>
                        <a:t>3</a:t>
                      </a:r>
                      <a:endParaRPr lang="en-US" sz="28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0405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3933</TotalTime>
  <Words>2376</Words>
  <Application>Microsoft Office PowerPoint</Application>
  <PresentationFormat>Custom</PresentationFormat>
  <Paragraphs>1223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SAW метода – решавање задатака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Примена SAW методе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Доношење одлука применом SAW методе</dc:title>
  <dc:creator>Djordje Petrovic</dc:creator>
  <cp:lastModifiedBy>dj.petrovic</cp:lastModifiedBy>
  <cp:revision>97</cp:revision>
  <dcterms:created xsi:type="dcterms:W3CDTF">2017-11-27T19:03:57Z</dcterms:created>
  <dcterms:modified xsi:type="dcterms:W3CDTF">2021-03-29T06:02:39Z</dcterms:modified>
</cp:coreProperties>
</file>