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48" r:id="rId1"/>
  </p:sldMasterIdLst>
  <p:notesMasterIdLst>
    <p:notesMasterId r:id="rId53"/>
  </p:notesMasterIdLst>
  <p:handoutMasterIdLst>
    <p:handoutMasterId r:id="rId54"/>
  </p:handoutMasterIdLst>
  <p:sldIdLst>
    <p:sldId id="261" r:id="rId2"/>
    <p:sldId id="310" r:id="rId3"/>
    <p:sldId id="263" r:id="rId4"/>
    <p:sldId id="265" r:id="rId5"/>
    <p:sldId id="264" r:id="rId6"/>
    <p:sldId id="266" r:id="rId7"/>
    <p:sldId id="267" r:id="rId8"/>
    <p:sldId id="268" r:id="rId9"/>
    <p:sldId id="269" r:id="rId10"/>
    <p:sldId id="270" r:id="rId11"/>
    <p:sldId id="271" r:id="rId12"/>
    <p:sldId id="272" r:id="rId13"/>
    <p:sldId id="273" r:id="rId14"/>
    <p:sldId id="274" r:id="rId15"/>
    <p:sldId id="275" r:id="rId16"/>
    <p:sldId id="276" r:id="rId17"/>
    <p:sldId id="278" r:id="rId18"/>
    <p:sldId id="277" r:id="rId19"/>
    <p:sldId id="279" r:id="rId20"/>
    <p:sldId id="280" r:id="rId21"/>
    <p:sldId id="281" r:id="rId22"/>
    <p:sldId id="282" r:id="rId23"/>
    <p:sldId id="283" r:id="rId24"/>
    <p:sldId id="284" r:id="rId25"/>
    <p:sldId id="285" r:id="rId26"/>
    <p:sldId id="286" r:id="rId27"/>
    <p:sldId id="287" r:id="rId28"/>
    <p:sldId id="288" r:id="rId29"/>
    <p:sldId id="309" r:id="rId30"/>
    <p:sldId id="289" r:id="rId31"/>
    <p:sldId id="290" r:id="rId32"/>
    <p:sldId id="291" r:id="rId33"/>
    <p:sldId id="292" r:id="rId34"/>
    <p:sldId id="293" r:id="rId35"/>
    <p:sldId id="294" r:id="rId36"/>
    <p:sldId id="295" r:id="rId37"/>
    <p:sldId id="311" r:id="rId38"/>
    <p:sldId id="296" r:id="rId39"/>
    <p:sldId id="297" r:id="rId40"/>
    <p:sldId id="312" r:id="rId41"/>
    <p:sldId id="299" r:id="rId42"/>
    <p:sldId id="300" r:id="rId43"/>
    <p:sldId id="301" r:id="rId44"/>
    <p:sldId id="302" r:id="rId45"/>
    <p:sldId id="303" r:id="rId46"/>
    <p:sldId id="304" r:id="rId47"/>
    <p:sldId id="305" r:id="rId48"/>
    <p:sldId id="306" r:id="rId49"/>
    <p:sldId id="307" r:id="rId50"/>
    <p:sldId id="308" r:id="rId51"/>
    <p:sldId id="262" r:id="rId52"/>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a:srgbClr val="FF6699"/>
    <a:srgbClr val="9999FF"/>
    <a:srgbClr val="CCFFFF"/>
    <a:srgbClr val="94E6E4"/>
    <a:srgbClr val="1E578E"/>
    <a:srgbClr val="004D86"/>
    <a:srgbClr val="660066"/>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8" d="100"/>
          <a:sy n="48" d="100"/>
        </p:scale>
        <p:origin x="67" y="869"/>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sr-Cyrl-RS" dirty="0"/>
              <a:t>Наслов графикона</a:t>
            </a:r>
            <a:endParaRPr lang="sr-Latn-R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sr-Latn-RS"/>
        </a:p>
      </c:txPr>
    </c:title>
    <c:autoTitleDeleted val="0"/>
    <c:plotArea>
      <c:layout/>
      <c:barChart>
        <c:barDir val="col"/>
        <c:grouping val="clustered"/>
        <c:varyColors val="0"/>
        <c:ser>
          <c:idx val="0"/>
          <c:order val="0"/>
          <c:tx>
            <c:strRef>
              <c:f>Sheet1!$B$1</c:f>
              <c:strCache>
                <c:ptCount val="1"/>
                <c:pt idx="0">
                  <c:v>Серија 1</c:v>
                </c:pt>
              </c:strCache>
            </c:strRef>
          </c:tx>
          <c:spPr>
            <a:solidFill>
              <a:schemeClr val="accent5">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Категорија 1</c:v>
                </c:pt>
                <c:pt idx="1">
                  <c:v>Категорија 2</c:v>
                </c:pt>
                <c:pt idx="2">
                  <c:v>Категорија 3</c:v>
                </c:pt>
                <c:pt idx="3">
                  <c:v>Категорија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2EF-496F-968C-12F1CF576270}"/>
            </c:ext>
          </c:extLst>
        </c:ser>
        <c:ser>
          <c:idx val="1"/>
          <c:order val="1"/>
          <c:tx>
            <c:strRef>
              <c:f>Sheet1!$C$1</c:f>
              <c:strCache>
                <c:ptCount val="1"/>
                <c:pt idx="0">
                  <c:v>Серија 2</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Категорија 1</c:v>
                </c:pt>
                <c:pt idx="1">
                  <c:v>Категорија 2</c:v>
                </c:pt>
                <c:pt idx="2">
                  <c:v>Категорија 3</c:v>
                </c:pt>
                <c:pt idx="3">
                  <c:v>Категорија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2EF-496F-968C-12F1CF576270}"/>
            </c:ext>
          </c:extLst>
        </c:ser>
        <c:ser>
          <c:idx val="2"/>
          <c:order val="2"/>
          <c:tx>
            <c:strRef>
              <c:f>Sheet1!$D$1</c:f>
              <c:strCache>
                <c:ptCount val="1"/>
                <c:pt idx="0">
                  <c:v>Серија 3</c:v>
                </c:pt>
              </c:strCache>
            </c:strRef>
          </c:tx>
          <c:spPr>
            <a:solidFill>
              <a:schemeClr val="accent5">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Категорија 1</c:v>
                </c:pt>
                <c:pt idx="1">
                  <c:v>Категорија 2</c:v>
                </c:pt>
                <c:pt idx="2">
                  <c:v>Категорија 3</c:v>
                </c:pt>
                <c:pt idx="3">
                  <c:v>Категорија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2EF-496F-968C-12F1CF576270}"/>
            </c:ext>
          </c:extLst>
        </c:ser>
        <c:dLbls>
          <c:showLegendKey val="0"/>
          <c:showVal val="1"/>
          <c:showCatName val="0"/>
          <c:showSerName val="0"/>
          <c:showPercent val="0"/>
          <c:showBubbleSize val="0"/>
        </c:dLbls>
        <c:gapWidth val="219"/>
        <c:overlap val="-27"/>
        <c:axId val="112112768"/>
        <c:axId val="112114304"/>
      </c:barChart>
      <c:catAx>
        <c:axId val="112112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2114304"/>
        <c:crosses val="autoZero"/>
        <c:auto val="1"/>
        <c:lblAlgn val="ctr"/>
        <c:lblOffset val="100"/>
        <c:noMultiLvlLbl val="0"/>
      </c:catAx>
      <c:valAx>
        <c:axId val="1121143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2112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R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0D714E-108F-47C8-9868-3FFA577D6B22}" type="datetimeFigureOut">
              <a:rPr lang="sr-Latn-RS" smtClean="0"/>
              <a:pPr/>
              <a:t>22.11.2025.</a:t>
            </a:fld>
            <a:endParaRPr lang="sr-Latn-R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R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3215E9B-F8F8-4FA8-BE3A-00BE8F406980}" type="slidenum">
              <a:rPr lang="sr-Latn-RS" smtClean="0"/>
              <a:pPr/>
              <a:t>‹#›</a:t>
            </a:fld>
            <a:endParaRPr lang="sr-Latn-RS"/>
          </a:p>
        </p:txBody>
      </p:sp>
    </p:spTree>
    <p:extLst>
      <p:ext uri="{BB962C8B-B14F-4D97-AF65-F5344CB8AC3E}">
        <p14:creationId xmlns:p14="http://schemas.microsoft.com/office/powerpoint/2010/main" val="29884008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R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4DF269-521E-4B12-A6E5-D59C88C2B601}" type="datetimeFigureOut">
              <a:rPr lang="sr-Latn-RS" smtClean="0"/>
              <a:pPr/>
              <a:t>22.11.2025.</a:t>
            </a:fld>
            <a:endParaRPr lang="sr-Latn-R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r-Latn-R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R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E4B4A3-5BD7-4D53-BBD1-F3178D2FE7E0}" type="slidenum">
              <a:rPr lang="sr-Latn-RS" smtClean="0"/>
              <a:pPr/>
              <a:t>‹#›</a:t>
            </a:fld>
            <a:endParaRPr lang="sr-Latn-RS"/>
          </a:p>
        </p:txBody>
      </p:sp>
    </p:spTree>
    <p:extLst>
      <p:ext uri="{BB962C8B-B14F-4D97-AF65-F5344CB8AC3E}">
        <p14:creationId xmlns:p14="http://schemas.microsoft.com/office/powerpoint/2010/main" val="265273760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chart" Target="../charts/chart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normAutofit/>
          </a:bodyPr>
          <a:lstStyle>
            <a:lvl1pPr algn="ctr">
              <a:defRPr sz="4800" b="1">
                <a:solidFill>
                  <a:srgbClr val="1E578E"/>
                </a:solidFill>
                <a:latin typeface="Tw Cen MT (Body)"/>
              </a:defRPr>
            </a:lvl1pPr>
          </a:lstStyle>
          <a:p>
            <a:r>
              <a:rPr lang="sr-Cyrl-RS" dirty="0"/>
              <a:t>Наслов презентације</a:t>
            </a:r>
            <a:endParaRPr lang="sr-Latn-RS" dirty="0"/>
          </a:p>
        </p:txBody>
      </p:sp>
      <p:sp>
        <p:nvSpPr>
          <p:cNvPr id="4" name="Date Placeholder 3"/>
          <p:cNvSpPr>
            <a:spLocks noGrp="1"/>
          </p:cNvSpPr>
          <p:nvPr>
            <p:ph type="dt" sz="half" idx="10"/>
          </p:nvPr>
        </p:nvSpPr>
        <p:spPr/>
        <p:txBody>
          <a:bodyPr/>
          <a:lstStyle/>
          <a:p>
            <a:fld id="{29206475-5A6F-42DC-A20E-5CD6159ADAA8}" type="datetime1">
              <a:rPr lang="sr-Latn-RS" smtClean="0"/>
              <a:pPr/>
              <a:t>22.11.2025.</a:t>
            </a:fld>
            <a:endParaRPr lang="sr-Latn-RS" dirty="0"/>
          </a:p>
        </p:txBody>
      </p:sp>
      <p:sp>
        <p:nvSpPr>
          <p:cNvPr id="5" name="Footer Placeholder 4"/>
          <p:cNvSpPr>
            <a:spLocks noGrp="1"/>
          </p:cNvSpPr>
          <p:nvPr>
            <p:ph type="ftr" sz="quarter" idx="11"/>
          </p:nvPr>
        </p:nvSpPr>
        <p:spPr/>
        <p:txBody>
          <a:bodyPr/>
          <a:lstStyle>
            <a:lvl1pPr>
              <a:defRPr>
                <a:solidFill>
                  <a:schemeClr val="bg1">
                    <a:lumMod val="50000"/>
                  </a:schemeClr>
                </a:solidFill>
                <a:latin typeface="Tw Cen MT (Body)"/>
              </a:defRPr>
            </a:lvl1pPr>
          </a:lstStyle>
          <a:p>
            <a:endParaRPr lang="sr-Latn-RS" dirty="0"/>
          </a:p>
        </p:txBody>
      </p:sp>
      <p:sp>
        <p:nvSpPr>
          <p:cNvPr id="6" name="Slide Number Placeholder 5"/>
          <p:cNvSpPr>
            <a:spLocks noGrp="1"/>
          </p:cNvSpPr>
          <p:nvPr>
            <p:ph type="sldNum" sz="quarter" idx="12"/>
          </p:nvPr>
        </p:nvSpPr>
        <p:spPr/>
        <p:txBody>
          <a:bodyPr/>
          <a:lstStyle/>
          <a:p>
            <a:fld id="{9E6A3A0C-5B1B-4859-8A9F-0D6B550C0C8D}" type="slidenum">
              <a:rPr lang="sr-Latn-RS" smtClean="0"/>
              <a:pPr/>
              <a:t>‹#›</a:t>
            </a:fld>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88784" y="3602038"/>
            <a:ext cx="4103216" cy="3255962"/>
          </a:xfrm>
          <a:prstGeom prst="rect">
            <a:avLst/>
          </a:prstGeom>
        </p:spPr>
      </p:pic>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solidFill>
                  <a:schemeClr val="bg1">
                    <a:lumMod val="50000"/>
                  </a:schemeClr>
                </a:solidFill>
                <a:latin typeface="Tw Cen MT (Body)"/>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r-Cyrl-RS" dirty="0"/>
              <a:t>Поднаслов презентације</a:t>
            </a:r>
            <a:endParaRPr lang="sr-Latn-RS" dirty="0"/>
          </a:p>
        </p:txBody>
      </p:sp>
      <p:sp>
        <p:nvSpPr>
          <p:cNvPr id="12" name="Text Placeholder 2"/>
          <p:cNvSpPr>
            <a:spLocks noGrp="1"/>
          </p:cNvSpPr>
          <p:nvPr>
            <p:ph type="body" idx="13" hasCustomPrompt="1"/>
          </p:nvPr>
        </p:nvSpPr>
        <p:spPr>
          <a:xfrm>
            <a:off x="1524000" y="5691673"/>
            <a:ext cx="9144000" cy="528152"/>
          </a:xfrm>
        </p:spPr>
        <p:txBody>
          <a:bodyPr>
            <a:normAutofit/>
          </a:bodyPr>
          <a:lstStyle>
            <a:lvl1pPr marL="0" indent="0" algn="ctr">
              <a:buNone/>
              <a:defRPr sz="1600">
                <a:solidFill>
                  <a:schemeClr val="tx1">
                    <a:tint val="75000"/>
                  </a:schemeClr>
                </a:solidFill>
                <a:latin typeface="Tw Cen MT (Body)Body)"/>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r-Cyrl-RS" dirty="0"/>
              <a:t>Место и датум</a:t>
            </a:r>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95013" y="1122363"/>
            <a:ext cx="5001975" cy="774000"/>
          </a:xfrm>
          <a:prstGeom prst="rect">
            <a:avLst/>
          </a:prstGeom>
        </p:spPr>
      </p:pic>
    </p:spTree>
    <p:extLst>
      <p:ext uri="{BB962C8B-B14F-4D97-AF65-F5344CB8AC3E}">
        <p14:creationId xmlns:p14="http://schemas.microsoft.com/office/powerpoint/2010/main" val="388243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solidFill>
                  <a:srgbClr val="1E578E"/>
                </a:solidFill>
              </a:defRPr>
            </a:lvl1pPr>
          </a:lstStyle>
          <a:p>
            <a:r>
              <a:rPr lang="sr-Cyrl-RS" dirty="0"/>
              <a:t>Наслов</a:t>
            </a:r>
            <a:endParaRPr lang="sr-Latn-R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Cyrl-RS" dirty="0"/>
              <a:t>Текст</a:t>
            </a:r>
            <a:endParaRPr lang="en-US" dirty="0"/>
          </a:p>
        </p:txBody>
      </p:sp>
      <p:sp>
        <p:nvSpPr>
          <p:cNvPr id="5" name="Date Placeholder 4"/>
          <p:cNvSpPr>
            <a:spLocks noGrp="1"/>
          </p:cNvSpPr>
          <p:nvPr>
            <p:ph type="dt" sz="half" idx="10"/>
          </p:nvPr>
        </p:nvSpPr>
        <p:spPr/>
        <p:txBody>
          <a:bodyPr/>
          <a:lstStyle>
            <a:lvl1pPr>
              <a:defRPr>
                <a:latin typeface="Tw Cen MT (Body)"/>
              </a:defRPr>
            </a:lvl1pPr>
          </a:lstStyle>
          <a:p>
            <a:fld id="{C863CF42-AF2D-467E-A86E-921779ACBB86}" type="datetime1">
              <a:rPr lang="sr-Latn-RS" smtClean="0"/>
              <a:pPr/>
              <a:t>22.11.2025.</a:t>
            </a:fld>
            <a:endParaRPr lang="sr-Latn-RS" dirty="0"/>
          </a:p>
        </p:txBody>
      </p:sp>
      <p:sp>
        <p:nvSpPr>
          <p:cNvPr id="6" name="Footer Placeholder 5"/>
          <p:cNvSpPr>
            <a:spLocks noGrp="1"/>
          </p:cNvSpPr>
          <p:nvPr>
            <p:ph type="ftr" sz="quarter" idx="11"/>
          </p:nvPr>
        </p:nvSpPr>
        <p:spPr/>
        <p:txBody>
          <a:bodyPr/>
          <a:lstStyle>
            <a:lvl1pPr>
              <a:defRPr>
                <a:latin typeface="Tw Cen MT (Body)dy)"/>
              </a:defRPr>
            </a:lvl1pPr>
          </a:lstStyle>
          <a:p>
            <a:endParaRPr lang="sr-Latn-RS" dirty="0"/>
          </a:p>
        </p:txBody>
      </p:sp>
      <p:sp>
        <p:nvSpPr>
          <p:cNvPr id="3" name="Content Placeholder 2"/>
          <p:cNvSpPr>
            <a:spLocks noGrp="1"/>
          </p:cNvSpPr>
          <p:nvPr>
            <p:ph idx="1" hasCustomPrompt="1"/>
          </p:nvPr>
        </p:nvSpPr>
        <p:spPr>
          <a:xfrm>
            <a:off x="5183188" y="987425"/>
            <a:ext cx="6172200" cy="4873625"/>
          </a:xfrm>
        </p:spPr>
        <p:txBody>
          <a:bodyPr/>
          <a:lstStyle>
            <a:lvl1pPr>
              <a:defRPr sz="3200" b="0">
                <a:solidFill>
                  <a:schemeClr val="bg1">
                    <a:lumMod val="50000"/>
                  </a:schemeClr>
                </a:solidFill>
              </a:defRPr>
            </a:lvl1pPr>
            <a:lvl2pPr>
              <a:defRPr sz="2800">
                <a:solidFill>
                  <a:schemeClr val="bg1">
                    <a:lumMod val="50000"/>
                  </a:schemeClr>
                </a:solidFill>
              </a:defRPr>
            </a:lvl2pPr>
            <a:lvl3pPr>
              <a:defRPr sz="2400">
                <a:solidFill>
                  <a:schemeClr val="bg1">
                    <a:lumMod val="50000"/>
                  </a:schemeClr>
                </a:solidFill>
              </a:defRPr>
            </a:lvl3pPr>
            <a:lvl4pPr>
              <a:defRPr sz="2000">
                <a:solidFill>
                  <a:schemeClr val="bg1">
                    <a:lumMod val="50000"/>
                  </a:schemeClr>
                </a:solidFill>
              </a:defRPr>
            </a:lvl4pPr>
            <a:lvl5pPr>
              <a:defRPr sz="2000">
                <a:solidFill>
                  <a:schemeClr val="bg1">
                    <a:lumMod val="50000"/>
                  </a:schemeClr>
                </a:solidFill>
              </a:defRPr>
            </a:lvl5pPr>
            <a:lvl6pPr>
              <a:defRPr sz="2000"/>
            </a:lvl6pPr>
            <a:lvl7pPr>
              <a:defRPr sz="2000"/>
            </a:lvl7pPr>
            <a:lvl8pPr>
              <a:defRPr sz="2000"/>
            </a:lvl8pPr>
            <a:lvl9pPr>
              <a:defRPr sz="2000"/>
            </a:lvl9pPr>
          </a:lstStyle>
          <a:p>
            <a:pPr lvl="0"/>
            <a:r>
              <a:rPr lang="sr-Cyrl-RS" dirty="0"/>
              <a:t>Текст</a:t>
            </a:r>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2"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177316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solidFill>
                  <a:srgbClr val="1E578E"/>
                </a:solidFill>
              </a:defRPr>
            </a:lvl1pPr>
          </a:lstStyle>
          <a:p>
            <a:r>
              <a:rPr lang="sr-Cyrl-RS" dirty="0"/>
              <a:t>Наслов</a:t>
            </a:r>
            <a:endParaRPr lang="sr-Latn-R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Cyrl-RS" dirty="0"/>
              <a:t>Текст</a:t>
            </a:r>
            <a:endParaRPr lang="en-US" dirty="0"/>
          </a:p>
        </p:txBody>
      </p:sp>
      <p:sp>
        <p:nvSpPr>
          <p:cNvPr id="5" name="Date Placeholder 4"/>
          <p:cNvSpPr>
            <a:spLocks noGrp="1"/>
          </p:cNvSpPr>
          <p:nvPr>
            <p:ph type="dt" sz="half" idx="10"/>
          </p:nvPr>
        </p:nvSpPr>
        <p:spPr/>
        <p:txBody>
          <a:bodyPr/>
          <a:lstStyle>
            <a:lvl1pPr>
              <a:defRPr>
                <a:latin typeface="Tw Cen MT (Body)dy)"/>
              </a:defRPr>
            </a:lvl1pPr>
          </a:lstStyle>
          <a:p>
            <a:fld id="{41E0A76F-A858-4830-884B-9E9914C82A13}" type="datetime1">
              <a:rPr lang="sr-Latn-RS" smtClean="0"/>
              <a:pPr/>
              <a:t>22.11.2025.</a:t>
            </a:fld>
            <a:endParaRPr lang="sr-Latn-RS" dirty="0"/>
          </a:p>
        </p:txBody>
      </p:sp>
      <p:sp>
        <p:nvSpPr>
          <p:cNvPr id="6" name="Footer Placeholder 5"/>
          <p:cNvSpPr>
            <a:spLocks noGrp="1"/>
          </p:cNvSpPr>
          <p:nvPr>
            <p:ph type="ftr" sz="quarter" idx="11"/>
          </p:nvPr>
        </p:nvSpPr>
        <p:spPr/>
        <p:txBody>
          <a:bodyPr/>
          <a:lstStyle>
            <a:lvl1pPr>
              <a:defRPr>
                <a:latin typeface="Tw Cen MT (Body)dy)"/>
              </a:defRPr>
            </a:lvl1pPr>
          </a:lstStyle>
          <a:p>
            <a:endParaRPr lang="sr-Latn-RS" dirty="0"/>
          </a:p>
        </p:txBody>
      </p:sp>
      <p:sp>
        <p:nvSpPr>
          <p:cNvPr id="3" name="Picture Placeholder 2"/>
          <p:cNvSpPr>
            <a:spLocks noGrp="1"/>
          </p:cNvSpPr>
          <p:nvPr>
            <p:ph type="pic" idx="1" hasCustomPrompt="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Cyrl-RS" dirty="0"/>
              <a:t>Слика</a:t>
            </a:r>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2"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381730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1E578E"/>
                </a:solidFill>
              </a:defRPr>
            </a:lvl1pPr>
          </a:lstStyle>
          <a:p>
            <a:r>
              <a:rPr lang="sr-Cyrl-RS" dirty="0"/>
              <a:t>Наслов</a:t>
            </a:r>
            <a:endParaRPr lang="sr-Latn-RS" dirty="0"/>
          </a:p>
        </p:txBody>
      </p:sp>
      <p:sp>
        <p:nvSpPr>
          <p:cNvPr id="4" name="Date Placeholder 3"/>
          <p:cNvSpPr>
            <a:spLocks noGrp="1"/>
          </p:cNvSpPr>
          <p:nvPr>
            <p:ph type="dt" sz="half" idx="10"/>
          </p:nvPr>
        </p:nvSpPr>
        <p:spPr/>
        <p:txBody>
          <a:bodyPr/>
          <a:lstStyle>
            <a:lvl1pPr>
              <a:defRPr>
                <a:latin typeface="Tw Cen MT (Body)dy)"/>
              </a:defRPr>
            </a:lvl1pPr>
          </a:lstStyle>
          <a:p>
            <a:fld id="{B327E440-2A8B-43FA-8E62-283731874734}" type="datetime1">
              <a:rPr lang="sr-Latn-RS" smtClean="0"/>
              <a:pPr/>
              <a:t>22.11.2025.</a:t>
            </a:fld>
            <a:endParaRPr lang="sr-Latn-RS" dirty="0"/>
          </a:p>
        </p:txBody>
      </p:sp>
      <p:sp>
        <p:nvSpPr>
          <p:cNvPr id="5" name="Footer Placeholder 4"/>
          <p:cNvSpPr>
            <a:spLocks noGrp="1"/>
          </p:cNvSpPr>
          <p:nvPr>
            <p:ph type="ftr" sz="quarter" idx="11"/>
          </p:nvPr>
        </p:nvSpPr>
        <p:spPr/>
        <p:txBody>
          <a:bodyPr/>
          <a:lstStyle>
            <a:lvl1pPr>
              <a:defRPr>
                <a:latin typeface="Tw Cen MT (Body)dy)"/>
              </a:defRPr>
            </a:lvl1pPr>
          </a:lstStyle>
          <a:p>
            <a:endParaRPr lang="sr-Latn-RS" dirty="0"/>
          </a:p>
        </p:txBody>
      </p:sp>
      <p:sp>
        <p:nvSpPr>
          <p:cNvPr id="3" name="Vertical Text Placeholder 2"/>
          <p:cNvSpPr>
            <a:spLocks noGrp="1"/>
          </p:cNvSpPr>
          <p:nvPr>
            <p:ph type="body" orient="vert" idx="1" hasCustomPrompt="1"/>
          </p:nvPr>
        </p:nvSpPr>
        <p:spPr/>
        <p:txBody>
          <a:bodyPr vert="eaVert"/>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1"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924281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hasCustomPrompt="1"/>
          </p:nvPr>
        </p:nvSpPr>
        <p:spPr>
          <a:xfrm>
            <a:off x="838200" y="502507"/>
            <a:ext cx="7734300" cy="5674455"/>
          </a:xfrm>
        </p:spPr>
        <p:txBody>
          <a:bodyPr vert="eaVert"/>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4" name="Date Placeholder 3"/>
          <p:cNvSpPr>
            <a:spLocks noGrp="1"/>
          </p:cNvSpPr>
          <p:nvPr>
            <p:ph type="dt" sz="half" idx="10"/>
          </p:nvPr>
        </p:nvSpPr>
        <p:spPr/>
        <p:txBody>
          <a:bodyPr/>
          <a:lstStyle>
            <a:lvl1pPr>
              <a:defRPr>
                <a:latin typeface="Tw Cen MT (Body)dy)"/>
              </a:defRPr>
            </a:lvl1pPr>
          </a:lstStyle>
          <a:p>
            <a:fld id="{8C4348E8-5F32-4135-9735-14DFEF197A78}" type="datetime1">
              <a:rPr lang="sr-Latn-RS" smtClean="0"/>
              <a:pPr/>
              <a:t>22.11.2025.</a:t>
            </a:fld>
            <a:endParaRPr lang="sr-Latn-RS" dirty="0"/>
          </a:p>
        </p:txBody>
      </p:sp>
      <p:sp>
        <p:nvSpPr>
          <p:cNvPr id="5" name="Footer Placeholder 4"/>
          <p:cNvSpPr>
            <a:spLocks noGrp="1"/>
          </p:cNvSpPr>
          <p:nvPr>
            <p:ph type="ftr" sz="quarter" idx="11"/>
          </p:nvPr>
        </p:nvSpPr>
        <p:spPr/>
        <p:txBody>
          <a:bodyPr/>
          <a:lstStyle>
            <a:lvl1pPr>
              <a:defRPr>
                <a:latin typeface="Tw Cen MT (Body)dy)"/>
              </a:defRPr>
            </a:lvl1pPr>
          </a:lstStyle>
          <a:p>
            <a:endParaRPr lang="sr-Latn-RS" dirty="0"/>
          </a:p>
        </p:txBody>
      </p:sp>
      <p:sp>
        <p:nvSpPr>
          <p:cNvPr id="2" name="Vertical Title 1"/>
          <p:cNvSpPr>
            <a:spLocks noGrp="1"/>
          </p:cNvSpPr>
          <p:nvPr>
            <p:ph type="title" orient="vert" hasCustomPrompt="1"/>
          </p:nvPr>
        </p:nvSpPr>
        <p:spPr>
          <a:xfrm>
            <a:off x="8724900" y="502508"/>
            <a:ext cx="2628900" cy="5674454"/>
          </a:xfrm>
        </p:spPr>
        <p:txBody>
          <a:bodyPr vert="eaVert"/>
          <a:lstStyle>
            <a:lvl1pPr>
              <a:defRPr>
                <a:solidFill>
                  <a:srgbClr val="1E578E"/>
                </a:solidFill>
              </a:defRPr>
            </a:lvl1pPr>
          </a:lstStyle>
          <a:p>
            <a:r>
              <a:rPr lang="sr-Cyrl-RS" dirty="0"/>
              <a:t>Наслов</a:t>
            </a:r>
            <a:endParaRPr lang="sr-Latn-RS" dirty="0"/>
          </a:p>
        </p:txBody>
      </p:sp>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1"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2419924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88784" y="3602038"/>
            <a:ext cx="4103216" cy="3255962"/>
          </a:xfrm>
          <a:prstGeom prst="rect">
            <a:avLst/>
          </a:prstGeom>
        </p:spPr>
      </p:pic>
      <p:sp>
        <p:nvSpPr>
          <p:cNvPr id="3" name="Date Placeholder 2"/>
          <p:cNvSpPr>
            <a:spLocks noGrp="1"/>
          </p:cNvSpPr>
          <p:nvPr>
            <p:ph type="dt" sz="half" idx="10"/>
          </p:nvPr>
        </p:nvSpPr>
        <p:spPr/>
        <p:txBody>
          <a:bodyPr/>
          <a:lstStyle>
            <a:lvl1pPr>
              <a:defRPr>
                <a:latin typeface="Tw Cen MT (Body)dy)"/>
              </a:defRPr>
            </a:lvl1pPr>
          </a:lstStyle>
          <a:p>
            <a:fld id="{D77415B9-F7E1-4329-86C5-BFD9CA71CB2B}" type="datetime1">
              <a:rPr lang="sr-Latn-RS" smtClean="0"/>
              <a:pPr/>
              <a:t>22.11.2025.</a:t>
            </a:fld>
            <a:endParaRPr lang="sr-Latn-RS" dirty="0"/>
          </a:p>
        </p:txBody>
      </p:sp>
      <p:sp>
        <p:nvSpPr>
          <p:cNvPr id="4" name="Footer Placeholder 3"/>
          <p:cNvSpPr>
            <a:spLocks noGrp="1"/>
          </p:cNvSpPr>
          <p:nvPr>
            <p:ph type="ftr" sz="quarter" idx="11"/>
          </p:nvPr>
        </p:nvSpPr>
        <p:spPr/>
        <p:txBody>
          <a:bodyPr/>
          <a:lstStyle>
            <a:lvl1pPr>
              <a:defRPr>
                <a:latin typeface="Tw Cen MT (Body)dy)"/>
              </a:defRPr>
            </a:lvl1pPr>
          </a:lstStyle>
          <a:p>
            <a:endParaRPr lang="sr-Latn-RS" dirty="0"/>
          </a:p>
        </p:txBody>
      </p:sp>
      <p:sp>
        <p:nvSpPr>
          <p:cNvPr id="10" name="Rectangle 9"/>
          <p:cNvSpPr/>
          <p:nvPr userDrawn="1"/>
        </p:nvSpPr>
        <p:spPr>
          <a:xfrm>
            <a:off x="5250076" y="4549867"/>
            <a:ext cx="1479892" cy="369332"/>
          </a:xfrm>
          <a:prstGeom prst="rect">
            <a:avLst/>
          </a:prstGeom>
        </p:spPr>
        <p:txBody>
          <a:bodyPr wrap="none">
            <a:spAutoFit/>
          </a:bodyPr>
          <a:lstStyle/>
          <a:p>
            <a:pPr lvl="0"/>
            <a:r>
              <a:rPr lang="sr-Latn-RS" dirty="0">
                <a:solidFill>
                  <a:schemeClr val="bg1">
                    <a:lumMod val="50000"/>
                  </a:schemeClr>
                </a:solidFill>
              </a:rPr>
              <a:t>ww.sf.bg.ac.rs</a:t>
            </a:r>
            <a:endParaRPr lang="en-US" dirty="0">
              <a:solidFill>
                <a:schemeClr val="bg1">
                  <a:lumMod val="50000"/>
                </a:schemeClr>
              </a:solidFill>
              <a:latin typeface="Tw Cen MT (Body)Body)"/>
            </a:endParaRPr>
          </a:p>
        </p:txBody>
      </p:sp>
      <p:sp>
        <p:nvSpPr>
          <p:cNvPr id="11" name="Rectangle 10"/>
          <p:cNvSpPr/>
          <p:nvPr userDrawn="1"/>
        </p:nvSpPr>
        <p:spPr>
          <a:xfrm>
            <a:off x="838200" y="1374682"/>
            <a:ext cx="10515600" cy="646331"/>
          </a:xfrm>
          <a:prstGeom prst="rect">
            <a:avLst/>
          </a:prstGeom>
        </p:spPr>
        <p:txBody>
          <a:bodyPr wrap="square">
            <a:spAutoFit/>
          </a:bodyPr>
          <a:lstStyle/>
          <a:p>
            <a:pPr lvl="0" algn="ctr"/>
            <a:r>
              <a:rPr lang="sr-Cyrl-RS" sz="3600" b="1" dirty="0">
                <a:solidFill>
                  <a:schemeClr val="accent1">
                    <a:lumMod val="50000"/>
                  </a:schemeClr>
                </a:solidFill>
                <a:latin typeface="Tw Cen MT (Body)Body)"/>
              </a:rPr>
              <a:t>ХВАЛА НА ПАЖЊИ</a:t>
            </a:r>
            <a:endParaRPr lang="en-US" sz="3600" b="1" dirty="0">
              <a:solidFill>
                <a:schemeClr val="accent1">
                  <a:lumMod val="50000"/>
                </a:schemeClr>
              </a:solidFill>
              <a:latin typeface="Tw Cen MT (Body)Body)"/>
            </a:endParaRPr>
          </a:p>
        </p:txBody>
      </p:sp>
      <p:sp>
        <p:nvSpPr>
          <p:cNvPr id="9" name="Subtitle 2"/>
          <p:cNvSpPr>
            <a:spLocks noGrp="1"/>
          </p:cNvSpPr>
          <p:nvPr>
            <p:ph type="subTitle" idx="1" hasCustomPrompt="1"/>
          </p:nvPr>
        </p:nvSpPr>
        <p:spPr>
          <a:xfrm>
            <a:off x="1524000" y="2553738"/>
            <a:ext cx="9144000" cy="750797"/>
          </a:xfrm>
        </p:spPr>
        <p:txBody>
          <a:bodyPr/>
          <a:lstStyle>
            <a:lvl1pPr marL="0" indent="0" algn="ctr">
              <a:buNone/>
              <a:defRPr sz="2400">
                <a:solidFill>
                  <a:schemeClr val="bg1">
                    <a:lumMod val="50000"/>
                  </a:schemeClr>
                </a:solidFill>
                <a:latin typeface="Tw Cen MT (Body)"/>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r-Cyrl-RS" dirty="0"/>
              <a:t>Текст</a:t>
            </a:r>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36000" y="5100435"/>
            <a:ext cx="720000" cy="720000"/>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29396" y="3872332"/>
            <a:ext cx="3933209" cy="608620"/>
          </a:xfrm>
          <a:prstGeom prst="rect">
            <a:avLst/>
          </a:prstGeom>
        </p:spPr>
      </p:pic>
    </p:spTree>
    <p:extLst>
      <p:ext uri="{BB962C8B-B14F-4D97-AF65-F5344CB8AC3E}">
        <p14:creationId xmlns:p14="http://schemas.microsoft.com/office/powerpoint/2010/main" val="3862307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1"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sp>
        <p:nvSpPr>
          <p:cNvPr id="2" name="Title 1"/>
          <p:cNvSpPr>
            <a:spLocks noGrp="1"/>
          </p:cNvSpPr>
          <p:nvPr>
            <p:ph type="title" hasCustomPrompt="1"/>
          </p:nvPr>
        </p:nvSpPr>
        <p:spPr/>
        <p:txBody>
          <a:bodyPr>
            <a:normAutofit/>
          </a:bodyPr>
          <a:lstStyle>
            <a:lvl1pPr>
              <a:defRPr sz="3600" b="1">
                <a:solidFill>
                  <a:srgbClr val="1E578E"/>
                </a:solidFill>
                <a:latin typeface="Tw Cen MT (Body)"/>
              </a:defRPr>
            </a:lvl1pPr>
          </a:lstStyle>
          <a:p>
            <a:r>
              <a:rPr lang="sr-Cyrl-RS" dirty="0"/>
              <a:t>Наслов</a:t>
            </a:r>
            <a:endParaRPr lang="sr-Latn-RS" dirty="0"/>
          </a:p>
        </p:txBody>
      </p:sp>
      <p:sp>
        <p:nvSpPr>
          <p:cNvPr id="3" name="Content Placeholder 2"/>
          <p:cNvSpPr>
            <a:spLocks noGrp="1"/>
          </p:cNvSpPr>
          <p:nvPr>
            <p:ph idx="1" hasCustomPrompt="1"/>
          </p:nvPr>
        </p:nvSpPr>
        <p:spPr/>
        <p:txBody>
          <a:bodyPr/>
          <a:lstStyle>
            <a:lvl1pPr>
              <a:defRPr>
                <a:solidFill>
                  <a:schemeClr val="bg1">
                    <a:lumMod val="50000"/>
                  </a:schemeClr>
                </a:solidFill>
                <a:latin typeface="Tw Cen MT (Body)Body)"/>
              </a:defRPr>
            </a:lvl1pPr>
            <a:lvl2pPr>
              <a:defRPr>
                <a:solidFill>
                  <a:schemeClr val="bg1">
                    <a:lumMod val="50000"/>
                  </a:schemeClr>
                </a:solidFill>
                <a:latin typeface="Tw Cen MT (Body)Body)"/>
              </a:defRPr>
            </a:lvl2pPr>
            <a:lvl3pPr>
              <a:defRPr>
                <a:solidFill>
                  <a:schemeClr val="bg1">
                    <a:lumMod val="50000"/>
                  </a:schemeClr>
                </a:solidFill>
                <a:latin typeface="Tw Cen MT (Body)Body)"/>
              </a:defRPr>
            </a:lvl3pPr>
            <a:lvl4pPr>
              <a:defRPr>
                <a:solidFill>
                  <a:schemeClr val="bg1">
                    <a:lumMod val="50000"/>
                  </a:schemeClr>
                </a:solidFill>
                <a:latin typeface="Tw Cen MT (Body)Body)"/>
              </a:defRPr>
            </a:lvl4pPr>
            <a:lvl5pPr>
              <a:defRPr>
                <a:solidFill>
                  <a:schemeClr val="bg1">
                    <a:lumMod val="50000"/>
                  </a:schemeClr>
                </a:solidFill>
                <a:latin typeface="Tw Cen MT (Body)Body)"/>
              </a:defRPr>
            </a:lvl5pPr>
          </a:lstStyle>
          <a:p>
            <a:pPr lvl="0"/>
            <a:r>
              <a:rPr lang="sr-Cyrl-RS" dirty="0"/>
              <a:t>Текст</a:t>
            </a:r>
            <a:endParaRPr lang="sr-Latn-RS" dirty="0"/>
          </a:p>
        </p:txBody>
      </p:sp>
      <p:sp>
        <p:nvSpPr>
          <p:cNvPr id="4" name="Date Placeholder 3"/>
          <p:cNvSpPr>
            <a:spLocks noGrp="1"/>
          </p:cNvSpPr>
          <p:nvPr>
            <p:ph type="dt" sz="half" idx="10"/>
          </p:nvPr>
        </p:nvSpPr>
        <p:spPr/>
        <p:txBody>
          <a:bodyPr/>
          <a:lstStyle>
            <a:lvl1pPr>
              <a:defRPr>
                <a:latin typeface="Tw Cen MT (Body)"/>
              </a:defRPr>
            </a:lvl1pPr>
          </a:lstStyle>
          <a:p>
            <a:endParaRPr lang="sr-Latn-RS" dirty="0"/>
          </a:p>
        </p:txBody>
      </p:sp>
      <p:sp>
        <p:nvSpPr>
          <p:cNvPr id="5" name="Footer Placeholder 4"/>
          <p:cNvSpPr>
            <a:spLocks noGrp="1"/>
          </p:cNvSpPr>
          <p:nvPr>
            <p:ph type="ftr" sz="quarter" idx="11"/>
          </p:nvPr>
        </p:nvSpPr>
        <p:spPr/>
        <p:txBody>
          <a:bodyPr/>
          <a:lstStyle>
            <a:lvl1pPr>
              <a:defRPr>
                <a:latin typeface="Tw Cen MT (Body)"/>
              </a:defRPr>
            </a:lvl1pPr>
          </a:lstStyle>
          <a:p>
            <a:endParaRPr lang="sr-Latn-R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993404216"/>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2" name="Title 1"/>
          <p:cNvSpPr>
            <a:spLocks noGrp="1"/>
          </p:cNvSpPr>
          <p:nvPr>
            <p:ph type="title" hasCustomPrompt="1"/>
          </p:nvPr>
        </p:nvSpPr>
        <p:spPr>
          <a:xfrm>
            <a:off x="831850" y="1709738"/>
            <a:ext cx="10515600" cy="2852737"/>
          </a:xfrm>
        </p:spPr>
        <p:txBody>
          <a:bodyPr anchor="b">
            <a:normAutofit/>
          </a:bodyPr>
          <a:lstStyle>
            <a:lvl1pPr>
              <a:defRPr sz="4800" b="1">
                <a:solidFill>
                  <a:srgbClr val="1E578E"/>
                </a:solidFill>
                <a:latin typeface="Tw Cen MT (Body)Body)"/>
              </a:defRPr>
            </a:lvl1pPr>
          </a:lstStyle>
          <a:p>
            <a:r>
              <a:rPr lang="sr-Cyrl-RS" dirty="0"/>
              <a:t>Наслов</a:t>
            </a:r>
            <a:endParaRPr lang="sr-Latn-RS" dirty="0"/>
          </a:p>
        </p:txBody>
      </p:sp>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Tw Cen MT (Body)Body)"/>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r-Cyrl-RS" dirty="0"/>
              <a:t>Поднаслов</a:t>
            </a:r>
            <a:endParaRPr lang="en-US" dirty="0"/>
          </a:p>
        </p:txBody>
      </p:sp>
      <p:sp>
        <p:nvSpPr>
          <p:cNvPr id="13" name="Date Placeholder 12"/>
          <p:cNvSpPr>
            <a:spLocks noGrp="1"/>
          </p:cNvSpPr>
          <p:nvPr>
            <p:ph type="dt" sz="half" idx="10"/>
          </p:nvPr>
        </p:nvSpPr>
        <p:spPr/>
        <p:txBody>
          <a:bodyPr/>
          <a:lstStyle>
            <a:lvl1pPr>
              <a:defRPr>
                <a:latin typeface="Tw Cen MT (Body)"/>
              </a:defRPr>
            </a:lvl1pPr>
          </a:lstStyle>
          <a:p>
            <a:fld id="{D77415B9-F7E1-4329-86C5-BFD9CA71CB2B}" type="datetime1">
              <a:rPr lang="sr-Latn-RS" smtClean="0"/>
              <a:pPr/>
              <a:t>22.11.2025.</a:t>
            </a:fld>
            <a:endParaRPr lang="sr-Latn-RS" dirty="0"/>
          </a:p>
        </p:txBody>
      </p:sp>
      <p:sp>
        <p:nvSpPr>
          <p:cNvPr id="14" name="Footer Placeholder 13"/>
          <p:cNvSpPr>
            <a:spLocks noGrp="1"/>
          </p:cNvSpPr>
          <p:nvPr>
            <p:ph type="ftr" sz="quarter" idx="11"/>
          </p:nvPr>
        </p:nvSpPr>
        <p:spPr/>
        <p:txBody>
          <a:bodyPr/>
          <a:lstStyle>
            <a:lvl1pPr>
              <a:defRPr>
                <a:latin typeface="Tw Cen MT (Body)"/>
              </a:defRPr>
            </a:lvl1pPr>
          </a:lstStyle>
          <a:p>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1850" y="562011"/>
            <a:ext cx="5001975" cy="774000"/>
          </a:xfrm>
          <a:prstGeom prst="rect">
            <a:avLst/>
          </a:prstGeom>
        </p:spPr>
      </p:pic>
    </p:spTree>
    <p:extLst>
      <p:ext uri="{BB962C8B-B14F-4D97-AF65-F5344CB8AC3E}">
        <p14:creationId xmlns:p14="http://schemas.microsoft.com/office/powerpoint/2010/main" val="3145567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b="1">
                <a:solidFill>
                  <a:srgbClr val="1E578E"/>
                </a:solidFill>
                <a:latin typeface="Tw Cen MT (Body)Body)"/>
              </a:defRPr>
            </a:lvl1pPr>
          </a:lstStyle>
          <a:p>
            <a:r>
              <a:rPr lang="sr-Cyrl-RS" dirty="0"/>
              <a:t>Наслов</a:t>
            </a:r>
            <a:endParaRPr lang="sr-Latn-RS" dirty="0"/>
          </a:p>
        </p:txBody>
      </p:sp>
      <p:sp>
        <p:nvSpPr>
          <p:cNvPr id="3" name="Content Placeholder 2"/>
          <p:cNvSpPr>
            <a:spLocks noGrp="1"/>
          </p:cNvSpPr>
          <p:nvPr>
            <p:ph sz="half" idx="1" hasCustomPrompt="1"/>
          </p:nvPr>
        </p:nvSpPr>
        <p:spPr>
          <a:xfrm>
            <a:off x="838200" y="1825625"/>
            <a:ext cx="5181600" cy="435133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5" name="Date Placeholder 4"/>
          <p:cNvSpPr>
            <a:spLocks noGrp="1"/>
          </p:cNvSpPr>
          <p:nvPr>
            <p:ph type="dt" sz="half" idx="10"/>
          </p:nvPr>
        </p:nvSpPr>
        <p:spPr/>
        <p:txBody>
          <a:bodyPr/>
          <a:lstStyle>
            <a:lvl1pPr>
              <a:defRPr>
                <a:latin typeface="Tw Cen MT (Body)"/>
              </a:defRPr>
            </a:lvl1pPr>
          </a:lstStyle>
          <a:p>
            <a:fld id="{3E24CC09-28A3-4024-98F4-C9F66E8E8861}" type="datetime1">
              <a:rPr lang="sr-Latn-RS" smtClean="0"/>
              <a:pPr/>
              <a:t>22.11.2025.</a:t>
            </a:fld>
            <a:endParaRPr lang="sr-Latn-RS" dirty="0"/>
          </a:p>
        </p:txBody>
      </p:sp>
      <p:sp>
        <p:nvSpPr>
          <p:cNvPr id="4" name="Content Placeholder 3"/>
          <p:cNvSpPr>
            <a:spLocks noGrp="1"/>
          </p:cNvSpPr>
          <p:nvPr>
            <p:ph sz="half" idx="2" hasCustomPrompt="1"/>
          </p:nvPr>
        </p:nvSpPr>
        <p:spPr>
          <a:xfrm>
            <a:off x="6172200" y="1825625"/>
            <a:ext cx="5181600" cy="435133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2"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
        <p:nvSpPr>
          <p:cNvPr id="14" name="Footer Placeholder 7"/>
          <p:cNvSpPr>
            <a:spLocks noGrp="1"/>
          </p:cNvSpPr>
          <p:nvPr>
            <p:ph type="ftr" sz="quarter" idx="11"/>
          </p:nvPr>
        </p:nvSpPr>
        <p:spPr>
          <a:xfrm>
            <a:off x="4038600" y="6356350"/>
            <a:ext cx="4114800" cy="365125"/>
          </a:xfrm>
        </p:spPr>
        <p:txBody>
          <a:bodyPr/>
          <a:lstStyle>
            <a:lvl1pPr>
              <a:defRPr>
                <a:latin typeface="Tw Cen MT (Body)"/>
              </a:defRPr>
            </a:lvl1pPr>
          </a:lstStyle>
          <a:p>
            <a:endParaRPr lang="sr-Latn-RS" dirty="0"/>
          </a:p>
        </p:txBody>
      </p:sp>
    </p:spTree>
    <p:extLst>
      <p:ext uri="{BB962C8B-B14F-4D97-AF65-F5344CB8AC3E}">
        <p14:creationId xmlns:p14="http://schemas.microsoft.com/office/powerpoint/2010/main" val="3589731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a:solidFill>
                  <a:srgbClr val="1E578E"/>
                </a:solidFill>
              </a:defRPr>
            </a:lvl1pPr>
          </a:lstStyle>
          <a:p>
            <a:r>
              <a:rPr lang="sr-Cyrl-RS" dirty="0"/>
              <a:t>Наслов</a:t>
            </a:r>
            <a:endParaRPr lang="sr-Latn-RS"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a:solidFill>
                  <a:srgbClr val="1E578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Cyrl-RS" dirty="0"/>
              <a:t>Текст</a:t>
            </a:r>
            <a:endParaRPr lang="en-US" dirty="0"/>
          </a:p>
        </p:txBody>
      </p:sp>
      <p:sp>
        <p:nvSpPr>
          <p:cNvPr id="4" name="Content Placeholder 3"/>
          <p:cNvSpPr>
            <a:spLocks noGrp="1"/>
          </p:cNvSpPr>
          <p:nvPr>
            <p:ph sz="half" idx="2" hasCustomPrompt="1"/>
          </p:nvPr>
        </p:nvSpPr>
        <p:spPr>
          <a:xfrm>
            <a:off x="839788" y="2505075"/>
            <a:ext cx="5157787" cy="368458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solidFill>
                  <a:srgbClr val="1E578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Cyrl-RS" dirty="0"/>
              <a:t>Текст</a:t>
            </a:r>
            <a:endParaRPr lang="en-US" dirty="0"/>
          </a:p>
        </p:txBody>
      </p:sp>
      <p:sp>
        <p:nvSpPr>
          <p:cNvPr id="7" name="Date Placeholder 6"/>
          <p:cNvSpPr>
            <a:spLocks noGrp="1"/>
          </p:cNvSpPr>
          <p:nvPr>
            <p:ph type="dt" sz="half" idx="10"/>
          </p:nvPr>
        </p:nvSpPr>
        <p:spPr/>
        <p:txBody>
          <a:bodyPr/>
          <a:lstStyle>
            <a:lvl1pPr>
              <a:defRPr>
                <a:latin typeface="Tw Cen MT (Body)"/>
              </a:defRPr>
            </a:lvl1pPr>
          </a:lstStyle>
          <a:p>
            <a:fld id="{A825FD8A-1FFE-4238-BA14-C5F811CB1A6B}" type="datetime1">
              <a:rPr lang="sr-Latn-RS" smtClean="0"/>
              <a:pPr/>
              <a:t>22.11.2025.</a:t>
            </a:fld>
            <a:endParaRPr lang="sr-Latn-RS" dirty="0"/>
          </a:p>
        </p:txBody>
      </p:sp>
      <p:sp>
        <p:nvSpPr>
          <p:cNvPr id="8" name="Footer Placeholder 7"/>
          <p:cNvSpPr>
            <a:spLocks noGrp="1"/>
          </p:cNvSpPr>
          <p:nvPr>
            <p:ph type="ftr" sz="quarter" idx="11"/>
          </p:nvPr>
        </p:nvSpPr>
        <p:spPr/>
        <p:txBody>
          <a:bodyPr/>
          <a:lstStyle>
            <a:lvl1pPr>
              <a:defRPr>
                <a:latin typeface="Tw Cen MT (Body)"/>
              </a:defRPr>
            </a:lvl1pPr>
          </a:lstStyle>
          <a:p>
            <a:endParaRPr lang="sr-Latn-RS" dirty="0"/>
          </a:p>
        </p:txBody>
      </p:sp>
      <p:sp>
        <p:nvSpPr>
          <p:cNvPr id="6" name="Content Placeholder 5"/>
          <p:cNvSpPr>
            <a:spLocks noGrp="1"/>
          </p:cNvSpPr>
          <p:nvPr>
            <p:ph sz="quarter" idx="4" hasCustomPrompt="1"/>
          </p:nvPr>
        </p:nvSpPr>
        <p:spPr>
          <a:xfrm>
            <a:off x="6172200" y="2505075"/>
            <a:ext cx="5183188" cy="368458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12" name="Rectangle 11"/>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4"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786568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1E578E"/>
                </a:solidFill>
              </a:defRPr>
            </a:lvl1pPr>
          </a:lstStyle>
          <a:p>
            <a:r>
              <a:rPr lang="sr-Cyrl-RS" dirty="0"/>
              <a:t>Наслов</a:t>
            </a:r>
            <a:endParaRPr lang="sr-Latn-RS" dirty="0"/>
          </a:p>
        </p:txBody>
      </p:sp>
      <p:sp>
        <p:nvSpPr>
          <p:cNvPr id="3" name="Date Placeholder 2"/>
          <p:cNvSpPr>
            <a:spLocks noGrp="1"/>
          </p:cNvSpPr>
          <p:nvPr>
            <p:ph type="dt" sz="half" idx="10"/>
          </p:nvPr>
        </p:nvSpPr>
        <p:spPr/>
        <p:txBody>
          <a:bodyPr/>
          <a:lstStyle>
            <a:lvl1pPr>
              <a:defRPr>
                <a:latin typeface="Tw Cen MT (Body)"/>
              </a:defRPr>
            </a:lvl1pPr>
          </a:lstStyle>
          <a:p>
            <a:fld id="{36DA588A-F02A-49FE-B4BB-62E9D891C6D0}" type="datetime1">
              <a:rPr lang="sr-Latn-RS" smtClean="0"/>
              <a:pPr/>
              <a:t>22.11.2025.</a:t>
            </a:fld>
            <a:endParaRPr lang="sr-Latn-RS" dirty="0"/>
          </a:p>
        </p:txBody>
      </p:sp>
      <p:sp>
        <p:nvSpPr>
          <p:cNvPr id="4" name="Footer Placeholder 3"/>
          <p:cNvSpPr>
            <a:spLocks noGrp="1"/>
          </p:cNvSpPr>
          <p:nvPr>
            <p:ph type="ftr" sz="quarter" idx="11"/>
          </p:nvPr>
        </p:nvSpPr>
        <p:spPr/>
        <p:txBody>
          <a:bodyPr/>
          <a:lstStyle>
            <a:lvl1pPr>
              <a:defRPr>
                <a:latin typeface="Tw Cen MT (Body)"/>
              </a:defRPr>
            </a:lvl1pPr>
          </a:lstStyle>
          <a:p>
            <a:endParaRPr lang="sr-Latn-RS" dirty="0"/>
          </a:p>
        </p:txBody>
      </p:sp>
      <p:sp>
        <p:nvSpPr>
          <p:cNvPr id="8" name="Rectangle 7"/>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0"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2480549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latin typeface="Tw Cen MT (Body)"/>
              </a:defRPr>
            </a:lvl1pPr>
          </a:lstStyle>
          <a:p>
            <a:fld id="{36DA588A-F02A-49FE-B4BB-62E9D891C6D0}" type="datetime1">
              <a:rPr lang="sr-Latn-RS" smtClean="0"/>
              <a:pPr/>
              <a:t>22.11.2025.</a:t>
            </a:fld>
            <a:endParaRPr lang="sr-Latn-RS" dirty="0"/>
          </a:p>
        </p:txBody>
      </p:sp>
      <p:sp>
        <p:nvSpPr>
          <p:cNvPr id="4" name="Footer Placeholder 3"/>
          <p:cNvSpPr>
            <a:spLocks noGrp="1"/>
          </p:cNvSpPr>
          <p:nvPr>
            <p:ph type="ftr" sz="quarter" idx="11"/>
          </p:nvPr>
        </p:nvSpPr>
        <p:spPr/>
        <p:txBody>
          <a:bodyPr/>
          <a:lstStyle>
            <a:lvl1pPr>
              <a:defRPr>
                <a:latin typeface="Tw Cen MT (Body)"/>
              </a:defRPr>
            </a:lvl1pPr>
          </a:lstStyle>
          <a:p>
            <a:endParaRPr lang="sr-Latn-RS" dirty="0"/>
          </a:p>
        </p:txBody>
      </p:sp>
      <p:sp>
        <p:nvSpPr>
          <p:cNvPr id="8" name="Rectangle 7"/>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0"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graphicFrame>
        <p:nvGraphicFramePr>
          <p:cNvPr id="5" name="Table 4"/>
          <p:cNvGraphicFramePr>
            <a:graphicFrameLocks noGrp="1"/>
          </p:cNvGraphicFramePr>
          <p:nvPr userDrawn="1">
            <p:extLst>
              <p:ext uri="{D42A27DB-BD31-4B8C-83A1-F6EECF244321}">
                <p14:modId xmlns:p14="http://schemas.microsoft.com/office/powerpoint/2010/main" val="418357086"/>
              </p:ext>
            </p:extLst>
          </p:nvPr>
        </p:nvGraphicFramePr>
        <p:xfrm>
          <a:off x="838200" y="2287207"/>
          <a:ext cx="10515600" cy="3283168"/>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1807481349"/>
                    </a:ext>
                  </a:extLst>
                </a:gridCol>
                <a:gridCol w="2103120">
                  <a:extLst>
                    <a:ext uri="{9D8B030D-6E8A-4147-A177-3AD203B41FA5}">
                      <a16:colId xmlns:a16="http://schemas.microsoft.com/office/drawing/2014/main" val="3859357337"/>
                    </a:ext>
                  </a:extLst>
                </a:gridCol>
                <a:gridCol w="2103120">
                  <a:extLst>
                    <a:ext uri="{9D8B030D-6E8A-4147-A177-3AD203B41FA5}">
                      <a16:colId xmlns:a16="http://schemas.microsoft.com/office/drawing/2014/main" val="48593584"/>
                    </a:ext>
                  </a:extLst>
                </a:gridCol>
                <a:gridCol w="2103120">
                  <a:extLst>
                    <a:ext uri="{9D8B030D-6E8A-4147-A177-3AD203B41FA5}">
                      <a16:colId xmlns:a16="http://schemas.microsoft.com/office/drawing/2014/main" val="1647843584"/>
                    </a:ext>
                  </a:extLst>
                </a:gridCol>
                <a:gridCol w="2103120">
                  <a:extLst>
                    <a:ext uri="{9D8B030D-6E8A-4147-A177-3AD203B41FA5}">
                      <a16:colId xmlns:a16="http://schemas.microsoft.com/office/drawing/2014/main" val="1157887910"/>
                    </a:ext>
                  </a:extLst>
                </a:gridCol>
              </a:tblGrid>
              <a:tr h="820792">
                <a:tc>
                  <a:txBody>
                    <a:bodyPr/>
                    <a:lstStyle/>
                    <a:p>
                      <a:pPr algn="l">
                        <a:spcBef>
                          <a:spcPts val="600"/>
                        </a:spcBef>
                      </a:pPr>
                      <a:endParaRPr lang="sr-Latn-RS" dirty="0"/>
                    </a:p>
                  </a:txBody>
                  <a:tcPr/>
                </a:tc>
                <a:tc>
                  <a:txBody>
                    <a:bodyPr/>
                    <a:lstStyle/>
                    <a:p>
                      <a:pPr algn="ctr">
                        <a:spcBef>
                          <a:spcPts val="2000"/>
                        </a:spcBef>
                      </a:pPr>
                      <a:r>
                        <a:rPr lang="sr-Cyrl-RS" dirty="0"/>
                        <a:t>Колона 1</a:t>
                      </a:r>
                      <a:endParaRPr lang="sr-Latn-RS" dirty="0"/>
                    </a:p>
                  </a:txBody>
                  <a:tcPr/>
                </a:tc>
                <a:tc>
                  <a:txBody>
                    <a:bodyPr/>
                    <a:lstStyle/>
                    <a:p>
                      <a:pPr algn="ctr">
                        <a:spcBef>
                          <a:spcPts val="600"/>
                        </a:spcBef>
                      </a:pPr>
                      <a:r>
                        <a:rPr lang="sr-Cyrl-RS" dirty="0"/>
                        <a:t>Колона 2</a:t>
                      </a:r>
                      <a:endParaRPr lang="sr-Latn-RS" dirty="0"/>
                    </a:p>
                  </a:txBody>
                  <a:tcPr/>
                </a:tc>
                <a:tc>
                  <a:txBody>
                    <a:bodyPr/>
                    <a:lstStyle/>
                    <a:p>
                      <a:pPr algn="ctr">
                        <a:spcBef>
                          <a:spcPts val="600"/>
                        </a:spcBef>
                      </a:pPr>
                      <a:r>
                        <a:rPr lang="sr-Cyrl-RS" dirty="0"/>
                        <a:t>Колона 3</a:t>
                      </a:r>
                      <a:endParaRPr lang="sr-Latn-RS" dirty="0"/>
                    </a:p>
                  </a:txBody>
                  <a:tcPr/>
                </a:tc>
                <a:tc>
                  <a:txBody>
                    <a:bodyPr/>
                    <a:lstStyle/>
                    <a:p>
                      <a:pPr algn="ctr">
                        <a:spcBef>
                          <a:spcPts val="600"/>
                        </a:spcBef>
                      </a:pPr>
                      <a:r>
                        <a:rPr lang="sr-Cyrl-RS" dirty="0"/>
                        <a:t>Колона 4</a:t>
                      </a:r>
                      <a:endParaRPr lang="sr-Latn-RS" dirty="0"/>
                    </a:p>
                  </a:txBody>
                  <a:tcPr/>
                </a:tc>
                <a:extLst>
                  <a:ext uri="{0D108BD9-81ED-4DB2-BD59-A6C34878D82A}">
                    <a16:rowId xmlns:a16="http://schemas.microsoft.com/office/drawing/2014/main" val="2932590650"/>
                  </a:ext>
                </a:extLst>
              </a:tr>
              <a:tr h="820792">
                <a:tc>
                  <a:txBody>
                    <a:bodyPr/>
                    <a:lstStyle/>
                    <a:p>
                      <a:pPr algn="l">
                        <a:spcBef>
                          <a:spcPts val="600"/>
                        </a:spcBef>
                      </a:pPr>
                      <a:r>
                        <a:rPr lang="sr-Cyrl-RS" dirty="0"/>
                        <a:t>Ред 1</a:t>
                      </a:r>
                      <a:endParaRPr lang="sr-Latn-RS" dirty="0"/>
                    </a:p>
                  </a:txBody>
                  <a:tcPr/>
                </a:tc>
                <a:tc>
                  <a:txBody>
                    <a:bodyPr/>
                    <a:lstStyle/>
                    <a:p>
                      <a:pPr algn="ctr">
                        <a:spcBef>
                          <a:spcPts val="600"/>
                        </a:spcBef>
                      </a:pPr>
                      <a:endParaRPr lang="sr-Latn-RS"/>
                    </a:p>
                  </a:txBody>
                  <a:tcPr/>
                </a:tc>
                <a:tc>
                  <a:txBody>
                    <a:bodyPr/>
                    <a:lstStyle/>
                    <a:p>
                      <a:pPr algn="ctr">
                        <a:spcBef>
                          <a:spcPts val="600"/>
                        </a:spcBef>
                      </a:pPr>
                      <a:endParaRPr lang="sr-Latn-RS" dirty="0"/>
                    </a:p>
                  </a:txBody>
                  <a:tcPr/>
                </a:tc>
                <a:tc>
                  <a:txBody>
                    <a:bodyPr/>
                    <a:lstStyle/>
                    <a:p>
                      <a:pPr algn="ctr">
                        <a:spcBef>
                          <a:spcPts val="600"/>
                        </a:spcBef>
                      </a:pPr>
                      <a:endParaRPr lang="sr-Latn-RS" dirty="0"/>
                    </a:p>
                  </a:txBody>
                  <a:tcPr/>
                </a:tc>
                <a:tc>
                  <a:txBody>
                    <a:bodyPr/>
                    <a:lstStyle/>
                    <a:p>
                      <a:pPr algn="ctr">
                        <a:spcBef>
                          <a:spcPts val="600"/>
                        </a:spcBef>
                      </a:pPr>
                      <a:endParaRPr lang="sr-Latn-RS"/>
                    </a:p>
                  </a:txBody>
                  <a:tcPr/>
                </a:tc>
                <a:extLst>
                  <a:ext uri="{0D108BD9-81ED-4DB2-BD59-A6C34878D82A}">
                    <a16:rowId xmlns:a16="http://schemas.microsoft.com/office/drawing/2014/main" val="224381148"/>
                  </a:ext>
                </a:extLst>
              </a:tr>
              <a:tr h="820792">
                <a:tc>
                  <a:txBody>
                    <a:bodyPr/>
                    <a:lstStyle/>
                    <a:p>
                      <a:pPr algn="l">
                        <a:spcBef>
                          <a:spcPts val="600"/>
                        </a:spcBef>
                      </a:pPr>
                      <a:r>
                        <a:rPr lang="sr-Cyrl-RS" dirty="0"/>
                        <a:t>Ред 2</a:t>
                      </a:r>
                      <a:endParaRPr lang="sr-Latn-RS" dirty="0"/>
                    </a:p>
                  </a:txBody>
                  <a:tcPr/>
                </a:tc>
                <a:tc>
                  <a:txBody>
                    <a:bodyPr/>
                    <a:lstStyle/>
                    <a:p>
                      <a:pPr algn="ctr">
                        <a:spcBef>
                          <a:spcPts val="600"/>
                        </a:spcBef>
                      </a:pPr>
                      <a:endParaRPr lang="sr-Latn-RS"/>
                    </a:p>
                  </a:txBody>
                  <a:tcPr/>
                </a:tc>
                <a:tc>
                  <a:txBody>
                    <a:bodyPr/>
                    <a:lstStyle/>
                    <a:p>
                      <a:pPr algn="ctr">
                        <a:spcBef>
                          <a:spcPts val="600"/>
                        </a:spcBef>
                      </a:pPr>
                      <a:endParaRPr lang="sr-Latn-RS"/>
                    </a:p>
                  </a:txBody>
                  <a:tcPr/>
                </a:tc>
                <a:tc>
                  <a:txBody>
                    <a:bodyPr/>
                    <a:lstStyle/>
                    <a:p>
                      <a:pPr algn="ctr">
                        <a:spcBef>
                          <a:spcPts val="600"/>
                        </a:spcBef>
                      </a:pPr>
                      <a:endParaRPr lang="sr-Latn-RS" dirty="0"/>
                    </a:p>
                  </a:txBody>
                  <a:tcPr/>
                </a:tc>
                <a:tc>
                  <a:txBody>
                    <a:bodyPr/>
                    <a:lstStyle/>
                    <a:p>
                      <a:pPr algn="ctr">
                        <a:spcBef>
                          <a:spcPts val="600"/>
                        </a:spcBef>
                      </a:pPr>
                      <a:endParaRPr lang="sr-Latn-RS" dirty="0"/>
                    </a:p>
                  </a:txBody>
                  <a:tcPr/>
                </a:tc>
                <a:extLst>
                  <a:ext uri="{0D108BD9-81ED-4DB2-BD59-A6C34878D82A}">
                    <a16:rowId xmlns:a16="http://schemas.microsoft.com/office/drawing/2014/main" val="652485372"/>
                  </a:ext>
                </a:extLst>
              </a:tr>
              <a:tr h="820792">
                <a:tc>
                  <a:txBody>
                    <a:bodyPr/>
                    <a:lstStyle/>
                    <a:p>
                      <a:pPr algn="l">
                        <a:spcBef>
                          <a:spcPts val="600"/>
                        </a:spcBef>
                      </a:pPr>
                      <a:r>
                        <a:rPr lang="sr-Cyrl-RS" dirty="0"/>
                        <a:t>Ред 3</a:t>
                      </a:r>
                      <a:endParaRPr lang="sr-Latn-RS" dirty="0"/>
                    </a:p>
                  </a:txBody>
                  <a:tcPr/>
                </a:tc>
                <a:tc>
                  <a:txBody>
                    <a:bodyPr/>
                    <a:lstStyle/>
                    <a:p>
                      <a:pPr algn="ctr">
                        <a:spcBef>
                          <a:spcPts val="600"/>
                        </a:spcBef>
                      </a:pPr>
                      <a:endParaRPr lang="sr-Latn-RS"/>
                    </a:p>
                  </a:txBody>
                  <a:tcPr/>
                </a:tc>
                <a:tc>
                  <a:txBody>
                    <a:bodyPr/>
                    <a:lstStyle/>
                    <a:p>
                      <a:pPr algn="ctr">
                        <a:spcBef>
                          <a:spcPts val="600"/>
                        </a:spcBef>
                      </a:pPr>
                      <a:endParaRPr lang="sr-Latn-RS"/>
                    </a:p>
                  </a:txBody>
                  <a:tcPr/>
                </a:tc>
                <a:tc>
                  <a:txBody>
                    <a:bodyPr/>
                    <a:lstStyle/>
                    <a:p>
                      <a:pPr algn="ctr">
                        <a:spcBef>
                          <a:spcPts val="600"/>
                        </a:spcBef>
                      </a:pPr>
                      <a:endParaRPr lang="sr-Latn-RS"/>
                    </a:p>
                  </a:txBody>
                  <a:tcPr/>
                </a:tc>
                <a:tc>
                  <a:txBody>
                    <a:bodyPr/>
                    <a:lstStyle/>
                    <a:p>
                      <a:pPr algn="ctr">
                        <a:spcBef>
                          <a:spcPts val="600"/>
                        </a:spcBef>
                      </a:pPr>
                      <a:endParaRPr lang="sr-Latn-RS" dirty="0"/>
                    </a:p>
                  </a:txBody>
                  <a:tcPr/>
                </a:tc>
                <a:extLst>
                  <a:ext uri="{0D108BD9-81ED-4DB2-BD59-A6C34878D82A}">
                    <a16:rowId xmlns:a16="http://schemas.microsoft.com/office/drawing/2014/main" val="1611515901"/>
                  </a:ext>
                </a:extLst>
              </a:tr>
            </a:tbl>
          </a:graphicData>
        </a:graphic>
      </p:graphicFrame>
      <p:sp>
        <p:nvSpPr>
          <p:cNvPr id="12" name="Title 1"/>
          <p:cNvSpPr>
            <a:spLocks noGrp="1"/>
          </p:cNvSpPr>
          <p:nvPr>
            <p:ph type="title" hasCustomPrompt="1"/>
          </p:nvPr>
        </p:nvSpPr>
        <p:spPr>
          <a:xfrm>
            <a:off x="838200" y="365125"/>
            <a:ext cx="10515600" cy="1325563"/>
          </a:xfrm>
        </p:spPr>
        <p:txBody>
          <a:bodyPr/>
          <a:lstStyle>
            <a:lvl1pPr>
              <a:defRPr>
                <a:solidFill>
                  <a:srgbClr val="1E578E"/>
                </a:solidFill>
              </a:defRPr>
            </a:lvl1pPr>
          </a:lstStyle>
          <a:p>
            <a:r>
              <a:rPr lang="sr-Cyrl-RS" dirty="0"/>
              <a:t>Табела</a:t>
            </a:r>
            <a:endParaRPr lang="sr-Latn-RS" dirty="0"/>
          </a:p>
        </p:txBody>
      </p:sp>
    </p:spTree>
    <p:extLst>
      <p:ext uri="{BB962C8B-B14F-4D97-AF65-F5344CB8AC3E}">
        <p14:creationId xmlns:p14="http://schemas.microsoft.com/office/powerpoint/2010/main" val="4225417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3" name="Date Placeholder 2"/>
          <p:cNvSpPr>
            <a:spLocks noGrp="1"/>
          </p:cNvSpPr>
          <p:nvPr>
            <p:ph type="dt" sz="half" idx="10"/>
          </p:nvPr>
        </p:nvSpPr>
        <p:spPr/>
        <p:txBody>
          <a:bodyPr/>
          <a:lstStyle>
            <a:lvl1pPr>
              <a:defRPr>
                <a:latin typeface="Tw Cen MT (Body)"/>
              </a:defRPr>
            </a:lvl1pPr>
          </a:lstStyle>
          <a:p>
            <a:fld id="{36DA588A-F02A-49FE-B4BB-62E9D891C6D0}" type="datetime1">
              <a:rPr lang="sr-Latn-RS" smtClean="0"/>
              <a:pPr/>
              <a:t>22.11.2025.</a:t>
            </a:fld>
            <a:endParaRPr lang="sr-Latn-RS" dirty="0"/>
          </a:p>
        </p:txBody>
      </p:sp>
      <p:sp>
        <p:nvSpPr>
          <p:cNvPr id="4" name="Footer Placeholder 3"/>
          <p:cNvSpPr>
            <a:spLocks noGrp="1"/>
          </p:cNvSpPr>
          <p:nvPr>
            <p:ph type="ftr" sz="quarter" idx="11"/>
          </p:nvPr>
        </p:nvSpPr>
        <p:spPr/>
        <p:txBody>
          <a:bodyPr/>
          <a:lstStyle>
            <a:lvl1pPr>
              <a:defRPr>
                <a:latin typeface="Tw Cen MT (Body)"/>
              </a:defRPr>
            </a:lvl1pPr>
          </a:lstStyle>
          <a:p>
            <a:endParaRPr lang="sr-Latn-RS" dirty="0"/>
          </a:p>
        </p:txBody>
      </p:sp>
      <p:sp>
        <p:nvSpPr>
          <p:cNvPr id="8" name="Rectangle 7"/>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sp>
        <p:nvSpPr>
          <p:cNvPr id="10"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graphicFrame>
        <p:nvGraphicFramePr>
          <p:cNvPr id="12" name="Content Placeholder 3">
            <a:extLst>
              <a:ext uri="{FF2B5EF4-FFF2-40B4-BE49-F238E27FC236}">
                <a16:creationId xmlns:a16="http://schemas.microsoft.com/office/drawing/2014/main" id="{C068A37D-29CE-3143-9685-3E757B766BAC}"/>
              </a:ext>
            </a:extLst>
          </p:cNvPr>
          <p:cNvGraphicFramePr>
            <a:graphicFrameLocks/>
          </p:cNvGraphicFramePr>
          <p:nvPr userDrawn="1">
            <p:extLst>
              <p:ext uri="{D42A27DB-BD31-4B8C-83A1-F6EECF244321}">
                <p14:modId xmlns:p14="http://schemas.microsoft.com/office/powerpoint/2010/main" val="2823881815"/>
              </p:ext>
            </p:extLst>
          </p:nvPr>
        </p:nvGraphicFramePr>
        <p:xfrm>
          <a:off x="838200" y="1734937"/>
          <a:ext cx="10515600" cy="3965575"/>
        </p:xfrm>
        <a:graphic>
          <a:graphicData uri="http://schemas.openxmlformats.org/drawingml/2006/chart">
            <c:chart xmlns:c="http://schemas.openxmlformats.org/drawingml/2006/chart" xmlns:r="http://schemas.openxmlformats.org/officeDocument/2006/relationships" r:id="rId4"/>
          </a:graphicData>
        </a:graphic>
      </p:graphicFrame>
      <p:sp>
        <p:nvSpPr>
          <p:cNvPr id="13" name="Title 1"/>
          <p:cNvSpPr>
            <a:spLocks noGrp="1"/>
          </p:cNvSpPr>
          <p:nvPr>
            <p:ph type="title" hasCustomPrompt="1"/>
          </p:nvPr>
        </p:nvSpPr>
        <p:spPr>
          <a:xfrm>
            <a:off x="838200" y="365125"/>
            <a:ext cx="10515600" cy="1325563"/>
          </a:xfrm>
        </p:spPr>
        <p:txBody>
          <a:bodyPr/>
          <a:lstStyle>
            <a:lvl1pPr>
              <a:defRPr>
                <a:solidFill>
                  <a:srgbClr val="1E578E"/>
                </a:solidFill>
              </a:defRPr>
            </a:lvl1pPr>
          </a:lstStyle>
          <a:p>
            <a:r>
              <a:rPr lang="sr-Cyrl-RS" dirty="0"/>
              <a:t>Графикон</a:t>
            </a:r>
            <a:endParaRPr lang="sr-Latn-RS" dirty="0"/>
          </a:p>
        </p:txBody>
      </p:sp>
    </p:spTree>
    <p:extLst>
      <p:ext uri="{BB962C8B-B14F-4D97-AF65-F5344CB8AC3E}">
        <p14:creationId xmlns:p14="http://schemas.microsoft.com/office/powerpoint/2010/main" val="804494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w Cen MT (Body)"/>
              </a:defRPr>
            </a:lvl1pPr>
          </a:lstStyle>
          <a:p>
            <a:fld id="{D9CD9DD0-17BE-4D06-B789-47356A50A0A7}" type="datetime1">
              <a:rPr lang="sr-Latn-RS" smtClean="0"/>
              <a:pPr/>
              <a:t>22.11.2025.</a:t>
            </a:fld>
            <a:endParaRPr lang="sr-Latn-RS" dirty="0"/>
          </a:p>
        </p:txBody>
      </p:sp>
      <p:sp>
        <p:nvSpPr>
          <p:cNvPr id="3" name="Footer Placeholder 2"/>
          <p:cNvSpPr>
            <a:spLocks noGrp="1"/>
          </p:cNvSpPr>
          <p:nvPr>
            <p:ph type="ftr" sz="quarter" idx="11"/>
          </p:nvPr>
        </p:nvSpPr>
        <p:spPr/>
        <p:txBody>
          <a:bodyPr/>
          <a:lstStyle>
            <a:lvl1pPr>
              <a:defRPr>
                <a:latin typeface="Tw Cen MT (Body)"/>
              </a:defRPr>
            </a:lvl1pPr>
          </a:lstStyle>
          <a:p>
            <a:endParaRPr lang="sr-Latn-RS" dirty="0"/>
          </a:p>
        </p:txBody>
      </p:sp>
      <p:sp>
        <p:nvSpPr>
          <p:cNvPr id="7" name="Rectangle 6"/>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9"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578649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r-Latn-R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415B9-F7E1-4329-86C5-BFD9CA71CB2B}" type="datetime1">
              <a:rPr lang="sr-Latn-RS" smtClean="0"/>
              <a:pPr/>
              <a:t>22.11.2025.</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A3A0C-5B1B-4859-8A9F-0D6B550C0C8D}" type="slidenum">
              <a:rPr lang="sr-Latn-RS" smtClean="0"/>
              <a:pPr/>
              <a:t>‹#›</a:t>
            </a:fld>
            <a:endParaRPr lang="sr-Latn-RS"/>
          </a:p>
        </p:txBody>
      </p:sp>
    </p:spTree>
    <p:extLst>
      <p:ext uri="{BB962C8B-B14F-4D97-AF65-F5344CB8AC3E}">
        <p14:creationId xmlns:p14="http://schemas.microsoft.com/office/powerpoint/2010/main" val="1697356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60" r:id="rId8"/>
    <p:sldLayoutId id="2147483655" r:id="rId9"/>
    <p:sldLayoutId id="2147483656" r:id="rId10"/>
    <p:sldLayoutId id="2147483657" r:id="rId11"/>
    <p:sldLayoutId id="2147483658" r:id="rId12"/>
    <p:sldLayoutId id="2147483659" r:id="rId13"/>
    <p:sldLayoutId id="2147483662" r:id="rId14"/>
  </p:sldLayoutIdLst>
  <p:hf hdr="0" ftr="0" dt="0"/>
  <p:txStyles>
    <p:titleStyle>
      <a:lvl1pPr algn="l" defTabSz="914400" rtl="0" eaLnBrk="1" latinLnBrk="0" hangingPunct="1">
        <a:lnSpc>
          <a:spcPct val="90000"/>
        </a:lnSpc>
        <a:spcBef>
          <a:spcPct val="0"/>
        </a:spcBef>
        <a:buNone/>
        <a:defRPr sz="3600" b="1" kern="1200">
          <a:solidFill>
            <a:srgbClr val="1E578E"/>
          </a:solidFill>
          <a:latin typeface="Tw Cen MT (Body)Bod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w Cen MT (Body)Body)"/>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w Cen MT (Body)Body)"/>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w Cen MT (Body)Body)"/>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w Cen MT (Body)Body)"/>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w Cen MT (Body)Body)"/>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5" Type="http://schemas.openxmlformats.org/officeDocument/2006/relationships/image" Target="../media/image21.jpeg"/><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7244" y="3872856"/>
            <a:ext cx="9906001" cy="649195"/>
          </a:xfrm>
        </p:spPr>
        <p:txBody>
          <a:bodyPr>
            <a:normAutofit fontScale="90000"/>
          </a:bodyPr>
          <a:lstStyle/>
          <a:p>
            <a:r>
              <a:rPr lang="ru-RU" sz="4000" dirty="0">
                <a:latin typeface="Cambria" pitchFamily="18" charset="0"/>
                <a:ea typeface="Cambria" pitchFamily="18" charset="0"/>
              </a:rPr>
              <a:t>Учешће у саобраћају особа са инвалидитетом – изазови и решења</a:t>
            </a:r>
            <a:br>
              <a:rPr lang="sr-Latn-RS" sz="4000" dirty="0">
                <a:latin typeface="Cambria" pitchFamily="18" charset="0"/>
                <a:ea typeface="Cambria" pitchFamily="18" charset="0"/>
              </a:rPr>
            </a:br>
            <a:r>
              <a:rPr lang="sr-Latn-RS" sz="4000" dirty="0">
                <a:latin typeface="Cambria" pitchFamily="18" charset="0"/>
                <a:ea typeface="Cambria" pitchFamily="18" charset="0"/>
              </a:rPr>
              <a:t>-</a:t>
            </a:r>
            <a:r>
              <a:rPr lang="en-US" sz="4000" dirty="0">
                <a:latin typeface="Cambria" pitchFamily="18" charset="0"/>
                <a:ea typeface="Cambria" pitchFamily="18" charset="0"/>
              </a:rPr>
              <a:t> II </a:t>
            </a:r>
            <a:r>
              <a:rPr lang="sr-Cyrl-RS" sz="4000" dirty="0">
                <a:latin typeface="Cambria" pitchFamily="18" charset="0"/>
                <a:ea typeface="Cambria" pitchFamily="18" charset="0"/>
              </a:rPr>
              <a:t>део -</a:t>
            </a:r>
            <a:endParaRPr lang="ru-RU" sz="4000" dirty="0">
              <a:latin typeface="Cambria" pitchFamily="18" charset="0"/>
              <a:ea typeface="Cambria" pitchFamily="18" charset="0"/>
            </a:endParaRPr>
          </a:p>
        </p:txBody>
      </p:sp>
      <p:sp>
        <p:nvSpPr>
          <p:cNvPr id="4" name="Text Placeholder 3"/>
          <p:cNvSpPr>
            <a:spLocks noGrp="1"/>
          </p:cNvSpPr>
          <p:nvPr>
            <p:ph type="body" idx="13"/>
          </p:nvPr>
        </p:nvSpPr>
        <p:spPr>
          <a:xfrm>
            <a:off x="1484812" y="6329848"/>
            <a:ext cx="9144000" cy="528152"/>
          </a:xfrm>
        </p:spPr>
        <p:txBody>
          <a:bodyPr>
            <a:normAutofit/>
          </a:bodyPr>
          <a:lstStyle/>
          <a:p>
            <a:r>
              <a:rPr lang="sr-Cyrl-RS" sz="2000" dirty="0">
                <a:latin typeface="Cambria" pitchFamily="18" charset="0"/>
                <a:ea typeface="Cambria" pitchFamily="18" charset="0"/>
              </a:rPr>
              <a:t>Београд</a:t>
            </a:r>
            <a:r>
              <a:rPr lang="sr-Cyrl-RS" sz="2000">
                <a:latin typeface="Cambria" pitchFamily="18" charset="0"/>
                <a:ea typeface="Cambria" pitchFamily="18" charset="0"/>
              </a:rPr>
              <a:t>, 2025. </a:t>
            </a:r>
            <a:endParaRPr lang="sr-Latn-RS" sz="2000" dirty="0">
              <a:latin typeface="Cambria" pitchFamily="18" charset="0"/>
              <a:ea typeface="Cambria" pitchFamily="18" charset="0"/>
            </a:endParaRPr>
          </a:p>
        </p:txBody>
      </p:sp>
      <p:sp>
        <p:nvSpPr>
          <p:cNvPr id="5" name="Subtitle 2"/>
          <p:cNvSpPr txBox="1">
            <a:spLocks/>
          </p:cNvSpPr>
          <p:nvPr/>
        </p:nvSpPr>
        <p:spPr>
          <a:xfrm>
            <a:off x="352698" y="4316140"/>
            <a:ext cx="4611189" cy="2058534"/>
          </a:xfrm>
          <a:prstGeom prst="rect">
            <a:avLst/>
          </a:prstGeom>
        </p:spPr>
        <p:txBody>
          <a:bodyPr vert="horz" lIns="91440" tIns="45720" rIns="91440" bIns="45720" rtlCol="0">
            <a:noAutofit/>
          </a:bodyPr>
          <a:lstStyle/>
          <a:p>
            <a:pPr marL="0" marR="0" lvl="0" indent="0" algn="just"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br>
              <a:rPr lang="sr-Cyrl-RS" sz="2000" dirty="0">
                <a:solidFill>
                  <a:schemeClr val="bg1">
                    <a:lumMod val="50000"/>
                  </a:schemeClr>
                </a:solidFill>
                <a:latin typeface="Cambria" pitchFamily="18" charset="0"/>
                <a:ea typeface="Cambria" pitchFamily="18" charset="0"/>
              </a:rPr>
            </a:br>
            <a:r>
              <a:rPr lang="sr-Cyrl-RS" sz="2000" dirty="0">
                <a:solidFill>
                  <a:schemeClr val="bg1">
                    <a:lumMod val="50000"/>
                  </a:schemeClr>
                </a:solidFill>
                <a:latin typeface="Cambria" pitchFamily="18" charset="0"/>
                <a:ea typeface="Cambria" pitchFamily="18" charset="0"/>
              </a:rPr>
              <a:t>Предметни наставници:</a:t>
            </a:r>
          </a:p>
          <a:p>
            <a:pPr lvl="0" algn="just">
              <a:lnSpc>
                <a:spcPct val="90000"/>
              </a:lnSpc>
              <a:spcAft>
                <a:spcPts val="300"/>
              </a:spcAft>
            </a:pPr>
            <a:r>
              <a:rPr lang="en-US" sz="2000" dirty="0" err="1">
                <a:solidFill>
                  <a:schemeClr val="bg1">
                    <a:lumMod val="50000"/>
                  </a:schemeClr>
                </a:solidFill>
                <a:latin typeface="Cambria" pitchFamily="18" charset="0"/>
                <a:ea typeface="Cambria" pitchFamily="18" charset="0"/>
              </a:rPr>
              <a:t>Проф</a:t>
            </a:r>
            <a:r>
              <a:rPr lang="en-US" sz="2000" dirty="0">
                <a:solidFill>
                  <a:schemeClr val="bg1">
                    <a:lumMod val="50000"/>
                  </a:schemeClr>
                </a:solidFill>
                <a:latin typeface="Cambria" pitchFamily="18" charset="0"/>
                <a:ea typeface="Cambria" pitchFamily="18" charset="0"/>
              </a:rPr>
              <a:t>. </a:t>
            </a:r>
            <a:r>
              <a:rPr lang="en-US" sz="2000" dirty="0" err="1">
                <a:solidFill>
                  <a:schemeClr val="bg1">
                    <a:lumMod val="50000"/>
                  </a:schemeClr>
                </a:solidFill>
                <a:latin typeface="Cambria" pitchFamily="18" charset="0"/>
                <a:ea typeface="Cambria" pitchFamily="18" charset="0"/>
              </a:rPr>
              <a:t>др</a:t>
            </a:r>
            <a:r>
              <a:rPr lang="en-US" sz="2000" dirty="0">
                <a:solidFill>
                  <a:schemeClr val="bg1">
                    <a:lumMod val="50000"/>
                  </a:schemeClr>
                </a:solidFill>
                <a:latin typeface="Cambria" pitchFamily="18" charset="0"/>
                <a:ea typeface="Cambria" pitchFamily="18" charset="0"/>
              </a:rPr>
              <a:t> </a:t>
            </a:r>
            <a:r>
              <a:rPr lang="en-US" sz="2000" dirty="0" err="1">
                <a:solidFill>
                  <a:schemeClr val="bg1">
                    <a:lumMod val="50000"/>
                  </a:schemeClr>
                </a:solidFill>
                <a:latin typeface="Cambria" pitchFamily="18" charset="0"/>
                <a:ea typeface="Cambria" pitchFamily="18" charset="0"/>
              </a:rPr>
              <a:t>Радомир</a:t>
            </a:r>
            <a:r>
              <a:rPr lang="en-US" sz="2000" dirty="0">
                <a:solidFill>
                  <a:schemeClr val="bg1">
                    <a:lumMod val="50000"/>
                  </a:schemeClr>
                </a:solidFill>
                <a:latin typeface="Cambria" pitchFamily="18" charset="0"/>
                <a:ea typeface="Cambria" pitchFamily="18" charset="0"/>
              </a:rPr>
              <a:t> </a:t>
            </a:r>
            <a:r>
              <a:rPr lang="en-US" sz="2000" dirty="0" err="1">
                <a:solidFill>
                  <a:schemeClr val="bg1">
                    <a:lumMod val="50000"/>
                  </a:schemeClr>
                </a:solidFill>
                <a:latin typeface="Cambria" pitchFamily="18" charset="0"/>
                <a:ea typeface="Cambria" pitchFamily="18" charset="0"/>
              </a:rPr>
              <a:t>Мијаиловић</a:t>
            </a:r>
            <a:endParaRPr lang="sr-Cyrl-RS" sz="2000" dirty="0">
              <a:solidFill>
                <a:schemeClr val="bg1">
                  <a:lumMod val="50000"/>
                </a:schemeClr>
              </a:solidFill>
              <a:latin typeface="Cambria" pitchFamily="18" charset="0"/>
              <a:ea typeface="Cambria" pitchFamily="18" charset="0"/>
            </a:endParaRPr>
          </a:p>
          <a:p>
            <a:pPr lvl="0" algn="just">
              <a:lnSpc>
                <a:spcPct val="90000"/>
              </a:lnSpc>
              <a:spcAft>
                <a:spcPts val="300"/>
              </a:spcAft>
            </a:pPr>
            <a:r>
              <a:rPr lang="sr-Cyrl-RS" sz="2000" dirty="0">
                <a:solidFill>
                  <a:schemeClr val="bg1">
                    <a:lumMod val="50000"/>
                  </a:schemeClr>
                </a:solidFill>
                <a:latin typeface="Cambria" pitchFamily="18" charset="0"/>
                <a:ea typeface="Cambria" pitchFamily="18" charset="0"/>
              </a:rPr>
              <a:t>Проф. др Далибор Пешић</a:t>
            </a:r>
          </a:p>
          <a:p>
            <a:pPr lvl="0" algn="just">
              <a:lnSpc>
                <a:spcPct val="90000"/>
              </a:lnSpc>
              <a:spcAft>
                <a:spcPts val="300"/>
              </a:spcAft>
            </a:pPr>
            <a:r>
              <a:rPr lang="sr-Cyrl-RS" sz="2000" dirty="0">
                <a:solidFill>
                  <a:schemeClr val="bg1">
                    <a:lumMod val="50000"/>
                  </a:schemeClr>
                </a:solidFill>
                <a:latin typeface="Cambria" pitchFamily="18" charset="0"/>
                <a:ea typeface="Cambria" pitchFamily="18" charset="0"/>
              </a:rPr>
              <a:t>Доц. др Ђорђе Петровић</a:t>
            </a:r>
            <a:endParaRPr kumimoji="0" lang="sr-Latn-RS" sz="2000" b="0" i="0" u="none" strike="noStrike" kern="1200" cap="none" spc="0" normalizeH="0" baseline="0" noProof="0" dirty="0">
              <a:ln>
                <a:noFill/>
              </a:ln>
              <a:solidFill>
                <a:schemeClr val="bg1">
                  <a:lumMod val="50000"/>
                </a:schemeClr>
              </a:solidFill>
              <a:effectLst/>
              <a:uLnTx/>
              <a:uFillTx/>
              <a:latin typeface="Cambria" pitchFamily="18" charset="0"/>
              <a:ea typeface="Cambria" pitchFamily="18" charset="0"/>
            </a:endParaRPr>
          </a:p>
        </p:txBody>
      </p:sp>
      <p:sp>
        <p:nvSpPr>
          <p:cNvPr id="6" name="Rectangle 5"/>
          <p:cNvSpPr/>
          <p:nvPr/>
        </p:nvSpPr>
        <p:spPr>
          <a:xfrm>
            <a:off x="1593669" y="2348189"/>
            <a:ext cx="9313816" cy="553998"/>
          </a:xfrm>
          <a:prstGeom prst="rect">
            <a:avLst/>
          </a:prstGeom>
        </p:spPr>
        <p:txBody>
          <a:bodyPr wrap="square">
            <a:spAutoFit/>
          </a:bodyPr>
          <a:lstStyle/>
          <a:p>
            <a:pPr algn="just"/>
            <a:r>
              <a:rPr lang="sr-Cyrl-RS" sz="3000" b="1" i="1" dirty="0">
                <a:solidFill>
                  <a:schemeClr val="tx2">
                    <a:lumMod val="50000"/>
                  </a:schemeClr>
                </a:solidFill>
                <a:latin typeface="Cambria" pitchFamily="18" charset="0"/>
                <a:ea typeface="Cambria" pitchFamily="18" charset="0"/>
              </a:rPr>
              <a:t>Предмет: Безбедност особа са инвалидитетом</a:t>
            </a:r>
            <a:endParaRPr lang="en-US" sz="3000" b="1" i="1" dirty="0">
              <a:solidFill>
                <a:schemeClr val="tx2">
                  <a:lumMod val="50000"/>
                </a:schemeClr>
              </a:solidFill>
            </a:endParaRPr>
          </a:p>
        </p:txBody>
      </p:sp>
    </p:spTree>
    <p:extLst>
      <p:ext uri="{BB962C8B-B14F-4D97-AF65-F5344CB8AC3E}">
        <p14:creationId xmlns:p14="http://schemas.microsoft.com/office/powerpoint/2010/main" val="2750434249"/>
      </p:ext>
    </p:extLst>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Bottom)">
                                      <p:cBhvr>
                                        <p:cTn id="10" dur="500"/>
                                        <p:tgtEl>
                                          <p:spTgt spid="2"/>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Bottom)">
                                      <p:cBhvr>
                                        <p:cTn id="13" dur="500"/>
                                        <p:tgtEl>
                                          <p:spTgt spid="5"/>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slide(fromBottom)">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91251"/>
            <a:ext cx="12192000" cy="1163229"/>
          </a:xfrm>
          <a:solidFill>
            <a:srgbClr val="CCFFFF"/>
          </a:solidFill>
          <a:ln>
            <a:solidFill>
              <a:srgbClr val="CCFFFF"/>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u-RU" sz="3500" dirty="0">
                <a:solidFill>
                  <a:srgbClr val="002060"/>
                </a:solidFill>
                <a:latin typeface="Cambria" pitchFamily="18" charset="0"/>
                <a:ea typeface="Cambria" pitchFamily="18" charset="0"/>
              </a:rPr>
              <a:t>Системи и уређаји за седење, позиционирање и пасивну безбедност возача</a:t>
            </a:r>
            <a:endParaRPr lang="en-US" sz="3500" dirty="0">
              <a:solidFill>
                <a:srgbClr val="002060"/>
              </a:solidFill>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10</a:t>
            </a:fld>
            <a:endParaRPr lang="sr-Latn-RS" dirty="0"/>
          </a:p>
        </p:txBody>
      </p:sp>
      <p:sp>
        <p:nvSpPr>
          <p:cNvPr id="7" name="Rectangle 6"/>
          <p:cNvSpPr/>
          <p:nvPr/>
        </p:nvSpPr>
        <p:spPr>
          <a:xfrm>
            <a:off x="365760" y="2128467"/>
            <a:ext cx="11403874" cy="3785652"/>
          </a:xfrm>
          <a:prstGeom prst="rect">
            <a:avLst/>
          </a:prstGeom>
        </p:spPr>
        <p:txBody>
          <a:bodyPr wrap="square">
            <a:spAutoFit/>
          </a:bodyPr>
          <a:lstStyle/>
          <a:p>
            <a:pPr algn="just">
              <a:spcBef>
                <a:spcPts val="1200"/>
              </a:spcBef>
              <a:spcAft>
                <a:spcPts val="1200"/>
              </a:spcAft>
            </a:pPr>
            <a:r>
              <a:rPr lang="sr-Cyrl-RS" sz="2500" b="1" dirty="0">
                <a:latin typeface="Cambria" pitchFamily="18" charset="0"/>
                <a:ea typeface="Cambria" pitchFamily="18" charset="0"/>
              </a:rPr>
              <a:t>Модификација рада ваздуншних јастука </a:t>
            </a:r>
            <a:r>
              <a:rPr lang="sr-Cyrl-RS" sz="2500" dirty="0">
                <a:latin typeface="Cambria" pitchFamily="18" charset="0"/>
                <a:ea typeface="Cambria" pitchFamily="18" charset="0"/>
              </a:rPr>
              <a:t>- Код групе особа са инвалидитетом које управљају возилом из инвалидских колица постоји забринутост како ће активација ваздушних јастука утицати на њихову безбедност, с обзиром на њихов повећан ризик повређивања.</a:t>
            </a:r>
          </a:p>
          <a:p>
            <a:pPr algn="just">
              <a:spcBef>
                <a:spcPts val="1200"/>
              </a:spcBef>
              <a:spcAft>
                <a:spcPts val="1200"/>
              </a:spcAft>
            </a:pPr>
            <a:r>
              <a:rPr lang="sr-Cyrl-RS" sz="2500" dirty="0">
                <a:latin typeface="Cambria" pitchFamily="18" charset="0"/>
                <a:ea typeface="Cambria" pitchFamily="18" charset="0"/>
              </a:rPr>
              <a:t>Квалитетна модификација рада ваздушних јастука и модификација сигурносног појаса од изузетног је значаја за безбедност путника у возилу.</a:t>
            </a:r>
          </a:p>
          <a:p>
            <a:pPr algn="just">
              <a:spcBef>
                <a:spcPts val="1200"/>
              </a:spcBef>
              <a:spcAft>
                <a:spcPts val="1200"/>
              </a:spcAft>
            </a:pPr>
            <a:r>
              <a:rPr lang="sr-Cyrl-RS" sz="2500" dirty="0">
                <a:latin typeface="Cambria" pitchFamily="18" charset="0"/>
                <a:ea typeface="Cambria" pitchFamily="18" charset="0"/>
              </a:rPr>
              <a:t>Најбољи доказ колико је важно испунити оба ова захтева представљају креш тестови.</a:t>
            </a:r>
          </a:p>
        </p:txBody>
      </p:sp>
      <p:sp>
        <p:nvSpPr>
          <p:cNvPr id="8" name="Rectangle 7"/>
          <p:cNvSpPr/>
          <p:nvPr/>
        </p:nvSpPr>
        <p:spPr>
          <a:xfrm>
            <a:off x="352697" y="2129246"/>
            <a:ext cx="11534503" cy="1672045"/>
          </a:xfrm>
          <a:prstGeom prst="rect">
            <a:avLst/>
          </a:prstGeom>
          <a:noFill/>
          <a:ln w="28575">
            <a:solidFill>
              <a:srgbClr val="FF6699"/>
            </a:solidFill>
            <a:prstDash val="lgDashDotDot"/>
          </a:ln>
          <a:effectLst>
            <a:glow rad="101600">
              <a:srgbClr val="FF6699">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8188"/>
            <a:ext cx="12192000" cy="1163229"/>
          </a:xfrm>
          <a:solidFill>
            <a:srgbClr val="CCFFFF"/>
          </a:solidFill>
          <a:ln>
            <a:solidFill>
              <a:srgbClr val="CCFFFF"/>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u-RU" sz="3500" dirty="0">
                <a:solidFill>
                  <a:srgbClr val="002060"/>
                </a:solidFill>
                <a:latin typeface="Cambria" pitchFamily="18" charset="0"/>
                <a:ea typeface="Cambria" pitchFamily="18" charset="0"/>
              </a:rPr>
              <a:t>Системи и уређаји за седење, позиционирање и пасивну безбедност возача</a:t>
            </a:r>
            <a:endParaRPr lang="en-US" sz="3500" dirty="0">
              <a:solidFill>
                <a:srgbClr val="002060"/>
              </a:solidFill>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11</a:t>
            </a:fld>
            <a:endParaRPr lang="sr-Latn-RS" dirty="0"/>
          </a:p>
        </p:txBody>
      </p:sp>
      <p:pic>
        <p:nvPicPr>
          <p:cNvPr id="5" name="Picture 4"/>
          <p:cNvPicPr>
            <a:picLocks/>
          </p:cNvPicPr>
          <p:nvPr/>
        </p:nvPicPr>
        <p:blipFill>
          <a:blip r:embed="rId2" cstate="print"/>
          <a:stretch>
            <a:fillRect/>
          </a:stretch>
        </p:blipFill>
        <p:spPr>
          <a:xfrm>
            <a:off x="2773680" y="1991101"/>
            <a:ext cx="1554480" cy="4663440"/>
          </a:xfrm>
          <a:prstGeom prst="rect">
            <a:avLst/>
          </a:prstGeom>
        </p:spPr>
      </p:pic>
      <p:pic>
        <p:nvPicPr>
          <p:cNvPr id="6" name="Picture 5"/>
          <p:cNvPicPr>
            <a:picLocks/>
          </p:cNvPicPr>
          <p:nvPr/>
        </p:nvPicPr>
        <p:blipFill>
          <a:blip r:embed="rId3" cstate="print"/>
          <a:stretch>
            <a:fillRect/>
          </a:stretch>
        </p:blipFill>
        <p:spPr>
          <a:xfrm>
            <a:off x="7574280" y="1991101"/>
            <a:ext cx="1554480" cy="4663440"/>
          </a:xfrm>
          <a:prstGeom prst="rect">
            <a:avLst/>
          </a:prstGeom>
        </p:spPr>
      </p:pic>
      <p:sp>
        <p:nvSpPr>
          <p:cNvPr id="8" name="Multiply 7"/>
          <p:cNvSpPr/>
          <p:nvPr/>
        </p:nvSpPr>
        <p:spPr bwMode="auto">
          <a:xfrm>
            <a:off x="9250679" y="3774181"/>
            <a:ext cx="1097280" cy="1097280"/>
          </a:xfrm>
          <a:prstGeom prst="mathMultiply">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a:ln>
                <a:noFill/>
              </a:ln>
              <a:solidFill>
                <a:srgbClr val="000000"/>
              </a:solidFill>
              <a:effectLst/>
              <a:latin typeface="Arial" charset="0"/>
            </a:endParaRPr>
          </a:p>
        </p:txBody>
      </p:sp>
      <p:grpSp>
        <p:nvGrpSpPr>
          <p:cNvPr id="9" name="Group 8"/>
          <p:cNvGrpSpPr/>
          <p:nvPr/>
        </p:nvGrpSpPr>
        <p:grpSpPr>
          <a:xfrm>
            <a:off x="4540420" y="3781418"/>
            <a:ext cx="1365295" cy="1082806"/>
            <a:chOff x="2983820" y="3076575"/>
            <a:chExt cx="1365295" cy="1082806"/>
          </a:xfrm>
        </p:grpSpPr>
        <p:cxnSp>
          <p:nvCxnSpPr>
            <p:cNvPr id="10" name="Straight Connector 9"/>
            <p:cNvCxnSpPr/>
            <p:nvPr/>
          </p:nvCxnSpPr>
          <p:spPr bwMode="auto">
            <a:xfrm flipH="1" flipV="1">
              <a:off x="2983820" y="3691449"/>
              <a:ext cx="437452" cy="467932"/>
            </a:xfrm>
            <a:prstGeom prst="line">
              <a:avLst/>
            </a:prstGeom>
            <a:noFill/>
            <a:ln w="98425" cap="flat" cmpd="sng" algn="ctr">
              <a:solidFill>
                <a:srgbClr val="00B050"/>
              </a:solidFill>
              <a:prstDash val="solid"/>
              <a:round/>
              <a:headEnd type="none" w="med" len="med"/>
              <a:tailEnd type="none" w="med" len="med"/>
            </a:ln>
            <a:effectLst/>
          </p:spPr>
        </p:cxnSp>
        <p:cxnSp>
          <p:nvCxnSpPr>
            <p:cNvPr id="11" name="Straight Connector 10"/>
            <p:cNvCxnSpPr/>
            <p:nvPr/>
          </p:nvCxnSpPr>
          <p:spPr bwMode="auto">
            <a:xfrm flipV="1">
              <a:off x="3373647" y="3076575"/>
              <a:ext cx="975468" cy="1066800"/>
            </a:xfrm>
            <a:prstGeom prst="line">
              <a:avLst/>
            </a:prstGeom>
            <a:noFill/>
            <a:ln w="98425" cap="flat" cmpd="sng" algn="ctr">
              <a:solidFill>
                <a:srgbClr val="00B050"/>
              </a:solidFill>
              <a:prstDash val="solid"/>
              <a:round/>
              <a:headEnd type="none" w="med" len="med"/>
              <a:tailEnd type="none" w="med" len="med"/>
            </a:ln>
            <a:effectLst/>
          </p:spPr>
        </p:cxnSp>
      </p:grpSp>
      <p:sp>
        <p:nvSpPr>
          <p:cNvPr id="12" name="Oval 11"/>
          <p:cNvSpPr/>
          <p:nvPr/>
        </p:nvSpPr>
        <p:spPr bwMode="auto">
          <a:xfrm>
            <a:off x="7558848" y="4314818"/>
            <a:ext cx="1188720" cy="2286000"/>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a:ln>
                <a:noFill/>
              </a:ln>
              <a:solidFill>
                <a:srgbClr val="000000"/>
              </a:solidFill>
              <a:effectLst/>
              <a:latin typeface="Arial" charset="0"/>
            </a:endParaRPr>
          </a:p>
        </p:txBody>
      </p:sp>
      <p:sp>
        <p:nvSpPr>
          <p:cNvPr id="13" name="Rectangle 12"/>
          <p:cNvSpPr/>
          <p:nvPr/>
        </p:nvSpPr>
        <p:spPr>
          <a:xfrm>
            <a:off x="4368265" y="5229889"/>
            <a:ext cx="2450546" cy="923330"/>
          </a:xfrm>
          <a:prstGeom prst="rect">
            <a:avLst/>
          </a:prstGeom>
        </p:spPr>
        <p:txBody>
          <a:bodyPr wrap="square">
            <a:spAutoFit/>
          </a:bodyPr>
          <a:lstStyle/>
          <a:p>
            <a:pPr algn="ctr"/>
            <a:r>
              <a:rPr lang="ru-RU" b="1" dirty="0">
                <a:effectLst>
                  <a:glow rad="228600">
                    <a:schemeClr val="accent6">
                      <a:satMod val="175000"/>
                      <a:alpha val="40000"/>
                    </a:schemeClr>
                  </a:glow>
                </a:effectLst>
                <a:latin typeface="Cambria" pitchFamily="18" charset="0"/>
                <a:ea typeface="Cambria" pitchFamily="18" charset="0"/>
              </a:rPr>
              <a:t>Тело возача зауставља само појас !!!</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7"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7"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7"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7"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par>
                                <p:cTn id="25" presetID="7"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7" presetClass="entr" presetSubtype="4"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2" grpId="0"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43503"/>
            <a:ext cx="12192000" cy="1163229"/>
          </a:xfrm>
          <a:solidFill>
            <a:srgbClr val="CCFFFF"/>
          </a:solidFill>
          <a:ln>
            <a:solidFill>
              <a:srgbClr val="CCFFFF"/>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u-RU" sz="3500" dirty="0">
                <a:solidFill>
                  <a:srgbClr val="002060"/>
                </a:solidFill>
                <a:latin typeface="Cambria" pitchFamily="18" charset="0"/>
                <a:ea typeface="Cambria" pitchFamily="18" charset="0"/>
              </a:rPr>
              <a:t>Системи и уређаји за седење, позиционирање и пасивну безбедност возача</a:t>
            </a:r>
            <a:endParaRPr lang="en-US" sz="3500" dirty="0">
              <a:solidFill>
                <a:srgbClr val="002060"/>
              </a:solidFill>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12</a:t>
            </a:fld>
            <a:endParaRPr lang="sr-Latn-RS" dirty="0"/>
          </a:p>
        </p:txBody>
      </p:sp>
      <p:sp>
        <p:nvSpPr>
          <p:cNvPr id="14" name="Rectangle 13"/>
          <p:cNvSpPr/>
          <p:nvPr/>
        </p:nvSpPr>
        <p:spPr>
          <a:xfrm>
            <a:off x="653143" y="2274838"/>
            <a:ext cx="10868297" cy="3708708"/>
          </a:xfrm>
          <a:prstGeom prst="rect">
            <a:avLst/>
          </a:prstGeom>
        </p:spPr>
        <p:txBody>
          <a:bodyPr wrap="square">
            <a:spAutoFit/>
          </a:bodyPr>
          <a:lstStyle/>
          <a:p>
            <a:pPr algn="just">
              <a:spcBef>
                <a:spcPts val="1200"/>
              </a:spcBef>
              <a:spcAft>
                <a:spcPts val="6000"/>
              </a:spcAft>
            </a:pPr>
            <a:r>
              <a:rPr lang="ru-RU" sz="2500" b="1" dirty="0">
                <a:latin typeface="Cambria" pitchFamily="18" charset="0"/>
                <a:ea typeface="Cambria" pitchFamily="18" charset="0"/>
              </a:rPr>
              <a:t>Уградња улазно/излазних рампи и лифтова </a:t>
            </a:r>
            <a:r>
              <a:rPr lang="ru-RU" sz="2500" dirty="0">
                <a:latin typeface="Cambria" pitchFamily="18" charset="0"/>
                <a:ea typeface="Cambria" pitchFamily="18" charset="0"/>
              </a:rPr>
              <a:t>- Ова модификација возила служи за олакшавање уласка и изласка особа са инвалидитетом у транспортна средства.</a:t>
            </a:r>
          </a:p>
          <a:p>
            <a:pPr algn="just">
              <a:spcBef>
                <a:spcPts val="1200"/>
              </a:spcBef>
              <a:spcAft>
                <a:spcPts val="6000"/>
              </a:spcAft>
            </a:pPr>
            <a:r>
              <a:rPr lang="ru-RU" sz="2500" b="1" dirty="0">
                <a:latin typeface="Cambria" pitchFamily="18" charset="0"/>
                <a:ea typeface="Cambria" pitchFamily="18" charset="0"/>
              </a:rPr>
              <a:t>Спуштање пода возила </a:t>
            </a:r>
            <a:r>
              <a:rPr lang="ru-RU" sz="2500" dirty="0">
                <a:latin typeface="Cambria" pitchFamily="18" charset="0"/>
                <a:ea typeface="Cambria" pitchFamily="18" charset="0"/>
              </a:rPr>
              <a:t>- Разлог за ову модификацију транспортног средства је омогућавање оптималне висине погледа приликом вожње, с обзиром да је положај седења у инвалидским колицима виши у односу на стандардно седиште </a:t>
            </a:r>
          </a:p>
        </p:txBody>
      </p:sp>
      <p:sp>
        <p:nvSpPr>
          <p:cNvPr id="15" name="Rounded Rectangle 14"/>
          <p:cNvSpPr/>
          <p:nvPr/>
        </p:nvSpPr>
        <p:spPr>
          <a:xfrm>
            <a:off x="418011" y="2011679"/>
            <a:ext cx="11469189" cy="1815737"/>
          </a:xfrm>
          <a:prstGeom prst="roundRect">
            <a:avLst/>
          </a:prstGeom>
          <a:noFill/>
          <a:ln w="28575">
            <a:solidFill>
              <a:schemeClr val="accent2">
                <a:lumMod val="75000"/>
              </a:schemeClr>
            </a:solidFill>
            <a:prstDash val="lgDash"/>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arallelogram 15"/>
          <p:cNvSpPr/>
          <p:nvPr/>
        </p:nvSpPr>
        <p:spPr>
          <a:xfrm>
            <a:off x="274320" y="4271554"/>
            <a:ext cx="11743509" cy="1711235"/>
          </a:xfrm>
          <a:prstGeom prst="parallelogram">
            <a:avLst/>
          </a:prstGeom>
          <a:noFill/>
          <a:ln w="3175">
            <a:solidFill>
              <a:srgbClr val="FFFF00"/>
            </a:solidFill>
            <a:prstDash val="lgDashDotDot"/>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cover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53"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69628"/>
            <a:ext cx="12192000" cy="1163229"/>
          </a:xfrm>
          <a:solidFill>
            <a:srgbClr val="CCFFFF"/>
          </a:solidFill>
          <a:ln>
            <a:solidFill>
              <a:srgbClr val="CCFFFF"/>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u-RU" sz="3500" dirty="0">
                <a:solidFill>
                  <a:srgbClr val="002060"/>
                </a:solidFill>
                <a:latin typeface="Cambria" pitchFamily="18" charset="0"/>
                <a:ea typeface="Cambria" pitchFamily="18" charset="0"/>
              </a:rPr>
              <a:t>Системи и уређаји за седење, позиционирање и пасивну безбедност возача</a:t>
            </a:r>
            <a:endParaRPr lang="en-US" sz="3500" dirty="0">
              <a:solidFill>
                <a:srgbClr val="002060"/>
              </a:solidFill>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13</a:t>
            </a:fld>
            <a:endParaRPr lang="sr-Latn-RS" dirty="0"/>
          </a:p>
        </p:txBody>
      </p:sp>
      <p:sp>
        <p:nvSpPr>
          <p:cNvPr id="5" name="Rectangle 4"/>
          <p:cNvSpPr/>
          <p:nvPr/>
        </p:nvSpPr>
        <p:spPr>
          <a:xfrm>
            <a:off x="470263" y="2164978"/>
            <a:ext cx="11390811" cy="4247317"/>
          </a:xfrm>
          <a:prstGeom prst="rect">
            <a:avLst/>
          </a:prstGeom>
        </p:spPr>
        <p:txBody>
          <a:bodyPr wrap="square">
            <a:spAutoFit/>
          </a:bodyPr>
          <a:lstStyle/>
          <a:p>
            <a:pPr algn="just">
              <a:spcAft>
                <a:spcPts val="1200"/>
              </a:spcAft>
            </a:pPr>
            <a:r>
              <a:rPr lang="ru-RU" sz="2500" b="1" dirty="0">
                <a:effectLst>
                  <a:glow rad="101600">
                    <a:srgbClr val="99FFCC">
                      <a:alpha val="60000"/>
                    </a:srgbClr>
                  </a:glow>
                </a:effectLst>
                <a:latin typeface="Cambria" pitchFamily="18" charset="0"/>
                <a:ea typeface="Cambria" pitchFamily="18" charset="0"/>
              </a:rPr>
              <a:t>Системи за безбедно седење у инвалидским колицима </a:t>
            </a:r>
            <a:r>
              <a:rPr lang="ru-RU" sz="2500" dirty="0">
                <a:latin typeface="Cambria" pitchFamily="18" charset="0"/>
                <a:ea typeface="Cambria" pitchFamily="18" charset="0"/>
              </a:rPr>
              <a:t>- У ситуацијама кад возач управља возилом из инвалидских колица неопходно је обезбедити фиксирање самих колица у кабини. Најчешћи систем фиксирања инвалидских колица представља систем везивања каишевима у четири тачке. Још један чест начин фиксирања инвалидских колица је закључавање колица у одговарајућем положају. </a:t>
            </a:r>
          </a:p>
          <a:p>
            <a:pPr algn="just">
              <a:spcBef>
                <a:spcPts val="1200"/>
              </a:spcBef>
              <a:spcAft>
                <a:spcPts val="1200"/>
              </a:spcAft>
            </a:pPr>
            <a:r>
              <a:rPr lang="ru-RU" sz="2500" b="1" dirty="0">
                <a:effectLst>
                  <a:glow rad="101600">
                    <a:srgbClr val="99FFCC">
                      <a:alpha val="60000"/>
                    </a:srgbClr>
                  </a:glow>
                </a:effectLst>
                <a:latin typeface="Cambria" pitchFamily="18" charset="0"/>
                <a:ea typeface="Cambria" pitchFamily="18" charset="0"/>
              </a:rPr>
              <a:t>Адаптација седишта возача </a:t>
            </a:r>
            <a:r>
              <a:rPr lang="ru-RU" sz="2500" dirty="0">
                <a:latin typeface="Cambria" pitchFamily="18" charset="0"/>
                <a:ea typeface="Cambria" pitchFamily="18" charset="0"/>
              </a:rPr>
              <a:t>- У зависности од потреба особе са инвалидитетом могућа је уградња седишта са 6 степени слободе. Овакво седиште омогућава ротацију за 90 степени (према вратима), подешавање висине седења, као и положаја у односу на точак управљач</a:t>
            </a:r>
            <a:r>
              <a:rPr lang="en-US" sz="2500" dirty="0">
                <a:latin typeface="Cambria" pitchFamily="18" charset="0"/>
                <a:ea typeface="Cambria" pitchFamily="18" charset="0"/>
              </a:rPr>
              <a:t>.</a:t>
            </a: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30631"/>
            <a:ext cx="12192000" cy="888908"/>
          </a:xfrm>
          <a:solidFill>
            <a:srgbClr val="CCFFFF"/>
          </a:solidFill>
          <a:ln>
            <a:no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u-RU" sz="3500" dirty="0">
                <a:solidFill>
                  <a:srgbClr val="002060"/>
                </a:solidFill>
                <a:latin typeface="Cambria" pitchFamily="18" charset="0"/>
                <a:ea typeface="Cambria" pitchFamily="18" charset="0"/>
              </a:rPr>
              <a:t>Системи и уређаји за управљање возилом</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14</a:t>
            </a:fld>
            <a:endParaRPr lang="sr-Latn-RS" dirty="0"/>
          </a:p>
        </p:txBody>
      </p:sp>
      <p:sp>
        <p:nvSpPr>
          <p:cNvPr id="6" name="Rectangle 5"/>
          <p:cNvSpPr/>
          <p:nvPr/>
        </p:nvSpPr>
        <p:spPr>
          <a:xfrm>
            <a:off x="265608" y="1582530"/>
            <a:ext cx="11621592" cy="4708981"/>
          </a:xfrm>
          <a:prstGeom prst="rect">
            <a:avLst/>
          </a:prstGeom>
        </p:spPr>
        <p:txBody>
          <a:bodyPr wrap="square">
            <a:spAutoFit/>
          </a:bodyPr>
          <a:lstStyle/>
          <a:p>
            <a:pPr algn="just">
              <a:spcBef>
                <a:spcPts val="1200"/>
              </a:spcBef>
              <a:spcAft>
                <a:spcPts val="1800"/>
              </a:spcAft>
            </a:pPr>
            <a:r>
              <a:rPr lang="ru-RU" sz="2500" dirty="0">
                <a:latin typeface="Cambria" pitchFamily="18" charset="0"/>
                <a:ea typeface="Cambria" pitchFamily="18" charset="0"/>
              </a:rPr>
              <a:t>Системи и уређаји за управљање возилом олакшавају особама са инвалидитетом управљање возила. У пракси се примењује велики број додатака који олакшавају управљање возилом, међу којима су најзаступљенији:</a:t>
            </a:r>
          </a:p>
          <a:p>
            <a:pPr algn="just">
              <a:spcBef>
                <a:spcPts val="1200"/>
              </a:spcBef>
              <a:spcAft>
                <a:spcPts val="1800"/>
              </a:spcAft>
            </a:pPr>
            <a:r>
              <a:rPr lang="ru-RU" sz="2500" b="1" dirty="0">
                <a:effectLst>
                  <a:glow rad="228600">
                    <a:schemeClr val="accent4">
                      <a:satMod val="175000"/>
                      <a:alpha val="40000"/>
                    </a:schemeClr>
                  </a:glow>
                </a:effectLst>
                <a:latin typeface="Cambria" pitchFamily="18" charset="0"/>
                <a:ea typeface="Cambria" pitchFamily="18" charset="0"/>
              </a:rPr>
              <a:t>Систем за подршку управљању точком управљача </a:t>
            </a:r>
            <a:r>
              <a:rPr lang="ru-RU" sz="2500" dirty="0">
                <a:latin typeface="Cambria" pitchFamily="18" charset="0"/>
                <a:ea typeface="Cambria" pitchFamily="18" charset="0"/>
              </a:rPr>
              <a:t>- У ситуацијама када особа са инвалидитетом није у могућности да управља стандардним точком управљача могуће је смањити напор за управљање возилом и до 70%. </a:t>
            </a:r>
          </a:p>
          <a:p>
            <a:pPr algn="just">
              <a:spcBef>
                <a:spcPts val="1200"/>
              </a:spcBef>
              <a:spcAft>
                <a:spcPts val="1800"/>
              </a:spcAft>
            </a:pPr>
            <a:r>
              <a:rPr lang="ru-RU" sz="2500" b="1" dirty="0">
                <a:effectLst>
                  <a:glow rad="228600">
                    <a:schemeClr val="accent4">
                      <a:satMod val="175000"/>
                      <a:alpha val="40000"/>
                    </a:schemeClr>
                  </a:glow>
                </a:effectLst>
                <a:latin typeface="Cambria" pitchFamily="18" charset="0"/>
                <a:ea typeface="Cambria" pitchFamily="18" charset="0"/>
              </a:rPr>
              <a:t>Модификације величине и положаја точка управљача </a:t>
            </a:r>
            <a:r>
              <a:rPr lang="ru-RU" sz="2500" dirty="0">
                <a:latin typeface="Cambria" pitchFamily="18" charset="0"/>
                <a:ea typeface="Cambria" pitchFamily="18" charset="0"/>
              </a:rPr>
              <a:t>- Ако постоји потреба могуће је извршити смањење точка управљача. Такође, корекцијом летве точка управљача могуће је кориговати и положај точка управљача.</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1" presetClass="entr" presetSubtype="0" fill="hold" grpId="0" nodeType="withEffect">
                                  <p:stCondLst>
                                    <p:cond delay="0"/>
                                  </p:stCondLst>
                                  <p:childTnLst>
                                    <p:set>
                                      <p:cBhvr>
                                        <p:cTn id="6" dur="500">
                                          <p:stCondLst>
                                            <p:cond delay="0"/>
                                          </p:stCondLst>
                                        </p:cTn>
                                        <p:tgtEl>
                                          <p:spTgt spid="2"/>
                                        </p:tgtEl>
                                        <p:attrNameLst>
                                          <p:attrName>style.visibility</p:attrName>
                                        </p:attrNameLst>
                                      </p:cBhvr>
                                      <p:to>
                                        <p:strVal val="visible"/>
                                      </p:to>
                                    </p:set>
                                  </p:childTnLst>
                                </p:cTn>
                              </p:par>
                              <p:par>
                                <p:cTn id="7" presetID="11" presetClass="entr" presetSubtype="0" fill="hold" grpId="0" nodeType="withEffect">
                                  <p:stCondLst>
                                    <p:cond delay="0"/>
                                  </p:stCondLst>
                                  <p:childTnLst>
                                    <p:set>
                                      <p:cBhvr>
                                        <p:cTn id="8" dur="500">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470264"/>
            <a:ext cx="12192000" cy="940526"/>
          </a:xfrm>
          <a:solidFill>
            <a:srgbClr val="CCFFFF"/>
          </a:solidFill>
          <a:ln>
            <a:solidFill>
              <a:srgbClr val="CCFFFF"/>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u-RU" sz="3500" dirty="0">
                <a:solidFill>
                  <a:srgbClr val="002060"/>
                </a:solidFill>
                <a:latin typeface="Cambria" pitchFamily="18" charset="0"/>
                <a:ea typeface="Cambria" pitchFamily="18" charset="0"/>
              </a:rPr>
              <a:t>Системи и уређаји за управљање возилом</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15</a:t>
            </a:fld>
            <a:endParaRPr lang="sr-Latn-RS" dirty="0"/>
          </a:p>
        </p:txBody>
      </p:sp>
      <p:sp>
        <p:nvSpPr>
          <p:cNvPr id="5" name="Rectangle 4"/>
          <p:cNvSpPr/>
          <p:nvPr/>
        </p:nvSpPr>
        <p:spPr>
          <a:xfrm>
            <a:off x="287384" y="1509489"/>
            <a:ext cx="11717382" cy="1246495"/>
          </a:xfrm>
          <a:prstGeom prst="rect">
            <a:avLst/>
          </a:prstGeom>
        </p:spPr>
        <p:txBody>
          <a:bodyPr wrap="square">
            <a:spAutoFit/>
          </a:bodyPr>
          <a:lstStyle/>
          <a:p>
            <a:pPr algn="just"/>
            <a:r>
              <a:rPr lang="ru-RU" sz="2500" b="1" dirty="0">
                <a:effectLst>
                  <a:glow rad="228600">
                    <a:schemeClr val="accent6">
                      <a:satMod val="175000"/>
                      <a:alpha val="40000"/>
                    </a:schemeClr>
                  </a:glow>
                </a:effectLst>
                <a:latin typeface="Cambria" pitchFamily="18" charset="0"/>
                <a:ea typeface="Cambria" pitchFamily="18" charset="0"/>
              </a:rPr>
              <a:t>Ручице на точку управљача </a:t>
            </a:r>
            <a:r>
              <a:rPr lang="ru-RU" sz="2500" dirty="0">
                <a:latin typeface="Cambria" pitchFamily="18" charset="0"/>
                <a:ea typeface="Cambria" pitchFamily="18" charset="0"/>
              </a:rPr>
              <a:t>- Овим ручицама олакшава се особама са инвалидитетом управљање возилом. Постоји неколико начина извођење ових ручица (</a:t>
            </a:r>
            <a:r>
              <a:rPr lang="en-US" sz="2500" dirty="0">
                <a:latin typeface="Cambria" pitchFamily="18" charset="0"/>
                <a:ea typeface="Cambria" pitchFamily="18" charset="0"/>
              </a:rPr>
              <a:t>A</a:t>
            </a:r>
            <a:r>
              <a:rPr lang="ru-RU" sz="2500" dirty="0">
                <a:latin typeface="Cambria" pitchFamily="18" charset="0"/>
                <a:ea typeface="Cambria" pitchFamily="18" charset="0"/>
              </a:rPr>
              <a:t> – печурка; </a:t>
            </a:r>
            <a:r>
              <a:rPr lang="en-US" sz="2500" dirty="0">
                <a:latin typeface="Cambria" pitchFamily="18" charset="0"/>
                <a:ea typeface="Cambria" pitchFamily="18" charset="0"/>
              </a:rPr>
              <a:t>B</a:t>
            </a:r>
            <a:r>
              <a:rPr lang="ru-RU" sz="2500" dirty="0">
                <a:latin typeface="Cambria" pitchFamily="18" charset="0"/>
                <a:ea typeface="Cambria" pitchFamily="18" charset="0"/>
              </a:rPr>
              <a:t> – “</a:t>
            </a:r>
            <a:r>
              <a:rPr lang="en-US" sz="2500" dirty="0">
                <a:latin typeface="Cambria" pitchFamily="18" charset="0"/>
                <a:ea typeface="Cambria" pitchFamily="18" charset="0"/>
              </a:rPr>
              <a:t>B</a:t>
            </a:r>
            <a:r>
              <a:rPr lang="ru-RU" sz="2500" dirty="0">
                <a:latin typeface="Cambria" pitchFamily="18" charset="0"/>
                <a:ea typeface="Cambria" pitchFamily="18" charset="0"/>
              </a:rPr>
              <a:t>” ручица; </a:t>
            </a:r>
            <a:r>
              <a:rPr lang="en-US" sz="2500" dirty="0">
                <a:latin typeface="Cambria" pitchFamily="18" charset="0"/>
                <a:ea typeface="Cambria" pitchFamily="18" charset="0"/>
              </a:rPr>
              <a:t>C</a:t>
            </a:r>
            <a:r>
              <a:rPr lang="ru-RU" sz="2500" dirty="0">
                <a:latin typeface="Cambria" pitchFamily="18" charset="0"/>
                <a:ea typeface="Cambria" pitchFamily="18" charset="0"/>
              </a:rPr>
              <a:t> – Ручица за длан; </a:t>
            </a:r>
            <a:r>
              <a:rPr lang="en-US" sz="2500" dirty="0">
                <a:latin typeface="Cambria" pitchFamily="18" charset="0"/>
                <a:ea typeface="Cambria" pitchFamily="18" charset="0"/>
              </a:rPr>
              <a:t>D</a:t>
            </a:r>
            <a:r>
              <a:rPr lang="ru-RU" sz="2500" dirty="0">
                <a:latin typeface="Cambria" pitchFamily="18" charset="0"/>
                <a:ea typeface="Cambria" pitchFamily="18" charset="0"/>
              </a:rPr>
              <a:t> – Три-пин).</a:t>
            </a:r>
          </a:p>
        </p:txBody>
      </p:sp>
      <p:pic>
        <p:nvPicPr>
          <p:cNvPr id="12" name="Picture 11"/>
          <p:cNvPicPr/>
          <p:nvPr/>
        </p:nvPicPr>
        <p:blipFill>
          <a:blip r:embed="rId2" cstate="print"/>
          <a:stretch>
            <a:fillRect/>
          </a:stretch>
        </p:blipFill>
        <p:spPr>
          <a:xfrm>
            <a:off x="3500989" y="2897777"/>
            <a:ext cx="4911347" cy="3528000"/>
          </a:xfrm>
          <a:prstGeom prst="rect">
            <a:avLst/>
          </a:prstGeom>
        </p:spPr>
      </p:pic>
      <p:sp>
        <p:nvSpPr>
          <p:cNvPr id="13" name="Rounded Rectangle 12"/>
          <p:cNvSpPr/>
          <p:nvPr/>
        </p:nvSpPr>
        <p:spPr bwMode="auto">
          <a:xfrm>
            <a:off x="3594463" y="4069477"/>
            <a:ext cx="432000" cy="533029"/>
          </a:xfrm>
          <a:prstGeom prst="roundRect">
            <a:avLst/>
          </a:prstGeom>
          <a:solidFill>
            <a:srgbClr val="DADADA">
              <a:lumMod val="75000"/>
            </a:srgb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a:pPr>
            <a:r>
              <a:rPr kumimoji="0" lang="sr-Latn-RS" sz="2400" b="1" i="0" u="none" strike="noStrike" kern="0" cap="none" spc="0" normalizeH="0" baseline="0" noProof="0" dirty="0">
                <a:ln>
                  <a:noFill/>
                </a:ln>
                <a:solidFill>
                  <a:srgbClr val="FFFFFF"/>
                </a:solidFill>
                <a:effectLst/>
                <a:uLnTx/>
                <a:uFillTx/>
                <a:latin typeface="Arial" charset="0"/>
              </a:rPr>
              <a:t>A</a:t>
            </a:r>
            <a:endParaRPr kumimoji="0" lang="en-US" sz="2400" b="1" i="0" u="none" strike="noStrike" kern="0" cap="none" spc="0" normalizeH="0" baseline="0" noProof="0" dirty="0">
              <a:ln>
                <a:noFill/>
              </a:ln>
              <a:solidFill>
                <a:srgbClr val="FFFFFF"/>
              </a:solidFill>
              <a:effectLst/>
              <a:uLnTx/>
              <a:uFillTx/>
              <a:latin typeface="Arial" charset="0"/>
            </a:endParaRPr>
          </a:p>
        </p:txBody>
      </p:sp>
      <p:sp>
        <p:nvSpPr>
          <p:cNvPr id="14" name="Rounded Rectangle 13"/>
          <p:cNvSpPr/>
          <p:nvPr/>
        </p:nvSpPr>
        <p:spPr bwMode="auto">
          <a:xfrm>
            <a:off x="3594463" y="5840877"/>
            <a:ext cx="432000" cy="533029"/>
          </a:xfrm>
          <a:prstGeom prst="roundRect">
            <a:avLst/>
          </a:prstGeom>
          <a:solidFill>
            <a:srgbClr val="DADADA">
              <a:lumMod val="75000"/>
            </a:srgb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a:pPr>
            <a:r>
              <a:rPr kumimoji="0" lang="sr-Latn-RS" sz="2400" b="1" i="0" u="none" strike="noStrike" kern="0" cap="none" spc="0" normalizeH="0" baseline="0" noProof="0" dirty="0">
                <a:ln>
                  <a:noFill/>
                </a:ln>
                <a:solidFill>
                  <a:srgbClr val="FFFFFF"/>
                </a:solidFill>
                <a:effectLst/>
                <a:uLnTx/>
                <a:uFillTx/>
                <a:latin typeface="Arial" charset="0"/>
              </a:rPr>
              <a:t>C</a:t>
            </a:r>
            <a:endParaRPr kumimoji="0" lang="en-US" sz="2400" b="1" i="0" u="none" strike="noStrike" kern="0" cap="none" spc="0" normalizeH="0" baseline="0" noProof="0" dirty="0">
              <a:ln>
                <a:noFill/>
              </a:ln>
              <a:solidFill>
                <a:srgbClr val="FFFFFF"/>
              </a:solidFill>
              <a:effectLst/>
              <a:uLnTx/>
              <a:uFillTx/>
              <a:latin typeface="Arial" charset="0"/>
            </a:endParaRPr>
          </a:p>
        </p:txBody>
      </p:sp>
      <p:sp>
        <p:nvSpPr>
          <p:cNvPr id="15" name="Rounded Rectangle 14"/>
          <p:cNvSpPr/>
          <p:nvPr/>
        </p:nvSpPr>
        <p:spPr bwMode="auto">
          <a:xfrm>
            <a:off x="6039263" y="5841248"/>
            <a:ext cx="432000" cy="533029"/>
          </a:xfrm>
          <a:prstGeom prst="roundRect">
            <a:avLst/>
          </a:prstGeom>
          <a:solidFill>
            <a:srgbClr val="DADADA">
              <a:lumMod val="75000"/>
            </a:srgb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a:pPr>
            <a:r>
              <a:rPr kumimoji="0" lang="sr-Latn-RS" sz="2400" b="1" i="0" u="none" strike="noStrike" kern="0" cap="none" spc="0" normalizeH="0" baseline="0" noProof="0" dirty="0">
                <a:ln>
                  <a:noFill/>
                </a:ln>
                <a:solidFill>
                  <a:srgbClr val="FFFFFF"/>
                </a:solidFill>
                <a:effectLst/>
                <a:uLnTx/>
                <a:uFillTx/>
                <a:latin typeface="Arial" charset="0"/>
              </a:rPr>
              <a:t>D</a:t>
            </a:r>
            <a:endParaRPr kumimoji="0" lang="en-US" sz="2400" b="1" i="0" u="none" strike="noStrike" kern="0" cap="none" spc="0" normalizeH="0" baseline="0" noProof="0" dirty="0">
              <a:ln>
                <a:noFill/>
              </a:ln>
              <a:solidFill>
                <a:srgbClr val="FFFFFF"/>
              </a:solidFill>
              <a:effectLst/>
              <a:uLnTx/>
              <a:uFillTx/>
              <a:latin typeface="Arial" charset="0"/>
            </a:endParaRPr>
          </a:p>
        </p:txBody>
      </p:sp>
      <p:sp>
        <p:nvSpPr>
          <p:cNvPr id="16" name="Rounded Rectangle 15"/>
          <p:cNvSpPr/>
          <p:nvPr/>
        </p:nvSpPr>
        <p:spPr bwMode="auto">
          <a:xfrm>
            <a:off x="6032863" y="4040777"/>
            <a:ext cx="432000" cy="533029"/>
          </a:xfrm>
          <a:prstGeom prst="roundRect">
            <a:avLst/>
          </a:prstGeom>
          <a:solidFill>
            <a:srgbClr val="DADADA">
              <a:lumMod val="75000"/>
            </a:srgb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a:pPr>
            <a:r>
              <a:rPr kumimoji="0" lang="sr-Latn-RS" sz="2400" b="1" i="0" u="none" strike="noStrike" kern="0" cap="none" spc="0" normalizeH="0" baseline="0" noProof="0" dirty="0">
                <a:ln>
                  <a:noFill/>
                </a:ln>
                <a:solidFill>
                  <a:srgbClr val="FFFFFF"/>
                </a:solidFill>
                <a:effectLst/>
                <a:uLnTx/>
                <a:uFillTx/>
                <a:latin typeface="Arial" charset="0"/>
              </a:rPr>
              <a:t>B</a:t>
            </a:r>
            <a:endParaRPr kumimoji="0" lang="en-US" sz="2400" b="1" i="0" u="none" strike="noStrike" kern="0" cap="none" spc="0" normalizeH="0" baseline="0" noProof="0" dirty="0">
              <a:ln>
                <a:noFill/>
              </a:ln>
              <a:solidFill>
                <a:srgbClr val="FFFFFF"/>
              </a:solidFill>
              <a:effectLst/>
              <a:uLnTx/>
              <a:uFillTx/>
              <a:latin typeface="Arial" charset="0"/>
            </a:endParaRP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500"/>
                                        <p:tgtEl>
                                          <p:spTgt spid="16"/>
                                        </p:tgtEl>
                                      </p:cBhvr>
                                    </p:animEffect>
                                  </p:childTnLst>
                                </p:cTn>
                              </p:par>
                              <p:par>
                                <p:cTn id="17" presetID="2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13" grpId="0" animBg="1"/>
      <p:bldP spid="14" grpId="0" animBg="1"/>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31075"/>
            <a:ext cx="12192000" cy="1005840"/>
          </a:xfrm>
          <a:solidFill>
            <a:srgbClr val="CCFFFF"/>
          </a:solidFill>
          <a:ln>
            <a:solidFill>
              <a:srgbClr val="CCFFFF"/>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u-RU" sz="3500" dirty="0">
                <a:solidFill>
                  <a:srgbClr val="002060"/>
                </a:solidFill>
                <a:latin typeface="Cambria" pitchFamily="18" charset="0"/>
                <a:ea typeface="Cambria" pitchFamily="18" charset="0"/>
              </a:rPr>
              <a:t>Системи и уређаји за управљање возилом</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16</a:t>
            </a:fld>
            <a:endParaRPr lang="sr-Latn-RS" dirty="0"/>
          </a:p>
        </p:txBody>
      </p:sp>
      <p:sp>
        <p:nvSpPr>
          <p:cNvPr id="10" name="Rectangle 9"/>
          <p:cNvSpPr/>
          <p:nvPr/>
        </p:nvSpPr>
        <p:spPr>
          <a:xfrm>
            <a:off x="304799" y="1749645"/>
            <a:ext cx="11504024" cy="4862870"/>
          </a:xfrm>
          <a:prstGeom prst="rect">
            <a:avLst/>
          </a:prstGeom>
        </p:spPr>
        <p:txBody>
          <a:bodyPr wrap="square">
            <a:spAutoFit/>
          </a:bodyPr>
          <a:lstStyle/>
          <a:p>
            <a:pPr algn="just">
              <a:spcBef>
                <a:spcPts val="600"/>
              </a:spcBef>
              <a:spcAft>
                <a:spcPts val="3600"/>
              </a:spcAft>
            </a:pPr>
            <a:r>
              <a:rPr lang="ru-RU" sz="2500" b="1" dirty="0">
                <a:latin typeface="Cambria" pitchFamily="18" charset="0"/>
                <a:ea typeface="Cambria" pitchFamily="18" charset="0"/>
              </a:rPr>
              <a:t>Колико су ручице на точку управљача безбедне за возаче?</a:t>
            </a:r>
          </a:p>
          <a:p>
            <a:pPr algn="just">
              <a:spcBef>
                <a:spcPts val="600"/>
              </a:spcBef>
              <a:spcAft>
                <a:spcPts val="3600"/>
              </a:spcAft>
            </a:pPr>
            <a:r>
              <a:rPr lang="ru-RU" sz="2500" dirty="0">
                <a:latin typeface="Cambria" pitchFamily="18" charset="0"/>
                <a:ea typeface="Cambria" pitchFamily="18" charset="0"/>
              </a:rPr>
              <a:t>Постојање ручица на точку управљача негативно утиче на пасивну безбедност возача и може довести до чешћих повреда главе и грудног коша.</a:t>
            </a:r>
          </a:p>
          <a:p>
            <a:pPr algn="just">
              <a:spcBef>
                <a:spcPts val="600"/>
              </a:spcBef>
              <a:spcAft>
                <a:spcPts val="1200"/>
              </a:spcAft>
            </a:pPr>
            <a:r>
              <a:rPr lang="ru-RU" sz="2500" dirty="0">
                <a:latin typeface="Cambria" pitchFamily="18" charset="0"/>
                <a:ea typeface="Cambria" pitchFamily="18" charset="0"/>
              </a:rPr>
              <a:t>Такође, ове ручице у одређеној мери смањују и ефекте ваздушних јастука:</a:t>
            </a:r>
          </a:p>
          <a:p>
            <a:pPr marL="576000" algn="just">
              <a:spcBef>
                <a:spcPts val="1200"/>
              </a:spcBef>
              <a:spcAft>
                <a:spcPts val="1200"/>
              </a:spcAft>
              <a:buFont typeface="Wingdings" pitchFamily="2" charset="2"/>
              <a:buChar char="Ø"/>
            </a:pPr>
            <a:r>
              <a:rPr lang="ru-RU" sz="2500" dirty="0">
                <a:latin typeface="Cambria" pitchFamily="18" charset="0"/>
                <a:ea typeface="Cambria" pitchFamily="18" charset="0"/>
              </a:rPr>
              <a:t>Класична ручица (печурка) смањује запремину ваздушног јастука до 5% и прави малу деформацију облика јастука;</a:t>
            </a:r>
          </a:p>
          <a:p>
            <a:pPr marL="576000" algn="just">
              <a:spcBef>
                <a:spcPts val="1200"/>
              </a:spcBef>
              <a:spcAft>
                <a:spcPts val="1200"/>
              </a:spcAft>
              <a:buFont typeface="Wingdings" pitchFamily="2" charset="2"/>
              <a:buChar char="Ø"/>
            </a:pPr>
            <a:r>
              <a:rPr lang="ru-RU" sz="2500" dirty="0">
                <a:latin typeface="Cambria" pitchFamily="18" charset="0"/>
                <a:ea typeface="Cambria" pitchFamily="18" charset="0"/>
              </a:rPr>
              <a:t>Три-пин ручица смањује запремину ваздушног јастука до 9% и прави средњу деформацију облика јастука.</a:t>
            </a:r>
            <a:endParaRPr lang="en-US" sz="2500" dirty="0">
              <a:latin typeface="Cambria" pitchFamily="18" charset="0"/>
              <a:ea typeface="Cambria" pitchFamily="18"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plus(in)">
                                      <p:cBhvr>
                                        <p:cTn id="7" dur="500"/>
                                        <p:tgtEl>
                                          <p:spTgt spid="10"/>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500" fill="hold"/>
                                        <p:tgtEl>
                                          <p:spTgt spid="2"/>
                                        </p:tgtEl>
                                        <p:attrNameLst>
                                          <p:attrName>ppt_w</p:attrName>
                                        </p:attrNameLst>
                                      </p:cBhvr>
                                      <p:tavLst>
                                        <p:tav tm="0">
                                          <p:val>
                                            <p:fltVal val="0"/>
                                          </p:val>
                                        </p:tav>
                                        <p:tav tm="100000">
                                          <p:val>
                                            <p:strVal val="#ppt_w"/>
                                          </p:val>
                                        </p:tav>
                                      </p:tavLst>
                                    </p:anim>
                                    <p:anim calcmode="lin" valueType="num">
                                      <p:cBhvr>
                                        <p:cTn id="11" dur="500" fill="hold"/>
                                        <p:tgtEl>
                                          <p:spTgt spid="2"/>
                                        </p:tgtEl>
                                        <p:attrNameLst>
                                          <p:attrName>ppt_h</p:attrName>
                                        </p:attrNameLst>
                                      </p:cBhvr>
                                      <p:tavLst>
                                        <p:tav tm="0">
                                          <p:val>
                                            <p:fltVal val="0"/>
                                          </p:val>
                                        </p:tav>
                                        <p:tav tm="100000">
                                          <p:val>
                                            <p:strVal val="#ppt_h"/>
                                          </p:val>
                                        </p:tav>
                                      </p:tavLst>
                                    </p:anim>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430440"/>
            <a:ext cx="12192000" cy="901972"/>
          </a:xfrm>
          <a:solidFill>
            <a:srgbClr val="CCFFFF"/>
          </a:solidFill>
          <a:ln>
            <a:solidFill>
              <a:srgbClr val="CCFFFF"/>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u-RU" sz="3500" dirty="0">
                <a:solidFill>
                  <a:srgbClr val="002060"/>
                </a:solidFill>
                <a:latin typeface="Cambria" pitchFamily="18" charset="0"/>
                <a:ea typeface="Cambria" pitchFamily="18" charset="0"/>
              </a:rPr>
              <a:t>Системи и уређаји за управљање возилом</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17</a:t>
            </a:fld>
            <a:endParaRPr lang="sr-Latn-RS" dirty="0"/>
          </a:p>
        </p:txBody>
      </p:sp>
      <p:pic>
        <p:nvPicPr>
          <p:cNvPr id="5" name="Picture 4"/>
          <p:cNvPicPr>
            <a:picLocks noChangeAspect="1"/>
          </p:cNvPicPr>
          <p:nvPr/>
        </p:nvPicPr>
        <p:blipFill>
          <a:blip r:embed="rId2" cstate="print"/>
          <a:stretch>
            <a:fillRect/>
          </a:stretch>
        </p:blipFill>
        <p:spPr>
          <a:xfrm>
            <a:off x="2466764" y="1586366"/>
            <a:ext cx="7606812" cy="5110163"/>
          </a:xfrm>
          <a:prstGeom prst="rect">
            <a:avLst/>
          </a:prstGeom>
        </p:spPr>
      </p:pic>
    </p:spTree>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3326"/>
            <a:ext cx="12192000" cy="1163229"/>
          </a:xfrm>
          <a:solidFill>
            <a:srgbClr val="CCFFFF"/>
          </a:solidFill>
          <a:ln>
            <a:solidFill>
              <a:srgbClr val="CCFFFF"/>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u-RU" sz="3500" dirty="0">
                <a:solidFill>
                  <a:srgbClr val="002060"/>
                </a:solidFill>
                <a:latin typeface="Cambria" pitchFamily="18" charset="0"/>
                <a:ea typeface="Cambria" pitchFamily="18" charset="0"/>
              </a:rPr>
              <a:t>Системи и уређаји за контролу кочница и акцелератора</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18</a:t>
            </a:fld>
            <a:endParaRPr lang="sr-Latn-RS" dirty="0"/>
          </a:p>
        </p:txBody>
      </p:sp>
      <p:sp>
        <p:nvSpPr>
          <p:cNvPr id="6" name="Rectangle 5"/>
          <p:cNvSpPr/>
          <p:nvPr/>
        </p:nvSpPr>
        <p:spPr>
          <a:xfrm>
            <a:off x="457201" y="1914105"/>
            <a:ext cx="11416937" cy="4324261"/>
          </a:xfrm>
          <a:prstGeom prst="rect">
            <a:avLst/>
          </a:prstGeom>
        </p:spPr>
        <p:txBody>
          <a:bodyPr wrap="square">
            <a:spAutoFit/>
          </a:bodyPr>
          <a:lstStyle/>
          <a:p>
            <a:pPr algn="just"/>
            <a:r>
              <a:rPr lang="ru-RU" sz="2500" dirty="0">
                <a:latin typeface="Cambria" pitchFamily="18" charset="0"/>
                <a:ea typeface="Cambria" pitchFamily="18" charset="0"/>
              </a:rPr>
              <a:t>Системи и уређаји који спадају у ову групу омогућавају особама са инвалидитетом да безбедно управљају аутомобилом. Најучесталији системи и уређаји из ове групе наведени су у наставку.</a:t>
            </a:r>
          </a:p>
          <a:p>
            <a:pPr algn="just"/>
            <a:endParaRPr lang="ru-RU" sz="2500" dirty="0">
              <a:latin typeface="Cambria" pitchFamily="18" charset="0"/>
              <a:ea typeface="Cambria" pitchFamily="18" charset="0"/>
            </a:endParaRPr>
          </a:p>
          <a:p>
            <a:pPr algn="just"/>
            <a:r>
              <a:rPr lang="ru-RU" sz="2500" b="1" dirty="0">
                <a:effectLst>
                  <a:glow rad="228600">
                    <a:schemeClr val="accent2">
                      <a:satMod val="175000"/>
                      <a:alpha val="40000"/>
                    </a:schemeClr>
                  </a:glow>
                </a:effectLst>
                <a:latin typeface="Cambria" pitchFamily="18" charset="0"/>
                <a:ea typeface="Cambria" pitchFamily="18" charset="0"/>
              </a:rPr>
              <a:t>Ручне команде </a:t>
            </a:r>
            <a:r>
              <a:rPr lang="ru-RU" sz="2500" dirty="0">
                <a:latin typeface="Cambria" pitchFamily="18" charset="0"/>
                <a:ea typeface="Cambria" pitchFamily="18" charset="0"/>
              </a:rPr>
              <a:t>- Ручне команде су уређаји које користе особе које немају могућност да управљају папучицама кочнице и акцелератора стопалима услед физичког инвалидитета. Овај уређај представља најчешћу модификацију возила за потребе особа са инвалидитетом. Ручне команде су обично повезане шипкама са папучицама кочнице и акцелератора. Шипке су повезане са носачем који је постављен испод точка управљача и завршавају се у ручици постављеној близу обода точка управљача.</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Bottom)">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cstate="email">
            <a:extLst>
              <a:ext uri="{28A0092B-C50C-407E-A947-70E740481C1C}">
                <a14:useLocalDpi xmlns:a14="http://schemas.microsoft.com/office/drawing/2010/main"/>
              </a:ext>
            </a:extLst>
          </a:blip>
          <a:stretch>
            <a:fillRect/>
          </a:stretch>
        </p:blipFill>
        <p:spPr>
          <a:xfrm>
            <a:off x="8084139" y="1626326"/>
            <a:ext cx="3867517" cy="4652652"/>
          </a:xfrm>
          <a:prstGeom prst="rect">
            <a:avLst/>
          </a:prstGeom>
          <a:ln>
            <a:solidFill>
              <a:schemeClr val="tx1"/>
            </a:solidFill>
          </a:ln>
        </p:spPr>
      </p:pic>
      <p:sp>
        <p:nvSpPr>
          <p:cNvPr id="2" name="Title 1"/>
          <p:cNvSpPr>
            <a:spLocks noGrp="1"/>
          </p:cNvSpPr>
          <p:nvPr>
            <p:ph type="title"/>
          </p:nvPr>
        </p:nvSpPr>
        <p:spPr>
          <a:xfrm>
            <a:off x="0" y="418011"/>
            <a:ext cx="12192000" cy="1018903"/>
          </a:xfrm>
          <a:solidFill>
            <a:srgbClr val="CCFFFF"/>
          </a:solidFill>
          <a:ln>
            <a:solidFill>
              <a:srgbClr val="CCFFFF"/>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ru-RU" sz="3500" dirty="0">
                <a:solidFill>
                  <a:srgbClr val="002060"/>
                </a:solidFill>
                <a:latin typeface="Cambria" pitchFamily="18" charset="0"/>
                <a:ea typeface="Cambria" pitchFamily="18" charset="0"/>
              </a:rPr>
              <a:t>Системи и уређаји за контролу кочница и акцелератора</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19</a:t>
            </a:fld>
            <a:endParaRPr lang="sr-Latn-RS" dirty="0"/>
          </a:p>
        </p:txBody>
      </p:sp>
      <p:sp>
        <p:nvSpPr>
          <p:cNvPr id="7" name="Rectangle 6"/>
          <p:cNvSpPr/>
          <p:nvPr/>
        </p:nvSpPr>
        <p:spPr>
          <a:xfrm>
            <a:off x="304800" y="1726198"/>
            <a:ext cx="7754983" cy="4632037"/>
          </a:xfrm>
          <a:prstGeom prst="rect">
            <a:avLst/>
          </a:prstGeom>
        </p:spPr>
        <p:txBody>
          <a:bodyPr wrap="square">
            <a:spAutoFit/>
          </a:bodyPr>
          <a:lstStyle/>
          <a:p>
            <a:r>
              <a:rPr lang="sr-Cyrl-RS" sz="2500" dirty="0">
                <a:latin typeface="Cambria" pitchFamily="18" charset="0"/>
                <a:ea typeface="Cambria" pitchFamily="18" charset="0"/>
              </a:rPr>
              <a:t>Најчешће се у возило уграђују неки од следећа четири типа ручних команди:</a:t>
            </a:r>
          </a:p>
          <a:p>
            <a:endParaRPr lang="sr-Cyrl-RS" sz="2500" dirty="0">
              <a:latin typeface="Cambria" pitchFamily="18" charset="0"/>
              <a:ea typeface="Cambria" pitchFamily="18" charset="0"/>
            </a:endParaRPr>
          </a:p>
          <a:p>
            <a:pPr>
              <a:spcBef>
                <a:spcPts val="1200"/>
              </a:spcBef>
              <a:spcAft>
                <a:spcPts val="1200"/>
              </a:spcAft>
              <a:buFont typeface="Wingdings" pitchFamily="2" charset="2"/>
              <a:buChar char="Ø"/>
            </a:pPr>
            <a:r>
              <a:rPr lang="sr-Cyrl-RS" sz="2500" b="1" dirty="0">
                <a:latin typeface="Cambria" pitchFamily="18" charset="0"/>
                <a:ea typeface="Cambria" pitchFamily="18" charset="0"/>
              </a:rPr>
              <a:t>Систем „правог угла“ </a:t>
            </a:r>
            <a:r>
              <a:rPr lang="sr-Cyrl-RS" sz="2500" dirty="0">
                <a:latin typeface="Cambria" pitchFamily="18" charset="0"/>
                <a:ea typeface="Cambria" pitchFamily="18" charset="0"/>
              </a:rPr>
              <a:t>– Кочење се врши гурањем ручне команде ка напред, а убрзавање окретањем ка доле. </a:t>
            </a:r>
          </a:p>
          <a:p>
            <a:pPr>
              <a:spcBef>
                <a:spcPts val="1200"/>
              </a:spcBef>
              <a:spcAft>
                <a:spcPts val="1200"/>
              </a:spcAft>
              <a:buFont typeface="Wingdings" pitchFamily="2" charset="2"/>
              <a:buChar char="Ø"/>
            </a:pPr>
            <a:r>
              <a:rPr lang="sr-Cyrl-RS" sz="2500" b="1" dirty="0">
                <a:latin typeface="Cambria" pitchFamily="18" charset="0"/>
                <a:ea typeface="Cambria" pitchFamily="18" charset="0"/>
              </a:rPr>
              <a:t>Гурање/Повлачење</a:t>
            </a:r>
          </a:p>
          <a:p>
            <a:pPr>
              <a:spcBef>
                <a:spcPts val="1200"/>
              </a:spcBef>
              <a:spcAft>
                <a:spcPts val="1200"/>
              </a:spcAft>
              <a:buFont typeface="Wingdings" pitchFamily="2" charset="2"/>
              <a:buChar char="Ø"/>
            </a:pPr>
            <a:r>
              <a:rPr lang="sr-Cyrl-RS" sz="2500" b="1" dirty="0">
                <a:latin typeface="Cambria" pitchFamily="18" charset="0"/>
                <a:ea typeface="Cambria" pitchFamily="18" charset="0"/>
              </a:rPr>
              <a:t>Гурање/Увртање</a:t>
            </a:r>
          </a:p>
          <a:p>
            <a:pPr>
              <a:spcBef>
                <a:spcPts val="1200"/>
              </a:spcBef>
              <a:spcAft>
                <a:spcPts val="1200"/>
              </a:spcAft>
              <a:buFont typeface="Wingdings" pitchFamily="2" charset="2"/>
              <a:buChar char="Ø"/>
            </a:pPr>
            <a:r>
              <a:rPr lang="sr-Cyrl-RS" sz="2500" b="1" dirty="0">
                <a:latin typeface="Cambria" pitchFamily="18" charset="0"/>
                <a:ea typeface="Cambria" pitchFamily="18" charset="0"/>
              </a:rPr>
              <a:t>Гурање/Нагибање</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E6A3A0C-5B1B-4859-8A9F-0D6B550C0C8D}" type="slidenum">
              <a:rPr lang="sr-Latn-RS" smtClean="0"/>
              <a:pPr/>
              <a:t>2</a:t>
            </a:fld>
            <a:endParaRPr lang="sr-Latn-RS" dirty="0"/>
          </a:p>
        </p:txBody>
      </p:sp>
      <p:sp>
        <p:nvSpPr>
          <p:cNvPr id="3" name="Title 2"/>
          <p:cNvSpPr>
            <a:spLocks noGrp="1"/>
          </p:cNvSpPr>
          <p:nvPr>
            <p:ph type="title"/>
          </p:nvPr>
        </p:nvSpPr>
        <p:spPr>
          <a:xfrm>
            <a:off x="222069" y="273687"/>
            <a:ext cx="11969931" cy="1325563"/>
          </a:xfrm>
        </p:spPr>
        <p:txBody>
          <a:bodyPr>
            <a:noAutofit/>
          </a:bodyPr>
          <a:lstStyle/>
          <a:p>
            <a:pPr>
              <a:lnSpc>
                <a:spcPct val="100000"/>
              </a:lnSpc>
              <a:spcBef>
                <a:spcPts val="0"/>
              </a:spcBef>
              <a:spcAft>
                <a:spcPts val="1200"/>
              </a:spcAft>
            </a:pPr>
            <a:r>
              <a:rPr lang="ru-RU" sz="2400" b="0" dirty="0">
                <a:latin typeface="Cambria" pitchFamily="18" charset="0"/>
                <a:ea typeface="Cambria" pitchFamily="18" charset="0"/>
              </a:rPr>
              <a:t>У најширем смислу, сва путовања се могу поделити у две групе: </a:t>
            </a:r>
            <a:r>
              <a:rPr lang="ru-RU" sz="2400" dirty="0">
                <a:latin typeface="Cambria" pitchFamily="18" charset="0"/>
                <a:ea typeface="Cambria" pitchFamily="18" charset="0"/>
              </a:rPr>
              <a:t>немоторизована </a:t>
            </a:r>
            <a:r>
              <a:rPr lang="ru-RU" sz="2400" b="0" dirty="0">
                <a:latin typeface="Cambria" pitchFamily="18" charset="0"/>
                <a:ea typeface="Cambria" pitchFamily="18" charset="0"/>
              </a:rPr>
              <a:t>и </a:t>
            </a:r>
            <a:r>
              <a:rPr lang="ru-RU" sz="2400" dirty="0">
                <a:latin typeface="Cambria" pitchFamily="18" charset="0"/>
                <a:ea typeface="Cambria" pitchFamily="18" charset="0"/>
              </a:rPr>
              <a:t>моторизована</a:t>
            </a:r>
            <a:r>
              <a:rPr lang="ru-RU" sz="2400" b="0" dirty="0">
                <a:latin typeface="Cambria" pitchFamily="18" charset="0"/>
                <a:ea typeface="Cambria" pitchFamily="18" charset="0"/>
              </a:rPr>
              <a:t>. Стога ће у оквиру овог поглавља студенти бити упознати са следећим </a:t>
            </a:r>
            <a:r>
              <a:rPr lang="ru-RU" sz="2400" dirty="0">
                <a:latin typeface="Cambria" pitchFamily="18" charset="0"/>
                <a:ea typeface="Cambria" pitchFamily="18" charset="0"/>
              </a:rPr>
              <a:t>темама</a:t>
            </a:r>
            <a:r>
              <a:rPr lang="ru-RU" sz="2400" b="0" dirty="0">
                <a:latin typeface="Cambria" pitchFamily="18" charset="0"/>
                <a:ea typeface="Cambria" pitchFamily="18" charset="0"/>
              </a:rPr>
              <a:t>:</a:t>
            </a:r>
          </a:p>
        </p:txBody>
      </p:sp>
      <p:sp>
        <p:nvSpPr>
          <p:cNvPr id="4" name="Content Placeholder 3"/>
          <p:cNvSpPr>
            <a:spLocks noGrp="1"/>
          </p:cNvSpPr>
          <p:nvPr>
            <p:ph idx="1"/>
          </p:nvPr>
        </p:nvSpPr>
        <p:spPr>
          <a:xfrm>
            <a:off x="838200" y="1590493"/>
            <a:ext cx="11353800" cy="4993820"/>
          </a:xfrm>
        </p:spPr>
        <p:txBody>
          <a:bodyPr>
            <a:noAutofit/>
          </a:bodyPr>
          <a:lstStyle/>
          <a:p>
            <a:pPr marL="457200" algn="just">
              <a:lnSpc>
                <a:spcPct val="107000"/>
              </a:lnSpc>
              <a:spcBef>
                <a:spcPts val="600"/>
              </a:spcBef>
              <a:spcAft>
                <a:spcPts val="600"/>
              </a:spcAft>
              <a:buBlip>
                <a:blip r:embed="rId2"/>
              </a:buBlip>
            </a:pPr>
            <a:r>
              <a:rPr lang="ru-RU" sz="2300" b="1" dirty="0">
                <a:solidFill>
                  <a:schemeClr val="tx2">
                    <a:lumMod val="75000"/>
                  </a:schemeClr>
                </a:solidFill>
                <a:latin typeface="Cambria" pitchFamily="18" charset="0"/>
                <a:ea typeface="Cambria" pitchFamily="18" charset="0"/>
              </a:rPr>
              <a:t>Изазови немоторизованих путовања;</a:t>
            </a:r>
          </a:p>
          <a:p>
            <a:pPr marL="457200" algn="just">
              <a:lnSpc>
                <a:spcPct val="107000"/>
              </a:lnSpc>
              <a:spcBef>
                <a:spcPts val="600"/>
              </a:spcBef>
              <a:spcAft>
                <a:spcPts val="600"/>
              </a:spcAft>
              <a:buBlip>
                <a:blip r:embed="rId2"/>
              </a:buBlip>
            </a:pPr>
            <a:r>
              <a:rPr lang="ru-RU" sz="2300" b="1" dirty="0">
                <a:solidFill>
                  <a:schemeClr val="tx2">
                    <a:lumMod val="75000"/>
                  </a:schemeClr>
                </a:solidFill>
                <a:latin typeface="Cambria" pitchFamily="18" charset="0"/>
                <a:ea typeface="Cambria" pitchFamily="18" charset="0"/>
              </a:rPr>
              <a:t>Стандарди и најбоља пракса у области приступачности саобраћајне инфраструктуре;</a:t>
            </a:r>
          </a:p>
          <a:p>
            <a:pPr marL="457200" algn="just">
              <a:lnSpc>
                <a:spcPct val="107000"/>
              </a:lnSpc>
              <a:spcBef>
                <a:spcPts val="600"/>
              </a:spcBef>
              <a:spcAft>
                <a:spcPts val="600"/>
              </a:spcAft>
              <a:buBlip>
                <a:blip r:embed="rId2"/>
              </a:buBlip>
            </a:pPr>
            <a:r>
              <a:rPr lang="ru-RU" sz="2300" b="1" dirty="0">
                <a:solidFill>
                  <a:schemeClr val="tx2">
                    <a:lumMod val="75000"/>
                  </a:schemeClr>
                </a:solidFill>
                <a:latin typeface="Cambria" pitchFamily="18" charset="0"/>
                <a:ea typeface="Cambria" pitchFamily="18" charset="0"/>
              </a:rPr>
              <a:t>Изазови пешачења за слепе и слабовиде особе;</a:t>
            </a:r>
          </a:p>
          <a:p>
            <a:pPr marL="457200" algn="just">
              <a:lnSpc>
                <a:spcPct val="107000"/>
              </a:lnSpc>
              <a:spcBef>
                <a:spcPts val="600"/>
              </a:spcBef>
              <a:spcAft>
                <a:spcPts val="600"/>
              </a:spcAft>
              <a:buBlip>
                <a:blip r:embed="rId2"/>
              </a:buBlip>
            </a:pPr>
            <a:r>
              <a:rPr lang="ru-RU" sz="2300" b="1" dirty="0">
                <a:solidFill>
                  <a:srgbClr val="FF0000"/>
                </a:solidFill>
                <a:latin typeface="Cambria" pitchFamily="18" charset="0"/>
                <a:ea typeface="Cambria" pitchFamily="18" charset="0"/>
              </a:rPr>
              <a:t>Изазови приватних моторизованих путовања;</a:t>
            </a:r>
          </a:p>
          <a:p>
            <a:pPr marL="457200" algn="just">
              <a:lnSpc>
                <a:spcPct val="107000"/>
              </a:lnSpc>
              <a:spcBef>
                <a:spcPts val="600"/>
              </a:spcBef>
              <a:spcAft>
                <a:spcPts val="600"/>
              </a:spcAft>
              <a:buBlip>
                <a:blip r:embed="rId2"/>
              </a:buBlip>
            </a:pPr>
            <a:r>
              <a:rPr lang="ru-RU" sz="2300" b="1" dirty="0">
                <a:solidFill>
                  <a:srgbClr val="FF0000"/>
                </a:solidFill>
                <a:latin typeface="Cambria" pitchFamily="18" charset="0"/>
                <a:ea typeface="Cambria" pitchFamily="18" charset="0"/>
              </a:rPr>
              <a:t>Адаптације возила за потребе особа са инвалидитетом;</a:t>
            </a:r>
          </a:p>
          <a:p>
            <a:pPr marL="457200" algn="just">
              <a:lnSpc>
                <a:spcPct val="107000"/>
              </a:lnSpc>
              <a:spcBef>
                <a:spcPts val="600"/>
              </a:spcBef>
              <a:spcAft>
                <a:spcPts val="600"/>
              </a:spcAft>
              <a:buBlip>
                <a:blip r:embed="rId2"/>
              </a:buBlip>
            </a:pPr>
            <a:r>
              <a:rPr lang="ru-RU" sz="2300" b="1" dirty="0">
                <a:solidFill>
                  <a:srgbClr val="FF0000"/>
                </a:solidFill>
                <a:latin typeface="Cambria" pitchFamily="18" charset="0"/>
                <a:ea typeface="Cambria" pitchFamily="18" charset="0"/>
              </a:rPr>
              <a:t>Процедура стицања возачке дозволе за особе са инвалидитетом;</a:t>
            </a:r>
          </a:p>
          <a:p>
            <a:pPr marL="457200" algn="just">
              <a:lnSpc>
                <a:spcPct val="107000"/>
              </a:lnSpc>
              <a:spcBef>
                <a:spcPts val="600"/>
              </a:spcBef>
              <a:spcAft>
                <a:spcPts val="600"/>
              </a:spcAft>
              <a:buBlip>
                <a:blip r:embed="rId2"/>
              </a:buBlip>
            </a:pPr>
            <a:r>
              <a:rPr lang="ru-RU" sz="2300" b="1" dirty="0">
                <a:solidFill>
                  <a:srgbClr val="FF0000"/>
                </a:solidFill>
                <a:latin typeface="Cambria" pitchFamily="18" charset="0"/>
                <a:ea typeface="Cambria" pitchFamily="18" charset="0"/>
              </a:rPr>
              <a:t>Паркинг места за особе са инвалидитетом;</a:t>
            </a:r>
          </a:p>
          <a:p>
            <a:pPr marL="457200" algn="just">
              <a:lnSpc>
                <a:spcPct val="107000"/>
              </a:lnSpc>
              <a:spcBef>
                <a:spcPts val="600"/>
              </a:spcBef>
              <a:spcAft>
                <a:spcPts val="600"/>
              </a:spcAft>
              <a:buBlip>
                <a:blip r:embed="rId2"/>
              </a:buBlip>
            </a:pPr>
            <a:r>
              <a:rPr lang="ru-RU" sz="2300" b="1" dirty="0">
                <a:solidFill>
                  <a:srgbClr val="FF0000"/>
                </a:solidFill>
                <a:latin typeface="Cambria" pitchFamily="18" charset="0"/>
                <a:ea typeface="Cambria" pitchFamily="18" charset="0"/>
              </a:rPr>
              <a:t>Изазови јавних моторизованих путовања за особе са инвалидитетом.</a:t>
            </a:r>
          </a:p>
          <a:p>
            <a:pPr marL="457200" algn="just">
              <a:lnSpc>
                <a:spcPct val="107000"/>
              </a:lnSpc>
              <a:spcBef>
                <a:spcPts val="600"/>
              </a:spcBef>
              <a:spcAft>
                <a:spcPts val="600"/>
              </a:spcAft>
              <a:buBlip>
                <a:blip r:embed="rId2"/>
              </a:buBlip>
            </a:pPr>
            <a:r>
              <a:rPr lang="ru-RU" sz="2300" b="1" dirty="0">
                <a:solidFill>
                  <a:srgbClr val="FF0000"/>
                </a:solidFill>
                <a:latin typeface="Cambria" pitchFamily="18" charset="0"/>
                <a:ea typeface="Cambria" pitchFamily="18" charset="0"/>
              </a:rPr>
              <a:t>Приступачност јавног превоза.</a:t>
            </a:r>
          </a:p>
          <a:p>
            <a:pPr>
              <a:buNone/>
            </a:pPr>
            <a:endParaRPr lang="sr-Latn-RS" sz="2300" dirty="0"/>
          </a:p>
        </p:txBody>
      </p:sp>
    </p:spTree>
    <p:extLst>
      <p:ext uri="{BB962C8B-B14F-4D97-AF65-F5344CB8AC3E}">
        <p14:creationId xmlns:p14="http://schemas.microsoft.com/office/powerpoint/2010/main" val="312532253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down)">
                                      <p:cBhvr>
                                        <p:cTn id="10" dur="500"/>
                                        <p:tgtEl>
                                          <p:spTgt spid="4">
                                            <p:txEl>
                                              <p:pRg st="0" end="0"/>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down)">
                                      <p:cBhvr>
                                        <p:cTn id="13" dur="500"/>
                                        <p:tgtEl>
                                          <p:spTgt spid="4">
                                            <p:txEl>
                                              <p:pRg st="1" end="1"/>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wipe(down)">
                                      <p:cBhvr>
                                        <p:cTn id="16" dur="500"/>
                                        <p:tgtEl>
                                          <p:spTgt spid="4">
                                            <p:txEl>
                                              <p:pRg st="2" end="2"/>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wipe(down)">
                                      <p:cBhvr>
                                        <p:cTn id="19" dur="500"/>
                                        <p:tgtEl>
                                          <p:spTgt spid="4">
                                            <p:txEl>
                                              <p:pRg st="3" end="3"/>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wipe(down)">
                                      <p:cBhvr>
                                        <p:cTn id="22" dur="500"/>
                                        <p:tgtEl>
                                          <p:spTgt spid="4">
                                            <p:txEl>
                                              <p:pRg st="4" end="4"/>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Effect transition="in" filter="wipe(down)">
                                      <p:cBhvr>
                                        <p:cTn id="25" dur="500"/>
                                        <p:tgtEl>
                                          <p:spTgt spid="4">
                                            <p:txEl>
                                              <p:pRg st="5" end="5"/>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wipe(down)">
                                      <p:cBhvr>
                                        <p:cTn id="28" dur="500"/>
                                        <p:tgtEl>
                                          <p:spTgt spid="4">
                                            <p:txEl>
                                              <p:pRg st="6" end="6"/>
                                            </p:tx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Effect transition="in" filter="wipe(down)">
                                      <p:cBhvr>
                                        <p:cTn id="31" dur="500"/>
                                        <p:tgtEl>
                                          <p:spTgt spid="4">
                                            <p:txEl>
                                              <p:pRg st="7" end="7"/>
                                            </p:txEl>
                                          </p:spTgt>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4">
                                            <p:txEl>
                                              <p:pRg st="8" end="8"/>
                                            </p:txEl>
                                          </p:spTgt>
                                        </p:tgtEl>
                                        <p:attrNameLst>
                                          <p:attrName>style.visibility</p:attrName>
                                        </p:attrNameLst>
                                      </p:cBhvr>
                                      <p:to>
                                        <p:strVal val="visible"/>
                                      </p:to>
                                    </p:set>
                                    <p:animEffect transition="in" filter="wipe(down)">
                                      <p:cBhvr>
                                        <p:cTn id="34"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8824"/>
            <a:ext cx="12192000" cy="1031966"/>
          </a:xfrm>
          <a:solidFill>
            <a:srgbClr val="CCFFFF"/>
          </a:solidFill>
          <a:ln>
            <a:solidFill>
              <a:srgbClr val="CCFFFF"/>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u-RU" sz="3200" dirty="0">
                <a:solidFill>
                  <a:srgbClr val="002060"/>
                </a:solidFill>
                <a:latin typeface="Cambria" pitchFamily="18" charset="0"/>
                <a:ea typeface="Cambria" pitchFamily="18" charset="0"/>
              </a:rPr>
              <a:t>Системи и уређаји за контролу кочница и акцелератора</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20</a:t>
            </a:fld>
            <a:endParaRPr lang="sr-Latn-RS" dirty="0"/>
          </a:p>
        </p:txBody>
      </p:sp>
      <p:sp>
        <p:nvSpPr>
          <p:cNvPr id="6" name="Rectangle 5"/>
          <p:cNvSpPr/>
          <p:nvPr/>
        </p:nvSpPr>
        <p:spPr>
          <a:xfrm>
            <a:off x="187233" y="1498771"/>
            <a:ext cx="11808824" cy="5170646"/>
          </a:xfrm>
          <a:prstGeom prst="rect">
            <a:avLst/>
          </a:prstGeom>
        </p:spPr>
        <p:txBody>
          <a:bodyPr wrap="square">
            <a:spAutoFit/>
          </a:bodyPr>
          <a:lstStyle/>
          <a:p>
            <a:pPr algn="just">
              <a:spcBef>
                <a:spcPts val="1200"/>
              </a:spcBef>
              <a:spcAft>
                <a:spcPts val="1200"/>
              </a:spcAft>
            </a:pPr>
            <a:r>
              <a:rPr lang="ru-RU" sz="2500" b="1" dirty="0">
                <a:latin typeface="Cambria" pitchFamily="18" charset="0"/>
                <a:ea typeface="Cambria" pitchFamily="18" charset="0"/>
              </a:rPr>
              <a:t>Каква је пракса коришћења ручних команди у Србији?</a:t>
            </a:r>
          </a:p>
          <a:p>
            <a:pPr algn="just">
              <a:spcBef>
                <a:spcPts val="1200"/>
              </a:spcBef>
              <a:spcAft>
                <a:spcPts val="1200"/>
              </a:spcAft>
            </a:pPr>
            <a:r>
              <a:rPr lang="ru-RU" sz="2500" dirty="0">
                <a:latin typeface="Cambria" pitchFamily="18" charset="0"/>
                <a:ea typeface="Cambria" pitchFamily="18" charset="0"/>
              </a:rPr>
              <a:t>Особе са инвалидитетом на подручју Србије најчешће користе ручне команде које су ручно израђене за њихове потребе код мајстора, а затим атестиране у овлашћеним институцијама.</a:t>
            </a:r>
          </a:p>
          <a:p>
            <a:pPr algn="just">
              <a:spcBef>
                <a:spcPts val="1200"/>
              </a:spcBef>
              <a:spcAft>
                <a:spcPts val="1200"/>
              </a:spcAft>
            </a:pPr>
            <a:r>
              <a:rPr lang="ru-RU" sz="2500" dirty="0">
                <a:latin typeface="Cambria" pitchFamily="18" charset="0"/>
                <a:ea typeface="Cambria" pitchFamily="18" charset="0"/>
              </a:rPr>
              <a:t>У назад неколико година, започета је уградња типских ручних команди, најчешће немачке компаније Веигел.</a:t>
            </a:r>
          </a:p>
          <a:p>
            <a:pPr algn="just">
              <a:spcBef>
                <a:spcPts val="1200"/>
              </a:spcBef>
              <a:spcAft>
                <a:spcPts val="1200"/>
              </a:spcAft>
            </a:pPr>
            <a:r>
              <a:rPr lang="ru-RU" sz="2500" u="sng" dirty="0">
                <a:latin typeface="Cambria" pitchFamily="18" charset="0"/>
                <a:ea typeface="Cambria" pitchFamily="18" charset="0"/>
              </a:rPr>
              <a:t>Искуства возача (који су користили и ручно прављене и типске команде) показују да су типске команде много лакше и ефикасније за управљање.</a:t>
            </a:r>
          </a:p>
          <a:p>
            <a:pPr algn="just">
              <a:spcBef>
                <a:spcPts val="1200"/>
              </a:spcBef>
              <a:spcAft>
                <a:spcPts val="1200"/>
              </a:spcAft>
            </a:pPr>
            <a:r>
              <a:rPr lang="ru-RU" sz="2500" dirty="0">
                <a:latin typeface="Cambria" pitchFamily="18" charset="0"/>
                <a:ea typeface="Cambria" pitchFamily="18" charset="0"/>
              </a:rPr>
              <a:t>Типске ручне команде доносе и квалитетнију постпродају, која готово да не постоји код ручно прављених команди.</a:t>
            </a:r>
            <a:endParaRPr lang="en-US" sz="2500" dirty="0">
              <a:latin typeface="Cambria" pitchFamily="18" charset="0"/>
              <a:ea typeface="Cambria" pitchFamily="18" charset="0"/>
            </a:endParaRP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500"/>
                                        <p:tgtEl>
                                          <p:spTgt spid="2"/>
                                        </p:tgtEl>
                                      </p:cBhvr>
                                    </p:animEffect>
                                  </p:childTnLst>
                                </p:cTn>
                              </p:par>
                              <p:par>
                                <p:cTn id="8" presetID="1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plus(i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2"/>
            <a:ext cx="12192000" cy="1163229"/>
          </a:xfrm>
          <a:solidFill>
            <a:srgbClr val="CCFFFF"/>
          </a:solidFill>
          <a:ln>
            <a:solidFill>
              <a:srgbClr val="CCFFFF"/>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u-RU" sz="3200" dirty="0">
                <a:solidFill>
                  <a:srgbClr val="002060"/>
                </a:solidFill>
                <a:latin typeface="Cambria" pitchFamily="18" charset="0"/>
                <a:ea typeface="Cambria" pitchFamily="18" charset="0"/>
              </a:rPr>
              <a:t>Системи и уређаји за контролу кочница и акцелератора</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21</a:t>
            </a:fld>
            <a:endParaRPr lang="sr-Latn-RS" dirty="0"/>
          </a:p>
        </p:txBody>
      </p:sp>
      <p:sp>
        <p:nvSpPr>
          <p:cNvPr id="5" name="Rectangle 4"/>
          <p:cNvSpPr/>
          <p:nvPr/>
        </p:nvSpPr>
        <p:spPr>
          <a:xfrm>
            <a:off x="343989" y="2188590"/>
            <a:ext cx="11425646" cy="3862596"/>
          </a:xfrm>
          <a:prstGeom prst="rect">
            <a:avLst/>
          </a:prstGeom>
        </p:spPr>
        <p:txBody>
          <a:bodyPr wrap="square">
            <a:spAutoFit/>
          </a:bodyPr>
          <a:lstStyle/>
          <a:p>
            <a:pPr algn="just">
              <a:spcBef>
                <a:spcPts val="1200"/>
              </a:spcBef>
              <a:spcAft>
                <a:spcPts val="4200"/>
              </a:spcAft>
            </a:pPr>
            <a:r>
              <a:rPr lang="sr-Cyrl-RS" sz="2500" b="1" dirty="0">
                <a:effectLst>
                  <a:glow rad="228600">
                    <a:schemeClr val="accent4">
                      <a:satMod val="175000"/>
                      <a:alpha val="40000"/>
                    </a:schemeClr>
                  </a:glow>
                </a:effectLst>
                <a:latin typeface="Cambria" pitchFamily="18" charset="0"/>
                <a:ea typeface="Cambria" pitchFamily="18" charset="0"/>
              </a:rPr>
              <a:t>Заштита папучица </a:t>
            </a:r>
            <a:r>
              <a:rPr lang="sr-Cyrl-RS" sz="2500" dirty="0">
                <a:latin typeface="Cambria" pitchFamily="18" charset="0"/>
                <a:ea typeface="Cambria" pitchFamily="18" charset="0"/>
              </a:rPr>
              <a:t>- Овај уређај се уграђује како би се онемогућило потенцијални случајни контакт стопала возача са папучицама у случају када се користе ручне команде. </a:t>
            </a:r>
          </a:p>
          <a:p>
            <a:pPr algn="just">
              <a:spcBef>
                <a:spcPts val="1200"/>
              </a:spcBef>
              <a:spcAft>
                <a:spcPts val="4200"/>
              </a:spcAft>
            </a:pPr>
            <a:r>
              <a:rPr lang="sr-Cyrl-RS" sz="2500" b="1" dirty="0">
                <a:effectLst>
                  <a:glow rad="228600">
                    <a:schemeClr val="accent4">
                      <a:satMod val="175000"/>
                      <a:alpha val="40000"/>
                    </a:schemeClr>
                  </a:glow>
                </a:effectLst>
                <a:latin typeface="Cambria" pitchFamily="18" charset="0"/>
                <a:ea typeface="Cambria" pitchFamily="18" charset="0"/>
              </a:rPr>
              <a:t>Модификација папучица </a:t>
            </a:r>
            <a:r>
              <a:rPr lang="sr-Cyrl-RS" sz="2500" dirty="0">
                <a:latin typeface="Cambria" pitchFamily="18" charset="0"/>
                <a:ea typeface="Cambria" pitchFamily="18" charset="0"/>
              </a:rPr>
              <a:t>– Када за то постоји потреба, могуће је папучицу акцелератора пребацити лево од папучице кочнице. Оваква промена је могућа само код возила са аутоматским мењачем. За потребе особа са инвалидитетом које имају краће доње екстремитете могуће је извршити продужење папучица.</a:t>
            </a:r>
            <a:endParaRPr lang="en-US" sz="2500" dirty="0">
              <a:latin typeface="Cambria" pitchFamily="18" charset="0"/>
              <a:ea typeface="Cambria" pitchFamily="18" charset="0"/>
            </a:endParaRPr>
          </a:p>
        </p:txBody>
      </p:sp>
      <p:sp>
        <p:nvSpPr>
          <p:cNvPr id="6" name="Rectangle 5"/>
          <p:cNvSpPr/>
          <p:nvPr/>
        </p:nvSpPr>
        <p:spPr>
          <a:xfrm>
            <a:off x="313509" y="2103120"/>
            <a:ext cx="11612880" cy="156754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26571" y="4023360"/>
            <a:ext cx="11599818" cy="202474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91887"/>
            <a:ext cx="12192000" cy="757646"/>
          </a:xfrm>
          <a:solidFill>
            <a:srgbClr val="CCFFFF"/>
          </a:solidFill>
          <a:ln>
            <a:no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u-RU" sz="3000" dirty="0">
                <a:solidFill>
                  <a:srgbClr val="002060"/>
                </a:solidFill>
                <a:latin typeface="Cambria" pitchFamily="18" charset="0"/>
                <a:ea typeface="Cambria" pitchFamily="18" charset="0"/>
              </a:rPr>
              <a:t>Комбиновани системи вожње</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22</a:t>
            </a:fld>
            <a:endParaRPr lang="sr-Latn-RS" dirty="0"/>
          </a:p>
        </p:txBody>
      </p:sp>
      <p:sp>
        <p:nvSpPr>
          <p:cNvPr id="6" name="Rectangle 5"/>
          <p:cNvSpPr/>
          <p:nvPr/>
        </p:nvSpPr>
        <p:spPr>
          <a:xfrm>
            <a:off x="156755" y="1141049"/>
            <a:ext cx="12035246" cy="1508105"/>
          </a:xfrm>
          <a:prstGeom prst="rect">
            <a:avLst/>
          </a:prstGeom>
        </p:spPr>
        <p:txBody>
          <a:bodyPr wrap="square">
            <a:spAutoFit/>
          </a:bodyPr>
          <a:lstStyle/>
          <a:p>
            <a:pPr algn="just"/>
            <a:r>
              <a:rPr lang="ru-RU" sz="2300" b="1" dirty="0">
                <a:latin typeface="Cambria" pitchFamily="18" charset="0"/>
                <a:ea typeface="Cambria" pitchFamily="18" charset="0"/>
              </a:rPr>
              <a:t>Џојстик</a:t>
            </a:r>
            <a:r>
              <a:rPr lang="ru-RU" sz="2300" dirty="0">
                <a:latin typeface="Cambria" pitchFamily="18" charset="0"/>
                <a:ea typeface="Cambria" pitchFamily="18" charset="0"/>
              </a:rPr>
              <a:t> - Џојстик представља уређај који омогућава возачу да преко само једног уређаја, једном руком, убрзава, успорава и управља возилом. Овај уређај користи мала група особа са инвалидитетом која не поседује способности да управља точком управљача и командама на неки други начин. </a:t>
            </a:r>
            <a:endParaRPr lang="en-US" sz="2300" dirty="0">
              <a:latin typeface="Cambria" pitchFamily="18" charset="0"/>
              <a:ea typeface="Cambria" pitchFamily="18" charset="0"/>
            </a:endParaRPr>
          </a:p>
        </p:txBody>
      </p:sp>
      <p:pic>
        <p:nvPicPr>
          <p:cNvPr id="7" name="Picture 6"/>
          <p:cNvPicPr/>
          <p:nvPr/>
        </p:nvPicPr>
        <p:blipFill>
          <a:blip r:embed="rId2" cstate="print"/>
          <a:stretch>
            <a:fillRect/>
          </a:stretch>
        </p:blipFill>
        <p:spPr>
          <a:xfrm>
            <a:off x="3017520" y="2704012"/>
            <a:ext cx="6008914" cy="3984171"/>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Bottom)">
                                      <p:cBhvr>
                                        <p:cTn id="10" dur="500"/>
                                        <p:tgtEl>
                                          <p:spTgt spid="6"/>
                                        </p:tgtEl>
                                      </p:cBhvr>
                                    </p:animEffect>
                                  </p:childTnLst>
                                </p:cTn>
                              </p:par>
                              <p:par>
                                <p:cTn id="11" presetID="1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slide(fromBottom)">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4949"/>
            <a:ext cx="12192000" cy="901337"/>
          </a:xfrm>
          <a:solidFill>
            <a:srgbClr val="CCFFFF"/>
          </a:solidFill>
          <a:ln>
            <a:solidFill>
              <a:srgbClr val="CCFFFF"/>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u-RU" sz="3500" dirty="0">
                <a:solidFill>
                  <a:srgbClr val="002060"/>
                </a:solidFill>
                <a:latin typeface="Cambria" pitchFamily="18" charset="0"/>
                <a:ea typeface="Cambria" pitchFamily="18" charset="0"/>
              </a:rPr>
              <a:t>Комбиновани системи вожње</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23</a:t>
            </a:fld>
            <a:endParaRPr lang="sr-Latn-RS" dirty="0"/>
          </a:p>
        </p:txBody>
      </p:sp>
      <p:sp>
        <p:nvSpPr>
          <p:cNvPr id="8" name="Rectangle 7"/>
          <p:cNvSpPr/>
          <p:nvPr/>
        </p:nvSpPr>
        <p:spPr>
          <a:xfrm>
            <a:off x="600892" y="1843764"/>
            <a:ext cx="10907485" cy="2785378"/>
          </a:xfrm>
          <a:prstGeom prst="rect">
            <a:avLst/>
          </a:prstGeom>
        </p:spPr>
        <p:txBody>
          <a:bodyPr wrap="square">
            <a:spAutoFit/>
          </a:bodyPr>
          <a:lstStyle/>
          <a:p>
            <a:pPr algn="just"/>
            <a:r>
              <a:rPr lang="sr-Cyrl-RS" sz="2500" b="1" dirty="0">
                <a:effectLst>
                  <a:glow rad="228600">
                    <a:schemeClr val="accent2">
                      <a:satMod val="175000"/>
                      <a:alpha val="40000"/>
                    </a:schemeClr>
                  </a:glow>
                </a:effectLst>
                <a:latin typeface="Cambria" pitchFamily="18" charset="0"/>
                <a:ea typeface="Cambria" pitchFamily="18" charset="0"/>
              </a:rPr>
              <a:t>Интегрисани точак управљача </a:t>
            </a:r>
            <a:r>
              <a:rPr lang="sr-Cyrl-RS" sz="2500" dirty="0">
                <a:latin typeface="Cambria" pitchFamily="18" charset="0"/>
                <a:ea typeface="Cambria" pitchFamily="18" charset="0"/>
              </a:rPr>
              <a:t>- Овај уређај представља веома ретку модификацију на возилима којима управљају особе са инвалидитетом. Овим уређајем се помоћу физичких веза између точка управљача и команди кочница и акцелератора омогућава успоравање и убрзавање возила гурањем и повлачењем точка управљача. Интегрисани точак управљача представља својеврстан џојстик заснован на физичким везама и принципима механике.</a:t>
            </a:r>
            <a:endParaRPr lang="en-US" sz="2500" dirty="0">
              <a:latin typeface="Cambria" pitchFamily="18" charset="0"/>
              <a:ea typeface="Cambria" pitchFamily="18" charset="0"/>
            </a:endParaRPr>
          </a:p>
        </p:txBody>
      </p:sp>
    </p:spTree>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91886"/>
            <a:ext cx="12192000" cy="809897"/>
          </a:xfrm>
          <a:solidFill>
            <a:srgbClr val="CCFFFF"/>
          </a:solidFill>
          <a:ln>
            <a:solidFill>
              <a:srgbClr val="CCFFFF"/>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u-RU" sz="3500" dirty="0">
                <a:solidFill>
                  <a:srgbClr val="002060"/>
                </a:solidFill>
                <a:latin typeface="Cambria" pitchFamily="18" charset="0"/>
                <a:ea typeface="Cambria" pitchFamily="18" charset="0"/>
              </a:rPr>
              <a:t>Помоћни системи и уређаји</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24</a:t>
            </a:fld>
            <a:endParaRPr lang="sr-Latn-RS" dirty="0"/>
          </a:p>
        </p:txBody>
      </p:sp>
      <p:sp>
        <p:nvSpPr>
          <p:cNvPr id="5" name="Rectangle 4"/>
          <p:cNvSpPr/>
          <p:nvPr/>
        </p:nvSpPr>
        <p:spPr>
          <a:xfrm>
            <a:off x="287384" y="1360271"/>
            <a:ext cx="11904616" cy="5093702"/>
          </a:xfrm>
          <a:prstGeom prst="rect">
            <a:avLst/>
          </a:prstGeom>
        </p:spPr>
        <p:txBody>
          <a:bodyPr wrap="square">
            <a:spAutoFit/>
          </a:bodyPr>
          <a:lstStyle/>
          <a:p>
            <a:pPr algn="just"/>
            <a:r>
              <a:rPr lang="ru-RU" sz="2500" dirty="0">
                <a:latin typeface="Cambria" pitchFamily="18" charset="0"/>
                <a:ea typeface="Cambria" pitchFamily="18" charset="0"/>
              </a:rPr>
              <a:t>Помоћни системи и уређаји омогућавају возачима да лакше обављају одређене секундарне активности, које им омогућавају безбедно учешће у саобраћају. У пракси се најчешће врше следеће адаптације:</a:t>
            </a:r>
          </a:p>
          <a:p>
            <a:pPr algn="just"/>
            <a:endParaRPr lang="ru-RU" sz="2500" dirty="0">
              <a:latin typeface="Cambria" pitchFamily="18" charset="0"/>
              <a:ea typeface="Cambria" pitchFamily="18" charset="0"/>
            </a:endParaRPr>
          </a:p>
          <a:p>
            <a:pPr algn="just">
              <a:spcBef>
                <a:spcPts val="1200"/>
              </a:spcBef>
              <a:spcAft>
                <a:spcPts val="1200"/>
              </a:spcAft>
            </a:pPr>
            <a:r>
              <a:rPr lang="ru-RU" sz="2500" b="1" dirty="0">
                <a:latin typeface="Cambria" pitchFamily="18" charset="0"/>
                <a:ea typeface="Cambria" pitchFamily="18" charset="0"/>
              </a:rPr>
              <a:t>Команде за активацију показивача правца, брисача, светала, звучних сигнала, клима уређаја и темпомата </a:t>
            </a:r>
            <a:r>
              <a:rPr lang="ru-RU" sz="2500" dirty="0">
                <a:latin typeface="Cambria" pitchFamily="18" charset="0"/>
                <a:ea typeface="Cambria" pitchFamily="18" charset="0"/>
              </a:rPr>
              <a:t>- У случају када је то потребно најчешће се ове команде постављају на точак управљача или се уграђују контролери на ручним командама.</a:t>
            </a:r>
          </a:p>
          <a:p>
            <a:pPr algn="just">
              <a:spcBef>
                <a:spcPts val="1200"/>
              </a:spcBef>
              <a:spcAft>
                <a:spcPts val="1200"/>
              </a:spcAft>
            </a:pPr>
            <a:r>
              <a:rPr lang="ru-RU" sz="2500" b="1" dirty="0">
                <a:latin typeface="Cambria" pitchFamily="18" charset="0"/>
                <a:ea typeface="Cambria" pitchFamily="18" charset="0"/>
              </a:rPr>
              <a:t>Модификација начина паљења </a:t>
            </a:r>
            <a:r>
              <a:rPr lang="ru-RU" sz="2500" dirty="0">
                <a:latin typeface="Cambria" pitchFamily="18" charset="0"/>
                <a:ea typeface="Cambria" pitchFamily="18" charset="0"/>
              </a:rPr>
              <a:t>– У случају када особа са инвалидитетом не може да окрене кључ.</a:t>
            </a:r>
          </a:p>
          <a:p>
            <a:pPr algn="just">
              <a:spcBef>
                <a:spcPts val="1200"/>
              </a:spcBef>
              <a:spcAft>
                <a:spcPts val="1200"/>
              </a:spcAft>
            </a:pPr>
            <a:r>
              <a:rPr lang="ru-RU" sz="2500" b="1" dirty="0">
                <a:latin typeface="Cambria" pitchFamily="18" charset="0"/>
                <a:ea typeface="Cambria" pitchFamily="18" charset="0"/>
              </a:rPr>
              <a:t>Огледала</a:t>
            </a:r>
            <a:r>
              <a:rPr lang="ru-RU" sz="2500" dirty="0">
                <a:latin typeface="Cambria" pitchFamily="18" charset="0"/>
                <a:ea typeface="Cambria" pitchFamily="18" charset="0"/>
              </a:rPr>
              <a:t> - Уградња додатних огледала. </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algn="ctr">
              <a:lnSpc>
                <a:spcPct val="100000"/>
              </a:lnSpc>
              <a:spcBef>
                <a:spcPts val="600"/>
              </a:spcBef>
            </a:pPr>
            <a:r>
              <a:rPr lang="en-US" sz="3500" dirty="0" err="1">
                <a:latin typeface="Cambria" pitchFamily="18" charset="0"/>
                <a:ea typeface="Cambria" pitchFamily="18" charset="0"/>
              </a:rPr>
              <a:t>Процес</a:t>
            </a:r>
            <a:r>
              <a:rPr lang="en-US" sz="3500" dirty="0">
                <a:latin typeface="Cambria" pitchFamily="18" charset="0"/>
                <a:ea typeface="Cambria" pitchFamily="18" charset="0"/>
              </a:rPr>
              <a:t> </a:t>
            </a:r>
            <a:r>
              <a:rPr lang="en-US" sz="3500" dirty="0" err="1">
                <a:latin typeface="Cambria" pitchFamily="18" charset="0"/>
                <a:ea typeface="Cambria" pitchFamily="18" charset="0"/>
              </a:rPr>
              <a:t>стицања</a:t>
            </a:r>
            <a:r>
              <a:rPr lang="en-US" sz="3500" dirty="0">
                <a:latin typeface="Cambria" pitchFamily="18" charset="0"/>
                <a:ea typeface="Cambria" pitchFamily="18" charset="0"/>
              </a:rPr>
              <a:t> </a:t>
            </a:r>
            <a:r>
              <a:rPr lang="en-US" sz="3500" dirty="0" err="1">
                <a:latin typeface="Cambria" pitchFamily="18" charset="0"/>
                <a:ea typeface="Cambria" pitchFamily="18" charset="0"/>
              </a:rPr>
              <a:t>возачке</a:t>
            </a:r>
            <a:r>
              <a:rPr lang="en-US" sz="3500" dirty="0">
                <a:latin typeface="Cambria" pitchFamily="18" charset="0"/>
                <a:ea typeface="Cambria" pitchFamily="18" charset="0"/>
              </a:rPr>
              <a:t> </a:t>
            </a:r>
            <a:r>
              <a:rPr lang="en-US" sz="3500" dirty="0" err="1">
                <a:latin typeface="Cambria" pitchFamily="18" charset="0"/>
                <a:ea typeface="Cambria" pitchFamily="18" charset="0"/>
              </a:rPr>
              <a:t>дозволе</a:t>
            </a:r>
            <a:br>
              <a:rPr lang="en-US" sz="3500" dirty="0">
                <a:latin typeface="Cambria" pitchFamily="18" charset="0"/>
                <a:ea typeface="Cambria" pitchFamily="18" charset="0"/>
              </a:rPr>
            </a:br>
            <a:endParaRPr lang="en-US" sz="3500" dirty="0">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25</a:t>
            </a:fld>
            <a:endParaRPr lang="sr-Latn-RS" dirty="0"/>
          </a:p>
        </p:txBody>
      </p:sp>
      <p:pic>
        <p:nvPicPr>
          <p:cNvPr id="1026" name="Picture 2"/>
          <p:cNvPicPr>
            <a:picLocks noChangeAspect="1" noChangeArrowheads="1"/>
          </p:cNvPicPr>
          <p:nvPr/>
        </p:nvPicPr>
        <p:blipFill>
          <a:blip r:embed="rId2" cstate="print"/>
          <a:srcRect/>
          <a:stretch>
            <a:fillRect/>
          </a:stretch>
        </p:blipFill>
        <p:spPr bwMode="auto">
          <a:xfrm>
            <a:off x="8060881" y="4068672"/>
            <a:ext cx="3295096" cy="2423567"/>
          </a:xfrm>
          <a:prstGeom prst="rect">
            <a:avLst/>
          </a:prstGeom>
          <a:ln>
            <a:noFill/>
          </a:ln>
          <a:effectLst>
            <a:softEdge rad="112500"/>
          </a:effectLst>
        </p:spPr>
      </p:pic>
      <p:pic>
        <p:nvPicPr>
          <p:cNvPr id="1027" name="Picture 3" descr="C:\Users\marin\OneDrive\Radna površina\ppt za D\probna-vozacka-dozvola-1-300x300.png"/>
          <p:cNvPicPr>
            <a:picLocks noChangeAspect="1" noChangeArrowheads="1"/>
          </p:cNvPicPr>
          <p:nvPr/>
        </p:nvPicPr>
        <p:blipFill>
          <a:blip r:embed="rId3" cstate="print"/>
          <a:srcRect/>
          <a:stretch>
            <a:fillRect/>
          </a:stretch>
        </p:blipFill>
        <p:spPr bwMode="auto">
          <a:xfrm>
            <a:off x="619940" y="-168184"/>
            <a:ext cx="1487534" cy="1487534"/>
          </a:xfrm>
          <a:prstGeom prst="rect">
            <a:avLst/>
          </a:prstGeom>
          <a:noFill/>
        </p:spPr>
      </p:pic>
      <p:sp>
        <p:nvSpPr>
          <p:cNvPr id="8" name="Rectangle 7"/>
          <p:cNvSpPr/>
          <p:nvPr/>
        </p:nvSpPr>
        <p:spPr>
          <a:xfrm>
            <a:off x="496389" y="4510154"/>
            <a:ext cx="7236824" cy="1446550"/>
          </a:xfrm>
          <a:prstGeom prst="rect">
            <a:avLst/>
          </a:prstGeom>
        </p:spPr>
        <p:txBody>
          <a:bodyPr wrap="square">
            <a:spAutoFit/>
          </a:bodyPr>
          <a:lstStyle/>
          <a:p>
            <a:pPr algn="just"/>
            <a:r>
              <a:rPr lang="en-US" sz="2200" b="1" dirty="0" err="1">
                <a:effectLst>
                  <a:glow rad="228600">
                    <a:schemeClr val="accent4">
                      <a:satMod val="175000"/>
                      <a:alpha val="40000"/>
                    </a:schemeClr>
                  </a:glow>
                </a:effectLst>
                <a:latin typeface="Cambria" pitchFamily="18" charset="0"/>
                <a:ea typeface="Cambria" pitchFamily="18" charset="0"/>
              </a:rPr>
              <a:t>Група</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особа</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са</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инвалидитетом</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која</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захтева</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највећу</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пажњу</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по</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овом</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питању</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су</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особе</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са</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физичким</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инвалидитетом</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које</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могу</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да</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буду</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возачи</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под</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условом</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да</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се</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возило</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адаптира</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њиховим</a:t>
            </a:r>
            <a:r>
              <a:rPr lang="en-US" sz="2200" b="1" dirty="0">
                <a:effectLst>
                  <a:glow rad="228600">
                    <a:schemeClr val="accent4">
                      <a:satMod val="175000"/>
                      <a:alpha val="40000"/>
                    </a:schemeClr>
                  </a:glow>
                </a:effectLst>
                <a:latin typeface="Cambria" pitchFamily="18" charset="0"/>
                <a:ea typeface="Cambria" pitchFamily="18" charset="0"/>
              </a:rPr>
              <a:t> </a:t>
            </a:r>
            <a:r>
              <a:rPr lang="en-US" sz="2200" b="1" dirty="0" err="1">
                <a:effectLst>
                  <a:glow rad="228600">
                    <a:schemeClr val="accent4">
                      <a:satMod val="175000"/>
                      <a:alpha val="40000"/>
                    </a:schemeClr>
                  </a:glow>
                </a:effectLst>
                <a:latin typeface="Cambria" pitchFamily="18" charset="0"/>
                <a:ea typeface="Cambria" pitchFamily="18" charset="0"/>
              </a:rPr>
              <a:t>потребама</a:t>
            </a:r>
            <a:r>
              <a:rPr lang="en-US" sz="2200" b="1" dirty="0">
                <a:effectLst>
                  <a:glow rad="228600">
                    <a:schemeClr val="accent4">
                      <a:satMod val="175000"/>
                      <a:alpha val="40000"/>
                    </a:schemeClr>
                  </a:glow>
                </a:effectLst>
                <a:latin typeface="Cambria" pitchFamily="18" charset="0"/>
                <a:ea typeface="Cambria" pitchFamily="18" charset="0"/>
              </a:rPr>
              <a:t>. </a:t>
            </a:r>
          </a:p>
        </p:txBody>
      </p:sp>
      <p:sp>
        <p:nvSpPr>
          <p:cNvPr id="9" name="Rectangle 8"/>
          <p:cNvSpPr/>
          <p:nvPr/>
        </p:nvSpPr>
        <p:spPr>
          <a:xfrm>
            <a:off x="248194" y="1287419"/>
            <a:ext cx="11534503" cy="769441"/>
          </a:xfrm>
          <a:prstGeom prst="rect">
            <a:avLst/>
          </a:prstGeom>
        </p:spPr>
        <p:txBody>
          <a:bodyPr wrap="square">
            <a:spAutoFit/>
          </a:bodyPr>
          <a:lstStyle/>
          <a:p>
            <a:pPr algn="just"/>
            <a:r>
              <a:rPr lang="en-US" sz="2200" dirty="0">
                <a:latin typeface="Cambria" pitchFamily="18" charset="0"/>
                <a:ea typeface="Cambria" pitchFamily="18" charset="0"/>
              </a:rPr>
              <a:t>У </a:t>
            </a:r>
            <a:r>
              <a:rPr lang="en-US" sz="2200" dirty="0" err="1">
                <a:latin typeface="Cambria" pitchFamily="18" charset="0"/>
                <a:ea typeface="Cambria" pitchFamily="18" charset="0"/>
              </a:rPr>
              <a:t>зависности</a:t>
            </a:r>
            <a:r>
              <a:rPr lang="en-US" sz="2200" dirty="0">
                <a:latin typeface="Cambria" pitchFamily="18" charset="0"/>
                <a:ea typeface="Cambria" pitchFamily="18" charset="0"/>
              </a:rPr>
              <a:t> </a:t>
            </a:r>
            <a:r>
              <a:rPr lang="en-US" sz="2200" dirty="0" err="1">
                <a:latin typeface="Cambria" pitchFamily="18" charset="0"/>
                <a:ea typeface="Cambria" pitchFamily="18" charset="0"/>
              </a:rPr>
              <a:t>од</a:t>
            </a:r>
            <a:r>
              <a:rPr lang="en-US" sz="2200" dirty="0">
                <a:latin typeface="Cambria" pitchFamily="18" charset="0"/>
                <a:ea typeface="Cambria" pitchFamily="18" charset="0"/>
              </a:rPr>
              <a:t> </a:t>
            </a:r>
            <a:r>
              <a:rPr lang="en-US" sz="2200" dirty="0" err="1">
                <a:latin typeface="Cambria" pitchFamily="18" charset="0"/>
                <a:ea typeface="Cambria" pitchFamily="18" charset="0"/>
              </a:rPr>
              <a:t>врсте</a:t>
            </a:r>
            <a:r>
              <a:rPr lang="en-US" sz="2200" dirty="0">
                <a:latin typeface="Cambria" pitchFamily="18" charset="0"/>
                <a:ea typeface="Cambria" pitchFamily="18" charset="0"/>
              </a:rPr>
              <a:t> и </a:t>
            </a:r>
            <a:r>
              <a:rPr lang="en-US" sz="2200" dirty="0" err="1">
                <a:latin typeface="Cambria" pitchFamily="18" charset="0"/>
                <a:ea typeface="Cambria" pitchFamily="18" charset="0"/>
              </a:rPr>
              <a:t>степена</a:t>
            </a:r>
            <a:r>
              <a:rPr lang="en-US" sz="2200" dirty="0">
                <a:latin typeface="Cambria" pitchFamily="18" charset="0"/>
                <a:ea typeface="Cambria" pitchFamily="18" charset="0"/>
              </a:rPr>
              <a:t> </a:t>
            </a:r>
            <a:r>
              <a:rPr lang="en-US" sz="2200" dirty="0" err="1">
                <a:latin typeface="Cambria" pitchFamily="18" charset="0"/>
                <a:ea typeface="Cambria" pitchFamily="18" charset="0"/>
              </a:rPr>
              <a:t>инвалидитета</a:t>
            </a:r>
            <a:r>
              <a:rPr lang="en-US" sz="2200" dirty="0">
                <a:latin typeface="Cambria" pitchFamily="18" charset="0"/>
                <a:ea typeface="Cambria" pitchFamily="18" charset="0"/>
              </a:rPr>
              <a:t>, </a:t>
            </a:r>
            <a:r>
              <a:rPr lang="en-US" sz="2200" dirty="0" err="1">
                <a:latin typeface="Cambria" pitchFamily="18" charset="0"/>
                <a:ea typeface="Cambria" pitchFamily="18" charset="0"/>
              </a:rPr>
              <a:t>особе</a:t>
            </a:r>
            <a:r>
              <a:rPr lang="en-US" sz="2200" dirty="0">
                <a:latin typeface="Cambria" pitchFamily="18" charset="0"/>
                <a:ea typeface="Cambria" pitchFamily="18" charset="0"/>
              </a:rPr>
              <a:t> </a:t>
            </a:r>
            <a:r>
              <a:rPr lang="en-US" sz="2200" dirty="0" err="1">
                <a:latin typeface="Cambria" pitchFamily="18" charset="0"/>
                <a:ea typeface="Cambria" pitchFamily="18" charset="0"/>
              </a:rPr>
              <a:t>са</a:t>
            </a:r>
            <a:r>
              <a:rPr lang="en-US" sz="2200" dirty="0">
                <a:latin typeface="Cambria" pitchFamily="18" charset="0"/>
                <a:ea typeface="Cambria" pitchFamily="18" charset="0"/>
              </a:rPr>
              <a:t> </a:t>
            </a:r>
            <a:r>
              <a:rPr lang="en-US" sz="2200" dirty="0" err="1">
                <a:latin typeface="Cambria" pitchFamily="18" charset="0"/>
                <a:ea typeface="Cambria" pitchFamily="18" charset="0"/>
              </a:rPr>
              <a:t>инвалидитетом</a:t>
            </a:r>
            <a:r>
              <a:rPr lang="en-US" sz="2200" dirty="0">
                <a:latin typeface="Cambria" pitchFamily="18" charset="0"/>
                <a:ea typeface="Cambria" pitchFamily="18" charset="0"/>
              </a:rPr>
              <a:t> </a:t>
            </a:r>
            <a:r>
              <a:rPr lang="en-US" sz="2200" dirty="0" err="1">
                <a:latin typeface="Cambria" pitchFamily="18" charset="0"/>
                <a:ea typeface="Cambria" pitchFamily="18" charset="0"/>
              </a:rPr>
              <a:t>се</a:t>
            </a:r>
            <a:r>
              <a:rPr lang="en-US" sz="2200" dirty="0">
                <a:latin typeface="Cambria" pitchFamily="18" charset="0"/>
                <a:ea typeface="Cambria" pitchFamily="18" charset="0"/>
              </a:rPr>
              <a:t> </a:t>
            </a:r>
            <a:r>
              <a:rPr lang="en-US" sz="2200" dirty="0" err="1">
                <a:latin typeface="Cambria" pitchFamily="18" charset="0"/>
                <a:ea typeface="Cambria" pitchFamily="18" charset="0"/>
              </a:rPr>
              <a:t>сусрећу</a:t>
            </a:r>
            <a:r>
              <a:rPr lang="en-US" sz="2200" dirty="0">
                <a:latin typeface="Cambria" pitchFamily="18" charset="0"/>
                <a:ea typeface="Cambria" pitchFamily="18" charset="0"/>
              </a:rPr>
              <a:t> </a:t>
            </a:r>
            <a:r>
              <a:rPr lang="en-US" sz="2200" dirty="0" err="1">
                <a:latin typeface="Cambria" pitchFamily="18" charset="0"/>
                <a:ea typeface="Cambria" pitchFamily="18" charset="0"/>
              </a:rPr>
              <a:t>са</a:t>
            </a:r>
            <a:r>
              <a:rPr lang="en-US" sz="2200" dirty="0">
                <a:latin typeface="Cambria" pitchFamily="18" charset="0"/>
                <a:ea typeface="Cambria" pitchFamily="18" charset="0"/>
              </a:rPr>
              <a:t> </a:t>
            </a:r>
            <a:r>
              <a:rPr lang="en-US" sz="2200" dirty="0" err="1">
                <a:latin typeface="Cambria" pitchFamily="18" charset="0"/>
                <a:ea typeface="Cambria" pitchFamily="18" charset="0"/>
              </a:rPr>
              <a:t>различитим</a:t>
            </a:r>
            <a:r>
              <a:rPr lang="en-US" sz="2200" dirty="0">
                <a:latin typeface="Cambria" pitchFamily="18" charset="0"/>
                <a:ea typeface="Cambria" pitchFamily="18" charset="0"/>
              </a:rPr>
              <a:t> </a:t>
            </a:r>
            <a:r>
              <a:rPr lang="en-US" sz="2200" dirty="0" err="1">
                <a:latin typeface="Cambria" pitchFamily="18" charset="0"/>
                <a:ea typeface="Cambria" pitchFamily="18" charset="0"/>
              </a:rPr>
              <a:t>нивоима</a:t>
            </a:r>
            <a:r>
              <a:rPr lang="en-US" sz="2200" dirty="0">
                <a:latin typeface="Cambria" pitchFamily="18" charset="0"/>
                <a:ea typeface="Cambria" pitchFamily="18" charset="0"/>
              </a:rPr>
              <a:t> </a:t>
            </a:r>
            <a:r>
              <a:rPr lang="en-US" sz="2200" dirty="0" err="1">
                <a:latin typeface="Cambria" pitchFamily="18" charset="0"/>
                <a:ea typeface="Cambria" pitchFamily="18" charset="0"/>
              </a:rPr>
              <a:t>ограничења</a:t>
            </a:r>
            <a:r>
              <a:rPr lang="en-US" sz="2200" dirty="0">
                <a:latin typeface="Cambria" pitchFamily="18" charset="0"/>
                <a:ea typeface="Cambria" pitchFamily="18" charset="0"/>
              </a:rPr>
              <a:t> </a:t>
            </a:r>
            <a:r>
              <a:rPr lang="en-US" sz="2200" dirty="0" err="1">
                <a:latin typeface="Cambria" pitchFamily="18" charset="0"/>
                <a:ea typeface="Cambria" pitchFamily="18" charset="0"/>
              </a:rPr>
              <a:t>приликом</a:t>
            </a:r>
            <a:r>
              <a:rPr lang="en-US" sz="2200" dirty="0">
                <a:latin typeface="Cambria" pitchFamily="18" charset="0"/>
                <a:ea typeface="Cambria" pitchFamily="18" charset="0"/>
              </a:rPr>
              <a:t> </a:t>
            </a:r>
            <a:r>
              <a:rPr lang="en-US" sz="2200" dirty="0" err="1">
                <a:latin typeface="Cambria" pitchFamily="18" charset="0"/>
                <a:ea typeface="Cambria" pitchFamily="18" charset="0"/>
              </a:rPr>
              <a:t>процеса</a:t>
            </a:r>
            <a:r>
              <a:rPr lang="en-US" sz="2200" dirty="0">
                <a:latin typeface="Cambria" pitchFamily="18" charset="0"/>
                <a:ea typeface="Cambria" pitchFamily="18" charset="0"/>
              </a:rPr>
              <a:t> </a:t>
            </a:r>
            <a:r>
              <a:rPr lang="en-US" sz="2200" dirty="0" err="1">
                <a:latin typeface="Cambria" pitchFamily="18" charset="0"/>
                <a:ea typeface="Cambria" pitchFamily="18" charset="0"/>
              </a:rPr>
              <a:t>стицања</a:t>
            </a:r>
            <a:r>
              <a:rPr lang="en-US" sz="2200" dirty="0">
                <a:latin typeface="Cambria" pitchFamily="18" charset="0"/>
                <a:ea typeface="Cambria" pitchFamily="18" charset="0"/>
              </a:rPr>
              <a:t> </a:t>
            </a:r>
            <a:r>
              <a:rPr lang="en-US" sz="2200" dirty="0" err="1">
                <a:latin typeface="Cambria" pitchFamily="18" charset="0"/>
                <a:ea typeface="Cambria" pitchFamily="18" charset="0"/>
              </a:rPr>
              <a:t>возачке</a:t>
            </a:r>
            <a:r>
              <a:rPr lang="en-US" sz="2200" dirty="0">
                <a:latin typeface="Cambria" pitchFamily="18" charset="0"/>
                <a:ea typeface="Cambria" pitchFamily="18" charset="0"/>
              </a:rPr>
              <a:t> </a:t>
            </a:r>
            <a:r>
              <a:rPr lang="en-US" sz="2200" dirty="0" err="1">
                <a:latin typeface="Cambria" pitchFamily="18" charset="0"/>
                <a:ea typeface="Cambria" pitchFamily="18" charset="0"/>
              </a:rPr>
              <a:t>дозволе</a:t>
            </a:r>
            <a:r>
              <a:rPr lang="en-US" sz="2200" dirty="0">
                <a:latin typeface="Cambria" pitchFamily="18" charset="0"/>
                <a:ea typeface="Cambria" pitchFamily="18" charset="0"/>
              </a:rPr>
              <a:t>. </a:t>
            </a:r>
            <a:endParaRPr lang="en-US" sz="2200" dirty="0"/>
          </a:p>
        </p:txBody>
      </p:sp>
      <p:sp>
        <p:nvSpPr>
          <p:cNvPr id="10" name="Rectangle 9"/>
          <p:cNvSpPr/>
          <p:nvPr/>
        </p:nvSpPr>
        <p:spPr>
          <a:xfrm>
            <a:off x="261257" y="2201652"/>
            <a:ext cx="11930743" cy="1785104"/>
          </a:xfrm>
          <a:prstGeom prst="rect">
            <a:avLst/>
          </a:prstGeom>
        </p:spPr>
        <p:txBody>
          <a:bodyPr wrap="square">
            <a:spAutoFit/>
          </a:bodyPr>
          <a:lstStyle/>
          <a:p>
            <a:pPr algn="just"/>
            <a:r>
              <a:rPr lang="en-US" sz="2200" dirty="0" err="1">
                <a:latin typeface="Cambria" pitchFamily="18" charset="0"/>
                <a:ea typeface="Cambria" pitchFamily="18" charset="0"/>
              </a:rPr>
              <a:t>Поједине</a:t>
            </a:r>
            <a:r>
              <a:rPr lang="en-US" sz="2200" dirty="0">
                <a:latin typeface="Cambria" pitchFamily="18" charset="0"/>
                <a:ea typeface="Cambria" pitchFamily="18" charset="0"/>
              </a:rPr>
              <a:t> </a:t>
            </a:r>
            <a:r>
              <a:rPr lang="en-US" sz="2200" dirty="0" err="1">
                <a:latin typeface="Cambria" pitchFamily="18" charset="0"/>
                <a:ea typeface="Cambria" pitchFamily="18" charset="0"/>
              </a:rPr>
              <a:t>категорије</a:t>
            </a:r>
            <a:r>
              <a:rPr lang="en-US" sz="2200" dirty="0">
                <a:latin typeface="Cambria" pitchFamily="18" charset="0"/>
                <a:ea typeface="Cambria" pitchFamily="18" charset="0"/>
              </a:rPr>
              <a:t> </a:t>
            </a:r>
            <a:r>
              <a:rPr lang="en-US" sz="2200" dirty="0" err="1">
                <a:latin typeface="Cambria" pitchFamily="18" charset="0"/>
                <a:ea typeface="Cambria" pitchFamily="18" charset="0"/>
              </a:rPr>
              <a:t>особа</a:t>
            </a:r>
            <a:r>
              <a:rPr lang="en-US" sz="2200" dirty="0">
                <a:latin typeface="Cambria" pitchFamily="18" charset="0"/>
                <a:ea typeface="Cambria" pitchFamily="18" charset="0"/>
              </a:rPr>
              <a:t> </a:t>
            </a:r>
            <a:r>
              <a:rPr lang="en-US" sz="2200" dirty="0" err="1">
                <a:latin typeface="Cambria" pitchFamily="18" charset="0"/>
                <a:ea typeface="Cambria" pitchFamily="18" charset="0"/>
              </a:rPr>
              <a:t>са</a:t>
            </a:r>
            <a:r>
              <a:rPr lang="en-US" sz="2200" dirty="0">
                <a:latin typeface="Cambria" pitchFamily="18" charset="0"/>
                <a:ea typeface="Cambria" pitchFamily="18" charset="0"/>
              </a:rPr>
              <a:t> </a:t>
            </a:r>
            <a:r>
              <a:rPr lang="en-US" sz="2200" dirty="0" err="1">
                <a:latin typeface="Cambria" pitchFamily="18" charset="0"/>
                <a:ea typeface="Cambria" pitchFamily="18" charset="0"/>
              </a:rPr>
              <a:t>инвалидитетом</a:t>
            </a:r>
            <a:r>
              <a:rPr lang="en-US" sz="2200" dirty="0">
                <a:latin typeface="Cambria" pitchFamily="18" charset="0"/>
                <a:ea typeface="Cambria" pitchFamily="18" charset="0"/>
              </a:rPr>
              <a:t> </a:t>
            </a:r>
            <a:r>
              <a:rPr lang="en-US" sz="2200" dirty="0" err="1">
                <a:latin typeface="Cambria" pitchFamily="18" charset="0"/>
                <a:ea typeface="Cambria" pitchFamily="18" charset="0"/>
              </a:rPr>
              <a:t>не</a:t>
            </a:r>
            <a:r>
              <a:rPr lang="en-US" sz="2200" dirty="0">
                <a:latin typeface="Cambria" pitchFamily="18" charset="0"/>
                <a:ea typeface="Cambria" pitchFamily="18" charset="0"/>
              </a:rPr>
              <a:t> </a:t>
            </a:r>
            <a:r>
              <a:rPr lang="en-US" sz="2200" dirty="0" err="1">
                <a:latin typeface="Cambria" pitchFamily="18" charset="0"/>
                <a:ea typeface="Cambria" pitchFamily="18" charset="0"/>
              </a:rPr>
              <a:t>испуњавају</a:t>
            </a:r>
            <a:r>
              <a:rPr lang="en-US" sz="2200" dirty="0">
                <a:latin typeface="Cambria" pitchFamily="18" charset="0"/>
                <a:ea typeface="Cambria" pitchFamily="18" charset="0"/>
              </a:rPr>
              <a:t> </a:t>
            </a:r>
            <a:r>
              <a:rPr lang="en-US" sz="2200" dirty="0" err="1">
                <a:latin typeface="Cambria" pitchFamily="18" charset="0"/>
                <a:ea typeface="Cambria" pitchFamily="18" charset="0"/>
              </a:rPr>
              <a:t>здравствене</a:t>
            </a:r>
            <a:r>
              <a:rPr lang="en-US" sz="2200" dirty="0">
                <a:latin typeface="Cambria" pitchFamily="18" charset="0"/>
                <a:ea typeface="Cambria" pitchFamily="18" charset="0"/>
              </a:rPr>
              <a:t> </a:t>
            </a:r>
            <a:r>
              <a:rPr lang="en-US" sz="2200" dirty="0" err="1">
                <a:latin typeface="Cambria" pitchFamily="18" charset="0"/>
                <a:ea typeface="Cambria" pitchFamily="18" charset="0"/>
              </a:rPr>
              <a:t>критеријуме</a:t>
            </a:r>
            <a:r>
              <a:rPr lang="en-US" sz="2200" dirty="0">
                <a:latin typeface="Cambria" pitchFamily="18" charset="0"/>
                <a:ea typeface="Cambria" pitchFamily="18" charset="0"/>
              </a:rPr>
              <a:t> </a:t>
            </a:r>
            <a:r>
              <a:rPr lang="en-US" sz="2200" dirty="0" err="1">
                <a:latin typeface="Cambria" pitchFamily="18" charset="0"/>
                <a:ea typeface="Cambria" pitchFamily="18" charset="0"/>
              </a:rPr>
              <a:t>који</a:t>
            </a:r>
            <a:r>
              <a:rPr lang="en-US" sz="2200" dirty="0">
                <a:latin typeface="Cambria" pitchFamily="18" charset="0"/>
                <a:ea typeface="Cambria" pitchFamily="18" charset="0"/>
              </a:rPr>
              <a:t> </a:t>
            </a:r>
            <a:r>
              <a:rPr lang="en-US" sz="2200" dirty="0" err="1">
                <a:latin typeface="Cambria" pitchFamily="18" charset="0"/>
                <a:ea typeface="Cambria" pitchFamily="18" charset="0"/>
              </a:rPr>
              <a:t>би</a:t>
            </a:r>
            <a:r>
              <a:rPr lang="en-US" sz="2200" dirty="0">
                <a:latin typeface="Cambria" pitchFamily="18" charset="0"/>
                <a:ea typeface="Cambria" pitchFamily="18" charset="0"/>
              </a:rPr>
              <a:t> </a:t>
            </a:r>
            <a:r>
              <a:rPr lang="en-US" sz="2200" dirty="0" err="1">
                <a:latin typeface="Cambria" pitchFamily="18" charset="0"/>
                <a:ea typeface="Cambria" pitchFamily="18" charset="0"/>
              </a:rPr>
              <a:t>им</a:t>
            </a:r>
            <a:r>
              <a:rPr lang="en-US" sz="2200" dirty="0">
                <a:latin typeface="Cambria" pitchFamily="18" charset="0"/>
                <a:ea typeface="Cambria" pitchFamily="18" charset="0"/>
              </a:rPr>
              <a:t> </a:t>
            </a:r>
            <a:r>
              <a:rPr lang="en-US" sz="2200" dirty="0" err="1">
                <a:latin typeface="Cambria" pitchFamily="18" charset="0"/>
                <a:ea typeface="Cambria" pitchFamily="18" charset="0"/>
              </a:rPr>
              <a:t>омогућили</a:t>
            </a:r>
            <a:r>
              <a:rPr lang="en-US" sz="2200" dirty="0">
                <a:latin typeface="Cambria" pitchFamily="18" charset="0"/>
                <a:ea typeface="Cambria" pitchFamily="18" charset="0"/>
              </a:rPr>
              <a:t> </a:t>
            </a:r>
            <a:r>
              <a:rPr lang="en-US" sz="2200" dirty="0" err="1">
                <a:latin typeface="Cambria" pitchFamily="18" charset="0"/>
                <a:ea typeface="Cambria" pitchFamily="18" charset="0"/>
              </a:rPr>
              <a:t>да</a:t>
            </a:r>
            <a:r>
              <a:rPr lang="en-US" sz="2200" dirty="0">
                <a:latin typeface="Cambria" pitchFamily="18" charset="0"/>
                <a:ea typeface="Cambria" pitchFamily="18" charset="0"/>
              </a:rPr>
              <a:t> </a:t>
            </a:r>
            <a:r>
              <a:rPr lang="en-US" sz="2200" dirty="0" err="1">
                <a:latin typeface="Cambria" pitchFamily="18" charset="0"/>
                <a:ea typeface="Cambria" pitchFamily="18" charset="0"/>
              </a:rPr>
              <a:t>безбедно</a:t>
            </a:r>
            <a:r>
              <a:rPr lang="en-US" sz="2200" dirty="0">
                <a:latin typeface="Cambria" pitchFamily="18" charset="0"/>
                <a:ea typeface="Cambria" pitchFamily="18" charset="0"/>
              </a:rPr>
              <a:t> </a:t>
            </a:r>
            <a:r>
              <a:rPr lang="en-US" sz="2200" dirty="0" err="1">
                <a:latin typeface="Cambria" pitchFamily="18" charset="0"/>
                <a:ea typeface="Cambria" pitchFamily="18" charset="0"/>
              </a:rPr>
              <a:t>учествују</a:t>
            </a:r>
            <a:r>
              <a:rPr lang="en-US" sz="2200" dirty="0">
                <a:latin typeface="Cambria" pitchFamily="18" charset="0"/>
                <a:ea typeface="Cambria" pitchFamily="18" charset="0"/>
              </a:rPr>
              <a:t> у </a:t>
            </a:r>
            <a:r>
              <a:rPr lang="en-US" sz="2200" dirty="0" err="1">
                <a:latin typeface="Cambria" pitchFamily="18" charset="0"/>
                <a:ea typeface="Cambria" pitchFamily="18" charset="0"/>
              </a:rPr>
              <a:t>саобраћају</a:t>
            </a:r>
            <a:r>
              <a:rPr lang="en-US" sz="2200" dirty="0">
                <a:latin typeface="Cambria" pitchFamily="18" charset="0"/>
                <a:ea typeface="Cambria" pitchFamily="18" charset="0"/>
              </a:rPr>
              <a:t> </a:t>
            </a:r>
            <a:r>
              <a:rPr lang="en-US" sz="2200" dirty="0" err="1">
                <a:latin typeface="Cambria" pitchFamily="18" charset="0"/>
                <a:ea typeface="Cambria" pitchFamily="18" charset="0"/>
              </a:rPr>
              <a:t>као</a:t>
            </a:r>
            <a:r>
              <a:rPr lang="en-US" sz="2200" dirty="0">
                <a:latin typeface="Cambria" pitchFamily="18" charset="0"/>
                <a:ea typeface="Cambria" pitchFamily="18" charset="0"/>
              </a:rPr>
              <a:t> </a:t>
            </a:r>
            <a:r>
              <a:rPr lang="en-US" sz="2200" dirty="0" err="1">
                <a:latin typeface="Cambria" pitchFamily="18" charset="0"/>
                <a:ea typeface="Cambria" pitchFamily="18" charset="0"/>
              </a:rPr>
              <a:t>возачи</a:t>
            </a:r>
            <a:r>
              <a:rPr lang="en-US" sz="2200" dirty="0">
                <a:latin typeface="Cambria" pitchFamily="18" charset="0"/>
                <a:ea typeface="Cambria" pitchFamily="18" charset="0"/>
              </a:rPr>
              <a:t> (</a:t>
            </a:r>
            <a:r>
              <a:rPr lang="en-US" sz="2200" b="1" dirty="0" err="1">
                <a:latin typeface="Cambria" pitchFamily="18" charset="0"/>
                <a:ea typeface="Cambria" pitchFamily="18" charset="0"/>
              </a:rPr>
              <a:t>нпр</a:t>
            </a:r>
            <a:r>
              <a:rPr lang="en-US" sz="2200" b="1" dirty="0">
                <a:latin typeface="Cambria" pitchFamily="18" charset="0"/>
                <a:ea typeface="Cambria" pitchFamily="18" charset="0"/>
              </a:rPr>
              <a:t>. </a:t>
            </a:r>
            <a:r>
              <a:rPr lang="en-US" sz="2200" b="1" dirty="0" err="1">
                <a:latin typeface="Cambria" pitchFamily="18" charset="0"/>
                <a:ea typeface="Cambria" pitchFamily="18" charset="0"/>
              </a:rPr>
              <a:t>слепе</a:t>
            </a:r>
            <a:r>
              <a:rPr lang="en-US" sz="2200" b="1" dirty="0">
                <a:latin typeface="Cambria" pitchFamily="18" charset="0"/>
                <a:ea typeface="Cambria" pitchFamily="18" charset="0"/>
              </a:rPr>
              <a:t> </a:t>
            </a:r>
            <a:r>
              <a:rPr lang="en-US" sz="2200" b="1" dirty="0" err="1">
                <a:latin typeface="Cambria" pitchFamily="18" charset="0"/>
                <a:ea typeface="Cambria" pitchFamily="18" charset="0"/>
              </a:rPr>
              <a:t>особе</a:t>
            </a:r>
            <a:r>
              <a:rPr lang="en-US" sz="2200" b="1" dirty="0">
                <a:latin typeface="Cambria" pitchFamily="18" charset="0"/>
                <a:ea typeface="Cambria" pitchFamily="18" charset="0"/>
              </a:rPr>
              <a:t>, </a:t>
            </a:r>
            <a:r>
              <a:rPr lang="en-US" sz="2200" b="1" dirty="0" err="1">
                <a:latin typeface="Cambria" pitchFamily="18" charset="0"/>
                <a:ea typeface="Cambria" pitchFamily="18" charset="0"/>
              </a:rPr>
              <a:t>особе</a:t>
            </a:r>
            <a:r>
              <a:rPr lang="en-US" sz="2200" b="1" dirty="0">
                <a:latin typeface="Cambria" pitchFamily="18" charset="0"/>
                <a:ea typeface="Cambria" pitchFamily="18" charset="0"/>
              </a:rPr>
              <a:t> </a:t>
            </a:r>
            <a:r>
              <a:rPr lang="en-US" sz="2200" b="1" dirty="0" err="1">
                <a:latin typeface="Cambria" pitchFamily="18" charset="0"/>
                <a:ea typeface="Cambria" pitchFamily="18" charset="0"/>
              </a:rPr>
              <a:t>са</a:t>
            </a:r>
            <a:r>
              <a:rPr lang="en-US" sz="2200" b="1" dirty="0">
                <a:latin typeface="Cambria" pitchFamily="18" charset="0"/>
                <a:ea typeface="Cambria" pitchFamily="18" charset="0"/>
              </a:rPr>
              <a:t> </a:t>
            </a:r>
            <a:r>
              <a:rPr lang="en-US" sz="2200" b="1" dirty="0" err="1">
                <a:latin typeface="Cambria" pitchFamily="18" charset="0"/>
                <a:ea typeface="Cambria" pitchFamily="18" charset="0"/>
              </a:rPr>
              <a:t>тежим</a:t>
            </a:r>
            <a:r>
              <a:rPr lang="en-US" sz="2200" b="1" dirty="0">
                <a:latin typeface="Cambria" pitchFamily="18" charset="0"/>
                <a:ea typeface="Cambria" pitchFamily="18" charset="0"/>
              </a:rPr>
              <a:t> </a:t>
            </a:r>
            <a:r>
              <a:rPr lang="en-US" sz="2200" b="1" dirty="0" err="1">
                <a:latin typeface="Cambria" pitchFamily="18" charset="0"/>
                <a:ea typeface="Cambria" pitchFamily="18" charset="0"/>
              </a:rPr>
              <a:t>облицима</a:t>
            </a:r>
            <a:r>
              <a:rPr lang="en-US" sz="2200" b="1" dirty="0">
                <a:latin typeface="Cambria" pitchFamily="18" charset="0"/>
                <a:ea typeface="Cambria" pitchFamily="18" charset="0"/>
              </a:rPr>
              <a:t> </a:t>
            </a:r>
            <a:r>
              <a:rPr lang="en-US" sz="2200" b="1" dirty="0" err="1">
                <a:latin typeface="Cambria" pitchFamily="18" charset="0"/>
                <a:ea typeface="Cambria" pitchFamily="18" charset="0"/>
              </a:rPr>
              <a:t>менталних</a:t>
            </a:r>
            <a:r>
              <a:rPr lang="en-US" sz="2200" b="1" dirty="0">
                <a:latin typeface="Cambria" pitchFamily="18" charset="0"/>
                <a:ea typeface="Cambria" pitchFamily="18" charset="0"/>
              </a:rPr>
              <a:t> и </a:t>
            </a:r>
            <a:r>
              <a:rPr lang="en-US" sz="2200" b="1" dirty="0" err="1">
                <a:latin typeface="Cambria" pitchFamily="18" charset="0"/>
                <a:ea typeface="Cambria" pitchFamily="18" charset="0"/>
              </a:rPr>
              <a:t>интелектуалних</a:t>
            </a:r>
            <a:r>
              <a:rPr lang="en-US" sz="2200" b="1" dirty="0">
                <a:latin typeface="Cambria" pitchFamily="18" charset="0"/>
                <a:ea typeface="Cambria" pitchFamily="18" charset="0"/>
              </a:rPr>
              <a:t> </a:t>
            </a:r>
            <a:r>
              <a:rPr lang="en-US" sz="2200" b="1" dirty="0" err="1">
                <a:latin typeface="Cambria" pitchFamily="18" charset="0"/>
                <a:ea typeface="Cambria" pitchFamily="18" charset="0"/>
              </a:rPr>
              <a:t>инвалидитета</a:t>
            </a:r>
            <a:r>
              <a:rPr lang="en-US" sz="2200" b="1" dirty="0">
                <a:latin typeface="Cambria" pitchFamily="18" charset="0"/>
                <a:ea typeface="Cambria" pitchFamily="18" charset="0"/>
              </a:rPr>
              <a:t> и </a:t>
            </a:r>
            <a:r>
              <a:rPr lang="en-US" sz="2200" b="1" dirty="0" err="1">
                <a:latin typeface="Cambria" pitchFamily="18" charset="0"/>
                <a:ea typeface="Cambria" pitchFamily="18" charset="0"/>
              </a:rPr>
              <a:t>сл</a:t>
            </a:r>
            <a:r>
              <a:rPr lang="en-US" sz="2200" b="1" dirty="0">
                <a:latin typeface="Cambria" pitchFamily="18" charset="0"/>
                <a:ea typeface="Cambria" pitchFamily="18" charset="0"/>
              </a:rPr>
              <a:t>.</a:t>
            </a:r>
            <a:r>
              <a:rPr lang="en-US" sz="2200" dirty="0">
                <a:latin typeface="Cambria" pitchFamily="18" charset="0"/>
                <a:ea typeface="Cambria" pitchFamily="18" charset="0"/>
              </a:rPr>
              <a:t>).</a:t>
            </a:r>
            <a:r>
              <a:rPr lang="en-US" sz="2200" b="1" dirty="0">
                <a:latin typeface="Cambria" pitchFamily="18" charset="0"/>
                <a:ea typeface="Cambria" pitchFamily="18" charset="0"/>
              </a:rPr>
              <a:t> </a:t>
            </a:r>
            <a:r>
              <a:rPr lang="en-US" sz="2200" dirty="0" err="1">
                <a:latin typeface="Cambria" pitchFamily="18" charset="0"/>
                <a:ea typeface="Cambria" pitchFamily="18" charset="0"/>
              </a:rPr>
              <a:t>Са</a:t>
            </a:r>
            <a:r>
              <a:rPr lang="en-US" sz="2200" dirty="0">
                <a:latin typeface="Cambria" pitchFamily="18" charset="0"/>
                <a:ea typeface="Cambria" pitchFamily="18" charset="0"/>
              </a:rPr>
              <a:t> </a:t>
            </a:r>
            <a:r>
              <a:rPr lang="en-US" sz="2200" dirty="0" err="1">
                <a:latin typeface="Cambria" pitchFamily="18" charset="0"/>
                <a:ea typeface="Cambria" pitchFamily="18" charset="0"/>
              </a:rPr>
              <a:t>друге</a:t>
            </a:r>
            <a:r>
              <a:rPr lang="en-US" sz="2200" dirty="0">
                <a:latin typeface="Cambria" pitchFamily="18" charset="0"/>
                <a:ea typeface="Cambria" pitchFamily="18" charset="0"/>
              </a:rPr>
              <a:t> </a:t>
            </a:r>
            <a:r>
              <a:rPr lang="en-US" sz="2200" dirty="0" err="1">
                <a:latin typeface="Cambria" pitchFamily="18" charset="0"/>
                <a:ea typeface="Cambria" pitchFamily="18" charset="0"/>
              </a:rPr>
              <a:t>стране</a:t>
            </a:r>
            <a:r>
              <a:rPr lang="en-US" sz="2200" dirty="0">
                <a:latin typeface="Cambria" pitchFamily="18" charset="0"/>
                <a:ea typeface="Cambria" pitchFamily="18" charset="0"/>
              </a:rPr>
              <a:t>, </a:t>
            </a:r>
            <a:r>
              <a:rPr lang="en-US" sz="2200" dirty="0" err="1">
                <a:latin typeface="Cambria" pitchFamily="18" charset="0"/>
                <a:ea typeface="Cambria" pitchFamily="18" charset="0"/>
              </a:rPr>
              <a:t>поједине</a:t>
            </a:r>
            <a:r>
              <a:rPr lang="en-US" sz="2200" dirty="0">
                <a:latin typeface="Cambria" pitchFamily="18" charset="0"/>
                <a:ea typeface="Cambria" pitchFamily="18" charset="0"/>
              </a:rPr>
              <a:t> </a:t>
            </a:r>
            <a:r>
              <a:rPr lang="en-US" sz="2200" dirty="0" err="1">
                <a:latin typeface="Cambria" pitchFamily="18" charset="0"/>
                <a:ea typeface="Cambria" pitchFamily="18" charset="0"/>
              </a:rPr>
              <a:t>категорије</a:t>
            </a:r>
            <a:r>
              <a:rPr lang="en-US" sz="2200" dirty="0">
                <a:latin typeface="Cambria" pitchFamily="18" charset="0"/>
                <a:ea typeface="Cambria" pitchFamily="18" charset="0"/>
              </a:rPr>
              <a:t> </a:t>
            </a:r>
            <a:r>
              <a:rPr lang="en-US" sz="2200" dirty="0" err="1">
                <a:latin typeface="Cambria" pitchFamily="18" charset="0"/>
                <a:ea typeface="Cambria" pitchFamily="18" charset="0"/>
              </a:rPr>
              <a:t>особа</a:t>
            </a:r>
            <a:r>
              <a:rPr lang="en-US" sz="2200" dirty="0">
                <a:latin typeface="Cambria" pitchFamily="18" charset="0"/>
                <a:ea typeface="Cambria" pitchFamily="18" charset="0"/>
              </a:rPr>
              <a:t> </a:t>
            </a:r>
            <a:r>
              <a:rPr lang="en-US" sz="2200" dirty="0" err="1">
                <a:latin typeface="Cambria" pitchFamily="18" charset="0"/>
                <a:ea typeface="Cambria" pitchFamily="18" charset="0"/>
              </a:rPr>
              <a:t>са</a:t>
            </a:r>
            <a:r>
              <a:rPr lang="en-US" sz="2200" dirty="0">
                <a:latin typeface="Cambria" pitchFamily="18" charset="0"/>
                <a:ea typeface="Cambria" pitchFamily="18" charset="0"/>
              </a:rPr>
              <a:t> </a:t>
            </a:r>
            <a:r>
              <a:rPr lang="en-US" sz="2200" dirty="0" err="1">
                <a:latin typeface="Cambria" pitchFamily="18" charset="0"/>
                <a:ea typeface="Cambria" pitchFamily="18" charset="0"/>
              </a:rPr>
              <a:t>инвалидитетом</a:t>
            </a:r>
            <a:r>
              <a:rPr lang="en-US" sz="2200" dirty="0">
                <a:latin typeface="Cambria" pitchFamily="18" charset="0"/>
                <a:ea typeface="Cambria" pitchFamily="18" charset="0"/>
              </a:rPr>
              <a:t> (</a:t>
            </a:r>
            <a:r>
              <a:rPr lang="en-US" sz="2200" b="1" dirty="0" err="1">
                <a:latin typeface="Cambria" pitchFamily="18" charset="0"/>
                <a:ea typeface="Cambria" pitchFamily="18" charset="0"/>
              </a:rPr>
              <a:t>нпр</a:t>
            </a:r>
            <a:r>
              <a:rPr lang="en-US" sz="2200" b="1" dirty="0">
                <a:latin typeface="Cambria" pitchFamily="18" charset="0"/>
                <a:ea typeface="Cambria" pitchFamily="18" charset="0"/>
              </a:rPr>
              <a:t>. </a:t>
            </a:r>
            <a:r>
              <a:rPr lang="en-US" sz="2200" b="1" dirty="0" err="1">
                <a:latin typeface="Cambria" pitchFamily="18" charset="0"/>
                <a:ea typeface="Cambria" pitchFamily="18" charset="0"/>
              </a:rPr>
              <a:t>особе</a:t>
            </a:r>
            <a:r>
              <a:rPr lang="en-US" sz="2200" b="1" dirty="0">
                <a:latin typeface="Cambria" pitchFamily="18" charset="0"/>
                <a:ea typeface="Cambria" pitchFamily="18" charset="0"/>
              </a:rPr>
              <a:t> </a:t>
            </a:r>
            <a:r>
              <a:rPr lang="en-US" sz="2200" b="1" dirty="0" err="1">
                <a:latin typeface="Cambria" pitchFamily="18" charset="0"/>
                <a:ea typeface="Cambria" pitchFamily="18" charset="0"/>
              </a:rPr>
              <a:t>са</a:t>
            </a:r>
            <a:r>
              <a:rPr lang="en-US" sz="2200" b="1" dirty="0">
                <a:latin typeface="Cambria" pitchFamily="18" charset="0"/>
                <a:ea typeface="Cambria" pitchFamily="18" charset="0"/>
              </a:rPr>
              <a:t> </a:t>
            </a:r>
            <a:r>
              <a:rPr lang="en-US" sz="2200" b="1" dirty="0" err="1">
                <a:latin typeface="Cambria" pitchFamily="18" charset="0"/>
                <a:ea typeface="Cambria" pitchFamily="18" charset="0"/>
              </a:rPr>
              <a:t>оштећењем</a:t>
            </a:r>
            <a:r>
              <a:rPr lang="en-US" sz="2200" b="1" dirty="0">
                <a:latin typeface="Cambria" pitchFamily="18" charset="0"/>
                <a:ea typeface="Cambria" pitchFamily="18" charset="0"/>
              </a:rPr>
              <a:t> </a:t>
            </a:r>
            <a:r>
              <a:rPr lang="en-US" sz="2200" b="1" dirty="0" err="1">
                <a:latin typeface="Cambria" pitchFamily="18" charset="0"/>
                <a:ea typeface="Cambria" pitchFamily="18" charset="0"/>
              </a:rPr>
              <a:t>слуха</a:t>
            </a:r>
            <a:r>
              <a:rPr lang="en-US" sz="2200" dirty="0">
                <a:latin typeface="Cambria" pitchFamily="18" charset="0"/>
                <a:ea typeface="Cambria" pitchFamily="18" charset="0"/>
              </a:rPr>
              <a:t>) </a:t>
            </a:r>
            <a:r>
              <a:rPr lang="en-US" sz="2200" dirty="0" err="1">
                <a:latin typeface="Cambria" pitchFamily="18" charset="0"/>
                <a:ea typeface="Cambria" pitchFamily="18" charset="0"/>
              </a:rPr>
              <a:t>могу</a:t>
            </a:r>
            <a:r>
              <a:rPr lang="en-US" sz="2200" dirty="0">
                <a:latin typeface="Cambria" pitchFamily="18" charset="0"/>
                <a:ea typeface="Cambria" pitchFamily="18" charset="0"/>
              </a:rPr>
              <a:t> </a:t>
            </a:r>
            <a:r>
              <a:rPr lang="en-US" sz="2200" dirty="0" err="1">
                <a:latin typeface="Cambria" pitchFamily="18" charset="0"/>
                <a:ea typeface="Cambria" pitchFamily="18" charset="0"/>
              </a:rPr>
              <a:t>да</a:t>
            </a:r>
            <a:r>
              <a:rPr lang="en-US" sz="2200" dirty="0">
                <a:latin typeface="Cambria" pitchFamily="18" charset="0"/>
                <a:ea typeface="Cambria" pitchFamily="18" charset="0"/>
              </a:rPr>
              <a:t> </a:t>
            </a:r>
            <a:r>
              <a:rPr lang="en-US" sz="2200" dirty="0" err="1">
                <a:latin typeface="Cambria" pitchFamily="18" charset="0"/>
                <a:ea typeface="Cambria" pitchFamily="18" charset="0"/>
              </a:rPr>
              <a:t>стекну</a:t>
            </a:r>
            <a:r>
              <a:rPr lang="en-US" sz="2200" dirty="0">
                <a:latin typeface="Cambria" pitchFamily="18" charset="0"/>
                <a:ea typeface="Cambria" pitchFamily="18" charset="0"/>
              </a:rPr>
              <a:t> </a:t>
            </a:r>
            <a:r>
              <a:rPr lang="en-US" sz="2200" dirty="0" err="1">
                <a:latin typeface="Cambria" pitchFamily="18" charset="0"/>
                <a:ea typeface="Cambria" pitchFamily="18" charset="0"/>
              </a:rPr>
              <a:t>возачку</a:t>
            </a:r>
            <a:r>
              <a:rPr lang="en-US" sz="2200" dirty="0">
                <a:latin typeface="Cambria" pitchFamily="18" charset="0"/>
                <a:ea typeface="Cambria" pitchFamily="18" charset="0"/>
              </a:rPr>
              <a:t> </a:t>
            </a:r>
            <a:r>
              <a:rPr lang="en-US" sz="2200" dirty="0" err="1">
                <a:latin typeface="Cambria" pitchFamily="18" charset="0"/>
                <a:ea typeface="Cambria" pitchFamily="18" charset="0"/>
              </a:rPr>
              <a:t>дозволу</a:t>
            </a:r>
            <a:r>
              <a:rPr lang="en-US" sz="2200" dirty="0">
                <a:latin typeface="Cambria" pitchFamily="18" charset="0"/>
                <a:ea typeface="Cambria" pitchFamily="18" charset="0"/>
              </a:rPr>
              <a:t> </a:t>
            </a:r>
            <a:r>
              <a:rPr lang="en-US" sz="2200" dirty="0" err="1">
                <a:latin typeface="Cambria" pitchFamily="18" charset="0"/>
                <a:ea typeface="Cambria" pitchFamily="18" charset="0"/>
              </a:rPr>
              <a:t>под</a:t>
            </a:r>
            <a:r>
              <a:rPr lang="en-US" sz="2200" dirty="0">
                <a:latin typeface="Cambria" pitchFamily="18" charset="0"/>
                <a:ea typeface="Cambria" pitchFamily="18" charset="0"/>
              </a:rPr>
              <a:t> </a:t>
            </a:r>
            <a:r>
              <a:rPr lang="en-US" sz="2200" dirty="0" err="1">
                <a:latin typeface="Cambria" pitchFamily="18" charset="0"/>
                <a:ea typeface="Cambria" pitchFamily="18" charset="0"/>
              </a:rPr>
              <a:t>истим</a:t>
            </a:r>
            <a:r>
              <a:rPr lang="en-US" sz="2200" dirty="0">
                <a:latin typeface="Cambria" pitchFamily="18" charset="0"/>
                <a:ea typeface="Cambria" pitchFamily="18" charset="0"/>
              </a:rPr>
              <a:t> </a:t>
            </a:r>
            <a:r>
              <a:rPr lang="en-US" sz="2200" dirty="0" err="1">
                <a:latin typeface="Cambria" pitchFamily="18" charset="0"/>
                <a:ea typeface="Cambria" pitchFamily="18" charset="0"/>
              </a:rPr>
              <a:t>условима</a:t>
            </a:r>
            <a:r>
              <a:rPr lang="en-US" sz="2200" dirty="0">
                <a:latin typeface="Cambria" pitchFamily="18" charset="0"/>
                <a:ea typeface="Cambria" pitchFamily="18" charset="0"/>
              </a:rPr>
              <a:t> </a:t>
            </a:r>
            <a:r>
              <a:rPr lang="en-US" sz="2200" dirty="0" err="1">
                <a:latin typeface="Cambria" pitchFamily="18" charset="0"/>
                <a:ea typeface="Cambria" pitchFamily="18" charset="0"/>
              </a:rPr>
              <a:t>као</a:t>
            </a:r>
            <a:r>
              <a:rPr lang="en-US" sz="2200" dirty="0">
                <a:latin typeface="Cambria" pitchFamily="18" charset="0"/>
                <a:ea typeface="Cambria" pitchFamily="18" charset="0"/>
              </a:rPr>
              <a:t> и </a:t>
            </a:r>
            <a:r>
              <a:rPr lang="en-US" sz="2200" dirty="0" err="1">
                <a:latin typeface="Cambria" pitchFamily="18" charset="0"/>
                <a:ea typeface="Cambria" pitchFamily="18" charset="0"/>
              </a:rPr>
              <a:t>особе</a:t>
            </a:r>
            <a:r>
              <a:rPr lang="en-US" sz="2200" dirty="0">
                <a:latin typeface="Cambria" pitchFamily="18" charset="0"/>
                <a:ea typeface="Cambria" pitchFamily="18" charset="0"/>
              </a:rPr>
              <a:t> </a:t>
            </a:r>
            <a:r>
              <a:rPr lang="en-US" sz="2200" dirty="0" err="1">
                <a:latin typeface="Cambria" pitchFamily="18" charset="0"/>
                <a:ea typeface="Cambria" pitchFamily="18" charset="0"/>
              </a:rPr>
              <a:t>без</a:t>
            </a:r>
            <a:r>
              <a:rPr lang="en-US" sz="2200" dirty="0">
                <a:latin typeface="Cambria" pitchFamily="18" charset="0"/>
                <a:ea typeface="Cambria" pitchFamily="18" charset="0"/>
              </a:rPr>
              <a:t> </a:t>
            </a:r>
            <a:r>
              <a:rPr lang="en-US" sz="2200" dirty="0" err="1">
                <a:latin typeface="Cambria" pitchFamily="18" charset="0"/>
                <a:ea typeface="Cambria" pitchFamily="18" charset="0"/>
              </a:rPr>
              <a:t>инвалидитета</a:t>
            </a:r>
            <a:r>
              <a:rPr lang="en-US" sz="2200" dirty="0">
                <a:latin typeface="Cambria" pitchFamily="18" charset="0"/>
                <a:ea typeface="Cambria" pitchFamily="18" charset="0"/>
              </a:rPr>
              <a:t>. </a:t>
            </a:r>
          </a:p>
        </p:txBody>
      </p:sp>
      <p:pic>
        <p:nvPicPr>
          <p:cNvPr id="1035" name="Picture 11" descr="C:\Users\marin\OneDrive\Radna površina\ppt za D\1581919.png"/>
          <p:cNvPicPr>
            <a:picLocks noChangeAspect="1" noChangeArrowheads="1"/>
          </p:cNvPicPr>
          <p:nvPr/>
        </p:nvPicPr>
        <p:blipFill>
          <a:blip r:embed="rId4" cstate="print"/>
          <a:srcRect/>
          <a:stretch>
            <a:fillRect/>
          </a:stretch>
        </p:blipFill>
        <p:spPr bwMode="auto">
          <a:xfrm>
            <a:off x="9864937" y="416138"/>
            <a:ext cx="1007713" cy="1007713"/>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12" presetClass="entr" presetSubtype="4"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slide(fromBottom)">
                                      <p:cBhvr>
                                        <p:cTn id="10" dur="500"/>
                                        <p:tgtEl>
                                          <p:spTgt spid="1027"/>
                                        </p:tgtEl>
                                      </p:cBhvr>
                                    </p:animEffect>
                                  </p:childTnLst>
                                </p:cTn>
                              </p:par>
                              <p:par>
                                <p:cTn id="11" presetID="12" presetClass="entr" presetSubtype="4" fill="hold" nodeType="withEffect">
                                  <p:stCondLst>
                                    <p:cond delay="0"/>
                                  </p:stCondLst>
                                  <p:childTnLst>
                                    <p:set>
                                      <p:cBhvr>
                                        <p:cTn id="12" dur="1" fill="hold">
                                          <p:stCondLst>
                                            <p:cond delay="0"/>
                                          </p:stCondLst>
                                        </p:cTn>
                                        <p:tgtEl>
                                          <p:spTgt spid="1035"/>
                                        </p:tgtEl>
                                        <p:attrNameLst>
                                          <p:attrName>style.visibility</p:attrName>
                                        </p:attrNameLst>
                                      </p:cBhvr>
                                      <p:to>
                                        <p:strVal val="visible"/>
                                      </p:to>
                                    </p:set>
                                    <p:animEffect transition="in" filter="slide(fromBottom)">
                                      <p:cBhvr>
                                        <p:cTn id="13" dur="500"/>
                                        <p:tgtEl>
                                          <p:spTgt spid="1035"/>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slide(fromBottom)">
                                      <p:cBhvr>
                                        <p:cTn id="16" dur="500"/>
                                        <p:tgtEl>
                                          <p:spTgt spid="9"/>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slide(fromBottom)">
                                      <p:cBhvr>
                                        <p:cTn id="19" dur="500"/>
                                        <p:tgtEl>
                                          <p:spTgt spid="10"/>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slide(fromBottom)">
                                      <p:cBhvr>
                                        <p:cTn id="22" dur="500"/>
                                        <p:tgtEl>
                                          <p:spTgt spid="8"/>
                                        </p:tgtEl>
                                      </p:cBhvr>
                                    </p:animEffect>
                                  </p:childTnLst>
                                </p:cTn>
                              </p:par>
                              <p:par>
                                <p:cTn id="23" presetID="12" presetClass="entr" presetSubtype="4"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slide(fromBottom)">
                                      <p:cBhvr>
                                        <p:cTn id="2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algn="ctr">
              <a:lnSpc>
                <a:spcPct val="100000"/>
              </a:lnSpc>
              <a:spcBef>
                <a:spcPts val="600"/>
              </a:spcBef>
            </a:pPr>
            <a:r>
              <a:rPr lang="en-US" sz="3500" dirty="0" err="1">
                <a:latin typeface="Cambria" pitchFamily="18" charset="0"/>
                <a:ea typeface="Cambria" pitchFamily="18" charset="0"/>
              </a:rPr>
              <a:t>Процес</a:t>
            </a:r>
            <a:r>
              <a:rPr lang="en-US" sz="3500" dirty="0">
                <a:latin typeface="Cambria" pitchFamily="18" charset="0"/>
                <a:ea typeface="Cambria" pitchFamily="18" charset="0"/>
              </a:rPr>
              <a:t> </a:t>
            </a:r>
            <a:r>
              <a:rPr lang="en-US" sz="3500" dirty="0" err="1">
                <a:latin typeface="Cambria" pitchFamily="18" charset="0"/>
                <a:ea typeface="Cambria" pitchFamily="18" charset="0"/>
              </a:rPr>
              <a:t>стицања</a:t>
            </a:r>
            <a:r>
              <a:rPr lang="en-US" sz="3500" dirty="0">
                <a:latin typeface="Cambria" pitchFamily="18" charset="0"/>
                <a:ea typeface="Cambria" pitchFamily="18" charset="0"/>
              </a:rPr>
              <a:t> </a:t>
            </a:r>
            <a:r>
              <a:rPr lang="en-US" sz="3500" dirty="0" err="1">
                <a:latin typeface="Cambria" pitchFamily="18" charset="0"/>
                <a:ea typeface="Cambria" pitchFamily="18" charset="0"/>
              </a:rPr>
              <a:t>возачке</a:t>
            </a:r>
            <a:r>
              <a:rPr lang="en-US" sz="3500" dirty="0">
                <a:latin typeface="Cambria" pitchFamily="18" charset="0"/>
                <a:ea typeface="Cambria" pitchFamily="18" charset="0"/>
              </a:rPr>
              <a:t> </a:t>
            </a:r>
            <a:r>
              <a:rPr lang="en-US" sz="3500" dirty="0" err="1">
                <a:latin typeface="Cambria" pitchFamily="18" charset="0"/>
                <a:ea typeface="Cambria" pitchFamily="18" charset="0"/>
              </a:rPr>
              <a:t>дозволе</a:t>
            </a:r>
            <a:br>
              <a:rPr lang="en-US" sz="3500" dirty="0">
                <a:latin typeface="Cambria" pitchFamily="18" charset="0"/>
                <a:ea typeface="Cambria" pitchFamily="18" charset="0"/>
              </a:rPr>
            </a:br>
            <a:endParaRPr lang="en-US" sz="3500" dirty="0">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26</a:t>
            </a:fld>
            <a:endParaRPr lang="sr-Latn-RS" dirty="0"/>
          </a:p>
        </p:txBody>
      </p:sp>
      <p:pic>
        <p:nvPicPr>
          <p:cNvPr id="1027" name="Picture 3" descr="C:\Users\marin\OneDrive\Radna površina\ppt za D\probna-vozacka-dozvola-1-300x300.png"/>
          <p:cNvPicPr>
            <a:picLocks noChangeAspect="1" noChangeArrowheads="1"/>
          </p:cNvPicPr>
          <p:nvPr/>
        </p:nvPicPr>
        <p:blipFill>
          <a:blip r:embed="rId2" cstate="print"/>
          <a:srcRect/>
          <a:stretch>
            <a:fillRect/>
          </a:stretch>
        </p:blipFill>
        <p:spPr bwMode="auto">
          <a:xfrm>
            <a:off x="619940" y="-168184"/>
            <a:ext cx="1487534" cy="1487534"/>
          </a:xfrm>
          <a:prstGeom prst="rect">
            <a:avLst/>
          </a:prstGeom>
          <a:noFill/>
        </p:spPr>
      </p:pic>
      <p:pic>
        <p:nvPicPr>
          <p:cNvPr id="1035" name="Picture 11" descr="C:\Users\marin\OneDrive\Radna površina\ppt za D\1581919.png"/>
          <p:cNvPicPr>
            <a:picLocks noChangeAspect="1" noChangeArrowheads="1"/>
          </p:cNvPicPr>
          <p:nvPr/>
        </p:nvPicPr>
        <p:blipFill>
          <a:blip r:embed="rId3" cstate="print"/>
          <a:srcRect/>
          <a:stretch>
            <a:fillRect/>
          </a:stretch>
        </p:blipFill>
        <p:spPr bwMode="auto">
          <a:xfrm>
            <a:off x="9864937" y="416138"/>
            <a:ext cx="1007713" cy="1007713"/>
          </a:xfrm>
          <a:prstGeom prst="rect">
            <a:avLst/>
          </a:prstGeom>
          <a:noFill/>
        </p:spPr>
      </p:pic>
      <p:sp>
        <p:nvSpPr>
          <p:cNvPr id="11" name="Rectangle 10"/>
          <p:cNvSpPr/>
          <p:nvPr/>
        </p:nvSpPr>
        <p:spPr>
          <a:xfrm>
            <a:off x="169817" y="1308352"/>
            <a:ext cx="12022183" cy="861774"/>
          </a:xfrm>
          <a:prstGeom prst="rect">
            <a:avLst/>
          </a:prstGeom>
        </p:spPr>
        <p:txBody>
          <a:bodyPr wrap="square">
            <a:spAutoFit/>
          </a:bodyPr>
          <a:lstStyle/>
          <a:p>
            <a:pPr lvl="0" algn="just"/>
            <a:r>
              <a:rPr lang="en-US" sz="2500" b="1" dirty="0">
                <a:solidFill>
                  <a:prstClr val="black"/>
                </a:solidFill>
                <a:effectLst>
                  <a:glow rad="228600">
                    <a:srgbClr val="FFC000">
                      <a:satMod val="175000"/>
                      <a:alpha val="40000"/>
                    </a:srgbClr>
                  </a:glow>
                </a:effectLst>
                <a:latin typeface="Cambria" pitchFamily="18" charset="0"/>
                <a:ea typeface="Cambria" pitchFamily="18" charset="0"/>
              </a:rPr>
              <a:t>У </a:t>
            </a:r>
            <a:r>
              <a:rPr lang="en-US" sz="2500" b="1" dirty="0" err="1">
                <a:solidFill>
                  <a:prstClr val="black"/>
                </a:solidFill>
                <a:effectLst>
                  <a:glow rad="228600">
                    <a:srgbClr val="FFC000">
                      <a:satMod val="175000"/>
                      <a:alpha val="40000"/>
                    </a:srgbClr>
                  </a:glow>
                </a:effectLst>
                <a:latin typeface="Cambria" pitchFamily="18" charset="0"/>
                <a:ea typeface="Cambria" pitchFamily="18" charset="0"/>
              </a:rPr>
              <a:t>зависности</a:t>
            </a:r>
            <a:r>
              <a:rPr lang="en-US" sz="2500" b="1" dirty="0">
                <a:solidFill>
                  <a:prstClr val="black"/>
                </a:solidFill>
                <a:effectLst>
                  <a:glow rad="228600">
                    <a:srgbClr val="FFC000">
                      <a:satMod val="175000"/>
                      <a:alpha val="40000"/>
                    </a:srgbClr>
                  </a:glow>
                </a:effectLst>
                <a:latin typeface="Cambria" pitchFamily="18" charset="0"/>
                <a:ea typeface="Cambria" pitchFamily="18" charset="0"/>
              </a:rPr>
              <a:t> </a:t>
            </a:r>
            <a:r>
              <a:rPr lang="en-US" sz="2500" b="1" dirty="0" err="1">
                <a:solidFill>
                  <a:prstClr val="black"/>
                </a:solidFill>
                <a:effectLst>
                  <a:glow rad="228600">
                    <a:srgbClr val="FFC000">
                      <a:satMod val="175000"/>
                      <a:alpha val="40000"/>
                    </a:srgbClr>
                  </a:glow>
                </a:effectLst>
                <a:latin typeface="Cambria" pitchFamily="18" charset="0"/>
                <a:ea typeface="Cambria" pitchFamily="18" charset="0"/>
              </a:rPr>
              <a:t>од</a:t>
            </a:r>
            <a:r>
              <a:rPr lang="en-US" sz="2500" b="1" dirty="0">
                <a:solidFill>
                  <a:prstClr val="black"/>
                </a:solidFill>
                <a:effectLst>
                  <a:glow rad="228600">
                    <a:srgbClr val="FFC000">
                      <a:satMod val="175000"/>
                      <a:alpha val="40000"/>
                    </a:srgbClr>
                  </a:glow>
                </a:effectLst>
                <a:latin typeface="Cambria" pitchFamily="18" charset="0"/>
                <a:ea typeface="Cambria" pitchFamily="18" charset="0"/>
              </a:rPr>
              <a:t> </a:t>
            </a:r>
            <a:r>
              <a:rPr lang="en-US" sz="2500" b="1" dirty="0" err="1">
                <a:solidFill>
                  <a:prstClr val="black"/>
                </a:solidFill>
                <a:effectLst>
                  <a:glow rad="228600">
                    <a:srgbClr val="FFC000">
                      <a:satMod val="175000"/>
                      <a:alpha val="40000"/>
                    </a:srgbClr>
                  </a:glow>
                </a:effectLst>
                <a:latin typeface="Cambria" pitchFamily="18" charset="0"/>
                <a:ea typeface="Cambria" pitchFamily="18" charset="0"/>
              </a:rPr>
              <a:t>тренутка</a:t>
            </a:r>
            <a:r>
              <a:rPr lang="en-US" sz="2500" b="1" dirty="0">
                <a:solidFill>
                  <a:prstClr val="black"/>
                </a:solidFill>
                <a:effectLst>
                  <a:glow rad="228600">
                    <a:srgbClr val="FFC000">
                      <a:satMod val="175000"/>
                      <a:alpha val="40000"/>
                    </a:srgbClr>
                  </a:glow>
                </a:effectLst>
                <a:latin typeface="Cambria" pitchFamily="18" charset="0"/>
                <a:ea typeface="Cambria" pitchFamily="18" charset="0"/>
              </a:rPr>
              <a:t> </a:t>
            </a:r>
            <a:r>
              <a:rPr lang="en-US" sz="2500" b="1" dirty="0" err="1">
                <a:solidFill>
                  <a:prstClr val="black"/>
                </a:solidFill>
                <a:effectLst>
                  <a:glow rad="228600">
                    <a:srgbClr val="FFC000">
                      <a:satMod val="175000"/>
                      <a:alpha val="40000"/>
                    </a:srgbClr>
                  </a:glow>
                </a:effectLst>
                <a:latin typeface="Cambria" pitchFamily="18" charset="0"/>
                <a:ea typeface="Cambria" pitchFamily="18" charset="0"/>
              </a:rPr>
              <a:t>стицања</a:t>
            </a:r>
            <a:r>
              <a:rPr lang="en-US" sz="2500" b="1" dirty="0">
                <a:solidFill>
                  <a:prstClr val="black"/>
                </a:solidFill>
                <a:effectLst>
                  <a:glow rad="228600">
                    <a:srgbClr val="FFC000">
                      <a:satMod val="175000"/>
                      <a:alpha val="40000"/>
                    </a:srgbClr>
                  </a:glow>
                </a:effectLst>
                <a:latin typeface="Cambria" pitchFamily="18" charset="0"/>
                <a:ea typeface="Cambria" pitchFamily="18" charset="0"/>
              </a:rPr>
              <a:t> </a:t>
            </a:r>
            <a:r>
              <a:rPr lang="en-US" sz="2500" b="1" dirty="0" err="1">
                <a:solidFill>
                  <a:prstClr val="black"/>
                </a:solidFill>
                <a:effectLst>
                  <a:glow rad="228600">
                    <a:srgbClr val="FFC000">
                      <a:satMod val="175000"/>
                      <a:alpha val="40000"/>
                    </a:srgbClr>
                  </a:glow>
                </a:effectLst>
                <a:latin typeface="Cambria" pitchFamily="18" charset="0"/>
                <a:ea typeface="Cambria" pitchFamily="18" charset="0"/>
              </a:rPr>
              <a:t>инвалидитета</a:t>
            </a:r>
            <a:r>
              <a:rPr lang="en-US" sz="2500" b="1" dirty="0">
                <a:solidFill>
                  <a:prstClr val="black"/>
                </a:solidFill>
                <a:effectLst>
                  <a:glow rad="228600">
                    <a:srgbClr val="FFC000">
                      <a:satMod val="175000"/>
                      <a:alpha val="40000"/>
                    </a:srgbClr>
                  </a:glow>
                </a:effectLst>
                <a:latin typeface="Cambria" pitchFamily="18" charset="0"/>
                <a:ea typeface="Cambria" pitchFamily="18" charset="0"/>
              </a:rPr>
              <a:t> у </a:t>
            </a:r>
            <a:r>
              <a:rPr lang="en-US" sz="2500" b="1" dirty="0" err="1">
                <a:solidFill>
                  <a:prstClr val="black"/>
                </a:solidFill>
                <a:effectLst>
                  <a:glow rad="228600">
                    <a:srgbClr val="FFC000">
                      <a:satMod val="175000"/>
                      <a:alpha val="40000"/>
                    </a:srgbClr>
                  </a:glow>
                </a:effectLst>
                <a:latin typeface="Cambria" pitchFamily="18" charset="0"/>
                <a:ea typeface="Cambria" pitchFamily="18" charset="0"/>
              </a:rPr>
              <a:t>односу</a:t>
            </a:r>
            <a:r>
              <a:rPr lang="en-US" sz="2500" b="1" dirty="0">
                <a:solidFill>
                  <a:prstClr val="black"/>
                </a:solidFill>
                <a:effectLst>
                  <a:glow rad="228600">
                    <a:srgbClr val="FFC000">
                      <a:satMod val="175000"/>
                      <a:alpha val="40000"/>
                    </a:srgbClr>
                  </a:glow>
                </a:effectLst>
                <a:latin typeface="Cambria" pitchFamily="18" charset="0"/>
                <a:ea typeface="Cambria" pitchFamily="18" charset="0"/>
              </a:rPr>
              <a:t> </a:t>
            </a:r>
            <a:r>
              <a:rPr lang="en-US" sz="2500" b="1" dirty="0" err="1">
                <a:solidFill>
                  <a:prstClr val="black"/>
                </a:solidFill>
                <a:effectLst>
                  <a:glow rad="228600">
                    <a:srgbClr val="FFC000">
                      <a:satMod val="175000"/>
                      <a:alpha val="40000"/>
                    </a:srgbClr>
                  </a:glow>
                </a:effectLst>
                <a:latin typeface="Cambria" pitchFamily="18" charset="0"/>
                <a:ea typeface="Cambria" pitchFamily="18" charset="0"/>
              </a:rPr>
              <a:t>на</a:t>
            </a:r>
            <a:r>
              <a:rPr lang="en-US" sz="2500" b="1" dirty="0">
                <a:solidFill>
                  <a:prstClr val="black"/>
                </a:solidFill>
                <a:effectLst>
                  <a:glow rad="228600">
                    <a:srgbClr val="FFC000">
                      <a:satMod val="175000"/>
                      <a:alpha val="40000"/>
                    </a:srgbClr>
                  </a:glow>
                </a:effectLst>
                <a:latin typeface="Cambria" pitchFamily="18" charset="0"/>
                <a:ea typeface="Cambria" pitchFamily="18" charset="0"/>
              </a:rPr>
              <a:t> </a:t>
            </a:r>
            <a:r>
              <a:rPr lang="en-US" sz="2500" b="1" dirty="0" err="1">
                <a:solidFill>
                  <a:prstClr val="black"/>
                </a:solidFill>
                <a:effectLst>
                  <a:glow rad="228600">
                    <a:srgbClr val="FFC000">
                      <a:satMod val="175000"/>
                      <a:alpha val="40000"/>
                    </a:srgbClr>
                  </a:glow>
                </a:effectLst>
                <a:latin typeface="Cambria" pitchFamily="18" charset="0"/>
                <a:ea typeface="Cambria" pitchFamily="18" charset="0"/>
              </a:rPr>
              <a:t>стицање</a:t>
            </a:r>
            <a:r>
              <a:rPr lang="en-US" sz="2500" b="1" dirty="0">
                <a:solidFill>
                  <a:prstClr val="black"/>
                </a:solidFill>
                <a:effectLst>
                  <a:glow rad="228600">
                    <a:srgbClr val="FFC000">
                      <a:satMod val="175000"/>
                      <a:alpha val="40000"/>
                    </a:srgbClr>
                  </a:glow>
                </a:effectLst>
                <a:latin typeface="Cambria" pitchFamily="18" charset="0"/>
                <a:ea typeface="Cambria" pitchFamily="18" charset="0"/>
              </a:rPr>
              <a:t> </a:t>
            </a:r>
            <a:r>
              <a:rPr lang="en-US" sz="2500" b="1" dirty="0" err="1">
                <a:solidFill>
                  <a:prstClr val="black"/>
                </a:solidFill>
                <a:effectLst>
                  <a:glow rad="228600">
                    <a:srgbClr val="FFC000">
                      <a:satMod val="175000"/>
                      <a:alpha val="40000"/>
                    </a:srgbClr>
                  </a:glow>
                </a:effectLst>
                <a:latin typeface="Cambria" pitchFamily="18" charset="0"/>
                <a:ea typeface="Cambria" pitchFamily="18" charset="0"/>
              </a:rPr>
              <a:t>возачке</a:t>
            </a:r>
            <a:r>
              <a:rPr lang="en-US" sz="2500" b="1" dirty="0">
                <a:solidFill>
                  <a:prstClr val="black"/>
                </a:solidFill>
                <a:effectLst>
                  <a:glow rad="228600">
                    <a:srgbClr val="FFC000">
                      <a:satMod val="175000"/>
                      <a:alpha val="40000"/>
                    </a:srgbClr>
                  </a:glow>
                </a:effectLst>
                <a:latin typeface="Cambria" pitchFamily="18" charset="0"/>
                <a:ea typeface="Cambria" pitchFamily="18" charset="0"/>
              </a:rPr>
              <a:t> </a:t>
            </a:r>
            <a:r>
              <a:rPr lang="en-US" sz="2500" b="1" dirty="0" err="1">
                <a:solidFill>
                  <a:prstClr val="black"/>
                </a:solidFill>
                <a:effectLst>
                  <a:glow rad="228600">
                    <a:srgbClr val="FFC000">
                      <a:satMod val="175000"/>
                      <a:alpha val="40000"/>
                    </a:srgbClr>
                  </a:glow>
                </a:effectLst>
                <a:latin typeface="Cambria" pitchFamily="18" charset="0"/>
                <a:ea typeface="Cambria" pitchFamily="18" charset="0"/>
              </a:rPr>
              <a:t>дозволе</a:t>
            </a:r>
            <a:r>
              <a:rPr lang="en-US" sz="2500" b="1" dirty="0">
                <a:solidFill>
                  <a:prstClr val="black"/>
                </a:solidFill>
                <a:effectLst>
                  <a:glow rad="228600">
                    <a:srgbClr val="FFC000">
                      <a:satMod val="175000"/>
                      <a:alpha val="40000"/>
                    </a:srgbClr>
                  </a:glow>
                </a:effectLst>
                <a:latin typeface="Cambria" pitchFamily="18" charset="0"/>
                <a:ea typeface="Cambria" pitchFamily="18" charset="0"/>
              </a:rPr>
              <a:t>, </a:t>
            </a:r>
            <a:r>
              <a:rPr lang="en-US" sz="2500" b="1" dirty="0" err="1">
                <a:solidFill>
                  <a:prstClr val="black"/>
                </a:solidFill>
                <a:effectLst>
                  <a:glow rad="228600">
                    <a:srgbClr val="FFC000">
                      <a:satMod val="175000"/>
                      <a:alpha val="40000"/>
                    </a:srgbClr>
                  </a:glow>
                </a:effectLst>
                <a:latin typeface="Cambria" pitchFamily="18" charset="0"/>
                <a:ea typeface="Cambria" pitchFamily="18" charset="0"/>
              </a:rPr>
              <a:t>постоје</a:t>
            </a:r>
            <a:r>
              <a:rPr lang="en-US" sz="2500" b="1" dirty="0">
                <a:solidFill>
                  <a:prstClr val="black"/>
                </a:solidFill>
                <a:effectLst>
                  <a:glow rad="228600">
                    <a:srgbClr val="FFC000">
                      <a:satMod val="175000"/>
                      <a:alpha val="40000"/>
                    </a:srgbClr>
                  </a:glow>
                </a:effectLst>
                <a:latin typeface="Cambria" pitchFamily="18" charset="0"/>
                <a:ea typeface="Cambria" pitchFamily="18" charset="0"/>
              </a:rPr>
              <a:t> </a:t>
            </a:r>
            <a:r>
              <a:rPr lang="en-US" sz="2500" b="1" dirty="0" err="1">
                <a:solidFill>
                  <a:prstClr val="black"/>
                </a:solidFill>
                <a:effectLst>
                  <a:glow rad="228600">
                    <a:srgbClr val="FFC000">
                      <a:satMod val="175000"/>
                      <a:alpha val="40000"/>
                    </a:srgbClr>
                  </a:glow>
                </a:effectLst>
                <a:latin typeface="Cambria" pitchFamily="18" charset="0"/>
                <a:ea typeface="Cambria" pitchFamily="18" charset="0"/>
              </a:rPr>
              <a:t>два</a:t>
            </a:r>
            <a:r>
              <a:rPr lang="en-US" sz="2500" b="1" dirty="0">
                <a:solidFill>
                  <a:prstClr val="black"/>
                </a:solidFill>
                <a:effectLst>
                  <a:glow rad="228600">
                    <a:srgbClr val="FFC000">
                      <a:satMod val="175000"/>
                      <a:alpha val="40000"/>
                    </a:srgbClr>
                  </a:glow>
                </a:effectLst>
                <a:latin typeface="Cambria" pitchFamily="18" charset="0"/>
                <a:ea typeface="Cambria" pitchFamily="18" charset="0"/>
              </a:rPr>
              <a:t> </a:t>
            </a:r>
            <a:r>
              <a:rPr lang="en-US" sz="2500" b="1" dirty="0" err="1">
                <a:solidFill>
                  <a:prstClr val="black"/>
                </a:solidFill>
                <a:effectLst>
                  <a:glow rad="228600">
                    <a:srgbClr val="FFC000">
                      <a:satMod val="175000"/>
                      <a:alpha val="40000"/>
                    </a:srgbClr>
                  </a:glow>
                </a:effectLst>
                <a:latin typeface="Cambria" pitchFamily="18" charset="0"/>
                <a:ea typeface="Cambria" pitchFamily="18" charset="0"/>
              </a:rPr>
              <a:t>могућа</a:t>
            </a:r>
            <a:r>
              <a:rPr lang="en-US" sz="2500" b="1" dirty="0">
                <a:solidFill>
                  <a:prstClr val="black"/>
                </a:solidFill>
                <a:effectLst>
                  <a:glow rad="228600">
                    <a:srgbClr val="FFC000">
                      <a:satMod val="175000"/>
                      <a:alpha val="40000"/>
                    </a:srgbClr>
                  </a:glow>
                </a:effectLst>
                <a:latin typeface="Cambria" pitchFamily="18" charset="0"/>
                <a:ea typeface="Cambria" pitchFamily="18" charset="0"/>
              </a:rPr>
              <a:t> </a:t>
            </a:r>
            <a:r>
              <a:rPr lang="en-US" sz="2500" b="1" dirty="0" err="1">
                <a:solidFill>
                  <a:prstClr val="black"/>
                </a:solidFill>
                <a:effectLst>
                  <a:glow rad="228600">
                    <a:srgbClr val="FFC000">
                      <a:satMod val="175000"/>
                      <a:alpha val="40000"/>
                    </a:srgbClr>
                  </a:glow>
                </a:effectLst>
                <a:latin typeface="Cambria" pitchFamily="18" charset="0"/>
                <a:ea typeface="Cambria" pitchFamily="18" charset="0"/>
              </a:rPr>
              <a:t>сценарија</a:t>
            </a:r>
            <a:r>
              <a:rPr lang="en-US" sz="2500" b="1" dirty="0">
                <a:solidFill>
                  <a:prstClr val="black"/>
                </a:solidFill>
                <a:effectLst>
                  <a:glow rad="228600">
                    <a:srgbClr val="FFC000">
                      <a:satMod val="175000"/>
                      <a:alpha val="40000"/>
                    </a:srgbClr>
                  </a:glow>
                </a:effectLst>
                <a:latin typeface="Cambria" pitchFamily="18" charset="0"/>
                <a:ea typeface="Cambria" pitchFamily="18" charset="0"/>
              </a:rPr>
              <a:t>.</a:t>
            </a:r>
          </a:p>
        </p:txBody>
      </p:sp>
      <p:sp>
        <p:nvSpPr>
          <p:cNvPr id="44035" name="Rectangle 3"/>
          <p:cNvSpPr>
            <a:spLocks noChangeArrowheads="1"/>
          </p:cNvSpPr>
          <p:nvPr/>
        </p:nvSpPr>
        <p:spPr bwMode="auto">
          <a:xfrm>
            <a:off x="195942" y="2375021"/>
            <a:ext cx="11534503" cy="30162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800"/>
              </a:spcAft>
              <a:buClrTx/>
              <a:buSzTx/>
              <a:buFontTx/>
              <a:buNone/>
              <a:tabLst/>
            </a:pPr>
            <a:r>
              <a:rPr kumimoji="0" lang="en-US" sz="2500" b="1" i="0" u="sng" strike="noStrike" cap="none" normalizeH="0" baseline="0" dirty="0" err="1">
                <a:ln>
                  <a:noFill/>
                </a:ln>
                <a:solidFill>
                  <a:srgbClr val="FF0000"/>
                </a:solidFill>
                <a:effectLst/>
                <a:latin typeface="Cambria" pitchFamily="18" charset="0"/>
                <a:ea typeface="Cambria" pitchFamily="18" charset="0"/>
                <a:cs typeface="Times New Roman" pitchFamily="18" charset="0"/>
              </a:rPr>
              <a:t>Особе</a:t>
            </a:r>
            <a:r>
              <a:rPr kumimoji="0" lang="en-US" sz="2500" b="1" i="0" u="sng" strike="noStrike" cap="none" normalizeH="0" baseline="0" dirty="0">
                <a:ln>
                  <a:noFill/>
                </a:ln>
                <a:solidFill>
                  <a:srgbClr val="FF0000"/>
                </a:solidFill>
                <a:effectLst/>
                <a:latin typeface="Cambria" pitchFamily="18" charset="0"/>
                <a:ea typeface="Cambria" pitchFamily="18" charset="0"/>
                <a:cs typeface="Times New Roman" pitchFamily="18" charset="0"/>
              </a:rPr>
              <a:t> </a:t>
            </a:r>
            <a:r>
              <a:rPr kumimoji="0" lang="en-US" sz="2500" b="1" i="0" u="sng" strike="noStrike" cap="none" normalizeH="0" baseline="0" dirty="0" err="1">
                <a:ln>
                  <a:noFill/>
                </a:ln>
                <a:solidFill>
                  <a:srgbClr val="FF0000"/>
                </a:solidFill>
                <a:effectLst/>
                <a:latin typeface="Cambria" pitchFamily="18" charset="0"/>
                <a:ea typeface="Cambria" pitchFamily="18" charset="0"/>
                <a:cs typeface="Times New Roman" pitchFamily="18" charset="0"/>
              </a:rPr>
              <a:t>са</a:t>
            </a:r>
            <a:r>
              <a:rPr kumimoji="0" lang="en-US" sz="2500" b="1" i="0" u="sng" strike="noStrike" cap="none" normalizeH="0" baseline="0" dirty="0">
                <a:ln>
                  <a:noFill/>
                </a:ln>
                <a:solidFill>
                  <a:srgbClr val="FF0000"/>
                </a:solidFill>
                <a:effectLst/>
                <a:latin typeface="Cambria" pitchFamily="18" charset="0"/>
                <a:ea typeface="Cambria" pitchFamily="18" charset="0"/>
                <a:cs typeface="Times New Roman" pitchFamily="18" charset="0"/>
              </a:rPr>
              <a:t> </a:t>
            </a:r>
            <a:r>
              <a:rPr kumimoji="0" lang="en-US" sz="2500" b="1" i="0" u="sng" strike="noStrike" cap="none" normalizeH="0" baseline="0" dirty="0" err="1">
                <a:ln>
                  <a:noFill/>
                </a:ln>
                <a:solidFill>
                  <a:srgbClr val="FF0000"/>
                </a:solidFill>
                <a:effectLst/>
                <a:latin typeface="Cambria" pitchFamily="18" charset="0"/>
                <a:ea typeface="Cambria" pitchFamily="18" charset="0"/>
                <a:cs typeface="Times New Roman" pitchFamily="18" charset="0"/>
              </a:rPr>
              <a:t>инвалидитетом</a:t>
            </a:r>
            <a:r>
              <a:rPr kumimoji="0" lang="en-US" sz="2500" b="1" i="0" u="sng" strike="noStrike" cap="none" normalizeH="0" baseline="0" dirty="0">
                <a:ln>
                  <a:noFill/>
                </a:ln>
                <a:solidFill>
                  <a:srgbClr val="FF0000"/>
                </a:solidFill>
                <a:effectLst/>
                <a:latin typeface="Cambria" pitchFamily="18" charset="0"/>
                <a:ea typeface="Cambria" pitchFamily="18" charset="0"/>
                <a:cs typeface="Times New Roman" pitchFamily="18" charset="0"/>
              </a:rPr>
              <a:t> </a:t>
            </a:r>
            <a:r>
              <a:rPr kumimoji="0" lang="en-US" sz="2500" b="1" i="0" u="sng" strike="noStrike" cap="none" normalizeH="0" baseline="0" dirty="0" err="1">
                <a:ln>
                  <a:noFill/>
                </a:ln>
                <a:solidFill>
                  <a:srgbClr val="FF0000"/>
                </a:solidFill>
                <a:effectLst/>
                <a:latin typeface="Cambria" pitchFamily="18" charset="0"/>
                <a:ea typeface="Cambria" pitchFamily="18" charset="0"/>
                <a:cs typeface="Times New Roman" pitchFamily="18" charset="0"/>
              </a:rPr>
              <a:t>које</a:t>
            </a:r>
            <a:r>
              <a:rPr kumimoji="0" lang="en-US" sz="2500" b="1" i="0" u="sng" strike="noStrike" cap="none" normalizeH="0" baseline="0" dirty="0">
                <a:ln>
                  <a:noFill/>
                </a:ln>
                <a:solidFill>
                  <a:srgbClr val="FF0000"/>
                </a:solidFill>
                <a:effectLst/>
                <a:latin typeface="Cambria" pitchFamily="18" charset="0"/>
                <a:ea typeface="Cambria" pitchFamily="18" charset="0"/>
                <a:cs typeface="Times New Roman" pitchFamily="18" charset="0"/>
              </a:rPr>
              <a:t> </a:t>
            </a:r>
            <a:r>
              <a:rPr kumimoji="0" lang="en-US" sz="2500" b="1" i="0" u="sng" strike="noStrike" cap="none" normalizeH="0" baseline="0" dirty="0" err="1">
                <a:ln>
                  <a:noFill/>
                </a:ln>
                <a:solidFill>
                  <a:srgbClr val="FF0000"/>
                </a:solidFill>
                <a:effectLst/>
                <a:latin typeface="Cambria" pitchFamily="18" charset="0"/>
                <a:ea typeface="Cambria" pitchFamily="18" charset="0"/>
                <a:cs typeface="Times New Roman" pitchFamily="18" charset="0"/>
              </a:rPr>
              <a:t>су</a:t>
            </a:r>
            <a:r>
              <a:rPr kumimoji="0" lang="en-US" sz="2500" b="1" i="0" u="sng" strike="noStrike" cap="none" normalizeH="0" baseline="0" dirty="0">
                <a:ln>
                  <a:noFill/>
                </a:ln>
                <a:solidFill>
                  <a:srgbClr val="FF0000"/>
                </a:solidFill>
                <a:effectLst/>
                <a:latin typeface="Cambria" pitchFamily="18" charset="0"/>
                <a:ea typeface="Cambria" pitchFamily="18" charset="0"/>
                <a:cs typeface="Times New Roman" pitchFamily="18" charset="0"/>
              </a:rPr>
              <a:t> </a:t>
            </a:r>
            <a:r>
              <a:rPr kumimoji="0" lang="en-US" sz="2500" b="1" i="0" u="sng" strike="noStrike" cap="none" normalizeH="0" baseline="0" dirty="0" err="1">
                <a:ln>
                  <a:noFill/>
                </a:ln>
                <a:solidFill>
                  <a:srgbClr val="FF0000"/>
                </a:solidFill>
                <a:effectLst/>
                <a:latin typeface="Cambria" pitchFamily="18" charset="0"/>
                <a:ea typeface="Cambria" pitchFamily="18" charset="0"/>
                <a:cs typeface="Times New Roman" pitchFamily="18" charset="0"/>
              </a:rPr>
              <a:t>стекле</a:t>
            </a:r>
            <a:r>
              <a:rPr kumimoji="0" lang="en-US" sz="2500" b="1" i="0" u="sng" strike="noStrike" cap="none" normalizeH="0" baseline="0" dirty="0">
                <a:ln>
                  <a:noFill/>
                </a:ln>
                <a:solidFill>
                  <a:srgbClr val="FF0000"/>
                </a:solidFill>
                <a:effectLst/>
                <a:latin typeface="Cambria" pitchFamily="18" charset="0"/>
                <a:ea typeface="Cambria" pitchFamily="18" charset="0"/>
                <a:cs typeface="Times New Roman" pitchFamily="18" charset="0"/>
              </a:rPr>
              <a:t> </a:t>
            </a:r>
            <a:r>
              <a:rPr kumimoji="0" lang="en-US" sz="2500" b="1" i="0" u="sng" strike="noStrike" cap="none" normalizeH="0" baseline="0" dirty="0" err="1">
                <a:ln>
                  <a:noFill/>
                </a:ln>
                <a:solidFill>
                  <a:srgbClr val="FF0000"/>
                </a:solidFill>
                <a:effectLst/>
                <a:latin typeface="Cambria" pitchFamily="18" charset="0"/>
                <a:ea typeface="Cambria" pitchFamily="18" charset="0"/>
                <a:cs typeface="Times New Roman" pitchFamily="18" charset="0"/>
              </a:rPr>
              <a:t>инвалидитет</a:t>
            </a:r>
            <a:r>
              <a:rPr kumimoji="0" lang="en-US" sz="2500" b="1" i="0" u="sng" strike="noStrike" cap="none" normalizeH="0" baseline="0" dirty="0">
                <a:ln>
                  <a:noFill/>
                </a:ln>
                <a:solidFill>
                  <a:srgbClr val="FF0000"/>
                </a:solidFill>
                <a:effectLst/>
                <a:latin typeface="Cambria" pitchFamily="18" charset="0"/>
                <a:ea typeface="Cambria" pitchFamily="18" charset="0"/>
                <a:cs typeface="Times New Roman" pitchFamily="18" charset="0"/>
              </a:rPr>
              <a:t> </a:t>
            </a:r>
            <a:r>
              <a:rPr kumimoji="0" lang="en-US" sz="2500" b="1" i="0" u="sng" strike="noStrike" cap="none" normalizeH="0" baseline="0" dirty="0" err="1">
                <a:ln>
                  <a:noFill/>
                </a:ln>
                <a:solidFill>
                  <a:srgbClr val="FF0000"/>
                </a:solidFill>
                <a:effectLst/>
                <a:latin typeface="Cambria" pitchFamily="18" charset="0"/>
                <a:ea typeface="Cambria" pitchFamily="18" charset="0"/>
                <a:cs typeface="Times New Roman" pitchFamily="18" charset="0"/>
              </a:rPr>
              <a:t>пре</a:t>
            </a:r>
            <a:r>
              <a:rPr kumimoji="0" lang="en-US" sz="2500" b="1" i="0" u="sng" strike="noStrike" cap="none" normalizeH="0" baseline="0" dirty="0">
                <a:ln>
                  <a:noFill/>
                </a:ln>
                <a:solidFill>
                  <a:srgbClr val="FF0000"/>
                </a:solidFill>
                <a:effectLst/>
                <a:latin typeface="Cambria" pitchFamily="18" charset="0"/>
                <a:ea typeface="Cambria" pitchFamily="18" charset="0"/>
                <a:cs typeface="Times New Roman" pitchFamily="18" charset="0"/>
              </a:rPr>
              <a:t> </a:t>
            </a:r>
            <a:r>
              <a:rPr kumimoji="0" lang="en-US" sz="2500" b="1" i="0" u="sng" strike="noStrike" cap="none" normalizeH="0" baseline="0" dirty="0" err="1">
                <a:ln>
                  <a:noFill/>
                </a:ln>
                <a:solidFill>
                  <a:srgbClr val="FF0000"/>
                </a:solidFill>
                <a:effectLst/>
                <a:latin typeface="Cambria" pitchFamily="18" charset="0"/>
                <a:ea typeface="Cambria" pitchFamily="18" charset="0"/>
                <a:cs typeface="Times New Roman" pitchFamily="18" charset="0"/>
              </a:rPr>
              <a:t>добијања</a:t>
            </a:r>
            <a:r>
              <a:rPr kumimoji="0" lang="en-US" sz="2500" b="1" i="0" u="sng" strike="noStrike" cap="none" normalizeH="0" baseline="0" dirty="0">
                <a:ln>
                  <a:noFill/>
                </a:ln>
                <a:solidFill>
                  <a:srgbClr val="FF0000"/>
                </a:solidFill>
                <a:effectLst/>
                <a:latin typeface="Cambria" pitchFamily="18" charset="0"/>
                <a:ea typeface="Cambria" pitchFamily="18" charset="0"/>
                <a:cs typeface="Times New Roman" pitchFamily="18" charset="0"/>
              </a:rPr>
              <a:t> </a:t>
            </a:r>
            <a:r>
              <a:rPr kumimoji="0" lang="en-US" sz="2500" b="1" i="0" u="sng" strike="noStrike" cap="none" normalizeH="0" baseline="0" dirty="0" err="1">
                <a:ln>
                  <a:noFill/>
                </a:ln>
                <a:solidFill>
                  <a:srgbClr val="FF0000"/>
                </a:solidFill>
                <a:effectLst/>
                <a:latin typeface="Cambria" pitchFamily="18" charset="0"/>
                <a:ea typeface="Cambria" pitchFamily="18" charset="0"/>
                <a:cs typeface="Times New Roman" pitchFamily="18" charset="0"/>
              </a:rPr>
              <a:t>возачке</a:t>
            </a:r>
            <a:r>
              <a:rPr kumimoji="0" lang="en-US" sz="2500" b="1" i="0" u="sng" strike="noStrike" cap="none" normalizeH="0" baseline="0" dirty="0">
                <a:ln>
                  <a:noFill/>
                </a:ln>
                <a:solidFill>
                  <a:srgbClr val="FF0000"/>
                </a:solidFill>
                <a:effectLst/>
                <a:latin typeface="Cambria" pitchFamily="18" charset="0"/>
                <a:ea typeface="Cambria" pitchFamily="18" charset="0"/>
                <a:cs typeface="Times New Roman" pitchFamily="18" charset="0"/>
              </a:rPr>
              <a:t> </a:t>
            </a:r>
            <a:r>
              <a:rPr kumimoji="0" lang="en-US" sz="2500" b="1" i="0" u="sng" strike="noStrike" cap="none" normalizeH="0" baseline="0" dirty="0" err="1">
                <a:ln>
                  <a:noFill/>
                </a:ln>
                <a:solidFill>
                  <a:srgbClr val="FF0000"/>
                </a:solidFill>
                <a:effectLst/>
                <a:latin typeface="Cambria" pitchFamily="18" charset="0"/>
                <a:ea typeface="Cambria" pitchFamily="18" charset="0"/>
                <a:cs typeface="Times New Roman" pitchFamily="18" charset="0"/>
              </a:rPr>
              <a:t>дозволе</a:t>
            </a:r>
            <a:r>
              <a:rPr kumimoji="0" lang="en-US" sz="2500" b="1" i="0" u="sng" strike="noStrike" cap="none" normalizeH="0" baseline="0" dirty="0">
                <a:ln>
                  <a:noFill/>
                </a:ln>
                <a:solidFill>
                  <a:srgbClr val="FF0000"/>
                </a:solidFill>
                <a:effectLst/>
                <a:latin typeface="Cambria" pitchFamily="18" charset="0"/>
                <a:ea typeface="Cambria" pitchFamily="18" charset="0"/>
                <a:cs typeface="Times New Roman" pitchFamily="18" charset="0"/>
              </a:rPr>
              <a:t> </a:t>
            </a:r>
            <a:r>
              <a:rPr kumimoji="0" lang="en-US" sz="2500" b="1" i="0" u="sng" strike="noStrike" cap="none" normalizeH="0" baseline="0" dirty="0" err="1">
                <a:ln>
                  <a:noFill/>
                </a:ln>
                <a:solidFill>
                  <a:srgbClr val="FF0000"/>
                </a:solidFill>
                <a:effectLst/>
                <a:latin typeface="Cambria" pitchFamily="18" charset="0"/>
                <a:ea typeface="Cambria" pitchFamily="18" charset="0"/>
                <a:cs typeface="Times New Roman" pitchFamily="18" charset="0"/>
              </a:rPr>
              <a:t>представљају</a:t>
            </a:r>
            <a:r>
              <a:rPr kumimoji="0" lang="en-US" sz="2500" b="1" i="0" u="sng" strike="noStrike" cap="none" normalizeH="0" baseline="0" dirty="0">
                <a:ln>
                  <a:noFill/>
                </a:ln>
                <a:solidFill>
                  <a:srgbClr val="FF0000"/>
                </a:solidFill>
                <a:effectLst/>
                <a:latin typeface="Cambria" pitchFamily="18" charset="0"/>
                <a:ea typeface="Cambria" pitchFamily="18" charset="0"/>
                <a:cs typeface="Times New Roman" pitchFamily="18" charset="0"/>
              </a:rPr>
              <a:t> </a:t>
            </a:r>
            <a:r>
              <a:rPr kumimoji="0" lang="en-US" sz="2500" b="1" i="0" u="sng" strike="noStrike" cap="none" normalizeH="0" baseline="0" dirty="0" err="1">
                <a:ln>
                  <a:noFill/>
                </a:ln>
                <a:solidFill>
                  <a:srgbClr val="FF0000"/>
                </a:solidFill>
                <a:effectLst/>
                <a:latin typeface="Cambria" pitchFamily="18" charset="0"/>
                <a:ea typeface="Cambria" pitchFamily="18" charset="0"/>
                <a:cs typeface="Times New Roman" pitchFamily="18" charset="0"/>
              </a:rPr>
              <a:t>прву</a:t>
            </a:r>
            <a:r>
              <a:rPr kumimoji="0" lang="en-US" sz="2500" b="1" i="0" u="sng" strike="noStrike" cap="none" normalizeH="0" baseline="0" dirty="0">
                <a:ln>
                  <a:noFill/>
                </a:ln>
                <a:solidFill>
                  <a:srgbClr val="FF0000"/>
                </a:solidFill>
                <a:effectLst/>
                <a:latin typeface="Cambria" pitchFamily="18" charset="0"/>
                <a:ea typeface="Cambria" pitchFamily="18" charset="0"/>
                <a:cs typeface="Times New Roman" pitchFamily="18" charset="0"/>
              </a:rPr>
              <a:t> </a:t>
            </a:r>
            <a:r>
              <a:rPr kumimoji="0" lang="en-US" sz="2500" b="1" i="0" u="sng" strike="noStrike" cap="none" normalizeH="0" baseline="0" dirty="0" err="1">
                <a:ln>
                  <a:noFill/>
                </a:ln>
                <a:solidFill>
                  <a:srgbClr val="FF0000"/>
                </a:solidFill>
                <a:effectLst/>
                <a:latin typeface="Cambria" pitchFamily="18" charset="0"/>
                <a:ea typeface="Cambria" pitchFamily="18" charset="0"/>
                <a:cs typeface="Times New Roman" pitchFamily="18" charset="0"/>
              </a:rPr>
              <a:t>групу</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p>
          <a:p>
            <a:pPr marL="0" marR="0" lvl="0" indent="0" algn="just" defTabSz="914400" rtl="0" eaLnBrk="1" fontAlgn="base" latinLnBrk="0" hangingPunct="1">
              <a:lnSpc>
                <a:spcPct val="100000"/>
              </a:lnSpc>
              <a:spcBef>
                <a:spcPct val="0"/>
              </a:spcBef>
              <a:spcAft>
                <a:spcPts val="1800"/>
              </a:spcAft>
              <a:buClrTx/>
              <a:buSzTx/>
              <a:buFontTx/>
              <a:buNone/>
              <a:tabLst/>
            </a:pP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Најзначајнији</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проблем</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којима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они</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сусрећу</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је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мали</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број</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ауто</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школа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у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којима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могу</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да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реализују</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адекватну</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обуку</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chemeClr val="tx1"/>
                </a:solidFill>
                <a:effectLst/>
                <a:latin typeface="Cambria" pitchFamily="18" charset="0"/>
                <a:ea typeface="Cambria" pitchFamily="18" charset="0"/>
                <a:cs typeface="Times New Roman" pitchFamily="18" charset="0"/>
              </a:rPr>
              <a:t>Према</a:t>
            </a:r>
            <a:r>
              <a:rPr kumimoji="0" lang="en-US" sz="2500" b="0" i="0" u="sng"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chemeClr val="tx1"/>
                </a:solidFill>
                <a:effectLst/>
                <a:latin typeface="Cambria" pitchFamily="18" charset="0"/>
                <a:ea typeface="Cambria" pitchFamily="18" charset="0"/>
                <a:cs typeface="Times New Roman" pitchFamily="18" charset="0"/>
              </a:rPr>
              <a:t>подацима</a:t>
            </a:r>
            <a:r>
              <a:rPr kumimoji="0" lang="en-US" sz="2500" b="0" i="0" u="sng"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chemeClr val="tx1"/>
                </a:solidFill>
                <a:effectLst/>
                <a:latin typeface="Cambria" pitchFamily="18" charset="0"/>
                <a:ea typeface="Cambria" pitchFamily="18" charset="0"/>
                <a:cs typeface="Times New Roman" pitchFamily="18" charset="0"/>
              </a:rPr>
              <a:t>Агенције</a:t>
            </a:r>
            <a:r>
              <a:rPr kumimoji="0" lang="en-US" sz="2500" b="0" i="0" u="sng"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chemeClr val="tx1"/>
                </a:solidFill>
                <a:effectLst/>
                <a:latin typeface="Cambria" pitchFamily="18" charset="0"/>
                <a:ea typeface="Cambria" pitchFamily="18" charset="0"/>
                <a:cs typeface="Times New Roman" pitchFamily="18" charset="0"/>
              </a:rPr>
              <a:t>за</a:t>
            </a:r>
            <a:r>
              <a:rPr kumimoji="0" lang="en-US" sz="2500" b="0" i="0" u="sng"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chemeClr val="tx1"/>
                </a:solidFill>
                <a:effectLst/>
                <a:latin typeface="Cambria" pitchFamily="18" charset="0"/>
                <a:ea typeface="Cambria" pitchFamily="18" charset="0"/>
                <a:cs typeface="Times New Roman" pitchFamily="18" charset="0"/>
              </a:rPr>
              <a:t>безбедност</a:t>
            </a:r>
            <a:r>
              <a:rPr kumimoji="0" lang="en-US" sz="2500" b="0" i="0" u="sng"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chemeClr val="tx1"/>
                </a:solidFill>
                <a:effectLst/>
                <a:latin typeface="Cambria" pitchFamily="18" charset="0"/>
                <a:ea typeface="Cambria" pitchFamily="18" charset="0"/>
                <a:cs typeface="Times New Roman" pitchFamily="18" charset="0"/>
              </a:rPr>
              <a:t>саобраћај</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у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Србији</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постоје</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само</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три</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ауто</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школе</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Београд</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Нови</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Сад</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и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Зрењанин</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које</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су</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омогућиле</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особама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инвалидитетом</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које</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користе</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ручне</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команде</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да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прођу</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адекватну</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обуку</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a:t>
            </a:r>
            <a:r>
              <a:rPr kumimoji="0" lang="en-US" sz="2500" b="0" i="0" u="none" strike="noStrike" cap="none" normalizeH="0" baseline="0" dirty="0">
                <a:ln>
                  <a:noFill/>
                </a:ln>
                <a:solidFill>
                  <a:schemeClr val="tx1"/>
                </a:solidFill>
                <a:effectLst/>
                <a:latin typeface="Cambria" pitchFamily="18" charset="0"/>
                <a:ea typeface="Cambria" pitchFamily="18" charset="0"/>
                <a:cs typeface="Arial" pitchFamily="34" charset="0"/>
              </a:rPr>
              <a:t> </a:t>
            </a:r>
          </a:p>
        </p:txBody>
      </p:sp>
      <p:pic>
        <p:nvPicPr>
          <p:cNvPr id="44036" name="Picture 4"/>
          <p:cNvPicPr>
            <a:picLocks noChangeAspect="1" noChangeArrowheads="1"/>
          </p:cNvPicPr>
          <p:nvPr/>
        </p:nvPicPr>
        <p:blipFill>
          <a:blip r:embed="rId4" cstate="print"/>
          <a:srcRect/>
          <a:stretch>
            <a:fillRect/>
          </a:stretch>
        </p:blipFill>
        <p:spPr bwMode="auto">
          <a:xfrm>
            <a:off x="7156361" y="5150712"/>
            <a:ext cx="3224255" cy="1707288"/>
          </a:xfrm>
          <a:prstGeom prst="rect">
            <a:avLst/>
          </a:prstGeom>
          <a:ln>
            <a:noFill/>
          </a:ln>
          <a:effectLst>
            <a:softEdge rad="112500"/>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4035"/>
                                        </p:tgtEl>
                                        <p:attrNameLst>
                                          <p:attrName>style.visibility</p:attrName>
                                        </p:attrNameLst>
                                      </p:cBhvr>
                                      <p:to>
                                        <p:strVal val="visible"/>
                                      </p:to>
                                    </p:set>
                                    <p:anim calcmode="lin" valueType="num">
                                      <p:cBhvr additive="base">
                                        <p:cTn id="11" dur="500" fill="hold"/>
                                        <p:tgtEl>
                                          <p:spTgt spid="44035"/>
                                        </p:tgtEl>
                                        <p:attrNameLst>
                                          <p:attrName>ppt_x</p:attrName>
                                        </p:attrNameLst>
                                      </p:cBhvr>
                                      <p:tavLst>
                                        <p:tav tm="0">
                                          <p:val>
                                            <p:strVal val="#ppt_x"/>
                                          </p:val>
                                        </p:tav>
                                        <p:tav tm="100000">
                                          <p:val>
                                            <p:strVal val="#ppt_x"/>
                                          </p:val>
                                        </p:tav>
                                      </p:tavLst>
                                    </p:anim>
                                    <p:anim calcmode="lin" valueType="num">
                                      <p:cBhvr additive="base">
                                        <p:cTn id="12" dur="500" fill="hold"/>
                                        <p:tgtEl>
                                          <p:spTgt spid="4403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4036"/>
                                        </p:tgtEl>
                                        <p:attrNameLst>
                                          <p:attrName>style.visibility</p:attrName>
                                        </p:attrNameLst>
                                      </p:cBhvr>
                                      <p:to>
                                        <p:strVal val="visible"/>
                                      </p:to>
                                    </p:set>
                                    <p:anim calcmode="lin" valueType="num">
                                      <p:cBhvr additive="base">
                                        <p:cTn id="15" dur="500" fill="hold"/>
                                        <p:tgtEl>
                                          <p:spTgt spid="44036"/>
                                        </p:tgtEl>
                                        <p:attrNameLst>
                                          <p:attrName>ppt_x</p:attrName>
                                        </p:attrNameLst>
                                      </p:cBhvr>
                                      <p:tavLst>
                                        <p:tav tm="0">
                                          <p:val>
                                            <p:strVal val="#ppt_x"/>
                                          </p:val>
                                        </p:tav>
                                        <p:tav tm="100000">
                                          <p:val>
                                            <p:strVal val="#ppt_x"/>
                                          </p:val>
                                        </p:tav>
                                      </p:tavLst>
                                    </p:anim>
                                    <p:anim calcmode="lin" valueType="num">
                                      <p:cBhvr additive="base">
                                        <p:cTn id="16" dur="500" fill="hold"/>
                                        <p:tgtEl>
                                          <p:spTgt spid="440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403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algn="ctr">
              <a:lnSpc>
                <a:spcPct val="100000"/>
              </a:lnSpc>
              <a:spcBef>
                <a:spcPts val="600"/>
              </a:spcBef>
            </a:pPr>
            <a:r>
              <a:rPr lang="en-US" sz="3500" dirty="0" err="1">
                <a:latin typeface="Cambria" pitchFamily="18" charset="0"/>
                <a:ea typeface="Cambria" pitchFamily="18" charset="0"/>
              </a:rPr>
              <a:t>Процес</a:t>
            </a:r>
            <a:r>
              <a:rPr lang="en-US" sz="3500" dirty="0">
                <a:latin typeface="Cambria" pitchFamily="18" charset="0"/>
                <a:ea typeface="Cambria" pitchFamily="18" charset="0"/>
              </a:rPr>
              <a:t> </a:t>
            </a:r>
            <a:r>
              <a:rPr lang="en-US" sz="3500" dirty="0" err="1">
                <a:latin typeface="Cambria" pitchFamily="18" charset="0"/>
                <a:ea typeface="Cambria" pitchFamily="18" charset="0"/>
              </a:rPr>
              <a:t>стицања</a:t>
            </a:r>
            <a:r>
              <a:rPr lang="en-US" sz="3500" dirty="0">
                <a:latin typeface="Cambria" pitchFamily="18" charset="0"/>
                <a:ea typeface="Cambria" pitchFamily="18" charset="0"/>
              </a:rPr>
              <a:t> </a:t>
            </a:r>
            <a:r>
              <a:rPr lang="en-US" sz="3500" dirty="0" err="1">
                <a:latin typeface="Cambria" pitchFamily="18" charset="0"/>
                <a:ea typeface="Cambria" pitchFamily="18" charset="0"/>
              </a:rPr>
              <a:t>возачке</a:t>
            </a:r>
            <a:r>
              <a:rPr lang="en-US" sz="3500" dirty="0">
                <a:latin typeface="Cambria" pitchFamily="18" charset="0"/>
                <a:ea typeface="Cambria" pitchFamily="18" charset="0"/>
              </a:rPr>
              <a:t> </a:t>
            </a:r>
            <a:r>
              <a:rPr lang="en-US" sz="3500" dirty="0" err="1">
                <a:latin typeface="Cambria" pitchFamily="18" charset="0"/>
                <a:ea typeface="Cambria" pitchFamily="18" charset="0"/>
              </a:rPr>
              <a:t>дозволе</a:t>
            </a:r>
            <a:br>
              <a:rPr lang="en-US" sz="3500" dirty="0">
                <a:latin typeface="Cambria" pitchFamily="18" charset="0"/>
                <a:ea typeface="Cambria" pitchFamily="18" charset="0"/>
              </a:rPr>
            </a:br>
            <a:endParaRPr lang="en-US" sz="3500" dirty="0">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27</a:t>
            </a:fld>
            <a:endParaRPr lang="sr-Latn-RS" dirty="0"/>
          </a:p>
        </p:txBody>
      </p:sp>
      <p:pic>
        <p:nvPicPr>
          <p:cNvPr id="1027" name="Picture 3" descr="C:\Users\marin\OneDrive\Radna površina\ppt za D\probna-vozacka-dozvola-1-300x300.png"/>
          <p:cNvPicPr>
            <a:picLocks noChangeAspect="1" noChangeArrowheads="1"/>
          </p:cNvPicPr>
          <p:nvPr/>
        </p:nvPicPr>
        <p:blipFill>
          <a:blip r:embed="rId2" cstate="print"/>
          <a:srcRect/>
          <a:stretch>
            <a:fillRect/>
          </a:stretch>
        </p:blipFill>
        <p:spPr bwMode="auto">
          <a:xfrm>
            <a:off x="619940" y="-168184"/>
            <a:ext cx="1487534" cy="1487534"/>
          </a:xfrm>
          <a:prstGeom prst="rect">
            <a:avLst/>
          </a:prstGeom>
          <a:noFill/>
        </p:spPr>
      </p:pic>
      <p:pic>
        <p:nvPicPr>
          <p:cNvPr id="1035" name="Picture 11" descr="C:\Users\marin\OneDrive\Radna površina\ppt za D\1581919.png"/>
          <p:cNvPicPr>
            <a:picLocks noChangeAspect="1" noChangeArrowheads="1"/>
          </p:cNvPicPr>
          <p:nvPr/>
        </p:nvPicPr>
        <p:blipFill>
          <a:blip r:embed="rId3" cstate="print"/>
          <a:srcRect/>
          <a:stretch>
            <a:fillRect/>
          </a:stretch>
        </p:blipFill>
        <p:spPr bwMode="auto">
          <a:xfrm>
            <a:off x="9864937" y="416138"/>
            <a:ext cx="1007713" cy="1007713"/>
          </a:xfrm>
          <a:prstGeom prst="rect">
            <a:avLst/>
          </a:prstGeom>
          <a:noFill/>
        </p:spPr>
      </p:pic>
      <p:pic>
        <p:nvPicPr>
          <p:cNvPr id="44036" name="Picture 4"/>
          <p:cNvPicPr>
            <a:picLocks noChangeAspect="1" noChangeArrowheads="1"/>
          </p:cNvPicPr>
          <p:nvPr/>
        </p:nvPicPr>
        <p:blipFill>
          <a:blip r:embed="rId4" cstate="print"/>
          <a:srcRect/>
          <a:stretch>
            <a:fillRect/>
          </a:stretch>
        </p:blipFill>
        <p:spPr bwMode="auto">
          <a:xfrm>
            <a:off x="8776155" y="4759017"/>
            <a:ext cx="3224255" cy="1707288"/>
          </a:xfrm>
          <a:prstGeom prst="rect">
            <a:avLst/>
          </a:prstGeom>
          <a:ln>
            <a:noFill/>
          </a:ln>
          <a:effectLst>
            <a:softEdge rad="112500"/>
          </a:effectLst>
        </p:spPr>
      </p:pic>
      <p:sp>
        <p:nvSpPr>
          <p:cNvPr id="45057" name="Rectangle 1"/>
          <p:cNvSpPr>
            <a:spLocks noChangeArrowheads="1"/>
          </p:cNvSpPr>
          <p:nvPr/>
        </p:nvSpPr>
        <p:spPr bwMode="auto">
          <a:xfrm>
            <a:off x="261257" y="1452238"/>
            <a:ext cx="11756572"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ts val="600"/>
              </a:spcBef>
              <a:spcAft>
                <a:spcPts val="1800"/>
              </a:spcAft>
              <a:buClrTx/>
              <a:buSzTx/>
              <a:buFontTx/>
              <a:buNone/>
              <a:tabLst/>
            </a:pP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друге</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стране</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Шведска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која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има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сличан</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број</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становника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као</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Србија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има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чак</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20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специјализованих</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ауто</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школа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за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особе</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инвалидитетом</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Ово</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указује</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да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велики</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број</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потенцијалних</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возача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инвалидитетом</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немају</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могућност</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да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прођу</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адекватну</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обуку</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на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подручју</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Србије</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p>
          <a:p>
            <a:pPr marL="0" marR="0" lvl="0" indent="0" algn="just" defTabSz="914400" rtl="0" eaLnBrk="1" fontAlgn="base" latinLnBrk="0" hangingPunct="1">
              <a:lnSpc>
                <a:spcPct val="100000"/>
              </a:lnSpc>
              <a:spcBef>
                <a:spcPts val="600"/>
              </a:spcBef>
              <a:spcAft>
                <a:spcPts val="1800"/>
              </a:spcAft>
              <a:buClrTx/>
              <a:buSzTx/>
              <a:buFontTx/>
              <a:buNone/>
              <a:tabLst/>
            </a:pP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Према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подацима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Републичког</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завода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за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статистику</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у </a:t>
            </a:r>
            <a:r>
              <a:rPr kumimoji="0" lang="en-US" sz="2500" b="0" i="0" u="sng" strike="noStrike" cap="none" normalizeH="0" baseline="0" dirty="0">
                <a:ln>
                  <a:noFill/>
                </a:ln>
                <a:solidFill>
                  <a:srgbClr val="000000"/>
                </a:solidFill>
                <a:effectLst/>
                <a:latin typeface="Cambria" pitchFamily="18" charset="0"/>
                <a:ea typeface="Cambria" pitchFamily="18" charset="0"/>
                <a:cs typeface="Times New Roman" pitchFamily="18" charset="0"/>
              </a:rPr>
              <a:t>24 </a:t>
            </a:r>
            <a:r>
              <a:rPr kumimoji="0" lang="en-US" sz="2500" b="0" i="0" u="sng" strike="noStrike" cap="none" normalizeH="0" baseline="0" dirty="0" err="1">
                <a:ln>
                  <a:noFill/>
                </a:ln>
                <a:solidFill>
                  <a:srgbClr val="000000"/>
                </a:solidFill>
                <a:effectLst/>
                <a:latin typeface="Cambria" pitchFamily="18" charset="0"/>
                <a:ea typeface="Cambria" pitchFamily="18" charset="0"/>
                <a:cs typeface="Times New Roman" pitchFamily="18" charset="0"/>
              </a:rPr>
              <a:t>региона</a:t>
            </a:r>
            <a:r>
              <a:rPr kumimoji="0" lang="en-US" sz="2500" b="0" i="0" u="sng" strike="noStrike" cap="none" normalizeH="0" baseline="0" dirty="0">
                <a:ln>
                  <a:noFill/>
                </a:ln>
                <a:solidFill>
                  <a:srgbClr val="000000"/>
                </a:solidFill>
                <a:effectLst/>
                <a:latin typeface="Cambria" pitchFamily="18" charset="0"/>
                <a:ea typeface="Cambria" pitchFamily="18" charset="0"/>
                <a:cs typeface="Times New Roman" pitchFamily="18" charset="0"/>
              </a:rPr>
              <a:t> у </a:t>
            </a:r>
            <a:r>
              <a:rPr kumimoji="0" lang="en-US" sz="2500" b="0" i="0" u="sng" strike="noStrike" cap="none" normalizeH="0" baseline="0" dirty="0" err="1">
                <a:ln>
                  <a:noFill/>
                </a:ln>
                <a:solidFill>
                  <a:srgbClr val="000000"/>
                </a:solidFill>
                <a:effectLst/>
                <a:latin typeface="Cambria" pitchFamily="18" charset="0"/>
                <a:ea typeface="Cambria" pitchFamily="18" charset="0"/>
                <a:cs typeface="Times New Roman" pitchFamily="18" charset="0"/>
              </a:rPr>
              <a:t>којима</a:t>
            </a:r>
            <a:r>
              <a:rPr kumimoji="0" lang="en-US" sz="2500" b="0" i="0" u="sng"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rgbClr val="000000"/>
                </a:solidFill>
                <a:effectLst/>
                <a:latin typeface="Cambria" pitchFamily="18" charset="0"/>
                <a:ea typeface="Cambria" pitchFamily="18" charset="0"/>
                <a:cs typeface="Times New Roman" pitchFamily="18" charset="0"/>
              </a:rPr>
              <a:t>не</a:t>
            </a:r>
            <a:r>
              <a:rPr kumimoji="0" lang="en-US" sz="2500" b="0" i="0" u="sng"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rgbClr val="000000"/>
                </a:solidFill>
                <a:effectLst/>
                <a:latin typeface="Cambria" pitchFamily="18" charset="0"/>
                <a:ea typeface="Cambria" pitchFamily="18" charset="0"/>
                <a:cs typeface="Times New Roman" pitchFamily="18" charset="0"/>
              </a:rPr>
              <a:t>постоји</a:t>
            </a:r>
            <a:r>
              <a:rPr kumimoji="0" lang="en-US" sz="2500" b="0" i="0" u="sng"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rgbClr val="000000"/>
                </a:solidFill>
                <a:effectLst/>
                <a:latin typeface="Cambria" pitchFamily="18" charset="0"/>
                <a:ea typeface="Cambria" pitchFamily="18" charset="0"/>
                <a:cs typeface="Times New Roman" pitchFamily="18" charset="0"/>
              </a:rPr>
              <a:t>ауто</a:t>
            </a:r>
            <a:r>
              <a:rPr kumimoji="0" lang="en-US" sz="2500" b="0" i="0" u="sng"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rgbClr val="000000"/>
                </a:solidFill>
                <a:effectLst/>
                <a:latin typeface="Cambria" pitchFamily="18" charset="0"/>
                <a:ea typeface="Cambria" pitchFamily="18" charset="0"/>
                <a:cs typeface="Times New Roman" pitchFamily="18" charset="0"/>
              </a:rPr>
              <a:t>школа</a:t>
            </a:r>
            <a:r>
              <a:rPr kumimoji="0" lang="en-US" sz="2500" b="0" i="0" u="sng"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rgbClr val="000000"/>
                </a:solidFill>
                <a:effectLst/>
                <a:latin typeface="Cambria" pitchFamily="18" charset="0"/>
                <a:ea typeface="Cambria" pitchFamily="18" charset="0"/>
                <a:cs typeface="Times New Roman" pitchFamily="18" charset="0"/>
              </a:rPr>
              <a:t>прилагођена</a:t>
            </a:r>
            <a:r>
              <a:rPr kumimoji="0" lang="en-US" sz="2500" b="0" i="0" u="sng"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rgbClr val="000000"/>
                </a:solidFill>
                <a:effectLst/>
                <a:latin typeface="Cambria" pitchFamily="18" charset="0"/>
                <a:ea typeface="Cambria" pitchFamily="18" charset="0"/>
                <a:cs typeface="Times New Roman" pitchFamily="18" charset="0"/>
              </a:rPr>
              <a:t>потребама</a:t>
            </a:r>
            <a:r>
              <a:rPr kumimoji="0" lang="en-US" sz="2500" b="0" i="0" u="sng"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rgbClr val="000000"/>
                </a:solidFill>
                <a:effectLst/>
                <a:latin typeface="Cambria" pitchFamily="18" charset="0"/>
                <a:ea typeface="Cambria" pitchFamily="18" charset="0"/>
                <a:cs typeface="Times New Roman" pitchFamily="18" charset="0"/>
              </a:rPr>
              <a:t>особа</a:t>
            </a:r>
            <a:r>
              <a:rPr kumimoji="0" lang="en-US" sz="2500" b="0" i="0" u="sng"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rgbClr val="000000"/>
                </a:solidFill>
                <a:effectLst/>
                <a:latin typeface="Cambria" pitchFamily="18" charset="0"/>
                <a:ea typeface="Cambria" pitchFamily="18" charset="0"/>
                <a:cs typeface="Times New Roman" pitchFamily="18" charset="0"/>
              </a:rPr>
              <a:t>са</a:t>
            </a:r>
            <a:r>
              <a:rPr kumimoji="0" lang="en-US" sz="2500" b="0" i="0" u="sng"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rgbClr val="000000"/>
                </a:solidFill>
                <a:effectLst/>
                <a:latin typeface="Cambria" pitchFamily="18" charset="0"/>
                <a:ea typeface="Cambria" pitchFamily="18" charset="0"/>
                <a:cs typeface="Times New Roman" pitchFamily="18" charset="0"/>
              </a:rPr>
              <a:t>инвалидитетом</a:t>
            </a:r>
            <a:r>
              <a:rPr kumimoji="0" lang="en-US" sz="2500" b="0" i="0" u="sng"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sng" strike="noStrike" cap="none" normalizeH="0" baseline="0" dirty="0" err="1">
                <a:ln>
                  <a:noFill/>
                </a:ln>
                <a:solidFill>
                  <a:srgbClr val="000000"/>
                </a:solidFill>
                <a:effectLst/>
                <a:latin typeface="Cambria" pitchFamily="18" charset="0"/>
                <a:ea typeface="Cambria" pitchFamily="18" charset="0"/>
                <a:cs typeface="Times New Roman" pitchFamily="18" charset="0"/>
              </a:rPr>
              <a:t>живи</a:t>
            </a:r>
            <a:r>
              <a:rPr kumimoji="0" lang="en-US" sz="2500" b="0" i="0" u="sng" strike="noStrike" cap="none" normalizeH="0" baseline="0" dirty="0">
                <a:ln>
                  <a:noFill/>
                </a:ln>
                <a:solidFill>
                  <a:srgbClr val="000000"/>
                </a:solidFill>
                <a:effectLst/>
                <a:latin typeface="Cambria" pitchFamily="18" charset="0"/>
                <a:ea typeface="Cambria" pitchFamily="18" charset="0"/>
                <a:cs typeface="Times New Roman" pitchFamily="18" charset="0"/>
              </a:rPr>
              <a:t> 64,2% </a:t>
            </a:r>
            <a:r>
              <a:rPr kumimoji="0" lang="en-US" sz="2500" b="0" i="0" u="sng" strike="noStrike" cap="none" normalizeH="0" baseline="0" dirty="0" err="1">
                <a:ln>
                  <a:noFill/>
                </a:ln>
                <a:solidFill>
                  <a:srgbClr val="000000"/>
                </a:solidFill>
                <a:effectLst/>
                <a:latin typeface="Cambria" pitchFamily="18" charset="0"/>
                <a:ea typeface="Cambria" pitchFamily="18" charset="0"/>
                <a:cs typeface="Times New Roman" pitchFamily="18" charset="0"/>
              </a:rPr>
              <a:t>становништва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Међутим</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и у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овим</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регионима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особе</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инвалидитетом</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пролазе</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обуку</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за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возача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a:t>
            </a:r>
            <a:r>
              <a:rPr kumimoji="0" lang="en-US" sz="2500" b="0" i="0" u="none" strike="noStrike" cap="none" normalizeH="0" baseline="0" dirty="0">
                <a:ln>
                  <a:noFill/>
                </a:ln>
                <a:solidFill>
                  <a:schemeClr val="tx1"/>
                </a:solidFill>
                <a:effectLst/>
                <a:latin typeface="Cambria" pitchFamily="18" charset="0"/>
                <a:ea typeface="Cambria" pitchFamily="18" charset="0"/>
                <a:cs typeface="Arial" pitchFamily="34" charset="0"/>
              </a:rPr>
              <a:t> </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5057"/>
                                        </p:tgtEl>
                                        <p:attrNameLst>
                                          <p:attrName>style.visibility</p:attrName>
                                        </p:attrNameLst>
                                      </p:cBhvr>
                                      <p:to>
                                        <p:strVal val="visible"/>
                                      </p:to>
                                    </p:set>
                                    <p:animEffect transition="in" filter="wipe(down)">
                                      <p:cBhvr>
                                        <p:cTn id="7" dur="500"/>
                                        <p:tgtEl>
                                          <p:spTgt spid="45057"/>
                                        </p:tgtEl>
                                      </p:cBhvr>
                                    </p:animEffect>
                                  </p:childTnLst>
                                </p:cTn>
                              </p:par>
                              <p:par>
                                <p:cTn id="8" presetID="22" presetClass="entr" presetSubtype="4" fill="hold" nodeType="withEffect">
                                  <p:stCondLst>
                                    <p:cond delay="0"/>
                                  </p:stCondLst>
                                  <p:childTnLst>
                                    <p:set>
                                      <p:cBhvr>
                                        <p:cTn id="9" dur="1" fill="hold">
                                          <p:stCondLst>
                                            <p:cond delay="0"/>
                                          </p:stCondLst>
                                        </p:cTn>
                                        <p:tgtEl>
                                          <p:spTgt spid="44036"/>
                                        </p:tgtEl>
                                        <p:attrNameLst>
                                          <p:attrName>style.visibility</p:attrName>
                                        </p:attrNameLst>
                                      </p:cBhvr>
                                      <p:to>
                                        <p:strVal val="visible"/>
                                      </p:to>
                                    </p:set>
                                    <p:animEffect transition="in" filter="wipe(down)">
                                      <p:cBhvr>
                                        <p:cTn id="10" dur="500"/>
                                        <p:tgtEl>
                                          <p:spTgt spid="44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6" name="Picture 4"/>
          <p:cNvPicPr>
            <a:picLocks noChangeAspect="1" noChangeArrowheads="1"/>
          </p:cNvPicPr>
          <p:nvPr/>
        </p:nvPicPr>
        <p:blipFill>
          <a:blip r:embed="rId2" cstate="print"/>
          <a:srcRect/>
          <a:stretch>
            <a:fillRect/>
          </a:stretch>
        </p:blipFill>
        <p:spPr bwMode="auto">
          <a:xfrm>
            <a:off x="8763092" y="5150712"/>
            <a:ext cx="3224255" cy="1707288"/>
          </a:xfrm>
          <a:prstGeom prst="rect">
            <a:avLst/>
          </a:prstGeom>
          <a:ln>
            <a:noFill/>
          </a:ln>
          <a:effectLst>
            <a:softEdge rad="112500"/>
          </a:effectLst>
        </p:spPr>
      </p:pic>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algn="ctr">
              <a:lnSpc>
                <a:spcPct val="100000"/>
              </a:lnSpc>
              <a:spcBef>
                <a:spcPts val="600"/>
              </a:spcBef>
            </a:pPr>
            <a:r>
              <a:rPr lang="en-US" sz="3500" dirty="0" err="1">
                <a:latin typeface="Cambria" pitchFamily="18" charset="0"/>
                <a:ea typeface="Cambria" pitchFamily="18" charset="0"/>
              </a:rPr>
              <a:t>Процес</a:t>
            </a:r>
            <a:r>
              <a:rPr lang="en-US" sz="3500" dirty="0">
                <a:latin typeface="Cambria" pitchFamily="18" charset="0"/>
                <a:ea typeface="Cambria" pitchFamily="18" charset="0"/>
              </a:rPr>
              <a:t> </a:t>
            </a:r>
            <a:r>
              <a:rPr lang="en-US" sz="3500" dirty="0" err="1">
                <a:latin typeface="Cambria" pitchFamily="18" charset="0"/>
                <a:ea typeface="Cambria" pitchFamily="18" charset="0"/>
              </a:rPr>
              <a:t>стицања</a:t>
            </a:r>
            <a:r>
              <a:rPr lang="en-US" sz="3500" dirty="0">
                <a:latin typeface="Cambria" pitchFamily="18" charset="0"/>
                <a:ea typeface="Cambria" pitchFamily="18" charset="0"/>
              </a:rPr>
              <a:t> </a:t>
            </a:r>
            <a:r>
              <a:rPr lang="en-US" sz="3500" dirty="0" err="1">
                <a:latin typeface="Cambria" pitchFamily="18" charset="0"/>
                <a:ea typeface="Cambria" pitchFamily="18" charset="0"/>
              </a:rPr>
              <a:t>возачке</a:t>
            </a:r>
            <a:r>
              <a:rPr lang="en-US" sz="3500" dirty="0">
                <a:latin typeface="Cambria" pitchFamily="18" charset="0"/>
                <a:ea typeface="Cambria" pitchFamily="18" charset="0"/>
              </a:rPr>
              <a:t> </a:t>
            </a:r>
            <a:r>
              <a:rPr lang="en-US" sz="3500" dirty="0" err="1">
                <a:latin typeface="Cambria" pitchFamily="18" charset="0"/>
                <a:ea typeface="Cambria" pitchFamily="18" charset="0"/>
              </a:rPr>
              <a:t>дозволе</a:t>
            </a:r>
            <a:br>
              <a:rPr lang="en-US" sz="3500" dirty="0">
                <a:latin typeface="Cambria" pitchFamily="18" charset="0"/>
                <a:ea typeface="Cambria" pitchFamily="18" charset="0"/>
              </a:rPr>
            </a:br>
            <a:endParaRPr lang="en-US" sz="3500" dirty="0">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28</a:t>
            </a:fld>
            <a:endParaRPr lang="sr-Latn-RS" dirty="0"/>
          </a:p>
        </p:txBody>
      </p:sp>
      <p:pic>
        <p:nvPicPr>
          <p:cNvPr id="1027" name="Picture 3" descr="C:\Users\marin\OneDrive\Radna površina\ppt za D\probna-vozacka-dozvola-1-300x300.png"/>
          <p:cNvPicPr>
            <a:picLocks noChangeAspect="1" noChangeArrowheads="1"/>
          </p:cNvPicPr>
          <p:nvPr/>
        </p:nvPicPr>
        <p:blipFill>
          <a:blip r:embed="rId3" cstate="print"/>
          <a:srcRect/>
          <a:stretch>
            <a:fillRect/>
          </a:stretch>
        </p:blipFill>
        <p:spPr bwMode="auto">
          <a:xfrm>
            <a:off x="619940" y="-168184"/>
            <a:ext cx="1487534" cy="1487534"/>
          </a:xfrm>
          <a:prstGeom prst="rect">
            <a:avLst/>
          </a:prstGeom>
          <a:noFill/>
        </p:spPr>
      </p:pic>
      <p:pic>
        <p:nvPicPr>
          <p:cNvPr id="1035" name="Picture 11" descr="C:\Users\marin\OneDrive\Radna površina\ppt za D\1581919.png"/>
          <p:cNvPicPr>
            <a:picLocks noChangeAspect="1" noChangeArrowheads="1"/>
          </p:cNvPicPr>
          <p:nvPr/>
        </p:nvPicPr>
        <p:blipFill>
          <a:blip r:embed="rId4" cstate="print"/>
          <a:srcRect/>
          <a:stretch>
            <a:fillRect/>
          </a:stretch>
        </p:blipFill>
        <p:spPr bwMode="auto">
          <a:xfrm>
            <a:off x="9864937" y="416138"/>
            <a:ext cx="1007713" cy="1007713"/>
          </a:xfrm>
          <a:prstGeom prst="rect">
            <a:avLst/>
          </a:prstGeom>
          <a:noFill/>
        </p:spPr>
      </p:pic>
      <p:sp>
        <p:nvSpPr>
          <p:cNvPr id="45057" name="Rectangle 1"/>
          <p:cNvSpPr>
            <a:spLocks noChangeArrowheads="1"/>
          </p:cNvSpPr>
          <p:nvPr/>
        </p:nvSpPr>
        <p:spPr bwMode="auto">
          <a:xfrm>
            <a:off x="195942" y="1419309"/>
            <a:ext cx="11756572" cy="41703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ts val="600"/>
              </a:spcBef>
              <a:spcAft>
                <a:spcPts val="1800"/>
              </a:spcAft>
            </a:pPr>
            <a:r>
              <a:rPr lang="ru-RU" sz="2500" b="1" dirty="0">
                <a:solidFill>
                  <a:srgbClr val="000000"/>
                </a:solidFill>
                <a:latin typeface="Cambria" pitchFamily="18" charset="0"/>
                <a:ea typeface="Cambria" pitchFamily="18" charset="0"/>
                <a:cs typeface="Times New Roman" pitchFamily="18" charset="0"/>
              </a:rPr>
              <a:t>На овим локацијама, обука се најчешће састоји од прилагођавања приватног возила потребама возача и вршења обуке на њему. </a:t>
            </a:r>
            <a:endParaRPr lang="en-US" sz="2500" b="1" dirty="0">
              <a:solidFill>
                <a:srgbClr val="000000"/>
              </a:solidFill>
              <a:latin typeface="Cambria" pitchFamily="18" charset="0"/>
              <a:ea typeface="Cambria" pitchFamily="18" charset="0"/>
              <a:cs typeface="Times New Roman" pitchFamily="18" charset="0"/>
            </a:endParaRPr>
          </a:p>
          <a:p>
            <a:pPr lvl="0" algn="just" fontAlgn="base">
              <a:spcBef>
                <a:spcPts val="600"/>
              </a:spcBef>
              <a:spcAft>
                <a:spcPts val="1800"/>
              </a:spcAft>
            </a:pPr>
            <a:r>
              <a:rPr lang="ru-RU" sz="2500" dirty="0">
                <a:solidFill>
                  <a:srgbClr val="000000"/>
                </a:solidFill>
                <a:latin typeface="Cambria" pitchFamily="18" charset="0"/>
                <a:ea typeface="Cambria" pitchFamily="18" charset="0"/>
                <a:cs typeface="Times New Roman" pitchFamily="18" charset="0"/>
              </a:rPr>
              <a:t>Са једне стране, овакав начин обуке има позитивне стране јер је возило прилагођено личним потребама возача и обука се врши на возилу које ће касније возач и користити. </a:t>
            </a:r>
            <a:endParaRPr lang="en-US" sz="2500" dirty="0">
              <a:solidFill>
                <a:srgbClr val="000000"/>
              </a:solidFill>
              <a:latin typeface="Cambria" pitchFamily="18" charset="0"/>
              <a:ea typeface="Cambria" pitchFamily="18" charset="0"/>
              <a:cs typeface="Times New Roman" pitchFamily="18" charset="0"/>
            </a:endParaRPr>
          </a:p>
          <a:p>
            <a:pPr lvl="0" algn="just" fontAlgn="base">
              <a:spcBef>
                <a:spcPts val="600"/>
              </a:spcBef>
              <a:spcAft>
                <a:spcPts val="1800"/>
              </a:spcAft>
            </a:pPr>
            <a:r>
              <a:rPr lang="ru-RU" sz="2500" dirty="0">
                <a:solidFill>
                  <a:srgbClr val="000000"/>
                </a:solidFill>
                <a:latin typeface="Cambria" pitchFamily="18" charset="0"/>
                <a:ea typeface="Cambria" pitchFamily="18" charset="0"/>
                <a:cs typeface="Times New Roman" pitchFamily="18" charset="0"/>
              </a:rPr>
              <a:t>Међутим, проблем </a:t>
            </a:r>
            <a:r>
              <a:rPr lang="ru-RU" sz="2500" u="sng" dirty="0">
                <a:solidFill>
                  <a:srgbClr val="000000"/>
                </a:solidFill>
                <a:latin typeface="Cambria" pitchFamily="18" charset="0"/>
                <a:ea typeface="Cambria" pitchFamily="18" charset="0"/>
                <a:cs typeface="Times New Roman" pitchFamily="18" charset="0"/>
              </a:rPr>
              <a:t>представљају високе цене возила и адаптације</a:t>
            </a:r>
            <a:r>
              <a:rPr lang="ru-RU" sz="2500" dirty="0">
                <a:solidFill>
                  <a:srgbClr val="000000"/>
                </a:solidFill>
                <a:latin typeface="Cambria" pitchFamily="18" charset="0"/>
                <a:ea typeface="Cambria" pitchFamily="18" charset="0"/>
                <a:cs typeface="Times New Roman" pitchFamily="18" charset="0"/>
              </a:rPr>
              <a:t>, што често доводи до одлагања тренутка започињања вожње. Додатни проблем је чињеница да у овим возилима инструктори вожње немају дупле команде помоћу којих би исправили грешке возача.</a:t>
            </a:r>
            <a:endParaRPr kumimoji="0" lang="en-US" sz="2500" b="0" i="0" u="none" strike="noStrike" cap="none" normalizeH="0" baseline="0" dirty="0">
              <a:ln>
                <a:noFill/>
              </a:ln>
              <a:solidFill>
                <a:schemeClr val="tx1"/>
              </a:solidFill>
              <a:effectLst/>
              <a:latin typeface="Cambria" pitchFamily="18" charset="0"/>
              <a:ea typeface="Cambria" pitchFamily="18" charset="0"/>
              <a:cs typeface="Arial" pitchFamily="34" charset="0"/>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45057"/>
                                        </p:tgtEl>
                                        <p:attrNameLst>
                                          <p:attrName>style.visibility</p:attrName>
                                        </p:attrNameLst>
                                      </p:cBhvr>
                                      <p:to>
                                        <p:strVal val="visible"/>
                                      </p:to>
                                    </p:set>
                                    <p:anim calcmode="lin" valueType="num">
                                      <p:cBhvr>
                                        <p:cTn id="7" dur="500" fill="hold"/>
                                        <p:tgtEl>
                                          <p:spTgt spid="45057"/>
                                        </p:tgtEl>
                                        <p:attrNameLst>
                                          <p:attrName>ppt_w</p:attrName>
                                        </p:attrNameLst>
                                      </p:cBhvr>
                                      <p:tavLst>
                                        <p:tav tm="0">
                                          <p:val>
                                            <p:strVal val="#ppt_w*0.70"/>
                                          </p:val>
                                        </p:tav>
                                        <p:tav tm="100000">
                                          <p:val>
                                            <p:strVal val="#ppt_w"/>
                                          </p:val>
                                        </p:tav>
                                      </p:tavLst>
                                    </p:anim>
                                    <p:anim calcmode="lin" valueType="num">
                                      <p:cBhvr>
                                        <p:cTn id="8" dur="500" fill="hold"/>
                                        <p:tgtEl>
                                          <p:spTgt spid="45057"/>
                                        </p:tgtEl>
                                        <p:attrNameLst>
                                          <p:attrName>ppt_h</p:attrName>
                                        </p:attrNameLst>
                                      </p:cBhvr>
                                      <p:tavLst>
                                        <p:tav tm="0">
                                          <p:val>
                                            <p:strVal val="#ppt_h"/>
                                          </p:val>
                                        </p:tav>
                                        <p:tav tm="100000">
                                          <p:val>
                                            <p:strVal val="#ppt_h"/>
                                          </p:val>
                                        </p:tav>
                                      </p:tavLst>
                                    </p:anim>
                                    <p:animEffect transition="in" filter="fade">
                                      <p:cBhvr>
                                        <p:cTn id="9" dur="500"/>
                                        <p:tgtEl>
                                          <p:spTgt spid="45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3E598-B433-5526-315B-1663B199A3E9}"/>
            </a:ext>
          </a:extLst>
        </p:cNvPr>
        <p:cNvGrpSpPr/>
        <p:nvPr/>
      </p:nvGrpSpPr>
      <p:grpSpPr>
        <a:xfrm>
          <a:off x="0" y="0"/>
          <a:ext cx="0" cy="0"/>
          <a:chOff x="0" y="0"/>
          <a:chExt cx="0" cy="0"/>
        </a:xfrm>
      </p:grpSpPr>
      <p:sp>
        <p:nvSpPr>
          <p:cNvPr id="7" name="Left Arrow 6">
            <a:extLst>
              <a:ext uri="{FF2B5EF4-FFF2-40B4-BE49-F238E27FC236}">
                <a16:creationId xmlns:a16="http://schemas.microsoft.com/office/drawing/2014/main" id="{9E3118B8-D031-1162-8644-7A4429F4E663}"/>
              </a:ext>
            </a:extLst>
          </p:cNvPr>
          <p:cNvSpPr/>
          <p:nvPr/>
        </p:nvSpPr>
        <p:spPr>
          <a:xfrm>
            <a:off x="7328452" y="1815737"/>
            <a:ext cx="4663250" cy="2690949"/>
          </a:xfrm>
          <a:prstGeom prst="leftArrow">
            <a:avLst/>
          </a:prstGeom>
          <a:solidFill>
            <a:srgbClr val="99FFCC"/>
          </a:solidFill>
          <a:ln>
            <a:solidFill>
              <a:srgbClr val="99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500" b="1" dirty="0" err="1">
                <a:solidFill>
                  <a:schemeClr val="bg2">
                    <a:lumMod val="10000"/>
                  </a:schemeClr>
                </a:solidFill>
                <a:latin typeface="Cambria" pitchFamily="18" charset="0"/>
                <a:ea typeface="Cambria" pitchFamily="18" charset="0"/>
              </a:rPr>
              <a:t>Алгоритам</a:t>
            </a:r>
            <a:r>
              <a:rPr lang="en-US" sz="2500" b="1" dirty="0">
                <a:solidFill>
                  <a:schemeClr val="bg2">
                    <a:lumMod val="10000"/>
                  </a:schemeClr>
                </a:solidFill>
                <a:latin typeface="Cambria" pitchFamily="18" charset="0"/>
                <a:ea typeface="Cambria" pitchFamily="18" charset="0"/>
              </a:rPr>
              <a:t> </a:t>
            </a:r>
            <a:r>
              <a:rPr lang="en-US" sz="2500" b="1" dirty="0" err="1">
                <a:solidFill>
                  <a:schemeClr val="bg2">
                    <a:lumMod val="10000"/>
                  </a:schemeClr>
                </a:solidFill>
                <a:latin typeface="Cambria" pitchFamily="18" charset="0"/>
                <a:ea typeface="Cambria" pitchFamily="18" charset="0"/>
              </a:rPr>
              <a:t>стицања</a:t>
            </a:r>
            <a:r>
              <a:rPr lang="en-US" sz="2500" b="1" dirty="0">
                <a:solidFill>
                  <a:schemeClr val="bg2">
                    <a:lumMod val="10000"/>
                  </a:schemeClr>
                </a:solidFill>
                <a:latin typeface="Cambria" pitchFamily="18" charset="0"/>
                <a:ea typeface="Cambria" pitchFamily="18" charset="0"/>
              </a:rPr>
              <a:t> </a:t>
            </a:r>
            <a:r>
              <a:rPr lang="en-US" sz="2500" b="1" dirty="0" err="1">
                <a:solidFill>
                  <a:schemeClr val="bg2">
                    <a:lumMod val="10000"/>
                  </a:schemeClr>
                </a:solidFill>
                <a:latin typeface="Cambria" pitchFamily="18" charset="0"/>
                <a:ea typeface="Cambria" pitchFamily="18" charset="0"/>
              </a:rPr>
              <a:t>возачке</a:t>
            </a:r>
            <a:r>
              <a:rPr lang="en-US" sz="2500" b="1" dirty="0">
                <a:solidFill>
                  <a:schemeClr val="bg2">
                    <a:lumMod val="10000"/>
                  </a:schemeClr>
                </a:solidFill>
                <a:latin typeface="Cambria" pitchFamily="18" charset="0"/>
                <a:ea typeface="Cambria" pitchFamily="18" charset="0"/>
              </a:rPr>
              <a:t> </a:t>
            </a:r>
            <a:r>
              <a:rPr lang="en-US" sz="2500" b="1" dirty="0" err="1">
                <a:solidFill>
                  <a:schemeClr val="bg2">
                    <a:lumMod val="10000"/>
                  </a:schemeClr>
                </a:solidFill>
                <a:latin typeface="Cambria" pitchFamily="18" charset="0"/>
                <a:ea typeface="Cambria" pitchFamily="18" charset="0"/>
              </a:rPr>
              <a:t>дозволе</a:t>
            </a:r>
            <a:r>
              <a:rPr lang="en-US" sz="2500" b="1" dirty="0">
                <a:solidFill>
                  <a:schemeClr val="bg2">
                    <a:lumMod val="10000"/>
                  </a:schemeClr>
                </a:solidFill>
                <a:latin typeface="Cambria" pitchFamily="18" charset="0"/>
                <a:ea typeface="Cambria" pitchFamily="18" charset="0"/>
              </a:rPr>
              <a:t> </a:t>
            </a:r>
            <a:r>
              <a:rPr lang="en-US" sz="2500" b="1" dirty="0" err="1">
                <a:solidFill>
                  <a:schemeClr val="bg2">
                    <a:lumMod val="10000"/>
                  </a:schemeClr>
                </a:solidFill>
                <a:latin typeface="Cambria" pitchFamily="18" charset="0"/>
                <a:ea typeface="Cambria" pitchFamily="18" charset="0"/>
              </a:rPr>
              <a:t>за</a:t>
            </a:r>
            <a:r>
              <a:rPr lang="en-US" sz="2500" b="1" dirty="0">
                <a:solidFill>
                  <a:schemeClr val="bg2">
                    <a:lumMod val="10000"/>
                  </a:schemeClr>
                </a:solidFill>
                <a:latin typeface="Cambria" pitchFamily="18" charset="0"/>
                <a:ea typeface="Cambria" pitchFamily="18" charset="0"/>
              </a:rPr>
              <a:t> </a:t>
            </a:r>
            <a:r>
              <a:rPr lang="en-US" sz="2500" b="1" dirty="0" err="1">
                <a:solidFill>
                  <a:schemeClr val="bg2">
                    <a:lumMod val="10000"/>
                  </a:schemeClr>
                </a:solidFill>
                <a:latin typeface="Cambria" pitchFamily="18" charset="0"/>
                <a:ea typeface="Cambria" pitchFamily="18" charset="0"/>
              </a:rPr>
              <a:t>особе</a:t>
            </a:r>
            <a:r>
              <a:rPr lang="en-US" sz="2500" b="1" dirty="0">
                <a:solidFill>
                  <a:schemeClr val="bg2">
                    <a:lumMod val="10000"/>
                  </a:schemeClr>
                </a:solidFill>
                <a:latin typeface="Cambria" pitchFamily="18" charset="0"/>
                <a:ea typeface="Cambria" pitchFamily="18" charset="0"/>
              </a:rPr>
              <a:t> </a:t>
            </a:r>
            <a:r>
              <a:rPr lang="en-US" sz="2500" b="1" dirty="0" err="1">
                <a:solidFill>
                  <a:schemeClr val="bg2">
                    <a:lumMod val="10000"/>
                  </a:schemeClr>
                </a:solidFill>
                <a:latin typeface="Cambria" pitchFamily="18" charset="0"/>
                <a:ea typeface="Cambria" pitchFamily="18" charset="0"/>
              </a:rPr>
              <a:t>са</a:t>
            </a:r>
            <a:r>
              <a:rPr lang="en-US" sz="2500" b="1" dirty="0">
                <a:solidFill>
                  <a:schemeClr val="bg2">
                    <a:lumMod val="10000"/>
                  </a:schemeClr>
                </a:solidFill>
                <a:latin typeface="Cambria" pitchFamily="18" charset="0"/>
                <a:ea typeface="Cambria" pitchFamily="18" charset="0"/>
              </a:rPr>
              <a:t> </a:t>
            </a:r>
            <a:r>
              <a:rPr lang="en-US" sz="2500" b="1" dirty="0" err="1">
                <a:solidFill>
                  <a:schemeClr val="bg2">
                    <a:lumMod val="10000"/>
                  </a:schemeClr>
                </a:solidFill>
                <a:latin typeface="Cambria" pitchFamily="18" charset="0"/>
                <a:ea typeface="Cambria" pitchFamily="18" charset="0"/>
              </a:rPr>
              <a:t>инвалидитетом</a:t>
            </a:r>
            <a:endParaRPr lang="en-US" sz="2500" b="1" dirty="0">
              <a:solidFill>
                <a:schemeClr val="bg2">
                  <a:lumMod val="10000"/>
                </a:schemeClr>
              </a:solidFill>
              <a:latin typeface="Cambria" pitchFamily="18" charset="0"/>
              <a:ea typeface="Cambria" pitchFamily="18" charset="0"/>
            </a:endParaRPr>
          </a:p>
        </p:txBody>
      </p:sp>
      <p:sp>
        <p:nvSpPr>
          <p:cNvPr id="2" name="Slide Number Placeholder 1">
            <a:extLst>
              <a:ext uri="{FF2B5EF4-FFF2-40B4-BE49-F238E27FC236}">
                <a16:creationId xmlns:a16="http://schemas.microsoft.com/office/drawing/2014/main" id="{6DCBA4CF-83BD-A89D-C9BD-1F97EDA650DD}"/>
              </a:ext>
            </a:extLst>
          </p:cNvPr>
          <p:cNvSpPr>
            <a:spLocks noGrp="1"/>
          </p:cNvSpPr>
          <p:nvPr>
            <p:ph type="sldNum" sz="quarter" idx="12"/>
          </p:nvPr>
        </p:nvSpPr>
        <p:spPr/>
        <p:txBody>
          <a:bodyPr/>
          <a:lstStyle/>
          <a:p>
            <a:fld id="{9E6A3A0C-5B1B-4859-8A9F-0D6B550C0C8D}" type="slidenum">
              <a:rPr lang="sr-Latn-RS" smtClean="0"/>
              <a:pPr/>
              <a:t>29</a:t>
            </a:fld>
            <a:endParaRPr lang="sr-Latn-RS" dirty="0"/>
          </a:p>
        </p:txBody>
      </p:sp>
      <p:pic>
        <p:nvPicPr>
          <p:cNvPr id="3" name="Picture 2">
            <a:extLst>
              <a:ext uri="{FF2B5EF4-FFF2-40B4-BE49-F238E27FC236}">
                <a16:creationId xmlns:a16="http://schemas.microsoft.com/office/drawing/2014/main" id="{5FA5FCF0-E0D8-CB6A-326A-5174927BC675}"/>
              </a:ext>
            </a:extLst>
          </p:cNvPr>
          <p:cNvPicPr/>
          <p:nvPr/>
        </p:nvPicPr>
        <p:blipFill>
          <a:blip r:embed="rId2" cstate="print">
            <a:lum bright="-20000"/>
            <a:extLst>
              <a:ext uri="{28A0092B-C50C-407E-A947-70E740481C1C}">
                <a14:useLocalDpi xmlns:a14="http://schemas.microsoft.com/office/drawing/2010/main" val="0"/>
              </a:ext>
            </a:extLst>
          </a:blip>
          <a:srcRect b="57294"/>
          <a:stretch/>
        </p:blipFill>
        <p:spPr bwMode="auto">
          <a:xfrm>
            <a:off x="29091" y="1356691"/>
            <a:ext cx="7299361" cy="4144618"/>
          </a:xfrm>
          <a:prstGeom prst="rect">
            <a:avLst/>
          </a:prstGeom>
          <a:noFill/>
          <a:ln>
            <a:noFill/>
          </a:ln>
        </p:spPr>
      </p:pic>
    </p:spTree>
    <p:extLst>
      <p:ext uri="{BB962C8B-B14F-4D97-AF65-F5344CB8AC3E}">
        <p14:creationId xmlns:p14="http://schemas.microsoft.com/office/powerpoint/2010/main" val="3108402156"/>
      </p:ext>
    </p:extLst>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31073"/>
            <a:ext cx="12192000" cy="653143"/>
          </a:xfrm>
          <a:solidFill>
            <a:srgbClr val="CCFFFF"/>
          </a:solidFill>
          <a:ln>
            <a:solidFill>
              <a:srgbClr val="CCFFFF"/>
            </a:solidFill>
          </a:ln>
        </p:spPr>
        <p:txBody>
          <a:bodyPr>
            <a:noAutofit/>
          </a:bodyPr>
          <a:lstStyle/>
          <a:p>
            <a:pPr algn="ctr">
              <a:spcBef>
                <a:spcPts val="0"/>
              </a:spcBef>
            </a:pPr>
            <a:r>
              <a:rPr lang="en-US" sz="3500" dirty="0" err="1">
                <a:solidFill>
                  <a:srgbClr val="002060"/>
                </a:solidFill>
                <a:latin typeface="Cambria" pitchFamily="18" charset="0"/>
                <a:ea typeface="Cambria" pitchFamily="18" charset="0"/>
              </a:rPr>
              <a:t>Моторизована</a:t>
            </a:r>
            <a:r>
              <a:rPr lang="en-US" sz="3500" dirty="0">
                <a:latin typeface="Cambria" pitchFamily="18" charset="0"/>
                <a:ea typeface="Cambria" pitchFamily="18" charset="0"/>
              </a:rPr>
              <a:t> </a:t>
            </a:r>
            <a:r>
              <a:rPr lang="en-US" sz="3500" dirty="0" err="1">
                <a:latin typeface="Cambria" pitchFamily="18" charset="0"/>
                <a:ea typeface="Cambria" pitchFamily="18" charset="0"/>
              </a:rPr>
              <a:t>путовања</a:t>
            </a:r>
            <a:r>
              <a:rPr lang="en-US" sz="3500" dirty="0">
                <a:latin typeface="Cambria" pitchFamily="18" charset="0"/>
                <a:ea typeface="Cambria" pitchFamily="18" charset="0"/>
              </a:rPr>
              <a:t> </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3</a:t>
            </a:fld>
            <a:endParaRPr lang="sr-Latn-RS" dirty="0"/>
          </a:p>
        </p:txBody>
      </p:sp>
      <p:sp>
        <p:nvSpPr>
          <p:cNvPr id="4" name="Rectangle 3"/>
          <p:cNvSpPr/>
          <p:nvPr/>
        </p:nvSpPr>
        <p:spPr>
          <a:xfrm>
            <a:off x="330926" y="1287420"/>
            <a:ext cx="11399520" cy="1862048"/>
          </a:xfrm>
          <a:prstGeom prst="rect">
            <a:avLst/>
          </a:prstGeom>
        </p:spPr>
        <p:txBody>
          <a:bodyPr wrap="square">
            <a:spAutoFit/>
          </a:bodyPr>
          <a:lstStyle/>
          <a:p>
            <a:pPr algn="just">
              <a:spcAft>
                <a:spcPts val="1800"/>
              </a:spcAft>
            </a:pPr>
            <a:r>
              <a:rPr lang="en-US" sz="2500" dirty="0" err="1">
                <a:solidFill>
                  <a:srgbClr val="002060"/>
                </a:solidFill>
                <a:latin typeface="Cambria" pitchFamily="18" charset="0"/>
                <a:ea typeface="Cambria" pitchFamily="18" charset="0"/>
              </a:rPr>
              <a:t>Сва</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кретања</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транспортним</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средствима</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која</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се</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покрећу</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искључиво</a:t>
            </a:r>
            <a:r>
              <a:rPr lang="en-US" sz="2500"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снагом</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мотора</a:t>
            </a:r>
            <a:r>
              <a:rPr lang="en-US" sz="2500" b="1"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могу</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се</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сматрати</a:t>
            </a:r>
            <a:r>
              <a:rPr lang="en-US" sz="2500" dirty="0">
                <a:solidFill>
                  <a:srgbClr val="002060"/>
                </a:solidFill>
                <a:latin typeface="Cambria" pitchFamily="18" charset="0"/>
                <a:ea typeface="Cambria" pitchFamily="18" charset="0"/>
              </a:rPr>
              <a:t> </a:t>
            </a:r>
            <a:r>
              <a:rPr lang="en-US" sz="2500" u="sng" dirty="0" err="1">
                <a:solidFill>
                  <a:srgbClr val="002060"/>
                </a:solidFill>
                <a:latin typeface="Cambria" pitchFamily="18" charset="0"/>
                <a:ea typeface="Cambria" pitchFamily="18" charset="0"/>
              </a:rPr>
              <a:t>моторизованим</a:t>
            </a:r>
            <a:r>
              <a:rPr lang="en-US" sz="2500" u="sng" dirty="0">
                <a:solidFill>
                  <a:srgbClr val="002060"/>
                </a:solidFill>
                <a:latin typeface="Cambria" pitchFamily="18" charset="0"/>
                <a:ea typeface="Cambria" pitchFamily="18" charset="0"/>
              </a:rPr>
              <a:t> </a:t>
            </a:r>
            <a:r>
              <a:rPr lang="en-US" sz="2500" u="sng" dirty="0" err="1">
                <a:solidFill>
                  <a:srgbClr val="002060"/>
                </a:solidFill>
                <a:latin typeface="Cambria" pitchFamily="18" charset="0"/>
                <a:ea typeface="Cambria" pitchFamily="18" charset="0"/>
              </a:rPr>
              <a:t>путовањима</a:t>
            </a:r>
            <a:r>
              <a:rPr lang="en-US" sz="2500" dirty="0">
                <a:solidFill>
                  <a:srgbClr val="002060"/>
                </a:solidFill>
                <a:latin typeface="Cambria" pitchFamily="18" charset="0"/>
                <a:ea typeface="Cambria" pitchFamily="18" charset="0"/>
              </a:rPr>
              <a:t>. </a:t>
            </a:r>
          </a:p>
          <a:p>
            <a:pPr algn="just">
              <a:spcAft>
                <a:spcPts val="1800"/>
              </a:spcAft>
            </a:pP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У </a:t>
            </a: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зависности</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 </a:t>
            </a: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од</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 </a:t>
            </a: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доступности</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 </a:t>
            </a: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моторизованог</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 </a:t>
            </a: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транспортног</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 </a:t>
            </a: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средства</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 </a:t>
            </a: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сва</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 </a:t>
            </a: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путовања</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 </a:t>
            </a: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се</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 </a:t>
            </a: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деле</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 у </a:t>
            </a: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две</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 </a:t>
            </a: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групе</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a:t>
            </a:r>
          </a:p>
        </p:txBody>
      </p:sp>
      <p:sp>
        <p:nvSpPr>
          <p:cNvPr id="5" name="Rectangle 4"/>
          <p:cNvSpPr/>
          <p:nvPr/>
        </p:nvSpPr>
        <p:spPr>
          <a:xfrm>
            <a:off x="3087945" y="3278682"/>
            <a:ext cx="5403669" cy="1015663"/>
          </a:xfrm>
          <a:prstGeom prst="rect">
            <a:avLst/>
          </a:prstGeom>
        </p:spPr>
        <p:txBody>
          <a:bodyPr wrap="square">
            <a:spAutoFit/>
          </a:bodyPr>
          <a:lstStyle/>
          <a:p>
            <a:pPr>
              <a:spcAft>
                <a:spcPts val="1200"/>
              </a:spcAft>
              <a:buBlip>
                <a:blip r:embed="rId2"/>
              </a:buBlip>
            </a:pP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Приватна</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 </a:t>
            </a: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путовања</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a:t>
            </a:r>
          </a:p>
          <a:p>
            <a:pPr>
              <a:spcAft>
                <a:spcPts val="1200"/>
              </a:spcAft>
              <a:buBlip>
                <a:blip r:embed="rId2"/>
              </a:buBlip>
            </a:pP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Јавна</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 </a:t>
            </a:r>
            <a:r>
              <a:rPr lang="en-US" sz="2500" dirty="0" err="1">
                <a:solidFill>
                  <a:srgbClr val="002060"/>
                </a:solidFill>
                <a:effectLst>
                  <a:glow rad="228600">
                    <a:schemeClr val="accent4">
                      <a:satMod val="175000"/>
                      <a:alpha val="40000"/>
                    </a:schemeClr>
                  </a:glow>
                </a:effectLst>
                <a:latin typeface="Cambria" pitchFamily="18" charset="0"/>
                <a:ea typeface="Cambria" pitchFamily="18" charset="0"/>
              </a:rPr>
              <a:t>путовања</a:t>
            </a:r>
            <a:r>
              <a:rPr lang="en-US" sz="2500" dirty="0">
                <a:solidFill>
                  <a:srgbClr val="002060"/>
                </a:solidFill>
                <a:effectLst>
                  <a:glow rad="228600">
                    <a:schemeClr val="accent4">
                      <a:satMod val="175000"/>
                      <a:alpha val="40000"/>
                    </a:schemeClr>
                  </a:glow>
                </a:effectLst>
                <a:latin typeface="Cambria" pitchFamily="18" charset="0"/>
                <a:ea typeface="Cambria" pitchFamily="18" charset="0"/>
              </a:rPr>
              <a:t>.</a:t>
            </a:r>
          </a:p>
        </p:txBody>
      </p:sp>
      <p:sp>
        <p:nvSpPr>
          <p:cNvPr id="6" name="Rectangle 5"/>
          <p:cNvSpPr/>
          <p:nvPr/>
        </p:nvSpPr>
        <p:spPr>
          <a:xfrm>
            <a:off x="330736" y="4753240"/>
            <a:ext cx="11281955" cy="1246495"/>
          </a:xfrm>
          <a:prstGeom prst="rect">
            <a:avLst/>
          </a:prstGeom>
        </p:spPr>
        <p:txBody>
          <a:bodyPr wrap="square">
            <a:spAutoFit/>
          </a:bodyPr>
          <a:lstStyle/>
          <a:p>
            <a:pPr algn="just"/>
            <a:r>
              <a:rPr lang="en-US" sz="2500" dirty="0" err="1">
                <a:solidFill>
                  <a:srgbClr val="002060"/>
                </a:solidFill>
                <a:latin typeface="Cambria" pitchFamily="18" charset="0"/>
                <a:ea typeface="Cambria" pitchFamily="18" charset="0"/>
              </a:rPr>
              <a:t>Особе</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са</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инвалидитетом</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чешће</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реализују</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моторизована</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путовања</a:t>
            </a:r>
            <a:r>
              <a:rPr lang="en-US" sz="2500" dirty="0">
                <a:solidFill>
                  <a:srgbClr val="002060"/>
                </a:solidFill>
                <a:latin typeface="Cambria" pitchFamily="18" charset="0"/>
                <a:ea typeface="Cambria" pitchFamily="18" charset="0"/>
              </a:rPr>
              <a:t> у </a:t>
            </a:r>
            <a:r>
              <a:rPr lang="en-US" sz="2500" dirty="0" err="1">
                <a:solidFill>
                  <a:srgbClr val="002060"/>
                </a:solidFill>
                <a:latin typeface="Cambria" pitchFamily="18" charset="0"/>
                <a:ea typeface="Cambria" pitchFamily="18" charset="0"/>
              </a:rPr>
              <a:t>односу</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на</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немоторизована</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путовања</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Према</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доступним</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истраживањима</a:t>
            </a:r>
            <a:r>
              <a:rPr lang="sr-Cyrl-RS" sz="2500" dirty="0">
                <a:solidFill>
                  <a:srgbClr val="002060"/>
                </a:solidFill>
                <a:latin typeface="Cambria" pitchFamily="18" charset="0"/>
                <a:ea typeface="Cambria" pitchFamily="18" charset="0"/>
              </a:rPr>
              <a:t> од 60%</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до</a:t>
            </a:r>
            <a:r>
              <a:rPr lang="en-US" sz="2500" dirty="0">
                <a:solidFill>
                  <a:srgbClr val="002060"/>
                </a:solidFill>
                <a:latin typeface="Cambria" pitchFamily="18" charset="0"/>
                <a:ea typeface="Cambria" pitchFamily="18" charset="0"/>
              </a:rPr>
              <a:t> 90% </a:t>
            </a:r>
            <a:r>
              <a:rPr lang="en-US" sz="2500" dirty="0" err="1">
                <a:solidFill>
                  <a:srgbClr val="002060"/>
                </a:solidFill>
                <a:latin typeface="Cambria" pitchFamily="18" charset="0"/>
                <a:ea typeface="Cambria" pitchFamily="18" charset="0"/>
              </a:rPr>
              <a:t>свих</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путовања</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спада</a:t>
            </a:r>
            <a:r>
              <a:rPr lang="en-US" sz="2500" dirty="0">
                <a:solidFill>
                  <a:srgbClr val="002060"/>
                </a:solidFill>
                <a:latin typeface="Cambria" pitchFamily="18" charset="0"/>
                <a:ea typeface="Cambria" pitchFamily="18" charset="0"/>
              </a:rPr>
              <a:t> у </a:t>
            </a:r>
            <a:r>
              <a:rPr lang="en-US" sz="2500" dirty="0" err="1">
                <a:solidFill>
                  <a:srgbClr val="002060"/>
                </a:solidFill>
                <a:latin typeface="Cambria" pitchFamily="18" charset="0"/>
                <a:ea typeface="Cambria" pitchFamily="18" charset="0"/>
              </a:rPr>
              <a:t>категорију</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моторизованих</a:t>
            </a:r>
            <a:r>
              <a:rPr lang="en-US" sz="2500" dirty="0">
                <a:solidFill>
                  <a:srgbClr val="002060"/>
                </a:solidFill>
                <a:latin typeface="Cambria" pitchFamily="18" charset="0"/>
                <a:ea typeface="Cambria" pitchFamily="18" charset="0"/>
              </a:rPr>
              <a:t> </a:t>
            </a:r>
            <a:r>
              <a:rPr lang="en-US" sz="2500" dirty="0" err="1">
                <a:solidFill>
                  <a:srgbClr val="002060"/>
                </a:solidFill>
                <a:latin typeface="Cambria" pitchFamily="18" charset="0"/>
                <a:ea typeface="Cambria" pitchFamily="18" charset="0"/>
              </a:rPr>
              <a:t>путовања</a:t>
            </a:r>
            <a:r>
              <a:rPr lang="en-US" sz="2500" dirty="0">
                <a:solidFill>
                  <a:srgbClr val="002060"/>
                </a:solidFill>
                <a:latin typeface="Cambria" pitchFamily="18" charset="0"/>
                <a:ea typeface="Cambria" pitchFamily="18" charset="0"/>
              </a:rPr>
              <a:t> </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lide(fromBottom)">
                                      <p:cBhvr>
                                        <p:cTn id="10" dur="500"/>
                                        <p:tgtEl>
                                          <p:spTgt spid="4"/>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Bottom)">
                                      <p:cBhvr>
                                        <p:cTn id="13" dur="500"/>
                                        <p:tgtEl>
                                          <p:spTgt spid="5"/>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slide(fromBottom)">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Left Arrow 6"/>
          <p:cNvSpPr/>
          <p:nvPr/>
        </p:nvSpPr>
        <p:spPr>
          <a:xfrm>
            <a:off x="7394713" y="1815737"/>
            <a:ext cx="4596989" cy="2690949"/>
          </a:xfrm>
          <a:prstGeom prst="leftArrow">
            <a:avLst/>
          </a:prstGeom>
          <a:solidFill>
            <a:srgbClr val="99FFCC"/>
          </a:solidFill>
          <a:ln>
            <a:solidFill>
              <a:srgbClr val="99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500" b="1" dirty="0" err="1">
                <a:solidFill>
                  <a:schemeClr val="bg2">
                    <a:lumMod val="10000"/>
                  </a:schemeClr>
                </a:solidFill>
                <a:latin typeface="Cambria" pitchFamily="18" charset="0"/>
                <a:ea typeface="Cambria" pitchFamily="18" charset="0"/>
              </a:rPr>
              <a:t>Алгоритам</a:t>
            </a:r>
            <a:r>
              <a:rPr lang="en-US" sz="2500" b="1" dirty="0">
                <a:solidFill>
                  <a:schemeClr val="bg2">
                    <a:lumMod val="10000"/>
                  </a:schemeClr>
                </a:solidFill>
                <a:latin typeface="Cambria" pitchFamily="18" charset="0"/>
                <a:ea typeface="Cambria" pitchFamily="18" charset="0"/>
              </a:rPr>
              <a:t> </a:t>
            </a:r>
            <a:r>
              <a:rPr lang="en-US" sz="2500" b="1" dirty="0" err="1">
                <a:solidFill>
                  <a:schemeClr val="bg2">
                    <a:lumMod val="10000"/>
                  </a:schemeClr>
                </a:solidFill>
                <a:latin typeface="Cambria" pitchFamily="18" charset="0"/>
                <a:ea typeface="Cambria" pitchFamily="18" charset="0"/>
              </a:rPr>
              <a:t>стицања</a:t>
            </a:r>
            <a:r>
              <a:rPr lang="en-US" sz="2500" b="1" dirty="0">
                <a:solidFill>
                  <a:schemeClr val="bg2">
                    <a:lumMod val="10000"/>
                  </a:schemeClr>
                </a:solidFill>
                <a:latin typeface="Cambria" pitchFamily="18" charset="0"/>
                <a:ea typeface="Cambria" pitchFamily="18" charset="0"/>
              </a:rPr>
              <a:t> </a:t>
            </a:r>
            <a:r>
              <a:rPr lang="en-US" sz="2500" b="1" dirty="0" err="1">
                <a:solidFill>
                  <a:schemeClr val="bg2">
                    <a:lumMod val="10000"/>
                  </a:schemeClr>
                </a:solidFill>
                <a:latin typeface="Cambria" pitchFamily="18" charset="0"/>
                <a:ea typeface="Cambria" pitchFamily="18" charset="0"/>
              </a:rPr>
              <a:t>возачке</a:t>
            </a:r>
            <a:r>
              <a:rPr lang="en-US" sz="2500" b="1" dirty="0">
                <a:solidFill>
                  <a:schemeClr val="bg2">
                    <a:lumMod val="10000"/>
                  </a:schemeClr>
                </a:solidFill>
                <a:latin typeface="Cambria" pitchFamily="18" charset="0"/>
                <a:ea typeface="Cambria" pitchFamily="18" charset="0"/>
              </a:rPr>
              <a:t> </a:t>
            </a:r>
            <a:r>
              <a:rPr lang="en-US" sz="2500" b="1" dirty="0" err="1">
                <a:solidFill>
                  <a:schemeClr val="bg2">
                    <a:lumMod val="10000"/>
                  </a:schemeClr>
                </a:solidFill>
                <a:latin typeface="Cambria" pitchFamily="18" charset="0"/>
                <a:ea typeface="Cambria" pitchFamily="18" charset="0"/>
              </a:rPr>
              <a:t>дозволе</a:t>
            </a:r>
            <a:r>
              <a:rPr lang="en-US" sz="2500" b="1" dirty="0">
                <a:solidFill>
                  <a:schemeClr val="bg2">
                    <a:lumMod val="10000"/>
                  </a:schemeClr>
                </a:solidFill>
                <a:latin typeface="Cambria" pitchFamily="18" charset="0"/>
                <a:ea typeface="Cambria" pitchFamily="18" charset="0"/>
              </a:rPr>
              <a:t> </a:t>
            </a:r>
            <a:r>
              <a:rPr lang="en-US" sz="2500" b="1" dirty="0" err="1">
                <a:solidFill>
                  <a:schemeClr val="bg2">
                    <a:lumMod val="10000"/>
                  </a:schemeClr>
                </a:solidFill>
                <a:latin typeface="Cambria" pitchFamily="18" charset="0"/>
                <a:ea typeface="Cambria" pitchFamily="18" charset="0"/>
              </a:rPr>
              <a:t>за</a:t>
            </a:r>
            <a:r>
              <a:rPr lang="en-US" sz="2500" b="1" dirty="0">
                <a:solidFill>
                  <a:schemeClr val="bg2">
                    <a:lumMod val="10000"/>
                  </a:schemeClr>
                </a:solidFill>
                <a:latin typeface="Cambria" pitchFamily="18" charset="0"/>
                <a:ea typeface="Cambria" pitchFamily="18" charset="0"/>
              </a:rPr>
              <a:t> </a:t>
            </a:r>
            <a:r>
              <a:rPr lang="en-US" sz="2500" b="1" dirty="0" err="1">
                <a:solidFill>
                  <a:schemeClr val="bg2">
                    <a:lumMod val="10000"/>
                  </a:schemeClr>
                </a:solidFill>
                <a:latin typeface="Cambria" pitchFamily="18" charset="0"/>
                <a:ea typeface="Cambria" pitchFamily="18" charset="0"/>
              </a:rPr>
              <a:t>особе</a:t>
            </a:r>
            <a:r>
              <a:rPr lang="en-US" sz="2500" b="1" dirty="0">
                <a:solidFill>
                  <a:schemeClr val="bg2">
                    <a:lumMod val="10000"/>
                  </a:schemeClr>
                </a:solidFill>
                <a:latin typeface="Cambria" pitchFamily="18" charset="0"/>
                <a:ea typeface="Cambria" pitchFamily="18" charset="0"/>
              </a:rPr>
              <a:t> </a:t>
            </a:r>
            <a:r>
              <a:rPr lang="en-US" sz="2500" b="1" dirty="0" err="1">
                <a:solidFill>
                  <a:schemeClr val="bg2">
                    <a:lumMod val="10000"/>
                  </a:schemeClr>
                </a:solidFill>
                <a:latin typeface="Cambria" pitchFamily="18" charset="0"/>
                <a:ea typeface="Cambria" pitchFamily="18" charset="0"/>
              </a:rPr>
              <a:t>са</a:t>
            </a:r>
            <a:r>
              <a:rPr lang="en-US" sz="2500" b="1" dirty="0">
                <a:solidFill>
                  <a:schemeClr val="bg2">
                    <a:lumMod val="10000"/>
                  </a:schemeClr>
                </a:solidFill>
                <a:latin typeface="Cambria" pitchFamily="18" charset="0"/>
                <a:ea typeface="Cambria" pitchFamily="18" charset="0"/>
              </a:rPr>
              <a:t> </a:t>
            </a:r>
            <a:r>
              <a:rPr lang="en-US" sz="2500" b="1" dirty="0" err="1">
                <a:solidFill>
                  <a:schemeClr val="bg2">
                    <a:lumMod val="10000"/>
                  </a:schemeClr>
                </a:solidFill>
                <a:latin typeface="Cambria" pitchFamily="18" charset="0"/>
                <a:ea typeface="Cambria" pitchFamily="18" charset="0"/>
              </a:rPr>
              <a:t>инвалидитетом</a:t>
            </a:r>
            <a:endParaRPr lang="en-US" sz="2500" b="1" dirty="0">
              <a:solidFill>
                <a:schemeClr val="bg2">
                  <a:lumMod val="10000"/>
                </a:schemeClr>
              </a:solidFill>
              <a:latin typeface="Cambria" pitchFamily="18" charset="0"/>
              <a:ea typeface="Cambria" pitchFamily="18" charset="0"/>
            </a:endParaRPr>
          </a:p>
        </p:txBody>
      </p:sp>
      <p:sp>
        <p:nvSpPr>
          <p:cNvPr id="2" name="Slide Number Placeholder 1"/>
          <p:cNvSpPr>
            <a:spLocks noGrp="1"/>
          </p:cNvSpPr>
          <p:nvPr>
            <p:ph type="sldNum" sz="quarter" idx="12"/>
          </p:nvPr>
        </p:nvSpPr>
        <p:spPr/>
        <p:txBody>
          <a:bodyPr/>
          <a:lstStyle/>
          <a:p>
            <a:fld id="{9E6A3A0C-5B1B-4859-8A9F-0D6B550C0C8D}" type="slidenum">
              <a:rPr lang="sr-Latn-RS" smtClean="0"/>
              <a:pPr/>
              <a:t>30</a:t>
            </a:fld>
            <a:endParaRPr lang="sr-Latn-RS" dirty="0"/>
          </a:p>
        </p:txBody>
      </p:sp>
      <p:pic>
        <p:nvPicPr>
          <p:cNvPr id="3" name="Picture 2"/>
          <p:cNvPicPr/>
          <p:nvPr/>
        </p:nvPicPr>
        <p:blipFill>
          <a:blip r:embed="rId2" cstate="print">
            <a:lum bright="-20000"/>
            <a:extLst>
              <a:ext uri="{28A0092B-C50C-407E-A947-70E740481C1C}">
                <a14:useLocalDpi xmlns:a14="http://schemas.microsoft.com/office/drawing/2010/main" val="0"/>
              </a:ext>
            </a:extLst>
          </a:blip>
          <a:srcRect t="42319"/>
          <a:stretch/>
        </p:blipFill>
        <p:spPr bwMode="auto">
          <a:xfrm>
            <a:off x="-1095" y="715617"/>
            <a:ext cx="7395808" cy="5426765"/>
          </a:xfrm>
          <a:prstGeom prst="rect">
            <a:avLst/>
          </a:prstGeom>
          <a:noFill/>
          <a:ln>
            <a:noFill/>
          </a:ln>
        </p:spPr>
      </p:pic>
    </p:spTree>
  </p:cSld>
  <p:clrMapOvr>
    <a:masterClrMapping/>
  </p:clrMapOvr>
  <p:transition>
    <p:dissolv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algn="ctr">
              <a:lnSpc>
                <a:spcPct val="100000"/>
              </a:lnSpc>
              <a:spcBef>
                <a:spcPts val="600"/>
              </a:spcBef>
            </a:pPr>
            <a:r>
              <a:rPr lang="en-US" sz="3500" dirty="0" err="1">
                <a:latin typeface="Cambria" pitchFamily="18" charset="0"/>
                <a:ea typeface="Cambria" pitchFamily="18" charset="0"/>
              </a:rPr>
              <a:t>Процес</a:t>
            </a:r>
            <a:r>
              <a:rPr lang="en-US" sz="3500" dirty="0">
                <a:latin typeface="Cambria" pitchFamily="18" charset="0"/>
                <a:ea typeface="Cambria" pitchFamily="18" charset="0"/>
              </a:rPr>
              <a:t> </a:t>
            </a:r>
            <a:r>
              <a:rPr lang="en-US" sz="3500" dirty="0" err="1">
                <a:latin typeface="Cambria" pitchFamily="18" charset="0"/>
                <a:ea typeface="Cambria" pitchFamily="18" charset="0"/>
              </a:rPr>
              <a:t>стицања</a:t>
            </a:r>
            <a:r>
              <a:rPr lang="en-US" sz="3500" dirty="0">
                <a:latin typeface="Cambria" pitchFamily="18" charset="0"/>
                <a:ea typeface="Cambria" pitchFamily="18" charset="0"/>
              </a:rPr>
              <a:t> </a:t>
            </a:r>
            <a:r>
              <a:rPr lang="en-US" sz="3500" dirty="0" err="1">
                <a:latin typeface="Cambria" pitchFamily="18" charset="0"/>
                <a:ea typeface="Cambria" pitchFamily="18" charset="0"/>
              </a:rPr>
              <a:t>возачке</a:t>
            </a:r>
            <a:r>
              <a:rPr lang="en-US" sz="3500" dirty="0">
                <a:latin typeface="Cambria" pitchFamily="18" charset="0"/>
                <a:ea typeface="Cambria" pitchFamily="18" charset="0"/>
              </a:rPr>
              <a:t> </a:t>
            </a:r>
            <a:r>
              <a:rPr lang="en-US" sz="3500" dirty="0" err="1">
                <a:latin typeface="Cambria" pitchFamily="18" charset="0"/>
                <a:ea typeface="Cambria" pitchFamily="18" charset="0"/>
              </a:rPr>
              <a:t>дозволе</a:t>
            </a:r>
            <a:br>
              <a:rPr lang="en-US" sz="3500" dirty="0">
                <a:latin typeface="Cambria" pitchFamily="18" charset="0"/>
                <a:ea typeface="Cambria" pitchFamily="18" charset="0"/>
              </a:rPr>
            </a:br>
            <a:endParaRPr lang="en-US" sz="3500" dirty="0">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31</a:t>
            </a:fld>
            <a:endParaRPr lang="sr-Latn-RS" dirty="0"/>
          </a:p>
        </p:txBody>
      </p:sp>
      <p:pic>
        <p:nvPicPr>
          <p:cNvPr id="1027" name="Picture 3" descr="C:\Users\marin\OneDrive\Radna površina\ppt za D\probna-vozacka-dozvola-1-300x300.png"/>
          <p:cNvPicPr>
            <a:picLocks noChangeAspect="1" noChangeArrowheads="1"/>
          </p:cNvPicPr>
          <p:nvPr/>
        </p:nvPicPr>
        <p:blipFill>
          <a:blip r:embed="rId2" cstate="print"/>
          <a:srcRect/>
          <a:stretch>
            <a:fillRect/>
          </a:stretch>
        </p:blipFill>
        <p:spPr bwMode="auto">
          <a:xfrm>
            <a:off x="619940" y="-168184"/>
            <a:ext cx="1487534" cy="1487534"/>
          </a:xfrm>
          <a:prstGeom prst="rect">
            <a:avLst/>
          </a:prstGeom>
          <a:noFill/>
        </p:spPr>
      </p:pic>
      <p:pic>
        <p:nvPicPr>
          <p:cNvPr id="1035" name="Picture 11" descr="C:\Users\marin\OneDrive\Radna površina\ppt za D\1581919.png"/>
          <p:cNvPicPr>
            <a:picLocks noChangeAspect="1" noChangeArrowheads="1"/>
          </p:cNvPicPr>
          <p:nvPr/>
        </p:nvPicPr>
        <p:blipFill>
          <a:blip r:embed="rId3" cstate="print"/>
          <a:srcRect/>
          <a:stretch>
            <a:fillRect/>
          </a:stretch>
        </p:blipFill>
        <p:spPr bwMode="auto">
          <a:xfrm>
            <a:off x="9864937" y="416138"/>
            <a:ext cx="1007713" cy="1007713"/>
          </a:xfrm>
          <a:prstGeom prst="rect">
            <a:avLst/>
          </a:prstGeom>
          <a:noFill/>
        </p:spPr>
      </p:pic>
      <p:sp>
        <p:nvSpPr>
          <p:cNvPr id="45057" name="Rectangle 1"/>
          <p:cNvSpPr>
            <a:spLocks noChangeArrowheads="1"/>
          </p:cNvSpPr>
          <p:nvPr/>
        </p:nvSpPr>
        <p:spPr bwMode="auto">
          <a:xfrm>
            <a:off x="195942" y="1285650"/>
            <a:ext cx="11756572" cy="52475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ts val="600"/>
              </a:spcBef>
              <a:spcAft>
                <a:spcPts val="1800"/>
              </a:spcAft>
            </a:pPr>
            <a:r>
              <a:rPr lang="en-US" sz="2500" b="1" u="sng" dirty="0" err="1">
                <a:solidFill>
                  <a:srgbClr val="FF0000"/>
                </a:solidFill>
                <a:latin typeface="Cambria"/>
                <a:ea typeface="Calibri"/>
                <a:cs typeface="Times New Roman"/>
              </a:rPr>
              <a:t>Другу</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групу</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чине</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возачи</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који</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су</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стекли</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инвалидитет</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након</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добијања</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возачке</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дозволе</a:t>
            </a:r>
            <a:r>
              <a:rPr lang="en-US" sz="2500" b="1" u="sng" dirty="0">
                <a:solidFill>
                  <a:srgbClr val="FF0000"/>
                </a:solidFill>
                <a:latin typeface="Cambria"/>
                <a:ea typeface="Calibri"/>
                <a:cs typeface="Times New Roman"/>
              </a:rPr>
              <a:t> и </a:t>
            </a:r>
            <a:r>
              <a:rPr lang="en-US" sz="2500" b="1" u="sng" dirty="0" err="1">
                <a:solidFill>
                  <a:srgbClr val="FF0000"/>
                </a:solidFill>
                <a:latin typeface="Cambria"/>
                <a:ea typeface="Calibri"/>
                <a:cs typeface="Times New Roman"/>
              </a:rPr>
              <a:t>они</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се</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сусрећу</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са</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другом</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врстом</a:t>
            </a:r>
            <a:r>
              <a:rPr lang="en-US" sz="2500" b="1" u="sng" dirty="0">
                <a:solidFill>
                  <a:srgbClr val="FF0000"/>
                </a:solidFill>
                <a:latin typeface="Cambria"/>
                <a:ea typeface="Calibri"/>
                <a:cs typeface="Times New Roman"/>
              </a:rPr>
              <a:t> </a:t>
            </a:r>
            <a:r>
              <a:rPr lang="en-US" sz="2500" b="1" u="sng" dirty="0" err="1">
                <a:solidFill>
                  <a:srgbClr val="FF0000"/>
                </a:solidFill>
                <a:latin typeface="Cambria"/>
                <a:ea typeface="Calibri"/>
                <a:cs typeface="Times New Roman"/>
              </a:rPr>
              <a:t>проблема</a:t>
            </a:r>
            <a:r>
              <a:rPr lang="en-US" sz="2500" dirty="0">
                <a:latin typeface="Cambria"/>
                <a:ea typeface="Calibri"/>
                <a:cs typeface="Times New Roman"/>
              </a:rPr>
              <a:t>. </a:t>
            </a:r>
          </a:p>
          <a:p>
            <a:pPr lvl="0" algn="just" fontAlgn="base">
              <a:spcBef>
                <a:spcPts val="600"/>
              </a:spcBef>
              <a:spcAft>
                <a:spcPts val="1800"/>
              </a:spcAft>
            </a:pPr>
            <a:r>
              <a:rPr lang="en-US" sz="2500" b="1" dirty="0">
                <a:latin typeface="Cambria"/>
                <a:ea typeface="Calibri"/>
                <a:cs typeface="Times New Roman"/>
              </a:rPr>
              <a:t>С </a:t>
            </a:r>
            <a:r>
              <a:rPr lang="en-US" sz="2500" b="1" dirty="0" err="1">
                <a:latin typeface="Cambria"/>
                <a:ea typeface="Calibri"/>
                <a:cs typeface="Times New Roman"/>
              </a:rPr>
              <a:t>обзиром</a:t>
            </a:r>
            <a:r>
              <a:rPr lang="en-US" sz="2500" b="1" dirty="0">
                <a:latin typeface="Cambria"/>
                <a:ea typeface="Calibri"/>
                <a:cs typeface="Times New Roman"/>
              </a:rPr>
              <a:t> </a:t>
            </a:r>
            <a:r>
              <a:rPr lang="en-US" sz="2500" b="1" dirty="0" err="1">
                <a:latin typeface="Cambria"/>
                <a:ea typeface="Calibri"/>
                <a:cs typeface="Times New Roman"/>
              </a:rPr>
              <a:t>да</a:t>
            </a:r>
            <a:r>
              <a:rPr lang="en-US" sz="2500" b="1" dirty="0">
                <a:latin typeface="Cambria"/>
                <a:ea typeface="Calibri"/>
                <a:cs typeface="Times New Roman"/>
              </a:rPr>
              <a:t> </a:t>
            </a:r>
            <a:r>
              <a:rPr lang="en-US" sz="2500" b="1" dirty="0" err="1">
                <a:latin typeface="Cambria"/>
                <a:ea typeface="Calibri"/>
                <a:cs typeface="Times New Roman"/>
              </a:rPr>
              <a:t>ова</a:t>
            </a:r>
            <a:r>
              <a:rPr lang="en-US" sz="2500" b="1" dirty="0">
                <a:latin typeface="Cambria"/>
                <a:ea typeface="Calibri"/>
                <a:cs typeface="Times New Roman"/>
              </a:rPr>
              <a:t> </a:t>
            </a:r>
            <a:r>
              <a:rPr lang="en-US" sz="2500" b="1" dirty="0" err="1">
                <a:latin typeface="Cambria"/>
                <a:ea typeface="Calibri"/>
                <a:cs typeface="Times New Roman"/>
              </a:rPr>
              <a:t>група</a:t>
            </a:r>
            <a:r>
              <a:rPr lang="en-US" sz="2500" b="1" dirty="0">
                <a:latin typeface="Cambria"/>
                <a:ea typeface="Calibri"/>
                <a:cs typeface="Times New Roman"/>
              </a:rPr>
              <a:t> </a:t>
            </a:r>
            <a:r>
              <a:rPr lang="en-US" sz="2500" b="1" dirty="0" err="1">
                <a:latin typeface="Cambria"/>
                <a:ea typeface="Calibri"/>
                <a:cs typeface="Times New Roman"/>
              </a:rPr>
              <a:t>особа</a:t>
            </a:r>
            <a:r>
              <a:rPr lang="en-US" sz="2500" b="1" dirty="0">
                <a:latin typeface="Cambria"/>
                <a:ea typeface="Calibri"/>
                <a:cs typeface="Times New Roman"/>
              </a:rPr>
              <a:t> </a:t>
            </a:r>
            <a:r>
              <a:rPr lang="en-US" sz="2500" b="1" dirty="0" err="1">
                <a:latin typeface="Cambria"/>
                <a:ea typeface="Calibri"/>
                <a:cs typeface="Times New Roman"/>
              </a:rPr>
              <a:t>са</a:t>
            </a:r>
            <a:r>
              <a:rPr lang="en-US" sz="2500" b="1" dirty="0">
                <a:latin typeface="Cambria"/>
                <a:ea typeface="Calibri"/>
                <a:cs typeface="Times New Roman"/>
              </a:rPr>
              <a:t> </a:t>
            </a:r>
            <a:r>
              <a:rPr lang="en-US" sz="2500" b="1" dirty="0" err="1">
                <a:latin typeface="Cambria"/>
                <a:ea typeface="Calibri"/>
                <a:cs typeface="Times New Roman"/>
              </a:rPr>
              <a:t>инвалидитетом</a:t>
            </a:r>
            <a:r>
              <a:rPr lang="en-US" sz="2500" b="1" dirty="0">
                <a:latin typeface="Cambria"/>
                <a:ea typeface="Calibri"/>
                <a:cs typeface="Times New Roman"/>
              </a:rPr>
              <a:t> </a:t>
            </a:r>
            <a:r>
              <a:rPr lang="en-US" sz="2500" b="1" dirty="0" err="1">
                <a:latin typeface="Cambria"/>
                <a:ea typeface="Calibri"/>
                <a:cs typeface="Times New Roman"/>
              </a:rPr>
              <a:t>већ</a:t>
            </a:r>
            <a:r>
              <a:rPr lang="en-US" sz="2500" b="1" dirty="0">
                <a:latin typeface="Cambria"/>
                <a:ea typeface="Calibri"/>
                <a:cs typeface="Times New Roman"/>
              </a:rPr>
              <a:t> </a:t>
            </a:r>
            <a:r>
              <a:rPr lang="en-US" sz="2500" b="1" dirty="0" err="1">
                <a:latin typeface="Cambria"/>
                <a:ea typeface="Calibri"/>
                <a:cs typeface="Times New Roman"/>
              </a:rPr>
              <a:t>има</a:t>
            </a:r>
            <a:r>
              <a:rPr lang="en-US" sz="2500" b="1" dirty="0">
                <a:latin typeface="Cambria"/>
                <a:ea typeface="Calibri"/>
                <a:cs typeface="Times New Roman"/>
              </a:rPr>
              <a:t> </a:t>
            </a:r>
            <a:r>
              <a:rPr lang="en-US" sz="2500" b="1" dirty="0" err="1">
                <a:latin typeface="Cambria"/>
                <a:ea typeface="Calibri"/>
                <a:cs typeface="Times New Roman"/>
              </a:rPr>
              <a:t>возачку</a:t>
            </a:r>
            <a:r>
              <a:rPr lang="en-US" sz="2500" b="1" dirty="0">
                <a:latin typeface="Cambria"/>
                <a:ea typeface="Calibri"/>
                <a:cs typeface="Times New Roman"/>
              </a:rPr>
              <a:t> </a:t>
            </a:r>
            <a:r>
              <a:rPr lang="en-US" sz="2500" b="1" dirty="0" err="1">
                <a:latin typeface="Cambria"/>
                <a:ea typeface="Calibri"/>
                <a:cs typeface="Times New Roman"/>
              </a:rPr>
              <a:t>дозволу</a:t>
            </a:r>
            <a:r>
              <a:rPr lang="en-US" sz="2500" b="1" dirty="0">
                <a:latin typeface="Cambria"/>
                <a:ea typeface="Calibri"/>
                <a:cs typeface="Times New Roman"/>
              </a:rPr>
              <a:t>, </a:t>
            </a:r>
            <a:r>
              <a:rPr lang="en-US" sz="2500" b="1" dirty="0" err="1">
                <a:latin typeface="Cambria"/>
                <a:ea typeface="Calibri"/>
                <a:cs typeface="Times New Roman"/>
              </a:rPr>
              <a:t>закон</a:t>
            </a:r>
            <a:r>
              <a:rPr lang="en-US" sz="2500" b="1" dirty="0">
                <a:latin typeface="Cambria"/>
                <a:ea typeface="Calibri"/>
                <a:cs typeface="Times New Roman"/>
              </a:rPr>
              <a:t> </a:t>
            </a:r>
            <a:r>
              <a:rPr lang="en-US" sz="2500" b="1" dirty="0" err="1">
                <a:latin typeface="Cambria"/>
                <a:ea typeface="Calibri"/>
                <a:cs typeface="Times New Roman"/>
              </a:rPr>
              <a:t>не</a:t>
            </a:r>
            <a:r>
              <a:rPr lang="en-US" sz="2500" b="1" dirty="0">
                <a:latin typeface="Cambria"/>
                <a:ea typeface="Calibri"/>
                <a:cs typeface="Times New Roman"/>
              </a:rPr>
              <a:t> </a:t>
            </a:r>
            <a:r>
              <a:rPr lang="en-US" sz="2500" b="1" dirty="0" err="1">
                <a:latin typeface="Cambria"/>
                <a:ea typeface="Calibri"/>
                <a:cs typeface="Times New Roman"/>
              </a:rPr>
              <a:t>препознаје</a:t>
            </a:r>
            <a:r>
              <a:rPr lang="en-US" sz="2500" b="1" dirty="0">
                <a:latin typeface="Cambria"/>
                <a:ea typeface="Calibri"/>
                <a:cs typeface="Times New Roman"/>
              </a:rPr>
              <a:t> </a:t>
            </a:r>
            <a:r>
              <a:rPr lang="en-US" sz="2500" b="1" dirty="0" err="1">
                <a:latin typeface="Cambria"/>
                <a:ea typeface="Calibri"/>
                <a:cs typeface="Times New Roman"/>
              </a:rPr>
              <a:t>потребу</a:t>
            </a:r>
            <a:r>
              <a:rPr lang="en-US" sz="2500" b="1" dirty="0">
                <a:latin typeface="Cambria"/>
                <a:ea typeface="Calibri"/>
                <a:cs typeface="Times New Roman"/>
              </a:rPr>
              <a:t> </a:t>
            </a:r>
            <a:r>
              <a:rPr lang="en-US" sz="2500" b="1" dirty="0" err="1">
                <a:latin typeface="Cambria"/>
                <a:ea typeface="Calibri"/>
                <a:cs typeface="Times New Roman"/>
              </a:rPr>
              <a:t>да</a:t>
            </a:r>
            <a:r>
              <a:rPr lang="en-US" sz="2500" b="1" dirty="0">
                <a:latin typeface="Cambria"/>
                <a:ea typeface="Calibri"/>
                <a:cs typeface="Times New Roman"/>
              </a:rPr>
              <a:t> </a:t>
            </a:r>
            <a:r>
              <a:rPr lang="en-US" sz="2500" b="1" dirty="0" err="1">
                <a:latin typeface="Cambria"/>
                <a:ea typeface="Calibri"/>
                <a:cs typeface="Times New Roman"/>
              </a:rPr>
              <a:t>они</a:t>
            </a:r>
            <a:r>
              <a:rPr lang="en-US" sz="2500" b="1" dirty="0">
                <a:latin typeface="Cambria"/>
                <a:ea typeface="Calibri"/>
                <a:cs typeface="Times New Roman"/>
              </a:rPr>
              <a:t> </a:t>
            </a:r>
            <a:r>
              <a:rPr lang="en-US" sz="2500" b="1" dirty="0" err="1">
                <a:latin typeface="Cambria"/>
                <a:ea typeface="Calibri"/>
                <a:cs typeface="Times New Roman"/>
              </a:rPr>
              <a:t>поново</a:t>
            </a:r>
            <a:r>
              <a:rPr lang="en-US" sz="2500" b="1" dirty="0">
                <a:latin typeface="Cambria"/>
                <a:ea typeface="Calibri"/>
                <a:cs typeface="Times New Roman"/>
              </a:rPr>
              <a:t> </a:t>
            </a:r>
            <a:r>
              <a:rPr lang="en-US" sz="2500" b="1" dirty="0" err="1">
                <a:latin typeface="Cambria"/>
                <a:ea typeface="Calibri"/>
                <a:cs typeface="Times New Roman"/>
              </a:rPr>
              <a:t>пролазе</a:t>
            </a:r>
            <a:r>
              <a:rPr lang="en-US" sz="2500" b="1" dirty="0">
                <a:latin typeface="Cambria"/>
                <a:ea typeface="Calibri"/>
                <a:cs typeface="Times New Roman"/>
              </a:rPr>
              <a:t> </a:t>
            </a:r>
            <a:r>
              <a:rPr lang="en-US" sz="2500" b="1" dirty="0" err="1">
                <a:latin typeface="Cambria"/>
                <a:ea typeface="Calibri"/>
                <a:cs typeface="Times New Roman"/>
              </a:rPr>
              <a:t>неку</a:t>
            </a:r>
            <a:r>
              <a:rPr lang="en-US" sz="2500" b="1" dirty="0">
                <a:latin typeface="Cambria"/>
                <a:ea typeface="Calibri"/>
                <a:cs typeface="Times New Roman"/>
              </a:rPr>
              <a:t> </a:t>
            </a:r>
            <a:r>
              <a:rPr lang="en-US" sz="2500" b="1" dirty="0" err="1">
                <a:latin typeface="Cambria"/>
                <a:ea typeface="Calibri"/>
                <a:cs typeface="Times New Roman"/>
              </a:rPr>
              <a:t>врсту</a:t>
            </a:r>
            <a:r>
              <a:rPr lang="en-US" sz="2500" b="1" dirty="0">
                <a:latin typeface="Cambria"/>
                <a:ea typeface="Calibri"/>
                <a:cs typeface="Times New Roman"/>
              </a:rPr>
              <a:t> </a:t>
            </a:r>
            <a:r>
              <a:rPr lang="en-US" sz="2500" b="1" dirty="0" err="1">
                <a:latin typeface="Cambria"/>
                <a:ea typeface="Calibri"/>
                <a:cs typeface="Times New Roman"/>
              </a:rPr>
              <a:t>поновне</a:t>
            </a:r>
            <a:r>
              <a:rPr lang="en-US" sz="2500" b="1" dirty="0">
                <a:latin typeface="Cambria"/>
                <a:ea typeface="Calibri"/>
                <a:cs typeface="Times New Roman"/>
              </a:rPr>
              <a:t> </a:t>
            </a:r>
            <a:r>
              <a:rPr lang="en-US" sz="2500" b="1" dirty="0" err="1">
                <a:latin typeface="Cambria"/>
                <a:ea typeface="Calibri"/>
                <a:cs typeface="Times New Roman"/>
              </a:rPr>
              <a:t>обуке</a:t>
            </a:r>
            <a:r>
              <a:rPr lang="en-US" sz="2500" dirty="0">
                <a:latin typeface="Cambria"/>
                <a:ea typeface="Calibri"/>
                <a:cs typeface="Times New Roman"/>
              </a:rPr>
              <a:t>. </a:t>
            </a:r>
          </a:p>
          <a:p>
            <a:pPr lvl="0" algn="just" fontAlgn="base">
              <a:spcBef>
                <a:spcPts val="600"/>
              </a:spcBef>
              <a:spcAft>
                <a:spcPts val="1800"/>
              </a:spcAft>
            </a:pPr>
            <a:r>
              <a:rPr lang="en-US" sz="2500" dirty="0" err="1">
                <a:latin typeface="Cambria"/>
                <a:ea typeface="Calibri"/>
                <a:cs typeface="Times New Roman"/>
              </a:rPr>
              <a:t>Ово</a:t>
            </a:r>
            <a:r>
              <a:rPr lang="en-US" sz="2500" dirty="0">
                <a:latin typeface="Cambria"/>
                <a:ea typeface="Calibri"/>
                <a:cs typeface="Times New Roman"/>
              </a:rPr>
              <a:t> </a:t>
            </a:r>
            <a:r>
              <a:rPr lang="en-US" sz="2500" dirty="0" err="1">
                <a:latin typeface="Cambria"/>
                <a:ea typeface="Calibri"/>
                <a:cs typeface="Times New Roman"/>
              </a:rPr>
              <a:t>може</a:t>
            </a:r>
            <a:r>
              <a:rPr lang="en-US" sz="2500" dirty="0">
                <a:latin typeface="Cambria"/>
                <a:ea typeface="Calibri"/>
                <a:cs typeface="Times New Roman"/>
              </a:rPr>
              <a:t> </a:t>
            </a:r>
            <a:r>
              <a:rPr lang="en-US" sz="2500" dirty="0" err="1">
                <a:latin typeface="Cambria"/>
                <a:ea typeface="Calibri"/>
                <a:cs typeface="Times New Roman"/>
              </a:rPr>
              <a:t>отежати</a:t>
            </a:r>
            <a:r>
              <a:rPr lang="en-US" sz="2500" dirty="0">
                <a:latin typeface="Cambria"/>
                <a:ea typeface="Calibri"/>
                <a:cs typeface="Times New Roman"/>
              </a:rPr>
              <a:t> </a:t>
            </a:r>
            <a:r>
              <a:rPr lang="en-US" sz="2500" dirty="0" err="1">
                <a:latin typeface="Cambria"/>
                <a:ea typeface="Calibri"/>
                <a:cs typeface="Times New Roman"/>
              </a:rPr>
              <a:t>навикавање</a:t>
            </a:r>
            <a:r>
              <a:rPr lang="en-US" sz="2500" dirty="0">
                <a:latin typeface="Cambria"/>
                <a:ea typeface="Calibri"/>
                <a:cs typeface="Times New Roman"/>
              </a:rPr>
              <a:t> </a:t>
            </a:r>
            <a:r>
              <a:rPr lang="en-US" sz="2500" dirty="0" err="1">
                <a:latin typeface="Cambria"/>
                <a:ea typeface="Calibri"/>
                <a:cs typeface="Times New Roman"/>
              </a:rPr>
              <a:t>возача</a:t>
            </a:r>
            <a:r>
              <a:rPr lang="en-US" sz="2500" dirty="0">
                <a:latin typeface="Cambria"/>
                <a:ea typeface="Calibri"/>
                <a:cs typeface="Times New Roman"/>
              </a:rPr>
              <a:t> </a:t>
            </a:r>
            <a:r>
              <a:rPr lang="en-US" sz="2500" dirty="0" err="1">
                <a:latin typeface="Cambria"/>
                <a:ea typeface="Calibri"/>
                <a:cs typeface="Times New Roman"/>
              </a:rPr>
              <a:t>на</a:t>
            </a:r>
            <a:r>
              <a:rPr lang="en-US" sz="2500" dirty="0">
                <a:latin typeface="Cambria"/>
                <a:ea typeface="Calibri"/>
                <a:cs typeface="Times New Roman"/>
              </a:rPr>
              <a:t> </a:t>
            </a:r>
            <a:r>
              <a:rPr lang="en-US" sz="2500" dirty="0" err="1">
                <a:latin typeface="Cambria"/>
                <a:ea typeface="Calibri"/>
                <a:cs typeface="Times New Roman"/>
              </a:rPr>
              <a:t>вожњу</a:t>
            </a:r>
            <a:r>
              <a:rPr lang="en-US" sz="2500" dirty="0">
                <a:latin typeface="Cambria"/>
                <a:ea typeface="Calibri"/>
                <a:cs typeface="Times New Roman"/>
              </a:rPr>
              <a:t> </a:t>
            </a:r>
            <a:r>
              <a:rPr lang="en-US" sz="2500" dirty="0" err="1">
                <a:latin typeface="Cambria"/>
                <a:ea typeface="Calibri"/>
                <a:cs typeface="Times New Roman"/>
              </a:rPr>
              <a:t>са</a:t>
            </a:r>
            <a:r>
              <a:rPr lang="en-US" sz="2500" dirty="0">
                <a:latin typeface="Cambria"/>
                <a:ea typeface="Calibri"/>
                <a:cs typeface="Times New Roman"/>
              </a:rPr>
              <a:t> </a:t>
            </a:r>
            <a:r>
              <a:rPr lang="en-US" sz="2500" dirty="0" err="1">
                <a:latin typeface="Cambria"/>
                <a:ea typeface="Calibri"/>
                <a:cs typeface="Times New Roman"/>
              </a:rPr>
              <a:t>ручним</a:t>
            </a:r>
            <a:r>
              <a:rPr lang="en-US" sz="2500" dirty="0">
                <a:latin typeface="Cambria"/>
                <a:ea typeface="Calibri"/>
                <a:cs typeface="Times New Roman"/>
              </a:rPr>
              <a:t> </a:t>
            </a:r>
            <a:r>
              <a:rPr lang="en-US" sz="2500" dirty="0" err="1">
                <a:latin typeface="Cambria"/>
                <a:ea typeface="Calibri"/>
                <a:cs typeface="Times New Roman"/>
              </a:rPr>
              <a:t>командама</a:t>
            </a:r>
            <a:r>
              <a:rPr lang="en-US" sz="2500" dirty="0">
                <a:latin typeface="Cambria"/>
                <a:ea typeface="Calibri"/>
                <a:cs typeface="Times New Roman"/>
              </a:rPr>
              <a:t> </a:t>
            </a:r>
            <a:r>
              <a:rPr lang="en-US" sz="2500" dirty="0" err="1">
                <a:latin typeface="Cambria"/>
                <a:ea typeface="Calibri"/>
                <a:cs typeface="Times New Roman"/>
              </a:rPr>
              <a:t>због</a:t>
            </a:r>
            <a:r>
              <a:rPr lang="en-US" sz="2500" dirty="0">
                <a:latin typeface="Cambria"/>
                <a:ea typeface="Calibri"/>
                <a:cs typeface="Times New Roman"/>
              </a:rPr>
              <a:t> </a:t>
            </a:r>
            <a:r>
              <a:rPr lang="en-US" sz="2500" dirty="0" err="1">
                <a:latin typeface="Cambria"/>
                <a:ea typeface="Calibri"/>
                <a:cs typeface="Times New Roman"/>
              </a:rPr>
              <a:t>практичних</a:t>
            </a:r>
            <a:r>
              <a:rPr lang="en-US" sz="2500" dirty="0">
                <a:latin typeface="Cambria"/>
                <a:ea typeface="Calibri"/>
                <a:cs typeface="Times New Roman"/>
              </a:rPr>
              <a:t> </a:t>
            </a:r>
            <a:r>
              <a:rPr lang="en-US" sz="2500" dirty="0" err="1">
                <a:latin typeface="Cambria"/>
                <a:ea typeface="Calibri"/>
                <a:cs typeface="Times New Roman"/>
              </a:rPr>
              <a:t>разлика</a:t>
            </a:r>
            <a:r>
              <a:rPr lang="en-US" sz="2500" dirty="0">
                <a:latin typeface="Cambria"/>
                <a:ea typeface="Calibri"/>
                <a:cs typeface="Times New Roman"/>
              </a:rPr>
              <a:t> </a:t>
            </a:r>
            <a:r>
              <a:rPr lang="en-US" sz="2500" dirty="0" err="1">
                <a:latin typeface="Cambria"/>
                <a:ea typeface="Calibri"/>
                <a:cs typeface="Times New Roman"/>
              </a:rPr>
              <a:t>које</a:t>
            </a:r>
            <a:r>
              <a:rPr lang="en-US" sz="2500" dirty="0">
                <a:latin typeface="Cambria"/>
                <a:ea typeface="Calibri"/>
                <a:cs typeface="Times New Roman"/>
              </a:rPr>
              <a:t> </a:t>
            </a:r>
            <a:r>
              <a:rPr lang="en-US" sz="2500" dirty="0" err="1">
                <a:latin typeface="Cambria"/>
                <a:ea typeface="Calibri"/>
                <a:cs typeface="Times New Roman"/>
              </a:rPr>
              <a:t>постоје</a:t>
            </a:r>
            <a:r>
              <a:rPr lang="en-US" sz="2500" dirty="0">
                <a:latin typeface="Cambria"/>
                <a:ea typeface="Calibri"/>
                <a:cs typeface="Times New Roman"/>
              </a:rPr>
              <a:t> у </a:t>
            </a:r>
            <a:r>
              <a:rPr lang="en-US" sz="2500" dirty="0" err="1">
                <a:latin typeface="Cambria"/>
                <a:ea typeface="Calibri"/>
                <a:cs typeface="Times New Roman"/>
              </a:rPr>
              <a:t>начину</a:t>
            </a:r>
            <a:r>
              <a:rPr lang="en-US" sz="2500" dirty="0">
                <a:latin typeface="Cambria"/>
                <a:ea typeface="Calibri"/>
                <a:cs typeface="Times New Roman"/>
              </a:rPr>
              <a:t> </a:t>
            </a:r>
            <a:r>
              <a:rPr lang="en-US" sz="2500" dirty="0" err="1">
                <a:latin typeface="Cambria"/>
                <a:ea typeface="Calibri"/>
                <a:cs typeface="Times New Roman"/>
              </a:rPr>
              <a:t>вожње</a:t>
            </a:r>
            <a:r>
              <a:rPr lang="en-US" sz="2500" dirty="0">
                <a:latin typeface="Cambria"/>
                <a:ea typeface="Calibri"/>
                <a:cs typeface="Times New Roman"/>
              </a:rPr>
              <a:t> у </a:t>
            </a:r>
            <a:r>
              <a:rPr lang="en-US" sz="2500" dirty="0" err="1">
                <a:latin typeface="Cambria"/>
                <a:ea typeface="Calibri"/>
                <a:cs typeface="Times New Roman"/>
              </a:rPr>
              <a:t>односу</a:t>
            </a:r>
            <a:r>
              <a:rPr lang="en-US" sz="2500" dirty="0">
                <a:latin typeface="Cambria"/>
                <a:ea typeface="Calibri"/>
                <a:cs typeface="Times New Roman"/>
              </a:rPr>
              <a:t> </a:t>
            </a:r>
            <a:r>
              <a:rPr lang="en-US" sz="2500" dirty="0" err="1">
                <a:latin typeface="Cambria"/>
                <a:ea typeface="Calibri"/>
                <a:cs typeface="Times New Roman"/>
              </a:rPr>
              <a:t>на</a:t>
            </a:r>
            <a:r>
              <a:rPr lang="en-US" sz="2500" dirty="0">
                <a:latin typeface="Cambria"/>
                <a:ea typeface="Calibri"/>
                <a:cs typeface="Times New Roman"/>
              </a:rPr>
              <a:t> </a:t>
            </a:r>
            <a:r>
              <a:rPr lang="en-US" sz="2500" dirty="0" err="1">
                <a:latin typeface="Cambria"/>
                <a:ea typeface="Calibri"/>
                <a:cs typeface="Times New Roman"/>
              </a:rPr>
              <a:t>конвенционално</a:t>
            </a:r>
            <a:r>
              <a:rPr lang="en-US" sz="2500" dirty="0">
                <a:latin typeface="Cambria"/>
                <a:ea typeface="Calibri"/>
                <a:cs typeface="Times New Roman"/>
              </a:rPr>
              <a:t> </a:t>
            </a:r>
            <a:r>
              <a:rPr lang="en-US" sz="2500" dirty="0" err="1">
                <a:latin typeface="Cambria"/>
                <a:ea typeface="Calibri"/>
                <a:cs typeface="Times New Roman"/>
              </a:rPr>
              <a:t>возило</a:t>
            </a:r>
            <a:r>
              <a:rPr lang="en-US" sz="2500" dirty="0">
                <a:latin typeface="Cambria"/>
                <a:ea typeface="Calibri"/>
                <a:cs typeface="Times New Roman"/>
              </a:rPr>
              <a:t>. </a:t>
            </a:r>
          </a:p>
          <a:p>
            <a:pPr lvl="0" algn="just" fontAlgn="base">
              <a:spcBef>
                <a:spcPts val="600"/>
              </a:spcBef>
              <a:spcAft>
                <a:spcPts val="1800"/>
              </a:spcAft>
            </a:pPr>
            <a:r>
              <a:rPr lang="en-US" sz="2500" dirty="0" err="1">
                <a:latin typeface="Cambria"/>
                <a:ea typeface="Calibri"/>
                <a:cs typeface="Times New Roman"/>
              </a:rPr>
              <a:t>Последично</a:t>
            </a:r>
            <a:r>
              <a:rPr lang="en-US" sz="2500" dirty="0">
                <a:latin typeface="Cambria"/>
                <a:ea typeface="Calibri"/>
                <a:cs typeface="Times New Roman"/>
              </a:rPr>
              <a:t>, </a:t>
            </a:r>
            <a:r>
              <a:rPr lang="en-US" sz="2500" u="sng" dirty="0">
                <a:solidFill>
                  <a:srgbClr val="FF0000"/>
                </a:solidFill>
                <a:latin typeface="Cambria"/>
                <a:ea typeface="Calibri"/>
                <a:cs typeface="Times New Roman"/>
              </a:rPr>
              <a:t>88% </a:t>
            </a:r>
            <a:r>
              <a:rPr lang="en-US" sz="2500" u="sng" dirty="0" err="1">
                <a:solidFill>
                  <a:srgbClr val="FF0000"/>
                </a:solidFill>
                <a:latin typeface="Cambria"/>
                <a:ea typeface="Calibri"/>
                <a:cs typeface="Times New Roman"/>
              </a:rPr>
              <a:t>возача</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са</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инвалидитетом</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на</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подручју</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Србији</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који</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су</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имали</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возачку</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дозволу</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пре</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стицања</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инвалидитета</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нису</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прошли</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никакву</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поновну</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обуку</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за</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вожњу</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возила</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са</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ручним</a:t>
            </a:r>
            <a:r>
              <a:rPr lang="en-US" sz="2500" u="sng" dirty="0">
                <a:solidFill>
                  <a:srgbClr val="FF0000"/>
                </a:solidFill>
                <a:latin typeface="Cambria"/>
                <a:ea typeface="Calibri"/>
                <a:cs typeface="Times New Roman"/>
              </a:rPr>
              <a:t> </a:t>
            </a:r>
            <a:r>
              <a:rPr lang="en-US" sz="2500" u="sng" dirty="0" err="1">
                <a:solidFill>
                  <a:srgbClr val="FF0000"/>
                </a:solidFill>
                <a:latin typeface="Cambria"/>
                <a:ea typeface="Calibri"/>
                <a:cs typeface="Times New Roman"/>
              </a:rPr>
              <a:t>командама</a:t>
            </a:r>
            <a:r>
              <a:rPr lang="en-US" sz="2500" u="sng" dirty="0">
                <a:solidFill>
                  <a:srgbClr val="FF0000"/>
                </a:solidFill>
                <a:latin typeface="Cambria"/>
                <a:ea typeface="Calibri"/>
                <a:cs typeface="Times New Roman"/>
              </a:rPr>
              <a:t>.</a:t>
            </a:r>
            <a:endParaRPr kumimoji="0" lang="en-US" sz="2500" b="0" i="0" u="sng" strike="noStrike" cap="none" normalizeH="0" baseline="0" dirty="0">
              <a:ln>
                <a:noFill/>
              </a:ln>
              <a:solidFill>
                <a:srgbClr val="FF0000"/>
              </a:solidFill>
              <a:effectLst/>
              <a:latin typeface="Cambria" pitchFamily="18" charset="0"/>
              <a:ea typeface="Cambria" pitchFamily="18"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5057"/>
                                        </p:tgtEl>
                                        <p:attrNameLst>
                                          <p:attrName>style.visibility</p:attrName>
                                        </p:attrNameLst>
                                      </p:cBhvr>
                                      <p:to>
                                        <p:strVal val="visible"/>
                                      </p:to>
                                    </p:set>
                                    <p:animEffect transition="in" filter="wipe(down)">
                                      <p:cBhvr>
                                        <p:cTn id="7" dur="500"/>
                                        <p:tgtEl>
                                          <p:spTgt spid="45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algn="ctr">
              <a:lnSpc>
                <a:spcPct val="100000"/>
              </a:lnSpc>
              <a:spcBef>
                <a:spcPts val="600"/>
              </a:spcBef>
            </a:pPr>
            <a:r>
              <a:rPr lang="en-US" sz="3500" dirty="0" err="1">
                <a:latin typeface="Cambria" pitchFamily="18" charset="0"/>
                <a:ea typeface="Cambria" pitchFamily="18" charset="0"/>
              </a:rPr>
              <a:t>Процес</a:t>
            </a:r>
            <a:r>
              <a:rPr lang="en-US" sz="3500" dirty="0">
                <a:latin typeface="Cambria" pitchFamily="18" charset="0"/>
                <a:ea typeface="Cambria" pitchFamily="18" charset="0"/>
              </a:rPr>
              <a:t> </a:t>
            </a:r>
            <a:r>
              <a:rPr lang="en-US" sz="3500" dirty="0" err="1">
                <a:latin typeface="Cambria" pitchFamily="18" charset="0"/>
                <a:ea typeface="Cambria" pitchFamily="18" charset="0"/>
              </a:rPr>
              <a:t>стицања</a:t>
            </a:r>
            <a:r>
              <a:rPr lang="en-US" sz="3500" dirty="0">
                <a:latin typeface="Cambria" pitchFamily="18" charset="0"/>
                <a:ea typeface="Cambria" pitchFamily="18" charset="0"/>
              </a:rPr>
              <a:t> </a:t>
            </a:r>
            <a:r>
              <a:rPr lang="en-US" sz="3500" dirty="0" err="1">
                <a:latin typeface="Cambria" pitchFamily="18" charset="0"/>
                <a:ea typeface="Cambria" pitchFamily="18" charset="0"/>
              </a:rPr>
              <a:t>возачке</a:t>
            </a:r>
            <a:r>
              <a:rPr lang="en-US" sz="3500" dirty="0">
                <a:latin typeface="Cambria" pitchFamily="18" charset="0"/>
                <a:ea typeface="Cambria" pitchFamily="18" charset="0"/>
              </a:rPr>
              <a:t> </a:t>
            </a:r>
            <a:r>
              <a:rPr lang="en-US" sz="3500" dirty="0" err="1">
                <a:latin typeface="Cambria" pitchFamily="18" charset="0"/>
                <a:ea typeface="Cambria" pitchFamily="18" charset="0"/>
              </a:rPr>
              <a:t>дозволе</a:t>
            </a:r>
            <a:br>
              <a:rPr lang="en-US" sz="3500" dirty="0">
                <a:latin typeface="Cambria" pitchFamily="18" charset="0"/>
                <a:ea typeface="Cambria" pitchFamily="18" charset="0"/>
              </a:rPr>
            </a:br>
            <a:endParaRPr lang="en-US" sz="3500" dirty="0">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32</a:t>
            </a:fld>
            <a:endParaRPr lang="sr-Latn-RS" dirty="0"/>
          </a:p>
        </p:txBody>
      </p:sp>
      <p:pic>
        <p:nvPicPr>
          <p:cNvPr id="1027" name="Picture 3" descr="C:\Users\marin\OneDrive\Radna površina\ppt za D\probna-vozacka-dozvola-1-300x300.png"/>
          <p:cNvPicPr>
            <a:picLocks noChangeAspect="1" noChangeArrowheads="1"/>
          </p:cNvPicPr>
          <p:nvPr/>
        </p:nvPicPr>
        <p:blipFill>
          <a:blip r:embed="rId2" cstate="print"/>
          <a:srcRect/>
          <a:stretch>
            <a:fillRect/>
          </a:stretch>
        </p:blipFill>
        <p:spPr bwMode="auto">
          <a:xfrm>
            <a:off x="619940" y="-168184"/>
            <a:ext cx="1487534" cy="1487534"/>
          </a:xfrm>
          <a:prstGeom prst="rect">
            <a:avLst/>
          </a:prstGeom>
          <a:noFill/>
        </p:spPr>
      </p:pic>
      <p:pic>
        <p:nvPicPr>
          <p:cNvPr id="1035" name="Picture 11" descr="C:\Users\marin\OneDrive\Radna površina\ppt za D\1581919.png"/>
          <p:cNvPicPr>
            <a:picLocks noChangeAspect="1" noChangeArrowheads="1"/>
          </p:cNvPicPr>
          <p:nvPr/>
        </p:nvPicPr>
        <p:blipFill>
          <a:blip r:embed="rId3" cstate="print"/>
          <a:srcRect/>
          <a:stretch>
            <a:fillRect/>
          </a:stretch>
        </p:blipFill>
        <p:spPr bwMode="auto">
          <a:xfrm>
            <a:off x="9864937" y="416138"/>
            <a:ext cx="1007713" cy="1007713"/>
          </a:xfrm>
          <a:prstGeom prst="rect">
            <a:avLst/>
          </a:prstGeom>
          <a:noFill/>
        </p:spPr>
      </p:pic>
      <p:sp>
        <p:nvSpPr>
          <p:cNvPr id="45057" name="Rectangle 1"/>
          <p:cNvSpPr>
            <a:spLocks noChangeArrowheads="1"/>
          </p:cNvSpPr>
          <p:nvPr/>
        </p:nvSpPr>
        <p:spPr bwMode="auto">
          <a:xfrm>
            <a:off x="383175" y="1448829"/>
            <a:ext cx="11647715"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07000"/>
              </a:lnSpc>
              <a:spcBef>
                <a:spcPts val="1200"/>
              </a:spcBef>
              <a:spcAft>
                <a:spcPts val="1200"/>
              </a:spcAft>
            </a:pPr>
            <a:r>
              <a:rPr lang="en-US" sz="2500" kern="100" dirty="0" err="1">
                <a:latin typeface="Cambria"/>
                <a:ea typeface="Calibri"/>
                <a:cs typeface="Times New Roman"/>
              </a:rPr>
              <a:t>Возачи</a:t>
            </a:r>
            <a:r>
              <a:rPr lang="en-US" sz="2500" kern="100" dirty="0">
                <a:latin typeface="Cambria"/>
                <a:ea typeface="Calibri"/>
                <a:cs typeface="Times New Roman"/>
              </a:rPr>
              <a:t> </a:t>
            </a:r>
            <a:r>
              <a:rPr lang="en-US" sz="2500" kern="100" dirty="0" err="1">
                <a:latin typeface="Cambria"/>
                <a:ea typeface="Calibri"/>
                <a:cs typeface="Times New Roman"/>
              </a:rPr>
              <a:t>који</a:t>
            </a:r>
            <a:r>
              <a:rPr lang="en-US" sz="2500" kern="100" dirty="0">
                <a:latin typeface="Cambria"/>
                <a:ea typeface="Calibri"/>
                <a:cs typeface="Times New Roman"/>
              </a:rPr>
              <a:t> </a:t>
            </a:r>
            <a:r>
              <a:rPr lang="en-US" sz="2500" kern="100" dirty="0" err="1">
                <a:latin typeface="Cambria"/>
                <a:ea typeface="Calibri"/>
                <a:cs typeface="Times New Roman"/>
              </a:rPr>
              <a:t>су</a:t>
            </a:r>
            <a:r>
              <a:rPr lang="en-US" sz="2500" kern="100" dirty="0">
                <a:latin typeface="Cambria"/>
                <a:ea typeface="Calibri"/>
                <a:cs typeface="Times New Roman"/>
              </a:rPr>
              <a:t> </a:t>
            </a:r>
            <a:r>
              <a:rPr lang="en-US" sz="2500" kern="100" dirty="0" err="1">
                <a:latin typeface="Cambria"/>
                <a:ea typeface="Calibri"/>
                <a:cs typeface="Times New Roman"/>
              </a:rPr>
              <a:t>имали</a:t>
            </a:r>
            <a:r>
              <a:rPr lang="en-US" sz="2500" kern="100" dirty="0">
                <a:latin typeface="Cambria"/>
                <a:ea typeface="Calibri"/>
                <a:cs typeface="Times New Roman"/>
              </a:rPr>
              <a:t> </a:t>
            </a:r>
            <a:r>
              <a:rPr lang="en-US" sz="2500" kern="100" dirty="0" err="1">
                <a:latin typeface="Cambria"/>
                <a:ea typeface="Calibri"/>
                <a:cs typeface="Times New Roman"/>
              </a:rPr>
              <a:t>неку</a:t>
            </a:r>
            <a:r>
              <a:rPr lang="en-US" sz="2500" kern="100" dirty="0">
                <a:latin typeface="Cambria"/>
                <a:ea typeface="Calibri"/>
                <a:cs typeface="Times New Roman"/>
              </a:rPr>
              <a:t> </a:t>
            </a:r>
            <a:r>
              <a:rPr lang="en-US" sz="2500" kern="100" dirty="0" err="1">
                <a:latin typeface="Cambria"/>
                <a:ea typeface="Calibri"/>
                <a:cs typeface="Times New Roman"/>
              </a:rPr>
              <a:t>врсту</a:t>
            </a:r>
            <a:r>
              <a:rPr lang="en-US" sz="2500" kern="100" dirty="0">
                <a:latin typeface="Cambria"/>
                <a:ea typeface="Calibri"/>
                <a:cs typeface="Times New Roman"/>
              </a:rPr>
              <a:t> </a:t>
            </a:r>
            <a:r>
              <a:rPr lang="en-US" sz="2500" kern="100" dirty="0" err="1">
                <a:latin typeface="Cambria"/>
                <a:ea typeface="Calibri"/>
                <a:cs typeface="Times New Roman"/>
              </a:rPr>
              <a:t>поновне</a:t>
            </a:r>
            <a:r>
              <a:rPr lang="en-US" sz="2500" kern="100" dirty="0">
                <a:latin typeface="Cambria"/>
                <a:ea typeface="Calibri"/>
                <a:cs typeface="Times New Roman"/>
              </a:rPr>
              <a:t> </a:t>
            </a:r>
            <a:r>
              <a:rPr lang="en-US" sz="2500" kern="100" dirty="0" err="1">
                <a:latin typeface="Cambria"/>
                <a:ea typeface="Calibri"/>
                <a:cs typeface="Times New Roman"/>
              </a:rPr>
              <a:t>обуке</a:t>
            </a:r>
            <a:r>
              <a:rPr lang="en-US" sz="2500" kern="100" dirty="0">
                <a:latin typeface="Cambria"/>
                <a:ea typeface="Calibri"/>
                <a:cs typeface="Times New Roman"/>
              </a:rPr>
              <a:t> </a:t>
            </a:r>
            <a:r>
              <a:rPr lang="en-US" sz="2500" kern="100" dirty="0" err="1">
                <a:latin typeface="Cambria"/>
                <a:ea typeface="Calibri"/>
                <a:cs typeface="Times New Roman"/>
              </a:rPr>
              <a:t>реализовали</a:t>
            </a:r>
            <a:r>
              <a:rPr lang="en-US" sz="2500" kern="100" dirty="0">
                <a:latin typeface="Cambria"/>
                <a:ea typeface="Calibri"/>
                <a:cs typeface="Times New Roman"/>
              </a:rPr>
              <a:t> </a:t>
            </a:r>
            <a:r>
              <a:rPr lang="en-US" sz="2500" kern="100" dirty="0" err="1">
                <a:latin typeface="Cambria"/>
                <a:ea typeface="Calibri"/>
                <a:cs typeface="Times New Roman"/>
              </a:rPr>
              <a:t>су</a:t>
            </a:r>
            <a:r>
              <a:rPr lang="en-US" sz="2500" kern="100" dirty="0">
                <a:latin typeface="Cambria"/>
                <a:ea typeface="Calibri"/>
                <a:cs typeface="Times New Roman"/>
              </a:rPr>
              <a:t> </a:t>
            </a:r>
            <a:r>
              <a:rPr lang="en-US" sz="2500" kern="100" dirty="0" err="1">
                <a:latin typeface="Cambria"/>
                <a:ea typeface="Calibri"/>
                <a:cs typeface="Times New Roman"/>
              </a:rPr>
              <a:t>је</a:t>
            </a:r>
            <a:r>
              <a:rPr lang="en-US" sz="2500" kern="100" dirty="0">
                <a:latin typeface="Cambria"/>
                <a:ea typeface="Calibri"/>
                <a:cs typeface="Times New Roman"/>
              </a:rPr>
              <a:t> </a:t>
            </a:r>
            <a:r>
              <a:rPr lang="en-US" sz="2500" kern="100" dirty="0" err="1">
                <a:latin typeface="Cambria"/>
                <a:ea typeface="Calibri"/>
                <a:cs typeface="Times New Roman"/>
              </a:rPr>
              <a:t>на</a:t>
            </a:r>
            <a:r>
              <a:rPr lang="en-US" sz="2500" kern="100" dirty="0">
                <a:latin typeface="Cambria"/>
                <a:ea typeface="Calibri"/>
                <a:cs typeface="Times New Roman"/>
              </a:rPr>
              <a:t> </a:t>
            </a:r>
            <a:r>
              <a:rPr lang="en-US" sz="2500" kern="100" dirty="0" err="1">
                <a:latin typeface="Cambria"/>
                <a:ea typeface="Calibri"/>
                <a:cs typeface="Times New Roman"/>
              </a:rPr>
              <a:t>сопствену</a:t>
            </a:r>
            <a:r>
              <a:rPr lang="en-US" sz="2500" kern="100" dirty="0">
                <a:latin typeface="Cambria"/>
                <a:ea typeface="Calibri"/>
                <a:cs typeface="Times New Roman"/>
              </a:rPr>
              <a:t> </a:t>
            </a:r>
            <a:r>
              <a:rPr lang="en-US" sz="2500" kern="100" dirty="0" err="1">
                <a:latin typeface="Cambria"/>
                <a:ea typeface="Calibri"/>
                <a:cs typeface="Times New Roman"/>
              </a:rPr>
              <a:t>иницијативу</a:t>
            </a:r>
            <a:r>
              <a:rPr lang="en-US" sz="2500" kern="100" dirty="0">
                <a:latin typeface="Cambria"/>
                <a:ea typeface="Calibri"/>
                <a:cs typeface="Times New Roman"/>
              </a:rPr>
              <a:t>. </a:t>
            </a:r>
            <a:r>
              <a:rPr lang="en-US" sz="2500" b="1" kern="100" dirty="0" err="1">
                <a:latin typeface="Cambria"/>
                <a:ea typeface="Calibri"/>
                <a:cs typeface="Times New Roman"/>
              </a:rPr>
              <a:t>Овакво</a:t>
            </a:r>
            <a:r>
              <a:rPr lang="en-US" sz="2500" b="1" kern="100" dirty="0">
                <a:latin typeface="Cambria"/>
                <a:ea typeface="Calibri"/>
                <a:cs typeface="Times New Roman"/>
              </a:rPr>
              <a:t> </a:t>
            </a:r>
            <a:r>
              <a:rPr lang="en-US" sz="2500" b="1" kern="100" dirty="0" err="1">
                <a:latin typeface="Cambria"/>
                <a:ea typeface="Calibri"/>
                <a:cs typeface="Times New Roman"/>
              </a:rPr>
              <a:t>стање</a:t>
            </a:r>
            <a:r>
              <a:rPr lang="en-US" sz="2500" b="1" kern="100" dirty="0">
                <a:latin typeface="Cambria"/>
                <a:ea typeface="Calibri"/>
                <a:cs typeface="Times New Roman"/>
              </a:rPr>
              <a:t> </a:t>
            </a:r>
            <a:r>
              <a:rPr lang="en-US" sz="2500" b="1" kern="100" dirty="0" err="1">
                <a:latin typeface="Cambria"/>
                <a:ea typeface="Calibri"/>
                <a:cs typeface="Times New Roman"/>
              </a:rPr>
              <a:t>може</a:t>
            </a:r>
            <a:r>
              <a:rPr lang="en-US" sz="2500" b="1" kern="100" dirty="0">
                <a:latin typeface="Cambria"/>
                <a:ea typeface="Calibri"/>
                <a:cs typeface="Times New Roman"/>
              </a:rPr>
              <a:t> </a:t>
            </a:r>
            <a:r>
              <a:rPr lang="en-US" sz="2500" b="1" kern="100" dirty="0" err="1">
                <a:latin typeface="Cambria"/>
                <a:ea typeface="Calibri"/>
                <a:cs typeface="Times New Roman"/>
              </a:rPr>
              <a:t>да</a:t>
            </a:r>
            <a:r>
              <a:rPr lang="en-US" sz="2500" b="1" kern="100" dirty="0">
                <a:latin typeface="Cambria"/>
                <a:ea typeface="Calibri"/>
                <a:cs typeface="Times New Roman"/>
              </a:rPr>
              <a:t> </a:t>
            </a:r>
            <a:r>
              <a:rPr lang="en-US" sz="2500" b="1" kern="100" dirty="0" err="1">
                <a:latin typeface="Cambria"/>
                <a:ea typeface="Calibri"/>
                <a:cs typeface="Times New Roman"/>
              </a:rPr>
              <a:t>буде</a:t>
            </a:r>
            <a:r>
              <a:rPr lang="en-US" sz="2500" b="1" kern="100" dirty="0">
                <a:latin typeface="Cambria"/>
                <a:ea typeface="Calibri"/>
                <a:cs typeface="Times New Roman"/>
              </a:rPr>
              <a:t> </a:t>
            </a:r>
            <a:r>
              <a:rPr lang="en-US" sz="2500" b="1" kern="100" dirty="0" err="1">
                <a:latin typeface="Cambria"/>
                <a:ea typeface="Calibri"/>
                <a:cs typeface="Times New Roman"/>
              </a:rPr>
              <a:t>посебно</a:t>
            </a:r>
            <a:r>
              <a:rPr lang="en-US" sz="2500" b="1" kern="100" dirty="0">
                <a:latin typeface="Cambria"/>
                <a:ea typeface="Calibri"/>
                <a:cs typeface="Times New Roman"/>
              </a:rPr>
              <a:t> </a:t>
            </a:r>
            <a:r>
              <a:rPr lang="en-US" sz="2500" b="1" kern="100" dirty="0" err="1">
                <a:latin typeface="Cambria"/>
                <a:ea typeface="Calibri"/>
                <a:cs typeface="Times New Roman"/>
              </a:rPr>
              <a:t>небезбедно</a:t>
            </a:r>
            <a:r>
              <a:rPr lang="en-US" sz="2500" b="1" kern="100" dirty="0">
                <a:latin typeface="Cambria"/>
                <a:ea typeface="Calibri"/>
                <a:cs typeface="Times New Roman"/>
              </a:rPr>
              <a:t> у </a:t>
            </a:r>
            <a:r>
              <a:rPr lang="en-US" sz="2500" b="1" kern="100" dirty="0" err="1">
                <a:latin typeface="Cambria"/>
                <a:ea typeface="Calibri"/>
                <a:cs typeface="Times New Roman"/>
              </a:rPr>
              <a:t>почетним</a:t>
            </a:r>
            <a:r>
              <a:rPr lang="en-US" sz="2500" b="1" kern="100" dirty="0">
                <a:latin typeface="Cambria"/>
                <a:ea typeface="Calibri"/>
                <a:cs typeface="Times New Roman"/>
              </a:rPr>
              <a:t> </a:t>
            </a:r>
            <a:r>
              <a:rPr lang="en-US" sz="2500" b="1" kern="100" dirty="0" err="1">
                <a:latin typeface="Cambria"/>
                <a:ea typeface="Calibri"/>
                <a:cs typeface="Times New Roman"/>
              </a:rPr>
              <a:t>фазама</a:t>
            </a:r>
            <a:r>
              <a:rPr lang="en-US" sz="2500" b="1" kern="100" dirty="0">
                <a:latin typeface="Cambria"/>
                <a:ea typeface="Calibri"/>
                <a:cs typeface="Times New Roman"/>
              </a:rPr>
              <a:t> </a:t>
            </a:r>
            <a:r>
              <a:rPr lang="en-US" sz="2500" b="1" kern="100" dirty="0" err="1">
                <a:latin typeface="Cambria"/>
                <a:ea typeface="Calibri"/>
                <a:cs typeface="Times New Roman"/>
              </a:rPr>
              <a:t>вожње</a:t>
            </a:r>
            <a:r>
              <a:rPr lang="en-US" sz="2500" b="1" kern="100" dirty="0">
                <a:latin typeface="Cambria"/>
                <a:ea typeface="Calibri"/>
                <a:cs typeface="Times New Roman"/>
              </a:rPr>
              <a:t> </a:t>
            </a:r>
            <a:r>
              <a:rPr lang="en-US" sz="2500" b="1" kern="100" dirty="0" err="1">
                <a:latin typeface="Cambria"/>
                <a:ea typeface="Calibri"/>
                <a:cs typeface="Times New Roman"/>
              </a:rPr>
              <a:t>када</a:t>
            </a:r>
            <a:r>
              <a:rPr lang="en-US" sz="2500" b="1" kern="100" dirty="0">
                <a:latin typeface="Cambria"/>
                <a:ea typeface="Calibri"/>
                <a:cs typeface="Times New Roman"/>
              </a:rPr>
              <a:t> </a:t>
            </a:r>
            <a:r>
              <a:rPr lang="en-US" sz="2500" b="1" kern="100" dirty="0" err="1">
                <a:latin typeface="Cambria"/>
                <a:ea typeface="Calibri"/>
                <a:cs typeface="Times New Roman"/>
              </a:rPr>
              <a:t>возачи</a:t>
            </a:r>
            <a:r>
              <a:rPr lang="en-US" sz="2500" b="1" kern="100" dirty="0">
                <a:latin typeface="Cambria"/>
                <a:ea typeface="Calibri"/>
                <a:cs typeface="Times New Roman"/>
              </a:rPr>
              <a:t> </a:t>
            </a:r>
            <a:r>
              <a:rPr lang="en-US" sz="2500" b="1" kern="100" dirty="0" err="1">
                <a:latin typeface="Cambria"/>
                <a:ea typeface="Calibri"/>
                <a:cs typeface="Times New Roman"/>
              </a:rPr>
              <a:t>са</a:t>
            </a:r>
            <a:r>
              <a:rPr lang="en-US" sz="2500" b="1" kern="100" dirty="0">
                <a:latin typeface="Cambria"/>
                <a:ea typeface="Calibri"/>
                <a:cs typeface="Times New Roman"/>
              </a:rPr>
              <a:t> </a:t>
            </a:r>
            <a:r>
              <a:rPr lang="en-US" sz="2500" b="1" kern="100" dirty="0" err="1">
                <a:latin typeface="Cambria"/>
                <a:ea typeface="Calibri"/>
                <a:cs typeface="Times New Roman"/>
              </a:rPr>
              <a:t>инвалидитетом</a:t>
            </a:r>
            <a:r>
              <a:rPr lang="en-US" sz="2500" b="1" kern="100" dirty="0">
                <a:latin typeface="Cambria"/>
                <a:ea typeface="Calibri"/>
                <a:cs typeface="Times New Roman"/>
              </a:rPr>
              <a:t> </a:t>
            </a:r>
            <a:r>
              <a:rPr lang="en-US" sz="2500" b="1" kern="100" dirty="0" err="1">
                <a:latin typeface="Cambria"/>
                <a:ea typeface="Calibri"/>
                <a:cs typeface="Times New Roman"/>
              </a:rPr>
              <a:t>још</a:t>
            </a:r>
            <a:r>
              <a:rPr lang="en-US" sz="2500" b="1" kern="100" dirty="0">
                <a:latin typeface="Cambria"/>
                <a:ea typeface="Calibri"/>
                <a:cs typeface="Times New Roman"/>
              </a:rPr>
              <a:t> </a:t>
            </a:r>
            <a:r>
              <a:rPr lang="en-US" sz="2500" b="1" kern="100" dirty="0" err="1">
                <a:latin typeface="Cambria"/>
                <a:ea typeface="Calibri"/>
                <a:cs typeface="Times New Roman"/>
              </a:rPr>
              <a:t>увек</a:t>
            </a:r>
            <a:r>
              <a:rPr lang="en-US" sz="2500" b="1" kern="100" dirty="0">
                <a:latin typeface="Cambria"/>
                <a:ea typeface="Calibri"/>
                <a:cs typeface="Times New Roman"/>
              </a:rPr>
              <a:t> </a:t>
            </a:r>
            <a:r>
              <a:rPr lang="en-US" sz="2500" b="1" kern="100" dirty="0" err="1">
                <a:latin typeface="Cambria"/>
                <a:ea typeface="Calibri"/>
                <a:cs typeface="Times New Roman"/>
              </a:rPr>
              <a:t>нису</a:t>
            </a:r>
            <a:r>
              <a:rPr lang="en-US" sz="2500" b="1" kern="100" dirty="0">
                <a:latin typeface="Cambria"/>
                <a:ea typeface="Calibri"/>
                <a:cs typeface="Times New Roman"/>
              </a:rPr>
              <a:t> </a:t>
            </a:r>
            <a:r>
              <a:rPr lang="en-US" sz="2500" b="1" kern="100" dirty="0" err="1">
                <a:latin typeface="Cambria"/>
                <a:ea typeface="Calibri"/>
                <a:cs typeface="Times New Roman"/>
              </a:rPr>
              <a:t>навикнути</a:t>
            </a:r>
            <a:r>
              <a:rPr lang="en-US" sz="2500" b="1" kern="100" dirty="0">
                <a:latin typeface="Cambria"/>
                <a:ea typeface="Calibri"/>
                <a:cs typeface="Times New Roman"/>
              </a:rPr>
              <a:t> </a:t>
            </a:r>
            <a:r>
              <a:rPr lang="en-US" sz="2500" b="1" kern="100" dirty="0" err="1">
                <a:latin typeface="Cambria"/>
                <a:ea typeface="Calibri"/>
                <a:cs typeface="Times New Roman"/>
              </a:rPr>
              <a:t>на</a:t>
            </a:r>
            <a:r>
              <a:rPr lang="en-US" sz="2500" b="1" kern="100" dirty="0">
                <a:latin typeface="Cambria"/>
                <a:ea typeface="Calibri"/>
                <a:cs typeface="Times New Roman"/>
              </a:rPr>
              <a:t> </a:t>
            </a:r>
            <a:r>
              <a:rPr lang="en-US" sz="2500" b="1" kern="100" dirty="0" err="1">
                <a:latin typeface="Cambria"/>
                <a:ea typeface="Calibri"/>
                <a:cs typeface="Times New Roman"/>
              </a:rPr>
              <a:t>нов</a:t>
            </a:r>
            <a:r>
              <a:rPr lang="en-US" sz="2500" b="1" kern="100" dirty="0">
                <a:latin typeface="Cambria"/>
                <a:ea typeface="Calibri"/>
                <a:cs typeface="Times New Roman"/>
              </a:rPr>
              <a:t> </a:t>
            </a:r>
            <a:r>
              <a:rPr lang="en-US" sz="2500" b="1" kern="100" dirty="0" err="1">
                <a:latin typeface="Cambria"/>
                <a:ea typeface="Calibri"/>
                <a:cs typeface="Times New Roman"/>
              </a:rPr>
              <a:t>начин</a:t>
            </a:r>
            <a:r>
              <a:rPr lang="en-US" sz="2500" b="1" kern="100" dirty="0">
                <a:latin typeface="Cambria"/>
                <a:ea typeface="Calibri"/>
                <a:cs typeface="Times New Roman"/>
              </a:rPr>
              <a:t> </a:t>
            </a:r>
            <a:r>
              <a:rPr lang="en-US" sz="2500" b="1" kern="100" dirty="0" err="1">
                <a:latin typeface="Cambria"/>
                <a:ea typeface="Calibri"/>
                <a:cs typeface="Times New Roman"/>
              </a:rPr>
              <a:t>управљања</a:t>
            </a:r>
            <a:r>
              <a:rPr lang="en-US" sz="2500" b="1" kern="100" dirty="0">
                <a:latin typeface="Cambria"/>
                <a:ea typeface="Calibri"/>
                <a:cs typeface="Times New Roman"/>
              </a:rPr>
              <a:t> </a:t>
            </a:r>
            <a:r>
              <a:rPr lang="en-US" sz="2500" b="1" kern="100" dirty="0" err="1">
                <a:latin typeface="Cambria"/>
                <a:ea typeface="Calibri"/>
                <a:cs typeface="Times New Roman"/>
              </a:rPr>
              <a:t>возилом</a:t>
            </a:r>
            <a:r>
              <a:rPr lang="en-US" sz="2500" kern="100" dirty="0">
                <a:latin typeface="Cambria"/>
                <a:ea typeface="Calibri"/>
                <a:cs typeface="Times New Roman"/>
              </a:rPr>
              <a:t>. </a:t>
            </a:r>
          </a:p>
          <a:p>
            <a:pPr algn="just">
              <a:lnSpc>
                <a:spcPct val="107000"/>
              </a:lnSpc>
              <a:spcBef>
                <a:spcPts val="1200"/>
              </a:spcBef>
              <a:spcAft>
                <a:spcPts val="1200"/>
              </a:spcAft>
            </a:pPr>
            <a:r>
              <a:rPr lang="en-US" sz="2500" kern="100" dirty="0" err="1">
                <a:latin typeface="Cambria"/>
                <a:ea typeface="Calibri"/>
                <a:cs typeface="Times New Roman"/>
              </a:rPr>
              <a:t>Пример</a:t>
            </a:r>
            <a:r>
              <a:rPr lang="en-US" sz="2500" kern="100" dirty="0">
                <a:latin typeface="Cambria"/>
                <a:ea typeface="Calibri"/>
                <a:cs typeface="Times New Roman"/>
              </a:rPr>
              <a:t> </a:t>
            </a:r>
            <a:r>
              <a:rPr lang="en-US" sz="2500" kern="100" dirty="0" err="1">
                <a:latin typeface="Cambria"/>
                <a:ea typeface="Calibri"/>
                <a:cs typeface="Times New Roman"/>
              </a:rPr>
              <a:t>добре</a:t>
            </a:r>
            <a:r>
              <a:rPr lang="en-US" sz="2500" kern="100" dirty="0">
                <a:latin typeface="Cambria"/>
                <a:ea typeface="Calibri"/>
                <a:cs typeface="Times New Roman"/>
              </a:rPr>
              <a:t> </a:t>
            </a:r>
            <a:r>
              <a:rPr lang="en-US" sz="2500" kern="100" dirty="0" err="1">
                <a:latin typeface="Cambria"/>
                <a:ea typeface="Calibri"/>
                <a:cs typeface="Times New Roman"/>
              </a:rPr>
              <a:t>праксе</a:t>
            </a:r>
            <a:r>
              <a:rPr lang="en-US" sz="2500" kern="100" dirty="0">
                <a:latin typeface="Cambria"/>
                <a:ea typeface="Calibri"/>
                <a:cs typeface="Times New Roman"/>
              </a:rPr>
              <a:t> </a:t>
            </a:r>
            <a:r>
              <a:rPr lang="en-US" sz="2500" kern="100" dirty="0" err="1">
                <a:latin typeface="Cambria"/>
                <a:ea typeface="Calibri"/>
                <a:cs typeface="Times New Roman"/>
              </a:rPr>
              <a:t>бележи</a:t>
            </a:r>
            <a:r>
              <a:rPr lang="en-US" sz="2500" kern="100" dirty="0">
                <a:latin typeface="Cambria"/>
                <a:ea typeface="Calibri"/>
                <a:cs typeface="Times New Roman"/>
              </a:rPr>
              <a:t> </a:t>
            </a:r>
            <a:r>
              <a:rPr lang="en-US" sz="2500" kern="100" dirty="0" err="1">
                <a:latin typeface="Cambria"/>
                <a:ea typeface="Calibri"/>
                <a:cs typeface="Times New Roman"/>
              </a:rPr>
              <a:t>се</a:t>
            </a:r>
            <a:r>
              <a:rPr lang="en-US" sz="2500" kern="100" dirty="0">
                <a:latin typeface="Cambria"/>
                <a:ea typeface="Calibri"/>
                <a:cs typeface="Times New Roman"/>
              </a:rPr>
              <a:t> у </a:t>
            </a:r>
            <a:r>
              <a:rPr lang="en-US" sz="2500" kern="100" dirty="0" err="1">
                <a:latin typeface="Cambria"/>
                <a:ea typeface="Calibri"/>
                <a:cs typeface="Times New Roman"/>
              </a:rPr>
              <a:t>аустралијској</a:t>
            </a:r>
            <a:r>
              <a:rPr lang="en-US" sz="2500" kern="100" dirty="0">
                <a:latin typeface="Cambria"/>
                <a:ea typeface="Calibri"/>
                <a:cs typeface="Times New Roman"/>
              </a:rPr>
              <a:t> </a:t>
            </a:r>
            <a:r>
              <a:rPr lang="en-US" sz="2500" kern="100" dirty="0" err="1">
                <a:latin typeface="Cambria"/>
                <a:ea typeface="Calibri"/>
                <a:cs typeface="Times New Roman"/>
              </a:rPr>
              <a:t>држави</a:t>
            </a:r>
            <a:r>
              <a:rPr lang="en-US" sz="2500" kern="100" dirty="0">
                <a:latin typeface="Cambria"/>
                <a:ea typeface="Calibri"/>
                <a:cs typeface="Times New Roman"/>
              </a:rPr>
              <a:t> </a:t>
            </a:r>
            <a:r>
              <a:rPr lang="en-US" sz="2500" kern="100" dirty="0" err="1">
                <a:latin typeface="Cambria"/>
                <a:ea typeface="Calibri"/>
                <a:cs typeface="Times New Roman"/>
              </a:rPr>
              <a:t>Нови</a:t>
            </a:r>
            <a:r>
              <a:rPr lang="en-US" sz="2500" kern="100" dirty="0">
                <a:latin typeface="Cambria"/>
                <a:ea typeface="Calibri"/>
                <a:cs typeface="Times New Roman"/>
              </a:rPr>
              <a:t> </a:t>
            </a:r>
            <a:r>
              <a:rPr lang="en-US" sz="2500" kern="100" dirty="0" err="1">
                <a:latin typeface="Cambria"/>
                <a:ea typeface="Calibri"/>
                <a:cs typeface="Times New Roman"/>
              </a:rPr>
              <a:t>Јужни</a:t>
            </a:r>
            <a:r>
              <a:rPr lang="en-US" sz="2500" kern="100" dirty="0">
                <a:latin typeface="Cambria"/>
                <a:ea typeface="Calibri"/>
                <a:cs typeface="Times New Roman"/>
              </a:rPr>
              <a:t> </a:t>
            </a:r>
            <a:r>
              <a:rPr lang="en-US" sz="2500" kern="100" dirty="0" err="1">
                <a:latin typeface="Cambria"/>
                <a:ea typeface="Calibri"/>
                <a:cs typeface="Times New Roman"/>
              </a:rPr>
              <a:t>Велс</a:t>
            </a:r>
            <a:r>
              <a:rPr lang="en-US" sz="2500" kern="100" dirty="0">
                <a:latin typeface="Cambria"/>
                <a:ea typeface="Calibri"/>
                <a:cs typeface="Times New Roman"/>
              </a:rPr>
              <a:t>, </a:t>
            </a:r>
            <a:r>
              <a:rPr lang="en-US" sz="2500" kern="100" dirty="0" err="1">
                <a:latin typeface="Cambria"/>
                <a:ea typeface="Calibri"/>
                <a:cs typeface="Times New Roman"/>
              </a:rPr>
              <a:t>где</a:t>
            </a:r>
            <a:r>
              <a:rPr lang="en-US" sz="2500" kern="100" dirty="0">
                <a:latin typeface="Cambria"/>
                <a:ea typeface="Calibri"/>
                <a:cs typeface="Times New Roman"/>
              </a:rPr>
              <a:t> </a:t>
            </a:r>
            <a:r>
              <a:rPr lang="en-US" sz="2500" kern="100" dirty="0" err="1">
                <a:latin typeface="Cambria"/>
                <a:ea typeface="Calibri"/>
                <a:cs typeface="Times New Roman"/>
              </a:rPr>
              <a:t>локалне</a:t>
            </a:r>
            <a:r>
              <a:rPr lang="en-US" sz="2500" kern="100" dirty="0">
                <a:latin typeface="Cambria"/>
                <a:ea typeface="Calibri"/>
                <a:cs typeface="Times New Roman"/>
              </a:rPr>
              <a:t> </a:t>
            </a:r>
            <a:r>
              <a:rPr lang="en-US" sz="2500" kern="100" dirty="0" err="1">
                <a:latin typeface="Cambria"/>
                <a:ea typeface="Calibri"/>
                <a:cs typeface="Times New Roman"/>
              </a:rPr>
              <a:t>власти</a:t>
            </a:r>
            <a:r>
              <a:rPr lang="en-US" sz="2500" kern="100" dirty="0">
                <a:latin typeface="Cambria"/>
                <a:ea typeface="Calibri"/>
                <a:cs typeface="Times New Roman"/>
              </a:rPr>
              <a:t> </a:t>
            </a:r>
            <a:r>
              <a:rPr lang="en-US" sz="2500" kern="100" dirty="0" err="1">
                <a:latin typeface="Cambria"/>
                <a:ea typeface="Calibri"/>
                <a:cs typeface="Times New Roman"/>
              </a:rPr>
              <a:t>могу</a:t>
            </a:r>
            <a:r>
              <a:rPr lang="en-US" sz="2500" kern="100" dirty="0">
                <a:latin typeface="Cambria"/>
                <a:ea typeface="Calibri"/>
                <a:cs typeface="Times New Roman"/>
              </a:rPr>
              <a:t> </a:t>
            </a:r>
            <a:r>
              <a:rPr lang="en-US" sz="2500" kern="100" dirty="0" err="1">
                <a:latin typeface="Cambria"/>
                <a:ea typeface="Calibri"/>
                <a:cs typeface="Times New Roman"/>
              </a:rPr>
              <a:t>захтевати</a:t>
            </a:r>
            <a:r>
              <a:rPr lang="en-US" sz="2500" kern="100" dirty="0">
                <a:latin typeface="Cambria"/>
                <a:ea typeface="Calibri"/>
                <a:cs typeface="Times New Roman"/>
              </a:rPr>
              <a:t> </a:t>
            </a:r>
            <a:r>
              <a:rPr lang="en-US" sz="2500" kern="100" dirty="0" err="1">
                <a:latin typeface="Cambria"/>
                <a:ea typeface="Calibri"/>
                <a:cs typeface="Times New Roman"/>
              </a:rPr>
              <a:t>поновно</a:t>
            </a:r>
            <a:r>
              <a:rPr lang="en-US" sz="2500" kern="100" dirty="0">
                <a:latin typeface="Cambria"/>
                <a:ea typeface="Calibri"/>
                <a:cs typeface="Times New Roman"/>
              </a:rPr>
              <a:t> </a:t>
            </a:r>
            <a:r>
              <a:rPr lang="en-US" sz="2500" kern="100" dirty="0" err="1">
                <a:latin typeface="Cambria"/>
                <a:ea typeface="Calibri"/>
                <a:cs typeface="Times New Roman"/>
              </a:rPr>
              <a:t>полагање</a:t>
            </a:r>
            <a:r>
              <a:rPr lang="en-US" sz="2500" kern="100" dirty="0">
                <a:latin typeface="Cambria"/>
                <a:ea typeface="Calibri"/>
                <a:cs typeface="Times New Roman"/>
              </a:rPr>
              <a:t> </a:t>
            </a:r>
            <a:r>
              <a:rPr lang="en-US" sz="2500" kern="100" dirty="0" err="1">
                <a:latin typeface="Cambria"/>
                <a:ea typeface="Calibri"/>
                <a:cs typeface="Times New Roman"/>
              </a:rPr>
              <a:t>возачког</a:t>
            </a:r>
            <a:r>
              <a:rPr lang="en-US" sz="2500" kern="100" dirty="0">
                <a:latin typeface="Cambria"/>
                <a:ea typeface="Calibri"/>
                <a:cs typeface="Times New Roman"/>
              </a:rPr>
              <a:t> </a:t>
            </a:r>
            <a:r>
              <a:rPr lang="en-US" sz="2500" kern="100" dirty="0" err="1">
                <a:latin typeface="Cambria"/>
                <a:ea typeface="Calibri"/>
                <a:cs typeface="Times New Roman"/>
              </a:rPr>
              <a:t>испита</a:t>
            </a:r>
            <a:r>
              <a:rPr lang="en-US" sz="2500" kern="100" dirty="0">
                <a:latin typeface="Cambria"/>
                <a:ea typeface="Calibri"/>
                <a:cs typeface="Times New Roman"/>
              </a:rPr>
              <a:t> </a:t>
            </a:r>
            <a:r>
              <a:rPr lang="en-US" sz="2500" kern="100" dirty="0" err="1">
                <a:latin typeface="Cambria"/>
                <a:ea typeface="Calibri"/>
                <a:cs typeface="Times New Roman"/>
              </a:rPr>
              <a:t>код</a:t>
            </a:r>
            <a:r>
              <a:rPr lang="en-US" sz="2500" kern="100" dirty="0">
                <a:latin typeface="Cambria"/>
                <a:ea typeface="Calibri"/>
                <a:cs typeface="Times New Roman"/>
              </a:rPr>
              <a:t> </a:t>
            </a:r>
            <a:r>
              <a:rPr lang="en-US" sz="2500" kern="100" dirty="0" err="1">
                <a:latin typeface="Cambria"/>
                <a:ea typeface="Calibri"/>
                <a:cs typeface="Times New Roman"/>
              </a:rPr>
              <a:t>ове</a:t>
            </a:r>
            <a:r>
              <a:rPr lang="en-US" sz="2500" kern="100" dirty="0">
                <a:latin typeface="Cambria"/>
                <a:ea typeface="Calibri"/>
                <a:cs typeface="Times New Roman"/>
              </a:rPr>
              <a:t> </a:t>
            </a:r>
            <a:r>
              <a:rPr lang="en-US" sz="2500" kern="100" dirty="0" err="1">
                <a:latin typeface="Cambria"/>
                <a:ea typeface="Calibri"/>
                <a:cs typeface="Times New Roman"/>
              </a:rPr>
              <a:t>категорије</a:t>
            </a:r>
            <a:r>
              <a:rPr lang="en-US" sz="2500" kern="100" dirty="0">
                <a:latin typeface="Cambria"/>
                <a:ea typeface="Calibri"/>
                <a:cs typeface="Times New Roman"/>
              </a:rPr>
              <a:t> </a:t>
            </a:r>
            <a:r>
              <a:rPr lang="en-US" sz="2500" kern="100" dirty="0" err="1">
                <a:latin typeface="Cambria"/>
                <a:ea typeface="Calibri"/>
                <a:cs typeface="Times New Roman"/>
              </a:rPr>
              <a:t>возача</a:t>
            </a:r>
            <a:r>
              <a:rPr lang="en-US" sz="2500" kern="100" dirty="0">
                <a:latin typeface="Cambria"/>
                <a:ea typeface="Calibri"/>
                <a:cs typeface="Times New Roman"/>
              </a:rPr>
              <a:t>. </a:t>
            </a:r>
            <a:r>
              <a:rPr lang="en-US" sz="2500" kern="100" dirty="0" err="1">
                <a:latin typeface="Cambria"/>
                <a:ea typeface="Calibri"/>
                <a:cs typeface="Times New Roman"/>
              </a:rPr>
              <a:t>Генерално</a:t>
            </a:r>
            <a:r>
              <a:rPr lang="en-US" sz="2500" kern="100" dirty="0">
                <a:latin typeface="Cambria"/>
                <a:ea typeface="Calibri"/>
                <a:cs typeface="Times New Roman"/>
              </a:rPr>
              <a:t>, </a:t>
            </a:r>
            <a:r>
              <a:rPr lang="en-US" sz="2500" kern="100" dirty="0" err="1">
                <a:latin typeface="Cambria"/>
                <a:ea typeface="Calibri"/>
                <a:cs typeface="Times New Roman"/>
              </a:rPr>
              <a:t>поновна</a:t>
            </a:r>
            <a:r>
              <a:rPr lang="en-US" sz="2500" kern="100" dirty="0">
                <a:latin typeface="Cambria"/>
                <a:ea typeface="Calibri"/>
                <a:cs typeface="Times New Roman"/>
              </a:rPr>
              <a:t> </a:t>
            </a:r>
            <a:r>
              <a:rPr lang="en-US" sz="2500" kern="100" dirty="0" err="1">
                <a:latin typeface="Cambria"/>
                <a:ea typeface="Calibri"/>
                <a:cs typeface="Times New Roman"/>
              </a:rPr>
              <a:t>обука</a:t>
            </a:r>
            <a:r>
              <a:rPr lang="en-US" sz="2500" kern="100" dirty="0">
                <a:latin typeface="Cambria"/>
                <a:ea typeface="Calibri"/>
                <a:cs typeface="Times New Roman"/>
              </a:rPr>
              <a:t> </a:t>
            </a:r>
            <a:r>
              <a:rPr lang="en-US" sz="2500" kern="100" dirty="0" err="1">
                <a:latin typeface="Cambria"/>
                <a:ea typeface="Calibri"/>
                <a:cs typeface="Times New Roman"/>
              </a:rPr>
              <a:t>старих</a:t>
            </a:r>
            <a:r>
              <a:rPr lang="en-US" sz="2500" kern="100" dirty="0">
                <a:latin typeface="Cambria"/>
                <a:ea typeface="Calibri"/>
                <a:cs typeface="Times New Roman"/>
              </a:rPr>
              <a:t> </a:t>
            </a:r>
            <a:r>
              <a:rPr lang="en-US" sz="2500" kern="100" dirty="0" err="1">
                <a:latin typeface="Cambria"/>
                <a:ea typeface="Calibri"/>
                <a:cs typeface="Times New Roman"/>
              </a:rPr>
              <a:t>возача</a:t>
            </a:r>
            <a:r>
              <a:rPr lang="en-US" sz="2500" kern="100" dirty="0">
                <a:latin typeface="Cambria"/>
                <a:ea typeface="Calibri"/>
                <a:cs typeface="Times New Roman"/>
              </a:rPr>
              <a:t> </a:t>
            </a:r>
            <a:r>
              <a:rPr lang="en-US" sz="2500" kern="100" dirty="0" err="1">
                <a:latin typeface="Cambria"/>
                <a:ea typeface="Calibri"/>
                <a:cs typeface="Times New Roman"/>
              </a:rPr>
              <a:t>је</a:t>
            </a:r>
            <a:r>
              <a:rPr lang="en-US" sz="2500" kern="100" dirty="0">
                <a:latin typeface="Cambria"/>
                <a:ea typeface="Calibri"/>
                <a:cs typeface="Times New Roman"/>
              </a:rPr>
              <a:t> у </a:t>
            </a:r>
            <a:r>
              <a:rPr lang="en-US" sz="2500" kern="100" dirty="0" err="1">
                <a:latin typeface="Cambria"/>
                <a:ea typeface="Calibri"/>
                <a:cs typeface="Times New Roman"/>
              </a:rPr>
              <a:t>пракси</a:t>
            </a:r>
            <a:r>
              <a:rPr lang="en-US" sz="2500" kern="100" dirty="0">
                <a:latin typeface="Cambria"/>
                <a:ea typeface="Calibri"/>
                <a:cs typeface="Times New Roman"/>
              </a:rPr>
              <a:t> </a:t>
            </a:r>
            <a:r>
              <a:rPr lang="en-US" sz="2500" kern="100" dirty="0" err="1">
                <a:latin typeface="Cambria"/>
                <a:ea typeface="Calibri"/>
                <a:cs typeface="Times New Roman"/>
              </a:rPr>
              <a:t>показала</a:t>
            </a:r>
            <a:r>
              <a:rPr lang="en-US" sz="2500" kern="100" dirty="0">
                <a:latin typeface="Cambria"/>
                <a:ea typeface="Calibri"/>
                <a:cs typeface="Times New Roman"/>
              </a:rPr>
              <a:t> </a:t>
            </a:r>
            <a:r>
              <a:rPr lang="en-US" sz="2500" kern="100" dirty="0" err="1">
                <a:latin typeface="Cambria"/>
                <a:ea typeface="Calibri"/>
                <a:cs typeface="Times New Roman"/>
              </a:rPr>
              <a:t>одличне</a:t>
            </a:r>
            <a:r>
              <a:rPr lang="en-US" sz="2500" kern="100" dirty="0">
                <a:latin typeface="Cambria"/>
                <a:ea typeface="Calibri"/>
                <a:cs typeface="Times New Roman"/>
              </a:rPr>
              <a:t> </a:t>
            </a:r>
            <a:r>
              <a:rPr lang="en-US" sz="2500" kern="100" dirty="0" err="1">
                <a:latin typeface="Cambria"/>
                <a:ea typeface="Calibri"/>
                <a:cs typeface="Times New Roman"/>
              </a:rPr>
              <a:t>резултате</a:t>
            </a:r>
            <a:r>
              <a:rPr lang="en-US" sz="2500" kern="100" dirty="0">
                <a:latin typeface="Cambria"/>
                <a:ea typeface="Calibri"/>
                <a:cs typeface="Times New Roman"/>
              </a:rPr>
              <a:t>.</a:t>
            </a:r>
          </a:p>
        </p:txBody>
      </p:sp>
      <p:pic>
        <p:nvPicPr>
          <p:cNvPr id="7" name="Picture 4"/>
          <p:cNvPicPr>
            <a:picLocks noChangeAspect="1" noChangeArrowheads="1"/>
          </p:cNvPicPr>
          <p:nvPr/>
        </p:nvPicPr>
        <p:blipFill>
          <a:blip r:embed="rId4" cstate="print"/>
          <a:srcRect/>
          <a:stretch>
            <a:fillRect/>
          </a:stretch>
        </p:blipFill>
        <p:spPr bwMode="auto">
          <a:xfrm>
            <a:off x="8305892" y="4811077"/>
            <a:ext cx="3224255" cy="1707288"/>
          </a:xfrm>
          <a:prstGeom prst="rect">
            <a:avLst/>
          </a:prstGeom>
          <a:ln>
            <a:noFill/>
          </a:ln>
          <a:effectLst>
            <a:softEdge rad="112500"/>
          </a:effectLst>
        </p:spPr>
      </p:pic>
      <p:pic>
        <p:nvPicPr>
          <p:cNvPr id="46082" name="Picture 2" descr="C:\Users\marin\OneDrive\Radna površina\ppt za D\Vozacka-dozvola-696x403-1-300x174.jpg"/>
          <p:cNvPicPr>
            <a:picLocks noChangeAspect="1" noChangeArrowheads="1"/>
          </p:cNvPicPr>
          <p:nvPr/>
        </p:nvPicPr>
        <p:blipFill>
          <a:blip r:embed="rId5" cstate="print"/>
          <a:srcRect/>
          <a:stretch>
            <a:fillRect/>
          </a:stretch>
        </p:blipFill>
        <p:spPr bwMode="auto">
          <a:xfrm>
            <a:off x="5111388" y="4912452"/>
            <a:ext cx="2857500" cy="1657350"/>
          </a:xfrm>
          <a:prstGeom prst="rect">
            <a:avLst/>
          </a:prstGeom>
          <a:ln>
            <a:noFill/>
          </a:ln>
          <a:effectLst>
            <a:softEdge rad="112500"/>
          </a:effectLst>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45057"/>
                                        </p:tgtEl>
                                        <p:attrNameLst>
                                          <p:attrName>style.visibility</p:attrName>
                                        </p:attrNameLst>
                                      </p:cBhvr>
                                      <p:to>
                                        <p:strVal val="visible"/>
                                      </p:to>
                                    </p:set>
                                    <p:animEffect transition="in" filter="slide(fromBottom)">
                                      <p:cBhvr>
                                        <p:cTn id="7" dur="500"/>
                                        <p:tgtEl>
                                          <p:spTgt spid="45057"/>
                                        </p:tgtEl>
                                      </p:cBhvr>
                                    </p:animEffect>
                                  </p:childTnLst>
                                </p:cTn>
                              </p:par>
                              <p:par>
                                <p:cTn id="8" presetID="12" presetClass="entr" presetSubtype="4" fill="hold" nodeType="withEffect">
                                  <p:stCondLst>
                                    <p:cond delay="0"/>
                                  </p:stCondLst>
                                  <p:childTnLst>
                                    <p:set>
                                      <p:cBhvr>
                                        <p:cTn id="9" dur="1" fill="hold">
                                          <p:stCondLst>
                                            <p:cond delay="0"/>
                                          </p:stCondLst>
                                        </p:cTn>
                                        <p:tgtEl>
                                          <p:spTgt spid="46082"/>
                                        </p:tgtEl>
                                        <p:attrNameLst>
                                          <p:attrName>style.visibility</p:attrName>
                                        </p:attrNameLst>
                                      </p:cBhvr>
                                      <p:to>
                                        <p:strVal val="visible"/>
                                      </p:to>
                                    </p:set>
                                    <p:animEffect transition="in" filter="slide(fromBottom)">
                                      <p:cBhvr>
                                        <p:cTn id="10" dur="500"/>
                                        <p:tgtEl>
                                          <p:spTgt spid="46082"/>
                                        </p:tgtEl>
                                      </p:cBhvr>
                                    </p:animEffect>
                                  </p:childTnLst>
                                </p:cTn>
                              </p:par>
                              <p:par>
                                <p:cTn id="11" presetID="1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slide(fromBottom)">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marL="547370" indent="-547370" algn="ctr">
              <a:lnSpc>
                <a:spcPct val="107000"/>
              </a:lnSpc>
              <a:spcBef>
                <a:spcPts val="1800"/>
              </a:spcBef>
              <a:spcAft>
                <a:spcPts val="1800"/>
              </a:spcAft>
            </a:pPr>
            <a:r>
              <a:rPr lang="en-US" sz="3500" kern="100" dirty="0" err="1">
                <a:latin typeface="Cambria"/>
                <a:ea typeface="Times New Roman"/>
                <a:cs typeface="Times New Roman"/>
              </a:rPr>
              <a:t>Паркинг</a:t>
            </a:r>
            <a:r>
              <a:rPr lang="en-US" sz="3500" kern="100" dirty="0">
                <a:latin typeface="Cambria"/>
                <a:ea typeface="Times New Roman"/>
                <a:cs typeface="Times New Roman"/>
              </a:rPr>
              <a:t> </a:t>
            </a:r>
            <a:r>
              <a:rPr lang="en-US" sz="3500" kern="100" dirty="0" err="1">
                <a:latin typeface="Cambria"/>
                <a:ea typeface="Times New Roman"/>
                <a:cs typeface="Times New Roman"/>
              </a:rPr>
              <a:t>места</a:t>
            </a:r>
            <a:r>
              <a:rPr lang="en-US" sz="3500" kern="100" dirty="0">
                <a:latin typeface="Cambria"/>
                <a:ea typeface="Times New Roman"/>
                <a:cs typeface="Times New Roman"/>
              </a:rPr>
              <a:t> </a:t>
            </a:r>
            <a:r>
              <a:rPr lang="en-US" sz="3500" kern="100" dirty="0" err="1">
                <a:latin typeface="Cambria"/>
                <a:ea typeface="Times New Roman"/>
                <a:cs typeface="Times New Roman"/>
              </a:rPr>
              <a:t>за</a:t>
            </a:r>
            <a:r>
              <a:rPr lang="en-US" sz="3500" kern="100" dirty="0">
                <a:latin typeface="Cambria"/>
                <a:ea typeface="Times New Roman"/>
                <a:cs typeface="Times New Roman"/>
              </a:rPr>
              <a:t> </a:t>
            </a:r>
            <a:r>
              <a:rPr lang="en-US" sz="3500" kern="100" dirty="0" err="1">
                <a:latin typeface="Cambria"/>
                <a:ea typeface="Times New Roman"/>
                <a:cs typeface="Times New Roman"/>
              </a:rPr>
              <a:t>особе</a:t>
            </a:r>
            <a:r>
              <a:rPr lang="en-US" sz="3500" kern="100" dirty="0">
                <a:latin typeface="Cambria"/>
                <a:ea typeface="Times New Roman"/>
                <a:cs typeface="Times New Roman"/>
              </a:rPr>
              <a:t> </a:t>
            </a:r>
            <a:r>
              <a:rPr lang="en-US" sz="3500" kern="100" dirty="0" err="1">
                <a:latin typeface="Cambria"/>
                <a:ea typeface="Times New Roman"/>
                <a:cs typeface="Times New Roman"/>
              </a:rPr>
              <a:t>са</a:t>
            </a:r>
            <a:r>
              <a:rPr lang="en-US" sz="3500" kern="100" dirty="0">
                <a:latin typeface="Cambria"/>
                <a:ea typeface="Times New Roman"/>
                <a:cs typeface="Times New Roman"/>
              </a:rPr>
              <a:t> </a:t>
            </a:r>
            <a:r>
              <a:rPr lang="en-US" sz="3500" kern="100" dirty="0" err="1">
                <a:latin typeface="Cambria"/>
                <a:ea typeface="Times New Roman"/>
                <a:cs typeface="Times New Roman"/>
              </a:rPr>
              <a:t>инвалидитетом</a:t>
            </a:r>
            <a:endParaRPr lang="en-US" sz="3500" kern="100" dirty="0">
              <a:latin typeface="Cambria"/>
              <a:ea typeface="Times New Roman"/>
              <a:cs typeface="Times New Roman"/>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33</a:t>
            </a:fld>
            <a:endParaRPr lang="sr-Latn-RS" dirty="0"/>
          </a:p>
        </p:txBody>
      </p:sp>
      <p:pic>
        <p:nvPicPr>
          <p:cNvPr id="47106" name="Picture 2" descr="C:\Users\marin\OneDrive\Radna površina\ppt za D\parking.png"/>
          <p:cNvPicPr>
            <a:picLocks noChangeAspect="1" noChangeArrowheads="1"/>
          </p:cNvPicPr>
          <p:nvPr/>
        </p:nvPicPr>
        <p:blipFill>
          <a:blip r:embed="rId2" cstate="print"/>
          <a:srcRect/>
          <a:stretch>
            <a:fillRect/>
          </a:stretch>
        </p:blipFill>
        <p:spPr bwMode="auto">
          <a:xfrm>
            <a:off x="313052" y="186962"/>
            <a:ext cx="1014821" cy="1014821"/>
          </a:xfrm>
          <a:prstGeom prst="rect">
            <a:avLst/>
          </a:prstGeom>
          <a:noFill/>
        </p:spPr>
      </p:pic>
      <p:sp>
        <p:nvSpPr>
          <p:cNvPr id="47107" name="Rectangle 3"/>
          <p:cNvSpPr>
            <a:spLocks noChangeArrowheads="1"/>
          </p:cNvSpPr>
          <p:nvPr/>
        </p:nvSpPr>
        <p:spPr bwMode="auto">
          <a:xfrm>
            <a:off x="235132" y="1619175"/>
            <a:ext cx="11691257"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ts val="600"/>
              </a:spcBef>
              <a:spcAft>
                <a:spcPts val="1200"/>
              </a:spcAft>
              <a:buClrTx/>
              <a:buSzTx/>
              <a:buFontTx/>
              <a:buNone/>
              <a:tabLst/>
            </a:pP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Још</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један</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проблем</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представља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и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недостатак</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паркинг</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места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неопходних</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за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потребе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особа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инвалидитетом</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p>
          <a:p>
            <a:pPr marL="0" marR="0" lvl="0" indent="0" algn="just" defTabSz="914400" rtl="0" eaLnBrk="1" fontAlgn="base" latinLnBrk="0" hangingPunct="1">
              <a:lnSpc>
                <a:spcPct val="100000"/>
              </a:lnSpc>
              <a:spcBef>
                <a:spcPts val="600"/>
              </a:spcBef>
              <a:spcAft>
                <a:spcPts val="1200"/>
              </a:spcAft>
              <a:buClrTx/>
              <a:buSzTx/>
              <a:buFontTx/>
              <a:buNone/>
              <a:tabLst/>
            </a:pP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Правилником</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о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техничким</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стандардима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планирања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пројектовања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и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изградње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објеката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којима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осигурава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несметано</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кретање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и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приступ</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особама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инвалидитетом</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деци</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и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старим</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особама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прописано</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је</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да</a:t>
            </a:r>
            <a:r>
              <a:rPr kumimoji="0" lang="en-US" sz="2500" b="0"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5%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паркинг</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места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(а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најмање</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једно</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место</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на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јавним</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паркиралиштима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јавним</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гаражама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као</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и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паркиралиштима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уз</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објекте</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за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јавно</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коришћење</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и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стамбене</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и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стамбено</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пословне</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зграде</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десет</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и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више</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станова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мора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бити</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резервисано</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и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прилагођено</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за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потребе</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особа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са</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0000"/>
                </a:solidFill>
                <a:effectLst/>
                <a:latin typeface="Cambria" pitchFamily="18" charset="0"/>
                <a:ea typeface="Cambria" pitchFamily="18" charset="0"/>
                <a:cs typeface="Times New Roman" pitchFamily="18" charset="0"/>
              </a:rPr>
              <a:t>инвалидитетом</a:t>
            </a:r>
            <a:r>
              <a:rPr kumimoji="0" lang="en-US" sz="2500" b="1" i="0" u="none" strike="noStrike" cap="none" normalizeH="0" baseline="0" dirty="0">
                <a:ln>
                  <a:noFill/>
                </a:ln>
                <a:solidFill>
                  <a:srgbClr val="000000"/>
                </a:solidFill>
                <a:effectLst/>
                <a:latin typeface="Cambria" pitchFamily="18" charset="0"/>
                <a:ea typeface="Cambria" pitchFamily="18" charset="0"/>
                <a:cs typeface="Times New Roman" pitchFamily="18" charset="0"/>
              </a:rPr>
              <a:t>. </a:t>
            </a:r>
            <a:endParaRPr kumimoji="0" lang="en-US" sz="2500" b="0" i="0" u="none" strike="noStrike" cap="none" normalizeH="0" baseline="0" dirty="0">
              <a:ln>
                <a:noFill/>
              </a:ln>
              <a:solidFill>
                <a:schemeClr val="tx1"/>
              </a:solidFill>
              <a:effectLst/>
              <a:latin typeface="Cambria" pitchFamily="18" charset="0"/>
              <a:ea typeface="Cambria" pitchFamily="18" charset="0"/>
              <a:cs typeface="Arial" pitchFamily="34" charset="0"/>
            </a:endParaRPr>
          </a:p>
        </p:txBody>
      </p:sp>
      <p:pic>
        <p:nvPicPr>
          <p:cNvPr id="47108" name="Picture 4" descr="C:\Users\marin\OneDrive\Radna površina\ppt za D\l50cySojnh9GtPdQ.jpg"/>
          <p:cNvPicPr>
            <a:picLocks noChangeAspect="1" noChangeArrowheads="1"/>
          </p:cNvPicPr>
          <p:nvPr/>
        </p:nvPicPr>
        <p:blipFill>
          <a:blip r:embed="rId3" cstate="print"/>
          <a:srcRect t="16150" b="18475"/>
          <a:stretch>
            <a:fillRect/>
          </a:stretch>
        </p:blipFill>
        <p:spPr bwMode="auto">
          <a:xfrm>
            <a:off x="8837841" y="5329647"/>
            <a:ext cx="2426968" cy="1188719"/>
          </a:xfrm>
          <a:prstGeom prst="rect">
            <a:avLst/>
          </a:prstGeom>
          <a:ln>
            <a:noFill/>
          </a:ln>
          <a:effectLst>
            <a:softEdge rad="112500"/>
          </a:effectLst>
        </p:spPr>
      </p:pic>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upRight)">
                                      <p:cBhvr>
                                        <p:cTn id="7" dur="500"/>
                                        <p:tgtEl>
                                          <p:spTgt spid="2"/>
                                        </p:tgtEl>
                                      </p:cBhvr>
                                    </p:animEffect>
                                  </p:childTnLst>
                                </p:cTn>
                              </p:par>
                              <p:par>
                                <p:cTn id="8" presetID="18" presetClass="entr" presetSubtype="3" fill="hold" nodeType="withEffect">
                                  <p:stCondLst>
                                    <p:cond delay="0"/>
                                  </p:stCondLst>
                                  <p:childTnLst>
                                    <p:set>
                                      <p:cBhvr>
                                        <p:cTn id="9" dur="1" fill="hold">
                                          <p:stCondLst>
                                            <p:cond delay="0"/>
                                          </p:stCondLst>
                                        </p:cTn>
                                        <p:tgtEl>
                                          <p:spTgt spid="47106"/>
                                        </p:tgtEl>
                                        <p:attrNameLst>
                                          <p:attrName>style.visibility</p:attrName>
                                        </p:attrNameLst>
                                      </p:cBhvr>
                                      <p:to>
                                        <p:strVal val="visible"/>
                                      </p:to>
                                    </p:set>
                                    <p:animEffect transition="in" filter="strips(upRight)">
                                      <p:cBhvr>
                                        <p:cTn id="10" dur="500"/>
                                        <p:tgtEl>
                                          <p:spTgt spid="47106"/>
                                        </p:tgtEl>
                                      </p:cBhvr>
                                    </p:animEffect>
                                  </p:childTnLst>
                                </p:cTn>
                              </p:par>
                              <p:par>
                                <p:cTn id="11" presetID="18" presetClass="entr" presetSubtype="3" fill="hold" grpId="0" nodeType="withEffect">
                                  <p:stCondLst>
                                    <p:cond delay="0"/>
                                  </p:stCondLst>
                                  <p:childTnLst>
                                    <p:set>
                                      <p:cBhvr>
                                        <p:cTn id="12" dur="1" fill="hold">
                                          <p:stCondLst>
                                            <p:cond delay="0"/>
                                          </p:stCondLst>
                                        </p:cTn>
                                        <p:tgtEl>
                                          <p:spTgt spid="47107"/>
                                        </p:tgtEl>
                                        <p:attrNameLst>
                                          <p:attrName>style.visibility</p:attrName>
                                        </p:attrNameLst>
                                      </p:cBhvr>
                                      <p:to>
                                        <p:strVal val="visible"/>
                                      </p:to>
                                    </p:set>
                                    <p:animEffect transition="in" filter="strips(upRight)">
                                      <p:cBhvr>
                                        <p:cTn id="13" dur="500"/>
                                        <p:tgtEl>
                                          <p:spTgt spid="47107"/>
                                        </p:tgtEl>
                                      </p:cBhvr>
                                    </p:animEffect>
                                  </p:childTnLst>
                                </p:cTn>
                              </p:par>
                              <p:par>
                                <p:cTn id="14" presetID="18" presetClass="entr" presetSubtype="3" fill="hold" nodeType="withEffect">
                                  <p:stCondLst>
                                    <p:cond delay="0"/>
                                  </p:stCondLst>
                                  <p:childTnLst>
                                    <p:set>
                                      <p:cBhvr>
                                        <p:cTn id="15" dur="1" fill="hold">
                                          <p:stCondLst>
                                            <p:cond delay="0"/>
                                          </p:stCondLst>
                                        </p:cTn>
                                        <p:tgtEl>
                                          <p:spTgt spid="47108"/>
                                        </p:tgtEl>
                                        <p:attrNameLst>
                                          <p:attrName>style.visibility</p:attrName>
                                        </p:attrNameLst>
                                      </p:cBhvr>
                                      <p:to>
                                        <p:strVal val="visible"/>
                                      </p:to>
                                    </p:set>
                                    <p:animEffect transition="in" filter="strips(upRight)">
                                      <p:cBhvr>
                                        <p:cTn id="16" dur="500"/>
                                        <p:tgtEl>
                                          <p:spTgt spid="47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710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marL="547370" indent="-547370" algn="ctr">
              <a:lnSpc>
                <a:spcPct val="107000"/>
              </a:lnSpc>
              <a:spcBef>
                <a:spcPts val="1800"/>
              </a:spcBef>
              <a:spcAft>
                <a:spcPts val="1800"/>
              </a:spcAft>
            </a:pPr>
            <a:r>
              <a:rPr lang="en-US" sz="3500" kern="100" dirty="0" err="1">
                <a:latin typeface="Cambria"/>
                <a:ea typeface="Times New Roman"/>
                <a:cs typeface="Times New Roman"/>
              </a:rPr>
              <a:t>Паркинг</a:t>
            </a:r>
            <a:r>
              <a:rPr lang="en-US" sz="3500" kern="100" dirty="0">
                <a:latin typeface="Cambria"/>
                <a:ea typeface="Times New Roman"/>
                <a:cs typeface="Times New Roman"/>
              </a:rPr>
              <a:t> </a:t>
            </a:r>
            <a:r>
              <a:rPr lang="en-US" sz="3500" kern="100" dirty="0" err="1">
                <a:latin typeface="Cambria"/>
                <a:ea typeface="Times New Roman"/>
                <a:cs typeface="Times New Roman"/>
              </a:rPr>
              <a:t>места</a:t>
            </a:r>
            <a:r>
              <a:rPr lang="en-US" sz="3500" kern="100" dirty="0">
                <a:latin typeface="Cambria"/>
                <a:ea typeface="Times New Roman"/>
                <a:cs typeface="Times New Roman"/>
              </a:rPr>
              <a:t> </a:t>
            </a:r>
            <a:r>
              <a:rPr lang="en-US" sz="3500" kern="100" dirty="0" err="1">
                <a:latin typeface="Cambria"/>
                <a:ea typeface="Times New Roman"/>
                <a:cs typeface="Times New Roman"/>
              </a:rPr>
              <a:t>за</a:t>
            </a:r>
            <a:r>
              <a:rPr lang="en-US" sz="3500" kern="100" dirty="0">
                <a:latin typeface="Cambria"/>
                <a:ea typeface="Times New Roman"/>
                <a:cs typeface="Times New Roman"/>
              </a:rPr>
              <a:t> </a:t>
            </a:r>
            <a:r>
              <a:rPr lang="en-US" sz="3500" kern="100" dirty="0" err="1">
                <a:latin typeface="Cambria"/>
                <a:ea typeface="Times New Roman"/>
                <a:cs typeface="Times New Roman"/>
              </a:rPr>
              <a:t>особе</a:t>
            </a:r>
            <a:r>
              <a:rPr lang="en-US" sz="3500" kern="100" dirty="0">
                <a:latin typeface="Cambria"/>
                <a:ea typeface="Times New Roman"/>
                <a:cs typeface="Times New Roman"/>
              </a:rPr>
              <a:t> </a:t>
            </a:r>
            <a:r>
              <a:rPr lang="en-US" sz="3500" kern="100" dirty="0" err="1">
                <a:latin typeface="Cambria"/>
                <a:ea typeface="Times New Roman"/>
                <a:cs typeface="Times New Roman"/>
              </a:rPr>
              <a:t>са</a:t>
            </a:r>
            <a:r>
              <a:rPr lang="en-US" sz="3500" kern="100" dirty="0">
                <a:latin typeface="Cambria"/>
                <a:ea typeface="Times New Roman"/>
                <a:cs typeface="Times New Roman"/>
              </a:rPr>
              <a:t> </a:t>
            </a:r>
            <a:r>
              <a:rPr lang="en-US" sz="3500" kern="100" dirty="0" err="1">
                <a:latin typeface="Cambria"/>
                <a:ea typeface="Times New Roman"/>
                <a:cs typeface="Times New Roman"/>
              </a:rPr>
              <a:t>инвалидитетом</a:t>
            </a:r>
            <a:endParaRPr lang="en-US" sz="3500" kern="100" dirty="0">
              <a:latin typeface="Cambria"/>
              <a:ea typeface="Times New Roman"/>
              <a:cs typeface="Times New Roman"/>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34</a:t>
            </a:fld>
            <a:endParaRPr lang="sr-Latn-RS" dirty="0"/>
          </a:p>
        </p:txBody>
      </p:sp>
      <p:pic>
        <p:nvPicPr>
          <p:cNvPr id="47106" name="Picture 2" descr="C:\Users\marin\OneDrive\Radna površina\ppt za D\parking.png"/>
          <p:cNvPicPr>
            <a:picLocks noChangeAspect="1" noChangeArrowheads="1"/>
          </p:cNvPicPr>
          <p:nvPr/>
        </p:nvPicPr>
        <p:blipFill>
          <a:blip r:embed="rId2" cstate="print"/>
          <a:srcRect/>
          <a:stretch>
            <a:fillRect/>
          </a:stretch>
        </p:blipFill>
        <p:spPr bwMode="auto">
          <a:xfrm>
            <a:off x="313052" y="186962"/>
            <a:ext cx="1014821" cy="1014821"/>
          </a:xfrm>
          <a:prstGeom prst="rect">
            <a:avLst/>
          </a:prstGeom>
          <a:noFill/>
        </p:spPr>
      </p:pic>
      <p:sp>
        <p:nvSpPr>
          <p:cNvPr id="47107" name="Rectangle 3"/>
          <p:cNvSpPr>
            <a:spLocks noChangeArrowheads="1"/>
          </p:cNvSpPr>
          <p:nvPr/>
        </p:nvSpPr>
        <p:spPr bwMode="auto">
          <a:xfrm>
            <a:off x="300447" y="1627925"/>
            <a:ext cx="11521438" cy="39395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spcBef>
                <a:spcPts val="600"/>
              </a:spcBef>
              <a:spcAft>
                <a:spcPts val="2400"/>
              </a:spcAft>
            </a:pPr>
            <a:r>
              <a:rPr lang="en-US" sz="2500" dirty="0" err="1">
                <a:latin typeface="Cambria" pitchFamily="18" charset="0"/>
                <a:ea typeface="Cambria" pitchFamily="18" charset="0"/>
              </a:rPr>
              <a:t>Изузетно</a:t>
            </a:r>
            <a:r>
              <a:rPr lang="en-US" sz="2500" dirty="0">
                <a:latin typeface="Cambria" pitchFamily="18" charset="0"/>
                <a:ea typeface="Cambria" pitchFamily="18" charset="0"/>
              </a:rPr>
              <a:t>, </a:t>
            </a:r>
            <a:r>
              <a:rPr lang="en-US" sz="2500" b="1" dirty="0" err="1">
                <a:latin typeface="Cambria" pitchFamily="18" charset="0"/>
                <a:ea typeface="Cambria" pitchFamily="18" charset="0"/>
              </a:rPr>
              <a:t>на</a:t>
            </a:r>
            <a:r>
              <a:rPr lang="en-US" sz="2500" b="1" dirty="0">
                <a:latin typeface="Cambria" pitchFamily="18" charset="0"/>
                <a:ea typeface="Cambria" pitchFamily="18" charset="0"/>
              </a:rPr>
              <a:t> </a:t>
            </a:r>
            <a:r>
              <a:rPr lang="en-US" sz="2500" b="1" dirty="0" err="1">
                <a:latin typeface="Cambria" pitchFamily="18" charset="0"/>
                <a:ea typeface="Cambria" pitchFamily="18" charset="0"/>
              </a:rPr>
              <a:t>паркиралиштима</a:t>
            </a:r>
            <a:r>
              <a:rPr lang="en-US" sz="2500" b="1" dirty="0">
                <a:latin typeface="Cambria" pitchFamily="18" charset="0"/>
                <a:ea typeface="Cambria" pitchFamily="18" charset="0"/>
              </a:rPr>
              <a:t> </a:t>
            </a:r>
            <a:r>
              <a:rPr lang="en-US" sz="2500" b="1" dirty="0" err="1">
                <a:latin typeface="Cambria" pitchFamily="18" charset="0"/>
                <a:ea typeface="Cambria" pitchFamily="18" charset="0"/>
              </a:rPr>
              <a:t>уз</a:t>
            </a:r>
            <a:r>
              <a:rPr lang="en-US" sz="2500" b="1" dirty="0">
                <a:latin typeface="Cambria" pitchFamily="18" charset="0"/>
                <a:ea typeface="Cambria" pitchFamily="18" charset="0"/>
              </a:rPr>
              <a:t> </a:t>
            </a:r>
            <a:r>
              <a:rPr lang="en-US" sz="2500" b="1" dirty="0" err="1">
                <a:latin typeface="Cambria" pitchFamily="18" charset="0"/>
                <a:ea typeface="Cambria" pitchFamily="18" charset="0"/>
              </a:rPr>
              <a:t>домове</a:t>
            </a:r>
            <a:r>
              <a:rPr lang="en-US" sz="2500" b="1" dirty="0">
                <a:latin typeface="Cambria" pitchFamily="18" charset="0"/>
                <a:ea typeface="Cambria" pitchFamily="18" charset="0"/>
              </a:rPr>
              <a:t> </a:t>
            </a:r>
            <a:r>
              <a:rPr lang="en-US" sz="2500" b="1" dirty="0" err="1">
                <a:latin typeface="Cambria" pitchFamily="18" charset="0"/>
                <a:ea typeface="Cambria" pitchFamily="18" charset="0"/>
              </a:rPr>
              <a:t>здравља</a:t>
            </a:r>
            <a:r>
              <a:rPr lang="en-US" sz="2500" b="1" dirty="0">
                <a:latin typeface="Cambria" pitchFamily="18" charset="0"/>
                <a:ea typeface="Cambria" pitchFamily="18" charset="0"/>
              </a:rPr>
              <a:t>, </a:t>
            </a:r>
            <a:r>
              <a:rPr lang="en-US" sz="2500" b="1" dirty="0" err="1">
                <a:latin typeface="Cambria" pitchFamily="18" charset="0"/>
                <a:ea typeface="Cambria" pitchFamily="18" charset="0"/>
              </a:rPr>
              <a:t>болнице</a:t>
            </a:r>
            <a:r>
              <a:rPr lang="en-US" sz="2500" b="1" dirty="0">
                <a:latin typeface="Cambria" pitchFamily="18" charset="0"/>
                <a:ea typeface="Cambria" pitchFamily="18" charset="0"/>
              </a:rPr>
              <a:t>, </a:t>
            </a:r>
            <a:r>
              <a:rPr lang="en-US" sz="2500" b="1" dirty="0" err="1">
                <a:latin typeface="Cambria" pitchFamily="18" charset="0"/>
                <a:ea typeface="Cambria" pitchFamily="18" charset="0"/>
              </a:rPr>
              <a:t>домове</a:t>
            </a:r>
            <a:r>
              <a:rPr lang="en-US" sz="2500" b="1" dirty="0">
                <a:latin typeface="Cambria" pitchFamily="18" charset="0"/>
                <a:ea typeface="Cambria" pitchFamily="18" charset="0"/>
              </a:rPr>
              <a:t> </a:t>
            </a:r>
            <a:r>
              <a:rPr lang="en-US" sz="2500" b="1" dirty="0" err="1">
                <a:latin typeface="Cambria" pitchFamily="18" charset="0"/>
                <a:ea typeface="Cambria" pitchFamily="18" charset="0"/>
              </a:rPr>
              <a:t>старих</a:t>
            </a:r>
            <a:r>
              <a:rPr lang="en-US" sz="2500" b="1" dirty="0">
                <a:latin typeface="Cambria" pitchFamily="18" charset="0"/>
                <a:ea typeface="Cambria" pitchFamily="18" charset="0"/>
              </a:rPr>
              <a:t> и </a:t>
            </a:r>
            <a:r>
              <a:rPr lang="en-US" sz="2500" b="1" dirty="0" err="1">
                <a:latin typeface="Cambria" pitchFamily="18" charset="0"/>
                <a:ea typeface="Cambria" pitchFamily="18" charset="0"/>
              </a:rPr>
              <a:t>друге</a:t>
            </a:r>
            <a:r>
              <a:rPr lang="en-US" sz="2500" b="1" dirty="0">
                <a:latin typeface="Cambria" pitchFamily="18" charset="0"/>
                <a:ea typeface="Cambria" pitchFamily="18" charset="0"/>
              </a:rPr>
              <a:t> </a:t>
            </a:r>
            <a:r>
              <a:rPr lang="en-US" sz="2500" b="1" dirty="0" err="1">
                <a:latin typeface="Cambria" pitchFamily="18" charset="0"/>
                <a:ea typeface="Cambria" pitchFamily="18" charset="0"/>
              </a:rPr>
              <a:t>здравствене</a:t>
            </a:r>
            <a:r>
              <a:rPr lang="en-US" sz="2500" b="1" dirty="0">
                <a:latin typeface="Cambria" pitchFamily="18" charset="0"/>
                <a:ea typeface="Cambria" pitchFamily="18" charset="0"/>
              </a:rPr>
              <a:t> и </a:t>
            </a:r>
            <a:r>
              <a:rPr lang="en-US" sz="2500" b="1" dirty="0" err="1">
                <a:latin typeface="Cambria" pitchFamily="18" charset="0"/>
                <a:ea typeface="Cambria" pitchFamily="18" charset="0"/>
              </a:rPr>
              <a:t>социјалне</a:t>
            </a:r>
            <a:r>
              <a:rPr lang="en-US" sz="2500" b="1" dirty="0">
                <a:latin typeface="Cambria" pitchFamily="18" charset="0"/>
                <a:ea typeface="Cambria" pitchFamily="18" charset="0"/>
              </a:rPr>
              <a:t> </a:t>
            </a:r>
            <a:r>
              <a:rPr lang="en-US" sz="2500" b="1" dirty="0" err="1">
                <a:latin typeface="Cambria" pitchFamily="18" charset="0"/>
                <a:ea typeface="Cambria" pitchFamily="18" charset="0"/>
              </a:rPr>
              <a:t>установе</a:t>
            </a:r>
            <a:r>
              <a:rPr lang="en-US" sz="2500" b="1" dirty="0">
                <a:latin typeface="Cambria" pitchFamily="18" charset="0"/>
                <a:ea typeface="Cambria" pitchFamily="18" charset="0"/>
              </a:rPr>
              <a:t>, </a:t>
            </a:r>
            <a:r>
              <a:rPr lang="en-US" sz="2500" b="1" dirty="0" err="1">
                <a:latin typeface="Cambria" pitchFamily="18" charset="0"/>
                <a:ea typeface="Cambria" pitchFamily="18" charset="0"/>
              </a:rPr>
              <a:t>најмање</a:t>
            </a:r>
            <a:r>
              <a:rPr lang="en-US" sz="2500" b="1" dirty="0">
                <a:latin typeface="Cambria" pitchFamily="18" charset="0"/>
                <a:ea typeface="Cambria" pitchFamily="18" charset="0"/>
              </a:rPr>
              <a:t> 10% </a:t>
            </a:r>
            <a:r>
              <a:rPr lang="en-US" sz="2500" b="1" dirty="0" err="1">
                <a:latin typeface="Cambria" pitchFamily="18" charset="0"/>
                <a:ea typeface="Cambria" pitchFamily="18" charset="0"/>
              </a:rPr>
              <a:t>паркинг</a:t>
            </a:r>
            <a:r>
              <a:rPr lang="en-US" sz="2500" b="1" dirty="0">
                <a:latin typeface="Cambria" pitchFamily="18" charset="0"/>
                <a:ea typeface="Cambria" pitchFamily="18" charset="0"/>
              </a:rPr>
              <a:t> </a:t>
            </a:r>
            <a:r>
              <a:rPr lang="en-US" sz="2500" b="1" dirty="0" err="1">
                <a:latin typeface="Cambria" pitchFamily="18" charset="0"/>
                <a:ea typeface="Cambria" pitchFamily="18" charset="0"/>
              </a:rPr>
              <a:t>места</a:t>
            </a:r>
            <a:r>
              <a:rPr lang="en-US" sz="2500" b="1" dirty="0">
                <a:latin typeface="Cambria" pitchFamily="18" charset="0"/>
                <a:ea typeface="Cambria" pitchFamily="18" charset="0"/>
              </a:rPr>
              <a:t> </a:t>
            </a:r>
            <a:r>
              <a:rPr lang="en-US" sz="2500" b="1" dirty="0" err="1">
                <a:latin typeface="Cambria" pitchFamily="18" charset="0"/>
                <a:ea typeface="Cambria" pitchFamily="18" charset="0"/>
              </a:rPr>
              <a:t>од</a:t>
            </a:r>
            <a:r>
              <a:rPr lang="en-US" sz="2500" b="1" dirty="0">
                <a:latin typeface="Cambria" pitchFamily="18" charset="0"/>
                <a:ea typeface="Cambria" pitchFamily="18" charset="0"/>
              </a:rPr>
              <a:t> </a:t>
            </a:r>
            <a:r>
              <a:rPr lang="en-US" sz="2500" b="1" dirty="0" err="1">
                <a:latin typeface="Cambria" pitchFamily="18" charset="0"/>
                <a:ea typeface="Cambria" pitchFamily="18" charset="0"/>
              </a:rPr>
              <a:t>укупног</a:t>
            </a:r>
            <a:r>
              <a:rPr lang="en-US" sz="2500" b="1" dirty="0">
                <a:latin typeface="Cambria" pitchFamily="18" charset="0"/>
                <a:ea typeface="Cambria" pitchFamily="18" charset="0"/>
              </a:rPr>
              <a:t> </a:t>
            </a:r>
            <a:r>
              <a:rPr lang="en-US" sz="2500" b="1" dirty="0" err="1">
                <a:latin typeface="Cambria" pitchFamily="18" charset="0"/>
                <a:ea typeface="Cambria" pitchFamily="18" charset="0"/>
              </a:rPr>
              <a:t>броја</a:t>
            </a:r>
            <a:r>
              <a:rPr lang="en-US" sz="2500" b="1" dirty="0">
                <a:latin typeface="Cambria" pitchFamily="18" charset="0"/>
                <a:ea typeface="Cambria" pitchFamily="18" charset="0"/>
              </a:rPr>
              <a:t> </a:t>
            </a:r>
            <a:r>
              <a:rPr lang="en-US" sz="2500" b="1" dirty="0" err="1">
                <a:latin typeface="Cambria" pitchFamily="18" charset="0"/>
                <a:ea typeface="Cambria" pitchFamily="18" charset="0"/>
              </a:rPr>
              <a:t>места</a:t>
            </a:r>
            <a:r>
              <a:rPr lang="en-US" sz="2500" b="1" dirty="0">
                <a:latin typeface="Cambria" pitchFamily="18" charset="0"/>
                <a:ea typeface="Cambria" pitchFamily="18" charset="0"/>
              </a:rPr>
              <a:t> </a:t>
            </a:r>
            <a:r>
              <a:rPr lang="en-US" sz="2500" b="1" dirty="0" err="1">
                <a:latin typeface="Cambria" pitchFamily="18" charset="0"/>
                <a:ea typeface="Cambria" pitchFamily="18" charset="0"/>
              </a:rPr>
              <a:t>за</a:t>
            </a:r>
            <a:r>
              <a:rPr lang="en-US" sz="2500" b="1" dirty="0">
                <a:latin typeface="Cambria" pitchFamily="18" charset="0"/>
                <a:ea typeface="Cambria" pitchFamily="18" charset="0"/>
              </a:rPr>
              <a:t> </a:t>
            </a:r>
            <a:r>
              <a:rPr lang="en-US" sz="2500" b="1" dirty="0" err="1">
                <a:latin typeface="Cambria" pitchFamily="18" charset="0"/>
                <a:ea typeface="Cambria" pitchFamily="18" charset="0"/>
              </a:rPr>
              <a:t>паркирање</a:t>
            </a:r>
            <a:r>
              <a:rPr lang="en-US" sz="2500" b="1" dirty="0">
                <a:latin typeface="Cambria" pitchFamily="18" charset="0"/>
                <a:ea typeface="Cambria" pitchFamily="18" charset="0"/>
              </a:rPr>
              <a:t>, а </a:t>
            </a:r>
            <a:r>
              <a:rPr lang="en-US" sz="2500" b="1" dirty="0" err="1">
                <a:latin typeface="Cambria" pitchFamily="18" charset="0"/>
                <a:ea typeface="Cambria" pitchFamily="18" charset="0"/>
              </a:rPr>
              <a:t>најмање</a:t>
            </a:r>
            <a:r>
              <a:rPr lang="en-US" sz="2500" b="1" dirty="0">
                <a:latin typeface="Cambria" pitchFamily="18" charset="0"/>
                <a:ea typeface="Cambria" pitchFamily="18" charset="0"/>
              </a:rPr>
              <a:t> </a:t>
            </a:r>
            <a:r>
              <a:rPr lang="en-US" sz="2500" b="1" dirty="0" err="1">
                <a:latin typeface="Cambria" pitchFamily="18" charset="0"/>
                <a:ea typeface="Cambria" pitchFamily="18" charset="0"/>
              </a:rPr>
              <a:t>два</a:t>
            </a:r>
            <a:r>
              <a:rPr lang="en-US" sz="2500" b="1" dirty="0">
                <a:latin typeface="Cambria" pitchFamily="18" charset="0"/>
                <a:ea typeface="Cambria" pitchFamily="18" charset="0"/>
              </a:rPr>
              <a:t> </a:t>
            </a:r>
            <a:r>
              <a:rPr lang="en-US" sz="2500" b="1" dirty="0" err="1">
                <a:latin typeface="Cambria" pitchFamily="18" charset="0"/>
                <a:ea typeface="Cambria" pitchFamily="18" charset="0"/>
              </a:rPr>
              <a:t>места</a:t>
            </a:r>
            <a:r>
              <a:rPr lang="en-US" sz="2500" b="1" dirty="0">
                <a:latin typeface="Cambria" pitchFamily="18" charset="0"/>
                <a:ea typeface="Cambria" pitchFamily="18" charset="0"/>
              </a:rPr>
              <a:t> </a:t>
            </a:r>
            <a:r>
              <a:rPr lang="en-US" sz="2500" b="1" dirty="0" err="1">
                <a:latin typeface="Cambria" pitchFamily="18" charset="0"/>
                <a:ea typeface="Cambria" pitchFamily="18" charset="0"/>
              </a:rPr>
              <a:t>треба</a:t>
            </a:r>
            <a:r>
              <a:rPr lang="en-US" sz="2500" b="1" dirty="0">
                <a:latin typeface="Cambria" pitchFamily="18" charset="0"/>
                <a:ea typeface="Cambria" pitchFamily="18" charset="0"/>
              </a:rPr>
              <a:t> </a:t>
            </a:r>
            <a:r>
              <a:rPr lang="en-US" sz="2500" b="1" dirty="0" err="1">
                <a:latin typeface="Cambria" pitchFamily="18" charset="0"/>
                <a:ea typeface="Cambria" pitchFamily="18" charset="0"/>
              </a:rPr>
              <a:t>да</a:t>
            </a:r>
            <a:r>
              <a:rPr lang="en-US" sz="2500" b="1" dirty="0">
                <a:latin typeface="Cambria" pitchFamily="18" charset="0"/>
                <a:ea typeface="Cambria" pitchFamily="18" charset="0"/>
              </a:rPr>
              <a:t> </a:t>
            </a:r>
            <a:r>
              <a:rPr lang="en-US" sz="2500" b="1" dirty="0" err="1">
                <a:latin typeface="Cambria" pitchFamily="18" charset="0"/>
                <a:ea typeface="Cambria" pitchFamily="18" charset="0"/>
              </a:rPr>
              <a:t>буду</a:t>
            </a:r>
            <a:r>
              <a:rPr lang="en-US" sz="2500" b="1" dirty="0">
                <a:latin typeface="Cambria" pitchFamily="18" charset="0"/>
                <a:ea typeface="Cambria" pitchFamily="18" charset="0"/>
              </a:rPr>
              <a:t> </a:t>
            </a:r>
            <a:r>
              <a:rPr lang="en-US" sz="2500" b="1" dirty="0" err="1">
                <a:latin typeface="Cambria" pitchFamily="18" charset="0"/>
                <a:ea typeface="Cambria" pitchFamily="18" charset="0"/>
              </a:rPr>
              <a:t>за</a:t>
            </a:r>
            <a:r>
              <a:rPr lang="en-US" sz="2500" b="1" dirty="0">
                <a:latin typeface="Cambria" pitchFamily="18" charset="0"/>
                <a:ea typeface="Cambria" pitchFamily="18" charset="0"/>
              </a:rPr>
              <a:t> </a:t>
            </a:r>
            <a:r>
              <a:rPr lang="en-US" sz="2500" b="1" dirty="0" err="1">
                <a:latin typeface="Cambria" pitchFamily="18" charset="0"/>
                <a:ea typeface="Cambria" pitchFamily="18" charset="0"/>
              </a:rPr>
              <a:t>паркирање</a:t>
            </a:r>
            <a:r>
              <a:rPr lang="en-US" sz="2500" b="1" dirty="0">
                <a:latin typeface="Cambria" pitchFamily="18" charset="0"/>
                <a:ea typeface="Cambria" pitchFamily="18" charset="0"/>
              </a:rPr>
              <a:t> </a:t>
            </a:r>
            <a:r>
              <a:rPr lang="en-US" sz="2500" b="1" dirty="0" err="1">
                <a:latin typeface="Cambria" pitchFamily="18" charset="0"/>
                <a:ea typeface="Cambria" pitchFamily="18" charset="0"/>
              </a:rPr>
              <a:t>возила</a:t>
            </a:r>
            <a:r>
              <a:rPr lang="en-US" sz="2500" b="1" dirty="0">
                <a:latin typeface="Cambria" pitchFamily="18" charset="0"/>
                <a:ea typeface="Cambria" pitchFamily="18" charset="0"/>
              </a:rPr>
              <a:t> </a:t>
            </a:r>
            <a:r>
              <a:rPr lang="en-US" sz="2500" b="1" dirty="0" err="1">
                <a:latin typeface="Cambria" pitchFamily="18" charset="0"/>
                <a:ea typeface="Cambria" pitchFamily="18" charset="0"/>
              </a:rPr>
              <a:t>особа</a:t>
            </a:r>
            <a:r>
              <a:rPr lang="en-US" sz="2500" b="1" dirty="0">
                <a:latin typeface="Cambria" pitchFamily="18" charset="0"/>
                <a:ea typeface="Cambria" pitchFamily="18" charset="0"/>
              </a:rPr>
              <a:t> </a:t>
            </a:r>
            <a:r>
              <a:rPr lang="en-US" sz="2500" b="1" dirty="0" err="1">
                <a:latin typeface="Cambria" pitchFamily="18" charset="0"/>
                <a:ea typeface="Cambria" pitchFamily="18" charset="0"/>
              </a:rPr>
              <a:t>са</a:t>
            </a:r>
            <a:r>
              <a:rPr lang="en-US" sz="2500" b="1" dirty="0">
                <a:latin typeface="Cambria" pitchFamily="18" charset="0"/>
                <a:ea typeface="Cambria" pitchFamily="18" charset="0"/>
              </a:rPr>
              <a:t> </a:t>
            </a:r>
            <a:r>
              <a:rPr lang="en-US" sz="2500" b="1" dirty="0" err="1">
                <a:latin typeface="Cambria" pitchFamily="18" charset="0"/>
                <a:ea typeface="Cambria" pitchFamily="18" charset="0"/>
              </a:rPr>
              <a:t>инвалидитетом</a:t>
            </a:r>
            <a:r>
              <a:rPr lang="en-US" sz="2500" b="1" dirty="0">
                <a:latin typeface="Cambria" pitchFamily="18" charset="0"/>
                <a:ea typeface="Cambria" pitchFamily="18" charset="0"/>
              </a:rPr>
              <a:t>. </a:t>
            </a:r>
          </a:p>
          <a:p>
            <a:pPr algn="just">
              <a:spcBef>
                <a:spcPts val="600"/>
              </a:spcBef>
              <a:spcAft>
                <a:spcPts val="2400"/>
              </a:spcAft>
            </a:pPr>
            <a:r>
              <a:rPr lang="en-US" sz="2500" dirty="0" err="1">
                <a:latin typeface="Cambria" pitchFamily="18" charset="0"/>
                <a:ea typeface="Cambria" pitchFamily="18" charset="0"/>
              </a:rPr>
              <a:t>Поред</a:t>
            </a:r>
            <a:r>
              <a:rPr lang="en-US" sz="2500" dirty="0">
                <a:latin typeface="Cambria" pitchFamily="18" charset="0"/>
                <a:ea typeface="Cambria" pitchFamily="18" charset="0"/>
              </a:rPr>
              <a:t> </a:t>
            </a:r>
            <a:r>
              <a:rPr lang="en-US" sz="2500" dirty="0" err="1">
                <a:latin typeface="Cambria" pitchFamily="18" charset="0"/>
                <a:ea typeface="Cambria" pitchFamily="18" charset="0"/>
              </a:rPr>
              <a:t>тога</a:t>
            </a:r>
            <a:r>
              <a:rPr lang="en-US" sz="2500" dirty="0">
                <a:latin typeface="Cambria" pitchFamily="18" charset="0"/>
                <a:ea typeface="Cambria" pitchFamily="18" charset="0"/>
              </a:rPr>
              <a:t>, </a:t>
            </a:r>
            <a:r>
              <a:rPr lang="en-US" sz="2500" dirty="0" err="1">
                <a:latin typeface="Cambria" pitchFamily="18" charset="0"/>
                <a:ea typeface="Cambria" pitchFamily="18" charset="0"/>
              </a:rPr>
              <a:t>оставља</a:t>
            </a:r>
            <a:r>
              <a:rPr lang="en-US" sz="2500" dirty="0">
                <a:latin typeface="Cambria" pitchFamily="18" charset="0"/>
                <a:ea typeface="Cambria" pitchFamily="18" charset="0"/>
              </a:rPr>
              <a:t> </a:t>
            </a:r>
            <a:r>
              <a:rPr lang="en-US" sz="2500" dirty="0" err="1">
                <a:latin typeface="Cambria" pitchFamily="18" charset="0"/>
                <a:ea typeface="Cambria" pitchFamily="18" charset="0"/>
              </a:rPr>
              <a:t>се</a:t>
            </a:r>
            <a:r>
              <a:rPr lang="en-US" sz="2500" dirty="0">
                <a:latin typeface="Cambria" pitchFamily="18" charset="0"/>
                <a:ea typeface="Cambria" pitchFamily="18" charset="0"/>
              </a:rPr>
              <a:t> </a:t>
            </a:r>
            <a:r>
              <a:rPr lang="en-US" sz="2500" dirty="0" err="1">
                <a:latin typeface="Cambria" pitchFamily="18" charset="0"/>
                <a:ea typeface="Cambria" pitchFamily="18" charset="0"/>
              </a:rPr>
              <a:t>могућност</a:t>
            </a:r>
            <a:r>
              <a:rPr lang="en-US" sz="2500" dirty="0">
                <a:latin typeface="Cambria" pitchFamily="18" charset="0"/>
                <a:ea typeface="Cambria" pitchFamily="18" charset="0"/>
              </a:rPr>
              <a:t> </a:t>
            </a:r>
            <a:r>
              <a:rPr lang="en-US" sz="2500" dirty="0" err="1">
                <a:latin typeface="Cambria" pitchFamily="18" charset="0"/>
                <a:ea typeface="Cambria" pitchFamily="18" charset="0"/>
              </a:rPr>
              <a:t>резервације</a:t>
            </a:r>
            <a:r>
              <a:rPr lang="en-US" sz="2500" dirty="0">
                <a:latin typeface="Cambria" pitchFamily="18" charset="0"/>
                <a:ea typeface="Cambria" pitchFamily="18" charset="0"/>
              </a:rPr>
              <a:t> </a:t>
            </a:r>
            <a:r>
              <a:rPr lang="en-US" sz="2500" dirty="0" err="1">
                <a:latin typeface="Cambria" pitchFamily="18" charset="0"/>
                <a:ea typeface="Cambria" pitchFamily="18" charset="0"/>
              </a:rPr>
              <a:t>паркинг</a:t>
            </a:r>
            <a:r>
              <a:rPr lang="en-US" sz="2500" dirty="0">
                <a:latin typeface="Cambria" pitchFamily="18" charset="0"/>
                <a:ea typeface="Cambria" pitchFamily="18" charset="0"/>
              </a:rPr>
              <a:t> </a:t>
            </a:r>
            <a:r>
              <a:rPr lang="en-US" sz="2500" dirty="0" err="1">
                <a:latin typeface="Cambria" pitchFamily="18" charset="0"/>
                <a:ea typeface="Cambria" pitchFamily="18" charset="0"/>
              </a:rPr>
              <a:t>места</a:t>
            </a:r>
            <a:r>
              <a:rPr lang="en-US" sz="2500" dirty="0">
                <a:latin typeface="Cambria" pitchFamily="18" charset="0"/>
                <a:ea typeface="Cambria" pitchFamily="18" charset="0"/>
              </a:rPr>
              <a:t> </a:t>
            </a:r>
            <a:r>
              <a:rPr lang="en-US" sz="2500" dirty="0" err="1">
                <a:latin typeface="Cambria" pitchFamily="18" charset="0"/>
                <a:ea typeface="Cambria" pitchFamily="18" charset="0"/>
              </a:rPr>
              <a:t>за</a:t>
            </a:r>
            <a:r>
              <a:rPr lang="en-US" sz="2500" dirty="0">
                <a:latin typeface="Cambria" pitchFamily="18" charset="0"/>
                <a:ea typeface="Cambria" pitchFamily="18" charset="0"/>
              </a:rPr>
              <a:t> </a:t>
            </a:r>
            <a:r>
              <a:rPr lang="en-US" sz="2500" dirty="0" err="1">
                <a:latin typeface="Cambria" pitchFamily="18" charset="0"/>
                <a:ea typeface="Cambria" pitchFamily="18" charset="0"/>
              </a:rPr>
              <a:t>конкретно</a:t>
            </a:r>
            <a:r>
              <a:rPr lang="en-US" sz="2500" dirty="0">
                <a:latin typeface="Cambria" pitchFamily="18" charset="0"/>
                <a:ea typeface="Cambria" pitchFamily="18" charset="0"/>
              </a:rPr>
              <a:t> </a:t>
            </a:r>
            <a:r>
              <a:rPr lang="en-US" sz="2500" dirty="0" err="1">
                <a:latin typeface="Cambria" pitchFamily="18" charset="0"/>
                <a:ea typeface="Cambria" pitchFamily="18" charset="0"/>
              </a:rPr>
              <a:t>возило</a:t>
            </a:r>
            <a:r>
              <a:rPr lang="en-US" sz="2500" dirty="0">
                <a:latin typeface="Cambria" pitchFamily="18" charset="0"/>
                <a:ea typeface="Cambria" pitchFamily="18" charset="0"/>
              </a:rPr>
              <a:t> </a:t>
            </a:r>
            <a:r>
              <a:rPr lang="en-US" sz="2500" dirty="0" err="1">
                <a:latin typeface="Cambria" pitchFamily="18" charset="0"/>
                <a:ea typeface="Cambria" pitchFamily="18" charset="0"/>
              </a:rPr>
              <a:t>које</a:t>
            </a:r>
            <a:r>
              <a:rPr lang="en-US" sz="2500" dirty="0">
                <a:latin typeface="Cambria" pitchFamily="18" charset="0"/>
                <a:ea typeface="Cambria" pitchFamily="18" charset="0"/>
              </a:rPr>
              <a:t> </a:t>
            </a:r>
            <a:r>
              <a:rPr lang="en-US" sz="2500" dirty="0" err="1">
                <a:latin typeface="Cambria" pitchFamily="18" charset="0"/>
                <a:ea typeface="Cambria" pitchFamily="18" charset="0"/>
              </a:rPr>
              <a:t>користи</a:t>
            </a:r>
            <a:r>
              <a:rPr lang="en-US" sz="2500" dirty="0">
                <a:latin typeface="Cambria" pitchFamily="18" charset="0"/>
                <a:ea typeface="Cambria" pitchFamily="18" charset="0"/>
              </a:rPr>
              <a:t> </a:t>
            </a:r>
            <a:r>
              <a:rPr lang="en-US" sz="2500" dirty="0" err="1">
                <a:latin typeface="Cambria" pitchFamily="18" charset="0"/>
                <a:ea typeface="Cambria" pitchFamily="18" charset="0"/>
              </a:rPr>
              <a:t>одређена</a:t>
            </a:r>
            <a:r>
              <a:rPr lang="en-US" sz="2500" dirty="0">
                <a:latin typeface="Cambria" pitchFamily="18" charset="0"/>
                <a:ea typeface="Cambria" pitchFamily="18" charset="0"/>
              </a:rPr>
              <a:t> </a:t>
            </a:r>
            <a:r>
              <a:rPr lang="en-US" sz="2500" dirty="0" err="1">
                <a:latin typeface="Cambria" pitchFamily="18" charset="0"/>
                <a:ea typeface="Cambria" pitchFamily="18" charset="0"/>
              </a:rPr>
              <a:t>особа</a:t>
            </a:r>
            <a:r>
              <a:rPr lang="en-US" sz="2500" dirty="0">
                <a:latin typeface="Cambria" pitchFamily="18" charset="0"/>
                <a:ea typeface="Cambria" pitchFamily="18" charset="0"/>
              </a:rPr>
              <a:t> </a:t>
            </a:r>
            <a:r>
              <a:rPr lang="en-US" sz="2500" dirty="0" err="1">
                <a:latin typeface="Cambria" pitchFamily="18" charset="0"/>
                <a:ea typeface="Cambria" pitchFamily="18" charset="0"/>
              </a:rPr>
              <a:t>са</a:t>
            </a:r>
            <a:r>
              <a:rPr lang="en-US" sz="2500" dirty="0">
                <a:latin typeface="Cambria" pitchFamily="18" charset="0"/>
                <a:ea typeface="Cambria" pitchFamily="18" charset="0"/>
              </a:rPr>
              <a:t> </a:t>
            </a:r>
            <a:r>
              <a:rPr lang="en-US" sz="2500" dirty="0" err="1">
                <a:latin typeface="Cambria" pitchFamily="18" charset="0"/>
                <a:ea typeface="Cambria" pitchFamily="18" charset="0"/>
              </a:rPr>
              <a:t>инвалидитетом</a:t>
            </a:r>
            <a:r>
              <a:rPr lang="en-US" sz="2500" dirty="0">
                <a:latin typeface="Cambria" pitchFamily="18" charset="0"/>
                <a:ea typeface="Cambria" pitchFamily="18" charset="0"/>
              </a:rPr>
              <a:t>. </a:t>
            </a:r>
            <a:r>
              <a:rPr lang="en-US" sz="2500" dirty="0" err="1">
                <a:latin typeface="Cambria" pitchFamily="18" charset="0"/>
                <a:ea typeface="Cambria" pitchFamily="18" charset="0"/>
              </a:rPr>
              <a:t>Међутим</a:t>
            </a:r>
            <a:r>
              <a:rPr lang="en-US" sz="2500" dirty="0">
                <a:latin typeface="Cambria" pitchFamily="18" charset="0"/>
                <a:ea typeface="Cambria" pitchFamily="18" charset="0"/>
              </a:rPr>
              <a:t>, </a:t>
            </a:r>
            <a:r>
              <a:rPr lang="en-US" sz="2500" dirty="0" err="1">
                <a:latin typeface="Cambria" pitchFamily="18" charset="0"/>
                <a:ea typeface="Cambria" pitchFamily="18" charset="0"/>
              </a:rPr>
              <a:t>ово</a:t>
            </a:r>
            <a:r>
              <a:rPr lang="en-US" sz="2500" dirty="0">
                <a:latin typeface="Cambria" pitchFamily="18" charset="0"/>
                <a:ea typeface="Cambria" pitchFamily="18" charset="0"/>
              </a:rPr>
              <a:t> </a:t>
            </a:r>
            <a:r>
              <a:rPr lang="en-US" sz="2500" dirty="0" err="1">
                <a:latin typeface="Cambria" pitchFamily="18" charset="0"/>
                <a:ea typeface="Cambria" pitchFamily="18" charset="0"/>
              </a:rPr>
              <a:t>често</a:t>
            </a:r>
            <a:r>
              <a:rPr lang="en-US" sz="2500" dirty="0">
                <a:latin typeface="Cambria" pitchFamily="18" charset="0"/>
                <a:ea typeface="Cambria" pitchFamily="18" charset="0"/>
              </a:rPr>
              <a:t> </a:t>
            </a:r>
            <a:r>
              <a:rPr lang="en-US" sz="2500" dirty="0" err="1">
                <a:latin typeface="Cambria" pitchFamily="18" charset="0"/>
                <a:ea typeface="Cambria" pitchFamily="18" charset="0"/>
              </a:rPr>
              <a:t>није</a:t>
            </a:r>
            <a:r>
              <a:rPr lang="en-US" sz="2500" dirty="0">
                <a:latin typeface="Cambria" pitchFamily="18" charset="0"/>
                <a:ea typeface="Cambria" pitchFamily="18" charset="0"/>
              </a:rPr>
              <a:t> </a:t>
            </a:r>
            <a:r>
              <a:rPr lang="en-US" sz="2500" dirty="0" err="1">
                <a:latin typeface="Cambria" pitchFamily="18" charset="0"/>
                <a:ea typeface="Cambria" pitchFamily="18" charset="0"/>
              </a:rPr>
              <a:t>довољно</a:t>
            </a:r>
            <a:r>
              <a:rPr lang="en-US" sz="2500" dirty="0">
                <a:latin typeface="Cambria" pitchFamily="18" charset="0"/>
                <a:ea typeface="Cambria" pitchFamily="18" charset="0"/>
              </a:rPr>
              <a:t> </a:t>
            </a:r>
            <a:r>
              <a:rPr lang="en-US" sz="2500" dirty="0" err="1">
                <a:latin typeface="Cambria" pitchFamily="18" charset="0"/>
                <a:ea typeface="Cambria" pitchFamily="18" charset="0"/>
              </a:rPr>
              <a:t>услед</a:t>
            </a:r>
            <a:r>
              <a:rPr lang="en-US" sz="2500" dirty="0">
                <a:latin typeface="Cambria" pitchFamily="18" charset="0"/>
                <a:ea typeface="Cambria" pitchFamily="18" charset="0"/>
              </a:rPr>
              <a:t> </a:t>
            </a:r>
            <a:r>
              <a:rPr lang="en-US" sz="2500" dirty="0" err="1">
                <a:latin typeface="Cambria" pitchFamily="18" charset="0"/>
                <a:ea typeface="Cambria" pitchFamily="18" charset="0"/>
              </a:rPr>
              <a:t>паркирања</a:t>
            </a:r>
            <a:r>
              <a:rPr lang="en-US" sz="2500" dirty="0">
                <a:latin typeface="Cambria" pitchFamily="18" charset="0"/>
                <a:ea typeface="Cambria" pitchFamily="18" charset="0"/>
              </a:rPr>
              <a:t> </a:t>
            </a:r>
            <a:r>
              <a:rPr lang="en-US" sz="2500" dirty="0" err="1">
                <a:latin typeface="Cambria" pitchFamily="18" charset="0"/>
                <a:ea typeface="Cambria" pitchFamily="18" charset="0"/>
              </a:rPr>
              <a:t>других</a:t>
            </a:r>
            <a:r>
              <a:rPr lang="en-US" sz="2500" dirty="0">
                <a:latin typeface="Cambria" pitchFamily="18" charset="0"/>
                <a:ea typeface="Cambria" pitchFamily="18" charset="0"/>
              </a:rPr>
              <a:t> </a:t>
            </a:r>
            <a:r>
              <a:rPr lang="en-US" sz="2500" dirty="0" err="1">
                <a:latin typeface="Cambria" pitchFamily="18" charset="0"/>
                <a:ea typeface="Cambria" pitchFamily="18" charset="0"/>
              </a:rPr>
              <a:t>возила</a:t>
            </a:r>
            <a:r>
              <a:rPr lang="en-US" sz="2500" dirty="0">
                <a:latin typeface="Cambria" pitchFamily="18" charset="0"/>
                <a:ea typeface="Cambria" pitchFamily="18" charset="0"/>
              </a:rPr>
              <a:t> </a:t>
            </a:r>
            <a:r>
              <a:rPr lang="en-US" sz="2500" dirty="0" err="1">
                <a:latin typeface="Cambria" pitchFamily="18" charset="0"/>
                <a:ea typeface="Cambria" pitchFamily="18" charset="0"/>
              </a:rPr>
              <a:t>на</a:t>
            </a:r>
            <a:r>
              <a:rPr lang="en-US" sz="2500" dirty="0">
                <a:latin typeface="Cambria" pitchFamily="18" charset="0"/>
                <a:ea typeface="Cambria" pitchFamily="18" charset="0"/>
              </a:rPr>
              <a:t> </a:t>
            </a:r>
            <a:r>
              <a:rPr lang="en-US" sz="2500" dirty="0" err="1">
                <a:latin typeface="Cambria" pitchFamily="18" charset="0"/>
                <a:ea typeface="Cambria" pitchFamily="18" charset="0"/>
              </a:rPr>
              <a:t>резервисана</a:t>
            </a:r>
            <a:r>
              <a:rPr lang="en-US" sz="2500" dirty="0">
                <a:latin typeface="Cambria" pitchFamily="18" charset="0"/>
                <a:ea typeface="Cambria" pitchFamily="18" charset="0"/>
              </a:rPr>
              <a:t> и </a:t>
            </a:r>
            <a:r>
              <a:rPr lang="en-US" sz="2500" dirty="0" err="1">
                <a:latin typeface="Cambria" pitchFamily="18" charset="0"/>
                <a:ea typeface="Cambria" pitchFamily="18" charset="0"/>
              </a:rPr>
              <a:t>прилагођена</a:t>
            </a:r>
            <a:r>
              <a:rPr lang="en-US" sz="2500" dirty="0">
                <a:latin typeface="Cambria" pitchFamily="18" charset="0"/>
                <a:ea typeface="Cambria" pitchFamily="18" charset="0"/>
              </a:rPr>
              <a:t> </a:t>
            </a:r>
            <a:r>
              <a:rPr lang="en-US" sz="2500" dirty="0" err="1">
                <a:latin typeface="Cambria" pitchFamily="18" charset="0"/>
                <a:ea typeface="Cambria" pitchFamily="18" charset="0"/>
              </a:rPr>
              <a:t>места</a:t>
            </a:r>
            <a:r>
              <a:rPr lang="en-US" sz="2500" dirty="0">
                <a:latin typeface="Cambria" pitchFamily="18" charset="0"/>
                <a:ea typeface="Cambria" pitchFamily="18" charset="0"/>
              </a:rPr>
              <a:t>. </a:t>
            </a:r>
            <a:r>
              <a:rPr lang="en-US" sz="2500" dirty="0" err="1">
                <a:latin typeface="Cambria" pitchFamily="18" charset="0"/>
                <a:ea typeface="Cambria" pitchFamily="18" charset="0"/>
              </a:rPr>
              <a:t>Једно</a:t>
            </a:r>
            <a:r>
              <a:rPr lang="en-US" sz="2500" dirty="0">
                <a:latin typeface="Cambria" pitchFamily="18" charset="0"/>
                <a:ea typeface="Cambria" pitchFamily="18" charset="0"/>
              </a:rPr>
              <a:t> </a:t>
            </a:r>
            <a:r>
              <a:rPr lang="en-US" sz="2500" dirty="0" err="1">
                <a:latin typeface="Cambria" pitchFamily="18" charset="0"/>
                <a:ea typeface="Cambria" pitchFamily="18" charset="0"/>
              </a:rPr>
              <a:t>од</a:t>
            </a:r>
            <a:r>
              <a:rPr lang="en-US" sz="2500" dirty="0">
                <a:latin typeface="Cambria" pitchFamily="18" charset="0"/>
                <a:ea typeface="Cambria" pitchFamily="18" charset="0"/>
              </a:rPr>
              <a:t> </a:t>
            </a:r>
            <a:r>
              <a:rPr lang="en-US" sz="2500" dirty="0" err="1">
                <a:latin typeface="Cambria" pitchFamily="18" charset="0"/>
                <a:ea typeface="Cambria" pitchFamily="18" charset="0"/>
              </a:rPr>
              <a:t>решења</a:t>
            </a:r>
            <a:r>
              <a:rPr lang="en-US" sz="2500" dirty="0">
                <a:latin typeface="Cambria" pitchFamily="18" charset="0"/>
                <a:ea typeface="Cambria" pitchFamily="18" charset="0"/>
              </a:rPr>
              <a:t> </a:t>
            </a:r>
            <a:r>
              <a:rPr lang="en-US" sz="2500" dirty="0" err="1">
                <a:latin typeface="Cambria" pitchFamily="18" charset="0"/>
                <a:ea typeface="Cambria" pitchFamily="18" charset="0"/>
              </a:rPr>
              <a:t>овог</a:t>
            </a:r>
            <a:r>
              <a:rPr lang="en-US" sz="2500" dirty="0">
                <a:latin typeface="Cambria" pitchFamily="18" charset="0"/>
                <a:ea typeface="Cambria" pitchFamily="18" charset="0"/>
              </a:rPr>
              <a:t> </a:t>
            </a:r>
            <a:r>
              <a:rPr lang="en-US" sz="2500" dirty="0" err="1">
                <a:latin typeface="Cambria" pitchFamily="18" charset="0"/>
                <a:ea typeface="Cambria" pitchFamily="18" charset="0"/>
              </a:rPr>
              <a:t>проблема</a:t>
            </a:r>
            <a:r>
              <a:rPr lang="en-US" sz="2500" dirty="0">
                <a:latin typeface="Cambria" pitchFamily="18" charset="0"/>
                <a:ea typeface="Cambria" pitchFamily="18" charset="0"/>
              </a:rPr>
              <a:t> </a:t>
            </a:r>
            <a:r>
              <a:rPr lang="en-US" sz="2500" dirty="0" err="1">
                <a:latin typeface="Cambria" pitchFamily="18" charset="0"/>
                <a:ea typeface="Cambria" pitchFamily="18" charset="0"/>
              </a:rPr>
              <a:t>може</a:t>
            </a:r>
            <a:r>
              <a:rPr lang="en-US" sz="2500" dirty="0">
                <a:latin typeface="Cambria" pitchFamily="18" charset="0"/>
                <a:ea typeface="Cambria" pitchFamily="18" charset="0"/>
              </a:rPr>
              <a:t> </a:t>
            </a:r>
            <a:r>
              <a:rPr lang="en-US" sz="2500" dirty="0" err="1">
                <a:latin typeface="Cambria" pitchFamily="18" charset="0"/>
                <a:ea typeface="Cambria" pitchFamily="18" charset="0"/>
              </a:rPr>
              <a:t>бити</a:t>
            </a:r>
            <a:r>
              <a:rPr lang="en-US" sz="2500" dirty="0">
                <a:latin typeface="Cambria" pitchFamily="18" charset="0"/>
                <a:ea typeface="Cambria" pitchFamily="18" charset="0"/>
              </a:rPr>
              <a:t> </a:t>
            </a:r>
            <a:r>
              <a:rPr lang="en-US" sz="2500" dirty="0" err="1">
                <a:latin typeface="Cambria" pitchFamily="18" charset="0"/>
                <a:ea typeface="Cambria" pitchFamily="18" charset="0"/>
              </a:rPr>
              <a:t>примена</a:t>
            </a:r>
            <a:r>
              <a:rPr lang="en-US" sz="2500" dirty="0">
                <a:latin typeface="Cambria" pitchFamily="18" charset="0"/>
                <a:ea typeface="Cambria" pitchFamily="18" charset="0"/>
              </a:rPr>
              <a:t> </a:t>
            </a:r>
            <a:r>
              <a:rPr lang="en-US" sz="2500" dirty="0" err="1">
                <a:latin typeface="Cambria" pitchFamily="18" charset="0"/>
                <a:ea typeface="Cambria" pitchFamily="18" charset="0"/>
              </a:rPr>
              <a:t>камера</a:t>
            </a:r>
            <a:r>
              <a:rPr lang="en-US" sz="2500" dirty="0">
                <a:latin typeface="Cambria" pitchFamily="18" charset="0"/>
                <a:ea typeface="Cambria" pitchFamily="18" charset="0"/>
              </a:rPr>
              <a:t> и </a:t>
            </a:r>
            <a:r>
              <a:rPr lang="en-US" sz="2500" dirty="0" err="1">
                <a:latin typeface="Cambria" pitchFamily="18" charset="0"/>
                <a:ea typeface="Cambria" pitchFamily="18" charset="0"/>
              </a:rPr>
              <a:t>сензора</a:t>
            </a:r>
            <a:r>
              <a:rPr lang="en-US" sz="2500" dirty="0">
                <a:latin typeface="Cambria" pitchFamily="18" charset="0"/>
                <a:ea typeface="Cambria" pitchFamily="18" charset="0"/>
              </a:rPr>
              <a:t> у </a:t>
            </a:r>
            <a:r>
              <a:rPr lang="en-US" sz="2500" dirty="0" err="1">
                <a:latin typeface="Cambria" pitchFamily="18" charset="0"/>
                <a:ea typeface="Cambria" pitchFamily="18" charset="0"/>
              </a:rPr>
              <a:t>циљу</a:t>
            </a:r>
            <a:r>
              <a:rPr lang="en-US" sz="2500" dirty="0">
                <a:latin typeface="Cambria" pitchFamily="18" charset="0"/>
                <a:ea typeface="Cambria" pitchFamily="18" charset="0"/>
              </a:rPr>
              <a:t> </a:t>
            </a:r>
            <a:r>
              <a:rPr lang="en-US" sz="2500" dirty="0" err="1">
                <a:latin typeface="Cambria" pitchFamily="18" charset="0"/>
                <a:ea typeface="Cambria" pitchFamily="18" charset="0"/>
              </a:rPr>
              <a:t>брзе</a:t>
            </a:r>
            <a:r>
              <a:rPr lang="en-US" sz="2500" dirty="0">
                <a:latin typeface="Cambria" pitchFamily="18" charset="0"/>
                <a:ea typeface="Cambria" pitchFamily="18" charset="0"/>
              </a:rPr>
              <a:t> </a:t>
            </a:r>
            <a:r>
              <a:rPr lang="en-US" sz="2500" dirty="0" err="1">
                <a:latin typeface="Cambria" pitchFamily="18" charset="0"/>
                <a:ea typeface="Cambria" pitchFamily="18" charset="0"/>
              </a:rPr>
              <a:t>идентификације</a:t>
            </a:r>
            <a:r>
              <a:rPr lang="en-US" sz="2500" dirty="0">
                <a:latin typeface="Cambria" pitchFamily="18" charset="0"/>
                <a:ea typeface="Cambria" pitchFamily="18" charset="0"/>
              </a:rPr>
              <a:t> </a:t>
            </a:r>
            <a:r>
              <a:rPr lang="en-US" sz="2500" dirty="0" err="1">
                <a:latin typeface="Cambria" pitchFamily="18" charset="0"/>
                <a:ea typeface="Cambria" pitchFamily="18" charset="0"/>
              </a:rPr>
              <a:t>нелегалног</a:t>
            </a:r>
            <a:r>
              <a:rPr lang="en-US" sz="2500" dirty="0">
                <a:latin typeface="Cambria" pitchFamily="18" charset="0"/>
                <a:ea typeface="Cambria" pitchFamily="18" charset="0"/>
              </a:rPr>
              <a:t> </a:t>
            </a:r>
            <a:r>
              <a:rPr lang="en-US" sz="2500" dirty="0" err="1">
                <a:latin typeface="Cambria" pitchFamily="18" charset="0"/>
                <a:ea typeface="Cambria" pitchFamily="18" charset="0"/>
              </a:rPr>
              <a:t>паркирања</a:t>
            </a:r>
            <a:r>
              <a:rPr lang="en-US" sz="2500" dirty="0">
                <a:latin typeface="Cambria" pitchFamily="18" charset="0"/>
                <a:ea typeface="Cambria" pitchFamily="18" charset="0"/>
              </a:rPr>
              <a:t>.</a:t>
            </a: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47107"/>
                                        </p:tgtEl>
                                        <p:attrNameLst>
                                          <p:attrName>style.visibility</p:attrName>
                                        </p:attrNameLst>
                                      </p:cBhvr>
                                      <p:to>
                                        <p:strVal val="visible"/>
                                      </p:to>
                                    </p:set>
                                    <p:animEffect transition="in" filter="strips(downLeft)">
                                      <p:cBhvr>
                                        <p:cTn id="7" dur="500"/>
                                        <p:tgtEl>
                                          <p:spTgt spid="47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marL="547370" indent="-547370" algn="ctr">
              <a:lnSpc>
                <a:spcPct val="107000"/>
              </a:lnSpc>
              <a:spcBef>
                <a:spcPts val="1800"/>
              </a:spcBef>
              <a:spcAft>
                <a:spcPts val="1800"/>
              </a:spcAft>
            </a:pPr>
            <a:r>
              <a:rPr lang="en-US" sz="3500" kern="100" dirty="0" err="1">
                <a:latin typeface="Cambria"/>
                <a:ea typeface="Times New Roman"/>
                <a:cs typeface="Times New Roman"/>
              </a:rPr>
              <a:t>Паркинг</a:t>
            </a:r>
            <a:r>
              <a:rPr lang="en-US" sz="3500" kern="100" dirty="0">
                <a:latin typeface="Cambria"/>
                <a:ea typeface="Times New Roman"/>
                <a:cs typeface="Times New Roman"/>
              </a:rPr>
              <a:t> </a:t>
            </a:r>
            <a:r>
              <a:rPr lang="en-US" sz="3500" kern="100" dirty="0" err="1">
                <a:latin typeface="Cambria"/>
                <a:ea typeface="Times New Roman"/>
                <a:cs typeface="Times New Roman"/>
              </a:rPr>
              <a:t>места</a:t>
            </a:r>
            <a:r>
              <a:rPr lang="en-US" sz="3500" kern="100" dirty="0">
                <a:latin typeface="Cambria"/>
                <a:ea typeface="Times New Roman"/>
                <a:cs typeface="Times New Roman"/>
              </a:rPr>
              <a:t> </a:t>
            </a:r>
            <a:r>
              <a:rPr lang="en-US" sz="3500" kern="100" dirty="0" err="1">
                <a:latin typeface="Cambria"/>
                <a:ea typeface="Times New Roman"/>
                <a:cs typeface="Times New Roman"/>
              </a:rPr>
              <a:t>за</a:t>
            </a:r>
            <a:r>
              <a:rPr lang="en-US" sz="3500" kern="100" dirty="0">
                <a:latin typeface="Cambria"/>
                <a:ea typeface="Times New Roman"/>
                <a:cs typeface="Times New Roman"/>
              </a:rPr>
              <a:t> </a:t>
            </a:r>
            <a:r>
              <a:rPr lang="en-US" sz="3500" kern="100" dirty="0" err="1">
                <a:latin typeface="Cambria"/>
                <a:ea typeface="Times New Roman"/>
                <a:cs typeface="Times New Roman"/>
              </a:rPr>
              <a:t>особе</a:t>
            </a:r>
            <a:r>
              <a:rPr lang="en-US" sz="3500" kern="100" dirty="0">
                <a:latin typeface="Cambria"/>
                <a:ea typeface="Times New Roman"/>
                <a:cs typeface="Times New Roman"/>
              </a:rPr>
              <a:t> </a:t>
            </a:r>
            <a:r>
              <a:rPr lang="en-US" sz="3500" kern="100" dirty="0" err="1">
                <a:latin typeface="Cambria"/>
                <a:ea typeface="Times New Roman"/>
                <a:cs typeface="Times New Roman"/>
              </a:rPr>
              <a:t>са</a:t>
            </a:r>
            <a:r>
              <a:rPr lang="en-US" sz="3500" kern="100" dirty="0">
                <a:latin typeface="Cambria"/>
                <a:ea typeface="Times New Roman"/>
                <a:cs typeface="Times New Roman"/>
              </a:rPr>
              <a:t> </a:t>
            </a:r>
            <a:r>
              <a:rPr lang="en-US" sz="3500" kern="100" dirty="0" err="1">
                <a:latin typeface="Cambria"/>
                <a:ea typeface="Times New Roman"/>
                <a:cs typeface="Times New Roman"/>
              </a:rPr>
              <a:t>инвалидитетом</a:t>
            </a:r>
            <a:endParaRPr lang="en-US" sz="3500" kern="100" dirty="0">
              <a:latin typeface="Cambria"/>
              <a:ea typeface="Times New Roman"/>
              <a:cs typeface="Times New Roman"/>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35</a:t>
            </a:fld>
            <a:endParaRPr lang="sr-Latn-RS" dirty="0"/>
          </a:p>
        </p:txBody>
      </p:sp>
      <p:pic>
        <p:nvPicPr>
          <p:cNvPr id="47106" name="Picture 2" descr="C:\Users\marin\OneDrive\Radna površina\ppt za D\parking.png"/>
          <p:cNvPicPr>
            <a:picLocks noChangeAspect="1" noChangeArrowheads="1"/>
          </p:cNvPicPr>
          <p:nvPr/>
        </p:nvPicPr>
        <p:blipFill>
          <a:blip r:embed="rId2" cstate="print"/>
          <a:srcRect/>
          <a:stretch>
            <a:fillRect/>
          </a:stretch>
        </p:blipFill>
        <p:spPr bwMode="auto">
          <a:xfrm>
            <a:off x="313052" y="186962"/>
            <a:ext cx="1014821" cy="1014821"/>
          </a:xfrm>
          <a:prstGeom prst="rect">
            <a:avLst/>
          </a:prstGeom>
          <a:noFill/>
        </p:spPr>
      </p:pic>
      <p:sp>
        <p:nvSpPr>
          <p:cNvPr id="47107" name="Rectangle 3"/>
          <p:cNvSpPr>
            <a:spLocks noChangeArrowheads="1"/>
          </p:cNvSpPr>
          <p:nvPr/>
        </p:nvSpPr>
        <p:spPr bwMode="auto">
          <a:xfrm>
            <a:off x="326572" y="1407922"/>
            <a:ext cx="11521438" cy="20159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spcBef>
                <a:spcPts val="600"/>
              </a:spcBef>
              <a:spcAft>
                <a:spcPts val="2400"/>
              </a:spcAft>
            </a:pPr>
            <a:r>
              <a:rPr lang="en-US" sz="2500" kern="0" dirty="0" err="1">
                <a:latin typeface="Cambria"/>
                <a:ea typeface="Calibri"/>
                <a:cs typeface="Times New Roman"/>
              </a:rPr>
              <a:t>Правилник</a:t>
            </a:r>
            <a:r>
              <a:rPr lang="en-US" sz="2500" kern="0" dirty="0">
                <a:latin typeface="Cambria"/>
                <a:ea typeface="Calibri"/>
                <a:cs typeface="Times New Roman"/>
              </a:rPr>
              <a:t> о </a:t>
            </a:r>
            <a:r>
              <a:rPr lang="en-US" sz="2500" kern="0" dirty="0" err="1">
                <a:latin typeface="Cambria"/>
                <a:ea typeface="Calibri"/>
                <a:cs typeface="Times New Roman"/>
              </a:rPr>
              <a:t>саобраћајној</a:t>
            </a:r>
            <a:r>
              <a:rPr lang="en-US" sz="2500" kern="0" dirty="0">
                <a:latin typeface="Cambria"/>
                <a:ea typeface="Calibri"/>
                <a:cs typeface="Times New Roman"/>
              </a:rPr>
              <a:t> </a:t>
            </a:r>
            <a:r>
              <a:rPr lang="en-US" sz="2500" kern="0" dirty="0" err="1">
                <a:latin typeface="Cambria"/>
                <a:ea typeface="Calibri"/>
                <a:cs typeface="Times New Roman"/>
              </a:rPr>
              <a:t>сигнализацији</a:t>
            </a:r>
            <a:r>
              <a:rPr lang="en-US" sz="2500" kern="0" dirty="0">
                <a:latin typeface="Cambria"/>
                <a:ea typeface="Calibri"/>
                <a:cs typeface="Times New Roman"/>
              </a:rPr>
              <a:t> и </a:t>
            </a:r>
            <a:r>
              <a:rPr lang="en-US" sz="2500" kern="0" dirty="0" err="1">
                <a:latin typeface="Cambria"/>
                <a:ea typeface="Calibri"/>
                <a:cs typeface="Times New Roman"/>
              </a:rPr>
              <a:t>Правилник</a:t>
            </a:r>
            <a:r>
              <a:rPr lang="en-US" sz="2500" kern="0" dirty="0">
                <a:latin typeface="Cambria"/>
                <a:ea typeface="Calibri"/>
                <a:cs typeface="Times New Roman"/>
              </a:rPr>
              <a:t> о </a:t>
            </a:r>
            <a:r>
              <a:rPr lang="en-US" sz="2500" kern="0" dirty="0" err="1">
                <a:latin typeface="Cambria"/>
                <a:ea typeface="Calibri"/>
                <a:cs typeface="Times New Roman"/>
              </a:rPr>
              <a:t>техничким</a:t>
            </a:r>
            <a:r>
              <a:rPr lang="en-US" sz="2500" kern="0" dirty="0">
                <a:latin typeface="Cambria"/>
                <a:ea typeface="Calibri"/>
                <a:cs typeface="Times New Roman"/>
              </a:rPr>
              <a:t> </a:t>
            </a:r>
            <a:r>
              <a:rPr lang="en-US" sz="2500" kern="0" dirty="0" err="1">
                <a:latin typeface="Cambria"/>
                <a:ea typeface="Calibri"/>
                <a:cs typeface="Times New Roman"/>
              </a:rPr>
              <a:t>стандардима</a:t>
            </a:r>
            <a:r>
              <a:rPr lang="en-US" sz="2500" kern="0" dirty="0">
                <a:latin typeface="Cambria"/>
                <a:ea typeface="Calibri"/>
                <a:cs typeface="Times New Roman"/>
              </a:rPr>
              <a:t> </a:t>
            </a:r>
            <a:r>
              <a:rPr lang="en-US" sz="2500" kern="0" dirty="0" err="1">
                <a:latin typeface="Cambria"/>
                <a:ea typeface="Calibri"/>
                <a:cs typeface="Times New Roman"/>
              </a:rPr>
              <a:t>планирања</a:t>
            </a:r>
            <a:r>
              <a:rPr lang="en-US" sz="2500" kern="0" dirty="0">
                <a:latin typeface="Cambria"/>
                <a:ea typeface="Calibri"/>
                <a:cs typeface="Times New Roman"/>
              </a:rPr>
              <a:t>, </a:t>
            </a:r>
            <a:r>
              <a:rPr lang="en-US" sz="2500" kern="0" dirty="0" err="1">
                <a:latin typeface="Cambria"/>
                <a:ea typeface="Calibri"/>
                <a:cs typeface="Times New Roman"/>
              </a:rPr>
              <a:t>пројектовања</a:t>
            </a:r>
            <a:r>
              <a:rPr lang="en-US" sz="2500" kern="0" dirty="0">
                <a:latin typeface="Cambria"/>
                <a:ea typeface="Calibri"/>
                <a:cs typeface="Times New Roman"/>
              </a:rPr>
              <a:t> и </a:t>
            </a:r>
            <a:r>
              <a:rPr lang="en-US" sz="2500" kern="0" dirty="0" err="1">
                <a:latin typeface="Cambria"/>
                <a:ea typeface="Calibri"/>
                <a:cs typeface="Times New Roman"/>
              </a:rPr>
              <a:t>изградње</a:t>
            </a:r>
            <a:r>
              <a:rPr lang="en-US" sz="2500" kern="0" dirty="0">
                <a:latin typeface="Cambria"/>
                <a:ea typeface="Calibri"/>
                <a:cs typeface="Times New Roman"/>
              </a:rPr>
              <a:t> </a:t>
            </a:r>
            <a:r>
              <a:rPr lang="en-US" sz="2500" kern="0" dirty="0" err="1">
                <a:latin typeface="Cambria"/>
                <a:ea typeface="Calibri"/>
                <a:cs typeface="Times New Roman"/>
              </a:rPr>
              <a:t>објеката</a:t>
            </a:r>
            <a:r>
              <a:rPr lang="en-US" sz="2500" kern="0" dirty="0">
                <a:latin typeface="Cambria"/>
                <a:ea typeface="Calibri"/>
                <a:cs typeface="Times New Roman"/>
              </a:rPr>
              <a:t>, </a:t>
            </a:r>
            <a:r>
              <a:rPr lang="en-US" sz="2500" kern="0" dirty="0" err="1">
                <a:latin typeface="Cambria"/>
                <a:ea typeface="Calibri"/>
                <a:cs typeface="Times New Roman"/>
              </a:rPr>
              <a:t>којима</a:t>
            </a:r>
            <a:r>
              <a:rPr lang="en-US" sz="2500" kern="0" dirty="0">
                <a:latin typeface="Cambria"/>
                <a:ea typeface="Calibri"/>
                <a:cs typeface="Times New Roman"/>
              </a:rPr>
              <a:t> </a:t>
            </a:r>
            <a:r>
              <a:rPr lang="en-US" sz="2500" kern="0" dirty="0" err="1">
                <a:latin typeface="Cambria"/>
                <a:ea typeface="Calibri"/>
                <a:cs typeface="Times New Roman"/>
              </a:rPr>
              <a:t>се</a:t>
            </a:r>
            <a:r>
              <a:rPr lang="en-US" sz="2500" kern="0" dirty="0">
                <a:latin typeface="Cambria"/>
                <a:ea typeface="Calibri"/>
                <a:cs typeface="Times New Roman"/>
              </a:rPr>
              <a:t> </a:t>
            </a:r>
            <a:r>
              <a:rPr lang="en-US" sz="2500" kern="0" dirty="0" err="1">
                <a:latin typeface="Cambria"/>
                <a:ea typeface="Calibri"/>
                <a:cs typeface="Times New Roman"/>
              </a:rPr>
              <a:t>осигурава</a:t>
            </a:r>
            <a:r>
              <a:rPr lang="en-US" sz="2500" kern="0" dirty="0">
                <a:latin typeface="Cambria"/>
                <a:ea typeface="Calibri"/>
                <a:cs typeface="Times New Roman"/>
              </a:rPr>
              <a:t> </a:t>
            </a:r>
            <a:r>
              <a:rPr lang="en-US" sz="2500" kern="0" dirty="0" err="1">
                <a:latin typeface="Cambria"/>
                <a:ea typeface="Calibri"/>
                <a:cs typeface="Times New Roman"/>
              </a:rPr>
              <a:t>несметано</a:t>
            </a:r>
            <a:r>
              <a:rPr lang="en-US" sz="2500" kern="0" dirty="0">
                <a:latin typeface="Cambria"/>
                <a:ea typeface="Calibri"/>
                <a:cs typeface="Times New Roman"/>
              </a:rPr>
              <a:t> </a:t>
            </a:r>
            <a:r>
              <a:rPr lang="en-US" sz="2500" kern="0" dirty="0" err="1">
                <a:latin typeface="Cambria"/>
                <a:ea typeface="Calibri"/>
                <a:cs typeface="Times New Roman"/>
              </a:rPr>
              <a:t>кретање</a:t>
            </a:r>
            <a:r>
              <a:rPr lang="en-US" sz="2500" kern="0" dirty="0">
                <a:latin typeface="Cambria"/>
                <a:ea typeface="Calibri"/>
                <a:cs typeface="Times New Roman"/>
              </a:rPr>
              <a:t> и </a:t>
            </a:r>
            <a:r>
              <a:rPr lang="en-US" sz="2500" kern="0" dirty="0" err="1">
                <a:latin typeface="Cambria"/>
                <a:ea typeface="Calibri"/>
                <a:cs typeface="Times New Roman"/>
              </a:rPr>
              <a:t>приступ</a:t>
            </a:r>
            <a:r>
              <a:rPr lang="en-US" sz="2500" kern="0" dirty="0">
                <a:latin typeface="Cambria"/>
                <a:ea typeface="Calibri"/>
                <a:cs typeface="Times New Roman"/>
              </a:rPr>
              <a:t> </a:t>
            </a:r>
            <a:r>
              <a:rPr lang="en-US" sz="2500" kern="0" dirty="0" err="1">
                <a:latin typeface="Cambria"/>
                <a:ea typeface="Calibri"/>
                <a:cs typeface="Times New Roman"/>
              </a:rPr>
              <a:t>особама</a:t>
            </a:r>
            <a:r>
              <a:rPr lang="en-US" sz="2500" kern="0" dirty="0">
                <a:latin typeface="Cambria"/>
                <a:ea typeface="Calibri"/>
                <a:cs typeface="Times New Roman"/>
              </a:rPr>
              <a:t> </a:t>
            </a:r>
            <a:r>
              <a:rPr lang="en-US" sz="2500" kern="0" dirty="0" err="1">
                <a:latin typeface="Cambria"/>
                <a:ea typeface="Calibri"/>
                <a:cs typeface="Times New Roman"/>
              </a:rPr>
              <a:t>са</a:t>
            </a:r>
            <a:r>
              <a:rPr lang="en-US" sz="2500" kern="0" dirty="0">
                <a:latin typeface="Cambria"/>
                <a:ea typeface="Calibri"/>
                <a:cs typeface="Times New Roman"/>
              </a:rPr>
              <a:t> </a:t>
            </a:r>
            <a:r>
              <a:rPr lang="en-US" sz="2500" kern="0" dirty="0" err="1">
                <a:latin typeface="Cambria"/>
                <a:ea typeface="Calibri"/>
                <a:cs typeface="Times New Roman"/>
              </a:rPr>
              <a:t>инвалидитетом</a:t>
            </a:r>
            <a:r>
              <a:rPr lang="en-US" sz="2500" kern="0" dirty="0">
                <a:latin typeface="Cambria"/>
                <a:ea typeface="Calibri"/>
                <a:cs typeface="Times New Roman"/>
              </a:rPr>
              <a:t>, </a:t>
            </a:r>
            <a:r>
              <a:rPr lang="en-US" sz="2500" kern="0" dirty="0" err="1">
                <a:latin typeface="Cambria"/>
                <a:ea typeface="Calibri"/>
                <a:cs typeface="Times New Roman"/>
              </a:rPr>
              <a:t>деци</a:t>
            </a:r>
            <a:r>
              <a:rPr lang="en-US" sz="2500" kern="0" dirty="0">
                <a:latin typeface="Cambria"/>
                <a:ea typeface="Calibri"/>
                <a:cs typeface="Times New Roman"/>
              </a:rPr>
              <a:t> и </a:t>
            </a:r>
            <a:r>
              <a:rPr lang="en-US" sz="2500" kern="0" dirty="0" err="1">
                <a:latin typeface="Cambria"/>
                <a:ea typeface="Calibri"/>
                <a:cs typeface="Times New Roman"/>
              </a:rPr>
              <a:t>старим</a:t>
            </a:r>
            <a:r>
              <a:rPr lang="en-US" sz="2500" kern="0" dirty="0">
                <a:latin typeface="Cambria"/>
                <a:ea typeface="Calibri"/>
                <a:cs typeface="Times New Roman"/>
              </a:rPr>
              <a:t> </a:t>
            </a:r>
            <a:r>
              <a:rPr lang="en-US" sz="2500" kern="0" dirty="0" err="1">
                <a:latin typeface="Cambria"/>
                <a:ea typeface="Calibri"/>
                <a:cs typeface="Times New Roman"/>
              </a:rPr>
              <a:t>особама</a:t>
            </a:r>
            <a:r>
              <a:rPr lang="en-US" sz="2500" kern="0" dirty="0">
                <a:solidFill>
                  <a:srgbClr val="000000"/>
                </a:solidFill>
                <a:latin typeface="Cambria"/>
                <a:ea typeface="Calibri"/>
                <a:cs typeface="Times New Roman"/>
              </a:rPr>
              <a:t> </a:t>
            </a:r>
            <a:r>
              <a:rPr lang="en-US" sz="2500" kern="0" dirty="0" err="1">
                <a:latin typeface="Cambria"/>
                <a:ea typeface="Calibri"/>
                <a:cs typeface="Times New Roman"/>
              </a:rPr>
              <a:t>прецизно</a:t>
            </a:r>
            <a:r>
              <a:rPr lang="en-US" sz="2500" kern="0" dirty="0">
                <a:latin typeface="Cambria"/>
                <a:ea typeface="Calibri"/>
                <a:cs typeface="Times New Roman"/>
              </a:rPr>
              <a:t> </a:t>
            </a:r>
            <a:r>
              <a:rPr lang="en-US" sz="2500" kern="0" dirty="0" err="1">
                <a:latin typeface="Cambria"/>
                <a:ea typeface="Calibri"/>
                <a:cs typeface="Times New Roman"/>
              </a:rPr>
              <a:t>дефинишу</a:t>
            </a:r>
            <a:r>
              <a:rPr lang="en-US" sz="2500" kern="0" dirty="0">
                <a:latin typeface="Cambria"/>
                <a:ea typeface="Calibri"/>
                <a:cs typeface="Times New Roman"/>
              </a:rPr>
              <a:t> </a:t>
            </a:r>
            <a:r>
              <a:rPr lang="en-US" sz="2500" kern="0" dirty="0" err="1">
                <a:latin typeface="Cambria"/>
                <a:ea typeface="Calibri"/>
                <a:cs typeface="Times New Roman"/>
              </a:rPr>
              <a:t>димензије</a:t>
            </a:r>
            <a:r>
              <a:rPr lang="en-US" sz="2500" kern="0" dirty="0">
                <a:latin typeface="Cambria"/>
                <a:ea typeface="Calibri"/>
                <a:cs typeface="Times New Roman"/>
              </a:rPr>
              <a:t> и </a:t>
            </a:r>
            <a:r>
              <a:rPr lang="en-US" sz="2500" kern="0" dirty="0" err="1">
                <a:latin typeface="Cambria"/>
                <a:ea typeface="Calibri"/>
                <a:cs typeface="Times New Roman"/>
              </a:rPr>
              <a:t>ознаке</a:t>
            </a:r>
            <a:r>
              <a:rPr lang="en-US" sz="2500" kern="0" dirty="0">
                <a:latin typeface="Cambria"/>
                <a:ea typeface="Calibri"/>
                <a:cs typeface="Times New Roman"/>
              </a:rPr>
              <a:t> </a:t>
            </a:r>
            <a:r>
              <a:rPr lang="en-US" sz="2500" kern="0" dirty="0" err="1">
                <a:latin typeface="Cambria"/>
                <a:ea typeface="Calibri"/>
                <a:cs typeface="Times New Roman"/>
              </a:rPr>
              <a:t>паркинг</a:t>
            </a:r>
            <a:r>
              <a:rPr lang="en-US" sz="2500" kern="0" dirty="0">
                <a:latin typeface="Cambria"/>
                <a:ea typeface="Calibri"/>
                <a:cs typeface="Times New Roman"/>
              </a:rPr>
              <a:t> </a:t>
            </a:r>
            <a:r>
              <a:rPr lang="en-US" sz="2500" kern="0" dirty="0" err="1">
                <a:latin typeface="Cambria"/>
                <a:ea typeface="Calibri"/>
                <a:cs typeface="Times New Roman"/>
              </a:rPr>
              <a:t>места</a:t>
            </a:r>
            <a:r>
              <a:rPr lang="en-US" sz="2500" kern="0" dirty="0">
                <a:latin typeface="Cambria"/>
                <a:ea typeface="Calibri"/>
                <a:cs typeface="Times New Roman"/>
              </a:rPr>
              <a:t> </a:t>
            </a:r>
            <a:r>
              <a:rPr lang="en-US" sz="2500" kern="0" dirty="0" err="1">
                <a:latin typeface="Cambria"/>
                <a:ea typeface="Calibri"/>
                <a:cs typeface="Times New Roman"/>
              </a:rPr>
              <a:t>за</a:t>
            </a:r>
            <a:r>
              <a:rPr lang="en-US" sz="2500" kern="0" dirty="0">
                <a:latin typeface="Cambria"/>
                <a:ea typeface="Calibri"/>
                <a:cs typeface="Times New Roman"/>
              </a:rPr>
              <a:t> </a:t>
            </a:r>
            <a:r>
              <a:rPr lang="en-US" sz="2500" kern="0" dirty="0" err="1">
                <a:latin typeface="Cambria"/>
                <a:ea typeface="Calibri"/>
                <a:cs typeface="Times New Roman"/>
              </a:rPr>
              <a:t>особе</a:t>
            </a:r>
            <a:r>
              <a:rPr lang="en-US" sz="2500" kern="0" dirty="0">
                <a:latin typeface="Cambria"/>
                <a:ea typeface="Calibri"/>
                <a:cs typeface="Times New Roman"/>
              </a:rPr>
              <a:t> </a:t>
            </a:r>
            <a:r>
              <a:rPr lang="en-US" sz="2500" kern="0" dirty="0" err="1">
                <a:latin typeface="Cambria"/>
                <a:ea typeface="Calibri"/>
                <a:cs typeface="Times New Roman"/>
              </a:rPr>
              <a:t>са</a:t>
            </a:r>
            <a:r>
              <a:rPr lang="en-US" sz="2500" kern="0" dirty="0">
                <a:latin typeface="Cambria"/>
                <a:ea typeface="Calibri"/>
                <a:cs typeface="Times New Roman"/>
              </a:rPr>
              <a:t> </a:t>
            </a:r>
            <a:r>
              <a:rPr lang="en-US" sz="2500" kern="0" dirty="0" err="1">
                <a:latin typeface="Cambria"/>
                <a:ea typeface="Calibri"/>
                <a:cs typeface="Times New Roman"/>
              </a:rPr>
              <a:t>инвалидитетом</a:t>
            </a:r>
            <a:r>
              <a:rPr lang="en-US" sz="2500" kern="0" dirty="0">
                <a:latin typeface="Cambria"/>
                <a:ea typeface="Calibri"/>
                <a:cs typeface="Times New Roman"/>
              </a:rPr>
              <a:t>. </a:t>
            </a:r>
            <a:endParaRPr lang="en-US" sz="2500" dirty="0">
              <a:latin typeface="Cambria" pitchFamily="18" charset="0"/>
              <a:ea typeface="Cambria" pitchFamily="18" charset="0"/>
            </a:endParaRPr>
          </a:p>
        </p:txBody>
      </p:sp>
      <p:pic>
        <p:nvPicPr>
          <p:cNvPr id="51202" name="Picture 2" descr="C:\Users\marin\OneDrive\Radna površina\ppt za D\images (3).jfif"/>
          <p:cNvPicPr>
            <a:picLocks noChangeAspect="1" noChangeArrowheads="1"/>
          </p:cNvPicPr>
          <p:nvPr/>
        </p:nvPicPr>
        <p:blipFill>
          <a:blip r:embed="rId3" cstate="print"/>
          <a:srcRect/>
          <a:stretch>
            <a:fillRect/>
          </a:stretch>
        </p:blipFill>
        <p:spPr bwMode="auto">
          <a:xfrm>
            <a:off x="1226684" y="3664770"/>
            <a:ext cx="4475253" cy="2978077"/>
          </a:xfrm>
          <a:prstGeom prst="rect">
            <a:avLst/>
          </a:prstGeom>
          <a:ln>
            <a:noFill/>
          </a:ln>
          <a:effectLst>
            <a:softEdge rad="112500"/>
          </a:effectLst>
        </p:spPr>
      </p:pic>
      <p:pic>
        <p:nvPicPr>
          <p:cNvPr id="51204" name="Picture 4" descr="C:\Users\marin\OneDrive\Radna površina\ppt za D\86fcad3c6f_62243415.jpg"/>
          <p:cNvPicPr>
            <a:picLocks noChangeAspect="1" noChangeArrowheads="1"/>
          </p:cNvPicPr>
          <p:nvPr/>
        </p:nvPicPr>
        <p:blipFill>
          <a:blip r:embed="rId4" cstate="print"/>
          <a:srcRect/>
          <a:stretch>
            <a:fillRect/>
          </a:stretch>
        </p:blipFill>
        <p:spPr bwMode="auto">
          <a:xfrm>
            <a:off x="6207075" y="3251974"/>
            <a:ext cx="5142242" cy="3426222"/>
          </a:xfrm>
          <a:prstGeom prst="rect">
            <a:avLst/>
          </a:prstGeom>
          <a:ln>
            <a:noFill/>
          </a:ln>
          <a:effectLst>
            <a:softEdge rad="112500"/>
          </a:effectLst>
        </p:spPr>
      </p:pic>
    </p:spTree>
  </p:cSld>
  <p:clrMapOvr>
    <a:masterClrMapping/>
  </p:clrMapOvr>
  <p:transition>
    <p:newsflash/>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1"/>
            <a:ext cx="12192000" cy="470264"/>
          </a:xfrm>
          <a:solidFill>
            <a:srgbClr val="99FFCC"/>
          </a:solidFill>
          <a:ln>
            <a:solidFill>
              <a:srgbClr val="99FFCC"/>
            </a:solidFill>
          </a:ln>
        </p:spPr>
        <p:txBody>
          <a:bodyPr anchor="t">
            <a:noAutofit/>
          </a:bodyPr>
          <a:lstStyle/>
          <a:p>
            <a:pPr marL="547370" indent="-547370" algn="ctr">
              <a:lnSpc>
                <a:spcPct val="107000"/>
              </a:lnSpc>
              <a:spcBef>
                <a:spcPts val="1800"/>
              </a:spcBef>
              <a:spcAft>
                <a:spcPts val="1800"/>
              </a:spcAft>
            </a:pPr>
            <a:r>
              <a:rPr lang="ru-RU" sz="2500" kern="100" dirty="0">
                <a:latin typeface="Cambria"/>
                <a:ea typeface="Times New Roman"/>
                <a:cs typeface="Times New Roman"/>
              </a:rPr>
              <a:t>Места за паркирање треба да испуне следеће услове:</a:t>
            </a:r>
            <a:endParaRPr lang="en-US" sz="2500" kern="100" dirty="0">
              <a:latin typeface="Cambria"/>
              <a:ea typeface="Times New Roman"/>
              <a:cs typeface="Times New Roman"/>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36</a:t>
            </a:fld>
            <a:endParaRPr lang="sr-Latn-RS" dirty="0"/>
          </a:p>
        </p:txBody>
      </p:sp>
      <p:pic>
        <p:nvPicPr>
          <p:cNvPr id="47106" name="Picture 2" descr="C:\Users\marin\OneDrive\Radna površina\ppt za D\parking.png"/>
          <p:cNvPicPr>
            <a:picLocks noChangeAspect="1" noChangeArrowheads="1"/>
          </p:cNvPicPr>
          <p:nvPr/>
        </p:nvPicPr>
        <p:blipFill>
          <a:blip r:embed="rId2" cstate="print"/>
          <a:srcRect/>
          <a:stretch>
            <a:fillRect/>
          </a:stretch>
        </p:blipFill>
        <p:spPr bwMode="auto">
          <a:xfrm>
            <a:off x="313052" y="186962"/>
            <a:ext cx="1014821" cy="1014821"/>
          </a:xfrm>
          <a:prstGeom prst="rect">
            <a:avLst/>
          </a:prstGeom>
          <a:noFill/>
        </p:spPr>
      </p:pic>
      <p:sp>
        <p:nvSpPr>
          <p:cNvPr id="52225" name="Rectangle 1"/>
          <p:cNvSpPr>
            <a:spLocks noChangeArrowheads="1"/>
          </p:cNvSpPr>
          <p:nvPr/>
        </p:nvSpPr>
        <p:spPr bwMode="auto">
          <a:xfrm>
            <a:off x="404949" y="1380806"/>
            <a:ext cx="11495314" cy="48628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200"/>
              </a:spcAft>
              <a:buClrTx/>
              <a:buSzTx/>
              <a:buFontTx/>
              <a:buChar char="•"/>
              <a:tabLst/>
            </a:pP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Најмања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укупна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површина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места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паркирање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возила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која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користе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strike="noStrike" cap="none" normalizeH="0" baseline="0" dirty="0" err="1">
                <a:ln>
                  <a:noFill/>
                </a:ln>
                <a:solidFill>
                  <a:schemeClr val="tx1"/>
                </a:solidFill>
                <a:effectLst/>
                <a:latin typeface="Cambria" pitchFamily="18" charset="0"/>
                <a:ea typeface="Calibri" pitchFamily="34" charset="0"/>
                <a:cs typeface="Times New Roman" pitchFamily="18" charset="0"/>
              </a:rPr>
              <a:t>особе</a:t>
            </a:r>
            <a:r>
              <a:rPr kumimoji="0" lang="en-US" sz="2000" b="0"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000" b="0"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strike="noStrike" cap="none" normalizeH="0" baseline="0" dirty="0" err="1">
                <a:ln>
                  <a:noFill/>
                </a:ln>
                <a:solidFill>
                  <a:schemeClr val="tx1"/>
                </a:solidFill>
                <a:effectLst/>
                <a:latin typeface="Cambria" pitchFamily="18" charset="0"/>
                <a:ea typeface="Calibri" pitchFamily="34" charset="0"/>
                <a:cs typeface="Times New Roman" pitchFamily="18" charset="0"/>
              </a:rPr>
              <a:t>инвалидитетом</a:t>
            </a:r>
            <a:r>
              <a:rPr kumimoji="0" lang="en-US" sz="2000" b="0"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strike="noStrike" cap="none" normalizeH="0" baseline="0" dirty="0" err="1">
                <a:ln>
                  <a:noFill/>
                </a:ln>
                <a:solidFill>
                  <a:schemeClr val="tx1"/>
                </a:solidFill>
                <a:effectLst/>
                <a:latin typeface="Cambria" pitchFamily="18" charset="0"/>
                <a:ea typeface="Calibri" pitchFamily="34" charset="0"/>
                <a:cs typeface="Times New Roman" pitchFamily="18" charset="0"/>
              </a:rPr>
              <a:t>износи</a:t>
            </a:r>
            <a:r>
              <a:rPr kumimoji="0" lang="en-US" sz="2000" b="0" strike="noStrike" cap="none" normalizeH="0" baseline="0" dirty="0">
                <a:ln>
                  <a:noFill/>
                </a:ln>
                <a:solidFill>
                  <a:schemeClr val="tx1"/>
                </a:solidFill>
                <a:effectLst/>
                <a:latin typeface="Cambria" pitchFamily="18" charset="0"/>
                <a:ea typeface="Calibri" pitchFamily="34" charset="0"/>
                <a:cs typeface="Times New Roman" pitchFamily="18" charset="0"/>
              </a:rPr>
              <a:t> 370 cm x 480 cm</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димензије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стандардног</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паркинг</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места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230 cm x 480 cm);</a:t>
            </a:r>
            <a:endParaRPr kumimoji="0" lang="en-US" sz="20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ts val="1200"/>
              </a:spcAft>
              <a:buClrTx/>
              <a:buSzTx/>
              <a:buFontTx/>
              <a:buChar char="•"/>
              <a:tabLst/>
            </a:pP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Место</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паркирање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два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аутомобила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које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налази</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у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низу</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паркиралишних</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места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управно</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тротоар</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величине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590 x 500 cm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међупростором</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ширине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150 cm;</a:t>
            </a:r>
            <a:endParaRPr kumimoji="0" lang="en-US" sz="20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ts val="1200"/>
              </a:spcAft>
              <a:buClrTx/>
              <a:buSzTx/>
              <a:buFontTx/>
              <a:buChar char="•"/>
              <a:tabLst/>
            </a:pP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Ако</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паркиралиште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није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изведено</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у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истом</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нивоу</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оближњом</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пешачком</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стазом</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тада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излаз</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паркиралишта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обезбеђује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спуштеном</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пешачком</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стазом</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максималног</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нагиба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од</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8,3% и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минималне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ширине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најмање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140 cm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колико</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износи</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слободан</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простор</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маневрисање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a:t>
            </a:r>
            <a:endParaRPr kumimoji="0" lang="en-US" sz="20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ts val="1200"/>
              </a:spcAft>
              <a:buClrTx/>
              <a:buSzTx/>
              <a:buFontTx/>
              <a:buChar char="•"/>
              <a:tabLst/>
            </a:pP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Приступачно</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паркинг</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место</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мора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увек</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пројектује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у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хоризонталном</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положају</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а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никада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уздужном</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нагибу</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Дозвољен</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само</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одливни</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попречни</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нагиб</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од</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максимално</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2%;</a:t>
            </a:r>
            <a:endParaRPr kumimoji="0" lang="en-US" sz="20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ts val="1200"/>
              </a:spcAft>
              <a:buClrTx/>
              <a:buSzTx/>
              <a:buFontTx/>
              <a:buChar char="•"/>
              <a:tabLst/>
            </a:pP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Приступачно</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паркинг</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место</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треба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има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директну</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пешачку</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везу</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између</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пројектованог</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слободног</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простора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маневар</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и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најближе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пешачке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стазе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без</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изласка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коловоз</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a:t>
            </a:r>
            <a:endParaRPr kumimoji="0" lang="en-US" sz="20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ts val="1200"/>
              </a:spcAft>
              <a:buClrTx/>
              <a:buSzTx/>
              <a:buFontTx/>
              <a:buChar char="•"/>
              <a:tabLst/>
            </a:pP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Потребно</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је</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обезбедити</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приступачан</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пешачки</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приступ</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аутоматима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или</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шалтеру</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продају</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паркинг</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карата</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a:t>
            </a: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p:dissolv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FD33B-1722-EFC4-B34B-8A35FE5AF8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3796ED-847D-90F9-7C6C-9EF65C3450CF}"/>
              </a:ext>
            </a:extLst>
          </p:cNvPr>
          <p:cNvSpPr>
            <a:spLocks noGrp="1"/>
          </p:cNvSpPr>
          <p:nvPr>
            <p:ph type="title"/>
          </p:nvPr>
        </p:nvSpPr>
        <p:spPr>
          <a:xfrm>
            <a:off x="0" y="418011"/>
            <a:ext cx="12192000" cy="470264"/>
          </a:xfrm>
          <a:solidFill>
            <a:srgbClr val="99FFCC"/>
          </a:solidFill>
          <a:ln>
            <a:solidFill>
              <a:srgbClr val="99FFCC"/>
            </a:solidFill>
          </a:ln>
        </p:spPr>
        <p:txBody>
          <a:bodyPr anchor="t">
            <a:noAutofit/>
          </a:bodyPr>
          <a:lstStyle/>
          <a:p>
            <a:pPr marL="547370" indent="-547370" algn="ctr">
              <a:lnSpc>
                <a:spcPct val="107000"/>
              </a:lnSpc>
              <a:spcBef>
                <a:spcPts val="1800"/>
              </a:spcBef>
              <a:spcAft>
                <a:spcPts val="1800"/>
              </a:spcAft>
            </a:pPr>
            <a:r>
              <a:rPr lang="sr-Cyrl-RS" sz="2500" kern="100" dirty="0">
                <a:latin typeface="Cambria"/>
                <a:ea typeface="Times New Roman"/>
                <a:cs typeface="Times New Roman"/>
              </a:rPr>
              <a:t>Светска пракса</a:t>
            </a:r>
            <a:endParaRPr lang="en-US" sz="2500" kern="100" dirty="0">
              <a:latin typeface="Cambria"/>
              <a:ea typeface="Times New Roman"/>
              <a:cs typeface="Times New Roman"/>
            </a:endParaRPr>
          </a:p>
        </p:txBody>
      </p:sp>
      <p:sp>
        <p:nvSpPr>
          <p:cNvPr id="3" name="Slide Number Placeholder 2">
            <a:extLst>
              <a:ext uri="{FF2B5EF4-FFF2-40B4-BE49-F238E27FC236}">
                <a16:creationId xmlns:a16="http://schemas.microsoft.com/office/drawing/2014/main" id="{4E9BCB7D-EE68-288A-C3EF-7A893655C9F3}"/>
              </a:ext>
            </a:extLst>
          </p:cNvPr>
          <p:cNvSpPr>
            <a:spLocks noGrp="1"/>
          </p:cNvSpPr>
          <p:nvPr>
            <p:ph type="sldNum" sz="quarter" idx="12"/>
          </p:nvPr>
        </p:nvSpPr>
        <p:spPr/>
        <p:txBody>
          <a:bodyPr/>
          <a:lstStyle/>
          <a:p>
            <a:fld id="{9E6A3A0C-5B1B-4859-8A9F-0D6B550C0C8D}" type="slidenum">
              <a:rPr lang="sr-Latn-RS" smtClean="0"/>
              <a:pPr/>
              <a:t>37</a:t>
            </a:fld>
            <a:endParaRPr lang="sr-Latn-RS" dirty="0"/>
          </a:p>
        </p:txBody>
      </p:sp>
      <p:pic>
        <p:nvPicPr>
          <p:cNvPr id="47106" name="Picture 2" descr="C:\Users\marin\OneDrive\Radna površina\ppt za D\parking.png">
            <a:extLst>
              <a:ext uri="{FF2B5EF4-FFF2-40B4-BE49-F238E27FC236}">
                <a16:creationId xmlns:a16="http://schemas.microsoft.com/office/drawing/2014/main" id="{B552B062-39CE-B820-8D86-D0598433BC92}"/>
              </a:ext>
            </a:extLst>
          </p:cNvPr>
          <p:cNvPicPr>
            <a:picLocks noChangeAspect="1" noChangeArrowheads="1"/>
          </p:cNvPicPr>
          <p:nvPr/>
        </p:nvPicPr>
        <p:blipFill>
          <a:blip r:embed="rId2" cstate="print"/>
          <a:srcRect/>
          <a:stretch>
            <a:fillRect/>
          </a:stretch>
        </p:blipFill>
        <p:spPr bwMode="auto">
          <a:xfrm>
            <a:off x="313052" y="186962"/>
            <a:ext cx="1014821" cy="1014821"/>
          </a:xfrm>
          <a:prstGeom prst="rect">
            <a:avLst/>
          </a:prstGeom>
          <a:noFill/>
        </p:spPr>
      </p:pic>
      <p:sp>
        <p:nvSpPr>
          <p:cNvPr id="52225" name="Rectangle 1">
            <a:extLst>
              <a:ext uri="{FF2B5EF4-FFF2-40B4-BE49-F238E27FC236}">
                <a16:creationId xmlns:a16="http://schemas.microsoft.com/office/drawing/2014/main" id="{32CAD95A-F169-B271-8C5A-454D12A0F0ED}"/>
              </a:ext>
            </a:extLst>
          </p:cNvPr>
          <p:cNvSpPr>
            <a:spLocks noChangeArrowheads="1"/>
          </p:cNvSpPr>
          <p:nvPr/>
        </p:nvSpPr>
        <p:spPr bwMode="auto">
          <a:xfrm>
            <a:off x="404949" y="1688583"/>
            <a:ext cx="11495314"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200"/>
              </a:spcAft>
              <a:buClrTx/>
              <a:buSzTx/>
              <a:tabLst/>
            </a:pPr>
            <a:r>
              <a:rPr kumimoji="0" lang="sr-Cyrl-R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На глобалном нивоу постоје значајне разлике у стандардима ширине ових места: </a:t>
            </a:r>
          </a:p>
          <a:p>
            <a:pPr marL="342900" indent="-342900" algn="just" fontAlgn="base">
              <a:spcBef>
                <a:spcPct val="0"/>
              </a:spcBef>
              <a:spcAft>
                <a:spcPts val="1200"/>
              </a:spcAft>
              <a:buFont typeface="Arial" panose="020B0604020202020204" pitchFamily="34" charset="0"/>
              <a:buChar char="•"/>
            </a:pPr>
            <a:r>
              <a:rPr lang="sr-Cyrl-RS" sz="2000" dirty="0">
                <a:latin typeface="Cambria" pitchFamily="18" charset="0"/>
                <a:ea typeface="Calibri" pitchFamily="34" charset="0"/>
                <a:cs typeface="Times New Roman" pitchFamily="18" charset="0"/>
              </a:rPr>
              <a:t>Европска унија и Уједињено Краљевство – најчешће 3,60 </a:t>
            </a:r>
            <a:r>
              <a:rPr lang="en-US" sz="2000" dirty="0">
                <a:latin typeface="Cambria" pitchFamily="18" charset="0"/>
                <a:ea typeface="Calibri" pitchFamily="34" charset="0"/>
                <a:cs typeface="Times New Roman" pitchFamily="18" charset="0"/>
              </a:rPr>
              <a:t>m </a:t>
            </a:r>
            <a:r>
              <a:rPr lang="sr-Cyrl-RS" sz="2000" dirty="0">
                <a:latin typeface="Cambria" pitchFamily="18" charset="0"/>
                <a:ea typeface="Calibri" pitchFamily="34" charset="0"/>
                <a:cs typeface="Times New Roman" pitchFamily="18" charset="0"/>
              </a:rPr>
              <a:t>уз могућност дељења простора за приступ</a:t>
            </a:r>
          </a:p>
          <a:p>
            <a:pPr marL="342900" marR="0" lvl="0" indent="-342900" algn="just" defTabSz="914400" rtl="0" eaLnBrk="1" fontAlgn="base" latinLnBrk="0" hangingPunct="1">
              <a:lnSpc>
                <a:spcPct val="100000"/>
              </a:lnSpc>
              <a:spcBef>
                <a:spcPct val="0"/>
              </a:spcBef>
              <a:spcAft>
                <a:spcPts val="1200"/>
              </a:spcAft>
              <a:buClrTx/>
              <a:buSzTx/>
              <a:buFont typeface="Arial" panose="020B0604020202020204" pitchFamily="34" charset="0"/>
              <a:buChar char="•"/>
              <a:tabLst/>
            </a:pPr>
            <a:r>
              <a:rPr kumimoji="0" lang="sr-Cyrl-R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Сједињене Америчке Државе - 3,96 </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m, </a:t>
            </a:r>
            <a:endParaRPr kumimoji="0" lang="sr-Cyrl-R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endParaRPr>
          </a:p>
          <a:p>
            <a:pPr marL="342900" marR="0" lvl="0" indent="-342900" algn="just" defTabSz="914400" rtl="0" eaLnBrk="1" fontAlgn="base" latinLnBrk="0" hangingPunct="1">
              <a:lnSpc>
                <a:spcPct val="100000"/>
              </a:lnSpc>
              <a:spcBef>
                <a:spcPct val="0"/>
              </a:spcBef>
              <a:spcAft>
                <a:spcPts val="1200"/>
              </a:spcAft>
              <a:buClrTx/>
              <a:buSzTx/>
              <a:buFont typeface="Arial" panose="020B0604020202020204" pitchFamily="34" charset="0"/>
              <a:buChar char="•"/>
              <a:tabLst/>
            </a:pPr>
            <a:r>
              <a:rPr kumimoji="0" lang="sr-Cyrl-R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Аустралија - 4,80 </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m </a:t>
            </a:r>
            <a:endParaRPr kumimoji="0" lang="sr-Cyrl-R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endParaRPr>
          </a:p>
          <a:p>
            <a:pPr marL="342900" marR="0" lvl="0" indent="-342900" algn="just" defTabSz="914400" rtl="0" eaLnBrk="1" fontAlgn="base" latinLnBrk="0" hangingPunct="1">
              <a:lnSpc>
                <a:spcPct val="100000"/>
              </a:lnSpc>
              <a:spcBef>
                <a:spcPct val="0"/>
              </a:spcBef>
              <a:spcAft>
                <a:spcPts val="1200"/>
              </a:spcAft>
              <a:buClrTx/>
              <a:buSzTx/>
              <a:buFont typeface="Arial" panose="020B0604020202020204" pitchFamily="34" charset="0"/>
              <a:buChar char="•"/>
              <a:tabLst/>
            </a:pPr>
            <a:r>
              <a:rPr kumimoji="0" lang="sr-Cyrl-R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Јапан и Јужна Кореја - 3,50 </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m</a:t>
            </a:r>
            <a:r>
              <a:rPr kumimoji="0" lang="sr-Cyrl-R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ts val="1200"/>
              </a:spcAft>
              <a:buClrTx/>
              <a:buSzTx/>
              <a:tabLst/>
            </a:pPr>
            <a:r>
              <a:rPr kumimoji="0" lang="sr-Cyrl-R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Истраживања, попут оних спроведених у Кини, показују да особе које имају лакши ниво инвалидитета могу користити и нешто ужа паркинг места (3,20-3,40 </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m), </a:t>
            </a:r>
            <a:r>
              <a:rPr kumimoji="0" lang="sr-Cyrl-R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али је општа препорука да ширина паркинг места буде – 3,50-3,70 </a:t>
            </a:r>
            <a:r>
              <a:rPr kumimoji="0" lang="en-U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m. </a:t>
            </a:r>
            <a:r>
              <a:rPr kumimoji="0" lang="sr-Cyrl-RS"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У многим државама, поред техничких стандарда, развијају се и системи за спречавање злоупотреба. </a:t>
            </a:r>
            <a:r>
              <a:rPr kumimoji="0" lang="ru-RU" sz="20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Једно од решења овог проблема може бити примена камера и сензора у циљу брзе идентификације нелегалног паркирања .</a:t>
            </a: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8916639"/>
      </p:ext>
    </p:extLst>
  </p:cSld>
  <p:clrMapOvr>
    <a:masterClrMapping/>
  </p:clrMapOvr>
  <p:transition>
    <p:dissolv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E6A3A0C-5B1B-4859-8A9F-0D6B550C0C8D}" type="slidenum">
              <a:rPr lang="sr-Latn-RS" smtClean="0"/>
              <a:pPr/>
              <a:t>38</a:t>
            </a:fld>
            <a:endParaRPr lang="sr-Latn-RS" dirty="0"/>
          </a:p>
        </p:txBody>
      </p:sp>
      <p:sp>
        <p:nvSpPr>
          <p:cNvPr id="54273" name="Rectangle 1"/>
          <p:cNvSpPr>
            <a:spLocks noChangeArrowheads="1"/>
          </p:cNvSpPr>
          <p:nvPr/>
        </p:nvSpPr>
        <p:spPr bwMode="auto">
          <a:xfrm>
            <a:off x="313052" y="1346287"/>
            <a:ext cx="11573691" cy="50937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ts val="600"/>
              </a:spcBef>
              <a:spcAft>
                <a:spcPts val="2400"/>
              </a:spcAft>
              <a:buClrTx/>
              <a:buSzTx/>
              <a:buFontTx/>
              <a:buNone/>
              <a:tabLst/>
            </a:pPr>
            <a:r>
              <a:rPr kumimoji="0" lang="sr-Cyrl-R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На </a:t>
            </a:r>
            <a:r>
              <a:rPr kumimoji="0" lang="sr-Cyrl-R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поручју</a:t>
            </a:r>
            <a:r>
              <a:rPr kumimoji="0" lang="sr-Cyrl-RS" sz="2500" b="0" i="0" u="none" strike="noStrike" cap="none" normalizeH="0" dirty="0">
                <a:ln>
                  <a:noFill/>
                </a:ln>
                <a:solidFill>
                  <a:schemeClr val="tx1"/>
                </a:solidFill>
                <a:effectLst/>
                <a:latin typeface="Cambria" pitchFamily="18" charset="0"/>
                <a:ea typeface="Cambria" pitchFamily="18" charset="0"/>
                <a:cs typeface="Times New Roman" pitchFamily="18" charset="0"/>
              </a:rPr>
              <a:t> Србије, п</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роблем</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представља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и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неусаглашеност</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регулативе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по</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питању</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која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особа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инвалидитетом</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може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да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користи</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паркинг</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место</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за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особе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инвалидитетом</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p>
          <a:p>
            <a:pPr marL="0" marR="0" lvl="0" indent="0" algn="just" defTabSz="914400" rtl="0" eaLnBrk="1" fontAlgn="base" latinLnBrk="0" hangingPunct="1">
              <a:lnSpc>
                <a:spcPct val="100000"/>
              </a:lnSpc>
              <a:spcBef>
                <a:spcPts val="600"/>
              </a:spcBef>
              <a:spcAft>
                <a:spcPts val="2400"/>
              </a:spcAft>
              <a:buClrTx/>
              <a:buSzTx/>
              <a:buFontTx/>
              <a:buNone/>
              <a:tabLst/>
            </a:pP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Наиме,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свака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локална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самоуправа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сама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дефинише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правила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и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услове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који</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морају</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испунити</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за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добијање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пропуснице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за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коришћење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паркинг</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места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за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особе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инвалидитетом</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p>
          <a:p>
            <a:pPr marL="0" marR="0" lvl="0" indent="0" algn="just" defTabSz="914400" rtl="0" eaLnBrk="1" fontAlgn="base" latinLnBrk="0" hangingPunct="1">
              <a:lnSpc>
                <a:spcPct val="100000"/>
              </a:lnSpc>
              <a:spcBef>
                <a:spcPts val="600"/>
              </a:spcBef>
              <a:spcAft>
                <a:spcPts val="2400"/>
              </a:spcAft>
              <a:buClrTx/>
              <a:buSzTx/>
              <a:buFontTx/>
              <a:buNone/>
              <a:tabLst/>
            </a:pP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Оно</a:t>
            </a:r>
            <a:r>
              <a:rPr kumimoji="0" lang="en-US" sz="2500" b="1"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што</a:t>
            </a:r>
            <a:r>
              <a:rPr kumimoji="0" lang="en-US" sz="2500" b="1"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је</a:t>
            </a:r>
            <a:r>
              <a:rPr kumimoji="0" lang="en-US" sz="2500" b="1"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јединствено</a:t>
            </a:r>
            <a:r>
              <a:rPr kumimoji="0" lang="en-US" sz="2500" b="1"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на</a:t>
            </a:r>
            <a:r>
              <a:rPr kumimoji="0" lang="en-US" sz="2500" b="1"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подручју</a:t>
            </a:r>
            <a:r>
              <a:rPr kumimoji="0" lang="en-US" sz="2500" b="1"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целе</a:t>
            </a:r>
            <a:r>
              <a:rPr kumimoji="0" lang="en-US" sz="2500" b="1"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државе</a:t>
            </a:r>
            <a:r>
              <a:rPr kumimoji="0" lang="en-US" sz="2500" b="1"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јесу</a:t>
            </a:r>
            <a:r>
              <a:rPr kumimoji="0" lang="en-US" sz="2500" b="1"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ознаке</a:t>
            </a:r>
            <a:r>
              <a:rPr kumimoji="0" lang="en-US" sz="2500" b="1"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паркинг</a:t>
            </a:r>
            <a:r>
              <a:rPr kumimoji="0" lang="en-US" sz="2500" b="1"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места</a:t>
            </a:r>
            <a:r>
              <a:rPr kumimoji="0" lang="en-US" sz="2500" b="1"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за</a:t>
            </a:r>
            <a:r>
              <a:rPr kumimoji="0" lang="en-US" sz="2500" b="1"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особе</a:t>
            </a:r>
            <a:r>
              <a:rPr kumimoji="0" lang="en-US" sz="2500" b="1"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са</a:t>
            </a:r>
            <a:r>
              <a:rPr kumimoji="0" lang="en-US" sz="2500" b="1"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инвалидитетом</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p>
          <a:p>
            <a:pPr marL="0" marR="0" lvl="0" indent="0" algn="just" defTabSz="914400" rtl="0" eaLnBrk="1" fontAlgn="base" latinLnBrk="0" hangingPunct="1">
              <a:lnSpc>
                <a:spcPct val="100000"/>
              </a:lnSpc>
              <a:spcBef>
                <a:spcPts val="600"/>
              </a:spcBef>
              <a:spcAft>
                <a:spcPts val="2400"/>
              </a:spcAft>
              <a:buClrTx/>
              <a:buSzTx/>
              <a:buFontTx/>
              <a:buNone/>
              <a:tabLst/>
            </a:pP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У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Правилнику</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о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саобраћајној</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сигнализацији</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на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четири</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места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помиње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дефинисање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паркинг</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места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за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особе</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са</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mbria" pitchFamily="18" charset="0"/>
                <a:cs typeface="Times New Roman" pitchFamily="18" charset="0"/>
              </a:rPr>
              <a:t>инвалидитетом</a:t>
            </a:r>
            <a:r>
              <a:rPr kumimoji="0" lang="en-US" sz="2500" b="0" i="0" u="none" strike="noStrike" cap="none" normalizeH="0" baseline="0" dirty="0">
                <a:ln>
                  <a:noFill/>
                </a:ln>
                <a:solidFill>
                  <a:schemeClr val="tx1"/>
                </a:solidFill>
                <a:effectLst/>
                <a:latin typeface="Cambria" pitchFamily="18" charset="0"/>
                <a:ea typeface="Cambria" pitchFamily="18" charset="0"/>
                <a:cs typeface="Times New Roman" pitchFamily="18" charset="0"/>
              </a:rPr>
              <a:t>.</a:t>
            </a:r>
            <a:endParaRPr kumimoji="0" lang="en-US" sz="2500" b="0" i="0" u="none" strike="noStrike" cap="none" normalizeH="0" baseline="0" dirty="0">
              <a:ln>
                <a:noFill/>
              </a:ln>
              <a:solidFill>
                <a:schemeClr val="tx1"/>
              </a:solidFill>
              <a:effectLst/>
              <a:latin typeface="Cambria" pitchFamily="18" charset="0"/>
              <a:ea typeface="Cambria" pitchFamily="18" charset="0"/>
              <a:cs typeface="Arial" pitchFamily="34" charset="0"/>
            </a:endParaRPr>
          </a:p>
        </p:txBody>
      </p:sp>
      <p:sp>
        <p:nvSpPr>
          <p:cNvPr id="5" name="Title 1">
            <a:extLst>
              <a:ext uri="{FF2B5EF4-FFF2-40B4-BE49-F238E27FC236}">
                <a16:creationId xmlns:a16="http://schemas.microsoft.com/office/drawing/2014/main" id="{98878E12-1E71-5408-5E0A-3FD6A8570B94}"/>
              </a:ext>
            </a:extLst>
          </p:cNvPr>
          <p:cNvSpPr txBox="1">
            <a:spLocks/>
          </p:cNvSpPr>
          <p:nvPr/>
        </p:nvSpPr>
        <p:spPr>
          <a:xfrm>
            <a:off x="0" y="418011"/>
            <a:ext cx="12192000" cy="470264"/>
          </a:xfrm>
          <a:prstGeom prst="rect">
            <a:avLst/>
          </a:prstGeom>
          <a:solidFill>
            <a:srgbClr val="99FFCC"/>
          </a:solidFill>
          <a:ln>
            <a:solidFill>
              <a:srgbClr val="99FFCC"/>
            </a:solidFill>
          </a:ln>
        </p:spPr>
        <p:txBody>
          <a:bodyPr anchor="t">
            <a:noAutofit/>
          </a:bodyPr>
          <a:lstStyle>
            <a:lvl1pPr algn="l" defTabSz="914400" rtl="0" eaLnBrk="1" latinLnBrk="0" hangingPunct="1">
              <a:lnSpc>
                <a:spcPct val="90000"/>
              </a:lnSpc>
              <a:spcBef>
                <a:spcPct val="0"/>
              </a:spcBef>
              <a:buNone/>
              <a:defRPr sz="3600" b="1" kern="1200">
                <a:solidFill>
                  <a:srgbClr val="1E578E"/>
                </a:solidFill>
                <a:latin typeface="Tw Cen MT (Body)Body)"/>
                <a:ea typeface="+mj-ea"/>
                <a:cs typeface="+mj-cs"/>
              </a:defRPr>
            </a:lvl1pPr>
          </a:lstStyle>
          <a:p>
            <a:pPr marL="547370" indent="-547370" algn="ctr">
              <a:lnSpc>
                <a:spcPct val="107000"/>
              </a:lnSpc>
              <a:spcBef>
                <a:spcPts val="1800"/>
              </a:spcBef>
              <a:spcAft>
                <a:spcPts val="1800"/>
              </a:spcAft>
            </a:pPr>
            <a:r>
              <a:rPr lang="sr-Cyrl-RS" sz="2500" kern="100" dirty="0">
                <a:latin typeface="Cambria"/>
                <a:ea typeface="Times New Roman"/>
                <a:cs typeface="Times New Roman"/>
              </a:rPr>
              <a:t>Пракса у Србији</a:t>
            </a:r>
            <a:endParaRPr lang="en-US" sz="2500" kern="100" dirty="0">
              <a:latin typeface="Cambria"/>
              <a:ea typeface="Times New Roman"/>
              <a:cs typeface="Times New Roman"/>
            </a:endParaRPr>
          </a:p>
        </p:txBody>
      </p:sp>
      <p:pic>
        <p:nvPicPr>
          <p:cNvPr id="6" name="Picture 2" descr="C:\Users\marin\OneDrive\Radna površina\ppt za D\parking.png">
            <a:extLst>
              <a:ext uri="{FF2B5EF4-FFF2-40B4-BE49-F238E27FC236}">
                <a16:creationId xmlns:a16="http://schemas.microsoft.com/office/drawing/2014/main" id="{706965E7-3BC1-F214-BA8D-6E6F23D7F3B5}"/>
              </a:ext>
            </a:extLst>
          </p:cNvPr>
          <p:cNvPicPr>
            <a:picLocks noChangeAspect="1" noChangeArrowheads="1"/>
          </p:cNvPicPr>
          <p:nvPr/>
        </p:nvPicPr>
        <p:blipFill>
          <a:blip r:embed="rId2" cstate="print"/>
          <a:srcRect/>
          <a:stretch>
            <a:fillRect/>
          </a:stretch>
        </p:blipFill>
        <p:spPr bwMode="auto">
          <a:xfrm>
            <a:off x="313052" y="186962"/>
            <a:ext cx="1014821" cy="1014821"/>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withEffect">
                                  <p:stCondLst>
                                    <p:cond delay="0"/>
                                  </p:stCondLst>
                                  <p:childTnLst>
                                    <p:set>
                                      <p:cBhvr>
                                        <p:cTn id="6" dur="1" fill="hold">
                                          <p:stCondLst>
                                            <p:cond delay="0"/>
                                          </p:stCondLst>
                                        </p:cTn>
                                        <p:tgtEl>
                                          <p:spTgt spid="54273"/>
                                        </p:tgtEl>
                                        <p:attrNameLst>
                                          <p:attrName>style.visibility</p:attrName>
                                        </p:attrNameLst>
                                      </p:cBhvr>
                                      <p:to>
                                        <p:strVal val="visible"/>
                                      </p:to>
                                    </p:set>
                                    <p:animEffect transition="in" filter="slide(fromRight)">
                                      <p:cBhvr>
                                        <p:cTn id="7" dur="500"/>
                                        <p:tgtEl>
                                          <p:spTgt spid="54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888275"/>
          </a:xfrm>
          <a:solidFill>
            <a:srgbClr val="99FFCC"/>
          </a:solidFill>
          <a:ln>
            <a:solidFill>
              <a:srgbClr val="99FFCC"/>
            </a:solidFill>
          </a:ln>
        </p:spPr>
        <p:txBody>
          <a:bodyPr anchor="t">
            <a:noAutofit/>
          </a:bodyPr>
          <a:lstStyle/>
          <a:p>
            <a:pPr marL="547370" indent="-547370" algn="ctr">
              <a:lnSpc>
                <a:spcPct val="107000"/>
              </a:lnSpc>
              <a:spcBef>
                <a:spcPts val="1800"/>
              </a:spcBef>
              <a:spcAft>
                <a:spcPts val="1800"/>
              </a:spcAft>
            </a:pPr>
            <a:r>
              <a:rPr lang="ru-RU" sz="2500" kern="100" dirty="0">
                <a:latin typeface="Cambria"/>
                <a:ea typeface="Times New Roman"/>
                <a:cs typeface="Times New Roman"/>
              </a:rPr>
              <a:t>Хоризонтална и вертикална сигнализација везана са паркинг места за особе са инвалидитетом</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39</a:t>
            </a:fld>
            <a:endParaRPr lang="sr-Latn-RS" dirty="0"/>
          </a:p>
        </p:txBody>
      </p:sp>
      <p:pic>
        <p:nvPicPr>
          <p:cNvPr id="55301" name="Picture 5"/>
          <p:cNvPicPr>
            <a:picLocks noChangeAspect="1" noChangeArrowheads="1"/>
          </p:cNvPicPr>
          <p:nvPr/>
        </p:nvPicPr>
        <p:blipFill>
          <a:blip r:embed="rId2" cstate="print"/>
          <a:srcRect l="873" t="469" r="645"/>
          <a:stretch>
            <a:fillRect/>
          </a:stretch>
        </p:blipFill>
        <p:spPr bwMode="auto">
          <a:xfrm>
            <a:off x="1881051" y="1463041"/>
            <a:ext cx="8974184" cy="5082012"/>
          </a:xfrm>
          <a:prstGeom prst="rect">
            <a:avLst/>
          </a:prstGeom>
          <a:noFill/>
          <a:ln w="9525">
            <a:solidFill>
              <a:schemeClr val="tx1">
                <a:lumMod val="95000"/>
                <a:lumOff val="5000"/>
              </a:schemeClr>
            </a:solidFill>
            <a:miter lim="800000"/>
            <a:headEnd/>
            <a:tailEnd/>
          </a:ln>
        </p:spPr>
      </p:pic>
    </p:spTree>
  </p:cSld>
  <p:clrMapOvr>
    <a:masterClrMapping/>
  </p:clrMapOvr>
  <p:transition>
    <p:strips dir="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ight Arrow 10"/>
          <p:cNvSpPr/>
          <p:nvPr/>
        </p:nvSpPr>
        <p:spPr>
          <a:xfrm>
            <a:off x="962107" y="2993855"/>
            <a:ext cx="10752814" cy="483326"/>
          </a:xfrm>
          <a:prstGeom prst="rightArrow">
            <a:avLst/>
          </a:prstGeom>
          <a:solidFill>
            <a:srgbClr val="CCFFFF"/>
          </a:solidFill>
          <a:ln>
            <a:solidFill>
              <a:srgbClr val="CC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404314"/>
            <a:ext cx="12192000" cy="771344"/>
          </a:xfrm>
          <a:solidFill>
            <a:srgbClr val="CCFFFF"/>
          </a:solidFill>
          <a:ln>
            <a:solidFill>
              <a:srgbClr val="CCFFFF"/>
            </a:solidFill>
          </a:ln>
        </p:spPr>
        <p:txBody>
          <a:bodyPr>
            <a:noAutofit/>
          </a:bodyPr>
          <a:lstStyle/>
          <a:p>
            <a:pPr algn="ctr"/>
            <a:r>
              <a:rPr lang="en-US" sz="3500" dirty="0" err="1">
                <a:solidFill>
                  <a:srgbClr val="002060"/>
                </a:solidFill>
                <a:latin typeface="Cambria" pitchFamily="18" charset="0"/>
                <a:ea typeface="Cambria" pitchFamily="18" charset="0"/>
              </a:rPr>
              <a:t>Приватна</a:t>
            </a:r>
            <a:r>
              <a:rPr lang="en-US" sz="3500" dirty="0">
                <a:solidFill>
                  <a:srgbClr val="002060"/>
                </a:solidFill>
                <a:latin typeface="Cambria" pitchFamily="18" charset="0"/>
                <a:ea typeface="Cambria" pitchFamily="18" charset="0"/>
              </a:rPr>
              <a:t> </a:t>
            </a:r>
            <a:r>
              <a:rPr lang="en-US" sz="3500" dirty="0" err="1">
                <a:solidFill>
                  <a:srgbClr val="002060"/>
                </a:solidFill>
                <a:latin typeface="Cambria" pitchFamily="18" charset="0"/>
                <a:ea typeface="Cambria" pitchFamily="18" charset="0"/>
              </a:rPr>
              <a:t>путовања</a:t>
            </a:r>
            <a:endParaRPr lang="en-US" sz="3500" dirty="0">
              <a:solidFill>
                <a:srgbClr val="002060"/>
              </a:solidFill>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4</a:t>
            </a:fld>
            <a:endParaRPr lang="sr-Latn-RS" dirty="0"/>
          </a:p>
        </p:txBody>
      </p:sp>
      <p:sp>
        <p:nvSpPr>
          <p:cNvPr id="4" name="Rectangle 3"/>
          <p:cNvSpPr/>
          <p:nvPr/>
        </p:nvSpPr>
        <p:spPr>
          <a:xfrm>
            <a:off x="600891" y="1339670"/>
            <a:ext cx="10829109" cy="1246495"/>
          </a:xfrm>
          <a:prstGeom prst="rect">
            <a:avLst/>
          </a:prstGeom>
        </p:spPr>
        <p:txBody>
          <a:bodyPr wrap="square">
            <a:spAutoFit/>
          </a:bodyPr>
          <a:lstStyle/>
          <a:p>
            <a:pPr algn="just">
              <a:spcBef>
                <a:spcPts val="300"/>
              </a:spcBef>
              <a:spcAft>
                <a:spcPts val="300"/>
              </a:spcAft>
            </a:pPr>
            <a:r>
              <a:rPr lang="en-US" sz="2500" b="1" dirty="0" err="1">
                <a:solidFill>
                  <a:srgbClr val="002060"/>
                </a:solidFill>
                <a:latin typeface="Cambria" pitchFamily="18" charset="0"/>
                <a:ea typeface="Cambria" pitchFamily="18" charset="0"/>
              </a:rPr>
              <a:t>Приватна</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моторизована</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путовања</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подразумевају</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путовања</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које</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особа</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са</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инвалидитетом</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реализује</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приватним</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аутомобилом</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својим</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или</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другог</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лица</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без</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финансијске</a:t>
            </a:r>
            <a:r>
              <a:rPr lang="en-US" sz="2500" b="1" dirty="0">
                <a:solidFill>
                  <a:srgbClr val="002060"/>
                </a:solidFill>
                <a:latin typeface="Cambria" pitchFamily="18" charset="0"/>
                <a:ea typeface="Cambria" pitchFamily="18" charset="0"/>
              </a:rPr>
              <a:t> </a:t>
            </a:r>
            <a:r>
              <a:rPr lang="en-US" sz="2500" b="1" dirty="0" err="1">
                <a:solidFill>
                  <a:srgbClr val="002060"/>
                </a:solidFill>
                <a:latin typeface="Cambria" pitchFamily="18" charset="0"/>
                <a:ea typeface="Cambria" pitchFamily="18" charset="0"/>
              </a:rPr>
              <a:t>надокнаде</a:t>
            </a:r>
            <a:r>
              <a:rPr lang="en-US" sz="2500" b="1" dirty="0">
                <a:solidFill>
                  <a:srgbClr val="002060"/>
                </a:solidFill>
                <a:latin typeface="Cambria" pitchFamily="18" charset="0"/>
                <a:ea typeface="Cambria" pitchFamily="18" charset="0"/>
              </a:rPr>
              <a:t>. </a:t>
            </a:r>
          </a:p>
        </p:txBody>
      </p:sp>
      <p:sp>
        <p:nvSpPr>
          <p:cNvPr id="5" name="Rectangle 4"/>
          <p:cNvSpPr/>
          <p:nvPr/>
        </p:nvSpPr>
        <p:spPr>
          <a:xfrm>
            <a:off x="847951" y="2964037"/>
            <a:ext cx="10959736" cy="477054"/>
          </a:xfrm>
          <a:prstGeom prst="rect">
            <a:avLst/>
          </a:prstGeom>
        </p:spPr>
        <p:txBody>
          <a:bodyPr wrap="square">
            <a:spAutoFit/>
          </a:bodyPr>
          <a:lstStyle/>
          <a:p>
            <a:r>
              <a:rPr lang="en-US" sz="2500" b="1" dirty="0" err="1">
                <a:solidFill>
                  <a:schemeClr val="accent1">
                    <a:lumMod val="50000"/>
                  </a:schemeClr>
                </a:solidFill>
                <a:latin typeface="Cambria" pitchFamily="18" charset="0"/>
                <a:ea typeface="Cambria" pitchFamily="18" charset="0"/>
              </a:rPr>
              <a:t>Својство</a:t>
            </a:r>
            <a:r>
              <a:rPr lang="en-US" sz="2500" b="1" dirty="0">
                <a:solidFill>
                  <a:schemeClr val="accent1">
                    <a:lumMod val="50000"/>
                  </a:schemeClr>
                </a:solidFill>
                <a:latin typeface="Cambria" pitchFamily="18" charset="0"/>
                <a:ea typeface="Cambria" pitchFamily="18" charset="0"/>
              </a:rPr>
              <a:t> </a:t>
            </a:r>
            <a:r>
              <a:rPr lang="en-US" sz="2500" b="1" dirty="0" err="1">
                <a:solidFill>
                  <a:schemeClr val="accent1">
                    <a:lumMod val="50000"/>
                  </a:schemeClr>
                </a:solidFill>
                <a:latin typeface="Cambria" pitchFamily="18" charset="0"/>
                <a:ea typeface="Cambria" pitchFamily="18" charset="0"/>
              </a:rPr>
              <a:t>особа</a:t>
            </a:r>
            <a:r>
              <a:rPr lang="en-US" sz="2500" b="1" dirty="0">
                <a:solidFill>
                  <a:schemeClr val="accent1">
                    <a:lumMod val="50000"/>
                  </a:schemeClr>
                </a:solidFill>
                <a:latin typeface="Cambria" pitchFamily="18" charset="0"/>
                <a:ea typeface="Cambria" pitchFamily="18" charset="0"/>
              </a:rPr>
              <a:t> </a:t>
            </a:r>
            <a:r>
              <a:rPr lang="en-US" sz="2500" b="1" dirty="0" err="1">
                <a:solidFill>
                  <a:schemeClr val="accent1">
                    <a:lumMod val="50000"/>
                  </a:schemeClr>
                </a:solidFill>
                <a:latin typeface="Cambria" pitchFamily="18" charset="0"/>
                <a:ea typeface="Cambria" pitchFamily="18" charset="0"/>
              </a:rPr>
              <a:t>са</a:t>
            </a:r>
            <a:r>
              <a:rPr lang="en-US" sz="2500" b="1" dirty="0">
                <a:solidFill>
                  <a:schemeClr val="accent1">
                    <a:lumMod val="50000"/>
                  </a:schemeClr>
                </a:solidFill>
                <a:latin typeface="Cambria" pitchFamily="18" charset="0"/>
                <a:ea typeface="Cambria" pitchFamily="18" charset="0"/>
              </a:rPr>
              <a:t> </a:t>
            </a:r>
            <a:r>
              <a:rPr lang="en-US" sz="2500" b="1" dirty="0" err="1">
                <a:solidFill>
                  <a:schemeClr val="accent1">
                    <a:lumMod val="50000"/>
                  </a:schemeClr>
                </a:solidFill>
                <a:latin typeface="Cambria" pitchFamily="18" charset="0"/>
                <a:ea typeface="Cambria" pitchFamily="18" charset="0"/>
              </a:rPr>
              <a:t>инвалидитетом</a:t>
            </a:r>
            <a:r>
              <a:rPr lang="en-US" sz="2500" b="1" dirty="0">
                <a:solidFill>
                  <a:schemeClr val="accent1">
                    <a:lumMod val="50000"/>
                  </a:schemeClr>
                </a:solidFill>
                <a:latin typeface="Cambria" pitchFamily="18" charset="0"/>
                <a:ea typeface="Cambria" pitchFamily="18" charset="0"/>
              </a:rPr>
              <a:t> у </a:t>
            </a:r>
            <a:r>
              <a:rPr lang="en-US" sz="2500" b="1" dirty="0" err="1">
                <a:solidFill>
                  <a:schemeClr val="accent1">
                    <a:lumMod val="50000"/>
                  </a:schemeClr>
                </a:solidFill>
                <a:latin typeface="Cambria" pitchFamily="18" charset="0"/>
                <a:ea typeface="Cambria" pitchFamily="18" charset="0"/>
              </a:rPr>
              <a:t>овим</a:t>
            </a:r>
            <a:r>
              <a:rPr lang="en-US" sz="2500" b="1" dirty="0">
                <a:solidFill>
                  <a:schemeClr val="accent1">
                    <a:lumMod val="50000"/>
                  </a:schemeClr>
                </a:solidFill>
                <a:latin typeface="Cambria" pitchFamily="18" charset="0"/>
                <a:ea typeface="Cambria" pitchFamily="18" charset="0"/>
              </a:rPr>
              <a:t> </a:t>
            </a:r>
            <a:r>
              <a:rPr lang="en-US" sz="2500" b="1" dirty="0" err="1">
                <a:solidFill>
                  <a:schemeClr val="accent1">
                    <a:lumMod val="50000"/>
                  </a:schemeClr>
                </a:solidFill>
                <a:latin typeface="Cambria" pitchFamily="18" charset="0"/>
                <a:ea typeface="Cambria" pitchFamily="18" charset="0"/>
              </a:rPr>
              <a:t>путовањима</a:t>
            </a:r>
            <a:r>
              <a:rPr lang="en-US" sz="2500" b="1" dirty="0">
                <a:solidFill>
                  <a:schemeClr val="accent1">
                    <a:lumMod val="50000"/>
                  </a:schemeClr>
                </a:solidFill>
                <a:latin typeface="Cambria" pitchFamily="18" charset="0"/>
                <a:ea typeface="Cambria" pitchFamily="18" charset="0"/>
              </a:rPr>
              <a:t> </a:t>
            </a:r>
            <a:r>
              <a:rPr lang="en-US" sz="2500" b="1" dirty="0" err="1">
                <a:solidFill>
                  <a:schemeClr val="accent1">
                    <a:lumMod val="50000"/>
                  </a:schemeClr>
                </a:solidFill>
                <a:latin typeface="Cambria" pitchFamily="18" charset="0"/>
                <a:ea typeface="Cambria" pitchFamily="18" charset="0"/>
              </a:rPr>
              <a:t>може</a:t>
            </a:r>
            <a:r>
              <a:rPr lang="en-US" sz="2500" b="1" dirty="0">
                <a:solidFill>
                  <a:schemeClr val="accent1">
                    <a:lumMod val="50000"/>
                  </a:schemeClr>
                </a:solidFill>
                <a:latin typeface="Cambria" pitchFamily="18" charset="0"/>
                <a:ea typeface="Cambria" pitchFamily="18" charset="0"/>
              </a:rPr>
              <a:t> </a:t>
            </a:r>
            <a:r>
              <a:rPr lang="en-US" sz="2500" b="1" dirty="0" err="1">
                <a:solidFill>
                  <a:schemeClr val="accent1">
                    <a:lumMod val="50000"/>
                  </a:schemeClr>
                </a:solidFill>
                <a:latin typeface="Cambria" pitchFamily="18" charset="0"/>
                <a:ea typeface="Cambria" pitchFamily="18" charset="0"/>
              </a:rPr>
              <a:t>да</a:t>
            </a:r>
            <a:r>
              <a:rPr lang="en-US" sz="2500" b="1" dirty="0">
                <a:solidFill>
                  <a:schemeClr val="accent1">
                    <a:lumMod val="50000"/>
                  </a:schemeClr>
                </a:solidFill>
                <a:latin typeface="Cambria" pitchFamily="18" charset="0"/>
                <a:ea typeface="Cambria" pitchFamily="18" charset="0"/>
              </a:rPr>
              <a:t> </a:t>
            </a:r>
            <a:r>
              <a:rPr lang="en-US" sz="2500" b="1" dirty="0" err="1">
                <a:solidFill>
                  <a:schemeClr val="accent1">
                    <a:lumMod val="50000"/>
                  </a:schemeClr>
                </a:solidFill>
                <a:latin typeface="Cambria" pitchFamily="18" charset="0"/>
                <a:ea typeface="Cambria" pitchFamily="18" charset="0"/>
              </a:rPr>
              <a:t>буде</a:t>
            </a:r>
            <a:r>
              <a:rPr lang="en-US" sz="2500" b="1" dirty="0">
                <a:solidFill>
                  <a:schemeClr val="accent1">
                    <a:lumMod val="50000"/>
                  </a:schemeClr>
                </a:solidFill>
                <a:latin typeface="Cambria" pitchFamily="18" charset="0"/>
                <a:ea typeface="Cambria" pitchFamily="18" charset="0"/>
              </a:rPr>
              <a:t>:</a:t>
            </a:r>
          </a:p>
        </p:txBody>
      </p:sp>
      <p:pic>
        <p:nvPicPr>
          <p:cNvPr id="1026" name="Picture 2" descr="C:\Users\marin\OneDrive\Radna površina\ppt za D\driver-icon-15.png"/>
          <p:cNvPicPr>
            <a:picLocks noChangeAspect="1" noChangeArrowheads="1"/>
          </p:cNvPicPr>
          <p:nvPr/>
        </p:nvPicPr>
        <p:blipFill>
          <a:blip r:embed="rId2" cstate="print"/>
          <a:srcRect/>
          <a:stretch>
            <a:fillRect/>
          </a:stretch>
        </p:blipFill>
        <p:spPr bwMode="auto">
          <a:xfrm>
            <a:off x="2739934" y="3717472"/>
            <a:ext cx="2252254" cy="2252254"/>
          </a:xfrm>
          <a:prstGeom prst="rect">
            <a:avLst/>
          </a:prstGeom>
          <a:noFill/>
          <a:effectLst>
            <a:glow rad="228600">
              <a:schemeClr val="accent1">
                <a:satMod val="175000"/>
                <a:alpha val="40000"/>
              </a:schemeClr>
            </a:glow>
          </a:effectLst>
        </p:spPr>
      </p:pic>
      <p:sp>
        <p:nvSpPr>
          <p:cNvPr id="7" name="Rectangle 6"/>
          <p:cNvSpPr/>
          <p:nvPr/>
        </p:nvSpPr>
        <p:spPr>
          <a:xfrm>
            <a:off x="3197768" y="6092037"/>
            <a:ext cx="1313565" cy="477054"/>
          </a:xfrm>
          <a:prstGeom prst="rect">
            <a:avLst/>
          </a:prstGeom>
        </p:spPr>
        <p:txBody>
          <a:bodyPr wrap="none">
            <a:spAutoFit/>
          </a:bodyPr>
          <a:lstStyle/>
          <a:p>
            <a:r>
              <a:rPr lang="en-US" sz="2200" b="1" dirty="0">
                <a:solidFill>
                  <a:srgbClr val="5B9BD5">
                    <a:lumMod val="50000"/>
                  </a:srgbClr>
                </a:solidFill>
                <a:latin typeface="Cambria" pitchFamily="18" charset="0"/>
                <a:ea typeface="Cambria" pitchFamily="18" charset="0"/>
              </a:rPr>
              <a:t> </a:t>
            </a:r>
            <a:r>
              <a:rPr lang="en-US" sz="2500" b="1" dirty="0">
                <a:solidFill>
                  <a:schemeClr val="accent5">
                    <a:lumMod val="50000"/>
                  </a:schemeClr>
                </a:solidFill>
                <a:effectLst>
                  <a:glow rad="228600">
                    <a:schemeClr val="accent1">
                      <a:satMod val="175000"/>
                      <a:alpha val="40000"/>
                    </a:schemeClr>
                  </a:glow>
                </a:effectLst>
                <a:latin typeface="Cambria" pitchFamily="18" charset="0"/>
                <a:ea typeface="Cambria" pitchFamily="18" charset="0"/>
              </a:rPr>
              <a:t>ВОЗАЧ</a:t>
            </a:r>
            <a:r>
              <a:rPr lang="en-US" sz="2500" b="1" dirty="0">
                <a:solidFill>
                  <a:schemeClr val="accent5">
                    <a:lumMod val="50000"/>
                  </a:schemeClr>
                </a:solidFill>
                <a:latin typeface="Cambria" pitchFamily="18" charset="0"/>
                <a:ea typeface="Cambria" pitchFamily="18" charset="0"/>
              </a:rPr>
              <a:t> </a:t>
            </a:r>
            <a:endParaRPr lang="en-US" sz="2500" dirty="0">
              <a:solidFill>
                <a:schemeClr val="accent5">
                  <a:lumMod val="50000"/>
                </a:schemeClr>
              </a:solidFill>
            </a:endParaRPr>
          </a:p>
        </p:txBody>
      </p:sp>
      <p:sp>
        <p:nvSpPr>
          <p:cNvPr id="8" name="Rectangle 7"/>
          <p:cNvSpPr/>
          <p:nvPr/>
        </p:nvSpPr>
        <p:spPr>
          <a:xfrm>
            <a:off x="7638317" y="6061167"/>
            <a:ext cx="1610186" cy="477054"/>
          </a:xfrm>
          <a:prstGeom prst="rect">
            <a:avLst/>
          </a:prstGeom>
        </p:spPr>
        <p:txBody>
          <a:bodyPr wrap="square">
            <a:spAutoFit/>
          </a:bodyPr>
          <a:lstStyle/>
          <a:p>
            <a:r>
              <a:rPr lang="en-US" sz="2500" b="1" dirty="0">
                <a:solidFill>
                  <a:schemeClr val="accent5">
                    <a:lumMod val="50000"/>
                  </a:schemeClr>
                </a:solidFill>
                <a:effectLst>
                  <a:glow rad="228600">
                    <a:schemeClr val="accent1">
                      <a:satMod val="175000"/>
                      <a:alpha val="40000"/>
                    </a:schemeClr>
                  </a:glow>
                </a:effectLst>
                <a:latin typeface="Cambria" pitchFamily="18" charset="0"/>
                <a:ea typeface="Cambria" pitchFamily="18" charset="0"/>
              </a:rPr>
              <a:t>ПУТНИК</a:t>
            </a:r>
            <a:endParaRPr lang="en-US" sz="2500" dirty="0">
              <a:solidFill>
                <a:schemeClr val="accent5">
                  <a:lumMod val="50000"/>
                </a:schemeClr>
              </a:solidFill>
              <a:effectLst>
                <a:glow rad="228600">
                  <a:schemeClr val="accent1">
                    <a:satMod val="175000"/>
                    <a:alpha val="40000"/>
                  </a:schemeClr>
                </a:glow>
              </a:effectLst>
            </a:endParaRPr>
          </a:p>
        </p:txBody>
      </p:sp>
      <p:pic>
        <p:nvPicPr>
          <p:cNvPr id="1027" name="Picture 3" descr="C:\Users\marin\OneDrive\Radna površina\ppt za D\2491921.png"/>
          <p:cNvPicPr>
            <a:picLocks noChangeAspect="1" noChangeArrowheads="1"/>
          </p:cNvPicPr>
          <p:nvPr/>
        </p:nvPicPr>
        <p:blipFill>
          <a:blip r:embed="rId3" cstate="print"/>
          <a:srcRect/>
          <a:stretch>
            <a:fillRect/>
          </a:stretch>
        </p:blipFill>
        <p:spPr bwMode="auto">
          <a:xfrm>
            <a:off x="6923314" y="3668485"/>
            <a:ext cx="2253600" cy="2253600"/>
          </a:xfrm>
          <a:prstGeom prst="rect">
            <a:avLst/>
          </a:prstGeom>
          <a:noFill/>
          <a:effectLst>
            <a:glow rad="228600">
              <a:schemeClr val="accent1">
                <a:satMod val="175000"/>
                <a:alpha val="40000"/>
              </a:schemeClr>
            </a:glo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ssolve">
                                      <p:cBhvr>
                                        <p:cTn id="13" dur="500"/>
                                        <p:tgtEl>
                                          <p:spTgt spid="5"/>
                                        </p:tgtEl>
                                      </p:cBhvr>
                                    </p:animEffect>
                                  </p:childTnLst>
                                </p:cTn>
                              </p:par>
                              <p:par>
                                <p:cTn id="14" presetID="9" presetClass="entr" presetSubtype="0"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dissolve">
                                      <p:cBhvr>
                                        <p:cTn id="16" dur="500"/>
                                        <p:tgtEl>
                                          <p:spTgt spid="1026"/>
                                        </p:tgtEl>
                                      </p:cBhvr>
                                    </p:animEffect>
                                  </p:childTnLst>
                                </p:cTn>
                              </p:par>
                              <p:par>
                                <p:cTn id="17" presetID="9" presetClass="entr" presetSubtype="0" fill="hold" nodeType="withEffect">
                                  <p:stCondLst>
                                    <p:cond delay="0"/>
                                  </p:stCondLst>
                                  <p:childTnLst>
                                    <p:set>
                                      <p:cBhvr>
                                        <p:cTn id="18" dur="1" fill="hold">
                                          <p:stCondLst>
                                            <p:cond delay="0"/>
                                          </p:stCondLst>
                                        </p:cTn>
                                        <p:tgtEl>
                                          <p:spTgt spid="1027"/>
                                        </p:tgtEl>
                                        <p:attrNameLst>
                                          <p:attrName>style.visibility</p:attrName>
                                        </p:attrNameLst>
                                      </p:cBhvr>
                                      <p:to>
                                        <p:strVal val="visible"/>
                                      </p:to>
                                    </p:set>
                                    <p:animEffect transition="in" filter="dissolve">
                                      <p:cBhvr>
                                        <p:cTn id="19" dur="500"/>
                                        <p:tgtEl>
                                          <p:spTgt spid="1027"/>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ssolve">
                                      <p:cBhvr>
                                        <p:cTn id="22" dur="500"/>
                                        <p:tgtEl>
                                          <p:spTgt spid="7"/>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dissolve">
                                      <p:cBhvr>
                                        <p:cTn id="25" dur="500"/>
                                        <p:tgtEl>
                                          <p:spTgt spid="8"/>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P spid="4" grpId="0"/>
      <p:bldP spid="5" grpId="0"/>
      <p:bldP spid="7" grpId="0"/>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63E51-2F1A-576D-49F7-A9D68D7AE6A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BFBFDD-7849-6673-E60E-F11BD4F48FA8}"/>
              </a:ext>
            </a:extLst>
          </p:cNvPr>
          <p:cNvSpPr>
            <a:spLocks noGrp="1"/>
          </p:cNvSpPr>
          <p:nvPr>
            <p:ph type="sldNum" sz="quarter" idx="12"/>
          </p:nvPr>
        </p:nvSpPr>
        <p:spPr/>
        <p:txBody>
          <a:bodyPr/>
          <a:lstStyle/>
          <a:p>
            <a:fld id="{9E6A3A0C-5B1B-4859-8A9F-0D6B550C0C8D}" type="slidenum">
              <a:rPr lang="sr-Latn-RS" smtClean="0"/>
              <a:pPr/>
              <a:t>40</a:t>
            </a:fld>
            <a:endParaRPr lang="sr-Latn-RS" dirty="0"/>
          </a:p>
        </p:txBody>
      </p:sp>
      <p:sp>
        <p:nvSpPr>
          <p:cNvPr id="54273" name="Rectangle 1">
            <a:extLst>
              <a:ext uri="{FF2B5EF4-FFF2-40B4-BE49-F238E27FC236}">
                <a16:creationId xmlns:a16="http://schemas.microsoft.com/office/drawing/2014/main" id="{465C3312-6C83-AA2B-DE4A-68C0A3760A22}"/>
              </a:ext>
            </a:extLst>
          </p:cNvPr>
          <p:cNvSpPr>
            <a:spLocks noChangeArrowheads="1"/>
          </p:cNvSpPr>
          <p:nvPr/>
        </p:nvSpPr>
        <p:spPr bwMode="auto">
          <a:xfrm>
            <a:off x="313052" y="1369369"/>
            <a:ext cx="11573691" cy="50475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ts val="600"/>
              </a:spcBef>
              <a:spcAft>
                <a:spcPts val="600"/>
              </a:spcAft>
            </a:pPr>
            <a:r>
              <a:rPr lang="ru-RU" sz="2400" dirty="0">
                <a:latin typeface="Cambria" pitchFamily="18" charset="0"/>
                <a:ea typeface="Cambria" pitchFamily="18" charset="0"/>
                <a:cs typeface="Times New Roman" pitchFamily="18" charset="0"/>
              </a:rPr>
              <a:t>Анализом 22 локалне јединице је утврђено да су најчешће категорије особа са инвалидитетом које дају право на паркинг карту: </a:t>
            </a:r>
          </a:p>
          <a:p>
            <a:pPr marL="342900" lvl="0" indent="-342900" algn="just" fontAlgn="base">
              <a:buFont typeface="Arial" panose="020B0604020202020204" pitchFamily="34" charset="0"/>
              <a:buChar char="•"/>
            </a:pPr>
            <a:r>
              <a:rPr lang="ru-RU" sz="2400" dirty="0">
                <a:latin typeface="Cambria" pitchFamily="18" charset="0"/>
                <a:ea typeface="Cambria" pitchFamily="18" charset="0"/>
                <a:cs typeface="Times New Roman" pitchFamily="18" charset="0"/>
              </a:rPr>
              <a:t> 	</a:t>
            </a:r>
            <a:r>
              <a:rPr lang="ru-RU" sz="2400" i="1" dirty="0">
                <a:latin typeface="Cambria" pitchFamily="18" charset="0"/>
                <a:ea typeface="Cambria" pitchFamily="18" charset="0"/>
                <a:cs typeface="Times New Roman" pitchFamily="18" charset="0"/>
              </a:rPr>
              <a:t>ратни и цивилни инвалиди рата I–IV групе </a:t>
            </a:r>
            <a:r>
              <a:rPr lang="ru-RU" sz="2400" dirty="0">
                <a:latin typeface="Cambria" pitchFamily="18" charset="0"/>
                <a:ea typeface="Cambria" pitchFamily="18" charset="0"/>
                <a:cs typeface="Times New Roman" pitchFamily="18" charset="0"/>
              </a:rPr>
              <a:t>– 77% локалних јединица; </a:t>
            </a:r>
          </a:p>
          <a:p>
            <a:pPr marL="342900" lvl="0" indent="-342900" algn="just" fontAlgn="base">
              <a:buFont typeface="Arial" panose="020B0604020202020204" pitchFamily="34" charset="0"/>
              <a:buChar char="•"/>
            </a:pPr>
            <a:r>
              <a:rPr lang="ru-RU" sz="2400" dirty="0">
                <a:latin typeface="Cambria" pitchFamily="18" charset="0"/>
                <a:ea typeface="Cambria" pitchFamily="18" charset="0"/>
                <a:cs typeface="Times New Roman" pitchFamily="18" charset="0"/>
              </a:rPr>
              <a:t> 	</a:t>
            </a:r>
            <a:r>
              <a:rPr lang="ru-RU" sz="2400" i="1" dirty="0">
                <a:latin typeface="Cambria" pitchFamily="18" charset="0"/>
                <a:ea typeface="Cambria" pitchFamily="18" charset="0"/>
                <a:cs typeface="Times New Roman" pitchFamily="18" charset="0"/>
              </a:rPr>
              <a:t>особе на дијализи или хемодијализи </a:t>
            </a:r>
            <a:r>
              <a:rPr lang="ru-RU" sz="2400" dirty="0">
                <a:latin typeface="Cambria" pitchFamily="18" charset="0"/>
                <a:ea typeface="Cambria" pitchFamily="18" charset="0"/>
                <a:cs typeface="Times New Roman" pitchFamily="18" charset="0"/>
              </a:rPr>
              <a:t>– 77%;</a:t>
            </a:r>
          </a:p>
          <a:p>
            <a:pPr marL="342900" lvl="0" indent="-342900" algn="just" fontAlgn="base">
              <a:buFont typeface="Arial" panose="020B0604020202020204" pitchFamily="34" charset="0"/>
              <a:buChar char="•"/>
            </a:pPr>
            <a:r>
              <a:rPr lang="ru-RU" sz="2400" dirty="0">
                <a:latin typeface="Cambria" pitchFamily="18" charset="0"/>
                <a:ea typeface="Cambria" pitchFamily="18" charset="0"/>
                <a:cs typeface="Times New Roman" pitchFamily="18" charset="0"/>
              </a:rPr>
              <a:t> 	</a:t>
            </a:r>
            <a:r>
              <a:rPr lang="ru-RU" sz="2400" i="1" dirty="0">
                <a:latin typeface="Cambria" pitchFamily="18" charset="0"/>
                <a:ea typeface="Cambria" pitchFamily="18" charset="0"/>
                <a:cs typeface="Times New Roman" pitchFamily="18" charset="0"/>
              </a:rPr>
              <a:t>особе са оштећењем вида </a:t>
            </a:r>
            <a:r>
              <a:rPr lang="ru-RU" sz="2400" dirty="0">
                <a:latin typeface="Cambria" pitchFamily="18" charset="0"/>
                <a:ea typeface="Cambria" pitchFamily="18" charset="0"/>
                <a:cs typeface="Times New Roman" pitchFamily="18" charset="0"/>
              </a:rPr>
              <a:t>≥ 90% – 73%;</a:t>
            </a:r>
          </a:p>
          <a:p>
            <a:pPr marL="342900" lvl="0" indent="-342900" algn="just" fontAlgn="base">
              <a:buFont typeface="Arial" panose="020B0604020202020204" pitchFamily="34" charset="0"/>
              <a:buChar char="•"/>
            </a:pPr>
            <a:r>
              <a:rPr lang="ru-RU" sz="2400" dirty="0">
                <a:latin typeface="Cambria" pitchFamily="18" charset="0"/>
                <a:ea typeface="Cambria" pitchFamily="18" charset="0"/>
                <a:cs typeface="Times New Roman" pitchFamily="18" charset="0"/>
              </a:rPr>
              <a:t> 	</a:t>
            </a:r>
            <a:r>
              <a:rPr lang="ru-RU" sz="2400" i="1" dirty="0">
                <a:latin typeface="Cambria" pitchFamily="18" charset="0"/>
                <a:ea typeface="Cambria" pitchFamily="18" charset="0"/>
                <a:cs typeface="Times New Roman" pitchFamily="18" charset="0"/>
              </a:rPr>
              <a:t>особе које имају велике потешкоће приликом мобилности (дистрофија, параплегија, квадриплегија, церебрална парализа) </a:t>
            </a:r>
            <a:r>
              <a:rPr lang="ru-RU" sz="2400" dirty="0">
                <a:latin typeface="Cambria" pitchFamily="18" charset="0"/>
                <a:ea typeface="Cambria" pitchFamily="18" charset="0"/>
                <a:cs typeface="Times New Roman" pitchFamily="18" charset="0"/>
              </a:rPr>
              <a:t>– 68%;</a:t>
            </a:r>
          </a:p>
          <a:p>
            <a:pPr marL="342900" lvl="0" indent="-342900" algn="just" fontAlgn="base">
              <a:buFont typeface="Arial" panose="020B0604020202020204" pitchFamily="34" charset="0"/>
              <a:buChar char="•"/>
            </a:pPr>
            <a:r>
              <a:rPr lang="ru-RU" sz="2400" dirty="0">
                <a:latin typeface="Cambria" pitchFamily="18" charset="0"/>
                <a:ea typeface="Cambria" pitchFamily="18" charset="0"/>
                <a:cs typeface="Times New Roman" pitchFamily="18" charset="0"/>
              </a:rPr>
              <a:t> 	</a:t>
            </a:r>
            <a:r>
              <a:rPr lang="ru-RU" sz="2400" i="1" dirty="0">
                <a:latin typeface="Cambria" pitchFamily="18" charset="0"/>
                <a:ea typeface="Cambria" pitchFamily="18" charset="0"/>
                <a:cs typeface="Times New Roman" pitchFamily="18" charset="0"/>
              </a:rPr>
              <a:t>особе које имају проблеме у менталном развоју </a:t>
            </a:r>
            <a:r>
              <a:rPr lang="ru-RU" sz="2400" dirty="0">
                <a:latin typeface="Cambria" pitchFamily="18" charset="0"/>
                <a:ea typeface="Cambria" pitchFamily="18" charset="0"/>
                <a:cs typeface="Times New Roman" pitchFamily="18" charset="0"/>
              </a:rPr>
              <a:t>– 55%;</a:t>
            </a:r>
          </a:p>
          <a:p>
            <a:pPr marL="342900" lvl="0" indent="-342900" algn="just" fontAlgn="base">
              <a:buFont typeface="Arial" panose="020B0604020202020204" pitchFamily="34" charset="0"/>
              <a:buChar char="•"/>
            </a:pPr>
            <a:r>
              <a:rPr lang="ru-RU" sz="2400" dirty="0">
                <a:latin typeface="Cambria" pitchFamily="18" charset="0"/>
                <a:ea typeface="Cambria" pitchFamily="18" charset="0"/>
                <a:cs typeface="Times New Roman" pitchFamily="18" charset="0"/>
              </a:rPr>
              <a:t> 	</a:t>
            </a:r>
            <a:r>
              <a:rPr lang="ru-RU" sz="2400" i="1" dirty="0">
                <a:latin typeface="Cambria" pitchFamily="18" charset="0"/>
                <a:ea typeface="Cambria" pitchFamily="18" charset="0"/>
                <a:cs typeface="Times New Roman" pitchFamily="18" charset="0"/>
              </a:rPr>
              <a:t>трајно оштећење доњих екстремитета за више од 70% </a:t>
            </a:r>
            <a:r>
              <a:rPr lang="ru-RU" sz="2400" dirty="0">
                <a:latin typeface="Cambria" pitchFamily="18" charset="0"/>
                <a:ea typeface="Cambria" pitchFamily="18" charset="0"/>
                <a:cs typeface="Times New Roman" pitchFamily="18" charset="0"/>
              </a:rPr>
              <a:t>– 45%. </a:t>
            </a:r>
          </a:p>
          <a:p>
            <a:pPr lvl="0" algn="just" fontAlgn="base">
              <a:spcBef>
                <a:spcPts val="600"/>
              </a:spcBef>
              <a:spcAft>
                <a:spcPts val="2400"/>
              </a:spcAft>
            </a:pPr>
            <a:r>
              <a:rPr lang="ru-RU" sz="2400" dirty="0">
                <a:latin typeface="Cambria" pitchFamily="18" charset="0"/>
                <a:ea typeface="Cambria" pitchFamily="18" charset="0"/>
                <a:cs typeface="Times New Roman" pitchFamily="18" charset="0"/>
              </a:rPr>
              <a:t>Поједини критеријуми се јављају ретко, нпр. оштећење слуха за више од 70% јавља се укупно у 18% локалних јединица. Ове разлике указују на значајну неуједначеност у приступу, што доводи до тога да грађани са истом дијагнозом имају различита права у зависности од места пребивалишта.</a:t>
            </a:r>
          </a:p>
        </p:txBody>
      </p:sp>
      <p:sp>
        <p:nvSpPr>
          <p:cNvPr id="5" name="Title 1">
            <a:extLst>
              <a:ext uri="{FF2B5EF4-FFF2-40B4-BE49-F238E27FC236}">
                <a16:creationId xmlns:a16="http://schemas.microsoft.com/office/drawing/2014/main" id="{4C012457-31A2-191F-82A0-A2F6DB163718}"/>
              </a:ext>
            </a:extLst>
          </p:cNvPr>
          <p:cNvSpPr txBox="1">
            <a:spLocks/>
          </p:cNvSpPr>
          <p:nvPr/>
        </p:nvSpPr>
        <p:spPr>
          <a:xfrm>
            <a:off x="0" y="418011"/>
            <a:ext cx="12192000" cy="470264"/>
          </a:xfrm>
          <a:prstGeom prst="rect">
            <a:avLst/>
          </a:prstGeom>
          <a:solidFill>
            <a:srgbClr val="99FFCC"/>
          </a:solidFill>
          <a:ln>
            <a:solidFill>
              <a:srgbClr val="99FFCC"/>
            </a:solidFill>
          </a:ln>
        </p:spPr>
        <p:txBody>
          <a:bodyPr anchor="t">
            <a:noAutofit/>
          </a:bodyPr>
          <a:lstStyle>
            <a:lvl1pPr algn="l" defTabSz="914400" rtl="0" eaLnBrk="1" latinLnBrk="0" hangingPunct="1">
              <a:lnSpc>
                <a:spcPct val="90000"/>
              </a:lnSpc>
              <a:spcBef>
                <a:spcPct val="0"/>
              </a:spcBef>
              <a:buNone/>
              <a:defRPr sz="3600" b="1" kern="1200">
                <a:solidFill>
                  <a:srgbClr val="1E578E"/>
                </a:solidFill>
                <a:latin typeface="Tw Cen MT (Body)Body)"/>
                <a:ea typeface="+mj-ea"/>
                <a:cs typeface="+mj-cs"/>
              </a:defRPr>
            </a:lvl1pPr>
          </a:lstStyle>
          <a:p>
            <a:pPr marL="547370" indent="-547370" algn="ctr">
              <a:lnSpc>
                <a:spcPct val="107000"/>
              </a:lnSpc>
              <a:spcBef>
                <a:spcPts val="1800"/>
              </a:spcBef>
              <a:spcAft>
                <a:spcPts val="1800"/>
              </a:spcAft>
            </a:pPr>
            <a:r>
              <a:rPr lang="sr-Cyrl-RS" sz="2500" kern="100" dirty="0">
                <a:latin typeface="Cambria"/>
                <a:ea typeface="Times New Roman"/>
                <a:cs typeface="Times New Roman"/>
              </a:rPr>
              <a:t>Добијање пропуснице у локалним јединицама Србије</a:t>
            </a:r>
            <a:endParaRPr lang="en-US" sz="2500" kern="100" dirty="0">
              <a:latin typeface="Cambria"/>
              <a:ea typeface="Times New Roman"/>
              <a:cs typeface="Times New Roman"/>
            </a:endParaRPr>
          </a:p>
        </p:txBody>
      </p:sp>
      <p:pic>
        <p:nvPicPr>
          <p:cNvPr id="6" name="Picture 2" descr="C:\Users\marin\OneDrive\Radna površina\ppt za D\parking.png">
            <a:extLst>
              <a:ext uri="{FF2B5EF4-FFF2-40B4-BE49-F238E27FC236}">
                <a16:creationId xmlns:a16="http://schemas.microsoft.com/office/drawing/2014/main" id="{3FA7A856-0ADC-512F-12E0-1F7041B950FE}"/>
              </a:ext>
            </a:extLst>
          </p:cNvPr>
          <p:cNvPicPr>
            <a:picLocks noChangeAspect="1" noChangeArrowheads="1"/>
          </p:cNvPicPr>
          <p:nvPr/>
        </p:nvPicPr>
        <p:blipFill>
          <a:blip r:embed="rId2" cstate="print"/>
          <a:srcRect/>
          <a:stretch>
            <a:fillRect/>
          </a:stretch>
        </p:blipFill>
        <p:spPr bwMode="auto">
          <a:xfrm>
            <a:off x="313052" y="186962"/>
            <a:ext cx="1014821" cy="1014821"/>
          </a:xfrm>
          <a:prstGeom prst="rect">
            <a:avLst/>
          </a:prstGeom>
          <a:noFill/>
        </p:spPr>
      </p:pic>
    </p:spTree>
    <p:extLst>
      <p:ext uri="{BB962C8B-B14F-4D97-AF65-F5344CB8AC3E}">
        <p14:creationId xmlns:p14="http://schemas.microsoft.com/office/powerpoint/2010/main" val="1084019016"/>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withEffect">
                                  <p:stCondLst>
                                    <p:cond delay="0"/>
                                  </p:stCondLst>
                                  <p:childTnLst>
                                    <p:set>
                                      <p:cBhvr>
                                        <p:cTn id="6" dur="1" fill="hold">
                                          <p:stCondLst>
                                            <p:cond delay="0"/>
                                          </p:stCondLst>
                                        </p:cTn>
                                        <p:tgtEl>
                                          <p:spTgt spid="54273"/>
                                        </p:tgtEl>
                                        <p:attrNameLst>
                                          <p:attrName>style.visibility</p:attrName>
                                        </p:attrNameLst>
                                      </p:cBhvr>
                                      <p:to>
                                        <p:strVal val="visible"/>
                                      </p:to>
                                    </p:set>
                                    <p:animEffect transition="in" filter="slide(fromRight)">
                                      <p:cBhvr>
                                        <p:cTn id="7" dur="500"/>
                                        <p:tgtEl>
                                          <p:spTgt spid="54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algn="ctr">
              <a:lnSpc>
                <a:spcPct val="100000"/>
              </a:lnSpc>
              <a:spcBef>
                <a:spcPts val="600"/>
              </a:spcBef>
            </a:pPr>
            <a:r>
              <a:rPr lang="sr-Cyrl-RS" sz="3500" dirty="0">
                <a:latin typeface="Cambria" pitchFamily="18" charset="0"/>
                <a:ea typeface="Cambria" pitchFamily="18" charset="0"/>
              </a:rPr>
              <a:t>Јавна путовања</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41</a:t>
            </a:fld>
            <a:endParaRPr lang="sr-Latn-RS" dirty="0"/>
          </a:p>
        </p:txBody>
      </p:sp>
      <p:sp>
        <p:nvSpPr>
          <p:cNvPr id="56321" name="Rectangle 1"/>
          <p:cNvSpPr>
            <a:spLocks noChangeArrowheads="1"/>
          </p:cNvSpPr>
          <p:nvPr/>
        </p:nvSpPr>
        <p:spPr bwMode="auto">
          <a:xfrm>
            <a:off x="274319" y="1152750"/>
            <a:ext cx="11652069" cy="26314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800"/>
              </a:spcAft>
              <a:buClrTx/>
              <a:buSzTx/>
              <a:buFontTx/>
              <a:buNone/>
              <a:tabLst/>
            </a:pPr>
            <a:r>
              <a:rPr kumimoji="0" lang="en-US" sz="25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Јавна</a:t>
            </a:r>
            <a:r>
              <a:rPr kumimoji="0" lang="en-US" sz="25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моторизована</a:t>
            </a:r>
            <a:r>
              <a:rPr kumimoji="0" lang="en-US" sz="25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путовања</a:t>
            </a:r>
            <a:r>
              <a:rPr kumimoji="0" lang="en-US" sz="25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подразумевају</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путовања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које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особа</a:t>
            </a:r>
            <a:r>
              <a:rPr kumimoji="0" lang="en-US" sz="25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5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инвалидитетом</a:t>
            </a:r>
            <a:r>
              <a:rPr kumimoji="0" lang="en-US" sz="25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реализује</a:t>
            </a:r>
            <a:r>
              <a:rPr kumimoji="0" lang="en-US" sz="25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возилима</a:t>
            </a:r>
            <a:r>
              <a:rPr kumimoji="0" lang="en-US" sz="25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која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су</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јавно</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доступна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свим</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становницима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под</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једнаким</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условима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уз</a:t>
            </a:r>
            <a:r>
              <a:rPr kumimoji="0" lang="en-US" sz="25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финансијску</a:t>
            </a:r>
            <a:r>
              <a:rPr kumimoji="0" lang="en-US" sz="25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надокнаду</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ts val="1800"/>
              </a:spcAft>
              <a:buClrTx/>
              <a:buSzTx/>
              <a:buFontTx/>
              <a:buNone/>
              <a:tabLst/>
            </a:pP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Ова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путовања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најчешће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реализују</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возилима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јавног</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градског</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превоза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градски</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аутобуси</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трамваји</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тролејбуси</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метро</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такси</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возилима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возилима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захтев</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паратранзит</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и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сл</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p>
        </p:txBody>
      </p:sp>
      <p:pic>
        <p:nvPicPr>
          <p:cNvPr id="56322" name="Picture 2" descr="C:\Users\marin\OneDrive\Radna površina\ppt za D\преузимање (1).jfif"/>
          <p:cNvPicPr>
            <a:picLocks noChangeAspect="1" noChangeArrowheads="1"/>
          </p:cNvPicPr>
          <p:nvPr/>
        </p:nvPicPr>
        <p:blipFill>
          <a:blip r:embed="rId2" cstate="print"/>
          <a:srcRect/>
          <a:stretch>
            <a:fillRect/>
          </a:stretch>
        </p:blipFill>
        <p:spPr bwMode="auto">
          <a:xfrm>
            <a:off x="7307937" y="3623717"/>
            <a:ext cx="4611917" cy="2594203"/>
          </a:xfrm>
          <a:prstGeom prst="rect">
            <a:avLst/>
          </a:prstGeom>
          <a:ln>
            <a:noFill/>
          </a:ln>
          <a:effectLst>
            <a:softEdge rad="112500"/>
          </a:effectLst>
        </p:spPr>
      </p:pic>
      <p:sp>
        <p:nvSpPr>
          <p:cNvPr id="10" name="Rectangle 9"/>
          <p:cNvSpPr/>
          <p:nvPr/>
        </p:nvSpPr>
        <p:spPr>
          <a:xfrm>
            <a:off x="474616" y="3931308"/>
            <a:ext cx="6553201" cy="240065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lvl="0" algn="just" fontAlgn="base">
              <a:spcBef>
                <a:spcPct val="0"/>
              </a:spcBef>
              <a:spcAft>
                <a:spcPts val="1800"/>
              </a:spcAft>
            </a:pPr>
            <a:r>
              <a:rPr lang="en-US" sz="2500" dirty="0" err="1">
                <a:solidFill>
                  <a:prstClr val="black"/>
                </a:solidFill>
                <a:latin typeface="Cambria" pitchFamily="18" charset="0"/>
                <a:ea typeface="Calibri" pitchFamily="34" charset="0"/>
                <a:cs typeface="Times New Roman" pitchFamily="18" charset="0"/>
              </a:rPr>
              <a:t>Од</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укупног</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броја</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путовања</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њих</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око</a:t>
            </a:r>
            <a:r>
              <a:rPr lang="en-US" sz="2500" dirty="0">
                <a:solidFill>
                  <a:prstClr val="black"/>
                </a:solidFill>
                <a:latin typeface="Cambria" pitchFamily="18" charset="0"/>
                <a:ea typeface="Calibri" pitchFamily="34" charset="0"/>
                <a:cs typeface="Times New Roman" pitchFamily="18" charset="0"/>
              </a:rPr>
              <a:t> 10% </a:t>
            </a:r>
            <a:r>
              <a:rPr lang="en-US" sz="2500" dirty="0" err="1">
                <a:solidFill>
                  <a:prstClr val="black"/>
                </a:solidFill>
                <a:latin typeface="Cambria" pitchFamily="18" charset="0"/>
                <a:ea typeface="Calibri" pitchFamily="34" charset="0"/>
                <a:cs typeface="Times New Roman" pitchFamily="18" charset="0"/>
              </a:rPr>
              <a:t>се</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реализује</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јавним</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моторизованим</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видовима</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превоза</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Важно</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је</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нагласити</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да</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је</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овакав</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начин</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путовања</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посебно</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чест</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код</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особа</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са</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инвалидитетом</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који</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немају</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возачку</a:t>
            </a:r>
            <a:r>
              <a:rPr lang="en-US" sz="2500" dirty="0">
                <a:solidFill>
                  <a:prstClr val="black"/>
                </a:solidFill>
                <a:latin typeface="Cambria" pitchFamily="18" charset="0"/>
                <a:ea typeface="Calibri" pitchFamily="34" charset="0"/>
                <a:cs typeface="Times New Roman" pitchFamily="18" charset="0"/>
              </a:rPr>
              <a:t> </a:t>
            </a:r>
            <a:r>
              <a:rPr lang="en-US" sz="2500" dirty="0" err="1">
                <a:solidFill>
                  <a:prstClr val="black"/>
                </a:solidFill>
                <a:latin typeface="Cambria" pitchFamily="18" charset="0"/>
                <a:ea typeface="Calibri" pitchFamily="34" charset="0"/>
                <a:cs typeface="Times New Roman" pitchFamily="18" charset="0"/>
              </a:rPr>
              <a:t>дозволу</a:t>
            </a:r>
            <a:r>
              <a:rPr lang="en-US" sz="2500" dirty="0">
                <a:solidFill>
                  <a:prstClr val="black"/>
                </a:solidFill>
                <a:latin typeface="Cambria" pitchFamily="18" charset="0"/>
                <a:ea typeface="Calibri" pitchFamily="34" charset="0"/>
                <a:cs typeface="Times New Roman" pitchFamily="18" charset="0"/>
              </a:rPr>
              <a:t> – 20-25%.</a:t>
            </a:r>
            <a:endParaRPr lang="en-US" sz="2500" dirty="0">
              <a:solidFill>
                <a:prstClr val="black"/>
              </a:solidFill>
              <a:latin typeface="Arial" pitchFamily="34" charset="0"/>
              <a:cs typeface="Arial" pitchFamily="34" charset="0"/>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6321"/>
                                        </p:tgtEl>
                                        <p:attrNameLst>
                                          <p:attrName>style.visibility</p:attrName>
                                        </p:attrNameLst>
                                      </p:cBhvr>
                                      <p:to>
                                        <p:strVal val="visible"/>
                                      </p:to>
                                    </p:set>
                                    <p:animEffect transition="in" filter="wipe(down)">
                                      <p:cBhvr>
                                        <p:cTn id="10" dur="500"/>
                                        <p:tgtEl>
                                          <p:spTgt spid="5632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22" presetClass="entr" presetSubtype="4" fill="hold" nodeType="withEffect">
                                  <p:stCondLst>
                                    <p:cond delay="0"/>
                                  </p:stCondLst>
                                  <p:childTnLst>
                                    <p:set>
                                      <p:cBhvr>
                                        <p:cTn id="15" dur="1" fill="hold">
                                          <p:stCondLst>
                                            <p:cond delay="0"/>
                                          </p:stCondLst>
                                        </p:cTn>
                                        <p:tgtEl>
                                          <p:spTgt spid="56322"/>
                                        </p:tgtEl>
                                        <p:attrNameLst>
                                          <p:attrName>style.visibility</p:attrName>
                                        </p:attrNameLst>
                                      </p:cBhvr>
                                      <p:to>
                                        <p:strVal val="visible"/>
                                      </p:to>
                                    </p:set>
                                    <p:animEffect transition="in" filter="wipe(down)">
                                      <p:cBhvr>
                                        <p:cTn id="16" dur="500"/>
                                        <p:tgtEl>
                                          <p:spTgt spid="56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6321" grpId="0"/>
      <p:bldP spid="1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algn="ctr">
              <a:lnSpc>
                <a:spcPct val="100000"/>
              </a:lnSpc>
              <a:spcBef>
                <a:spcPts val="600"/>
              </a:spcBef>
            </a:pPr>
            <a:r>
              <a:rPr lang="sr-Cyrl-RS" sz="3500" dirty="0">
                <a:latin typeface="Cambria" pitchFamily="18" charset="0"/>
                <a:ea typeface="Cambria" pitchFamily="18" charset="0"/>
              </a:rPr>
              <a:t>Јавна путовања</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42</a:t>
            </a:fld>
            <a:endParaRPr lang="sr-Latn-RS" dirty="0"/>
          </a:p>
        </p:txBody>
      </p:sp>
      <p:sp>
        <p:nvSpPr>
          <p:cNvPr id="56321" name="Rectangle 1"/>
          <p:cNvSpPr>
            <a:spLocks noChangeArrowheads="1"/>
          </p:cNvSpPr>
          <p:nvPr/>
        </p:nvSpPr>
        <p:spPr bwMode="auto">
          <a:xfrm>
            <a:off x="261256" y="1064895"/>
            <a:ext cx="11652069" cy="30162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800"/>
              </a:spcAft>
            </a:pPr>
            <a:r>
              <a:rPr lang="en-US" sz="2500" b="1" dirty="0" err="1">
                <a:latin typeface="Cambria"/>
                <a:ea typeface="Calibri"/>
                <a:cs typeface="Times New Roman"/>
              </a:rPr>
              <a:t>Прво</a:t>
            </a:r>
            <a:r>
              <a:rPr lang="en-US" sz="2500" b="1" dirty="0">
                <a:latin typeface="Cambria"/>
                <a:ea typeface="Calibri"/>
                <a:cs typeface="Times New Roman"/>
              </a:rPr>
              <a:t> </a:t>
            </a:r>
            <a:r>
              <a:rPr lang="en-US" sz="2500" b="1" dirty="0" err="1">
                <a:latin typeface="Cambria"/>
                <a:ea typeface="Calibri"/>
                <a:cs typeface="Times New Roman"/>
              </a:rPr>
              <a:t>ограничење</a:t>
            </a:r>
            <a:r>
              <a:rPr lang="en-US" sz="2500" dirty="0">
                <a:latin typeface="Cambria"/>
                <a:ea typeface="Calibri"/>
                <a:cs typeface="Times New Roman"/>
              </a:rPr>
              <a:t> </a:t>
            </a:r>
            <a:r>
              <a:rPr lang="en-US" sz="2500" dirty="0" err="1">
                <a:latin typeface="Cambria"/>
                <a:ea typeface="Calibri"/>
                <a:cs typeface="Times New Roman"/>
              </a:rPr>
              <a:t>које</a:t>
            </a:r>
            <a:r>
              <a:rPr lang="en-US" sz="2500" dirty="0">
                <a:latin typeface="Cambria"/>
                <a:ea typeface="Calibri"/>
                <a:cs typeface="Times New Roman"/>
              </a:rPr>
              <a:t> </a:t>
            </a:r>
            <a:r>
              <a:rPr lang="en-US" sz="2500" dirty="0" err="1">
                <a:latin typeface="Cambria"/>
                <a:ea typeface="Calibri"/>
                <a:cs typeface="Times New Roman"/>
              </a:rPr>
              <a:t>утиче</a:t>
            </a:r>
            <a:r>
              <a:rPr lang="en-US" sz="2500" dirty="0">
                <a:latin typeface="Cambria"/>
                <a:ea typeface="Calibri"/>
                <a:cs typeface="Times New Roman"/>
              </a:rPr>
              <a:t> </a:t>
            </a:r>
            <a:r>
              <a:rPr lang="en-US" sz="2500" dirty="0" err="1">
                <a:latin typeface="Cambria"/>
                <a:ea typeface="Calibri"/>
                <a:cs typeface="Times New Roman"/>
              </a:rPr>
              <a:t>на</a:t>
            </a:r>
            <a:r>
              <a:rPr lang="en-US" sz="2500" dirty="0">
                <a:latin typeface="Cambria"/>
                <a:ea typeface="Calibri"/>
                <a:cs typeface="Times New Roman"/>
              </a:rPr>
              <a:t> </a:t>
            </a:r>
            <a:r>
              <a:rPr lang="en-US" sz="2500" dirty="0" err="1">
                <a:latin typeface="Cambria"/>
                <a:ea typeface="Calibri"/>
                <a:cs typeface="Times New Roman"/>
              </a:rPr>
              <a:t>доступност</a:t>
            </a:r>
            <a:r>
              <a:rPr lang="en-US" sz="2500" dirty="0">
                <a:latin typeface="Cambria"/>
                <a:ea typeface="Calibri"/>
                <a:cs typeface="Times New Roman"/>
              </a:rPr>
              <a:t> </a:t>
            </a:r>
            <a:r>
              <a:rPr lang="en-US" sz="2500" dirty="0" err="1">
                <a:latin typeface="Cambria"/>
                <a:ea typeface="Calibri"/>
                <a:cs typeface="Times New Roman"/>
              </a:rPr>
              <a:t>јавног</a:t>
            </a:r>
            <a:r>
              <a:rPr lang="en-US" sz="2500" dirty="0">
                <a:latin typeface="Cambria"/>
                <a:ea typeface="Calibri"/>
                <a:cs typeface="Times New Roman"/>
              </a:rPr>
              <a:t> </a:t>
            </a:r>
            <a:r>
              <a:rPr lang="en-US" sz="2500" dirty="0" err="1">
                <a:latin typeface="Cambria"/>
                <a:ea typeface="Calibri"/>
                <a:cs typeface="Times New Roman"/>
              </a:rPr>
              <a:t>превоза</a:t>
            </a:r>
            <a:r>
              <a:rPr lang="en-US" sz="2500" dirty="0">
                <a:latin typeface="Cambria"/>
                <a:ea typeface="Calibri"/>
                <a:cs typeface="Times New Roman"/>
              </a:rPr>
              <a:t> </a:t>
            </a:r>
            <a:r>
              <a:rPr lang="en-US" sz="2500" dirty="0" err="1">
                <a:latin typeface="Cambria"/>
                <a:ea typeface="Calibri"/>
                <a:cs typeface="Times New Roman"/>
              </a:rPr>
              <a:t>односи</a:t>
            </a:r>
            <a:r>
              <a:rPr lang="en-US" sz="2500" dirty="0">
                <a:latin typeface="Cambria"/>
                <a:ea typeface="Calibri"/>
                <a:cs typeface="Times New Roman"/>
              </a:rPr>
              <a:t> </a:t>
            </a:r>
            <a:r>
              <a:rPr lang="en-US" sz="2500" dirty="0" err="1">
                <a:latin typeface="Cambria"/>
                <a:ea typeface="Calibri"/>
                <a:cs typeface="Times New Roman"/>
              </a:rPr>
              <a:t>се</a:t>
            </a:r>
            <a:r>
              <a:rPr lang="en-US" sz="2500" dirty="0">
                <a:latin typeface="Cambria"/>
                <a:ea typeface="Calibri"/>
                <a:cs typeface="Times New Roman"/>
              </a:rPr>
              <a:t> </a:t>
            </a:r>
            <a:r>
              <a:rPr lang="en-US" sz="2500" dirty="0" err="1">
                <a:latin typeface="Cambria"/>
                <a:ea typeface="Calibri"/>
                <a:cs typeface="Times New Roman"/>
              </a:rPr>
              <a:t>на</a:t>
            </a:r>
            <a:r>
              <a:rPr lang="en-US" sz="2500" dirty="0">
                <a:latin typeface="Cambria"/>
                <a:ea typeface="Calibri"/>
                <a:cs typeface="Times New Roman"/>
              </a:rPr>
              <a:t> </a:t>
            </a:r>
            <a:r>
              <a:rPr lang="en-US" sz="2500" dirty="0" err="1">
                <a:latin typeface="Cambria"/>
                <a:ea typeface="Calibri"/>
                <a:cs typeface="Times New Roman"/>
              </a:rPr>
              <a:t>проблем</a:t>
            </a:r>
            <a:r>
              <a:rPr lang="en-US" sz="2500" dirty="0">
                <a:latin typeface="Cambria"/>
                <a:ea typeface="Calibri"/>
                <a:cs typeface="Times New Roman"/>
              </a:rPr>
              <a:t> </a:t>
            </a:r>
            <a:r>
              <a:rPr lang="en-US" sz="2500" b="1" dirty="0" err="1">
                <a:latin typeface="Cambria"/>
                <a:ea typeface="Calibri"/>
                <a:cs typeface="Times New Roman"/>
              </a:rPr>
              <a:t>приступачности</a:t>
            </a:r>
            <a:r>
              <a:rPr lang="en-US" sz="2500" b="1" dirty="0">
                <a:latin typeface="Cambria"/>
                <a:ea typeface="Calibri"/>
                <a:cs typeface="Times New Roman"/>
              </a:rPr>
              <a:t> </a:t>
            </a:r>
            <a:r>
              <a:rPr lang="en-US" sz="2500" b="1" dirty="0" err="1">
                <a:latin typeface="Cambria"/>
                <a:ea typeface="Calibri"/>
                <a:cs typeface="Times New Roman"/>
              </a:rPr>
              <a:t>елемената</a:t>
            </a:r>
            <a:r>
              <a:rPr lang="en-US" sz="2500" b="1" dirty="0">
                <a:latin typeface="Cambria"/>
                <a:ea typeface="Calibri"/>
                <a:cs typeface="Times New Roman"/>
              </a:rPr>
              <a:t> </a:t>
            </a:r>
            <a:r>
              <a:rPr lang="en-US" sz="2500" b="1" dirty="0" err="1">
                <a:latin typeface="Cambria"/>
                <a:ea typeface="Calibri"/>
                <a:cs typeface="Times New Roman"/>
              </a:rPr>
              <a:t>саобраћајне</a:t>
            </a:r>
            <a:r>
              <a:rPr lang="en-US" sz="2500" b="1" dirty="0">
                <a:latin typeface="Cambria"/>
                <a:ea typeface="Calibri"/>
                <a:cs typeface="Times New Roman"/>
              </a:rPr>
              <a:t> </a:t>
            </a:r>
            <a:r>
              <a:rPr lang="en-US" sz="2500" b="1" dirty="0" err="1">
                <a:latin typeface="Cambria"/>
                <a:ea typeface="Calibri"/>
                <a:cs typeface="Times New Roman"/>
              </a:rPr>
              <a:t>инфраструктуре</a:t>
            </a:r>
            <a:r>
              <a:rPr lang="en-US" sz="2500" b="1" dirty="0">
                <a:latin typeface="Cambria"/>
                <a:ea typeface="Calibri"/>
                <a:cs typeface="Times New Roman"/>
              </a:rPr>
              <a:t> </a:t>
            </a:r>
            <a:r>
              <a:rPr lang="en-US" sz="2500" dirty="0" err="1">
                <a:latin typeface="Cambria"/>
                <a:ea typeface="Calibri"/>
                <a:cs typeface="Times New Roman"/>
              </a:rPr>
              <a:t>који</a:t>
            </a:r>
            <a:r>
              <a:rPr lang="en-US" sz="2500" dirty="0">
                <a:latin typeface="Cambria"/>
                <a:ea typeface="Calibri"/>
                <a:cs typeface="Times New Roman"/>
              </a:rPr>
              <a:t> </a:t>
            </a:r>
            <a:r>
              <a:rPr lang="en-US" sz="2500" dirty="0" err="1">
                <a:latin typeface="Cambria"/>
                <a:ea typeface="Calibri"/>
                <a:cs typeface="Times New Roman"/>
              </a:rPr>
              <a:t>су</a:t>
            </a:r>
            <a:r>
              <a:rPr lang="en-US" sz="2500" dirty="0">
                <a:latin typeface="Cambria"/>
                <a:ea typeface="Calibri"/>
                <a:cs typeface="Times New Roman"/>
              </a:rPr>
              <a:t> </a:t>
            </a:r>
            <a:r>
              <a:rPr lang="en-US" sz="2500" dirty="0" err="1">
                <a:latin typeface="Cambria"/>
                <a:ea typeface="Calibri"/>
                <a:cs typeface="Times New Roman"/>
              </a:rPr>
              <a:t>претходно</a:t>
            </a:r>
            <a:r>
              <a:rPr lang="en-US" sz="2500" dirty="0">
                <a:latin typeface="Cambria"/>
                <a:ea typeface="Calibri"/>
                <a:cs typeface="Times New Roman"/>
              </a:rPr>
              <a:t> </a:t>
            </a:r>
            <a:r>
              <a:rPr lang="en-US" sz="2500" dirty="0" err="1">
                <a:latin typeface="Cambria"/>
                <a:ea typeface="Calibri"/>
                <a:cs typeface="Times New Roman"/>
              </a:rPr>
              <a:t>описани</a:t>
            </a:r>
            <a:r>
              <a:rPr lang="en-US" sz="2500" dirty="0">
                <a:latin typeface="Cambria"/>
                <a:ea typeface="Calibri"/>
                <a:cs typeface="Times New Roman"/>
              </a:rPr>
              <a:t>. </a:t>
            </a:r>
          </a:p>
          <a:p>
            <a:pPr lvl="0" algn="just" fontAlgn="base">
              <a:spcBef>
                <a:spcPct val="0"/>
              </a:spcBef>
              <a:spcAft>
                <a:spcPts val="1800"/>
              </a:spcAft>
            </a:pPr>
            <a:r>
              <a:rPr lang="en-US" sz="2500" dirty="0" err="1">
                <a:latin typeface="Cambria"/>
                <a:ea typeface="Calibri"/>
                <a:cs typeface="Times New Roman"/>
              </a:rPr>
              <a:t>Преко</a:t>
            </a:r>
            <a:r>
              <a:rPr lang="en-US" sz="2500" dirty="0">
                <a:latin typeface="Cambria"/>
                <a:ea typeface="Calibri"/>
                <a:cs typeface="Times New Roman"/>
              </a:rPr>
              <a:t> 60% </a:t>
            </a:r>
            <a:r>
              <a:rPr lang="en-US" sz="2500" dirty="0" err="1">
                <a:latin typeface="Cambria"/>
                <a:ea typeface="Calibri"/>
                <a:cs typeface="Times New Roman"/>
              </a:rPr>
              <a:t>особа</a:t>
            </a:r>
            <a:r>
              <a:rPr lang="en-US" sz="2500" dirty="0">
                <a:latin typeface="Cambria"/>
                <a:ea typeface="Calibri"/>
                <a:cs typeface="Times New Roman"/>
              </a:rPr>
              <a:t> </a:t>
            </a:r>
            <a:r>
              <a:rPr lang="en-US" sz="2500" dirty="0" err="1">
                <a:latin typeface="Cambria"/>
                <a:ea typeface="Calibri"/>
                <a:cs typeface="Times New Roman"/>
              </a:rPr>
              <a:t>са</a:t>
            </a:r>
            <a:r>
              <a:rPr lang="en-US" sz="2500" dirty="0">
                <a:latin typeface="Cambria"/>
                <a:ea typeface="Calibri"/>
                <a:cs typeface="Times New Roman"/>
              </a:rPr>
              <a:t> </a:t>
            </a:r>
            <a:r>
              <a:rPr lang="en-US" sz="2500" dirty="0" err="1">
                <a:latin typeface="Cambria"/>
                <a:ea typeface="Calibri"/>
                <a:cs typeface="Times New Roman"/>
              </a:rPr>
              <a:t>инвалидитетом</a:t>
            </a:r>
            <a:r>
              <a:rPr lang="en-US" sz="2500" dirty="0">
                <a:latin typeface="Cambria"/>
                <a:ea typeface="Calibri"/>
                <a:cs typeface="Times New Roman"/>
              </a:rPr>
              <a:t> </a:t>
            </a:r>
            <a:r>
              <a:rPr lang="en-US" sz="2500" dirty="0" err="1">
                <a:latin typeface="Cambria"/>
                <a:ea typeface="Calibri"/>
                <a:cs typeface="Times New Roman"/>
              </a:rPr>
              <a:t>се</a:t>
            </a:r>
            <a:r>
              <a:rPr lang="en-US" sz="2500" dirty="0">
                <a:latin typeface="Cambria"/>
                <a:ea typeface="Calibri"/>
                <a:cs typeface="Times New Roman"/>
              </a:rPr>
              <a:t> </a:t>
            </a:r>
            <a:r>
              <a:rPr lang="en-US" sz="2500" dirty="0" err="1">
                <a:latin typeface="Cambria"/>
                <a:ea typeface="Calibri"/>
                <a:cs typeface="Times New Roman"/>
              </a:rPr>
              <a:t>понекад</a:t>
            </a:r>
            <a:r>
              <a:rPr lang="en-US" sz="2500" dirty="0">
                <a:latin typeface="Cambria"/>
                <a:ea typeface="Calibri"/>
                <a:cs typeface="Times New Roman"/>
              </a:rPr>
              <a:t> </a:t>
            </a:r>
            <a:r>
              <a:rPr lang="en-US" sz="2500" dirty="0" err="1">
                <a:latin typeface="Cambria"/>
                <a:ea typeface="Calibri"/>
                <a:cs typeface="Times New Roman"/>
              </a:rPr>
              <a:t>или</a:t>
            </a:r>
            <a:r>
              <a:rPr lang="en-US" sz="2500" dirty="0">
                <a:latin typeface="Cambria"/>
                <a:ea typeface="Calibri"/>
                <a:cs typeface="Times New Roman"/>
              </a:rPr>
              <a:t> </a:t>
            </a:r>
            <a:r>
              <a:rPr lang="en-US" sz="2500" dirty="0" err="1">
                <a:latin typeface="Cambria"/>
                <a:ea typeface="Calibri"/>
                <a:cs typeface="Times New Roman"/>
              </a:rPr>
              <a:t>чешће</a:t>
            </a:r>
            <a:r>
              <a:rPr lang="en-US" sz="2500" dirty="0">
                <a:latin typeface="Cambria"/>
                <a:ea typeface="Calibri"/>
                <a:cs typeface="Times New Roman"/>
              </a:rPr>
              <a:t> </a:t>
            </a:r>
            <a:r>
              <a:rPr lang="en-US" sz="2500" dirty="0" err="1">
                <a:latin typeface="Cambria"/>
                <a:ea typeface="Calibri"/>
                <a:cs typeface="Times New Roman"/>
              </a:rPr>
              <a:t>сусреће</a:t>
            </a:r>
            <a:r>
              <a:rPr lang="en-US" sz="2500" dirty="0">
                <a:latin typeface="Cambria"/>
                <a:ea typeface="Calibri"/>
                <a:cs typeface="Times New Roman"/>
              </a:rPr>
              <a:t> </a:t>
            </a:r>
            <a:r>
              <a:rPr lang="en-US" sz="2500" dirty="0" err="1">
                <a:latin typeface="Cambria"/>
                <a:ea typeface="Calibri"/>
                <a:cs typeface="Times New Roman"/>
              </a:rPr>
              <a:t>са</a:t>
            </a:r>
            <a:r>
              <a:rPr lang="en-US" sz="2500" dirty="0">
                <a:latin typeface="Cambria"/>
                <a:ea typeface="Calibri"/>
                <a:cs typeface="Times New Roman"/>
              </a:rPr>
              <a:t> </a:t>
            </a:r>
            <a:r>
              <a:rPr lang="en-US" sz="2500" dirty="0" err="1">
                <a:latin typeface="Cambria"/>
                <a:ea typeface="Calibri"/>
                <a:cs typeface="Times New Roman"/>
              </a:rPr>
              <a:t>ограничењима</a:t>
            </a:r>
            <a:r>
              <a:rPr lang="en-US" sz="2500" dirty="0">
                <a:latin typeface="Cambria"/>
                <a:ea typeface="Calibri"/>
                <a:cs typeface="Times New Roman"/>
              </a:rPr>
              <a:t> </a:t>
            </a:r>
            <a:r>
              <a:rPr lang="en-US" sz="2500" dirty="0" err="1">
                <a:latin typeface="Cambria"/>
                <a:ea typeface="Calibri"/>
                <a:cs typeface="Times New Roman"/>
              </a:rPr>
              <a:t>приликом</a:t>
            </a:r>
            <a:r>
              <a:rPr lang="en-US" sz="2500" dirty="0">
                <a:latin typeface="Cambria"/>
                <a:ea typeface="Calibri"/>
                <a:cs typeface="Times New Roman"/>
              </a:rPr>
              <a:t> </a:t>
            </a:r>
            <a:r>
              <a:rPr lang="en-US" sz="2500" dirty="0" err="1">
                <a:latin typeface="Cambria"/>
                <a:ea typeface="Calibri"/>
                <a:cs typeface="Times New Roman"/>
              </a:rPr>
              <a:t>коришћења</a:t>
            </a:r>
            <a:r>
              <a:rPr lang="en-US" sz="2500" dirty="0">
                <a:latin typeface="Cambria"/>
                <a:ea typeface="Calibri"/>
                <a:cs typeface="Times New Roman"/>
              </a:rPr>
              <a:t> </a:t>
            </a:r>
            <a:r>
              <a:rPr lang="en-US" sz="2500" dirty="0" err="1">
                <a:latin typeface="Cambria"/>
                <a:ea typeface="Calibri"/>
                <a:cs typeface="Times New Roman"/>
              </a:rPr>
              <a:t>јавног</a:t>
            </a:r>
            <a:r>
              <a:rPr lang="en-US" sz="2500" dirty="0">
                <a:latin typeface="Cambria"/>
                <a:ea typeface="Calibri"/>
                <a:cs typeface="Times New Roman"/>
              </a:rPr>
              <a:t> </a:t>
            </a:r>
            <a:r>
              <a:rPr lang="en-US" sz="2500" dirty="0" err="1">
                <a:latin typeface="Cambria"/>
                <a:ea typeface="Calibri"/>
                <a:cs typeface="Times New Roman"/>
              </a:rPr>
              <a:t>превоза</a:t>
            </a:r>
            <a:r>
              <a:rPr lang="en-US" sz="2500" dirty="0">
                <a:latin typeface="Cambria"/>
                <a:ea typeface="Calibri"/>
                <a:cs typeface="Times New Roman"/>
              </a:rPr>
              <a:t>, а </a:t>
            </a:r>
            <a:r>
              <a:rPr lang="en-US" sz="2500" dirty="0" err="1">
                <a:latin typeface="Cambria"/>
                <a:ea typeface="Calibri"/>
                <a:cs typeface="Times New Roman"/>
              </a:rPr>
              <a:t>то</a:t>
            </a:r>
            <a:r>
              <a:rPr lang="en-US" sz="2500" dirty="0">
                <a:latin typeface="Cambria"/>
                <a:ea typeface="Calibri"/>
                <a:cs typeface="Times New Roman"/>
              </a:rPr>
              <a:t> </a:t>
            </a:r>
            <a:r>
              <a:rPr lang="en-US" sz="2500" dirty="0" err="1">
                <a:latin typeface="Cambria"/>
                <a:ea typeface="Calibri"/>
                <a:cs typeface="Times New Roman"/>
              </a:rPr>
              <a:t>је</a:t>
            </a:r>
            <a:r>
              <a:rPr lang="en-US" sz="2500" dirty="0">
                <a:latin typeface="Cambria"/>
                <a:ea typeface="Calibri"/>
                <a:cs typeface="Times New Roman"/>
              </a:rPr>
              <a:t> </a:t>
            </a:r>
            <a:r>
              <a:rPr lang="en-US" sz="2500" dirty="0" err="1">
                <a:latin typeface="Cambria"/>
                <a:ea typeface="Calibri"/>
                <a:cs typeface="Times New Roman"/>
              </a:rPr>
              <a:t>нарочито</a:t>
            </a:r>
            <a:r>
              <a:rPr lang="en-US" sz="2500" dirty="0">
                <a:latin typeface="Cambria"/>
                <a:ea typeface="Calibri"/>
                <a:cs typeface="Times New Roman"/>
              </a:rPr>
              <a:t> </a:t>
            </a:r>
            <a:r>
              <a:rPr lang="en-US" sz="2500" dirty="0" err="1">
                <a:latin typeface="Cambria"/>
                <a:ea typeface="Calibri"/>
                <a:cs typeface="Times New Roman"/>
              </a:rPr>
              <a:t>случај</a:t>
            </a:r>
            <a:r>
              <a:rPr lang="en-US" sz="2500" dirty="0">
                <a:latin typeface="Cambria"/>
                <a:ea typeface="Calibri"/>
                <a:cs typeface="Times New Roman"/>
              </a:rPr>
              <a:t> </a:t>
            </a:r>
            <a:r>
              <a:rPr lang="en-US" sz="2500" dirty="0" err="1">
                <a:latin typeface="Cambria"/>
                <a:ea typeface="Calibri"/>
                <a:cs typeface="Times New Roman"/>
              </a:rPr>
              <a:t>код</a:t>
            </a:r>
            <a:r>
              <a:rPr lang="en-US" sz="2500" dirty="0">
                <a:latin typeface="Cambria"/>
                <a:ea typeface="Calibri"/>
                <a:cs typeface="Times New Roman"/>
              </a:rPr>
              <a:t> </a:t>
            </a:r>
            <a:r>
              <a:rPr lang="en-US" sz="2500" dirty="0" err="1">
                <a:latin typeface="Cambria"/>
                <a:ea typeface="Calibri"/>
                <a:cs typeface="Times New Roman"/>
              </a:rPr>
              <a:t>особа</a:t>
            </a:r>
            <a:r>
              <a:rPr lang="en-US" sz="2500" dirty="0">
                <a:latin typeface="Cambria"/>
                <a:ea typeface="Calibri"/>
                <a:cs typeface="Times New Roman"/>
              </a:rPr>
              <a:t> </a:t>
            </a:r>
            <a:r>
              <a:rPr lang="en-US" sz="2500" dirty="0" err="1">
                <a:latin typeface="Cambria"/>
                <a:ea typeface="Calibri"/>
                <a:cs typeface="Times New Roman"/>
              </a:rPr>
              <a:t>са</a:t>
            </a:r>
            <a:r>
              <a:rPr lang="en-US" sz="2500" dirty="0">
                <a:latin typeface="Cambria"/>
                <a:ea typeface="Calibri"/>
                <a:cs typeface="Times New Roman"/>
              </a:rPr>
              <a:t> </a:t>
            </a:r>
            <a:r>
              <a:rPr lang="en-US" sz="2500" dirty="0" err="1">
                <a:latin typeface="Cambria"/>
                <a:ea typeface="Calibri"/>
                <a:cs typeface="Times New Roman"/>
              </a:rPr>
              <a:t>физичким</a:t>
            </a:r>
            <a:r>
              <a:rPr lang="en-US" sz="2500" dirty="0">
                <a:latin typeface="Cambria"/>
                <a:ea typeface="Calibri"/>
                <a:cs typeface="Times New Roman"/>
              </a:rPr>
              <a:t> </a:t>
            </a:r>
            <a:r>
              <a:rPr lang="en-US" sz="2500" dirty="0" err="1">
                <a:latin typeface="Cambria"/>
                <a:ea typeface="Calibri"/>
                <a:cs typeface="Times New Roman"/>
              </a:rPr>
              <a:t>инвалидитетом</a:t>
            </a:r>
            <a:r>
              <a:rPr lang="en-US" sz="2500" dirty="0">
                <a:latin typeface="Cambria"/>
                <a:ea typeface="Calibri"/>
                <a:cs typeface="Times New Roman"/>
              </a:rPr>
              <a:t>. </a:t>
            </a:r>
            <a:r>
              <a:rPr lang="en-US" sz="2500" dirty="0" err="1">
                <a:latin typeface="Cambria"/>
                <a:ea typeface="Calibri"/>
                <a:cs typeface="Times New Roman"/>
              </a:rPr>
              <a:t>Ови</a:t>
            </a:r>
            <a:r>
              <a:rPr lang="en-US" sz="2500" dirty="0">
                <a:latin typeface="Cambria"/>
                <a:ea typeface="Calibri"/>
                <a:cs typeface="Times New Roman"/>
              </a:rPr>
              <a:t> </a:t>
            </a:r>
            <a:r>
              <a:rPr lang="en-US" sz="2500" dirty="0" err="1">
                <a:latin typeface="Cambria"/>
                <a:ea typeface="Calibri"/>
                <a:cs typeface="Times New Roman"/>
              </a:rPr>
              <a:t>проблеми</a:t>
            </a:r>
            <a:r>
              <a:rPr lang="en-US" sz="2500" dirty="0">
                <a:latin typeface="Cambria"/>
                <a:ea typeface="Calibri"/>
                <a:cs typeface="Times New Roman"/>
              </a:rPr>
              <a:t> у </a:t>
            </a:r>
            <a:r>
              <a:rPr lang="en-US" sz="2500" dirty="0" err="1">
                <a:latin typeface="Cambria"/>
                <a:ea typeface="Calibri"/>
                <a:cs typeface="Times New Roman"/>
              </a:rPr>
              <a:t>значајној</a:t>
            </a:r>
            <a:r>
              <a:rPr lang="en-US" sz="2500" dirty="0">
                <a:latin typeface="Cambria"/>
                <a:ea typeface="Calibri"/>
                <a:cs typeface="Times New Roman"/>
              </a:rPr>
              <a:t> </a:t>
            </a:r>
            <a:r>
              <a:rPr lang="en-US" sz="2500" dirty="0" err="1">
                <a:latin typeface="Cambria"/>
                <a:ea typeface="Calibri"/>
                <a:cs typeface="Times New Roman"/>
              </a:rPr>
              <a:t>мери</a:t>
            </a:r>
            <a:r>
              <a:rPr lang="en-US" sz="2500" dirty="0">
                <a:latin typeface="Cambria"/>
                <a:ea typeface="Calibri"/>
                <a:cs typeface="Times New Roman"/>
              </a:rPr>
              <a:t> </a:t>
            </a:r>
            <a:r>
              <a:rPr lang="en-US" sz="2500" dirty="0" err="1">
                <a:latin typeface="Cambria"/>
                <a:ea typeface="Calibri"/>
                <a:cs typeface="Times New Roman"/>
              </a:rPr>
              <a:t>могу</a:t>
            </a:r>
            <a:r>
              <a:rPr lang="en-US" sz="2500" dirty="0">
                <a:latin typeface="Cambria"/>
                <a:ea typeface="Calibri"/>
                <a:cs typeface="Times New Roman"/>
              </a:rPr>
              <a:t> </a:t>
            </a:r>
            <a:r>
              <a:rPr lang="en-US" sz="2500" dirty="0" err="1">
                <a:latin typeface="Cambria"/>
                <a:ea typeface="Calibri"/>
                <a:cs typeface="Times New Roman"/>
              </a:rPr>
              <a:t>да</a:t>
            </a:r>
            <a:r>
              <a:rPr lang="en-US" sz="2500" dirty="0">
                <a:latin typeface="Cambria"/>
                <a:ea typeface="Calibri"/>
                <a:cs typeface="Times New Roman"/>
              </a:rPr>
              <a:t> </a:t>
            </a:r>
            <a:r>
              <a:rPr lang="en-US" sz="2500" dirty="0" err="1">
                <a:latin typeface="Cambria"/>
                <a:ea typeface="Calibri"/>
                <a:cs typeface="Times New Roman"/>
              </a:rPr>
              <a:t>отежају</a:t>
            </a:r>
            <a:r>
              <a:rPr lang="en-US" sz="2500" dirty="0">
                <a:latin typeface="Cambria"/>
                <a:ea typeface="Calibri"/>
                <a:cs typeface="Times New Roman"/>
              </a:rPr>
              <a:t> </a:t>
            </a:r>
            <a:r>
              <a:rPr lang="en-US" sz="2500" dirty="0" err="1">
                <a:latin typeface="Cambria"/>
                <a:ea typeface="Calibri"/>
                <a:cs typeface="Times New Roman"/>
              </a:rPr>
              <a:t>долазак</a:t>
            </a:r>
            <a:r>
              <a:rPr lang="en-US" sz="2500" dirty="0">
                <a:latin typeface="Cambria"/>
                <a:ea typeface="Calibri"/>
                <a:cs typeface="Times New Roman"/>
              </a:rPr>
              <a:t> и </a:t>
            </a:r>
            <a:r>
              <a:rPr lang="en-US" sz="2500" dirty="0" err="1">
                <a:latin typeface="Cambria"/>
                <a:ea typeface="Calibri"/>
                <a:cs typeface="Times New Roman"/>
              </a:rPr>
              <a:t>одлазак</a:t>
            </a:r>
            <a:r>
              <a:rPr lang="en-US" sz="2500" dirty="0">
                <a:latin typeface="Cambria"/>
                <a:ea typeface="Calibri"/>
                <a:cs typeface="Times New Roman"/>
              </a:rPr>
              <a:t> </a:t>
            </a:r>
            <a:r>
              <a:rPr lang="en-US" sz="2500" dirty="0" err="1">
                <a:latin typeface="Cambria"/>
                <a:ea typeface="Calibri"/>
                <a:cs typeface="Times New Roman"/>
              </a:rPr>
              <a:t>са</a:t>
            </a:r>
            <a:r>
              <a:rPr lang="en-US" sz="2500" dirty="0">
                <a:latin typeface="Cambria"/>
                <a:ea typeface="Calibri"/>
                <a:cs typeface="Times New Roman"/>
              </a:rPr>
              <a:t> </a:t>
            </a:r>
            <a:r>
              <a:rPr lang="en-US" sz="2500" dirty="0" err="1">
                <a:latin typeface="Cambria"/>
                <a:ea typeface="Calibri"/>
                <a:cs typeface="Times New Roman"/>
              </a:rPr>
              <a:t>стајалишта</a:t>
            </a:r>
            <a:r>
              <a:rPr lang="en-US" sz="2500" dirty="0">
                <a:latin typeface="Cambria"/>
                <a:ea typeface="Calibri"/>
                <a:cs typeface="Times New Roman"/>
              </a:rPr>
              <a:t> </a:t>
            </a:r>
            <a:r>
              <a:rPr lang="en-US" sz="2500" dirty="0" err="1">
                <a:latin typeface="Cambria"/>
                <a:ea typeface="Calibri"/>
                <a:cs typeface="Times New Roman"/>
              </a:rPr>
              <a:t>јавног</a:t>
            </a:r>
            <a:r>
              <a:rPr lang="en-US" sz="2500" dirty="0">
                <a:latin typeface="Cambria"/>
                <a:ea typeface="Calibri"/>
                <a:cs typeface="Times New Roman"/>
              </a:rPr>
              <a:t> </a:t>
            </a:r>
            <a:r>
              <a:rPr lang="en-US" sz="2500" dirty="0" err="1">
                <a:latin typeface="Cambria"/>
                <a:ea typeface="Calibri"/>
                <a:cs typeface="Times New Roman"/>
              </a:rPr>
              <a:t>превоза</a:t>
            </a:r>
            <a:r>
              <a:rPr lang="en-US" sz="2500" dirty="0">
                <a:latin typeface="Cambria"/>
                <a:ea typeface="Calibri"/>
                <a:cs typeface="Times New Roman"/>
              </a:rPr>
              <a:t>. </a:t>
            </a:r>
            <a:endPar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endParaRPr>
          </a:p>
        </p:txBody>
      </p:sp>
      <p:pic>
        <p:nvPicPr>
          <p:cNvPr id="58370" name="Picture 2"/>
          <p:cNvPicPr>
            <a:picLocks noChangeAspect="1" noChangeArrowheads="1"/>
          </p:cNvPicPr>
          <p:nvPr/>
        </p:nvPicPr>
        <p:blipFill>
          <a:blip r:embed="rId2" cstate="print"/>
          <a:srcRect/>
          <a:stretch>
            <a:fillRect/>
          </a:stretch>
        </p:blipFill>
        <p:spPr bwMode="auto">
          <a:xfrm>
            <a:off x="7194778" y="4238080"/>
            <a:ext cx="3419475" cy="2371725"/>
          </a:xfrm>
          <a:prstGeom prst="rect">
            <a:avLst/>
          </a:prstGeom>
          <a:ln>
            <a:noFill/>
          </a:ln>
          <a:effectLst>
            <a:softEdge rad="112500"/>
          </a:effectLst>
        </p:spPr>
      </p:pic>
      <p:pic>
        <p:nvPicPr>
          <p:cNvPr id="58371" name="Picture 3"/>
          <p:cNvPicPr>
            <a:picLocks noChangeAspect="1" noChangeArrowheads="1"/>
          </p:cNvPicPr>
          <p:nvPr/>
        </p:nvPicPr>
        <p:blipFill>
          <a:blip r:embed="rId3" cstate="print"/>
          <a:srcRect/>
          <a:stretch>
            <a:fillRect/>
          </a:stretch>
        </p:blipFill>
        <p:spPr bwMode="auto">
          <a:xfrm>
            <a:off x="2364377" y="4148323"/>
            <a:ext cx="3448594" cy="2513734"/>
          </a:xfrm>
          <a:prstGeom prst="rect">
            <a:avLst/>
          </a:prstGeom>
          <a:ln>
            <a:noFill/>
          </a:ln>
          <a:effectLst>
            <a:softEdge rad="112500"/>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8370"/>
                                        </p:tgtEl>
                                        <p:attrNameLst>
                                          <p:attrName>style.visibility</p:attrName>
                                        </p:attrNameLst>
                                      </p:cBhvr>
                                      <p:to>
                                        <p:strVal val="visible"/>
                                      </p:to>
                                    </p:set>
                                    <p:anim calcmode="lin" valueType="num">
                                      <p:cBhvr>
                                        <p:cTn id="7" dur="500" fill="hold"/>
                                        <p:tgtEl>
                                          <p:spTgt spid="58370"/>
                                        </p:tgtEl>
                                        <p:attrNameLst>
                                          <p:attrName>ppt_w</p:attrName>
                                        </p:attrNameLst>
                                      </p:cBhvr>
                                      <p:tavLst>
                                        <p:tav tm="0">
                                          <p:val>
                                            <p:fltVal val="0"/>
                                          </p:val>
                                        </p:tav>
                                        <p:tav tm="100000">
                                          <p:val>
                                            <p:strVal val="#ppt_w"/>
                                          </p:val>
                                        </p:tav>
                                      </p:tavLst>
                                    </p:anim>
                                    <p:anim calcmode="lin" valueType="num">
                                      <p:cBhvr>
                                        <p:cTn id="8" dur="500" fill="hold"/>
                                        <p:tgtEl>
                                          <p:spTgt spid="58370"/>
                                        </p:tgtEl>
                                        <p:attrNameLst>
                                          <p:attrName>ppt_h</p:attrName>
                                        </p:attrNameLst>
                                      </p:cBhvr>
                                      <p:tavLst>
                                        <p:tav tm="0">
                                          <p:val>
                                            <p:fltVal val="0"/>
                                          </p:val>
                                        </p:tav>
                                        <p:tav tm="100000">
                                          <p:val>
                                            <p:strVal val="#ppt_h"/>
                                          </p:val>
                                        </p:tav>
                                      </p:tavLst>
                                    </p:anim>
                                    <p:animEffect transition="in" filter="fade">
                                      <p:cBhvr>
                                        <p:cTn id="9" dur="500"/>
                                        <p:tgtEl>
                                          <p:spTgt spid="58370"/>
                                        </p:tgtEl>
                                      </p:cBhvr>
                                    </p:animEffect>
                                  </p:childTnLst>
                                </p:cTn>
                              </p:par>
                              <p:par>
                                <p:cTn id="10" presetID="53" presetClass="entr" presetSubtype="0" fill="hold" nodeType="withEffect">
                                  <p:stCondLst>
                                    <p:cond delay="0"/>
                                  </p:stCondLst>
                                  <p:childTnLst>
                                    <p:set>
                                      <p:cBhvr>
                                        <p:cTn id="11" dur="1" fill="hold">
                                          <p:stCondLst>
                                            <p:cond delay="0"/>
                                          </p:stCondLst>
                                        </p:cTn>
                                        <p:tgtEl>
                                          <p:spTgt spid="58371"/>
                                        </p:tgtEl>
                                        <p:attrNameLst>
                                          <p:attrName>style.visibility</p:attrName>
                                        </p:attrNameLst>
                                      </p:cBhvr>
                                      <p:to>
                                        <p:strVal val="visible"/>
                                      </p:to>
                                    </p:set>
                                    <p:anim calcmode="lin" valueType="num">
                                      <p:cBhvr>
                                        <p:cTn id="12" dur="500" fill="hold"/>
                                        <p:tgtEl>
                                          <p:spTgt spid="58371"/>
                                        </p:tgtEl>
                                        <p:attrNameLst>
                                          <p:attrName>ppt_w</p:attrName>
                                        </p:attrNameLst>
                                      </p:cBhvr>
                                      <p:tavLst>
                                        <p:tav tm="0">
                                          <p:val>
                                            <p:fltVal val="0"/>
                                          </p:val>
                                        </p:tav>
                                        <p:tav tm="100000">
                                          <p:val>
                                            <p:strVal val="#ppt_w"/>
                                          </p:val>
                                        </p:tav>
                                      </p:tavLst>
                                    </p:anim>
                                    <p:anim calcmode="lin" valueType="num">
                                      <p:cBhvr>
                                        <p:cTn id="13" dur="500" fill="hold"/>
                                        <p:tgtEl>
                                          <p:spTgt spid="58371"/>
                                        </p:tgtEl>
                                        <p:attrNameLst>
                                          <p:attrName>ppt_h</p:attrName>
                                        </p:attrNameLst>
                                      </p:cBhvr>
                                      <p:tavLst>
                                        <p:tav tm="0">
                                          <p:val>
                                            <p:fltVal val="0"/>
                                          </p:val>
                                        </p:tav>
                                        <p:tav tm="100000">
                                          <p:val>
                                            <p:strVal val="#ppt_h"/>
                                          </p:val>
                                        </p:tav>
                                      </p:tavLst>
                                    </p:anim>
                                    <p:animEffect transition="in" filter="fade">
                                      <p:cBhvr>
                                        <p:cTn id="14" dur="500"/>
                                        <p:tgtEl>
                                          <p:spTgt spid="58371"/>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56321"/>
                                        </p:tgtEl>
                                        <p:attrNameLst>
                                          <p:attrName>style.visibility</p:attrName>
                                        </p:attrNameLst>
                                      </p:cBhvr>
                                      <p:to>
                                        <p:strVal val="visible"/>
                                      </p:to>
                                    </p:set>
                                    <p:anim calcmode="lin" valueType="num">
                                      <p:cBhvr>
                                        <p:cTn id="17" dur="500" fill="hold"/>
                                        <p:tgtEl>
                                          <p:spTgt spid="56321"/>
                                        </p:tgtEl>
                                        <p:attrNameLst>
                                          <p:attrName>ppt_w</p:attrName>
                                        </p:attrNameLst>
                                      </p:cBhvr>
                                      <p:tavLst>
                                        <p:tav tm="0">
                                          <p:val>
                                            <p:fltVal val="0"/>
                                          </p:val>
                                        </p:tav>
                                        <p:tav tm="100000">
                                          <p:val>
                                            <p:strVal val="#ppt_w"/>
                                          </p:val>
                                        </p:tav>
                                      </p:tavLst>
                                    </p:anim>
                                    <p:anim calcmode="lin" valueType="num">
                                      <p:cBhvr>
                                        <p:cTn id="18" dur="500" fill="hold"/>
                                        <p:tgtEl>
                                          <p:spTgt spid="56321"/>
                                        </p:tgtEl>
                                        <p:attrNameLst>
                                          <p:attrName>ppt_h</p:attrName>
                                        </p:attrNameLst>
                                      </p:cBhvr>
                                      <p:tavLst>
                                        <p:tav tm="0">
                                          <p:val>
                                            <p:fltVal val="0"/>
                                          </p:val>
                                        </p:tav>
                                        <p:tav tm="100000">
                                          <p:val>
                                            <p:strVal val="#ppt_h"/>
                                          </p:val>
                                        </p:tav>
                                      </p:tavLst>
                                    </p:anim>
                                    <p:animEffect transition="in" filter="fade">
                                      <p:cBhvr>
                                        <p:cTn id="19" dur="500"/>
                                        <p:tgtEl>
                                          <p:spTgt spid="56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algn="ctr">
              <a:lnSpc>
                <a:spcPct val="100000"/>
              </a:lnSpc>
              <a:spcBef>
                <a:spcPts val="600"/>
              </a:spcBef>
            </a:pPr>
            <a:r>
              <a:rPr lang="sr-Cyrl-RS" sz="3500" dirty="0">
                <a:latin typeface="Cambria" pitchFamily="18" charset="0"/>
                <a:ea typeface="Cambria" pitchFamily="18" charset="0"/>
              </a:rPr>
              <a:t>Јавна путовања</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43</a:t>
            </a:fld>
            <a:endParaRPr lang="sr-Latn-RS" dirty="0"/>
          </a:p>
        </p:txBody>
      </p:sp>
      <p:sp>
        <p:nvSpPr>
          <p:cNvPr id="7" name="Rectangle 6"/>
          <p:cNvSpPr/>
          <p:nvPr/>
        </p:nvSpPr>
        <p:spPr>
          <a:xfrm>
            <a:off x="222068" y="1381538"/>
            <a:ext cx="11969931" cy="861774"/>
          </a:xfrm>
          <a:prstGeom prst="rect">
            <a:avLst/>
          </a:prstGeom>
        </p:spPr>
        <p:txBody>
          <a:bodyPr wrap="square">
            <a:spAutoFit/>
          </a:bodyPr>
          <a:lstStyle/>
          <a:p>
            <a:r>
              <a:rPr lang="en-US" sz="2500" dirty="0" err="1">
                <a:latin typeface="Cambria" pitchFamily="18" charset="0"/>
                <a:ea typeface="Cambria" pitchFamily="18" charset="0"/>
              </a:rPr>
              <a:t>Остала</a:t>
            </a:r>
            <a:r>
              <a:rPr lang="en-US" sz="2500" dirty="0">
                <a:latin typeface="Cambria" pitchFamily="18" charset="0"/>
                <a:ea typeface="Cambria" pitchFamily="18" charset="0"/>
              </a:rPr>
              <a:t> </a:t>
            </a:r>
            <a:r>
              <a:rPr lang="en-US" sz="2500" dirty="0" err="1">
                <a:latin typeface="Cambria" pitchFamily="18" charset="0"/>
                <a:ea typeface="Cambria" pitchFamily="18" charset="0"/>
              </a:rPr>
              <a:t>ограничења</a:t>
            </a:r>
            <a:r>
              <a:rPr lang="en-US" sz="2500" dirty="0">
                <a:latin typeface="Cambria" pitchFamily="18" charset="0"/>
                <a:ea typeface="Cambria" pitchFamily="18" charset="0"/>
              </a:rPr>
              <a:t> </a:t>
            </a:r>
            <a:r>
              <a:rPr lang="en-US" sz="2500" dirty="0" err="1">
                <a:latin typeface="Cambria" pitchFamily="18" charset="0"/>
                <a:ea typeface="Cambria" pitchFamily="18" charset="0"/>
              </a:rPr>
              <a:t>која</a:t>
            </a:r>
            <a:r>
              <a:rPr lang="en-US" sz="2500" dirty="0">
                <a:latin typeface="Cambria" pitchFamily="18" charset="0"/>
                <a:ea typeface="Cambria" pitchFamily="18" charset="0"/>
              </a:rPr>
              <a:t> </a:t>
            </a:r>
            <a:r>
              <a:rPr lang="en-US" sz="2500" dirty="0" err="1">
                <a:latin typeface="Cambria" pitchFamily="18" charset="0"/>
                <a:ea typeface="Cambria" pitchFamily="18" charset="0"/>
              </a:rPr>
              <a:t>утичу</a:t>
            </a:r>
            <a:r>
              <a:rPr lang="en-US" sz="2500" dirty="0">
                <a:latin typeface="Cambria" pitchFamily="18" charset="0"/>
                <a:ea typeface="Cambria" pitchFamily="18" charset="0"/>
              </a:rPr>
              <a:t> </a:t>
            </a:r>
            <a:r>
              <a:rPr lang="en-US" sz="2500" dirty="0" err="1">
                <a:latin typeface="Cambria" pitchFamily="18" charset="0"/>
                <a:ea typeface="Cambria" pitchFamily="18" charset="0"/>
              </a:rPr>
              <a:t>на</a:t>
            </a:r>
            <a:r>
              <a:rPr lang="en-US" sz="2500" dirty="0">
                <a:latin typeface="Cambria" pitchFamily="18" charset="0"/>
                <a:ea typeface="Cambria" pitchFamily="18" charset="0"/>
              </a:rPr>
              <a:t> </a:t>
            </a:r>
            <a:r>
              <a:rPr lang="en-US" sz="2500" dirty="0" err="1">
                <a:latin typeface="Cambria" pitchFamily="18" charset="0"/>
                <a:ea typeface="Cambria" pitchFamily="18" charset="0"/>
              </a:rPr>
              <a:t>особе</a:t>
            </a:r>
            <a:r>
              <a:rPr lang="en-US" sz="2500" dirty="0">
                <a:latin typeface="Cambria" pitchFamily="18" charset="0"/>
                <a:ea typeface="Cambria" pitchFamily="18" charset="0"/>
              </a:rPr>
              <a:t> </a:t>
            </a:r>
            <a:r>
              <a:rPr lang="en-US" sz="2500" dirty="0" err="1">
                <a:latin typeface="Cambria" pitchFamily="18" charset="0"/>
                <a:ea typeface="Cambria" pitchFamily="18" charset="0"/>
              </a:rPr>
              <a:t>са</a:t>
            </a:r>
            <a:r>
              <a:rPr lang="en-US" sz="2500" dirty="0">
                <a:latin typeface="Cambria" pitchFamily="18" charset="0"/>
                <a:ea typeface="Cambria" pitchFamily="18" charset="0"/>
              </a:rPr>
              <a:t> </a:t>
            </a:r>
            <a:r>
              <a:rPr lang="en-US" sz="2500" dirty="0" err="1">
                <a:latin typeface="Cambria" pitchFamily="18" charset="0"/>
                <a:ea typeface="Cambria" pitchFamily="18" charset="0"/>
              </a:rPr>
              <a:t>инвалидитетом</a:t>
            </a:r>
            <a:r>
              <a:rPr lang="en-US" sz="2500" dirty="0">
                <a:latin typeface="Cambria" pitchFamily="18" charset="0"/>
                <a:ea typeface="Cambria" pitchFamily="18" charset="0"/>
              </a:rPr>
              <a:t> </a:t>
            </a:r>
            <a:r>
              <a:rPr lang="en-US" sz="2500" dirty="0" err="1">
                <a:latin typeface="Cambria" pitchFamily="18" charset="0"/>
                <a:ea typeface="Cambria" pitchFamily="18" charset="0"/>
              </a:rPr>
              <a:t>могу</a:t>
            </a:r>
            <a:r>
              <a:rPr lang="en-US" sz="2500" dirty="0">
                <a:latin typeface="Cambria" pitchFamily="18" charset="0"/>
                <a:ea typeface="Cambria" pitchFamily="18" charset="0"/>
              </a:rPr>
              <a:t> </a:t>
            </a:r>
            <a:r>
              <a:rPr lang="en-US" sz="2500" dirty="0" err="1">
                <a:latin typeface="Cambria" pitchFamily="18" charset="0"/>
                <a:ea typeface="Cambria" pitchFamily="18" charset="0"/>
              </a:rPr>
              <a:t>се</a:t>
            </a:r>
            <a:r>
              <a:rPr lang="en-US" sz="2500" dirty="0">
                <a:latin typeface="Cambria" pitchFamily="18" charset="0"/>
                <a:ea typeface="Cambria" pitchFamily="18" charset="0"/>
              </a:rPr>
              <a:t> </a:t>
            </a:r>
            <a:r>
              <a:rPr lang="en-US" sz="2500" dirty="0" err="1">
                <a:latin typeface="Cambria" pitchFamily="18" charset="0"/>
                <a:ea typeface="Cambria" pitchFamily="18" charset="0"/>
              </a:rPr>
              <a:t>поделити</a:t>
            </a:r>
            <a:r>
              <a:rPr lang="en-US" sz="2500" dirty="0">
                <a:latin typeface="Cambria" pitchFamily="18" charset="0"/>
                <a:ea typeface="Cambria" pitchFamily="18" charset="0"/>
              </a:rPr>
              <a:t> </a:t>
            </a:r>
            <a:r>
              <a:rPr lang="en-US" sz="2500" dirty="0" err="1">
                <a:latin typeface="Cambria" pitchFamily="18" charset="0"/>
                <a:ea typeface="Cambria" pitchFamily="18" charset="0"/>
              </a:rPr>
              <a:t>на</a:t>
            </a:r>
            <a:r>
              <a:rPr lang="en-US" sz="2500" dirty="0">
                <a:latin typeface="Cambria" pitchFamily="18" charset="0"/>
                <a:ea typeface="Cambria" pitchFamily="18" charset="0"/>
              </a:rPr>
              <a:t> </a:t>
            </a:r>
            <a:r>
              <a:rPr lang="en-US" sz="2500" dirty="0" err="1">
                <a:latin typeface="Cambria" pitchFamily="18" charset="0"/>
                <a:ea typeface="Cambria" pitchFamily="18" charset="0"/>
              </a:rPr>
              <a:t>следећи</a:t>
            </a:r>
            <a:r>
              <a:rPr lang="en-US" sz="2500" dirty="0">
                <a:latin typeface="Cambria" pitchFamily="18" charset="0"/>
                <a:ea typeface="Cambria" pitchFamily="18" charset="0"/>
              </a:rPr>
              <a:t> </a:t>
            </a:r>
            <a:r>
              <a:rPr lang="en-US" sz="2500" dirty="0" err="1">
                <a:latin typeface="Cambria" pitchFamily="18" charset="0"/>
                <a:ea typeface="Cambria" pitchFamily="18" charset="0"/>
              </a:rPr>
              <a:t>начин</a:t>
            </a:r>
            <a:r>
              <a:rPr lang="en-US" sz="2500" dirty="0">
                <a:latin typeface="Cambria" pitchFamily="18" charset="0"/>
                <a:ea typeface="Cambria" pitchFamily="18" charset="0"/>
              </a:rPr>
              <a:t>:</a:t>
            </a:r>
          </a:p>
        </p:txBody>
      </p:sp>
      <p:sp>
        <p:nvSpPr>
          <p:cNvPr id="26" name="Rectangle 1">
            <a:extLst>
              <a:ext uri="{FF2B5EF4-FFF2-40B4-BE49-F238E27FC236}">
                <a16:creationId xmlns:a16="http://schemas.microsoft.com/office/drawing/2014/main" id="{3AA6998B-E25B-4A70-976A-6878849CA18A}"/>
              </a:ext>
            </a:extLst>
          </p:cNvPr>
          <p:cNvSpPr/>
          <p:nvPr/>
        </p:nvSpPr>
        <p:spPr>
          <a:xfrm flipH="1">
            <a:off x="1998617" y="2338251"/>
            <a:ext cx="313509" cy="45197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8" name="Group 27">
            <a:extLst>
              <a:ext uri="{FF2B5EF4-FFF2-40B4-BE49-F238E27FC236}">
                <a16:creationId xmlns:a16="http://schemas.microsoft.com/office/drawing/2014/main" id="{FA265A0F-4B5F-4EBE-9258-5E086DFEE012}"/>
              </a:ext>
            </a:extLst>
          </p:cNvPr>
          <p:cNvGrpSpPr/>
          <p:nvPr/>
        </p:nvGrpSpPr>
        <p:grpSpPr>
          <a:xfrm flipH="1">
            <a:off x="1989128" y="2728769"/>
            <a:ext cx="8644037" cy="633640"/>
            <a:chOff x="1487532" y="2017033"/>
            <a:chExt cx="2952328" cy="376914"/>
          </a:xfrm>
          <a:solidFill>
            <a:srgbClr val="99FFCC"/>
          </a:solidFill>
        </p:grpSpPr>
        <p:sp>
          <p:nvSpPr>
            <p:cNvPr id="29" name="Rectangle 9">
              <a:extLst>
                <a:ext uri="{FF2B5EF4-FFF2-40B4-BE49-F238E27FC236}">
                  <a16:creationId xmlns:a16="http://schemas.microsoft.com/office/drawing/2014/main" id="{BE26D413-CC9E-4DE3-98F2-21C6AD099594}"/>
                </a:ext>
              </a:extLst>
            </p:cNvPr>
            <p:cNvSpPr/>
            <p:nvPr/>
          </p:nvSpPr>
          <p:spPr>
            <a:xfrm>
              <a:off x="4319543" y="2027138"/>
              <a:ext cx="115353" cy="366809"/>
            </a:xfrm>
            <a:custGeom>
              <a:avLst/>
              <a:gdLst>
                <a:gd name="connsiteX0" fmla="*/ 0 w 914400"/>
                <a:gd name="connsiteY0" fmla="*/ 0 h 914400"/>
                <a:gd name="connsiteX1" fmla="*/ 914400 w 914400"/>
                <a:gd name="connsiteY1" fmla="*/ 0 h 914400"/>
                <a:gd name="connsiteX2" fmla="*/ 914400 w 914400"/>
                <a:gd name="connsiteY2" fmla="*/ 914400 h 914400"/>
                <a:gd name="connsiteX3" fmla="*/ 0 w 914400"/>
                <a:gd name="connsiteY3" fmla="*/ 914400 h 914400"/>
                <a:gd name="connsiteX4" fmla="*/ 0 w 914400"/>
                <a:gd name="connsiteY4" fmla="*/ 0 h 914400"/>
                <a:gd name="connsiteX0" fmla="*/ 0 w 914400"/>
                <a:gd name="connsiteY0" fmla="*/ 292963 h 1207363"/>
                <a:gd name="connsiteX1" fmla="*/ 914400 w 914400"/>
                <a:gd name="connsiteY1" fmla="*/ 0 h 1207363"/>
                <a:gd name="connsiteX2" fmla="*/ 914400 w 914400"/>
                <a:gd name="connsiteY2" fmla="*/ 1207363 h 1207363"/>
                <a:gd name="connsiteX3" fmla="*/ 0 w 914400"/>
                <a:gd name="connsiteY3" fmla="*/ 1207363 h 1207363"/>
                <a:gd name="connsiteX4" fmla="*/ 0 w 914400"/>
                <a:gd name="connsiteY4" fmla="*/ 292963 h 1207363"/>
                <a:gd name="connsiteX0" fmla="*/ 612559 w 914400"/>
                <a:gd name="connsiteY0" fmla="*/ 8877 h 1207363"/>
                <a:gd name="connsiteX1" fmla="*/ 914400 w 914400"/>
                <a:gd name="connsiteY1" fmla="*/ 0 h 1207363"/>
                <a:gd name="connsiteX2" fmla="*/ 914400 w 914400"/>
                <a:gd name="connsiteY2" fmla="*/ 1207363 h 1207363"/>
                <a:gd name="connsiteX3" fmla="*/ 0 w 914400"/>
                <a:gd name="connsiteY3" fmla="*/ 1207363 h 1207363"/>
                <a:gd name="connsiteX4" fmla="*/ 612559 w 914400"/>
                <a:gd name="connsiteY4" fmla="*/ 8877 h 1207363"/>
                <a:gd name="connsiteX0" fmla="*/ 0 w 301841"/>
                <a:gd name="connsiteY0" fmla="*/ 8877 h 1207363"/>
                <a:gd name="connsiteX1" fmla="*/ 301841 w 301841"/>
                <a:gd name="connsiteY1" fmla="*/ 0 h 1207363"/>
                <a:gd name="connsiteX2" fmla="*/ 301841 w 301841"/>
                <a:gd name="connsiteY2" fmla="*/ 1207363 h 1207363"/>
                <a:gd name="connsiteX3" fmla="*/ 186432 w 301841"/>
                <a:gd name="connsiteY3" fmla="*/ 408372 h 1207363"/>
                <a:gd name="connsiteX4" fmla="*/ 0 w 301841"/>
                <a:gd name="connsiteY4" fmla="*/ 8877 h 1207363"/>
                <a:gd name="connsiteX0" fmla="*/ 0 w 133166"/>
                <a:gd name="connsiteY0" fmla="*/ 0 h 1207364"/>
                <a:gd name="connsiteX1" fmla="*/ 133166 w 133166"/>
                <a:gd name="connsiteY1" fmla="*/ 1 h 1207364"/>
                <a:gd name="connsiteX2" fmla="*/ 133166 w 133166"/>
                <a:gd name="connsiteY2" fmla="*/ 1207364 h 1207364"/>
                <a:gd name="connsiteX3" fmla="*/ 17757 w 133166"/>
                <a:gd name="connsiteY3" fmla="*/ 408373 h 1207364"/>
                <a:gd name="connsiteX4" fmla="*/ 0 w 133166"/>
                <a:gd name="connsiteY4" fmla="*/ 0 h 1207364"/>
                <a:gd name="connsiteX0" fmla="*/ 0 w 142044"/>
                <a:gd name="connsiteY0" fmla="*/ 0 h 408373"/>
                <a:gd name="connsiteX1" fmla="*/ 133166 w 142044"/>
                <a:gd name="connsiteY1" fmla="*/ 1 h 408373"/>
                <a:gd name="connsiteX2" fmla="*/ 142044 w 142044"/>
                <a:gd name="connsiteY2" fmla="*/ 301842 h 408373"/>
                <a:gd name="connsiteX3" fmla="*/ 17757 w 142044"/>
                <a:gd name="connsiteY3" fmla="*/ 408373 h 408373"/>
                <a:gd name="connsiteX4" fmla="*/ 0 w 142044"/>
                <a:gd name="connsiteY4" fmla="*/ 0 h 408373"/>
                <a:gd name="connsiteX0" fmla="*/ 0 w 133166"/>
                <a:gd name="connsiteY0" fmla="*/ 0 h 408373"/>
                <a:gd name="connsiteX1" fmla="*/ 133166 w 133166"/>
                <a:gd name="connsiteY1" fmla="*/ 1 h 408373"/>
                <a:gd name="connsiteX2" fmla="*/ 118293 w 133166"/>
                <a:gd name="connsiteY2" fmla="*/ 313717 h 408373"/>
                <a:gd name="connsiteX3" fmla="*/ 17757 w 133166"/>
                <a:gd name="connsiteY3" fmla="*/ 408373 h 408373"/>
                <a:gd name="connsiteX4" fmla="*/ 0 w 133166"/>
                <a:gd name="connsiteY4" fmla="*/ 0 h 408373"/>
                <a:gd name="connsiteX0" fmla="*/ 0 w 118293"/>
                <a:gd name="connsiteY0" fmla="*/ 5937 h 414310"/>
                <a:gd name="connsiteX1" fmla="*/ 115353 w 118293"/>
                <a:gd name="connsiteY1" fmla="*/ 0 h 414310"/>
                <a:gd name="connsiteX2" fmla="*/ 118293 w 118293"/>
                <a:gd name="connsiteY2" fmla="*/ 319654 h 414310"/>
                <a:gd name="connsiteX3" fmla="*/ 17757 w 118293"/>
                <a:gd name="connsiteY3" fmla="*/ 414310 h 414310"/>
                <a:gd name="connsiteX4" fmla="*/ 0 w 118293"/>
                <a:gd name="connsiteY4" fmla="*/ 5937 h 414310"/>
                <a:gd name="connsiteX0" fmla="*/ 0 w 118293"/>
                <a:gd name="connsiteY0" fmla="*/ 5937 h 366809"/>
                <a:gd name="connsiteX1" fmla="*/ 115353 w 118293"/>
                <a:gd name="connsiteY1" fmla="*/ 0 h 366809"/>
                <a:gd name="connsiteX2" fmla="*/ 118293 w 118293"/>
                <a:gd name="connsiteY2" fmla="*/ 319654 h 366809"/>
                <a:gd name="connsiteX3" fmla="*/ 5882 w 118293"/>
                <a:gd name="connsiteY3" fmla="*/ 366809 h 366809"/>
                <a:gd name="connsiteX4" fmla="*/ 0 w 118293"/>
                <a:gd name="connsiteY4" fmla="*/ 5937 h 366809"/>
                <a:gd name="connsiteX0" fmla="*/ 0 w 115353"/>
                <a:gd name="connsiteY0" fmla="*/ 5937 h 366809"/>
                <a:gd name="connsiteX1" fmla="*/ 115353 w 115353"/>
                <a:gd name="connsiteY1" fmla="*/ 0 h 366809"/>
                <a:gd name="connsiteX2" fmla="*/ 112356 w 115353"/>
                <a:gd name="connsiteY2" fmla="*/ 278091 h 366809"/>
                <a:gd name="connsiteX3" fmla="*/ 5882 w 115353"/>
                <a:gd name="connsiteY3" fmla="*/ 366809 h 366809"/>
                <a:gd name="connsiteX4" fmla="*/ 0 w 115353"/>
                <a:gd name="connsiteY4" fmla="*/ 5937 h 36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53" h="366809">
                  <a:moveTo>
                    <a:pt x="0" y="5937"/>
                  </a:moveTo>
                  <a:lnTo>
                    <a:pt x="115353" y="0"/>
                  </a:lnTo>
                  <a:lnTo>
                    <a:pt x="112356" y="278091"/>
                  </a:lnTo>
                  <a:lnTo>
                    <a:pt x="5882" y="366809"/>
                  </a:lnTo>
                  <a:cubicBezTo>
                    <a:pt x="3921" y="246518"/>
                    <a:pt x="1961" y="126228"/>
                    <a:pt x="0" y="593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0" name="Rectangle 6">
              <a:extLst>
                <a:ext uri="{FF2B5EF4-FFF2-40B4-BE49-F238E27FC236}">
                  <a16:creationId xmlns:a16="http://schemas.microsoft.com/office/drawing/2014/main" id="{C10B68D5-E35B-42AC-A3DC-1A70B9C56102}"/>
                </a:ext>
              </a:extLst>
            </p:cNvPr>
            <p:cNvSpPr/>
            <p:nvPr/>
          </p:nvSpPr>
          <p:spPr>
            <a:xfrm flipH="1">
              <a:off x="1487532" y="2017033"/>
              <a:ext cx="2952328" cy="288033"/>
            </a:xfrm>
            <a:custGeom>
              <a:avLst/>
              <a:gdLst>
                <a:gd name="connsiteX0" fmla="*/ 0 w 5285462"/>
                <a:gd name="connsiteY0" fmla="*/ 0 h 576064"/>
                <a:gd name="connsiteX1" fmla="*/ 4724629 w 5285462"/>
                <a:gd name="connsiteY1" fmla="*/ 0 h 576064"/>
                <a:gd name="connsiteX2" fmla="*/ 5285462 w 5285462"/>
                <a:gd name="connsiteY2" fmla="*/ 576064 h 576064"/>
                <a:gd name="connsiteX3" fmla="*/ 0 w 5285462"/>
                <a:gd name="connsiteY3" fmla="*/ 576064 h 576064"/>
                <a:gd name="connsiteX4" fmla="*/ 0 w 5285462"/>
                <a:gd name="connsiteY4" fmla="*/ 0 h 57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462" h="576064">
                  <a:moveTo>
                    <a:pt x="0" y="0"/>
                  </a:moveTo>
                  <a:lnTo>
                    <a:pt x="4724629" y="0"/>
                  </a:lnTo>
                  <a:lnTo>
                    <a:pt x="5285462" y="576064"/>
                  </a:lnTo>
                  <a:lnTo>
                    <a:pt x="0" y="576064"/>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4" name="Rectangle 43"/>
          <p:cNvSpPr/>
          <p:nvPr/>
        </p:nvSpPr>
        <p:spPr>
          <a:xfrm>
            <a:off x="2325967" y="2721819"/>
            <a:ext cx="6816546" cy="477054"/>
          </a:xfrm>
          <a:prstGeom prst="rect">
            <a:avLst/>
          </a:prstGeom>
        </p:spPr>
        <p:txBody>
          <a:bodyPr wrap="none">
            <a:spAutoFit/>
          </a:bodyPr>
          <a:lstStyle/>
          <a:p>
            <a:r>
              <a:rPr lang="en-US" sz="2500" b="1" dirty="0" err="1">
                <a:latin typeface="Cambria" pitchFamily="18" charset="0"/>
                <a:ea typeface="Cambria" pitchFamily="18" charset="0"/>
              </a:rPr>
              <a:t>Приступачност</a:t>
            </a:r>
            <a:r>
              <a:rPr lang="en-US" sz="2500" b="1" dirty="0">
                <a:latin typeface="Cambria" pitchFamily="18" charset="0"/>
                <a:ea typeface="Cambria" pitchFamily="18" charset="0"/>
              </a:rPr>
              <a:t> и </a:t>
            </a:r>
            <a:r>
              <a:rPr lang="en-US" sz="2500" b="1" dirty="0" err="1">
                <a:latin typeface="Cambria" pitchFamily="18" charset="0"/>
                <a:ea typeface="Cambria" pitchFamily="18" charset="0"/>
              </a:rPr>
              <a:t>опремљеност</a:t>
            </a:r>
            <a:r>
              <a:rPr lang="en-US" sz="2500" b="1" dirty="0">
                <a:latin typeface="Cambria" pitchFamily="18" charset="0"/>
                <a:ea typeface="Cambria" pitchFamily="18" charset="0"/>
              </a:rPr>
              <a:t> </a:t>
            </a:r>
            <a:r>
              <a:rPr lang="en-US" sz="2500" b="1" dirty="0" err="1">
                <a:latin typeface="Cambria" pitchFamily="18" charset="0"/>
                <a:ea typeface="Cambria" pitchFamily="18" charset="0"/>
              </a:rPr>
              <a:t>стајалишта</a:t>
            </a:r>
            <a:endParaRPr lang="en-US" sz="2500" b="1" dirty="0">
              <a:latin typeface="Cambria" pitchFamily="18" charset="0"/>
              <a:ea typeface="Cambria" pitchFamily="18" charset="0"/>
            </a:endParaRPr>
          </a:p>
        </p:txBody>
      </p:sp>
      <p:grpSp>
        <p:nvGrpSpPr>
          <p:cNvPr id="45" name="Group 44">
            <a:extLst>
              <a:ext uri="{FF2B5EF4-FFF2-40B4-BE49-F238E27FC236}">
                <a16:creationId xmlns:a16="http://schemas.microsoft.com/office/drawing/2014/main" id="{FA265A0F-4B5F-4EBE-9258-5E086DFEE012}"/>
              </a:ext>
            </a:extLst>
          </p:cNvPr>
          <p:cNvGrpSpPr/>
          <p:nvPr/>
        </p:nvGrpSpPr>
        <p:grpSpPr>
          <a:xfrm flipH="1">
            <a:off x="1984771" y="3482060"/>
            <a:ext cx="8295697" cy="633640"/>
            <a:chOff x="1487532" y="2017033"/>
            <a:chExt cx="2952328" cy="376914"/>
          </a:xfrm>
          <a:solidFill>
            <a:srgbClr val="99FFCC"/>
          </a:solidFill>
        </p:grpSpPr>
        <p:sp>
          <p:nvSpPr>
            <p:cNvPr id="46" name="Rectangle 9">
              <a:extLst>
                <a:ext uri="{FF2B5EF4-FFF2-40B4-BE49-F238E27FC236}">
                  <a16:creationId xmlns:a16="http://schemas.microsoft.com/office/drawing/2014/main" id="{BE26D413-CC9E-4DE3-98F2-21C6AD099594}"/>
                </a:ext>
              </a:extLst>
            </p:cNvPr>
            <p:cNvSpPr/>
            <p:nvPr/>
          </p:nvSpPr>
          <p:spPr>
            <a:xfrm>
              <a:off x="4319543" y="2027138"/>
              <a:ext cx="115353" cy="366809"/>
            </a:xfrm>
            <a:custGeom>
              <a:avLst/>
              <a:gdLst>
                <a:gd name="connsiteX0" fmla="*/ 0 w 914400"/>
                <a:gd name="connsiteY0" fmla="*/ 0 h 914400"/>
                <a:gd name="connsiteX1" fmla="*/ 914400 w 914400"/>
                <a:gd name="connsiteY1" fmla="*/ 0 h 914400"/>
                <a:gd name="connsiteX2" fmla="*/ 914400 w 914400"/>
                <a:gd name="connsiteY2" fmla="*/ 914400 h 914400"/>
                <a:gd name="connsiteX3" fmla="*/ 0 w 914400"/>
                <a:gd name="connsiteY3" fmla="*/ 914400 h 914400"/>
                <a:gd name="connsiteX4" fmla="*/ 0 w 914400"/>
                <a:gd name="connsiteY4" fmla="*/ 0 h 914400"/>
                <a:gd name="connsiteX0" fmla="*/ 0 w 914400"/>
                <a:gd name="connsiteY0" fmla="*/ 292963 h 1207363"/>
                <a:gd name="connsiteX1" fmla="*/ 914400 w 914400"/>
                <a:gd name="connsiteY1" fmla="*/ 0 h 1207363"/>
                <a:gd name="connsiteX2" fmla="*/ 914400 w 914400"/>
                <a:gd name="connsiteY2" fmla="*/ 1207363 h 1207363"/>
                <a:gd name="connsiteX3" fmla="*/ 0 w 914400"/>
                <a:gd name="connsiteY3" fmla="*/ 1207363 h 1207363"/>
                <a:gd name="connsiteX4" fmla="*/ 0 w 914400"/>
                <a:gd name="connsiteY4" fmla="*/ 292963 h 1207363"/>
                <a:gd name="connsiteX0" fmla="*/ 612559 w 914400"/>
                <a:gd name="connsiteY0" fmla="*/ 8877 h 1207363"/>
                <a:gd name="connsiteX1" fmla="*/ 914400 w 914400"/>
                <a:gd name="connsiteY1" fmla="*/ 0 h 1207363"/>
                <a:gd name="connsiteX2" fmla="*/ 914400 w 914400"/>
                <a:gd name="connsiteY2" fmla="*/ 1207363 h 1207363"/>
                <a:gd name="connsiteX3" fmla="*/ 0 w 914400"/>
                <a:gd name="connsiteY3" fmla="*/ 1207363 h 1207363"/>
                <a:gd name="connsiteX4" fmla="*/ 612559 w 914400"/>
                <a:gd name="connsiteY4" fmla="*/ 8877 h 1207363"/>
                <a:gd name="connsiteX0" fmla="*/ 0 w 301841"/>
                <a:gd name="connsiteY0" fmla="*/ 8877 h 1207363"/>
                <a:gd name="connsiteX1" fmla="*/ 301841 w 301841"/>
                <a:gd name="connsiteY1" fmla="*/ 0 h 1207363"/>
                <a:gd name="connsiteX2" fmla="*/ 301841 w 301841"/>
                <a:gd name="connsiteY2" fmla="*/ 1207363 h 1207363"/>
                <a:gd name="connsiteX3" fmla="*/ 186432 w 301841"/>
                <a:gd name="connsiteY3" fmla="*/ 408372 h 1207363"/>
                <a:gd name="connsiteX4" fmla="*/ 0 w 301841"/>
                <a:gd name="connsiteY4" fmla="*/ 8877 h 1207363"/>
                <a:gd name="connsiteX0" fmla="*/ 0 w 133166"/>
                <a:gd name="connsiteY0" fmla="*/ 0 h 1207364"/>
                <a:gd name="connsiteX1" fmla="*/ 133166 w 133166"/>
                <a:gd name="connsiteY1" fmla="*/ 1 h 1207364"/>
                <a:gd name="connsiteX2" fmla="*/ 133166 w 133166"/>
                <a:gd name="connsiteY2" fmla="*/ 1207364 h 1207364"/>
                <a:gd name="connsiteX3" fmla="*/ 17757 w 133166"/>
                <a:gd name="connsiteY3" fmla="*/ 408373 h 1207364"/>
                <a:gd name="connsiteX4" fmla="*/ 0 w 133166"/>
                <a:gd name="connsiteY4" fmla="*/ 0 h 1207364"/>
                <a:gd name="connsiteX0" fmla="*/ 0 w 142044"/>
                <a:gd name="connsiteY0" fmla="*/ 0 h 408373"/>
                <a:gd name="connsiteX1" fmla="*/ 133166 w 142044"/>
                <a:gd name="connsiteY1" fmla="*/ 1 h 408373"/>
                <a:gd name="connsiteX2" fmla="*/ 142044 w 142044"/>
                <a:gd name="connsiteY2" fmla="*/ 301842 h 408373"/>
                <a:gd name="connsiteX3" fmla="*/ 17757 w 142044"/>
                <a:gd name="connsiteY3" fmla="*/ 408373 h 408373"/>
                <a:gd name="connsiteX4" fmla="*/ 0 w 142044"/>
                <a:gd name="connsiteY4" fmla="*/ 0 h 408373"/>
                <a:gd name="connsiteX0" fmla="*/ 0 w 133166"/>
                <a:gd name="connsiteY0" fmla="*/ 0 h 408373"/>
                <a:gd name="connsiteX1" fmla="*/ 133166 w 133166"/>
                <a:gd name="connsiteY1" fmla="*/ 1 h 408373"/>
                <a:gd name="connsiteX2" fmla="*/ 118293 w 133166"/>
                <a:gd name="connsiteY2" fmla="*/ 313717 h 408373"/>
                <a:gd name="connsiteX3" fmla="*/ 17757 w 133166"/>
                <a:gd name="connsiteY3" fmla="*/ 408373 h 408373"/>
                <a:gd name="connsiteX4" fmla="*/ 0 w 133166"/>
                <a:gd name="connsiteY4" fmla="*/ 0 h 408373"/>
                <a:gd name="connsiteX0" fmla="*/ 0 w 118293"/>
                <a:gd name="connsiteY0" fmla="*/ 5937 h 414310"/>
                <a:gd name="connsiteX1" fmla="*/ 115353 w 118293"/>
                <a:gd name="connsiteY1" fmla="*/ 0 h 414310"/>
                <a:gd name="connsiteX2" fmla="*/ 118293 w 118293"/>
                <a:gd name="connsiteY2" fmla="*/ 319654 h 414310"/>
                <a:gd name="connsiteX3" fmla="*/ 17757 w 118293"/>
                <a:gd name="connsiteY3" fmla="*/ 414310 h 414310"/>
                <a:gd name="connsiteX4" fmla="*/ 0 w 118293"/>
                <a:gd name="connsiteY4" fmla="*/ 5937 h 414310"/>
                <a:gd name="connsiteX0" fmla="*/ 0 w 118293"/>
                <a:gd name="connsiteY0" fmla="*/ 5937 h 366809"/>
                <a:gd name="connsiteX1" fmla="*/ 115353 w 118293"/>
                <a:gd name="connsiteY1" fmla="*/ 0 h 366809"/>
                <a:gd name="connsiteX2" fmla="*/ 118293 w 118293"/>
                <a:gd name="connsiteY2" fmla="*/ 319654 h 366809"/>
                <a:gd name="connsiteX3" fmla="*/ 5882 w 118293"/>
                <a:gd name="connsiteY3" fmla="*/ 366809 h 366809"/>
                <a:gd name="connsiteX4" fmla="*/ 0 w 118293"/>
                <a:gd name="connsiteY4" fmla="*/ 5937 h 366809"/>
                <a:gd name="connsiteX0" fmla="*/ 0 w 115353"/>
                <a:gd name="connsiteY0" fmla="*/ 5937 h 366809"/>
                <a:gd name="connsiteX1" fmla="*/ 115353 w 115353"/>
                <a:gd name="connsiteY1" fmla="*/ 0 h 366809"/>
                <a:gd name="connsiteX2" fmla="*/ 112356 w 115353"/>
                <a:gd name="connsiteY2" fmla="*/ 278091 h 366809"/>
                <a:gd name="connsiteX3" fmla="*/ 5882 w 115353"/>
                <a:gd name="connsiteY3" fmla="*/ 366809 h 366809"/>
                <a:gd name="connsiteX4" fmla="*/ 0 w 115353"/>
                <a:gd name="connsiteY4" fmla="*/ 5937 h 36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53" h="366809">
                  <a:moveTo>
                    <a:pt x="0" y="5937"/>
                  </a:moveTo>
                  <a:lnTo>
                    <a:pt x="115353" y="0"/>
                  </a:lnTo>
                  <a:lnTo>
                    <a:pt x="112356" y="278091"/>
                  </a:lnTo>
                  <a:lnTo>
                    <a:pt x="5882" y="366809"/>
                  </a:lnTo>
                  <a:cubicBezTo>
                    <a:pt x="3921" y="246518"/>
                    <a:pt x="1961" y="126228"/>
                    <a:pt x="0" y="593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7" name="Rectangle 6">
              <a:extLst>
                <a:ext uri="{FF2B5EF4-FFF2-40B4-BE49-F238E27FC236}">
                  <a16:creationId xmlns:a16="http://schemas.microsoft.com/office/drawing/2014/main" id="{C10B68D5-E35B-42AC-A3DC-1A70B9C56102}"/>
                </a:ext>
              </a:extLst>
            </p:cNvPr>
            <p:cNvSpPr/>
            <p:nvPr/>
          </p:nvSpPr>
          <p:spPr>
            <a:xfrm flipH="1">
              <a:off x="1487532" y="2017033"/>
              <a:ext cx="2952328" cy="288033"/>
            </a:xfrm>
            <a:custGeom>
              <a:avLst/>
              <a:gdLst>
                <a:gd name="connsiteX0" fmla="*/ 0 w 5285462"/>
                <a:gd name="connsiteY0" fmla="*/ 0 h 576064"/>
                <a:gd name="connsiteX1" fmla="*/ 4724629 w 5285462"/>
                <a:gd name="connsiteY1" fmla="*/ 0 h 576064"/>
                <a:gd name="connsiteX2" fmla="*/ 5285462 w 5285462"/>
                <a:gd name="connsiteY2" fmla="*/ 576064 h 576064"/>
                <a:gd name="connsiteX3" fmla="*/ 0 w 5285462"/>
                <a:gd name="connsiteY3" fmla="*/ 576064 h 576064"/>
                <a:gd name="connsiteX4" fmla="*/ 0 w 5285462"/>
                <a:gd name="connsiteY4" fmla="*/ 0 h 57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462" h="576064">
                  <a:moveTo>
                    <a:pt x="0" y="0"/>
                  </a:moveTo>
                  <a:lnTo>
                    <a:pt x="4724629" y="0"/>
                  </a:lnTo>
                  <a:lnTo>
                    <a:pt x="5285462" y="576064"/>
                  </a:lnTo>
                  <a:lnTo>
                    <a:pt x="0" y="576064"/>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48" name="Group 47">
            <a:extLst>
              <a:ext uri="{FF2B5EF4-FFF2-40B4-BE49-F238E27FC236}">
                <a16:creationId xmlns:a16="http://schemas.microsoft.com/office/drawing/2014/main" id="{FA265A0F-4B5F-4EBE-9258-5E086DFEE012}"/>
              </a:ext>
            </a:extLst>
          </p:cNvPr>
          <p:cNvGrpSpPr/>
          <p:nvPr/>
        </p:nvGrpSpPr>
        <p:grpSpPr>
          <a:xfrm flipH="1">
            <a:off x="1984771" y="4213581"/>
            <a:ext cx="8256508" cy="633640"/>
            <a:chOff x="1487532" y="2017033"/>
            <a:chExt cx="2952328" cy="376914"/>
          </a:xfrm>
          <a:solidFill>
            <a:srgbClr val="99FFCC"/>
          </a:solidFill>
        </p:grpSpPr>
        <p:sp>
          <p:nvSpPr>
            <p:cNvPr id="49" name="Rectangle 9">
              <a:extLst>
                <a:ext uri="{FF2B5EF4-FFF2-40B4-BE49-F238E27FC236}">
                  <a16:creationId xmlns:a16="http://schemas.microsoft.com/office/drawing/2014/main" id="{BE26D413-CC9E-4DE3-98F2-21C6AD099594}"/>
                </a:ext>
              </a:extLst>
            </p:cNvPr>
            <p:cNvSpPr/>
            <p:nvPr/>
          </p:nvSpPr>
          <p:spPr>
            <a:xfrm>
              <a:off x="4319543" y="2027138"/>
              <a:ext cx="115353" cy="366809"/>
            </a:xfrm>
            <a:custGeom>
              <a:avLst/>
              <a:gdLst>
                <a:gd name="connsiteX0" fmla="*/ 0 w 914400"/>
                <a:gd name="connsiteY0" fmla="*/ 0 h 914400"/>
                <a:gd name="connsiteX1" fmla="*/ 914400 w 914400"/>
                <a:gd name="connsiteY1" fmla="*/ 0 h 914400"/>
                <a:gd name="connsiteX2" fmla="*/ 914400 w 914400"/>
                <a:gd name="connsiteY2" fmla="*/ 914400 h 914400"/>
                <a:gd name="connsiteX3" fmla="*/ 0 w 914400"/>
                <a:gd name="connsiteY3" fmla="*/ 914400 h 914400"/>
                <a:gd name="connsiteX4" fmla="*/ 0 w 914400"/>
                <a:gd name="connsiteY4" fmla="*/ 0 h 914400"/>
                <a:gd name="connsiteX0" fmla="*/ 0 w 914400"/>
                <a:gd name="connsiteY0" fmla="*/ 292963 h 1207363"/>
                <a:gd name="connsiteX1" fmla="*/ 914400 w 914400"/>
                <a:gd name="connsiteY1" fmla="*/ 0 h 1207363"/>
                <a:gd name="connsiteX2" fmla="*/ 914400 w 914400"/>
                <a:gd name="connsiteY2" fmla="*/ 1207363 h 1207363"/>
                <a:gd name="connsiteX3" fmla="*/ 0 w 914400"/>
                <a:gd name="connsiteY3" fmla="*/ 1207363 h 1207363"/>
                <a:gd name="connsiteX4" fmla="*/ 0 w 914400"/>
                <a:gd name="connsiteY4" fmla="*/ 292963 h 1207363"/>
                <a:gd name="connsiteX0" fmla="*/ 612559 w 914400"/>
                <a:gd name="connsiteY0" fmla="*/ 8877 h 1207363"/>
                <a:gd name="connsiteX1" fmla="*/ 914400 w 914400"/>
                <a:gd name="connsiteY1" fmla="*/ 0 h 1207363"/>
                <a:gd name="connsiteX2" fmla="*/ 914400 w 914400"/>
                <a:gd name="connsiteY2" fmla="*/ 1207363 h 1207363"/>
                <a:gd name="connsiteX3" fmla="*/ 0 w 914400"/>
                <a:gd name="connsiteY3" fmla="*/ 1207363 h 1207363"/>
                <a:gd name="connsiteX4" fmla="*/ 612559 w 914400"/>
                <a:gd name="connsiteY4" fmla="*/ 8877 h 1207363"/>
                <a:gd name="connsiteX0" fmla="*/ 0 w 301841"/>
                <a:gd name="connsiteY0" fmla="*/ 8877 h 1207363"/>
                <a:gd name="connsiteX1" fmla="*/ 301841 w 301841"/>
                <a:gd name="connsiteY1" fmla="*/ 0 h 1207363"/>
                <a:gd name="connsiteX2" fmla="*/ 301841 w 301841"/>
                <a:gd name="connsiteY2" fmla="*/ 1207363 h 1207363"/>
                <a:gd name="connsiteX3" fmla="*/ 186432 w 301841"/>
                <a:gd name="connsiteY3" fmla="*/ 408372 h 1207363"/>
                <a:gd name="connsiteX4" fmla="*/ 0 w 301841"/>
                <a:gd name="connsiteY4" fmla="*/ 8877 h 1207363"/>
                <a:gd name="connsiteX0" fmla="*/ 0 w 133166"/>
                <a:gd name="connsiteY0" fmla="*/ 0 h 1207364"/>
                <a:gd name="connsiteX1" fmla="*/ 133166 w 133166"/>
                <a:gd name="connsiteY1" fmla="*/ 1 h 1207364"/>
                <a:gd name="connsiteX2" fmla="*/ 133166 w 133166"/>
                <a:gd name="connsiteY2" fmla="*/ 1207364 h 1207364"/>
                <a:gd name="connsiteX3" fmla="*/ 17757 w 133166"/>
                <a:gd name="connsiteY3" fmla="*/ 408373 h 1207364"/>
                <a:gd name="connsiteX4" fmla="*/ 0 w 133166"/>
                <a:gd name="connsiteY4" fmla="*/ 0 h 1207364"/>
                <a:gd name="connsiteX0" fmla="*/ 0 w 142044"/>
                <a:gd name="connsiteY0" fmla="*/ 0 h 408373"/>
                <a:gd name="connsiteX1" fmla="*/ 133166 w 142044"/>
                <a:gd name="connsiteY1" fmla="*/ 1 h 408373"/>
                <a:gd name="connsiteX2" fmla="*/ 142044 w 142044"/>
                <a:gd name="connsiteY2" fmla="*/ 301842 h 408373"/>
                <a:gd name="connsiteX3" fmla="*/ 17757 w 142044"/>
                <a:gd name="connsiteY3" fmla="*/ 408373 h 408373"/>
                <a:gd name="connsiteX4" fmla="*/ 0 w 142044"/>
                <a:gd name="connsiteY4" fmla="*/ 0 h 408373"/>
                <a:gd name="connsiteX0" fmla="*/ 0 w 133166"/>
                <a:gd name="connsiteY0" fmla="*/ 0 h 408373"/>
                <a:gd name="connsiteX1" fmla="*/ 133166 w 133166"/>
                <a:gd name="connsiteY1" fmla="*/ 1 h 408373"/>
                <a:gd name="connsiteX2" fmla="*/ 118293 w 133166"/>
                <a:gd name="connsiteY2" fmla="*/ 313717 h 408373"/>
                <a:gd name="connsiteX3" fmla="*/ 17757 w 133166"/>
                <a:gd name="connsiteY3" fmla="*/ 408373 h 408373"/>
                <a:gd name="connsiteX4" fmla="*/ 0 w 133166"/>
                <a:gd name="connsiteY4" fmla="*/ 0 h 408373"/>
                <a:gd name="connsiteX0" fmla="*/ 0 w 118293"/>
                <a:gd name="connsiteY0" fmla="*/ 5937 h 414310"/>
                <a:gd name="connsiteX1" fmla="*/ 115353 w 118293"/>
                <a:gd name="connsiteY1" fmla="*/ 0 h 414310"/>
                <a:gd name="connsiteX2" fmla="*/ 118293 w 118293"/>
                <a:gd name="connsiteY2" fmla="*/ 319654 h 414310"/>
                <a:gd name="connsiteX3" fmla="*/ 17757 w 118293"/>
                <a:gd name="connsiteY3" fmla="*/ 414310 h 414310"/>
                <a:gd name="connsiteX4" fmla="*/ 0 w 118293"/>
                <a:gd name="connsiteY4" fmla="*/ 5937 h 414310"/>
                <a:gd name="connsiteX0" fmla="*/ 0 w 118293"/>
                <a:gd name="connsiteY0" fmla="*/ 5937 h 366809"/>
                <a:gd name="connsiteX1" fmla="*/ 115353 w 118293"/>
                <a:gd name="connsiteY1" fmla="*/ 0 h 366809"/>
                <a:gd name="connsiteX2" fmla="*/ 118293 w 118293"/>
                <a:gd name="connsiteY2" fmla="*/ 319654 h 366809"/>
                <a:gd name="connsiteX3" fmla="*/ 5882 w 118293"/>
                <a:gd name="connsiteY3" fmla="*/ 366809 h 366809"/>
                <a:gd name="connsiteX4" fmla="*/ 0 w 118293"/>
                <a:gd name="connsiteY4" fmla="*/ 5937 h 366809"/>
                <a:gd name="connsiteX0" fmla="*/ 0 w 115353"/>
                <a:gd name="connsiteY0" fmla="*/ 5937 h 366809"/>
                <a:gd name="connsiteX1" fmla="*/ 115353 w 115353"/>
                <a:gd name="connsiteY1" fmla="*/ 0 h 366809"/>
                <a:gd name="connsiteX2" fmla="*/ 112356 w 115353"/>
                <a:gd name="connsiteY2" fmla="*/ 278091 h 366809"/>
                <a:gd name="connsiteX3" fmla="*/ 5882 w 115353"/>
                <a:gd name="connsiteY3" fmla="*/ 366809 h 366809"/>
                <a:gd name="connsiteX4" fmla="*/ 0 w 115353"/>
                <a:gd name="connsiteY4" fmla="*/ 5937 h 36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53" h="366809">
                  <a:moveTo>
                    <a:pt x="0" y="5937"/>
                  </a:moveTo>
                  <a:lnTo>
                    <a:pt x="115353" y="0"/>
                  </a:lnTo>
                  <a:lnTo>
                    <a:pt x="112356" y="278091"/>
                  </a:lnTo>
                  <a:lnTo>
                    <a:pt x="5882" y="366809"/>
                  </a:lnTo>
                  <a:cubicBezTo>
                    <a:pt x="3921" y="246518"/>
                    <a:pt x="1961" y="126228"/>
                    <a:pt x="0" y="593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0" name="Rectangle 6">
              <a:extLst>
                <a:ext uri="{FF2B5EF4-FFF2-40B4-BE49-F238E27FC236}">
                  <a16:creationId xmlns:a16="http://schemas.microsoft.com/office/drawing/2014/main" id="{C10B68D5-E35B-42AC-A3DC-1A70B9C56102}"/>
                </a:ext>
              </a:extLst>
            </p:cNvPr>
            <p:cNvSpPr/>
            <p:nvPr/>
          </p:nvSpPr>
          <p:spPr>
            <a:xfrm flipH="1">
              <a:off x="1487532" y="2017033"/>
              <a:ext cx="2952328" cy="288033"/>
            </a:xfrm>
            <a:custGeom>
              <a:avLst/>
              <a:gdLst>
                <a:gd name="connsiteX0" fmla="*/ 0 w 5285462"/>
                <a:gd name="connsiteY0" fmla="*/ 0 h 576064"/>
                <a:gd name="connsiteX1" fmla="*/ 4724629 w 5285462"/>
                <a:gd name="connsiteY1" fmla="*/ 0 h 576064"/>
                <a:gd name="connsiteX2" fmla="*/ 5285462 w 5285462"/>
                <a:gd name="connsiteY2" fmla="*/ 576064 h 576064"/>
                <a:gd name="connsiteX3" fmla="*/ 0 w 5285462"/>
                <a:gd name="connsiteY3" fmla="*/ 576064 h 576064"/>
                <a:gd name="connsiteX4" fmla="*/ 0 w 5285462"/>
                <a:gd name="connsiteY4" fmla="*/ 0 h 57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462" h="576064">
                  <a:moveTo>
                    <a:pt x="0" y="0"/>
                  </a:moveTo>
                  <a:lnTo>
                    <a:pt x="4724629" y="0"/>
                  </a:lnTo>
                  <a:lnTo>
                    <a:pt x="5285462" y="576064"/>
                  </a:lnTo>
                  <a:lnTo>
                    <a:pt x="0" y="576064"/>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51" name="Group 50">
            <a:extLst>
              <a:ext uri="{FF2B5EF4-FFF2-40B4-BE49-F238E27FC236}">
                <a16:creationId xmlns:a16="http://schemas.microsoft.com/office/drawing/2014/main" id="{FA265A0F-4B5F-4EBE-9258-5E086DFEE012}"/>
              </a:ext>
            </a:extLst>
          </p:cNvPr>
          <p:cNvGrpSpPr/>
          <p:nvPr/>
        </p:nvGrpSpPr>
        <p:grpSpPr>
          <a:xfrm flipH="1">
            <a:off x="1984773" y="4932038"/>
            <a:ext cx="8644037" cy="633640"/>
            <a:chOff x="1487532" y="2017033"/>
            <a:chExt cx="2952328" cy="376914"/>
          </a:xfrm>
          <a:solidFill>
            <a:srgbClr val="99FFCC"/>
          </a:solidFill>
        </p:grpSpPr>
        <p:sp>
          <p:nvSpPr>
            <p:cNvPr id="52" name="Rectangle 9">
              <a:extLst>
                <a:ext uri="{FF2B5EF4-FFF2-40B4-BE49-F238E27FC236}">
                  <a16:creationId xmlns:a16="http://schemas.microsoft.com/office/drawing/2014/main" id="{BE26D413-CC9E-4DE3-98F2-21C6AD099594}"/>
                </a:ext>
              </a:extLst>
            </p:cNvPr>
            <p:cNvSpPr/>
            <p:nvPr/>
          </p:nvSpPr>
          <p:spPr>
            <a:xfrm>
              <a:off x="4319543" y="2027138"/>
              <a:ext cx="115353" cy="366809"/>
            </a:xfrm>
            <a:custGeom>
              <a:avLst/>
              <a:gdLst>
                <a:gd name="connsiteX0" fmla="*/ 0 w 914400"/>
                <a:gd name="connsiteY0" fmla="*/ 0 h 914400"/>
                <a:gd name="connsiteX1" fmla="*/ 914400 w 914400"/>
                <a:gd name="connsiteY1" fmla="*/ 0 h 914400"/>
                <a:gd name="connsiteX2" fmla="*/ 914400 w 914400"/>
                <a:gd name="connsiteY2" fmla="*/ 914400 h 914400"/>
                <a:gd name="connsiteX3" fmla="*/ 0 w 914400"/>
                <a:gd name="connsiteY3" fmla="*/ 914400 h 914400"/>
                <a:gd name="connsiteX4" fmla="*/ 0 w 914400"/>
                <a:gd name="connsiteY4" fmla="*/ 0 h 914400"/>
                <a:gd name="connsiteX0" fmla="*/ 0 w 914400"/>
                <a:gd name="connsiteY0" fmla="*/ 292963 h 1207363"/>
                <a:gd name="connsiteX1" fmla="*/ 914400 w 914400"/>
                <a:gd name="connsiteY1" fmla="*/ 0 h 1207363"/>
                <a:gd name="connsiteX2" fmla="*/ 914400 w 914400"/>
                <a:gd name="connsiteY2" fmla="*/ 1207363 h 1207363"/>
                <a:gd name="connsiteX3" fmla="*/ 0 w 914400"/>
                <a:gd name="connsiteY3" fmla="*/ 1207363 h 1207363"/>
                <a:gd name="connsiteX4" fmla="*/ 0 w 914400"/>
                <a:gd name="connsiteY4" fmla="*/ 292963 h 1207363"/>
                <a:gd name="connsiteX0" fmla="*/ 612559 w 914400"/>
                <a:gd name="connsiteY0" fmla="*/ 8877 h 1207363"/>
                <a:gd name="connsiteX1" fmla="*/ 914400 w 914400"/>
                <a:gd name="connsiteY1" fmla="*/ 0 h 1207363"/>
                <a:gd name="connsiteX2" fmla="*/ 914400 w 914400"/>
                <a:gd name="connsiteY2" fmla="*/ 1207363 h 1207363"/>
                <a:gd name="connsiteX3" fmla="*/ 0 w 914400"/>
                <a:gd name="connsiteY3" fmla="*/ 1207363 h 1207363"/>
                <a:gd name="connsiteX4" fmla="*/ 612559 w 914400"/>
                <a:gd name="connsiteY4" fmla="*/ 8877 h 1207363"/>
                <a:gd name="connsiteX0" fmla="*/ 0 w 301841"/>
                <a:gd name="connsiteY0" fmla="*/ 8877 h 1207363"/>
                <a:gd name="connsiteX1" fmla="*/ 301841 w 301841"/>
                <a:gd name="connsiteY1" fmla="*/ 0 h 1207363"/>
                <a:gd name="connsiteX2" fmla="*/ 301841 w 301841"/>
                <a:gd name="connsiteY2" fmla="*/ 1207363 h 1207363"/>
                <a:gd name="connsiteX3" fmla="*/ 186432 w 301841"/>
                <a:gd name="connsiteY3" fmla="*/ 408372 h 1207363"/>
                <a:gd name="connsiteX4" fmla="*/ 0 w 301841"/>
                <a:gd name="connsiteY4" fmla="*/ 8877 h 1207363"/>
                <a:gd name="connsiteX0" fmla="*/ 0 w 133166"/>
                <a:gd name="connsiteY0" fmla="*/ 0 h 1207364"/>
                <a:gd name="connsiteX1" fmla="*/ 133166 w 133166"/>
                <a:gd name="connsiteY1" fmla="*/ 1 h 1207364"/>
                <a:gd name="connsiteX2" fmla="*/ 133166 w 133166"/>
                <a:gd name="connsiteY2" fmla="*/ 1207364 h 1207364"/>
                <a:gd name="connsiteX3" fmla="*/ 17757 w 133166"/>
                <a:gd name="connsiteY3" fmla="*/ 408373 h 1207364"/>
                <a:gd name="connsiteX4" fmla="*/ 0 w 133166"/>
                <a:gd name="connsiteY4" fmla="*/ 0 h 1207364"/>
                <a:gd name="connsiteX0" fmla="*/ 0 w 142044"/>
                <a:gd name="connsiteY0" fmla="*/ 0 h 408373"/>
                <a:gd name="connsiteX1" fmla="*/ 133166 w 142044"/>
                <a:gd name="connsiteY1" fmla="*/ 1 h 408373"/>
                <a:gd name="connsiteX2" fmla="*/ 142044 w 142044"/>
                <a:gd name="connsiteY2" fmla="*/ 301842 h 408373"/>
                <a:gd name="connsiteX3" fmla="*/ 17757 w 142044"/>
                <a:gd name="connsiteY3" fmla="*/ 408373 h 408373"/>
                <a:gd name="connsiteX4" fmla="*/ 0 w 142044"/>
                <a:gd name="connsiteY4" fmla="*/ 0 h 408373"/>
                <a:gd name="connsiteX0" fmla="*/ 0 w 133166"/>
                <a:gd name="connsiteY0" fmla="*/ 0 h 408373"/>
                <a:gd name="connsiteX1" fmla="*/ 133166 w 133166"/>
                <a:gd name="connsiteY1" fmla="*/ 1 h 408373"/>
                <a:gd name="connsiteX2" fmla="*/ 118293 w 133166"/>
                <a:gd name="connsiteY2" fmla="*/ 313717 h 408373"/>
                <a:gd name="connsiteX3" fmla="*/ 17757 w 133166"/>
                <a:gd name="connsiteY3" fmla="*/ 408373 h 408373"/>
                <a:gd name="connsiteX4" fmla="*/ 0 w 133166"/>
                <a:gd name="connsiteY4" fmla="*/ 0 h 408373"/>
                <a:gd name="connsiteX0" fmla="*/ 0 w 118293"/>
                <a:gd name="connsiteY0" fmla="*/ 5937 h 414310"/>
                <a:gd name="connsiteX1" fmla="*/ 115353 w 118293"/>
                <a:gd name="connsiteY1" fmla="*/ 0 h 414310"/>
                <a:gd name="connsiteX2" fmla="*/ 118293 w 118293"/>
                <a:gd name="connsiteY2" fmla="*/ 319654 h 414310"/>
                <a:gd name="connsiteX3" fmla="*/ 17757 w 118293"/>
                <a:gd name="connsiteY3" fmla="*/ 414310 h 414310"/>
                <a:gd name="connsiteX4" fmla="*/ 0 w 118293"/>
                <a:gd name="connsiteY4" fmla="*/ 5937 h 414310"/>
                <a:gd name="connsiteX0" fmla="*/ 0 w 118293"/>
                <a:gd name="connsiteY0" fmla="*/ 5937 h 366809"/>
                <a:gd name="connsiteX1" fmla="*/ 115353 w 118293"/>
                <a:gd name="connsiteY1" fmla="*/ 0 h 366809"/>
                <a:gd name="connsiteX2" fmla="*/ 118293 w 118293"/>
                <a:gd name="connsiteY2" fmla="*/ 319654 h 366809"/>
                <a:gd name="connsiteX3" fmla="*/ 5882 w 118293"/>
                <a:gd name="connsiteY3" fmla="*/ 366809 h 366809"/>
                <a:gd name="connsiteX4" fmla="*/ 0 w 118293"/>
                <a:gd name="connsiteY4" fmla="*/ 5937 h 366809"/>
                <a:gd name="connsiteX0" fmla="*/ 0 w 115353"/>
                <a:gd name="connsiteY0" fmla="*/ 5937 h 366809"/>
                <a:gd name="connsiteX1" fmla="*/ 115353 w 115353"/>
                <a:gd name="connsiteY1" fmla="*/ 0 h 366809"/>
                <a:gd name="connsiteX2" fmla="*/ 112356 w 115353"/>
                <a:gd name="connsiteY2" fmla="*/ 278091 h 366809"/>
                <a:gd name="connsiteX3" fmla="*/ 5882 w 115353"/>
                <a:gd name="connsiteY3" fmla="*/ 366809 h 366809"/>
                <a:gd name="connsiteX4" fmla="*/ 0 w 115353"/>
                <a:gd name="connsiteY4" fmla="*/ 5937 h 36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53" h="366809">
                  <a:moveTo>
                    <a:pt x="0" y="5937"/>
                  </a:moveTo>
                  <a:lnTo>
                    <a:pt x="115353" y="0"/>
                  </a:lnTo>
                  <a:lnTo>
                    <a:pt x="112356" y="278091"/>
                  </a:lnTo>
                  <a:lnTo>
                    <a:pt x="5882" y="366809"/>
                  </a:lnTo>
                  <a:cubicBezTo>
                    <a:pt x="3921" y="246518"/>
                    <a:pt x="1961" y="126228"/>
                    <a:pt x="0" y="593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3" name="Rectangle 6">
              <a:extLst>
                <a:ext uri="{FF2B5EF4-FFF2-40B4-BE49-F238E27FC236}">
                  <a16:creationId xmlns:a16="http://schemas.microsoft.com/office/drawing/2014/main" id="{C10B68D5-E35B-42AC-A3DC-1A70B9C56102}"/>
                </a:ext>
              </a:extLst>
            </p:cNvPr>
            <p:cNvSpPr/>
            <p:nvPr/>
          </p:nvSpPr>
          <p:spPr>
            <a:xfrm flipH="1">
              <a:off x="1487532" y="2017033"/>
              <a:ext cx="2952328" cy="288033"/>
            </a:xfrm>
            <a:custGeom>
              <a:avLst/>
              <a:gdLst>
                <a:gd name="connsiteX0" fmla="*/ 0 w 5285462"/>
                <a:gd name="connsiteY0" fmla="*/ 0 h 576064"/>
                <a:gd name="connsiteX1" fmla="*/ 4724629 w 5285462"/>
                <a:gd name="connsiteY1" fmla="*/ 0 h 576064"/>
                <a:gd name="connsiteX2" fmla="*/ 5285462 w 5285462"/>
                <a:gd name="connsiteY2" fmla="*/ 576064 h 576064"/>
                <a:gd name="connsiteX3" fmla="*/ 0 w 5285462"/>
                <a:gd name="connsiteY3" fmla="*/ 576064 h 576064"/>
                <a:gd name="connsiteX4" fmla="*/ 0 w 5285462"/>
                <a:gd name="connsiteY4" fmla="*/ 0 h 57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462" h="576064">
                  <a:moveTo>
                    <a:pt x="0" y="0"/>
                  </a:moveTo>
                  <a:lnTo>
                    <a:pt x="4724629" y="0"/>
                  </a:lnTo>
                  <a:lnTo>
                    <a:pt x="5285462" y="576064"/>
                  </a:lnTo>
                  <a:lnTo>
                    <a:pt x="0" y="576064"/>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54" name="Rectangle 53"/>
          <p:cNvSpPr/>
          <p:nvPr/>
        </p:nvSpPr>
        <p:spPr>
          <a:xfrm>
            <a:off x="2337046" y="3493071"/>
            <a:ext cx="3705117" cy="477054"/>
          </a:xfrm>
          <a:prstGeom prst="rect">
            <a:avLst/>
          </a:prstGeom>
        </p:spPr>
        <p:txBody>
          <a:bodyPr wrap="none">
            <a:spAutoFit/>
          </a:bodyPr>
          <a:lstStyle/>
          <a:p>
            <a:r>
              <a:rPr lang="en-US" sz="2500" b="1" dirty="0" err="1">
                <a:latin typeface="Cambria" pitchFamily="18" charset="0"/>
                <a:ea typeface="Cambria" pitchFamily="18" charset="0"/>
              </a:rPr>
              <a:t>Прилагођеност</a:t>
            </a:r>
            <a:r>
              <a:rPr lang="en-US" sz="2500" b="1" dirty="0">
                <a:latin typeface="Cambria" pitchFamily="18" charset="0"/>
                <a:ea typeface="Cambria" pitchFamily="18" charset="0"/>
              </a:rPr>
              <a:t> </a:t>
            </a:r>
            <a:r>
              <a:rPr lang="en-US" sz="2500" b="1" dirty="0" err="1">
                <a:latin typeface="Cambria" pitchFamily="18" charset="0"/>
                <a:ea typeface="Cambria" pitchFamily="18" charset="0"/>
              </a:rPr>
              <a:t>возила</a:t>
            </a:r>
            <a:endParaRPr lang="en-US" sz="2500" b="1" dirty="0">
              <a:latin typeface="Cambria" pitchFamily="18" charset="0"/>
              <a:ea typeface="Cambria" pitchFamily="18" charset="0"/>
            </a:endParaRPr>
          </a:p>
        </p:txBody>
      </p:sp>
      <p:sp>
        <p:nvSpPr>
          <p:cNvPr id="55" name="Rectangle 54"/>
          <p:cNvSpPr/>
          <p:nvPr/>
        </p:nvSpPr>
        <p:spPr>
          <a:xfrm>
            <a:off x="2337046" y="4223439"/>
            <a:ext cx="2549672" cy="477054"/>
          </a:xfrm>
          <a:prstGeom prst="rect">
            <a:avLst/>
          </a:prstGeom>
        </p:spPr>
        <p:txBody>
          <a:bodyPr wrap="none">
            <a:spAutoFit/>
          </a:bodyPr>
          <a:lstStyle/>
          <a:p>
            <a:r>
              <a:rPr lang="en-US" sz="2500" b="1" dirty="0" err="1">
                <a:latin typeface="Cambria" pitchFamily="18" charset="0"/>
                <a:ea typeface="Cambria" pitchFamily="18" charset="0"/>
              </a:rPr>
              <a:t>Ставови</a:t>
            </a:r>
            <a:r>
              <a:rPr lang="en-US" sz="2500" b="1" dirty="0">
                <a:latin typeface="Cambria" pitchFamily="18" charset="0"/>
                <a:ea typeface="Cambria" pitchFamily="18" charset="0"/>
              </a:rPr>
              <a:t> </a:t>
            </a:r>
            <a:r>
              <a:rPr lang="en-US" sz="2500" b="1" dirty="0" err="1">
                <a:latin typeface="Cambria" pitchFamily="18" charset="0"/>
                <a:ea typeface="Cambria" pitchFamily="18" charset="0"/>
              </a:rPr>
              <a:t>возача</a:t>
            </a:r>
            <a:endParaRPr lang="en-US" sz="2500" b="1" dirty="0">
              <a:latin typeface="Cambria" pitchFamily="18" charset="0"/>
              <a:ea typeface="Cambria" pitchFamily="18" charset="0"/>
            </a:endParaRPr>
          </a:p>
        </p:txBody>
      </p:sp>
      <p:sp>
        <p:nvSpPr>
          <p:cNvPr id="56" name="Rectangle 55"/>
          <p:cNvSpPr/>
          <p:nvPr/>
        </p:nvSpPr>
        <p:spPr>
          <a:xfrm>
            <a:off x="2337046" y="4917922"/>
            <a:ext cx="3690434" cy="477054"/>
          </a:xfrm>
          <a:prstGeom prst="rect">
            <a:avLst/>
          </a:prstGeom>
        </p:spPr>
        <p:txBody>
          <a:bodyPr wrap="none">
            <a:spAutoFit/>
          </a:bodyPr>
          <a:lstStyle/>
          <a:p>
            <a:r>
              <a:rPr lang="en-US" sz="2500" b="1" dirty="0" err="1">
                <a:latin typeface="Cambria" pitchFamily="18" charset="0"/>
                <a:ea typeface="Cambria" pitchFamily="18" charset="0"/>
              </a:rPr>
              <a:t>Оперативни</a:t>
            </a:r>
            <a:r>
              <a:rPr lang="en-US" sz="2500" b="1" dirty="0">
                <a:latin typeface="Cambria" pitchFamily="18" charset="0"/>
                <a:ea typeface="Cambria" pitchFamily="18" charset="0"/>
              </a:rPr>
              <a:t> </a:t>
            </a:r>
            <a:r>
              <a:rPr lang="en-US" sz="2500" b="1" dirty="0" err="1">
                <a:latin typeface="Cambria" pitchFamily="18" charset="0"/>
                <a:ea typeface="Cambria" pitchFamily="18" charset="0"/>
              </a:rPr>
              <a:t>проблеми</a:t>
            </a:r>
            <a:endParaRPr lang="en-US" sz="2500" b="1" dirty="0">
              <a:latin typeface="Cambria" pitchFamily="18" charset="0"/>
              <a:ea typeface="Cambria" pitchFamily="18" charset="0"/>
            </a:endParaRPr>
          </a:p>
        </p:txBody>
      </p:sp>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0.7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500" fill="hold"/>
                                        <p:tgtEl>
                                          <p:spTgt spid="26"/>
                                        </p:tgtEl>
                                        <p:attrNameLst>
                                          <p:attrName>ppt_w</p:attrName>
                                        </p:attrNameLst>
                                      </p:cBhvr>
                                      <p:tavLst>
                                        <p:tav tm="0">
                                          <p:val>
                                            <p:strVal val="#ppt_w*0.70"/>
                                          </p:val>
                                        </p:tav>
                                        <p:tav tm="100000">
                                          <p:val>
                                            <p:strVal val="#ppt_w"/>
                                          </p:val>
                                        </p:tav>
                                      </p:tavLst>
                                    </p:anim>
                                    <p:anim calcmode="lin" valueType="num">
                                      <p:cBhvr>
                                        <p:cTn id="13" dur="500" fill="hold"/>
                                        <p:tgtEl>
                                          <p:spTgt spid="26"/>
                                        </p:tgtEl>
                                        <p:attrNameLst>
                                          <p:attrName>ppt_h</p:attrName>
                                        </p:attrNameLst>
                                      </p:cBhvr>
                                      <p:tavLst>
                                        <p:tav tm="0">
                                          <p:val>
                                            <p:strVal val="#ppt_h"/>
                                          </p:val>
                                        </p:tav>
                                        <p:tav tm="100000">
                                          <p:val>
                                            <p:strVal val="#ppt_h"/>
                                          </p:val>
                                        </p:tav>
                                      </p:tavLst>
                                    </p:anim>
                                    <p:animEffect transition="in" filter="fade">
                                      <p:cBhvr>
                                        <p:cTn id="14" dur="500"/>
                                        <p:tgtEl>
                                          <p:spTgt spid="26"/>
                                        </p:tgtEl>
                                      </p:cBhvr>
                                    </p:animEffect>
                                  </p:childTnLst>
                                </p:cTn>
                              </p:par>
                              <p:par>
                                <p:cTn id="15" presetID="55"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p:cTn id="17" dur="500" fill="hold"/>
                                        <p:tgtEl>
                                          <p:spTgt spid="28"/>
                                        </p:tgtEl>
                                        <p:attrNameLst>
                                          <p:attrName>ppt_w</p:attrName>
                                        </p:attrNameLst>
                                      </p:cBhvr>
                                      <p:tavLst>
                                        <p:tav tm="0">
                                          <p:val>
                                            <p:strVal val="#ppt_w*0.70"/>
                                          </p:val>
                                        </p:tav>
                                        <p:tav tm="100000">
                                          <p:val>
                                            <p:strVal val="#ppt_w"/>
                                          </p:val>
                                        </p:tav>
                                      </p:tavLst>
                                    </p:anim>
                                    <p:anim calcmode="lin" valueType="num">
                                      <p:cBhvr>
                                        <p:cTn id="18" dur="500" fill="hold"/>
                                        <p:tgtEl>
                                          <p:spTgt spid="28"/>
                                        </p:tgtEl>
                                        <p:attrNameLst>
                                          <p:attrName>ppt_h</p:attrName>
                                        </p:attrNameLst>
                                      </p:cBhvr>
                                      <p:tavLst>
                                        <p:tav tm="0">
                                          <p:val>
                                            <p:strVal val="#ppt_h"/>
                                          </p:val>
                                        </p:tav>
                                        <p:tav tm="100000">
                                          <p:val>
                                            <p:strVal val="#ppt_h"/>
                                          </p:val>
                                        </p:tav>
                                      </p:tavLst>
                                    </p:anim>
                                    <p:animEffect transition="in" filter="fade">
                                      <p:cBhvr>
                                        <p:cTn id="19" dur="500"/>
                                        <p:tgtEl>
                                          <p:spTgt spid="28"/>
                                        </p:tgtEl>
                                      </p:cBhvr>
                                    </p:animEffect>
                                  </p:childTnLst>
                                </p:cTn>
                              </p:par>
                              <p:par>
                                <p:cTn id="20" presetID="55" presetClass="entr" presetSubtype="0"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anim calcmode="lin" valueType="num">
                                      <p:cBhvr>
                                        <p:cTn id="22" dur="500" fill="hold"/>
                                        <p:tgtEl>
                                          <p:spTgt spid="45"/>
                                        </p:tgtEl>
                                        <p:attrNameLst>
                                          <p:attrName>ppt_w</p:attrName>
                                        </p:attrNameLst>
                                      </p:cBhvr>
                                      <p:tavLst>
                                        <p:tav tm="0">
                                          <p:val>
                                            <p:strVal val="#ppt_w*0.70"/>
                                          </p:val>
                                        </p:tav>
                                        <p:tav tm="100000">
                                          <p:val>
                                            <p:strVal val="#ppt_w"/>
                                          </p:val>
                                        </p:tav>
                                      </p:tavLst>
                                    </p:anim>
                                    <p:anim calcmode="lin" valueType="num">
                                      <p:cBhvr>
                                        <p:cTn id="23" dur="500" fill="hold"/>
                                        <p:tgtEl>
                                          <p:spTgt spid="45"/>
                                        </p:tgtEl>
                                        <p:attrNameLst>
                                          <p:attrName>ppt_h</p:attrName>
                                        </p:attrNameLst>
                                      </p:cBhvr>
                                      <p:tavLst>
                                        <p:tav tm="0">
                                          <p:val>
                                            <p:strVal val="#ppt_h"/>
                                          </p:val>
                                        </p:tav>
                                        <p:tav tm="100000">
                                          <p:val>
                                            <p:strVal val="#ppt_h"/>
                                          </p:val>
                                        </p:tav>
                                      </p:tavLst>
                                    </p:anim>
                                    <p:animEffect transition="in" filter="fade">
                                      <p:cBhvr>
                                        <p:cTn id="24" dur="500"/>
                                        <p:tgtEl>
                                          <p:spTgt spid="45"/>
                                        </p:tgtEl>
                                      </p:cBhvr>
                                    </p:animEffect>
                                  </p:childTnLst>
                                </p:cTn>
                              </p:par>
                              <p:par>
                                <p:cTn id="25" presetID="55" presetClass="entr" presetSubtype="0" fill="hold" nodeType="withEffect">
                                  <p:stCondLst>
                                    <p:cond delay="0"/>
                                  </p:stCondLst>
                                  <p:childTnLst>
                                    <p:set>
                                      <p:cBhvr>
                                        <p:cTn id="26" dur="1" fill="hold">
                                          <p:stCondLst>
                                            <p:cond delay="0"/>
                                          </p:stCondLst>
                                        </p:cTn>
                                        <p:tgtEl>
                                          <p:spTgt spid="48"/>
                                        </p:tgtEl>
                                        <p:attrNameLst>
                                          <p:attrName>style.visibility</p:attrName>
                                        </p:attrNameLst>
                                      </p:cBhvr>
                                      <p:to>
                                        <p:strVal val="visible"/>
                                      </p:to>
                                    </p:set>
                                    <p:anim calcmode="lin" valueType="num">
                                      <p:cBhvr>
                                        <p:cTn id="27" dur="500" fill="hold"/>
                                        <p:tgtEl>
                                          <p:spTgt spid="48"/>
                                        </p:tgtEl>
                                        <p:attrNameLst>
                                          <p:attrName>ppt_w</p:attrName>
                                        </p:attrNameLst>
                                      </p:cBhvr>
                                      <p:tavLst>
                                        <p:tav tm="0">
                                          <p:val>
                                            <p:strVal val="#ppt_w*0.70"/>
                                          </p:val>
                                        </p:tav>
                                        <p:tav tm="100000">
                                          <p:val>
                                            <p:strVal val="#ppt_w"/>
                                          </p:val>
                                        </p:tav>
                                      </p:tavLst>
                                    </p:anim>
                                    <p:anim calcmode="lin" valueType="num">
                                      <p:cBhvr>
                                        <p:cTn id="28" dur="500" fill="hold"/>
                                        <p:tgtEl>
                                          <p:spTgt spid="48"/>
                                        </p:tgtEl>
                                        <p:attrNameLst>
                                          <p:attrName>ppt_h</p:attrName>
                                        </p:attrNameLst>
                                      </p:cBhvr>
                                      <p:tavLst>
                                        <p:tav tm="0">
                                          <p:val>
                                            <p:strVal val="#ppt_h"/>
                                          </p:val>
                                        </p:tav>
                                        <p:tav tm="100000">
                                          <p:val>
                                            <p:strVal val="#ppt_h"/>
                                          </p:val>
                                        </p:tav>
                                      </p:tavLst>
                                    </p:anim>
                                    <p:animEffect transition="in" filter="fade">
                                      <p:cBhvr>
                                        <p:cTn id="29" dur="500"/>
                                        <p:tgtEl>
                                          <p:spTgt spid="48"/>
                                        </p:tgtEl>
                                      </p:cBhvr>
                                    </p:animEffect>
                                  </p:childTnLst>
                                </p:cTn>
                              </p:par>
                              <p:par>
                                <p:cTn id="30" presetID="55" presetClass="entr" presetSubtype="0" fill="hold" nodeType="withEffect">
                                  <p:stCondLst>
                                    <p:cond delay="0"/>
                                  </p:stCondLst>
                                  <p:childTnLst>
                                    <p:set>
                                      <p:cBhvr>
                                        <p:cTn id="31" dur="1" fill="hold">
                                          <p:stCondLst>
                                            <p:cond delay="0"/>
                                          </p:stCondLst>
                                        </p:cTn>
                                        <p:tgtEl>
                                          <p:spTgt spid="51"/>
                                        </p:tgtEl>
                                        <p:attrNameLst>
                                          <p:attrName>style.visibility</p:attrName>
                                        </p:attrNameLst>
                                      </p:cBhvr>
                                      <p:to>
                                        <p:strVal val="visible"/>
                                      </p:to>
                                    </p:set>
                                    <p:anim calcmode="lin" valueType="num">
                                      <p:cBhvr>
                                        <p:cTn id="32" dur="500" fill="hold"/>
                                        <p:tgtEl>
                                          <p:spTgt spid="51"/>
                                        </p:tgtEl>
                                        <p:attrNameLst>
                                          <p:attrName>ppt_w</p:attrName>
                                        </p:attrNameLst>
                                      </p:cBhvr>
                                      <p:tavLst>
                                        <p:tav tm="0">
                                          <p:val>
                                            <p:strVal val="#ppt_w*0.70"/>
                                          </p:val>
                                        </p:tav>
                                        <p:tav tm="100000">
                                          <p:val>
                                            <p:strVal val="#ppt_w"/>
                                          </p:val>
                                        </p:tav>
                                      </p:tavLst>
                                    </p:anim>
                                    <p:anim calcmode="lin" valueType="num">
                                      <p:cBhvr>
                                        <p:cTn id="33" dur="500" fill="hold"/>
                                        <p:tgtEl>
                                          <p:spTgt spid="51"/>
                                        </p:tgtEl>
                                        <p:attrNameLst>
                                          <p:attrName>ppt_h</p:attrName>
                                        </p:attrNameLst>
                                      </p:cBhvr>
                                      <p:tavLst>
                                        <p:tav tm="0">
                                          <p:val>
                                            <p:strVal val="#ppt_h"/>
                                          </p:val>
                                        </p:tav>
                                        <p:tav tm="100000">
                                          <p:val>
                                            <p:strVal val="#ppt_h"/>
                                          </p:val>
                                        </p:tav>
                                      </p:tavLst>
                                    </p:anim>
                                    <p:animEffect transition="in" filter="fade">
                                      <p:cBhvr>
                                        <p:cTn id="34" dur="500"/>
                                        <p:tgtEl>
                                          <p:spTgt spid="51"/>
                                        </p:tgtEl>
                                      </p:cBhvr>
                                    </p:animEffect>
                                  </p:childTnLst>
                                </p:cTn>
                              </p:par>
                              <p:par>
                                <p:cTn id="35" presetID="55" presetClass="entr" presetSubtype="0" fill="hold" grpId="0" nodeType="withEffect">
                                  <p:stCondLst>
                                    <p:cond delay="0"/>
                                  </p:stCondLst>
                                  <p:childTnLst>
                                    <p:set>
                                      <p:cBhvr>
                                        <p:cTn id="36" dur="1" fill="hold">
                                          <p:stCondLst>
                                            <p:cond delay="0"/>
                                          </p:stCondLst>
                                        </p:cTn>
                                        <p:tgtEl>
                                          <p:spTgt spid="44"/>
                                        </p:tgtEl>
                                        <p:attrNameLst>
                                          <p:attrName>style.visibility</p:attrName>
                                        </p:attrNameLst>
                                      </p:cBhvr>
                                      <p:to>
                                        <p:strVal val="visible"/>
                                      </p:to>
                                    </p:set>
                                    <p:anim calcmode="lin" valueType="num">
                                      <p:cBhvr>
                                        <p:cTn id="37" dur="500" fill="hold"/>
                                        <p:tgtEl>
                                          <p:spTgt spid="44"/>
                                        </p:tgtEl>
                                        <p:attrNameLst>
                                          <p:attrName>ppt_w</p:attrName>
                                        </p:attrNameLst>
                                      </p:cBhvr>
                                      <p:tavLst>
                                        <p:tav tm="0">
                                          <p:val>
                                            <p:strVal val="#ppt_w*0.70"/>
                                          </p:val>
                                        </p:tav>
                                        <p:tav tm="100000">
                                          <p:val>
                                            <p:strVal val="#ppt_w"/>
                                          </p:val>
                                        </p:tav>
                                      </p:tavLst>
                                    </p:anim>
                                    <p:anim calcmode="lin" valueType="num">
                                      <p:cBhvr>
                                        <p:cTn id="38" dur="500" fill="hold"/>
                                        <p:tgtEl>
                                          <p:spTgt spid="44"/>
                                        </p:tgtEl>
                                        <p:attrNameLst>
                                          <p:attrName>ppt_h</p:attrName>
                                        </p:attrNameLst>
                                      </p:cBhvr>
                                      <p:tavLst>
                                        <p:tav tm="0">
                                          <p:val>
                                            <p:strVal val="#ppt_h"/>
                                          </p:val>
                                        </p:tav>
                                        <p:tav tm="100000">
                                          <p:val>
                                            <p:strVal val="#ppt_h"/>
                                          </p:val>
                                        </p:tav>
                                      </p:tavLst>
                                    </p:anim>
                                    <p:animEffect transition="in" filter="fade">
                                      <p:cBhvr>
                                        <p:cTn id="39" dur="500"/>
                                        <p:tgtEl>
                                          <p:spTgt spid="44"/>
                                        </p:tgtEl>
                                      </p:cBhvr>
                                    </p:animEffect>
                                  </p:childTnLst>
                                </p:cTn>
                              </p:par>
                              <p:par>
                                <p:cTn id="40" presetID="55" presetClass="entr" presetSubtype="0" fill="hold" grpId="0" nodeType="withEffect">
                                  <p:stCondLst>
                                    <p:cond delay="0"/>
                                  </p:stCondLst>
                                  <p:childTnLst>
                                    <p:set>
                                      <p:cBhvr>
                                        <p:cTn id="41" dur="1" fill="hold">
                                          <p:stCondLst>
                                            <p:cond delay="0"/>
                                          </p:stCondLst>
                                        </p:cTn>
                                        <p:tgtEl>
                                          <p:spTgt spid="54"/>
                                        </p:tgtEl>
                                        <p:attrNameLst>
                                          <p:attrName>style.visibility</p:attrName>
                                        </p:attrNameLst>
                                      </p:cBhvr>
                                      <p:to>
                                        <p:strVal val="visible"/>
                                      </p:to>
                                    </p:set>
                                    <p:anim calcmode="lin" valueType="num">
                                      <p:cBhvr>
                                        <p:cTn id="42" dur="500" fill="hold"/>
                                        <p:tgtEl>
                                          <p:spTgt spid="54"/>
                                        </p:tgtEl>
                                        <p:attrNameLst>
                                          <p:attrName>ppt_w</p:attrName>
                                        </p:attrNameLst>
                                      </p:cBhvr>
                                      <p:tavLst>
                                        <p:tav tm="0">
                                          <p:val>
                                            <p:strVal val="#ppt_w*0.70"/>
                                          </p:val>
                                        </p:tav>
                                        <p:tav tm="100000">
                                          <p:val>
                                            <p:strVal val="#ppt_w"/>
                                          </p:val>
                                        </p:tav>
                                      </p:tavLst>
                                    </p:anim>
                                    <p:anim calcmode="lin" valueType="num">
                                      <p:cBhvr>
                                        <p:cTn id="43" dur="500" fill="hold"/>
                                        <p:tgtEl>
                                          <p:spTgt spid="54"/>
                                        </p:tgtEl>
                                        <p:attrNameLst>
                                          <p:attrName>ppt_h</p:attrName>
                                        </p:attrNameLst>
                                      </p:cBhvr>
                                      <p:tavLst>
                                        <p:tav tm="0">
                                          <p:val>
                                            <p:strVal val="#ppt_h"/>
                                          </p:val>
                                        </p:tav>
                                        <p:tav tm="100000">
                                          <p:val>
                                            <p:strVal val="#ppt_h"/>
                                          </p:val>
                                        </p:tav>
                                      </p:tavLst>
                                    </p:anim>
                                    <p:animEffect transition="in" filter="fade">
                                      <p:cBhvr>
                                        <p:cTn id="44" dur="500"/>
                                        <p:tgtEl>
                                          <p:spTgt spid="54"/>
                                        </p:tgtEl>
                                      </p:cBhvr>
                                    </p:animEffect>
                                  </p:childTnLst>
                                </p:cTn>
                              </p:par>
                              <p:par>
                                <p:cTn id="45" presetID="55" presetClass="entr" presetSubtype="0" fill="hold" grpId="0" nodeType="withEffect">
                                  <p:stCondLst>
                                    <p:cond delay="0"/>
                                  </p:stCondLst>
                                  <p:childTnLst>
                                    <p:set>
                                      <p:cBhvr>
                                        <p:cTn id="46" dur="1" fill="hold">
                                          <p:stCondLst>
                                            <p:cond delay="0"/>
                                          </p:stCondLst>
                                        </p:cTn>
                                        <p:tgtEl>
                                          <p:spTgt spid="55"/>
                                        </p:tgtEl>
                                        <p:attrNameLst>
                                          <p:attrName>style.visibility</p:attrName>
                                        </p:attrNameLst>
                                      </p:cBhvr>
                                      <p:to>
                                        <p:strVal val="visible"/>
                                      </p:to>
                                    </p:set>
                                    <p:anim calcmode="lin" valueType="num">
                                      <p:cBhvr>
                                        <p:cTn id="47" dur="500" fill="hold"/>
                                        <p:tgtEl>
                                          <p:spTgt spid="55"/>
                                        </p:tgtEl>
                                        <p:attrNameLst>
                                          <p:attrName>ppt_w</p:attrName>
                                        </p:attrNameLst>
                                      </p:cBhvr>
                                      <p:tavLst>
                                        <p:tav tm="0">
                                          <p:val>
                                            <p:strVal val="#ppt_w*0.70"/>
                                          </p:val>
                                        </p:tav>
                                        <p:tav tm="100000">
                                          <p:val>
                                            <p:strVal val="#ppt_w"/>
                                          </p:val>
                                        </p:tav>
                                      </p:tavLst>
                                    </p:anim>
                                    <p:anim calcmode="lin" valueType="num">
                                      <p:cBhvr>
                                        <p:cTn id="48" dur="500" fill="hold"/>
                                        <p:tgtEl>
                                          <p:spTgt spid="55"/>
                                        </p:tgtEl>
                                        <p:attrNameLst>
                                          <p:attrName>ppt_h</p:attrName>
                                        </p:attrNameLst>
                                      </p:cBhvr>
                                      <p:tavLst>
                                        <p:tav tm="0">
                                          <p:val>
                                            <p:strVal val="#ppt_h"/>
                                          </p:val>
                                        </p:tav>
                                        <p:tav tm="100000">
                                          <p:val>
                                            <p:strVal val="#ppt_h"/>
                                          </p:val>
                                        </p:tav>
                                      </p:tavLst>
                                    </p:anim>
                                    <p:animEffect transition="in" filter="fade">
                                      <p:cBhvr>
                                        <p:cTn id="49" dur="500"/>
                                        <p:tgtEl>
                                          <p:spTgt spid="55"/>
                                        </p:tgtEl>
                                      </p:cBhvr>
                                    </p:animEffect>
                                  </p:childTnLst>
                                </p:cTn>
                              </p:par>
                              <p:par>
                                <p:cTn id="50" presetID="55" presetClass="entr" presetSubtype="0" fill="hold" grpId="0" nodeType="withEffect">
                                  <p:stCondLst>
                                    <p:cond delay="0"/>
                                  </p:stCondLst>
                                  <p:childTnLst>
                                    <p:set>
                                      <p:cBhvr>
                                        <p:cTn id="51" dur="1" fill="hold">
                                          <p:stCondLst>
                                            <p:cond delay="0"/>
                                          </p:stCondLst>
                                        </p:cTn>
                                        <p:tgtEl>
                                          <p:spTgt spid="56"/>
                                        </p:tgtEl>
                                        <p:attrNameLst>
                                          <p:attrName>style.visibility</p:attrName>
                                        </p:attrNameLst>
                                      </p:cBhvr>
                                      <p:to>
                                        <p:strVal val="visible"/>
                                      </p:to>
                                    </p:set>
                                    <p:anim calcmode="lin" valueType="num">
                                      <p:cBhvr>
                                        <p:cTn id="52" dur="500" fill="hold"/>
                                        <p:tgtEl>
                                          <p:spTgt spid="56"/>
                                        </p:tgtEl>
                                        <p:attrNameLst>
                                          <p:attrName>ppt_w</p:attrName>
                                        </p:attrNameLst>
                                      </p:cBhvr>
                                      <p:tavLst>
                                        <p:tav tm="0">
                                          <p:val>
                                            <p:strVal val="#ppt_w*0.70"/>
                                          </p:val>
                                        </p:tav>
                                        <p:tav tm="100000">
                                          <p:val>
                                            <p:strVal val="#ppt_w"/>
                                          </p:val>
                                        </p:tav>
                                      </p:tavLst>
                                    </p:anim>
                                    <p:anim calcmode="lin" valueType="num">
                                      <p:cBhvr>
                                        <p:cTn id="53" dur="500" fill="hold"/>
                                        <p:tgtEl>
                                          <p:spTgt spid="56"/>
                                        </p:tgtEl>
                                        <p:attrNameLst>
                                          <p:attrName>ppt_h</p:attrName>
                                        </p:attrNameLst>
                                      </p:cBhvr>
                                      <p:tavLst>
                                        <p:tav tm="0">
                                          <p:val>
                                            <p:strVal val="#ppt_h"/>
                                          </p:val>
                                        </p:tav>
                                        <p:tav tm="100000">
                                          <p:val>
                                            <p:strVal val="#ppt_h"/>
                                          </p:val>
                                        </p:tav>
                                      </p:tavLst>
                                    </p:anim>
                                    <p:animEffect transition="in" filter="fade">
                                      <p:cBhvr>
                                        <p:cTn id="54"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6" grpId="0" animBg="1"/>
      <p:bldP spid="44" grpId="0"/>
      <p:bldP spid="54" grpId="0"/>
      <p:bldP spid="55" grpId="0"/>
      <p:bldP spid="5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marL="547370" indent="-547370" algn="ctr">
              <a:lnSpc>
                <a:spcPct val="107000"/>
              </a:lnSpc>
              <a:spcBef>
                <a:spcPts val="1800"/>
              </a:spcBef>
              <a:spcAft>
                <a:spcPts val="1800"/>
              </a:spcAft>
            </a:pPr>
            <a:r>
              <a:rPr lang="en-US" sz="3200" kern="100" dirty="0" err="1">
                <a:latin typeface="Cambria"/>
                <a:ea typeface="Times New Roman"/>
                <a:cs typeface="Times New Roman"/>
              </a:rPr>
              <a:t>Приступачност</a:t>
            </a:r>
            <a:r>
              <a:rPr lang="en-US" sz="3200" kern="100" dirty="0">
                <a:latin typeface="Cambria"/>
                <a:ea typeface="Times New Roman"/>
                <a:cs typeface="Times New Roman"/>
              </a:rPr>
              <a:t> и </a:t>
            </a:r>
            <a:r>
              <a:rPr lang="en-US" sz="3200" kern="100" dirty="0" err="1">
                <a:latin typeface="Cambria"/>
                <a:ea typeface="Times New Roman"/>
                <a:cs typeface="Times New Roman"/>
              </a:rPr>
              <a:t>опремљеност</a:t>
            </a:r>
            <a:r>
              <a:rPr lang="en-US" sz="3200" kern="100" dirty="0">
                <a:latin typeface="Cambria"/>
                <a:ea typeface="Times New Roman"/>
                <a:cs typeface="Times New Roman"/>
              </a:rPr>
              <a:t> </a:t>
            </a:r>
            <a:r>
              <a:rPr lang="en-US" sz="3200" kern="100" dirty="0" err="1">
                <a:latin typeface="Cambria"/>
                <a:ea typeface="Times New Roman"/>
                <a:cs typeface="Times New Roman"/>
              </a:rPr>
              <a:t>стајалишта</a:t>
            </a:r>
            <a:endParaRPr lang="en-US" sz="3200" kern="100" dirty="0">
              <a:latin typeface="Cambria"/>
              <a:ea typeface="Times New Roman"/>
              <a:cs typeface="Times New Roman"/>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44</a:t>
            </a:fld>
            <a:endParaRPr lang="sr-Latn-RS" dirty="0"/>
          </a:p>
        </p:txBody>
      </p:sp>
      <p:sp>
        <p:nvSpPr>
          <p:cNvPr id="22" name="Rectangle 21"/>
          <p:cNvSpPr/>
          <p:nvPr/>
        </p:nvSpPr>
        <p:spPr>
          <a:xfrm>
            <a:off x="352699" y="1287253"/>
            <a:ext cx="11469188" cy="6093976"/>
          </a:xfrm>
          <a:prstGeom prst="rect">
            <a:avLst/>
          </a:prstGeom>
        </p:spPr>
        <p:txBody>
          <a:bodyPr wrap="square">
            <a:spAutoFit/>
          </a:bodyPr>
          <a:lstStyle/>
          <a:p>
            <a:pPr algn="just">
              <a:spcAft>
                <a:spcPts val="1200"/>
              </a:spcAft>
            </a:pPr>
            <a:r>
              <a:rPr lang="en-US" sz="2500" dirty="0">
                <a:latin typeface="Cambria" pitchFamily="18" charset="0"/>
                <a:ea typeface="Cambria" pitchFamily="18" charset="0"/>
              </a:rPr>
              <a:t>У </a:t>
            </a:r>
            <a:r>
              <a:rPr lang="en-US" sz="2500" dirty="0" err="1">
                <a:latin typeface="Cambria" pitchFamily="18" charset="0"/>
                <a:ea typeface="Cambria" pitchFamily="18" charset="0"/>
              </a:rPr>
              <a:t>Републици</a:t>
            </a:r>
            <a:r>
              <a:rPr lang="en-US" sz="2500" dirty="0">
                <a:latin typeface="Cambria" pitchFamily="18" charset="0"/>
                <a:ea typeface="Cambria" pitchFamily="18" charset="0"/>
              </a:rPr>
              <a:t> </a:t>
            </a:r>
            <a:r>
              <a:rPr lang="en-US" sz="2500" dirty="0" err="1">
                <a:latin typeface="Cambria" pitchFamily="18" charset="0"/>
                <a:ea typeface="Cambria" pitchFamily="18" charset="0"/>
              </a:rPr>
              <a:t>Србији</a:t>
            </a:r>
            <a:r>
              <a:rPr lang="en-US" sz="2500" dirty="0">
                <a:latin typeface="Cambria" pitchFamily="18" charset="0"/>
                <a:ea typeface="Cambria" pitchFamily="18" charset="0"/>
              </a:rPr>
              <a:t>, </a:t>
            </a:r>
            <a:r>
              <a:rPr lang="en-US" sz="2500" dirty="0" err="1">
                <a:latin typeface="Cambria" pitchFamily="18" charset="0"/>
                <a:ea typeface="Cambria" pitchFamily="18" charset="0"/>
              </a:rPr>
              <a:t>Правилником</a:t>
            </a:r>
            <a:r>
              <a:rPr lang="en-US" sz="2500" dirty="0">
                <a:latin typeface="Cambria" pitchFamily="18" charset="0"/>
                <a:ea typeface="Cambria" pitchFamily="18" charset="0"/>
              </a:rPr>
              <a:t> о </a:t>
            </a:r>
            <a:r>
              <a:rPr lang="en-US" sz="2500" dirty="0" err="1">
                <a:latin typeface="Cambria" pitchFamily="18" charset="0"/>
                <a:ea typeface="Cambria" pitchFamily="18" charset="0"/>
              </a:rPr>
              <a:t>техничким</a:t>
            </a:r>
            <a:r>
              <a:rPr lang="en-US" sz="2500" dirty="0">
                <a:latin typeface="Cambria" pitchFamily="18" charset="0"/>
                <a:ea typeface="Cambria" pitchFamily="18" charset="0"/>
              </a:rPr>
              <a:t> </a:t>
            </a:r>
            <a:r>
              <a:rPr lang="en-US" sz="2500" dirty="0" err="1">
                <a:latin typeface="Cambria" pitchFamily="18" charset="0"/>
                <a:ea typeface="Cambria" pitchFamily="18" charset="0"/>
              </a:rPr>
              <a:t>стандардима</a:t>
            </a:r>
            <a:r>
              <a:rPr lang="en-US" sz="2500" dirty="0">
                <a:latin typeface="Cambria" pitchFamily="18" charset="0"/>
                <a:ea typeface="Cambria" pitchFamily="18" charset="0"/>
              </a:rPr>
              <a:t> </a:t>
            </a:r>
            <a:r>
              <a:rPr lang="en-US" sz="2500" dirty="0" err="1">
                <a:latin typeface="Cambria" pitchFamily="18" charset="0"/>
                <a:ea typeface="Cambria" pitchFamily="18" charset="0"/>
              </a:rPr>
              <a:t>планирања</a:t>
            </a:r>
            <a:r>
              <a:rPr lang="en-US" sz="2500" dirty="0">
                <a:latin typeface="Cambria" pitchFamily="18" charset="0"/>
                <a:ea typeface="Cambria" pitchFamily="18" charset="0"/>
              </a:rPr>
              <a:t>, </a:t>
            </a:r>
            <a:r>
              <a:rPr lang="en-US" sz="2500" dirty="0" err="1">
                <a:latin typeface="Cambria" pitchFamily="18" charset="0"/>
                <a:ea typeface="Cambria" pitchFamily="18" charset="0"/>
              </a:rPr>
              <a:t>пројектовања</a:t>
            </a:r>
            <a:r>
              <a:rPr lang="en-US" sz="2500" dirty="0">
                <a:latin typeface="Cambria" pitchFamily="18" charset="0"/>
                <a:ea typeface="Cambria" pitchFamily="18" charset="0"/>
              </a:rPr>
              <a:t> и </a:t>
            </a:r>
            <a:r>
              <a:rPr lang="en-US" sz="2500" dirty="0" err="1">
                <a:latin typeface="Cambria" pitchFamily="18" charset="0"/>
                <a:ea typeface="Cambria" pitchFamily="18" charset="0"/>
              </a:rPr>
              <a:t>изградње</a:t>
            </a:r>
            <a:r>
              <a:rPr lang="en-US" sz="2500" dirty="0">
                <a:latin typeface="Cambria" pitchFamily="18" charset="0"/>
                <a:ea typeface="Cambria" pitchFamily="18" charset="0"/>
              </a:rPr>
              <a:t> </a:t>
            </a:r>
            <a:r>
              <a:rPr lang="en-US" sz="2500" dirty="0" err="1">
                <a:latin typeface="Cambria" pitchFamily="18" charset="0"/>
                <a:ea typeface="Cambria" pitchFamily="18" charset="0"/>
              </a:rPr>
              <a:t>објеката</a:t>
            </a:r>
            <a:r>
              <a:rPr lang="en-US" sz="2500" dirty="0">
                <a:latin typeface="Cambria" pitchFamily="18" charset="0"/>
                <a:ea typeface="Cambria" pitchFamily="18" charset="0"/>
              </a:rPr>
              <a:t>, </a:t>
            </a:r>
            <a:r>
              <a:rPr lang="en-US" sz="2500" dirty="0" err="1">
                <a:latin typeface="Cambria" pitchFamily="18" charset="0"/>
                <a:ea typeface="Cambria" pitchFamily="18" charset="0"/>
              </a:rPr>
              <a:t>којима</a:t>
            </a:r>
            <a:r>
              <a:rPr lang="en-US" sz="2500" dirty="0">
                <a:latin typeface="Cambria" pitchFamily="18" charset="0"/>
                <a:ea typeface="Cambria" pitchFamily="18" charset="0"/>
              </a:rPr>
              <a:t> </a:t>
            </a:r>
            <a:r>
              <a:rPr lang="en-US" sz="2500" dirty="0" err="1">
                <a:latin typeface="Cambria" pitchFamily="18" charset="0"/>
                <a:ea typeface="Cambria" pitchFamily="18" charset="0"/>
              </a:rPr>
              <a:t>се</a:t>
            </a:r>
            <a:r>
              <a:rPr lang="en-US" sz="2500" dirty="0">
                <a:latin typeface="Cambria" pitchFamily="18" charset="0"/>
                <a:ea typeface="Cambria" pitchFamily="18" charset="0"/>
              </a:rPr>
              <a:t> </a:t>
            </a:r>
            <a:r>
              <a:rPr lang="en-US" sz="2500" dirty="0" err="1">
                <a:latin typeface="Cambria" pitchFamily="18" charset="0"/>
                <a:ea typeface="Cambria" pitchFamily="18" charset="0"/>
              </a:rPr>
              <a:t>осигурава</a:t>
            </a:r>
            <a:r>
              <a:rPr lang="en-US" sz="2500" dirty="0">
                <a:latin typeface="Cambria" pitchFamily="18" charset="0"/>
                <a:ea typeface="Cambria" pitchFamily="18" charset="0"/>
              </a:rPr>
              <a:t> </a:t>
            </a:r>
            <a:r>
              <a:rPr lang="en-US" sz="2500" dirty="0" err="1">
                <a:latin typeface="Cambria" pitchFamily="18" charset="0"/>
                <a:ea typeface="Cambria" pitchFamily="18" charset="0"/>
              </a:rPr>
              <a:t>несметано</a:t>
            </a:r>
            <a:r>
              <a:rPr lang="en-US" sz="2500" dirty="0">
                <a:latin typeface="Cambria" pitchFamily="18" charset="0"/>
                <a:ea typeface="Cambria" pitchFamily="18" charset="0"/>
              </a:rPr>
              <a:t> </a:t>
            </a:r>
            <a:r>
              <a:rPr lang="en-US" sz="2500" dirty="0" err="1">
                <a:latin typeface="Cambria" pitchFamily="18" charset="0"/>
                <a:ea typeface="Cambria" pitchFamily="18" charset="0"/>
              </a:rPr>
              <a:t>кретање</a:t>
            </a:r>
            <a:r>
              <a:rPr lang="en-US" sz="2500" dirty="0">
                <a:latin typeface="Cambria" pitchFamily="18" charset="0"/>
                <a:ea typeface="Cambria" pitchFamily="18" charset="0"/>
              </a:rPr>
              <a:t> и </a:t>
            </a:r>
            <a:r>
              <a:rPr lang="en-US" sz="2500" dirty="0" err="1">
                <a:latin typeface="Cambria" pitchFamily="18" charset="0"/>
                <a:ea typeface="Cambria" pitchFamily="18" charset="0"/>
              </a:rPr>
              <a:t>приступ</a:t>
            </a:r>
            <a:r>
              <a:rPr lang="en-US" sz="2500" dirty="0">
                <a:latin typeface="Cambria" pitchFamily="18" charset="0"/>
                <a:ea typeface="Cambria" pitchFamily="18" charset="0"/>
              </a:rPr>
              <a:t> </a:t>
            </a:r>
            <a:r>
              <a:rPr lang="en-US" sz="2500" dirty="0" err="1">
                <a:latin typeface="Cambria" pitchFamily="18" charset="0"/>
                <a:ea typeface="Cambria" pitchFamily="18" charset="0"/>
              </a:rPr>
              <a:t>особама</a:t>
            </a:r>
            <a:r>
              <a:rPr lang="en-US" sz="2500" dirty="0">
                <a:latin typeface="Cambria" pitchFamily="18" charset="0"/>
                <a:ea typeface="Cambria" pitchFamily="18" charset="0"/>
              </a:rPr>
              <a:t> </a:t>
            </a:r>
            <a:r>
              <a:rPr lang="en-US" sz="2500" dirty="0" err="1">
                <a:latin typeface="Cambria" pitchFamily="18" charset="0"/>
                <a:ea typeface="Cambria" pitchFamily="18" charset="0"/>
              </a:rPr>
              <a:t>са</a:t>
            </a:r>
            <a:r>
              <a:rPr lang="en-US" sz="2500" dirty="0">
                <a:latin typeface="Cambria" pitchFamily="18" charset="0"/>
                <a:ea typeface="Cambria" pitchFamily="18" charset="0"/>
              </a:rPr>
              <a:t> </a:t>
            </a:r>
            <a:r>
              <a:rPr lang="en-US" sz="2500" dirty="0" err="1">
                <a:latin typeface="Cambria" pitchFamily="18" charset="0"/>
                <a:ea typeface="Cambria" pitchFamily="18" charset="0"/>
              </a:rPr>
              <a:t>инвалидитетом</a:t>
            </a:r>
            <a:r>
              <a:rPr lang="en-US" sz="2500" dirty="0">
                <a:latin typeface="Cambria" pitchFamily="18" charset="0"/>
                <a:ea typeface="Cambria" pitchFamily="18" charset="0"/>
              </a:rPr>
              <a:t>, </a:t>
            </a:r>
            <a:r>
              <a:rPr lang="en-US" sz="2500" dirty="0" err="1">
                <a:latin typeface="Cambria" pitchFamily="18" charset="0"/>
                <a:ea typeface="Cambria" pitchFamily="18" charset="0"/>
              </a:rPr>
              <a:t>деци</a:t>
            </a:r>
            <a:r>
              <a:rPr lang="en-US" sz="2500" dirty="0">
                <a:latin typeface="Cambria" pitchFamily="18" charset="0"/>
                <a:ea typeface="Cambria" pitchFamily="18" charset="0"/>
              </a:rPr>
              <a:t> и </a:t>
            </a:r>
            <a:r>
              <a:rPr lang="en-US" sz="2500" dirty="0" err="1">
                <a:latin typeface="Cambria" pitchFamily="18" charset="0"/>
                <a:ea typeface="Cambria" pitchFamily="18" charset="0"/>
              </a:rPr>
              <a:t>старим</a:t>
            </a:r>
            <a:r>
              <a:rPr lang="en-US" sz="2500" dirty="0">
                <a:latin typeface="Cambria" pitchFamily="18" charset="0"/>
                <a:ea typeface="Cambria" pitchFamily="18" charset="0"/>
              </a:rPr>
              <a:t> </a:t>
            </a:r>
            <a:r>
              <a:rPr lang="en-US" sz="2500" dirty="0" err="1">
                <a:latin typeface="Cambria" pitchFamily="18" charset="0"/>
                <a:ea typeface="Cambria" pitchFamily="18" charset="0"/>
              </a:rPr>
              <a:t>особама</a:t>
            </a:r>
            <a:r>
              <a:rPr lang="en-US" sz="2500" dirty="0">
                <a:latin typeface="Cambria" pitchFamily="18" charset="0"/>
                <a:ea typeface="Cambria" pitchFamily="18" charset="0"/>
              </a:rPr>
              <a:t>, </a:t>
            </a:r>
            <a:r>
              <a:rPr lang="en-US" sz="2500" i="1" dirty="0" err="1">
                <a:latin typeface="Cambria" pitchFamily="18" charset="0"/>
                <a:ea typeface="Cambria" pitchFamily="18" charset="0"/>
              </a:rPr>
              <a:t>дефинисано</a:t>
            </a:r>
            <a:r>
              <a:rPr lang="en-US" sz="2500" i="1" dirty="0">
                <a:latin typeface="Cambria" pitchFamily="18" charset="0"/>
                <a:ea typeface="Cambria" pitchFamily="18" charset="0"/>
              </a:rPr>
              <a:t> </a:t>
            </a:r>
            <a:r>
              <a:rPr lang="en-US" sz="2500" i="1" dirty="0" err="1">
                <a:latin typeface="Cambria" pitchFamily="18" charset="0"/>
                <a:ea typeface="Cambria" pitchFamily="18" charset="0"/>
              </a:rPr>
              <a:t>је</a:t>
            </a:r>
            <a:r>
              <a:rPr lang="en-US" sz="2500" i="1" dirty="0">
                <a:latin typeface="Cambria" pitchFamily="18" charset="0"/>
                <a:ea typeface="Cambria" pitchFamily="18" charset="0"/>
              </a:rPr>
              <a:t> </a:t>
            </a:r>
            <a:r>
              <a:rPr lang="en-US" sz="2500" i="1" dirty="0" err="1">
                <a:latin typeface="Cambria" pitchFamily="18" charset="0"/>
                <a:ea typeface="Cambria" pitchFamily="18" charset="0"/>
              </a:rPr>
              <a:t>да</a:t>
            </a:r>
            <a:r>
              <a:rPr lang="en-US" sz="2500" i="1" dirty="0">
                <a:latin typeface="Cambria" pitchFamily="18" charset="0"/>
                <a:ea typeface="Cambria" pitchFamily="18" charset="0"/>
              </a:rPr>
              <a:t> </a:t>
            </a:r>
            <a:r>
              <a:rPr lang="en-US" sz="2500" i="1" dirty="0" err="1">
                <a:latin typeface="Cambria" pitchFamily="18" charset="0"/>
                <a:ea typeface="Cambria" pitchFamily="18" charset="0"/>
              </a:rPr>
              <a:t>се</a:t>
            </a:r>
            <a:r>
              <a:rPr lang="en-US" sz="2500" i="1" dirty="0">
                <a:latin typeface="Cambria" pitchFamily="18" charset="0"/>
                <a:ea typeface="Cambria" pitchFamily="18" charset="0"/>
              </a:rPr>
              <a:t> </a:t>
            </a:r>
            <a:r>
              <a:rPr lang="en-US" sz="2500" i="1" dirty="0" err="1">
                <a:latin typeface="Cambria" pitchFamily="18" charset="0"/>
                <a:ea typeface="Cambria" pitchFamily="18" charset="0"/>
              </a:rPr>
              <a:t>на</a:t>
            </a:r>
            <a:r>
              <a:rPr lang="en-US" sz="2500" i="1" dirty="0">
                <a:latin typeface="Cambria" pitchFamily="18" charset="0"/>
                <a:ea typeface="Cambria" pitchFamily="18" charset="0"/>
              </a:rPr>
              <a:t> </a:t>
            </a:r>
            <a:r>
              <a:rPr lang="en-US" sz="2500" i="1" dirty="0" err="1">
                <a:latin typeface="Cambria" pitchFamily="18" charset="0"/>
                <a:ea typeface="Cambria" pitchFamily="18" charset="0"/>
              </a:rPr>
              <a:t>стајалиштима</a:t>
            </a:r>
            <a:r>
              <a:rPr lang="en-US" sz="2500" i="1" dirty="0">
                <a:latin typeface="Cambria" pitchFamily="18" charset="0"/>
                <a:ea typeface="Cambria" pitchFamily="18" charset="0"/>
              </a:rPr>
              <a:t> </a:t>
            </a:r>
            <a:r>
              <a:rPr lang="en-US" sz="2500" i="1" dirty="0" err="1">
                <a:latin typeface="Cambria" pitchFamily="18" charset="0"/>
                <a:ea typeface="Cambria" pitchFamily="18" charset="0"/>
              </a:rPr>
              <a:t>јавног</a:t>
            </a:r>
            <a:r>
              <a:rPr lang="en-US" sz="2500" i="1" dirty="0">
                <a:latin typeface="Cambria" pitchFamily="18" charset="0"/>
                <a:ea typeface="Cambria" pitchFamily="18" charset="0"/>
              </a:rPr>
              <a:t> </a:t>
            </a:r>
            <a:r>
              <a:rPr lang="en-US" sz="2500" i="1" dirty="0" err="1">
                <a:latin typeface="Cambria" pitchFamily="18" charset="0"/>
                <a:ea typeface="Cambria" pitchFamily="18" charset="0"/>
              </a:rPr>
              <a:t>превоза</a:t>
            </a:r>
            <a:r>
              <a:rPr lang="en-US" sz="2500" i="1" dirty="0">
                <a:latin typeface="Cambria" pitchFamily="18" charset="0"/>
                <a:ea typeface="Cambria" pitchFamily="18" charset="0"/>
              </a:rPr>
              <a:t> </a:t>
            </a:r>
            <a:r>
              <a:rPr lang="en-US" sz="2500" i="1" dirty="0" err="1">
                <a:latin typeface="Cambria" pitchFamily="18" charset="0"/>
                <a:ea typeface="Cambria" pitchFamily="18" charset="0"/>
              </a:rPr>
              <a:t>предвиђа</a:t>
            </a:r>
            <a:r>
              <a:rPr lang="en-US" sz="2500" i="1" dirty="0">
                <a:latin typeface="Cambria" pitchFamily="18" charset="0"/>
                <a:ea typeface="Cambria" pitchFamily="18" charset="0"/>
              </a:rPr>
              <a:t> </a:t>
            </a:r>
            <a:r>
              <a:rPr lang="en-US" sz="2500" i="1" dirty="0" err="1">
                <a:latin typeface="Cambria" pitchFamily="18" charset="0"/>
                <a:ea typeface="Cambria" pitchFamily="18" charset="0"/>
              </a:rPr>
              <a:t>плато</a:t>
            </a:r>
            <a:r>
              <a:rPr lang="en-US" sz="2500" i="1" dirty="0">
                <a:latin typeface="Cambria" pitchFamily="18" charset="0"/>
                <a:ea typeface="Cambria" pitchFamily="18" charset="0"/>
              </a:rPr>
              <a:t> (</a:t>
            </a:r>
            <a:r>
              <a:rPr lang="en-US" sz="2500" i="1" dirty="0" err="1">
                <a:latin typeface="Cambria" pitchFamily="18" charset="0"/>
                <a:ea typeface="Cambria" pitchFamily="18" charset="0"/>
              </a:rPr>
              <a:t>перон</a:t>
            </a:r>
            <a:r>
              <a:rPr lang="en-US" sz="2500" i="1" dirty="0">
                <a:latin typeface="Cambria" pitchFamily="18" charset="0"/>
                <a:ea typeface="Cambria" pitchFamily="18" charset="0"/>
              </a:rPr>
              <a:t>) </a:t>
            </a:r>
            <a:r>
              <a:rPr lang="en-US" sz="2500" i="1" dirty="0" err="1">
                <a:latin typeface="Cambria" pitchFamily="18" charset="0"/>
                <a:ea typeface="Cambria" pitchFamily="18" charset="0"/>
              </a:rPr>
              <a:t>за</a:t>
            </a:r>
            <a:r>
              <a:rPr lang="en-US" sz="2500" i="1" dirty="0">
                <a:latin typeface="Cambria" pitchFamily="18" charset="0"/>
                <a:ea typeface="Cambria" pitchFamily="18" charset="0"/>
              </a:rPr>
              <a:t> </a:t>
            </a:r>
            <a:r>
              <a:rPr lang="en-US" sz="2500" i="1" dirty="0" err="1">
                <a:latin typeface="Cambria" pitchFamily="18" charset="0"/>
                <a:ea typeface="Cambria" pitchFamily="18" charset="0"/>
              </a:rPr>
              <a:t>пешаке</a:t>
            </a:r>
            <a:r>
              <a:rPr lang="en-US" sz="2500" i="1" dirty="0">
                <a:latin typeface="Cambria" pitchFamily="18" charset="0"/>
                <a:ea typeface="Cambria" pitchFamily="18" charset="0"/>
              </a:rPr>
              <a:t> </a:t>
            </a:r>
            <a:r>
              <a:rPr lang="en-US" sz="2500" i="1" dirty="0" err="1">
                <a:latin typeface="Cambria" pitchFamily="18" charset="0"/>
                <a:ea typeface="Cambria" pitchFamily="18" charset="0"/>
              </a:rPr>
              <a:t>ширине</a:t>
            </a:r>
            <a:r>
              <a:rPr lang="en-US" sz="2500" i="1" dirty="0">
                <a:latin typeface="Cambria" pitchFamily="18" charset="0"/>
                <a:ea typeface="Cambria" pitchFamily="18" charset="0"/>
              </a:rPr>
              <a:t> </a:t>
            </a:r>
            <a:r>
              <a:rPr lang="en-US" sz="2500" i="1" dirty="0" err="1">
                <a:latin typeface="Cambria" pitchFamily="18" charset="0"/>
                <a:ea typeface="Cambria" pitchFamily="18" charset="0"/>
              </a:rPr>
              <a:t>најмање</a:t>
            </a:r>
            <a:r>
              <a:rPr lang="en-US" sz="2500" i="1" dirty="0">
                <a:latin typeface="Cambria" pitchFamily="18" charset="0"/>
                <a:ea typeface="Cambria" pitchFamily="18" charset="0"/>
              </a:rPr>
              <a:t> 300cm</a:t>
            </a:r>
            <a:r>
              <a:rPr lang="en-US" sz="2500" dirty="0">
                <a:latin typeface="Cambria" pitchFamily="18" charset="0"/>
                <a:ea typeface="Cambria" pitchFamily="18" charset="0"/>
              </a:rPr>
              <a:t>. </a:t>
            </a:r>
          </a:p>
          <a:p>
            <a:pPr algn="just">
              <a:spcAft>
                <a:spcPts val="1200"/>
              </a:spcAft>
            </a:pPr>
            <a:r>
              <a:rPr lang="en-US" sz="2500" dirty="0" err="1">
                <a:latin typeface="Cambria" pitchFamily="18" charset="0"/>
                <a:ea typeface="Cambria" pitchFamily="18" charset="0"/>
              </a:rPr>
              <a:t>Прилазне</a:t>
            </a:r>
            <a:r>
              <a:rPr lang="en-US" sz="2500" dirty="0">
                <a:latin typeface="Cambria" pitchFamily="18" charset="0"/>
                <a:ea typeface="Cambria" pitchFamily="18" charset="0"/>
              </a:rPr>
              <a:t> </a:t>
            </a:r>
            <a:r>
              <a:rPr lang="en-US" sz="2500" dirty="0" err="1">
                <a:latin typeface="Cambria" pitchFamily="18" charset="0"/>
                <a:ea typeface="Cambria" pitchFamily="18" charset="0"/>
              </a:rPr>
              <a:t>пешачке</a:t>
            </a:r>
            <a:r>
              <a:rPr lang="en-US" sz="2500" dirty="0">
                <a:latin typeface="Cambria" pitchFamily="18" charset="0"/>
                <a:ea typeface="Cambria" pitchFamily="18" charset="0"/>
              </a:rPr>
              <a:t> </a:t>
            </a:r>
            <a:r>
              <a:rPr lang="en-US" sz="2500" dirty="0" err="1">
                <a:latin typeface="Cambria" pitchFamily="18" charset="0"/>
                <a:ea typeface="Cambria" pitchFamily="18" charset="0"/>
              </a:rPr>
              <a:t>стазе</a:t>
            </a:r>
            <a:r>
              <a:rPr lang="en-US" sz="2500" dirty="0">
                <a:latin typeface="Cambria" pitchFamily="18" charset="0"/>
                <a:ea typeface="Cambria" pitchFamily="18" charset="0"/>
              </a:rPr>
              <a:t> </a:t>
            </a:r>
            <a:r>
              <a:rPr lang="en-US" sz="2500" dirty="0" err="1">
                <a:latin typeface="Cambria" pitchFamily="18" charset="0"/>
                <a:ea typeface="Cambria" pitchFamily="18" charset="0"/>
              </a:rPr>
              <a:t>треба</a:t>
            </a:r>
            <a:r>
              <a:rPr lang="en-US" sz="2500" dirty="0">
                <a:latin typeface="Cambria" pitchFamily="18" charset="0"/>
                <a:ea typeface="Cambria" pitchFamily="18" charset="0"/>
              </a:rPr>
              <a:t> </a:t>
            </a:r>
            <a:r>
              <a:rPr lang="en-US" sz="2500" dirty="0" err="1">
                <a:latin typeface="Cambria" pitchFamily="18" charset="0"/>
                <a:ea typeface="Cambria" pitchFamily="18" charset="0"/>
              </a:rPr>
              <a:t>да</a:t>
            </a:r>
            <a:r>
              <a:rPr lang="en-US" sz="2500" dirty="0">
                <a:latin typeface="Cambria" pitchFamily="18" charset="0"/>
                <a:ea typeface="Cambria" pitchFamily="18" charset="0"/>
              </a:rPr>
              <a:t> </a:t>
            </a:r>
            <a:r>
              <a:rPr lang="en-US" sz="2500" dirty="0" err="1">
                <a:latin typeface="Cambria" pitchFamily="18" charset="0"/>
                <a:ea typeface="Cambria" pitchFamily="18" charset="0"/>
              </a:rPr>
              <a:t>буду</a:t>
            </a:r>
            <a:r>
              <a:rPr lang="en-US" sz="2500" dirty="0">
                <a:latin typeface="Cambria" pitchFamily="18" charset="0"/>
                <a:ea typeface="Cambria" pitchFamily="18" charset="0"/>
              </a:rPr>
              <a:t> </a:t>
            </a:r>
            <a:r>
              <a:rPr lang="en-US" sz="2500" dirty="0" err="1">
                <a:latin typeface="Cambria" pitchFamily="18" charset="0"/>
                <a:ea typeface="Cambria" pitchFamily="18" charset="0"/>
              </a:rPr>
              <a:t>изведене</a:t>
            </a:r>
            <a:r>
              <a:rPr lang="en-US" sz="2500" dirty="0">
                <a:latin typeface="Cambria" pitchFamily="18" charset="0"/>
                <a:ea typeface="Cambria" pitchFamily="18" charset="0"/>
              </a:rPr>
              <a:t> у </a:t>
            </a:r>
            <a:r>
              <a:rPr lang="en-US" sz="2500" dirty="0" err="1">
                <a:latin typeface="Cambria" pitchFamily="18" charset="0"/>
                <a:ea typeface="Cambria" pitchFamily="18" charset="0"/>
              </a:rPr>
              <a:t>истом</a:t>
            </a:r>
            <a:r>
              <a:rPr lang="en-US" sz="2500" dirty="0">
                <a:latin typeface="Cambria" pitchFamily="18" charset="0"/>
                <a:ea typeface="Cambria" pitchFamily="18" charset="0"/>
              </a:rPr>
              <a:t> </a:t>
            </a:r>
            <a:r>
              <a:rPr lang="en-US" sz="2500" dirty="0" err="1">
                <a:latin typeface="Cambria" pitchFamily="18" charset="0"/>
                <a:ea typeface="Cambria" pitchFamily="18" charset="0"/>
              </a:rPr>
              <a:t>нивоу</a:t>
            </a:r>
            <a:r>
              <a:rPr lang="en-US" sz="2500" dirty="0">
                <a:latin typeface="Cambria" pitchFamily="18" charset="0"/>
                <a:ea typeface="Cambria" pitchFamily="18" charset="0"/>
              </a:rPr>
              <a:t>, </a:t>
            </a:r>
            <a:r>
              <a:rPr lang="en-US" sz="2500" dirty="0" err="1">
                <a:latin typeface="Cambria" pitchFamily="18" charset="0"/>
                <a:ea typeface="Cambria" pitchFamily="18" charset="0"/>
              </a:rPr>
              <a:t>без</a:t>
            </a:r>
            <a:r>
              <a:rPr lang="en-US" sz="2500" dirty="0">
                <a:latin typeface="Cambria" pitchFamily="18" charset="0"/>
                <a:ea typeface="Cambria" pitchFamily="18" charset="0"/>
              </a:rPr>
              <a:t> </a:t>
            </a:r>
            <a:r>
              <a:rPr lang="en-US" sz="2500" dirty="0" err="1">
                <a:latin typeface="Cambria" pitchFamily="18" charset="0"/>
                <a:ea typeface="Cambria" pitchFamily="18" charset="0"/>
              </a:rPr>
              <a:t>денивелације</a:t>
            </a:r>
            <a:r>
              <a:rPr lang="en-US" sz="2500" dirty="0">
                <a:latin typeface="Cambria" pitchFamily="18" charset="0"/>
                <a:ea typeface="Cambria" pitchFamily="18" charset="0"/>
              </a:rPr>
              <a:t>, </a:t>
            </a:r>
            <a:r>
              <a:rPr lang="en-US" sz="2500" dirty="0" err="1">
                <a:latin typeface="Cambria" pitchFamily="18" charset="0"/>
                <a:ea typeface="Cambria" pitchFamily="18" charset="0"/>
              </a:rPr>
              <a:t>према</a:t>
            </a:r>
            <a:r>
              <a:rPr lang="en-US" sz="2500" dirty="0">
                <a:latin typeface="Cambria" pitchFamily="18" charset="0"/>
                <a:ea typeface="Cambria" pitchFamily="18" charset="0"/>
              </a:rPr>
              <a:t> </a:t>
            </a:r>
            <a:r>
              <a:rPr lang="en-US" sz="2500" dirty="0" err="1">
                <a:latin typeface="Cambria" pitchFamily="18" charset="0"/>
                <a:ea typeface="Cambria" pitchFamily="18" charset="0"/>
              </a:rPr>
              <a:t>препорукама</a:t>
            </a:r>
            <a:r>
              <a:rPr lang="en-US" sz="2500" dirty="0">
                <a:latin typeface="Cambria" pitchFamily="18" charset="0"/>
                <a:ea typeface="Cambria" pitchFamily="18" charset="0"/>
              </a:rPr>
              <a:t> </a:t>
            </a:r>
            <a:r>
              <a:rPr lang="en-US" sz="2500" dirty="0" err="1">
                <a:latin typeface="Cambria" pitchFamily="18" charset="0"/>
                <a:ea typeface="Cambria" pitchFamily="18" charset="0"/>
              </a:rPr>
              <a:t>везаним</a:t>
            </a:r>
            <a:r>
              <a:rPr lang="en-US" sz="2500" dirty="0">
                <a:latin typeface="Cambria" pitchFamily="18" charset="0"/>
                <a:ea typeface="Cambria" pitchFamily="18" charset="0"/>
              </a:rPr>
              <a:t> </a:t>
            </a:r>
            <a:r>
              <a:rPr lang="en-US" sz="2500" dirty="0" err="1">
                <a:latin typeface="Cambria" pitchFamily="18" charset="0"/>
                <a:ea typeface="Cambria" pitchFamily="18" charset="0"/>
              </a:rPr>
              <a:t>за</a:t>
            </a:r>
            <a:r>
              <a:rPr lang="en-US" sz="2500" dirty="0">
                <a:latin typeface="Cambria" pitchFamily="18" charset="0"/>
                <a:ea typeface="Cambria" pitchFamily="18" charset="0"/>
              </a:rPr>
              <a:t> </a:t>
            </a:r>
            <a:r>
              <a:rPr lang="en-US" sz="2500" dirty="0" err="1">
                <a:latin typeface="Cambria" pitchFamily="18" charset="0"/>
                <a:ea typeface="Cambria" pitchFamily="18" charset="0"/>
              </a:rPr>
              <a:t>пешачке</a:t>
            </a:r>
            <a:r>
              <a:rPr lang="en-US" sz="2500" dirty="0">
                <a:latin typeface="Cambria" pitchFamily="18" charset="0"/>
                <a:ea typeface="Cambria" pitchFamily="18" charset="0"/>
              </a:rPr>
              <a:t> </a:t>
            </a:r>
            <a:r>
              <a:rPr lang="en-US" sz="2500" dirty="0" err="1">
                <a:latin typeface="Cambria" pitchFamily="18" charset="0"/>
                <a:ea typeface="Cambria" pitchFamily="18" charset="0"/>
              </a:rPr>
              <a:t>стазе</a:t>
            </a:r>
            <a:r>
              <a:rPr lang="en-US" sz="2500" dirty="0">
                <a:latin typeface="Cambria" pitchFamily="18" charset="0"/>
                <a:ea typeface="Cambria" pitchFamily="18" charset="0"/>
              </a:rPr>
              <a:t> </a:t>
            </a:r>
            <a:r>
              <a:rPr lang="en-US" sz="2500" dirty="0" err="1">
                <a:latin typeface="Cambria" pitchFamily="18" charset="0"/>
                <a:ea typeface="Cambria" pitchFamily="18" charset="0"/>
              </a:rPr>
              <a:t>које</a:t>
            </a:r>
            <a:r>
              <a:rPr lang="en-US" sz="2500" dirty="0">
                <a:latin typeface="Cambria" pitchFamily="18" charset="0"/>
                <a:ea typeface="Cambria" pitchFamily="18" charset="0"/>
              </a:rPr>
              <a:t> </a:t>
            </a:r>
            <a:r>
              <a:rPr lang="en-US" sz="2500" dirty="0" err="1">
                <a:latin typeface="Cambria" pitchFamily="18" charset="0"/>
                <a:ea typeface="Cambria" pitchFamily="18" charset="0"/>
              </a:rPr>
              <a:t>су</a:t>
            </a:r>
            <a:r>
              <a:rPr lang="en-US" sz="2500" dirty="0">
                <a:latin typeface="Cambria" pitchFamily="18" charset="0"/>
                <a:ea typeface="Cambria" pitchFamily="18" charset="0"/>
              </a:rPr>
              <a:t> </a:t>
            </a:r>
            <a:r>
              <a:rPr lang="en-US" sz="2500" dirty="0" err="1">
                <a:latin typeface="Cambria" pitchFamily="18" charset="0"/>
                <a:ea typeface="Cambria" pitchFamily="18" charset="0"/>
              </a:rPr>
              <a:t>раније</a:t>
            </a:r>
            <a:r>
              <a:rPr lang="en-US" sz="2500" dirty="0">
                <a:latin typeface="Cambria" pitchFamily="18" charset="0"/>
                <a:ea typeface="Cambria" pitchFamily="18" charset="0"/>
              </a:rPr>
              <a:t> </a:t>
            </a:r>
            <a:r>
              <a:rPr lang="en-US" sz="2500" dirty="0" err="1">
                <a:latin typeface="Cambria" pitchFamily="18" charset="0"/>
                <a:ea typeface="Cambria" pitchFamily="18" charset="0"/>
              </a:rPr>
              <a:t>споменуте</a:t>
            </a:r>
            <a:r>
              <a:rPr lang="en-US" sz="2500" dirty="0">
                <a:latin typeface="Cambria" pitchFamily="18" charset="0"/>
                <a:ea typeface="Cambria" pitchFamily="18" charset="0"/>
              </a:rPr>
              <a:t>.</a:t>
            </a:r>
            <a:r>
              <a:rPr lang="ru-RU" sz="2500" dirty="0">
                <a:latin typeface="Cambria" pitchFamily="18" charset="0"/>
                <a:ea typeface="Cambria" pitchFamily="18" charset="0"/>
              </a:rPr>
              <a:t> </a:t>
            </a:r>
            <a:endParaRPr lang="en-US" sz="2500" dirty="0">
              <a:latin typeface="Cambria" pitchFamily="18" charset="0"/>
              <a:ea typeface="Cambria" pitchFamily="18" charset="0"/>
            </a:endParaRPr>
          </a:p>
          <a:p>
            <a:pPr algn="just">
              <a:spcAft>
                <a:spcPts val="1200"/>
              </a:spcAft>
            </a:pPr>
            <a:r>
              <a:rPr lang="ru-RU" sz="2500" dirty="0">
                <a:latin typeface="Cambria" pitchFamily="18" charset="0"/>
                <a:ea typeface="Cambria" pitchFamily="18" charset="0"/>
              </a:rPr>
              <a:t>Када плато стајалишта јавног превоза није изведен у истом нивоу са пешачком стазом, приступ платформи се обезбеђује спуштањем стазе или платформе максималног нагиба од 10%, или помоћу рампе максималног нагиба од 5%, минималне ширине од 120cm.</a:t>
            </a:r>
          </a:p>
          <a:p>
            <a:pPr algn="just">
              <a:spcAft>
                <a:spcPts val="1200"/>
              </a:spcAft>
            </a:pPr>
            <a:endParaRPr lang="en-US" sz="2500" dirty="0">
              <a:latin typeface="Cambria" pitchFamily="18" charset="0"/>
              <a:ea typeface="Cambria" pitchFamily="18" charset="0"/>
            </a:endParaRPr>
          </a:p>
          <a:p>
            <a:pPr algn="just">
              <a:spcAft>
                <a:spcPts val="1200"/>
              </a:spcAft>
            </a:pPr>
            <a:endParaRPr lang="en-US" sz="2500" dirty="0">
              <a:latin typeface="Cambria" pitchFamily="18" charset="0"/>
              <a:ea typeface="Cambria" pitchFamily="18" charset="0"/>
            </a:endParaRP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500"/>
                                        <p:tgtEl>
                                          <p:spTgt spid="2"/>
                                        </p:tgtEl>
                                      </p:cBhvr>
                                    </p:animEffect>
                                  </p:childTnLst>
                                </p:cTn>
                              </p:par>
                              <p:par>
                                <p:cTn id="8" presetID="13" presetClass="entr" presetSubtype="16"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plus(in)">
                                      <p:cBhvr>
                                        <p:cTn id="1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marL="547370" indent="-547370" algn="ctr">
              <a:lnSpc>
                <a:spcPct val="107000"/>
              </a:lnSpc>
              <a:spcBef>
                <a:spcPts val="1800"/>
              </a:spcBef>
              <a:spcAft>
                <a:spcPts val="1800"/>
              </a:spcAft>
            </a:pPr>
            <a:r>
              <a:rPr lang="en-US" sz="3200" kern="100" dirty="0" err="1">
                <a:latin typeface="Cambria"/>
                <a:ea typeface="Times New Roman"/>
                <a:cs typeface="Times New Roman"/>
              </a:rPr>
              <a:t>Приступачност</a:t>
            </a:r>
            <a:r>
              <a:rPr lang="en-US" sz="3200" kern="100" dirty="0">
                <a:latin typeface="Cambria"/>
                <a:ea typeface="Times New Roman"/>
                <a:cs typeface="Times New Roman"/>
              </a:rPr>
              <a:t> и </a:t>
            </a:r>
            <a:r>
              <a:rPr lang="en-US" sz="3200" kern="100" dirty="0" err="1">
                <a:latin typeface="Cambria"/>
                <a:ea typeface="Times New Roman"/>
                <a:cs typeface="Times New Roman"/>
              </a:rPr>
              <a:t>опремљеност</a:t>
            </a:r>
            <a:r>
              <a:rPr lang="en-US" sz="3200" kern="100" dirty="0">
                <a:latin typeface="Cambria"/>
                <a:ea typeface="Times New Roman"/>
                <a:cs typeface="Times New Roman"/>
              </a:rPr>
              <a:t> </a:t>
            </a:r>
            <a:r>
              <a:rPr lang="en-US" sz="3200" kern="100" dirty="0" err="1">
                <a:latin typeface="Cambria"/>
                <a:ea typeface="Times New Roman"/>
                <a:cs typeface="Times New Roman"/>
              </a:rPr>
              <a:t>стајалишта</a:t>
            </a:r>
            <a:endParaRPr lang="en-US" sz="3200" kern="100" dirty="0">
              <a:latin typeface="Cambria"/>
              <a:ea typeface="Times New Roman"/>
              <a:cs typeface="Times New Roman"/>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45</a:t>
            </a:fld>
            <a:endParaRPr lang="sr-Latn-RS" dirty="0"/>
          </a:p>
        </p:txBody>
      </p:sp>
      <p:sp>
        <p:nvSpPr>
          <p:cNvPr id="22" name="Rectangle 21"/>
          <p:cNvSpPr/>
          <p:nvPr/>
        </p:nvSpPr>
        <p:spPr>
          <a:xfrm>
            <a:off x="365762" y="1679139"/>
            <a:ext cx="11469188" cy="4358886"/>
          </a:xfrm>
          <a:prstGeom prst="rect">
            <a:avLst/>
          </a:prstGeom>
        </p:spPr>
        <p:txBody>
          <a:bodyPr wrap="square">
            <a:spAutoFit/>
          </a:bodyPr>
          <a:lstStyle/>
          <a:p>
            <a:pPr algn="just">
              <a:lnSpc>
                <a:spcPct val="107000"/>
              </a:lnSpc>
              <a:spcBef>
                <a:spcPts val="1200"/>
              </a:spcBef>
              <a:spcAft>
                <a:spcPts val="1200"/>
              </a:spcAft>
            </a:pPr>
            <a:r>
              <a:rPr lang="en-US" sz="2500" kern="100" dirty="0" err="1">
                <a:latin typeface="Cambria"/>
                <a:ea typeface="Calibri"/>
                <a:cs typeface="Times New Roman"/>
              </a:rPr>
              <a:t>Зона</a:t>
            </a:r>
            <a:r>
              <a:rPr lang="en-US" sz="2500" kern="100" dirty="0">
                <a:latin typeface="Cambria"/>
                <a:ea typeface="Calibri"/>
                <a:cs typeface="Times New Roman"/>
              </a:rPr>
              <a:t> </a:t>
            </a:r>
            <a:r>
              <a:rPr lang="en-US" sz="2500" kern="100" dirty="0" err="1">
                <a:latin typeface="Cambria"/>
                <a:ea typeface="Calibri"/>
                <a:cs typeface="Times New Roman"/>
              </a:rPr>
              <a:t>уласка</a:t>
            </a:r>
            <a:r>
              <a:rPr lang="en-US" sz="2500" kern="100" dirty="0">
                <a:latin typeface="Cambria"/>
                <a:ea typeface="Calibri"/>
                <a:cs typeface="Times New Roman"/>
              </a:rPr>
              <a:t> у </a:t>
            </a:r>
            <a:r>
              <a:rPr lang="en-US" sz="2500" kern="100" dirty="0" err="1">
                <a:latin typeface="Cambria"/>
                <a:ea typeface="Calibri"/>
                <a:cs typeface="Times New Roman"/>
              </a:rPr>
              <a:t>возило</a:t>
            </a:r>
            <a:r>
              <a:rPr lang="en-US" sz="2500" kern="100" dirty="0">
                <a:latin typeface="Cambria"/>
                <a:ea typeface="Calibri"/>
                <a:cs typeface="Times New Roman"/>
              </a:rPr>
              <a:t> </a:t>
            </a:r>
            <a:r>
              <a:rPr lang="en-US" sz="2500" kern="100" dirty="0" err="1">
                <a:latin typeface="Cambria"/>
                <a:ea typeface="Calibri"/>
                <a:cs typeface="Times New Roman"/>
              </a:rPr>
              <a:t>јавног</a:t>
            </a:r>
            <a:r>
              <a:rPr lang="en-US" sz="2500" kern="100" dirty="0">
                <a:latin typeface="Cambria"/>
                <a:ea typeface="Calibri"/>
                <a:cs typeface="Times New Roman"/>
              </a:rPr>
              <a:t> </a:t>
            </a:r>
            <a:r>
              <a:rPr lang="en-US" sz="2500" kern="100" dirty="0" err="1">
                <a:latin typeface="Cambria"/>
                <a:ea typeface="Calibri"/>
                <a:cs typeface="Times New Roman"/>
              </a:rPr>
              <a:t>превоза</a:t>
            </a:r>
            <a:r>
              <a:rPr lang="en-US" sz="2500" kern="100" dirty="0">
                <a:latin typeface="Cambria"/>
                <a:ea typeface="Calibri"/>
                <a:cs typeface="Times New Roman"/>
              </a:rPr>
              <a:t> </a:t>
            </a:r>
            <a:r>
              <a:rPr lang="en-US" sz="2500" kern="100" dirty="0" err="1">
                <a:latin typeface="Cambria"/>
                <a:ea typeface="Calibri"/>
                <a:cs typeface="Times New Roman"/>
              </a:rPr>
              <a:t>испред</a:t>
            </a:r>
            <a:r>
              <a:rPr lang="en-US" sz="2500" kern="100" dirty="0">
                <a:latin typeface="Cambria"/>
                <a:ea typeface="Calibri"/>
                <a:cs typeface="Times New Roman"/>
              </a:rPr>
              <a:t> </a:t>
            </a:r>
            <a:r>
              <a:rPr lang="en-US" sz="2500" kern="100" dirty="0" err="1">
                <a:latin typeface="Cambria"/>
                <a:ea typeface="Calibri"/>
                <a:cs typeface="Times New Roman"/>
              </a:rPr>
              <a:t>предњих</a:t>
            </a:r>
            <a:r>
              <a:rPr lang="en-US" sz="2500" kern="100" dirty="0">
                <a:latin typeface="Cambria"/>
                <a:ea typeface="Calibri"/>
                <a:cs typeface="Times New Roman"/>
              </a:rPr>
              <a:t> </a:t>
            </a:r>
            <a:r>
              <a:rPr lang="en-US" sz="2500" kern="100" dirty="0" err="1">
                <a:latin typeface="Cambria"/>
                <a:ea typeface="Calibri"/>
                <a:cs typeface="Times New Roman"/>
              </a:rPr>
              <a:t>врата</a:t>
            </a:r>
            <a:r>
              <a:rPr lang="en-US" sz="2500" kern="100" dirty="0">
                <a:latin typeface="Cambria"/>
                <a:ea typeface="Calibri"/>
                <a:cs typeface="Times New Roman"/>
              </a:rPr>
              <a:t> </a:t>
            </a:r>
            <a:r>
              <a:rPr lang="en-US" sz="2500" kern="100" dirty="0" err="1">
                <a:latin typeface="Cambria"/>
                <a:ea typeface="Calibri"/>
                <a:cs typeface="Times New Roman"/>
              </a:rPr>
              <a:t>возила</a:t>
            </a:r>
            <a:r>
              <a:rPr lang="en-US" sz="2500" kern="100" dirty="0">
                <a:latin typeface="Cambria"/>
                <a:ea typeface="Calibri"/>
                <a:cs typeface="Times New Roman"/>
              </a:rPr>
              <a:t> </a:t>
            </a:r>
            <a:r>
              <a:rPr lang="en-US" sz="2500" b="1" kern="100" dirty="0" err="1">
                <a:latin typeface="Cambria"/>
                <a:ea typeface="Calibri"/>
                <a:cs typeface="Times New Roman"/>
              </a:rPr>
              <a:t>визуелно</a:t>
            </a:r>
            <a:r>
              <a:rPr lang="en-US" sz="2500" b="1" kern="100" dirty="0">
                <a:latin typeface="Cambria"/>
                <a:ea typeface="Calibri"/>
                <a:cs typeface="Times New Roman"/>
              </a:rPr>
              <a:t> </a:t>
            </a:r>
            <a:r>
              <a:rPr lang="en-US" sz="2500" b="1" kern="100" dirty="0" err="1">
                <a:latin typeface="Cambria"/>
                <a:ea typeface="Calibri"/>
                <a:cs typeface="Times New Roman"/>
              </a:rPr>
              <a:t>се</a:t>
            </a:r>
            <a:r>
              <a:rPr lang="en-US" sz="2500" b="1" kern="100" dirty="0">
                <a:latin typeface="Cambria"/>
                <a:ea typeface="Calibri"/>
                <a:cs typeface="Times New Roman"/>
              </a:rPr>
              <a:t> </a:t>
            </a:r>
            <a:r>
              <a:rPr lang="en-US" sz="2500" b="1" kern="100" dirty="0" err="1">
                <a:latin typeface="Cambria"/>
                <a:ea typeface="Calibri"/>
                <a:cs typeface="Times New Roman"/>
              </a:rPr>
              <a:t>обележава</a:t>
            </a:r>
            <a:r>
              <a:rPr lang="en-US" sz="2500" b="1" kern="100" dirty="0">
                <a:latin typeface="Cambria"/>
                <a:ea typeface="Calibri"/>
                <a:cs typeface="Times New Roman"/>
              </a:rPr>
              <a:t> </a:t>
            </a:r>
            <a:r>
              <a:rPr lang="en-US" sz="2500" b="1" kern="100" dirty="0" err="1">
                <a:latin typeface="Cambria"/>
                <a:ea typeface="Calibri"/>
                <a:cs typeface="Times New Roman"/>
              </a:rPr>
              <a:t>контрастом</a:t>
            </a:r>
            <a:r>
              <a:rPr lang="en-US" sz="2500" b="1" kern="100" dirty="0">
                <a:latin typeface="Cambria"/>
                <a:ea typeface="Calibri"/>
                <a:cs typeface="Times New Roman"/>
              </a:rPr>
              <a:t> и </a:t>
            </a:r>
            <a:r>
              <a:rPr lang="en-US" sz="2500" b="1" kern="100" dirty="0" err="1">
                <a:latin typeface="Cambria"/>
                <a:ea typeface="Calibri"/>
                <a:cs typeface="Times New Roman"/>
              </a:rPr>
              <a:t>изводи</a:t>
            </a:r>
            <a:r>
              <a:rPr lang="en-US" sz="2500" b="1" kern="100" dirty="0">
                <a:latin typeface="Cambria"/>
                <a:ea typeface="Calibri"/>
                <a:cs typeface="Times New Roman"/>
              </a:rPr>
              <a:t> </a:t>
            </a:r>
            <a:r>
              <a:rPr lang="en-US" sz="2500" b="1" kern="100" dirty="0" err="1">
                <a:latin typeface="Cambria"/>
                <a:ea typeface="Calibri"/>
                <a:cs typeface="Times New Roman"/>
              </a:rPr>
              <a:t>се</a:t>
            </a:r>
            <a:r>
              <a:rPr lang="en-US" sz="2500" b="1" kern="100" dirty="0">
                <a:latin typeface="Cambria"/>
                <a:ea typeface="Calibri"/>
                <a:cs typeface="Times New Roman"/>
              </a:rPr>
              <a:t> </a:t>
            </a:r>
            <a:r>
              <a:rPr lang="en-US" sz="2500" b="1" kern="100" dirty="0" err="1">
                <a:latin typeface="Cambria"/>
                <a:ea typeface="Calibri"/>
                <a:cs typeface="Times New Roman"/>
              </a:rPr>
              <a:t>тактилним</a:t>
            </a:r>
            <a:r>
              <a:rPr lang="en-US" sz="2500" b="1" kern="100" dirty="0">
                <a:latin typeface="Cambria"/>
                <a:ea typeface="Calibri"/>
                <a:cs typeface="Times New Roman"/>
              </a:rPr>
              <a:t> </a:t>
            </a:r>
            <a:r>
              <a:rPr lang="en-US" sz="2500" b="1" kern="100" dirty="0" err="1">
                <a:latin typeface="Cambria"/>
                <a:ea typeface="Calibri"/>
                <a:cs typeface="Times New Roman"/>
              </a:rPr>
              <a:t>пољем</a:t>
            </a:r>
            <a:r>
              <a:rPr lang="en-US" sz="2500" b="1" kern="100" dirty="0">
                <a:latin typeface="Cambria"/>
                <a:ea typeface="Calibri"/>
                <a:cs typeface="Times New Roman"/>
              </a:rPr>
              <a:t> </a:t>
            </a:r>
            <a:r>
              <a:rPr lang="en-US" sz="2500" b="1" kern="100" dirty="0" err="1">
                <a:latin typeface="Cambria"/>
                <a:ea typeface="Calibri"/>
                <a:cs typeface="Times New Roman"/>
              </a:rPr>
              <a:t>безбедности</a:t>
            </a:r>
            <a:r>
              <a:rPr lang="en-US" sz="2500" b="1" kern="100" dirty="0">
                <a:latin typeface="Cambria"/>
                <a:ea typeface="Calibri"/>
                <a:cs typeface="Times New Roman"/>
              </a:rPr>
              <a:t> </a:t>
            </a:r>
            <a:r>
              <a:rPr lang="en-US" sz="2500" b="1" kern="100" dirty="0" err="1">
                <a:latin typeface="Cambria"/>
                <a:ea typeface="Calibri"/>
                <a:cs typeface="Times New Roman"/>
              </a:rPr>
              <a:t>минималне</a:t>
            </a:r>
            <a:r>
              <a:rPr lang="en-US" sz="2500" b="1" kern="100" dirty="0">
                <a:latin typeface="Cambria"/>
                <a:ea typeface="Calibri"/>
                <a:cs typeface="Times New Roman"/>
              </a:rPr>
              <a:t> </a:t>
            </a:r>
            <a:r>
              <a:rPr lang="en-US" sz="2500" b="1" kern="100" dirty="0" err="1">
                <a:latin typeface="Cambria"/>
                <a:ea typeface="Calibri"/>
                <a:cs typeface="Times New Roman"/>
              </a:rPr>
              <a:t>површине</a:t>
            </a:r>
            <a:r>
              <a:rPr lang="en-US" sz="2500" b="1" kern="100" dirty="0">
                <a:latin typeface="Cambria"/>
                <a:ea typeface="Calibri"/>
                <a:cs typeface="Times New Roman"/>
              </a:rPr>
              <a:t> 90 x 90 cm</a:t>
            </a:r>
            <a:r>
              <a:rPr lang="en-US" sz="2500" kern="100" dirty="0">
                <a:latin typeface="Cambria"/>
                <a:ea typeface="Calibri"/>
                <a:cs typeface="Times New Roman"/>
              </a:rPr>
              <a:t> </a:t>
            </a:r>
            <a:r>
              <a:rPr lang="en-US" sz="2500" kern="100" dirty="0" err="1">
                <a:latin typeface="Cambria"/>
                <a:ea typeface="Calibri"/>
                <a:cs typeface="Times New Roman"/>
              </a:rPr>
              <a:t>које</a:t>
            </a:r>
            <a:r>
              <a:rPr lang="en-US" sz="2500" kern="100" dirty="0">
                <a:latin typeface="Cambria"/>
                <a:ea typeface="Calibri"/>
                <a:cs typeface="Times New Roman"/>
              </a:rPr>
              <a:t> </a:t>
            </a:r>
            <a:r>
              <a:rPr lang="en-US" sz="2500" kern="100" dirty="0" err="1">
                <a:latin typeface="Cambria"/>
                <a:ea typeface="Calibri"/>
                <a:cs typeface="Times New Roman"/>
              </a:rPr>
              <a:t>је</a:t>
            </a:r>
            <a:r>
              <a:rPr lang="en-US" sz="2500" kern="100" dirty="0">
                <a:latin typeface="Cambria"/>
                <a:ea typeface="Calibri"/>
                <a:cs typeface="Times New Roman"/>
              </a:rPr>
              <a:t> </a:t>
            </a:r>
            <a:r>
              <a:rPr lang="en-US" sz="2500" kern="100" dirty="0" err="1">
                <a:latin typeface="Cambria"/>
                <a:ea typeface="Calibri"/>
                <a:cs typeface="Times New Roman"/>
              </a:rPr>
              <a:t>повезано</a:t>
            </a:r>
            <a:r>
              <a:rPr lang="en-US" sz="2500" kern="100" dirty="0">
                <a:latin typeface="Cambria"/>
                <a:ea typeface="Calibri"/>
                <a:cs typeface="Times New Roman"/>
              </a:rPr>
              <a:t> </a:t>
            </a:r>
            <a:r>
              <a:rPr lang="en-US" sz="2500" kern="100" dirty="0" err="1">
                <a:latin typeface="Cambria"/>
                <a:ea typeface="Calibri"/>
                <a:cs typeface="Times New Roman"/>
              </a:rPr>
              <a:t>са</a:t>
            </a:r>
            <a:r>
              <a:rPr lang="en-US" sz="2500" kern="100" dirty="0">
                <a:latin typeface="Cambria"/>
                <a:ea typeface="Calibri"/>
                <a:cs typeface="Times New Roman"/>
              </a:rPr>
              <a:t> </a:t>
            </a:r>
            <a:r>
              <a:rPr lang="en-US" sz="2500" kern="100" dirty="0" err="1">
                <a:latin typeface="Cambria"/>
                <a:ea typeface="Calibri"/>
                <a:cs typeface="Times New Roman"/>
              </a:rPr>
              <a:t>системом</a:t>
            </a:r>
            <a:r>
              <a:rPr lang="en-US" sz="2500" kern="100" dirty="0">
                <a:latin typeface="Cambria"/>
                <a:ea typeface="Calibri"/>
                <a:cs typeface="Times New Roman"/>
              </a:rPr>
              <a:t> </a:t>
            </a:r>
            <a:r>
              <a:rPr lang="en-US" sz="2500" kern="100" dirty="0" err="1">
                <a:latin typeface="Cambria"/>
                <a:ea typeface="Calibri"/>
                <a:cs typeface="Times New Roman"/>
              </a:rPr>
              <a:t>тактилне</a:t>
            </a:r>
            <a:r>
              <a:rPr lang="en-US" sz="2500" kern="100" dirty="0">
                <a:latin typeface="Cambria"/>
                <a:ea typeface="Calibri"/>
                <a:cs typeface="Times New Roman"/>
              </a:rPr>
              <a:t> </a:t>
            </a:r>
            <a:r>
              <a:rPr lang="en-US" sz="2500" kern="100" dirty="0" err="1">
                <a:latin typeface="Cambria"/>
                <a:ea typeface="Calibri"/>
                <a:cs typeface="Times New Roman"/>
              </a:rPr>
              <a:t>линије</a:t>
            </a:r>
            <a:r>
              <a:rPr lang="en-US" sz="2500" kern="100" dirty="0">
                <a:latin typeface="Cambria"/>
                <a:ea typeface="Calibri"/>
                <a:cs typeface="Times New Roman"/>
              </a:rPr>
              <a:t> </a:t>
            </a:r>
            <a:r>
              <a:rPr lang="en-US" sz="2500" kern="100" dirty="0" err="1">
                <a:latin typeface="Cambria"/>
                <a:ea typeface="Calibri"/>
                <a:cs typeface="Times New Roman"/>
              </a:rPr>
              <a:t>вођења</a:t>
            </a:r>
            <a:r>
              <a:rPr lang="en-US" sz="2500" kern="100" dirty="0">
                <a:latin typeface="Cambria"/>
                <a:ea typeface="Calibri"/>
                <a:cs typeface="Times New Roman"/>
              </a:rPr>
              <a:t>.</a:t>
            </a:r>
          </a:p>
          <a:p>
            <a:pPr algn="just">
              <a:lnSpc>
                <a:spcPct val="107000"/>
              </a:lnSpc>
              <a:spcBef>
                <a:spcPts val="1200"/>
              </a:spcBef>
              <a:spcAft>
                <a:spcPts val="1200"/>
              </a:spcAft>
            </a:pPr>
            <a:r>
              <a:rPr lang="en-US" sz="2500" u="sng" kern="100" dirty="0" err="1">
                <a:effectLst>
                  <a:glow rad="228600">
                    <a:schemeClr val="accent4">
                      <a:satMod val="175000"/>
                      <a:alpha val="40000"/>
                    </a:schemeClr>
                  </a:glow>
                </a:effectLst>
                <a:latin typeface="Cambria"/>
                <a:ea typeface="Calibri"/>
                <a:cs typeface="Times New Roman"/>
              </a:rPr>
              <a:t>Поред</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препорука</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везаних</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за</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подлогу</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стајалишта</a:t>
            </a:r>
            <a:r>
              <a:rPr lang="en-US" sz="2500" u="sng" kern="100" dirty="0">
                <a:effectLst>
                  <a:glow rad="228600">
                    <a:schemeClr val="accent4">
                      <a:satMod val="175000"/>
                      <a:alpha val="40000"/>
                    </a:schemeClr>
                  </a:glow>
                </a:effectLst>
                <a:latin typeface="Cambria"/>
                <a:ea typeface="Calibri"/>
                <a:cs typeface="Times New Roman"/>
              </a:rPr>
              <a:t>, у </a:t>
            </a:r>
            <a:r>
              <a:rPr lang="en-US" sz="2500" u="sng" kern="100" dirty="0" err="1">
                <a:effectLst>
                  <a:glow rad="228600">
                    <a:schemeClr val="accent4">
                      <a:satMod val="175000"/>
                      <a:alpha val="40000"/>
                    </a:schemeClr>
                  </a:glow>
                </a:effectLst>
                <a:latin typeface="Cambria"/>
                <a:ea typeface="Calibri"/>
                <a:cs typeface="Times New Roman"/>
              </a:rPr>
              <a:t>литератури</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се</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препознају</a:t>
            </a:r>
            <a:r>
              <a:rPr lang="en-US" sz="2500" u="sng" kern="100" dirty="0">
                <a:effectLst>
                  <a:glow rad="228600">
                    <a:schemeClr val="accent4">
                      <a:satMod val="175000"/>
                      <a:alpha val="40000"/>
                    </a:schemeClr>
                  </a:glow>
                </a:effectLst>
                <a:latin typeface="Cambria"/>
                <a:ea typeface="Calibri"/>
                <a:cs typeface="Times New Roman"/>
              </a:rPr>
              <a:t> и </a:t>
            </a:r>
            <a:r>
              <a:rPr lang="en-US" sz="2500" u="sng" kern="100" dirty="0" err="1">
                <a:effectLst>
                  <a:glow rad="228600">
                    <a:schemeClr val="accent4">
                      <a:satMod val="175000"/>
                      <a:alpha val="40000"/>
                    </a:schemeClr>
                  </a:glow>
                </a:effectLst>
                <a:latin typeface="Cambria"/>
                <a:ea typeface="Calibri"/>
                <a:cs typeface="Times New Roman"/>
              </a:rPr>
              <a:t>проблеми</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недостатка</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настрешница</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на</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стајалиштима</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недостатка</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аудио</a:t>
            </a:r>
            <a:r>
              <a:rPr lang="en-US" sz="2500" u="sng" kern="100" dirty="0">
                <a:effectLst>
                  <a:glow rad="228600">
                    <a:schemeClr val="accent4">
                      <a:satMod val="175000"/>
                      <a:alpha val="40000"/>
                    </a:schemeClr>
                  </a:glow>
                </a:effectLst>
                <a:latin typeface="Cambria"/>
                <a:ea typeface="Calibri"/>
                <a:cs typeface="Times New Roman"/>
              </a:rPr>
              <a:t> и </a:t>
            </a:r>
            <a:r>
              <a:rPr lang="en-US" sz="2500" u="sng" kern="100" dirty="0" err="1">
                <a:effectLst>
                  <a:glow rad="228600">
                    <a:schemeClr val="accent4">
                      <a:satMod val="175000"/>
                      <a:alpha val="40000"/>
                    </a:schemeClr>
                  </a:glow>
                </a:effectLst>
                <a:latin typeface="Cambria"/>
                <a:ea typeface="Calibri"/>
                <a:cs typeface="Times New Roman"/>
              </a:rPr>
              <a:t>визуелних</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информација</a:t>
            </a:r>
            <a:r>
              <a:rPr lang="en-US" sz="2500" u="sng" kern="100" dirty="0">
                <a:effectLst>
                  <a:glow rad="228600">
                    <a:schemeClr val="accent4">
                      <a:satMod val="175000"/>
                      <a:alpha val="40000"/>
                    </a:schemeClr>
                  </a:glow>
                </a:effectLst>
                <a:latin typeface="Cambria"/>
                <a:ea typeface="Calibri"/>
                <a:cs typeface="Times New Roman"/>
              </a:rPr>
              <a:t> о </a:t>
            </a:r>
            <a:r>
              <a:rPr lang="en-US" sz="2500" u="sng" kern="100" dirty="0" err="1">
                <a:effectLst>
                  <a:glow rad="228600">
                    <a:schemeClr val="accent4">
                      <a:satMod val="175000"/>
                      <a:alpha val="40000"/>
                    </a:schemeClr>
                  </a:glow>
                </a:effectLst>
                <a:latin typeface="Cambria"/>
                <a:ea typeface="Calibri"/>
                <a:cs typeface="Times New Roman"/>
              </a:rPr>
              <a:t>времену</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наиласка</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возила</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јавног</a:t>
            </a:r>
            <a:r>
              <a:rPr lang="en-US" sz="2500" u="sng" kern="100" dirty="0">
                <a:effectLst>
                  <a:glow rad="228600">
                    <a:schemeClr val="accent4">
                      <a:satMod val="175000"/>
                      <a:alpha val="40000"/>
                    </a:schemeClr>
                  </a:glow>
                </a:effectLst>
                <a:latin typeface="Cambria"/>
                <a:ea typeface="Calibri"/>
                <a:cs typeface="Times New Roman"/>
              </a:rPr>
              <a:t> </a:t>
            </a:r>
            <a:r>
              <a:rPr lang="en-US" sz="2500" u="sng" kern="100" dirty="0" err="1">
                <a:effectLst>
                  <a:glow rad="228600">
                    <a:schemeClr val="accent4">
                      <a:satMod val="175000"/>
                      <a:alpha val="40000"/>
                    </a:schemeClr>
                  </a:glow>
                </a:effectLst>
                <a:latin typeface="Cambria"/>
                <a:ea typeface="Calibri"/>
                <a:cs typeface="Times New Roman"/>
              </a:rPr>
              <a:t>превоза</a:t>
            </a:r>
            <a:r>
              <a:rPr lang="en-US" sz="2500" kern="100" dirty="0">
                <a:effectLst>
                  <a:glow rad="228600">
                    <a:schemeClr val="accent4">
                      <a:satMod val="175000"/>
                      <a:alpha val="40000"/>
                    </a:schemeClr>
                  </a:glow>
                </a:effectLst>
                <a:latin typeface="Cambria"/>
                <a:ea typeface="Calibri"/>
                <a:cs typeface="Times New Roman"/>
              </a:rPr>
              <a:t>.</a:t>
            </a:r>
          </a:p>
          <a:p>
            <a:pPr algn="just">
              <a:spcAft>
                <a:spcPts val="1200"/>
              </a:spcAft>
            </a:pPr>
            <a:endParaRPr lang="en-US" sz="2500" dirty="0">
              <a:latin typeface="Cambria" pitchFamily="18" charset="0"/>
              <a:ea typeface="Cambria" pitchFamily="18" charset="0"/>
            </a:endParaRPr>
          </a:p>
          <a:p>
            <a:pPr algn="just">
              <a:spcAft>
                <a:spcPts val="1200"/>
              </a:spcAft>
            </a:pPr>
            <a:endParaRPr lang="en-US" sz="2500" dirty="0">
              <a:latin typeface="Cambria" pitchFamily="18" charset="0"/>
              <a:ea typeface="Cambria" pitchFamily="18" charset="0"/>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marL="547370" indent="-547370" algn="ctr">
              <a:lnSpc>
                <a:spcPct val="107000"/>
              </a:lnSpc>
              <a:spcBef>
                <a:spcPts val="1800"/>
              </a:spcBef>
              <a:spcAft>
                <a:spcPts val="1800"/>
              </a:spcAft>
            </a:pPr>
            <a:r>
              <a:rPr lang="sr-Cyrl-RS" sz="3200" kern="100" dirty="0">
                <a:latin typeface="Cambria"/>
                <a:ea typeface="Times New Roman"/>
                <a:cs typeface="Times New Roman"/>
              </a:rPr>
              <a:t>Прилагођеност возила</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46</a:t>
            </a:fld>
            <a:endParaRPr lang="sr-Latn-RS" dirty="0"/>
          </a:p>
        </p:txBody>
      </p:sp>
      <p:sp>
        <p:nvSpPr>
          <p:cNvPr id="22" name="Rectangle 21"/>
          <p:cNvSpPr/>
          <p:nvPr/>
        </p:nvSpPr>
        <p:spPr>
          <a:xfrm>
            <a:off x="209008" y="1091310"/>
            <a:ext cx="11808821" cy="2554545"/>
          </a:xfrm>
          <a:prstGeom prst="rect">
            <a:avLst/>
          </a:prstGeom>
        </p:spPr>
        <p:txBody>
          <a:bodyPr wrap="square">
            <a:spAutoFit/>
          </a:bodyPr>
          <a:lstStyle/>
          <a:p>
            <a:pPr algn="just"/>
            <a:r>
              <a:rPr lang="en-US" sz="2500" dirty="0" err="1">
                <a:latin typeface="Cambria" pitchFamily="18" charset="0"/>
                <a:ea typeface="Cambria" pitchFamily="18" charset="0"/>
              </a:rPr>
              <a:t>Прилагођеност</a:t>
            </a:r>
            <a:r>
              <a:rPr lang="en-US" sz="2500" dirty="0">
                <a:latin typeface="Cambria" pitchFamily="18" charset="0"/>
                <a:ea typeface="Cambria" pitchFamily="18" charset="0"/>
              </a:rPr>
              <a:t> </a:t>
            </a:r>
            <a:r>
              <a:rPr lang="en-US" sz="2500" dirty="0" err="1">
                <a:latin typeface="Cambria" pitchFamily="18" charset="0"/>
                <a:ea typeface="Cambria" pitchFamily="18" charset="0"/>
              </a:rPr>
              <a:t>возила</a:t>
            </a:r>
            <a:r>
              <a:rPr lang="en-US" sz="2500" dirty="0">
                <a:latin typeface="Cambria" pitchFamily="18" charset="0"/>
                <a:ea typeface="Cambria" pitchFamily="18" charset="0"/>
              </a:rPr>
              <a:t> </a:t>
            </a:r>
            <a:r>
              <a:rPr lang="en-US" sz="2500" dirty="0" err="1">
                <a:latin typeface="Cambria" pitchFamily="18" charset="0"/>
                <a:ea typeface="Cambria" pitchFamily="18" charset="0"/>
              </a:rPr>
              <a:t>за</a:t>
            </a:r>
            <a:r>
              <a:rPr lang="en-US" sz="2500" dirty="0">
                <a:latin typeface="Cambria" pitchFamily="18" charset="0"/>
                <a:ea typeface="Cambria" pitchFamily="18" charset="0"/>
              </a:rPr>
              <a:t> </a:t>
            </a:r>
            <a:r>
              <a:rPr lang="en-US" sz="2500" dirty="0" err="1">
                <a:latin typeface="Cambria" pitchFamily="18" charset="0"/>
                <a:ea typeface="Cambria" pitchFamily="18" charset="0"/>
              </a:rPr>
              <a:t>потребе</a:t>
            </a:r>
            <a:r>
              <a:rPr lang="en-US" sz="2500" dirty="0">
                <a:latin typeface="Cambria" pitchFamily="18" charset="0"/>
                <a:ea typeface="Cambria" pitchFamily="18" charset="0"/>
              </a:rPr>
              <a:t> </a:t>
            </a:r>
            <a:r>
              <a:rPr lang="en-US" sz="2500" dirty="0" err="1">
                <a:latin typeface="Cambria" pitchFamily="18" charset="0"/>
                <a:ea typeface="Cambria" pitchFamily="18" charset="0"/>
              </a:rPr>
              <a:t>особа</a:t>
            </a:r>
            <a:r>
              <a:rPr lang="en-US" sz="2500" dirty="0">
                <a:latin typeface="Cambria" pitchFamily="18" charset="0"/>
                <a:ea typeface="Cambria" pitchFamily="18" charset="0"/>
              </a:rPr>
              <a:t> </a:t>
            </a:r>
            <a:r>
              <a:rPr lang="en-US" sz="2500" dirty="0" err="1">
                <a:latin typeface="Cambria" pitchFamily="18" charset="0"/>
                <a:ea typeface="Cambria" pitchFamily="18" charset="0"/>
              </a:rPr>
              <a:t>са</a:t>
            </a:r>
            <a:r>
              <a:rPr lang="en-US" sz="2500" dirty="0">
                <a:latin typeface="Cambria" pitchFamily="18" charset="0"/>
                <a:ea typeface="Cambria" pitchFamily="18" charset="0"/>
              </a:rPr>
              <a:t> </a:t>
            </a:r>
            <a:r>
              <a:rPr lang="en-US" sz="2500" dirty="0" err="1">
                <a:latin typeface="Cambria" pitchFamily="18" charset="0"/>
                <a:ea typeface="Cambria" pitchFamily="18" charset="0"/>
              </a:rPr>
              <a:t>инвалидитетом</a:t>
            </a:r>
            <a:r>
              <a:rPr lang="en-US" sz="2500" dirty="0">
                <a:latin typeface="Cambria" pitchFamily="18" charset="0"/>
                <a:ea typeface="Cambria" pitchFamily="18" charset="0"/>
              </a:rPr>
              <a:t> </a:t>
            </a:r>
            <a:r>
              <a:rPr lang="en-US" sz="2500" dirty="0" err="1">
                <a:latin typeface="Cambria" pitchFamily="18" charset="0"/>
                <a:ea typeface="Cambria" pitchFamily="18" charset="0"/>
              </a:rPr>
              <a:t>огледа</a:t>
            </a:r>
            <a:r>
              <a:rPr lang="en-US" sz="2500" dirty="0">
                <a:latin typeface="Cambria" pitchFamily="18" charset="0"/>
                <a:ea typeface="Cambria" pitchFamily="18" charset="0"/>
              </a:rPr>
              <a:t> </a:t>
            </a:r>
            <a:r>
              <a:rPr lang="en-US" sz="2500" dirty="0" err="1">
                <a:latin typeface="Cambria" pitchFamily="18" charset="0"/>
                <a:ea typeface="Cambria" pitchFamily="18" charset="0"/>
              </a:rPr>
              <a:t>се</a:t>
            </a:r>
            <a:r>
              <a:rPr lang="en-US" sz="2500" dirty="0">
                <a:latin typeface="Cambria" pitchFamily="18" charset="0"/>
                <a:ea typeface="Cambria" pitchFamily="18" charset="0"/>
              </a:rPr>
              <a:t> </a:t>
            </a:r>
            <a:r>
              <a:rPr lang="en-US" sz="2500" dirty="0" err="1">
                <a:latin typeface="Cambria" pitchFamily="18" charset="0"/>
                <a:ea typeface="Cambria" pitchFamily="18" charset="0"/>
              </a:rPr>
              <a:t>кроз</a:t>
            </a:r>
            <a:r>
              <a:rPr lang="en-US" sz="2500" dirty="0">
                <a:latin typeface="Cambria" pitchFamily="18" charset="0"/>
                <a:ea typeface="Cambria" pitchFamily="18" charset="0"/>
              </a:rPr>
              <a:t> </a:t>
            </a:r>
            <a:r>
              <a:rPr lang="en-US" sz="2500" dirty="0" err="1">
                <a:latin typeface="Cambria" pitchFamily="18" charset="0"/>
                <a:ea typeface="Cambria" pitchFamily="18" charset="0"/>
              </a:rPr>
              <a:t>опремљеност</a:t>
            </a:r>
            <a:r>
              <a:rPr lang="en-US" sz="2500" dirty="0">
                <a:latin typeface="Cambria" pitchFamily="18" charset="0"/>
                <a:ea typeface="Cambria" pitchFamily="18" charset="0"/>
              </a:rPr>
              <a:t> </a:t>
            </a:r>
            <a:r>
              <a:rPr lang="en-US" sz="2500" dirty="0" err="1">
                <a:latin typeface="Cambria" pitchFamily="18" charset="0"/>
                <a:ea typeface="Cambria" pitchFamily="18" charset="0"/>
              </a:rPr>
              <a:t>возила</a:t>
            </a:r>
            <a:r>
              <a:rPr lang="en-US" sz="2500" dirty="0">
                <a:latin typeface="Cambria" pitchFamily="18" charset="0"/>
                <a:ea typeface="Cambria" pitchFamily="18" charset="0"/>
              </a:rPr>
              <a:t> </a:t>
            </a:r>
            <a:r>
              <a:rPr lang="en-US" sz="2500" dirty="0" err="1">
                <a:latin typeface="Cambria" pitchFamily="18" charset="0"/>
                <a:ea typeface="Cambria" pitchFamily="18" charset="0"/>
              </a:rPr>
              <a:t>различитим</a:t>
            </a:r>
            <a:r>
              <a:rPr lang="en-US" sz="2500" dirty="0">
                <a:latin typeface="Cambria" pitchFamily="18" charset="0"/>
                <a:ea typeface="Cambria" pitchFamily="18" charset="0"/>
              </a:rPr>
              <a:t> </a:t>
            </a:r>
            <a:r>
              <a:rPr lang="en-US" sz="2500" dirty="0" err="1">
                <a:latin typeface="Cambria" pitchFamily="18" charset="0"/>
                <a:ea typeface="Cambria" pitchFamily="18" charset="0"/>
              </a:rPr>
              <a:t>системима</a:t>
            </a:r>
            <a:r>
              <a:rPr lang="en-US" sz="2500" dirty="0">
                <a:latin typeface="Cambria" pitchFamily="18" charset="0"/>
                <a:ea typeface="Cambria" pitchFamily="18" charset="0"/>
              </a:rPr>
              <a:t> и </a:t>
            </a:r>
            <a:r>
              <a:rPr lang="en-US" sz="2500" dirty="0" err="1">
                <a:latin typeface="Cambria" pitchFamily="18" charset="0"/>
                <a:ea typeface="Cambria" pitchFamily="18" charset="0"/>
              </a:rPr>
              <a:t>опремом</a:t>
            </a:r>
            <a:r>
              <a:rPr lang="en-US" sz="2500" dirty="0">
                <a:latin typeface="Cambria" pitchFamily="18" charset="0"/>
                <a:ea typeface="Cambria" pitchFamily="18" charset="0"/>
              </a:rPr>
              <a:t>. </a:t>
            </a:r>
            <a:r>
              <a:rPr lang="en-US" sz="2500" dirty="0" err="1">
                <a:latin typeface="Cambria" pitchFamily="18" charset="0"/>
                <a:ea typeface="Cambria" pitchFamily="18" charset="0"/>
              </a:rPr>
              <a:t>Битност</a:t>
            </a:r>
            <a:r>
              <a:rPr lang="en-US" sz="2500" dirty="0">
                <a:latin typeface="Cambria" pitchFamily="18" charset="0"/>
                <a:ea typeface="Cambria" pitchFamily="18" charset="0"/>
              </a:rPr>
              <a:t> </a:t>
            </a:r>
            <a:r>
              <a:rPr lang="en-US" sz="2500" dirty="0" err="1">
                <a:latin typeface="Cambria" pitchFamily="18" charset="0"/>
                <a:ea typeface="Cambria" pitchFamily="18" charset="0"/>
              </a:rPr>
              <a:t>квалитетне</a:t>
            </a:r>
            <a:r>
              <a:rPr lang="en-US" sz="2500" dirty="0">
                <a:latin typeface="Cambria" pitchFamily="18" charset="0"/>
                <a:ea typeface="Cambria" pitchFamily="18" charset="0"/>
              </a:rPr>
              <a:t> </a:t>
            </a:r>
            <a:r>
              <a:rPr lang="en-US" sz="2500" dirty="0" err="1">
                <a:latin typeface="Cambria" pitchFamily="18" charset="0"/>
                <a:ea typeface="Cambria" pitchFamily="18" charset="0"/>
              </a:rPr>
              <a:t>прилагођености</a:t>
            </a:r>
            <a:r>
              <a:rPr lang="en-US" sz="2500" dirty="0">
                <a:latin typeface="Cambria" pitchFamily="18" charset="0"/>
                <a:ea typeface="Cambria" pitchFamily="18" charset="0"/>
              </a:rPr>
              <a:t> </a:t>
            </a:r>
            <a:r>
              <a:rPr lang="en-US" sz="2500" dirty="0" err="1">
                <a:latin typeface="Cambria" pitchFamily="18" charset="0"/>
                <a:ea typeface="Cambria" pitchFamily="18" charset="0"/>
              </a:rPr>
              <a:t>возила</a:t>
            </a:r>
            <a:r>
              <a:rPr lang="en-US" sz="2500" dirty="0">
                <a:latin typeface="Cambria" pitchFamily="18" charset="0"/>
                <a:ea typeface="Cambria" pitchFamily="18" charset="0"/>
              </a:rPr>
              <a:t> </a:t>
            </a:r>
            <a:r>
              <a:rPr lang="en-US" sz="2500" dirty="0" err="1">
                <a:latin typeface="Cambria" pitchFamily="18" charset="0"/>
                <a:ea typeface="Cambria" pitchFamily="18" charset="0"/>
              </a:rPr>
              <a:t>јавног</a:t>
            </a:r>
            <a:r>
              <a:rPr lang="en-US" sz="2500" dirty="0">
                <a:latin typeface="Cambria" pitchFamily="18" charset="0"/>
                <a:ea typeface="Cambria" pitchFamily="18" charset="0"/>
              </a:rPr>
              <a:t> </a:t>
            </a:r>
            <a:r>
              <a:rPr lang="en-US" sz="2500" dirty="0" err="1">
                <a:latin typeface="Cambria" pitchFamily="18" charset="0"/>
                <a:ea typeface="Cambria" pitchFamily="18" charset="0"/>
              </a:rPr>
              <a:t>превоза</a:t>
            </a:r>
            <a:r>
              <a:rPr lang="en-US" sz="2500" dirty="0">
                <a:latin typeface="Cambria" pitchFamily="18" charset="0"/>
                <a:ea typeface="Cambria" pitchFamily="18" charset="0"/>
              </a:rPr>
              <a:t> </a:t>
            </a:r>
            <a:r>
              <a:rPr lang="en-US" sz="2500" dirty="0" err="1">
                <a:latin typeface="Cambria" pitchFamily="18" charset="0"/>
                <a:ea typeface="Cambria" pitchFamily="18" charset="0"/>
              </a:rPr>
              <a:t>огледа</a:t>
            </a:r>
            <a:r>
              <a:rPr lang="en-US" sz="2500" dirty="0">
                <a:latin typeface="Cambria" pitchFamily="18" charset="0"/>
                <a:ea typeface="Cambria" pitchFamily="18" charset="0"/>
              </a:rPr>
              <a:t> </a:t>
            </a:r>
            <a:r>
              <a:rPr lang="en-US" sz="2500" dirty="0" err="1">
                <a:latin typeface="Cambria" pitchFamily="18" charset="0"/>
                <a:ea typeface="Cambria" pitchFamily="18" charset="0"/>
              </a:rPr>
              <a:t>се</a:t>
            </a:r>
            <a:r>
              <a:rPr lang="en-US" sz="2500" dirty="0">
                <a:latin typeface="Cambria" pitchFamily="18" charset="0"/>
                <a:ea typeface="Cambria" pitchFamily="18" charset="0"/>
              </a:rPr>
              <a:t> </a:t>
            </a:r>
            <a:r>
              <a:rPr lang="en-US" sz="2500" dirty="0" err="1">
                <a:latin typeface="Cambria" pitchFamily="18" charset="0"/>
                <a:ea typeface="Cambria" pitchFamily="18" charset="0"/>
              </a:rPr>
              <a:t>кроз</a:t>
            </a:r>
            <a:r>
              <a:rPr lang="en-US" sz="2500" dirty="0">
                <a:latin typeface="Cambria" pitchFamily="18" charset="0"/>
                <a:ea typeface="Cambria" pitchFamily="18" charset="0"/>
              </a:rPr>
              <a:t> </a:t>
            </a:r>
            <a:r>
              <a:rPr lang="en-US" sz="2500" dirty="0" err="1">
                <a:latin typeface="Cambria" pitchFamily="18" charset="0"/>
                <a:ea typeface="Cambria" pitchFamily="18" charset="0"/>
              </a:rPr>
              <a:t>две</a:t>
            </a:r>
            <a:r>
              <a:rPr lang="en-US" sz="2500" dirty="0">
                <a:latin typeface="Cambria" pitchFamily="18" charset="0"/>
                <a:ea typeface="Cambria" pitchFamily="18" charset="0"/>
              </a:rPr>
              <a:t> </a:t>
            </a:r>
            <a:r>
              <a:rPr lang="en-US" sz="2500" dirty="0" err="1">
                <a:latin typeface="Cambria" pitchFamily="18" charset="0"/>
                <a:ea typeface="Cambria" pitchFamily="18" charset="0"/>
              </a:rPr>
              <a:t>активности</a:t>
            </a:r>
            <a:r>
              <a:rPr lang="en-US" sz="2500" dirty="0">
                <a:latin typeface="Cambria" pitchFamily="18" charset="0"/>
                <a:ea typeface="Cambria" pitchFamily="18" charset="0"/>
              </a:rPr>
              <a:t> </a:t>
            </a:r>
            <a:r>
              <a:rPr lang="en-US" sz="2500" dirty="0" err="1">
                <a:latin typeface="Cambria" pitchFamily="18" charset="0"/>
                <a:ea typeface="Cambria" pitchFamily="18" charset="0"/>
              </a:rPr>
              <a:t>особа</a:t>
            </a:r>
            <a:r>
              <a:rPr lang="en-US" sz="2500" dirty="0">
                <a:latin typeface="Cambria" pitchFamily="18" charset="0"/>
                <a:ea typeface="Cambria" pitchFamily="18" charset="0"/>
              </a:rPr>
              <a:t> </a:t>
            </a:r>
            <a:r>
              <a:rPr lang="en-US" sz="2500" dirty="0" err="1">
                <a:latin typeface="Cambria" pitchFamily="18" charset="0"/>
                <a:ea typeface="Cambria" pitchFamily="18" charset="0"/>
              </a:rPr>
              <a:t>са</a:t>
            </a:r>
            <a:r>
              <a:rPr lang="en-US" sz="2500" dirty="0">
                <a:latin typeface="Cambria" pitchFamily="18" charset="0"/>
                <a:ea typeface="Cambria" pitchFamily="18" charset="0"/>
              </a:rPr>
              <a:t> </a:t>
            </a:r>
            <a:r>
              <a:rPr lang="en-US" sz="2500" dirty="0" err="1">
                <a:latin typeface="Cambria" pitchFamily="18" charset="0"/>
                <a:ea typeface="Cambria" pitchFamily="18" charset="0"/>
              </a:rPr>
              <a:t>инвалидитетом</a:t>
            </a:r>
            <a:r>
              <a:rPr lang="en-US" sz="2500" dirty="0">
                <a:latin typeface="Cambria" pitchFamily="18" charset="0"/>
                <a:ea typeface="Cambria" pitchFamily="18" charset="0"/>
              </a:rPr>
              <a:t>:</a:t>
            </a:r>
          </a:p>
          <a:p>
            <a:pPr algn="just">
              <a:spcAft>
                <a:spcPts val="1200"/>
              </a:spcAft>
            </a:pPr>
            <a:endParaRPr lang="en-US" sz="2500" dirty="0">
              <a:latin typeface="Cambria" pitchFamily="18" charset="0"/>
              <a:ea typeface="Cambria" pitchFamily="18" charset="0"/>
            </a:endParaRPr>
          </a:p>
          <a:p>
            <a:pPr algn="just">
              <a:spcAft>
                <a:spcPts val="1200"/>
              </a:spcAft>
            </a:pPr>
            <a:endParaRPr lang="en-US" sz="2500" dirty="0">
              <a:latin typeface="Cambria" pitchFamily="18" charset="0"/>
              <a:ea typeface="Cambria" pitchFamily="18" charset="0"/>
            </a:endParaRPr>
          </a:p>
        </p:txBody>
      </p:sp>
      <p:sp>
        <p:nvSpPr>
          <p:cNvPr id="5" name="Rectangle 4"/>
          <p:cNvSpPr/>
          <p:nvPr/>
        </p:nvSpPr>
        <p:spPr>
          <a:xfrm>
            <a:off x="3929841" y="2692941"/>
            <a:ext cx="6124049" cy="477054"/>
          </a:xfrm>
          <a:prstGeom prst="rect">
            <a:avLst/>
          </a:prstGeom>
        </p:spPr>
        <p:txBody>
          <a:bodyPr wrap="none">
            <a:spAutoFit/>
          </a:bodyPr>
          <a:lstStyle/>
          <a:p>
            <a:pPr>
              <a:buFont typeface="Wingdings" pitchFamily="2" charset="2"/>
              <a:buChar char="Ø"/>
            </a:pPr>
            <a:r>
              <a:rPr lang="sr-Latn-RS" sz="2500" b="1" dirty="0">
                <a:latin typeface="Cambria" pitchFamily="18" charset="0"/>
                <a:ea typeface="Cambria" pitchFamily="18" charset="0"/>
              </a:rPr>
              <a:t>   </a:t>
            </a:r>
            <a:r>
              <a:rPr lang="en-US" sz="2500" b="1" dirty="0" err="1">
                <a:latin typeface="Cambria" pitchFamily="18" charset="0"/>
                <a:ea typeface="Cambria" pitchFamily="18" charset="0"/>
              </a:rPr>
              <a:t>Укрцавање</a:t>
            </a:r>
            <a:r>
              <a:rPr lang="en-US" sz="2500" b="1" dirty="0">
                <a:latin typeface="Cambria" pitchFamily="18" charset="0"/>
                <a:ea typeface="Cambria" pitchFamily="18" charset="0"/>
              </a:rPr>
              <a:t>/</a:t>
            </a:r>
            <a:r>
              <a:rPr lang="en-US" sz="2500" b="1" dirty="0" err="1">
                <a:latin typeface="Cambria" pitchFamily="18" charset="0"/>
                <a:ea typeface="Cambria" pitchFamily="18" charset="0"/>
              </a:rPr>
              <a:t>искрцавање</a:t>
            </a:r>
            <a:r>
              <a:rPr lang="en-US" sz="2500" b="1" dirty="0">
                <a:latin typeface="Cambria" pitchFamily="18" charset="0"/>
                <a:ea typeface="Cambria" pitchFamily="18" charset="0"/>
              </a:rPr>
              <a:t> </a:t>
            </a:r>
            <a:r>
              <a:rPr lang="en-US" sz="2500" b="1" dirty="0" err="1">
                <a:latin typeface="Cambria" pitchFamily="18" charset="0"/>
                <a:ea typeface="Cambria" pitchFamily="18" charset="0"/>
              </a:rPr>
              <a:t>из</a:t>
            </a:r>
            <a:r>
              <a:rPr lang="en-US" sz="2500" b="1" dirty="0">
                <a:latin typeface="Cambria" pitchFamily="18" charset="0"/>
                <a:ea typeface="Cambria" pitchFamily="18" charset="0"/>
              </a:rPr>
              <a:t> </a:t>
            </a:r>
            <a:r>
              <a:rPr lang="en-US" sz="2500" b="1" dirty="0" err="1">
                <a:latin typeface="Cambria" pitchFamily="18" charset="0"/>
                <a:ea typeface="Cambria" pitchFamily="18" charset="0"/>
              </a:rPr>
              <a:t>возила</a:t>
            </a:r>
            <a:r>
              <a:rPr lang="en-US" sz="2500" dirty="0">
                <a:latin typeface="Cambria" pitchFamily="18" charset="0"/>
                <a:ea typeface="Cambria" pitchFamily="18" charset="0"/>
              </a:rPr>
              <a:t>. </a:t>
            </a:r>
          </a:p>
        </p:txBody>
      </p:sp>
      <p:sp>
        <p:nvSpPr>
          <p:cNvPr id="6" name="Rectangle 5"/>
          <p:cNvSpPr/>
          <p:nvPr/>
        </p:nvSpPr>
        <p:spPr>
          <a:xfrm>
            <a:off x="3929841" y="3296585"/>
            <a:ext cx="3567323" cy="477054"/>
          </a:xfrm>
          <a:prstGeom prst="rect">
            <a:avLst/>
          </a:prstGeom>
        </p:spPr>
        <p:txBody>
          <a:bodyPr wrap="none">
            <a:spAutoFit/>
          </a:bodyPr>
          <a:lstStyle/>
          <a:p>
            <a:pPr marL="457200" indent="-457200">
              <a:buFont typeface="Wingdings" pitchFamily="2" charset="2"/>
              <a:buChar char="Ø"/>
            </a:pPr>
            <a:r>
              <a:rPr lang="en-US" sz="2500" b="1" dirty="0" err="1">
                <a:latin typeface="Cambria" pitchFamily="18" charset="0"/>
                <a:ea typeface="Cambria" pitchFamily="18" charset="0"/>
              </a:rPr>
              <a:t>Путовање</a:t>
            </a:r>
            <a:r>
              <a:rPr lang="en-US" sz="2500" b="1" dirty="0">
                <a:latin typeface="Cambria" pitchFamily="18" charset="0"/>
                <a:ea typeface="Cambria" pitchFamily="18" charset="0"/>
              </a:rPr>
              <a:t> у </a:t>
            </a:r>
            <a:r>
              <a:rPr lang="en-US" sz="2500" b="1" dirty="0" err="1">
                <a:latin typeface="Cambria" pitchFamily="18" charset="0"/>
                <a:ea typeface="Cambria" pitchFamily="18" charset="0"/>
              </a:rPr>
              <a:t>возилу</a:t>
            </a:r>
            <a:endParaRPr lang="en-US" sz="2500" dirty="0">
              <a:latin typeface="Cambria" pitchFamily="18" charset="0"/>
              <a:ea typeface="Cambria" pitchFamily="18" charset="0"/>
            </a:endParaRPr>
          </a:p>
        </p:txBody>
      </p:sp>
      <p:sp>
        <p:nvSpPr>
          <p:cNvPr id="7" name="자유형: 도형 119">
            <a:extLst>
              <a:ext uri="{FF2B5EF4-FFF2-40B4-BE49-F238E27FC236}">
                <a16:creationId xmlns:a16="http://schemas.microsoft.com/office/drawing/2014/main" id="{BD42A9AC-6654-4966-A64D-33329BC56CDE}"/>
              </a:ext>
            </a:extLst>
          </p:cNvPr>
          <p:cNvSpPr/>
          <p:nvPr/>
        </p:nvSpPr>
        <p:spPr>
          <a:xfrm rot="536563">
            <a:off x="3112609" y="3970893"/>
            <a:ext cx="1074535" cy="1918453"/>
          </a:xfrm>
          <a:custGeom>
            <a:avLst/>
            <a:gdLst>
              <a:gd name="connsiteX0" fmla="*/ 214219 w 1074535"/>
              <a:gd name="connsiteY0" fmla="*/ 1091637 h 1918453"/>
              <a:gd name="connsiteX1" fmla="*/ 235318 w 1074535"/>
              <a:gd name="connsiteY1" fmla="*/ 1098104 h 1918453"/>
              <a:gd name="connsiteX2" fmla="*/ 264814 w 1074535"/>
              <a:gd name="connsiteY2" fmla="*/ 1100973 h 1918453"/>
              <a:gd name="connsiteX3" fmla="*/ 328003 w 1074535"/>
              <a:gd name="connsiteY3" fmla="*/ 1100750 h 1918453"/>
              <a:gd name="connsiteX4" fmla="*/ 363240 w 1074535"/>
              <a:gd name="connsiteY4" fmla="*/ 1093506 h 1918453"/>
              <a:gd name="connsiteX5" fmla="*/ 373128 w 1074535"/>
              <a:gd name="connsiteY5" fmla="*/ 1800548 h 1918453"/>
              <a:gd name="connsiteX6" fmla="*/ 372697 w 1074535"/>
              <a:gd name="connsiteY6" fmla="*/ 1805518 h 1918453"/>
              <a:gd name="connsiteX7" fmla="*/ 373239 w 1074535"/>
              <a:gd name="connsiteY7" fmla="*/ 1844277 h 1918453"/>
              <a:gd name="connsiteX8" fmla="*/ 301116 w 1074535"/>
              <a:gd name="connsiteY8" fmla="*/ 1918446 h 1918453"/>
              <a:gd name="connsiteX9" fmla="*/ 226946 w 1074535"/>
              <a:gd name="connsiteY9" fmla="*/ 1846323 h 1918453"/>
              <a:gd name="connsiteX10" fmla="*/ 226574 w 1074535"/>
              <a:gd name="connsiteY10" fmla="*/ 1819736 h 1918453"/>
              <a:gd name="connsiteX11" fmla="*/ 225885 w 1074535"/>
              <a:gd name="connsiteY11" fmla="*/ 1817621 h 1918453"/>
              <a:gd name="connsiteX12" fmla="*/ 224163 w 1074535"/>
              <a:gd name="connsiteY12" fmla="*/ 1802631 h 1918453"/>
              <a:gd name="connsiteX13" fmla="*/ 883809 w 1074535"/>
              <a:gd name="connsiteY13" fmla="*/ 416500 h 1918453"/>
              <a:gd name="connsiteX14" fmla="*/ 957090 w 1074535"/>
              <a:gd name="connsiteY14" fmla="*/ 454060 h 1918453"/>
              <a:gd name="connsiteX15" fmla="*/ 957089 w 1074535"/>
              <a:gd name="connsiteY15" fmla="*/ 454060 h 1918453"/>
              <a:gd name="connsiteX16" fmla="*/ 951038 w 1074535"/>
              <a:gd name="connsiteY16" fmla="*/ 536184 h 1918453"/>
              <a:gd name="connsiteX17" fmla="*/ 944731 w 1074535"/>
              <a:gd name="connsiteY17" fmla="*/ 541616 h 1918453"/>
              <a:gd name="connsiteX18" fmla="*/ 1074535 w 1074535"/>
              <a:gd name="connsiteY18" fmla="*/ 1366500 h 1918453"/>
              <a:gd name="connsiteX19" fmla="*/ 1029371 w 1074535"/>
              <a:gd name="connsiteY19" fmla="*/ 1373606 h 1918453"/>
              <a:gd name="connsiteX20" fmla="*/ 902906 w 1074535"/>
              <a:gd name="connsiteY20" fmla="*/ 569935 h 1918453"/>
              <a:gd name="connsiteX21" fmla="*/ 661675 w 1074535"/>
              <a:gd name="connsiteY21" fmla="*/ 705442 h 1918453"/>
              <a:gd name="connsiteX22" fmla="*/ 653401 w 1074535"/>
              <a:gd name="connsiteY22" fmla="*/ 708573 h 1918453"/>
              <a:gd name="connsiteX23" fmla="*/ 653770 w 1074535"/>
              <a:gd name="connsiteY23" fmla="*/ 539006 h 1918453"/>
              <a:gd name="connsiteX24" fmla="*/ 855663 w 1074535"/>
              <a:gd name="connsiteY24" fmla="*/ 425597 h 1918453"/>
              <a:gd name="connsiteX25" fmla="*/ 883809 w 1074535"/>
              <a:gd name="connsiteY25" fmla="*/ 416500 h 1918453"/>
              <a:gd name="connsiteX26" fmla="*/ 29148 w 1074535"/>
              <a:gd name="connsiteY26" fmla="*/ 400981 h 1918453"/>
              <a:gd name="connsiteX27" fmla="*/ 125491 w 1074535"/>
              <a:gd name="connsiteY27" fmla="*/ 400981 h 1918453"/>
              <a:gd name="connsiteX28" fmla="*/ 149578 w 1074535"/>
              <a:gd name="connsiteY28" fmla="*/ 425068 h 1918453"/>
              <a:gd name="connsiteX29" fmla="*/ 149578 w 1074535"/>
              <a:gd name="connsiteY29" fmla="*/ 965515 h 1918453"/>
              <a:gd name="connsiteX30" fmla="*/ 125491 w 1074535"/>
              <a:gd name="connsiteY30" fmla="*/ 989602 h 1918453"/>
              <a:gd name="connsiteX31" fmla="*/ 29148 w 1074535"/>
              <a:gd name="connsiteY31" fmla="*/ 989602 h 1918453"/>
              <a:gd name="connsiteX32" fmla="*/ 5061 w 1074535"/>
              <a:gd name="connsiteY32" fmla="*/ 965515 h 1918453"/>
              <a:gd name="connsiteX33" fmla="*/ 5061 w 1074535"/>
              <a:gd name="connsiteY33" fmla="*/ 425068 h 1918453"/>
              <a:gd name="connsiteX34" fmla="*/ 29148 w 1074535"/>
              <a:gd name="connsiteY34" fmla="*/ 400981 h 1918453"/>
              <a:gd name="connsiteX35" fmla="*/ 193377 w 1074535"/>
              <a:gd name="connsiteY35" fmla="*/ 366766 h 1918453"/>
              <a:gd name="connsiteX36" fmla="*/ 363365 w 1074535"/>
              <a:gd name="connsiteY36" fmla="*/ 390446 h 1918453"/>
              <a:gd name="connsiteX37" fmla="*/ 374173 w 1074535"/>
              <a:gd name="connsiteY37" fmla="*/ 392126 h 1918453"/>
              <a:gd name="connsiteX38" fmla="*/ 376882 w 1074535"/>
              <a:gd name="connsiteY38" fmla="*/ 393125 h 1918453"/>
              <a:gd name="connsiteX39" fmla="*/ 377281 w 1074535"/>
              <a:gd name="connsiteY39" fmla="*/ 393272 h 1918453"/>
              <a:gd name="connsiteX40" fmla="*/ 401926 w 1074535"/>
              <a:gd name="connsiteY40" fmla="*/ 402363 h 1918453"/>
              <a:gd name="connsiteX41" fmla="*/ 437148 w 1074535"/>
              <a:gd name="connsiteY41" fmla="*/ 462107 h 1918453"/>
              <a:gd name="connsiteX42" fmla="*/ 437102 w 1074535"/>
              <a:gd name="connsiteY42" fmla="*/ 462973 h 1918453"/>
              <a:gd name="connsiteX43" fmla="*/ 438546 w 1074535"/>
              <a:gd name="connsiteY43" fmla="*/ 467567 h 1918453"/>
              <a:gd name="connsiteX44" fmla="*/ 440725 w 1074535"/>
              <a:gd name="connsiteY44" fmla="*/ 488448 h 1918453"/>
              <a:gd name="connsiteX45" fmla="*/ 440758 w 1074535"/>
              <a:gd name="connsiteY45" fmla="*/ 497890 h 1918453"/>
              <a:gd name="connsiteX46" fmla="*/ 444835 w 1074535"/>
              <a:gd name="connsiteY46" fmla="*/ 495669 h 1918453"/>
              <a:gd name="connsiteX47" fmla="*/ 586852 w 1074535"/>
              <a:gd name="connsiteY47" fmla="*/ 546135 h 1918453"/>
              <a:gd name="connsiteX48" fmla="*/ 586511 w 1074535"/>
              <a:gd name="connsiteY48" fmla="*/ 703318 h 1918453"/>
              <a:gd name="connsiteX49" fmla="*/ 579551 w 1074535"/>
              <a:gd name="connsiteY49" fmla="*/ 699391 h 1918453"/>
              <a:gd name="connsiteX50" fmla="*/ 576534 w 1074535"/>
              <a:gd name="connsiteY50" fmla="*/ 695889 h 1918453"/>
              <a:gd name="connsiteX51" fmla="*/ 554440 w 1074535"/>
              <a:gd name="connsiteY51" fmla="*/ 692725 h 1918453"/>
              <a:gd name="connsiteX52" fmla="*/ 441305 w 1074535"/>
              <a:gd name="connsiteY52" fmla="*/ 652522 h 1918453"/>
              <a:gd name="connsiteX53" fmla="*/ 442217 w 1074535"/>
              <a:gd name="connsiteY53" fmla="*/ 910615 h 1918453"/>
              <a:gd name="connsiteX54" fmla="*/ 716699 w 1074535"/>
              <a:gd name="connsiteY54" fmla="*/ 926527 h 1918453"/>
              <a:gd name="connsiteX55" fmla="*/ 745307 w 1074535"/>
              <a:gd name="connsiteY55" fmla="*/ 934049 h 1918453"/>
              <a:gd name="connsiteX56" fmla="*/ 747791 w 1074535"/>
              <a:gd name="connsiteY56" fmla="*/ 935941 h 1918453"/>
              <a:gd name="connsiteX57" fmla="*/ 749560 w 1074535"/>
              <a:gd name="connsiteY57" fmla="*/ 936081 h 1918453"/>
              <a:gd name="connsiteX58" fmla="*/ 802979 w 1074535"/>
              <a:gd name="connsiteY58" fmla="*/ 998747 h 1918453"/>
              <a:gd name="connsiteX59" fmla="*/ 843164 w 1074535"/>
              <a:gd name="connsiteY59" fmla="*/ 1399260 h 1918453"/>
              <a:gd name="connsiteX60" fmla="*/ 781299 w 1074535"/>
              <a:gd name="connsiteY60" fmla="*/ 1451340 h 1918453"/>
              <a:gd name="connsiteX61" fmla="*/ 703433 w 1074535"/>
              <a:gd name="connsiteY61" fmla="*/ 1401491 h 1918453"/>
              <a:gd name="connsiteX62" fmla="*/ 700590 w 1074535"/>
              <a:gd name="connsiteY62" fmla="*/ 1388463 h 1918453"/>
              <a:gd name="connsiteX63" fmla="*/ 700124 w 1074535"/>
              <a:gd name="connsiteY63" fmla="*/ 1388469 h 1918453"/>
              <a:gd name="connsiteX64" fmla="*/ 661854 w 1074535"/>
              <a:gd name="connsiteY64" fmla="*/ 1072578 h 1918453"/>
              <a:gd name="connsiteX65" fmla="*/ 341945 w 1074535"/>
              <a:gd name="connsiteY65" fmla="*/ 1054034 h 1918453"/>
              <a:gd name="connsiteX66" fmla="*/ 339071 w 1074535"/>
              <a:gd name="connsiteY66" fmla="*/ 1054624 h 1918453"/>
              <a:gd name="connsiteX67" fmla="*/ 294302 w 1074535"/>
              <a:gd name="connsiteY67" fmla="*/ 1054782 h 1918453"/>
              <a:gd name="connsiteX68" fmla="*/ 190282 w 1074535"/>
              <a:gd name="connsiteY68" fmla="*/ 951495 h 1918453"/>
              <a:gd name="connsiteX69" fmla="*/ 193377 w 1074535"/>
              <a:gd name="connsiteY69" fmla="*/ 366766 h 1918453"/>
              <a:gd name="connsiteX70" fmla="*/ 21662 w 1074535"/>
              <a:gd name="connsiteY70" fmla="*/ 245799 h 1918453"/>
              <a:gd name="connsiteX71" fmla="*/ 123521 w 1074535"/>
              <a:gd name="connsiteY71" fmla="*/ 245799 h 1918453"/>
              <a:gd name="connsiteX72" fmla="*/ 145183 w 1074535"/>
              <a:gd name="connsiteY72" fmla="*/ 267461 h 1918453"/>
              <a:gd name="connsiteX73" fmla="*/ 145183 w 1074535"/>
              <a:gd name="connsiteY73" fmla="*/ 354108 h 1918453"/>
              <a:gd name="connsiteX74" fmla="*/ 123521 w 1074535"/>
              <a:gd name="connsiteY74" fmla="*/ 375770 h 1918453"/>
              <a:gd name="connsiteX75" fmla="*/ 21662 w 1074535"/>
              <a:gd name="connsiteY75" fmla="*/ 375770 h 1918453"/>
              <a:gd name="connsiteX76" fmla="*/ 0 w 1074535"/>
              <a:gd name="connsiteY76" fmla="*/ 354108 h 1918453"/>
              <a:gd name="connsiteX77" fmla="*/ 0 w 1074535"/>
              <a:gd name="connsiteY77" fmla="*/ 267461 h 1918453"/>
              <a:gd name="connsiteX78" fmla="*/ 21662 w 1074535"/>
              <a:gd name="connsiteY78" fmla="*/ 245799 h 1918453"/>
              <a:gd name="connsiteX79" fmla="*/ 314247 w 1074535"/>
              <a:gd name="connsiteY79" fmla="*/ 3674 h 1918453"/>
              <a:gd name="connsiteX80" fmla="*/ 349632 w 1074535"/>
              <a:gd name="connsiteY80" fmla="*/ 0 h 1918453"/>
              <a:gd name="connsiteX81" fmla="*/ 521798 w 1074535"/>
              <a:gd name="connsiteY81" fmla="*/ 140102 h 1918453"/>
              <a:gd name="connsiteX82" fmla="*/ 385371 w 1074535"/>
              <a:gd name="connsiteY82" fmla="*/ 347654 h 1918453"/>
              <a:gd name="connsiteX83" fmla="*/ 177819 w 1074535"/>
              <a:gd name="connsiteY83" fmla="*/ 211226 h 1918453"/>
              <a:gd name="connsiteX84" fmla="*/ 314247 w 1074535"/>
              <a:gd name="connsiteY84" fmla="*/ 3674 h 191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074535" h="1918453">
                <a:moveTo>
                  <a:pt x="214219" y="1091637"/>
                </a:moveTo>
                <a:lnTo>
                  <a:pt x="235318" y="1098104"/>
                </a:lnTo>
                <a:cubicBezTo>
                  <a:pt x="244849" y="1100020"/>
                  <a:pt x="254714" y="1101008"/>
                  <a:pt x="264814" y="1100973"/>
                </a:cubicBezTo>
                <a:lnTo>
                  <a:pt x="328003" y="1100750"/>
                </a:lnTo>
                <a:lnTo>
                  <a:pt x="363240" y="1093506"/>
                </a:lnTo>
                <a:cubicBezTo>
                  <a:pt x="366536" y="1329186"/>
                  <a:pt x="369832" y="1564867"/>
                  <a:pt x="373128" y="1800548"/>
                </a:cubicBezTo>
                <a:cubicBezTo>
                  <a:pt x="372984" y="1802205"/>
                  <a:pt x="372841" y="1803861"/>
                  <a:pt x="372697" y="1805518"/>
                </a:cubicBezTo>
                <a:lnTo>
                  <a:pt x="373239" y="1844277"/>
                </a:lnTo>
                <a:cubicBezTo>
                  <a:pt x="373804" y="1884675"/>
                  <a:pt x="341513" y="1917882"/>
                  <a:pt x="301116" y="1918446"/>
                </a:cubicBezTo>
                <a:cubicBezTo>
                  <a:pt x="260717" y="1919011"/>
                  <a:pt x="227512" y="1886721"/>
                  <a:pt x="226946" y="1846323"/>
                </a:cubicBezTo>
                <a:lnTo>
                  <a:pt x="226574" y="1819736"/>
                </a:lnTo>
                <a:lnTo>
                  <a:pt x="225885" y="1817621"/>
                </a:lnTo>
                <a:cubicBezTo>
                  <a:pt x="224826" y="1812786"/>
                  <a:pt x="224234" y="1807773"/>
                  <a:pt x="224163" y="1802631"/>
                </a:cubicBezTo>
                <a:close/>
                <a:moveTo>
                  <a:pt x="883809" y="416500"/>
                </a:moveTo>
                <a:cubicBezTo>
                  <a:pt x="912657" y="413265"/>
                  <a:pt x="941978" y="427160"/>
                  <a:pt x="957090" y="454060"/>
                </a:cubicBezTo>
                <a:cubicBezTo>
                  <a:pt x="957089" y="454060"/>
                  <a:pt x="957089" y="454060"/>
                  <a:pt x="957089" y="454060"/>
                </a:cubicBezTo>
                <a:cubicBezTo>
                  <a:pt x="972200" y="480962"/>
                  <a:pt x="968810" y="513231"/>
                  <a:pt x="951038" y="536184"/>
                </a:cubicBezTo>
                <a:lnTo>
                  <a:pt x="944731" y="541616"/>
                </a:lnTo>
                <a:lnTo>
                  <a:pt x="1074535" y="1366500"/>
                </a:lnTo>
                <a:lnTo>
                  <a:pt x="1029371" y="1373606"/>
                </a:lnTo>
                <a:lnTo>
                  <a:pt x="902906" y="569935"/>
                </a:lnTo>
                <a:lnTo>
                  <a:pt x="661675" y="705442"/>
                </a:lnTo>
                <a:lnTo>
                  <a:pt x="653401" y="708573"/>
                </a:lnTo>
                <a:lnTo>
                  <a:pt x="653770" y="539006"/>
                </a:lnTo>
                <a:cubicBezTo>
                  <a:pt x="721067" y="501203"/>
                  <a:pt x="788364" y="463400"/>
                  <a:pt x="855663" y="425597"/>
                </a:cubicBezTo>
                <a:cubicBezTo>
                  <a:pt x="864630" y="420560"/>
                  <a:pt x="874193" y="417578"/>
                  <a:pt x="883809" y="416500"/>
                </a:cubicBezTo>
                <a:close/>
                <a:moveTo>
                  <a:pt x="29148" y="400981"/>
                </a:moveTo>
                <a:lnTo>
                  <a:pt x="125491" y="400981"/>
                </a:lnTo>
                <a:cubicBezTo>
                  <a:pt x="138794" y="400981"/>
                  <a:pt x="149578" y="411765"/>
                  <a:pt x="149578" y="425068"/>
                </a:cubicBezTo>
                <a:lnTo>
                  <a:pt x="149578" y="965515"/>
                </a:lnTo>
                <a:cubicBezTo>
                  <a:pt x="149578" y="978818"/>
                  <a:pt x="138794" y="989602"/>
                  <a:pt x="125491" y="989602"/>
                </a:cubicBezTo>
                <a:lnTo>
                  <a:pt x="29148" y="989602"/>
                </a:lnTo>
                <a:cubicBezTo>
                  <a:pt x="15845" y="989602"/>
                  <a:pt x="5061" y="978818"/>
                  <a:pt x="5061" y="965515"/>
                </a:cubicBezTo>
                <a:lnTo>
                  <a:pt x="5061" y="425068"/>
                </a:lnTo>
                <a:cubicBezTo>
                  <a:pt x="5061" y="411765"/>
                  <a:pt x="15845" y="400981"/>
                  <a:pt x="29148" y="400981"/>
                </a:cubicBezTo>
                <a:close/>
                <a:moveTo>
                  <a:pt x="193377" y="366766"/>
                </a:moveTo>
                <a:cubicBezTo>
                  <a:pt x="225956" y="368211"/>
                  <a:pt x="333232" y="386219"/>
                  <a:pt x="363365" y="390446"/>
                </a:cubicBezTo>
                <a:lnTo>
                  <a:pt x="374173" y="392126"/>
                </a:lnTo>
                <a:lnTo>
                  <a:pt x="376882" y="393125"/>
                </a:lnTo>
                <a:lnTo>
                  <a:pt x="377281" y="393272"/>
                </a:lnTo>
                <a:lnTo>
                  <a:pt x="401926" y="402363"/>
                </a:lnTo>
                <a:cubicBezTo>
                  <a:pt x="422494" y="415097"/>
                  <a:pt x="435971" y="437387"/>
                  <a:pt x="437148" y="462107"/>
                </a:cubicBezTo>
                <a:cubicBezTo>
                  <a:pt x="437133" y="462396"/>
                  <a:pt x="437118" y="462684"/>
                  <a:pt x="437102" y="462973"/>
                </a:cubicBezTo>
                <a:lnTo>
                  <a:pt x="438546" y="467567"/>
                </a:lnTo>
                <a:cubicBezTo>
                  <a:pt x="439950" y="474309"/>
                  <a:pt x="440700" y="481293"/>
                  <a:pt x="440725" y="488448"/>
                </a:cubicBezTo>
                <a:lnTo>
                  <a:pt x="440758" y="497890"/>
                </a:lnTo>
                <a:lnTo>
                  <a:pt x="444835" y="495669"/>
                </a:lnTo>
                <a:lnTo>
                  <a:pt x="586852" y="546135"/>
                </a:lnTo>
                <a:lnTo>
                  <a:pt x="586511" y="703318"/>
                </a:lnTo>
                <a:lnTo>
                  <a:pt x="579551" y="699391"/>
                </a:lnTo>
                <a:lnTo>
                  <a:pt x="576534" y="695889"/>
                </a:lnTo>
                <a:lnTo>
                  <a:pt x="554440" y="692725"/>
                </a:lnTo>
                <a:lnTo>
                  <a:pt x="441305" y="652522"/>
                </a:lnTo>
                <a:lnTo>
                  <a:pt x="442217" y="910615"/>
                </a:lnTo>
                <a:lnTo>
                  <a:pt x="716699" y="926527"/>
                </a:lnTo>
                <a:cubicBezTo>
                  <a:pt x="726967" y="927122"/>
                  <a:pt x="736628" y="929769"/>
                  <a:pt x="745307" y="934049"/>
                </a:cubicBezTo>
                <a:lnTo>
                  <a:pt x="747791" y="935941"/>
                </a:lnTo>
                <a:lnTo>
                  <a:pt x="749560" y="936081"/>
                </a:lnTo>
                <a:cubicBezTo>
                  <a:pt x="777462" y="944092"/>
                  <a:pt x="799270" y="968116"/>
                  <a:pt x="802979" y="998747"/>
                </a:cubicBezTo>
                <a:lnTo>
                  <a:pt x="843164" y="1399260"/>
                </a:lnTo>
                <a:cubicBezTo>
                  <a:pt x="835128" y="1426612"/>
                  <a:pt x="811402" y="1447882"/>
                  <a:pt x="781299" y="1451340"/>
                </a:cubicBezTo>
                <a:cubicBezTo>
                  <a:pt x="746179" y="1455374"/>
                  <a:pt x="714015" y="1433829"/>
                  <a:pt x="703433" y="1401491"/>
                </a:cubicBezTo>
                <a:lnTo>
                  <a:pt x="700590" y="1388463"/>
                </a:lnTo>
                <a:lnTo>
                  <a:pt x="700124" y="1388469"/>
                </a:lnTo>
                <a:lnTo>
                  <a:pt x="661854" y="1072578"/>
                </a:lnTo>
                <a:lnTo>
                  <a:pt x="341945" y="1054034"/>
                </a:lnTo>
                <a:lnTo>
                  <a:pt x="339071" y="1054624"/>
                </a:lnTo>
                <a:lnTo>
                  <a:pt x="294302" y="1054782"/>
                </a:lnTo>
                <a:cubicBezTo>
                  <a:pt x="237055" y="1054985"/>
                  <a:pt x="190484" y="1008742"/>
                  <a:pt x="190282" y="951495"/>
                </a:cubicBezTo>
                <a:cubicBezTo>
                  <a:pt x="176632" y="832469"/>
                  <a:pt x="184916" y="491779"/>
                  <a:pt x="193377" y="366766"/>
                </a:cubicBezTo>
                <a:close/>
                <a:moveTo>
                  <a:pt x="21662" y="245799"/>
                </a:moveTo>
                <a:lnTo>
                  <a:pt x="123521" y="245799"/>
                </a:lnTo>
                <a:cubicBezTo>
                  <a:pt x="135485" y="245799"/>
                  <a:pt x="145183" y="255497"/>
                  <a:pt x="145183" y="267461"/>
                </a:cubicBezTo>
                <a:lnTo>
                  <a:pt x="145183" y="354108"/>
                </a:lnTo>
                <a:cubicBezTo>
                  <a:pt x="145183" y="366072"/>
                  <a:pt x="135485" y="375770"/>
                  <a:pt x="123521" y="375770"/>
                </a:cubicBezTo>
                <a:lnTo>
                  <a:pt x="21662" y="375770"/>
                </a:lnTo>
                <a:cubicBezTo>
                  <a:pt x="9698" y="375770"/>
                  <a:pt x="0" y="366072"/>
                  <a:pt x="0" y="354108"/>
                </a:cubicBezTo>
                <a:lnTo>
                  <a:pt x="0" y="267461"/>
                </a:lnTo>
                <a:cubicBezTo>
                  <a:pt x="0" y="255497"/>
                  <a:pt x="9698" y="245799"/>
                  <a:pt x="21662" y="245799"/>
                </a:cubicBezTo>
                <a:close/>
                <a:moveTo>
                  <a:pt x="314247" y="3674"/>
                </a:moveTo>
                <a:cubicBezTo>
                  <a:pt x="326119" y="1218"/>
                  <a:pt x="337961" y="25"/>
                  <a:pt x="349632" y="0"/>
                </a:cubicBezTo>
                <a:cubicBezTo>
                  <a:pt x="431319" y="-167"/>
                  <a:pt x="504614" y="56988"/>
                  <a:pt x="521798" y="140102"/>
                </a:cubicBezTo>
                <a:cubicBezTo>
                  <a:pt x="541439" y="235089"/>
                  <a:pt x="480358" y="328013"/>
                  <a:pt x="385371" y="347654"/>
                </a:cubicBezTo>
                <a:cubicBezTo>
                  <a:pt x="290384" y="367294"/>
                  <a:pt x="197460" y="306213"/>
                  <a:pt x="177819" y="211226"/>
                </a:cubicBezTo>
                <a:cubicBezTo>
                  <a:pt x="158178" y="116239"/>
                  <a:pt x="219259" y="23314"/>
                  <a:pt x="314247" y="367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2">
            <a:extLst>
              <a:ext uri="{FF2B5EF4-FFF2-40B4-BE49-F238E27FC236}">
                <a16:creationId xmlns:a16="http://schemas.microsoft.com/office/drawing/2014/main" id="{0EEFC038-3220-4B9B-A74A-A9B476E3F300}"/>
              </a:ext>
            </a:extLst>
          </p:cNvPr>
          <p:cNvSpPr/>
          <p:nvPr/>
        </p:nvSpPr>
        <p:spPr>
          <a:xfrm>
            <a:off x="1103791" y="5839981"/>
            <a:ext cx="2581200" cy="10180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 name="직사각형 3">
            <a:extLst>
              <a:ext uri="{FF2B5EF4-FFF2-40B4-BE49-F238E27FC236}">
                <a16:creationId xmlns:a16="http://schemas.microsoft.com/office/drawing/2014/main" id="{E23CD34F-20CE-4F9F-ADE4-D449EA3EDE31}"/>
              </a:ext>
            </a:extLst>
          </p:cNvPr>
          <p:cNvSpPr/>
          <p:nvPr/>
        </p:nvSpPr>
        <p:spPr>
          <a:xfrm>
            <a:off x="3589054" y="5486400"/>
            <a:ext cx="2581200"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 name="직사각형 4">
            <a:extLst>
              <a:ext uri="{FF2B5EF4-FFF2-40B4-BE49-F238E27FC236}">
                <a16:creationId xmlns:a16="http://schemas.microsoft.com/office/drawing/2014/main" id="{3B5620EF-F69C-4442-A840-33265C23A231}"/>
              </a:ext>
            </a:extLst>
          </p:cNvPr>
          <p:cNvSpPr/>
          <p:nvPr/>
        </p:nvSpPr>
        <p:spPr>
          <a:xfrm>
            <a:off x="6035128" y="4963886"/>
            <a:ext cx="2581200" cy="18941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 name="직사각형 5">
            <a:extLst>
              <a:ext uri="{FF2B5EF4-FFF2-40B4-BE49-F238E27FC236}">
                <a16:creationId xmlns:a16="http://schemas.microsoft.com/office/drawing/2014/main" id="{0B6B5270-55BA-4D98-890C-6056ACF88274}"/>
              </a:ext>
            </a:extLst>
          </p:cNvPr>
          <p:cNvSpPr/>
          <p:nvPr/>
        </p:nvSpPr>
        <p:spPr>
          <a:xfrm>
            <a:off x="8598770" y="4585063"/>
            <a:ext cx="2581200" cy="22729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00"/>
                                        <p:tgtEl>
                                          <p:spTgt spid="2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p:bldP spid="5" grpId="0"/>
      <p:bldP spid="6" grpId="0"/>
      <p:bldP spid="7" grpId="0" animBg="1"/>
      <p:bldP spid="8" grpId="0" animBg="1"/>
      <p:bldP spid="9" grpId="0" animBg="1"/>
      <p:bldP spid="10" grpId="0" animBg="1"/>
      <p:bldP spid="1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marL="547370" indent="-547370" algn="ctr">
              <a:lnSpc>
                <a:spcPct val="107000"/>
              </a:lnSpc>
              <a:spcBef>
                <a:spcPts val="1800"/>
              </a:spcBef>
              <a:spcAft>
                <a:spcPts val="1800"/>
              </a:spcAft>
            </a:pPr>
            <a:r>
              <a:rPr lang="sr-Cyrl-RS" sz="3200" kern="100" dirty="0">
                <a:latin typeface="Cambria"/>
                <a:ea typeface="Times New Roman"/>
                <a:cs typeface="Times New Roman"/>
              </a:rPr>
              <a:t>Прилагођеност возила</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47</a:t>
            </a:fld>
            <a:endParaRPr lang="sr-Latn-RS" dirty="0"/>
          </a:p>
        </p:txBody>
      </p:sp>
      <p:sp>
        <p:nvSpPr>
          <p:cNvPr id="22" name="Rectangle 21"/>
          <p:cNvSpPr/>
          <p:nvPr/>
        </p:nvSpPr>
        <p:spPr>
          <a:xfrm>
            <a:off x="457202" y="1169689"/>
            <a:ext cx="11364683" cy="6555641"/>
          </a:xfrm>
          <a:prstGeom prst="rect">
            <a:avLst/>
          </a:prstGeom>
        </p:spPr>
        <p:txBody>
          <a:bodyPr wrap="square">
            <a:spAutoFit/>
          </a:bodyPr>
          <a:lstStyle/>
          <a:p>
            <a:pPr algn="just">
              <a:spcAft>
                <a:spcPts val="3000"/>
              </a:spcAft>
            </a:pPr>
            <a:r>
              <a:rPr lang="en-US" sz="2300" b="1" dirty="0" err="1">
                <a:latin typeface="Cambria" pitchFamily="18" charset="0"/>
                <a:ea typeface="Cambria" pitchFamily="18" charset="0"/>
              </a:rPr>
              <a:t>Укрцавање</a:t>
            </a:r>
            <a:r>
              <a:rPr lang="en-US" sz="2300" b="1" dirty="0">
                <a:latin typeface="Cambria" pitchFamily="18" charset="0"/>
                <a:ea typeface="Cambria" pitchFamily="18" charset="0"/>
              </a:rPr>
              <a:t>/</a:t>
            </a:r>
            <a:r>
              <a:rPr lang="en-US" sz="2300" b="1" dirty="0" err="1">
                <a:latin typeface="Cambria" pitchFamily="18" charset="0"/>
                <a:ea typeface="Cambria" pitchFamily="18" charset="0"/>
              </a:rPr>
              <a:t>искрцавање</a:t>
            </a:r>
            <a:r>
              <a:rPr lang="en-US" sz="2300" b="1" dirty="0">
                <a:latin typeface="Cambria" pitchFamily="18" charset="0"/>
                <a:ea typeface="Cambria" pitchFamily="18" charset="0"/>
              </a:rPr>
              <a:t> </a:t>
            </a:r>
            <a:r>
              <a:rPr lang="en-US" sz="2300" b="1" dirty="0" err="1">
                <a:latin typeface="Cambria" pitchFamily="18" charset="0"/>
                <a:ea typeface="Cambria" pitchFamily="18" charset="0"/>
              </a:rPr>
              <a:t>из</a:t>
            </a:r>
            <a:r>
              <a:rPr lang="en-US" sz="2300" b="1" dirty="0">
                <a:latin typeface="Cambria" pitchFamily="18" charset="0"/>
                <a:ea typeface="Cambria" pitchFamily="18" charset="0"/>
              </a:rPr>
              <a:t> </a:t>
            </a:r>
            <a:r>
              <a:rPr lang="en-US" sz="2300" b="1" dirty="0" err="1">
                <a:latin typeface="Cambria" pitchFamily="18" charset="0"/>
                <a:ea typeface="Cambria" pitchFamily="18" charset="0"/>
              </a:rPr>
              <a:t>возила</a:t>
            </a:r>
            <a:r>
              <a:rPr lang="en-US" sz="2300" dirty="0">
                <a:latin typeface="Cambria" pitchFamily="18" charset="0"/>
                <a:ea typeface="Cambria" pitchFamily="18" charset="0"/>
              </a:rPr>
              <a:t>. </a:t>
            </a:r>
            <a:r>
              <a:rPr lang="en-US" sz="2300" dirty="0" err="1">
                <a:latin typeface="Cambria" pitchFamily="18" charset="0"/>
                <a:ea typeface="Cambria" pitchFamily="18" charset="0"/>
              </a:rPr>
              <a:t>Кључна</a:t>
            </a:r>
            <a:r>
              <a:rPr lang="en-US" sz="2300" dirty="0">
                <a:latin typeface="Cambria" pitchFamily="18" charset="0"/>
                <a:ea typeface="Cambria" pitchFamily="18" charset="0"/>
              </a:rPr>
              <a:t> </a:t>
            </a:r>
            <a:r>
              <a:rPr lang="en-US" sz="2300" dirty="0" err="1">
                <a:latin typeface="Cambria" pitchFamily="18" charset="0"/>
                <a:ea typeface="Cambria" pitchFamily="18" charset="0"/>
              </a:rPr>
              <a:t>ствар</a:t>
            </a:r>
            <a:r>
              <a:rPr lang="en-US" sz="2300" dirty="0">
                <a:latin typeface="Cambria" pitchFamily="18" charset="0"/>
                <a:ea typeface="Cambria" pitchFamily="18" charset="0"/>
              </a:rPr>
              <a:t> </a:t>
            </a:r>
            <a:r>
              <a:rPr lang="en-US" sz="2300" dirty="0" err="1">
                <a:latin typeface="Cambria" pitchFamily="18" charset="0"/>
                <a:ea typeface="Cambria" pitchFamily="18" charset="0"/>
              </a:rPr>
              <a:t>везана</a:t>
            </a:r>
            <a:r>
              <a:rPr lang="en-US" sz="2300" dirty="0">
                <a:latin typeface="Cambria" pitchFamily="18" charset="0"/>
                <a:ea typeface="Cambria" pitchFamily="18" charset="0"/>
              </a:rPr>
              <a:t> </a:t>
            </a:r>
            <a:r>
              <a:rPr lang="en-US" sz="2300" dirty="0" err="1">
                <a:latin typeface="Cambria" pitchFamily="18" charset="0"/>
                <a:ea typeface="Cambria" pitchFamily="18" charset="0"/>
              </a:rPr>
              <a:t>за</a:t>
            </a:r>
            <a:r>
              <a:rPr lang="en-US" sz="2300" dirty="0">
                <a:latin typeface="Cambria" pitchFamily="18" charset="0"/>
                <a:ea typeface="Cambria" pitchFamily="18" charset="0"/>
              </a:rPr>
              <a:t> </a:t>
            </a:r>
            <a:r>
              <a:rPr lang="en-US" sz="2300" dirty="0" err="1">
                <a:latin typeface="Cambria" pitchFamily="18" charset="0"/>
                <a:ea typeface="Cambria" pitchFamily="18" charset="0"/>
              </a:rPr>
              <a:t>укрцавање</a:t>
            </a:r>
            <a:r>
              <a:rPr lang="en-US" sz="2300" dirty="0">
                <a:latin typeface="Cambria" pitchFamily="18" charset="0"/>
                <a:ea typeface="Cambria" pitchFamily="18" charset="0"/>
              </a:rPr>
              <a:t>/</a:t>
            </a:r>
            <a:r>
              <a:rPr lang="en-US" sz="2300" dirty="0" err="1">
                <a:latin typeface="Cambria" pitchFamily="18" charset="0"/>
                <a:ea typeface="Cambria" pitchFamily="18" charset="0"/>
              </a:rPr>
              <a:t>искрцавање</a:t>
            </a:r>
            <a:r>
              <a:rPr lang="en-US" sz="2300" dirty="0">
                <a:latin typeface="Cambria" pitchFamily="18" charset="0"/>
                <a:ea typeface="Cambria" pitchFamily="18" charset="0"/>
              </a:rPr>
              <a:t> </a:t>
            </a:r>
            <a:r>
              <a:rPr lang="en-US" sz="2300" dirty="0" err="1">
                <a:latin typeface="Cambria" pitchFamily="18" charset="0"/>
                <a:ea typeface="Cambria" pitchFamily="18" charset="0"/>
              </a:rPr>
              <a:t>особа</a:t>
            </a:r>
            <a:r>
              <a:rPr lang="en-US" sz="2300" dirty="0">
                <a:latin typeface="Cambria" pitchFamily="18" charset="0"/>
                <a:ea typeface="Cambria" pitchFamily="18" charset="0"/>
              </a:rPr>
              <a:t> </a:t>
            </a:r>
            <a:r>
              <a:rPr lang="en-US" sz="2300" dirty="0" err="1">
                <a:latin typeface="Cambria" pitchFamily="18" charset="0"/>
                <a:ea typeface="Cambria" pitchFamily="18" charset="0"/>
              </a:rPr>
              <a:t>са</a:t>
            </a:r>
            <a:r>
              <a:rPr lang="en-US" sz="2300" dirty="0">
                <a:latin typeface="Cambria" pitchFamily="18" charset="0"/>
                <a:ea typeface="Cambria" pitchFamily="18" charset="0"/>
              </a:rPr>
              <a:t> </a:t>
            </a:r>
            <a:r>
              <a:rPr lang="en-US" sz="2300" dirty="0" err="1">
                <a:latin typeface="Cambria" pitchFamily="18" charset="0"/>
                <a:ea typeface="Cambria" pitchFamily="18" charset="0"/>
              </a:rPr>
              <a:t>инвалидитетом</a:t>
            </a:r>
            <a:r>
              <a:rPr lang="en-US" sz="2300" dirty="0">
                <a:latin typeface="Cambria" pitchFamily="18" charset="0"/>
                <a:ea typeface="Cambria" pitchFamily="18" charset="0"/>
              </a:rPr>
              <a:t> у </a:t>
            </a:r>
            <a:r>
              <a:rPr lang="en-US" sz="2300" dirty="0" err="1">
                <a:latin typeface="Cambria" pitchFamily="18" charset="0"/>
                <a:ea typeface="Cambria" pitchFamily="18" charset="0"/>
              </a:rPr>
              <a:t>возила</a:t>
            </a:r>
            <a:r>
              <a:rPr lang="en-US" sz="2300" dirty="0">
                <a:latin typeface="Cambria" pitchFamily="18" charset="0"/>
                <a:ea typeface="Cambria" pitchFamily="18" charset="0"/>
              </a:rPr>
              <a:t> </a:t>
            </a:r>
            <a:r>
              <a:rPr lang="en-US" sz="2300" dirty="0" err="1">
                <a:latin typeface="Cambria" pitchFamily="18" charset="0"/>
                <a:ea typeface="Cambria" pitchFamily="18" charset="0"/>
              </a:rPr>
              <a:t>јавног</a:t>
            </a:r>
            <a:r>
              <a:rPr lang="en-US" sz="2300" dirty="0">
                <a:latin typeface="Cambria" pitchFamily="18" charset="0"/>
                <a:ea typeface="Cambria" pitchFamily="18" charset="0"/>
              </a:rPr>
              <a:t> </a:t>
            </a:r>
            <a:r>
              <a:rPr lang="en-US" sz="2300" dirty="0" err="1">
                <a:latin typeface="Cambria" pitchFamily="18" charset="0"/>
                <a:ea typeface="Cambria" pitchFamily="18" charset="0"/>
              </a:rPr>
              <a:t>превоза</a:t>
            </a:r>
            <a:r>
              <a:rPr lang="en-US" sz="2300" dirty="0">
                <a:latin typeface="Cambria" pitchFamily="18" charset="0"/>
                <a:ea typeface="Cambria" pitchFamily="18" charset="0"/>
              </a:rPr>
              <a:t> </a:t>
            </a:r>
            <a:r>
              <a:rPr lang="en-US" sz="2300" dirty="0" err="1">
                <a:latin typeface="Cambria" pitchFamily="18" charset="0"/>
                <a:ea typeface="Cambria" pitchFamily="18" charset="0"/>
              </a:rPr>
              <a:t>представљају</a:t>
            </a:r>
            <a:r>
              <a:rPr lang="en-US" sz="2300" dirty="0">
                <a:latin typeface="Cambria" pitchFamily="18" charset="0"/>
                <a:ea typeface="Cambria" pitchFamily="18" charset="0"/>
              </a:rPr>
              <a:t> </a:t>
            </a:r>
            <a:r>
              <a:rPr lang="en-US" sz="2300" dirty="0" err="1">
                <a:latin typeface="Cambria" pitchFamily="18" charset="0"/>
                <a:ea typeface="Cambria" pitchFamily="18" charset="0"/>
              </a:rPr>
              <a:t>рампе</a:t>
            </a:r>
            <a:r>
              <a:rPr lang="en-US" sz="2300" dirty="0">
                <a:latin typeface="Cambria" pitchFamily="18" charset="0"/>
                <a:ea typeface="Cambria" pitchFamily="18" charset="0"/>
              </a:rPr>
              <a:t> </a:t>
            </a:r>
            <a:r>
              <a:rPr lang="en-US" sz="2300" dirty="0" err="1">
                <a:latin typeface="Cambria" pitchFamily="18" charset="0"/>
                <a:ea typeface="Cambria" pitchFamily="18" charset="0"/>
              </a:rPr>
              <a:t>за</a:t>
            </a:r>
            <a:r>
              <a:rPr lang="en-US" sz="2300" dirty="0">
                <a:latin typeface="Cambria" pitchFamily="18" charset="0"/>
                <a:ea typeface="Cambria" pitchFamily="18" charset="0"/>
              </a:rPr>
              <a:t> </a:t>
            </a:r>
            <a:r>
              <a:rPr lang="en-US" sz="2300" dirty="0" err="1">
                <a:latin typeface="Cambria" pitchFamily="18" charset="0"/>
                <a:ea typeface="Cambria" pitchFamily="18" charset="0"/>
              </a:rPr>
              <a:t>улазак</a:t>
            </a:r>
            <a:r>
              <a:rPr lang="en-US" sz="2300" dirty="0">
                <a:latin typeface="Cambria" pitchFamily="18" charset="0"/>
                <a:ea typeface="Cambria" pitchFamily="18" charset="0"/>
              </a:rPr>
              <a:t>/</a:t>
            </a:r>
            <a:r>
              <a:rPr lang="en-US" sz="2300" dirty="0" err="1">
                <a:latin typeface="Cambria" pitchFamily="18" charset="0"/>
                <a:ea typeface="Cambria" pitchFamily="18" charset="0"/>
              </a:rPr>
              <a:t>излазак</a:t>
            </a:r>
            <a:r>
              <a:rPr lang="en-US" sz="2300" dirty="0">
                <a:latin typeface="Cambria" pitchFamily="18" charset="0"/>
                <a:ea typeface="Cambria" pitchFamily="18" charset="0"/>
              </a:rPr>
              <a:t> </a:t>
            </a:r>
            <a:r>
              <a:rPr lang="en-US" sz="2300" dirty="0" err="1">
                <a:latin typeface="Cambria" pitchFamily="18" charset="0"/>
                <a:ea typeface="Cambria" pitchFamily="18" charset="0"/>
              </a:rPr>
              <a:t>особа</a:t>
            </a:r>
            <a:r>
              <a:rPr lang="en-US" sz="2300" dirty="0">
                <a:latin typeface="Cambria" pitchFamily="18" charset="0"/>
                <a:ea typeface="Cambria" pitchFamily="18" charset="0"/>
              </a:rPr>
              <a:t> </a:t>
            </a:r>
            <a:r>
              <a:rPr lang="en-US" sz="2300" dirty="0" err="1">
                <a:latin typeface="Cambria" pitchFamily="18" charset="0"/>
                <a:ea typeface="Cambria" pitchFamily="18" charset="0"/>
              </a:rPr>
              <a:t>које</a:t>
            </a:r>
            <a:r>
              <a:rPr lang="en-US" sz="2300" dirty="0">
                <a:latin typeface="Cambria" pitchFamily="18" charset="0"/>
                <a:ea typeface="Cambria" pitchFamily="18" charset="0"/>
              </a:rPr>
              <a:t> </a:t>
            </a:r>
            <a:r>
              <a:rPr lang="en-US" sz="2300" dirty="0" err="1">
                <a:latin typeface="Cambria" pitchFamily="18" charset="0"/>
                <a:ea typeface="Cambria" pitchFamily="18" charset="0"/>
              </a:rPr>
              <a:t>користе</a:t>
            </a:r>
            <a:r>
              <a:rPr lang="en-US" sz="2300" dirty="0">
                <a:latin typeface="Cambria" pitchFamily="18" charset="0"/>
                <a:ea typeface="Cambria" pitchFamily="18" charset="0"/>
              </a:rPr>
              <a:t> </a:t>
            </a:r>
            <a:r>
              <a:rPr lang="en-US" sz="2300" dirty="0" err="1">
                <a:latin typeface="Cambria" pitchFamily="18" charset="0"/>
                <a:ea typeface="Cambria" pitchFamily="18" charset="0"/>
              </a:rPr>
              <a:t>инвалидска</a:t>
            </a:r>
            <a:r>
              <a:rPr lang="en-US" sz="2300" dirty="0">
                <a:latin typeface="Cambria" pitchFamily="18" charset="0"/>
                <a:ea typeface="Cambria" pitchFamily="18" charset="0"/>
              </a:rPr>
              <a:t> </a:t>
            </a:r>
            <a:r>
              <a:rPr lang="en-US" sz="2300" dirty="0" err="1">
                <a:latin typeface="Cambria" pitchFamily="18" charset="0"/>
                <a:ea typeface="Cambria" pitchFamily="18" charset="0"/>
              </a:rPr>
              <a:t>колица</a:t>
            </a:r>
            <a:r>
              <a:rPr lang="en-US" sz="2300" dirty="0">
                <a:latin typeface="Cambria" pitchFamily="18" charset="0"/>
                <a:ea typeface="Cambria" pitchFamily="18" charset="0"/>
              </a:rPr>
              <a:t>. </a:t>
            </a:r>
            <a:r>
              <a:rPr lang="en-US" sz="2300" dirty="0" err="1">
                <a:latin typeface="Cambria" pitchFamily="18" charset="0"/>
                <a:ea typeface="Cambria" pitchFamily="18" charset="0"/>
              </a:rPr>
              <a:t>Поред</a:t>
            </a:r>
            <a:r>
              <a:rPr lang="en-US" sz="2300" dirty="0">
                <a:latin typeface="Cambria" pitchFamily="18" charset="0"/>
                <a:ea typeface="Cambria" pitchFamily="18" charset="0"/>
              </a:rPr>
              <a:t> </a:t>
            </a:r>
            <a:r>
              <a:rPr lang="en-US" sz="2300" dirty="0" err="1">
                <a:latin typeface="Cambria" pitchFamily="18" charset="0"/>
                <a:ea typeface="Cambria" pitchFamily="18" charset="0"/>
              </a:rPr>
              <a:t>тога</a:t>
            </a:r>
            <a:r>
              <a:rPr lang="en-US" sz="2300" dirty="0">
                <a:latin typeface="Cambria" pitchFamily="18" charset="0"/>
                <a:ea typeface="Cambria" pitchFamily="18" charset="0"/>
              </a:rPr>
              <a:t>, </a:t>
            </a:r>
            <a:r>
              <a:rPr lang="en-US" sz="2300" dirty="0" err="1">
                <a:latin typeface="Cambria" pitchFamily="18" charset="0"/>
                <a:ea typeface="Cambria" pitchFamily="18" charset="0"/>
              </a:rPr>
              <a:t>спуштање</a:t>
            </a:r>
            <a:r>
              <a:rPr lang="en-US" sz="2300" dirty="0">
                <a:latin typeface="Cambria" pitchFamily="18" charset="0"/>
                <a:ea typeface="Cambria" pitchFamily="18" charset="0"/>
              </a:rPr>
              <a:t> </a:t>
            </a:r>
            <a:r>
              <a:rPr lang="en-US" sz="2300" dirty="0" err="1">
                <a:latin typeface="Cambria" pitchFamily="18" charset="0"/>
                <a:ea typeface="Cambria" pitchFamily="18" charset="0"/>
              </a:rPr>
              <a:t>пода</a:t>
            </a:r>
            <a:r>
              <a:rPr lang="en-US" sz="2300" dirty="0">
                <a:latin typeface="Cambria" pitchFamily="18" charset="0"/>
                <a:ea typeface="Cambria" pitchFamily="18" charset="0"/>
              </a:rPr>
              <a:t> </a:t>
            </a:r>
            <a:r>
              <a:rPr lang="en-US" sz="2300" dirty="0" err="1">
                <a:latin typeface="Cambria" pitchFamily="18" charset="0"/>
                <a:ea typeface="Cambria" pitchFamily="18" charset="0"/>
              </a:rPr>
              <a:t>аутобуса</a:t>
            </a:r>
            <a:r>
              <a:rPr lang="en-US" sz="2300" dirty="0">
                <a:latin typeface="Cambria" pitchFamily="18" charset="0"/>
                <a:ea typeface="Cambria" pitchFamily="18" charset="0"/>
              </a:rPr>
              <a:t> </a:t>
            </a:r>
            <a:r>
              <a:rPr lang="en-US" sz="2300" dirty="0" err="1">
                <a:latin typeface="Cambria" pitchFamily="18" charset="0"/>
                <a:ea typeface="Cambria" pitchFamily="18" charset="0"/>
              </a:rPr>
              <a:t>на</a:t>
            </a:r>
            <a:r>
              <a:rPr lang="en-US" sz="2300" dirty="0">
                <a:latin typeface="Cambria" pitchFamily="18" charset="0"/>
                <a:ea typeface="Cambria" pitchFamily="18" charset="0"/>
              </a:rPr>
              <a:t> </a:t>
            </a:r>
            <a:r>
              <a:rPr lang="en-US" sz="2300" dirty="0" err="1">
                <a:latin typeface="Cambria" pitchFamily="18" charset="0"/>
                <a:ea typeface="Cambria" pitchFamily="18" charset="0"/>
              </a:rPr>
              <a:t>стајалиштима</a:t>
            </a:r>
            <a:r>
              <a:rPr lang="en-US" sz="2300" dirty="0">
                <a:latin typeface="Cambria" pitchFamily="18" charset="0"/>
                <a:ea typeface="Cambria" pitchFamily="18" charset="0"/>
              </a:rPr>
              <a:t> </a:t>
            </a:r>
            <a:r>
              <a:rPr lang="en-US" sz="2300" dirty="0" err="1">
                <a:latin typeface="Cambria" pitchFamily="18" charset="0"/>
                <a:ea typeface="Cambria" pitchFamily="18" charset="0"/>
              </a:rPr>
              <a:t>додатно</a:t>
            </a:r>
            <a:r>
              <a:rPr lang="en-US" sz="2300" dirty="0">
                <a:latin typeface="Cambria" pitchFamily="18" charset="0"/>
                <a:ea typeface="Cambria" pitchFamily="18" charset="0"/>
              </a:rPr>
              <a:t> </a:t>
            </a:r>
            <a:r>
              <a:rPr lang="en-US" sz="2300" dirty="0" err="1">
                <a:latin typeface="Cambria" pitchFamily="18" charset="0"/>
                <a:ea typeface="Cambria" pitchFamily="18" charset="0"/>
              </a:rPr>
              <a:t>може</a:t>
            </a:r>
            <a:r>
              <a:rPr lang="en-US" sz="2300" dirty="0">
                <a:latin typeface="Cambria" pitchFamily="18" charset="0"/>
                <a:ea typeface="Cambria" pitchFamily="18" charset="0"/>
              </a:rPr>
              <a:t> </a:t>
            </a:r>
            <a:r>
              <a:rPr lang="en-US" sz="2300" dirty="0" err="1">
                <a:latin typeface="Cambria" pitchFamily="18" charset="0"/>
                <a:ea typeface="Cambria" pitchFamily="18" charset="0"/>
              </a:rPr>
              <a:t>олакшати</a:t>
            </a:r>
            <a:r>
              <a:rPr lang="en-US" sz="2300" dirty="0">
                <a:latin typeface="Cambria" pitchFamily="18" charset="0"/>
                <a:ea typeface="Cambria" pitchFamily="18" charset="0"/>
              </a:rPr>
              <a:t> </a:t>
            </a:r>
            <a:r>
              <a:rPr lang="en-US" sz="2300" dirty="0" err="1">
                <a:latin typeface="Cambria" pitchFamily="18" charset="0"/>
                <a:ea typeface="Cambria" pitchFamily="18" charset="0"/>
              </a:rPr>
              <a:t>ове</a:t>
            </a:r>
            <a:r>
              <a:rPr lang="en-US" sz="2300" dirty="0">
                <a:latin typeface="Cambria" pitchFamily="18" charset="0"/>
                <a:ea typeface="Cambria" pitchFamily="18" charset="0"/>
              </a:rPr>
              <a:t> </a:t>
            </a:r>
            <a:r>
              <a:rPr lang="en-US" sz="2300" dirty="0" err="1">
                <a:latin typeface="Cambria" pitchFamily="18" charset="0"/>
                <a:ea typeface="Cambria" pitchFamily="18" charset="0"/>
              </a:rPr>
              <a:t>активности</a:t>
            </a:r>
            <a:r>
              <a:rPr lang="en-US" sz="2300" dirty="0">
                <a:latin typeface="Cambria" pitchFamily="18" charset="0"/>
                <a:ea typeface="Cambria" pitchFamily="18" charset="0"/>
              </a:rPr>
              <a:t> </a:t>
            </a:r>
            <a:r>
              <a:rPr lang="en-US" sz="2300" dirty="0" err="1">
                <a:latin typeface="Cambria" pitchFamily="18" charset="0"/>
                <a:ea typeface="Cambria" pitchFamily="18" charset="0"/>
              </a:rPr>
              <a:t>за</a:t>
            </a:r>
            <a:r>
              <a:rPr lang="en-US" sz="2300" dirty="0">
                <a:latin typeface="Cambria" pitchFamily="18" charset="0"/>
                <a:ea typeface="Cambria" pitchFamily="18" charset="0"/>
              </a:rPr>
              <a:t> </a:t>
            </a:r>
            <a:r>
              <a:rPr lang="en-US" sz="2300" dirty="0" err="1">
                <a:latin typeface="Cambria" pitchFamily="18" charset="0"/>
                <a:ea typeface="Cambria" pitchFamily="18" charset="0"/>
              </a:rPr>
              <a:t>све</a:t>
            </a:r>
            <a:r>
              <a:rPr lang="en-US" sz="2300" dirty="0">
                <a:latin typeface="Cambria" pitchFamily="18" charset="0"/>
                <a:ea typeface="Cambria" pitchFamily="18" charset="0"/>
              </a:rPr>
              <a:t> </a:t>
            </a:r>
            <a:r>
              <a:rPr lang="en-US" sz="2300" dirty="0" err="1">
                <a:latin typeface="Cambria" pitchFamily="18" charset="0"/>
                <a:ea typeface="Cambria" pitchFamily="18" charset="0"/>
              </a:rPr>
              <a:t>категорије</a:t>
            </a:r>
            <a:r>
              <a:rPr lang="en-US" sz="2300" dirty="0">
                <a:latin typeface="Cambria" pitchFamily="18" charset="0"/>
                <a:ea typeface="Cambria" pitchFamily="18" charset="0"/>
              </a:rPr>
              <a:t> </a:t>
            </a:r>
            <a:r>
              <a:rPr lang="en-US" sz="2300" dirty="0" err="1">
                <a:latin typeface="Cambria" pitchFamily="18" charset="0"/>
                <a:ea typeface="Cambria" pitchFamily="18" charset="0"/>
              </a:rPr>
              <a:t>особа</a:t>
            </a:r>
            <a:r>
              <a:rPr lang="en-US" sz="2300" dirty="0">
                <a:latin typeface="Cambria" pitchFamily="18" charset="0"/>
                <a:ea typeface="Cambria" pitchFamily="18" charset="0"/>
              </a:rPr>
              <a:t> </a:t>
            </a:r>
            <a:r>
              <a:rPr lang="en-US" sz="2300" dirty="0" err="1">
                <a:latin typeface="Cambria" pitchFamily="18" charset="0"/>
                <a:ea typeface="Cambria" pitchFamily="18" charset="0"/>
              </a:rPr>
              <a:t>са</a:t>
            </a:r>
            <a:r>
              <a:rPr lang="en-US" sz="2300" dirty="0">
                <a:latin typeface="Cambria" pitchFamily="18" charset="0"/>
                <a:ea typeface="Cambria" pitchFamily="18" charset="0"/>
              </a:rPr>
              <a:t> </a:t>
            </a:r>
            <a:r>
              <a:rPr lang="en-US" sz="2300" dirty="0" err="1">
                <a:latin typeface="Cambria" pitchFamily="18" charset="0"/>
                <a:ea typeface="Cambria" pitchFamily="18" charset="0"/>
              </a:rPr>
              <a:t>инвалидитетом</a:t>
            </a:r>
            <a:r>
              <a:rPr lang="en-US" sz="2300" dirty="0">
                <a:latin typeface="Cambria" pitchFamily="18" charset="0"/>
                <a:ea typeface="Cambria" pitchFamily="18" charset="0"/>
              </a:rPr>
              <a:t>.</a:t>
            </a:r>
          </a:p>
          <a:p>
            <a:pPr algn="just">
              <a:spcAft>
                <a:spcPts val="3000"/>
              </a:spcAft>
            </a:pPr>
            <a:r>
              <a:rPr lang="en-US" sz="2300" b="1" dirty="0" err="1">
                <a:latin typeface="Cambria" pitchFamily="18" charset="0"/>
                <a:ea typeface="Cambria" pitchFamily="18" charset="0"/>
              </a:rPr>
              <a:t>Путовање</a:t>
            </a:r>
            <a:r>
              <a:rPr lang="en-US" sz="2300" b="1" dirty="0">
                <a:latin typeface="Cambria" pitchFamily="18" charset="0"/>
                <a:ea typeface="Cambria" pitchFamily="18" charset="0"/>
              </a:rPr>
              <a:t> у </a:t>
            </a:r>
            <a:r>
              <a:rPr lang="en-US" sz="2300" b="1" dirty="0" err="1">
                <a:latin typeface="Cambria" pitchFamily="18" charset="0"/>
                <a:ea typeface="Cambria" pitchFamily="18" charset="0"/>
              </a:rPr>
              <a:t>возилу</a:t>
            </a:r>
            <a:r>
              <a:rPr lang="en-US" sz="2300" dirty="0">
                <a:latin typeface="Cambria" pitchFamily="18" charset="0"/>
                <a:ea typeface="Cambria" pitchFamily="18" charset="0"/>
              </a:rPr>
              <a:t>. </a:t>
            </a:r>
            <a:r>
              <a:rPr lang="en-US" sz="2300" dirty="0" err="1">
                <a:latin typeface="Cambria" pitchFamily="18" charset="0"/>
                <a:ea typeface="Cambria" pitchFamily="18" charset="0"/>
              </a:rPr>
              <a:t>Када</a:t>
            </a:r>
            <a:r>
              <a:rPr lang="en-US" sz="2300" dirty="0">
                <a:latin typeface="Cambria" pitchFamily="18" charset="0"/>
                <a:ea typeface="Cambria" pitchFamily="18" charset="0"/>
              </a:rPr>
              <a:t> </a:t>
            </a:r>
            <a:r>
              <a:rPr lang="en-US" sz="2300" dirty="0" err="1">
                <a:latin typeface="Cambria" pitchFamily="18" charset="0"/>
                <a:ea typeface="Cambria" pitchFamily="18" charset="0"/>
              </a:rPr>
              <a:t>се</a:t>
            </a:r>
            <a:r>
              <a:rPr lang="en-US" sz="2300" dirty="0">
                <a:latin typeface="Cambria" pitchFamily="18" charset="0"/>
                <a:ea typeface="Cambria" pitchFamily="18" charset="0"/>
              </a:rPr>
              <a:t> </a:t>
            </a:r>
            <a:r>
              <a:rPr lang="en-US" sz="2300" dirty="0" err="1">
                <a:latin typeface="Cambria" pitchFamily="18" charset="0"/>
                <a:ea typeface="Cambria" pitchFamily="18" charset="0"/>
              </a:rPr>
              <a:t>говори</a:t>
            </a:r>
            <a:r>
              <a:rPr lang="en-US" sz="2300" dirty="0">
                <a:latin typeface="Cambria" pitchFamily="18" charset="0"/>
                <a:ea typeface="Cambria" pitchFamily="18" charset="0"/>
              </a:rPr>
              <a:t> о </a:t>
            </a:r>
            <a:r>
              <a:rPr lang="en-US" sz="2300" dirty="0" err="1">
                <a:latin typeface="Cambria" pitchFamily="18" charset="0"/>
                <a:ea typeface="Cambria" pitchFamily="18" charset="0"/>
              </a:rPr>
              <a:t>путовању</a:t>
            </a:r>
            <a:r>
              <a:rPr lang="en-US" sz="2300" dirty="0">
                <a:latin typeface="Cambria" pitchFamily="18" charset="0"/>
                <a:ea typeface="Cambria" pitchFamily="18" charset="0"/>
              </a:rPr>
              <a:t> у </a:t>
            </a:r>
            <a:r>
              <a:rPr lang="en-US" sz="2300" dirty="0" err="1">
                <a:latin typeface="Cambria" pitchFamily="18" charset="0"/>
                <a:ea typeface="Cambria" pitchFamily="18" charset="0"/>
              </a:rPr>
              <a:t>возилу</a:t>
            </a:r>
            <a:r>
              <a:rPr lang="en-US" sz="2300" dirty="0">
                <a:latin typeface="Cambria" pitchFamily="18" charset="0"/>
                <a:ea typeface="Cambria" pitchFamily="18" charset="0"/>
              </a:rPr>
              <a:t> </a:t>
            </a:r>
            <a:r>
              <a:rPr lang="en-US" sz="2300" dirty="0" err="1">
                <a:latin typeface="Cambria" pitchFamily="18" charset="0"/>
                <a:ea typeface="Cambria" pitchFamily="18" charset="0"/>
              </a:rPr>
              <a:t>најчешћи</a:t>
            </a:r>
            <a:r>
              <a:rPr lang="en-US" sz="2300" dirty="0">
                <a:latin typeface="Cambria" pitchFamily="18" charset="0"/>
                <a:ea typeface="Cambria" pitchFamily="18" charset="0"/>
              </a:rPr>
              <a:t> </a:t>
            </a:r>
            <a:r>
              <a:rPr lang="en-US" sz="2300" dirty="0" err="1">
                <a:latin typeface="Cambria" pitchFamily="18" charset="0"/>
                <a:ea typeface="Cambria" pitchFamily="18" charset="0"/>
              </a:rPr>
              <a:t>проблеми</a:t>
            </a:r>
            <a:r>
              <a:rPr lang="en-US" sz="2300" dirty="0">
                <a:latin typeface="Cambria" pitchFamily="18" charset="0"/>
                <a:ea typeface="Cambria" pitchFamily="18" charset="0"/>
              </a:rPr>
              <a:t> </a:t>
            </a:r>
            <a:r>
              <a:rPr lang="en-US" sz="2300" dirty="0" err="1">
                <a:latin typeface="Cambria" pitchFamily="18" charset="0"/>
                <a:ea typeface="Cambria" pitchFamily="18" charset="0"/>
              </a:rPr>
              <a:t>су</a:t>
            </a:r>
            <a:r>
              <a:rPr lang="en-US" sz="2300" dirty="0">
                <a:latin typeface="Cambria" pitchFamily="18" charset="0"/>
                <a:ea typeface="Cambria" pitchFamily="18" charset="0"/>
              </a:rPr>
              <a:t> </a:t>
            </a:r>
            <a:r>
              <a:rPr lang="en-US" sz="2300" dirty="0" err="1">
                <a:latin typeface="Cambria" pitchFamily="18" charset="0"/>
                <a:ea typeface="Cambria" pitchFamily="18" charset="0"/>
              </a:rPr>
              <a:t>везани</a:t>
            </a:r>
            <a:r>
              <a:rPr lang="en-US" sz="2300" dirty="0">
                <a:latin typeface="Cambria" pitchFamily="18" charset="0"/>
                <a:ea typeface="Cambria" pitchFamily="18" charset="0"/>
              </a:rPr>
              <a:t> </a:t>
            </a:r>
            <a:r>
              <a:rPr lang="en-US" sz="2300" dirty="0" err="1">
                <a:latin typeface="Cambria" pitchFamily="18" charset="0"/>
                <a:ea typeface="Cambria" pitchFamily="18" charset="0"/>
              </a:rPr>
              <a:t>за</a:t>
            </a:r>
            <a:r>
              <a:rPr lang="en-US" sz="2300" dirty="0">
                <a:latin typeface="Cambria" pitchFamily="18" charset="0"/>
                <a:ea typeface="Cambria" pitchFamily="18" charset="0"/>
              </a:rPr>
              <a:t> </a:t>
            </a:r>
            <a:r>
              <a:rPr lang="en-US" sz="2300" dirty="0" err="1">
                <a:latin typeface="Cambria" pitchFamily="18" charset="0"/>
                <a:ea typeface="Cambria" pitchFamily="18" charset="0"/>
              </a:rPr>
              <a:t>мањак</a:t>
            </a:r>
            <a:r>
              <a:rPr lang="en-US" sz="2300" dirty="0">
                <a:latin typeface="Cambria" pitchFamily="18" charset="0"/>
                <a:ea typeface="Cambria" pitchFamily="18" charset="0"/>
              </a:rPr>
              <a:t> </a:t>
            </a:r>
            <a:r>
              <a:rPr lang="en-US" sz="2300" dirty="0" err="1">
                <a:latin typeface="Cambria" pitchFamily="18" charset="0"/>
                <a:ea typeface="Cambria" pitchFamily="18" charset="0"/>
              </a:rPr>
              <a:t>простора</a:t>
            </a:r>
            <a:r>
              <a:rPr lang="en-US" sz="2300" dirty="0">
                <a:latin typeface="Cambria" pitchFamily="18" charset="0"/>
                <a:ea typeface="Cambria" pitchFamily="18" charset="0"/>
              </a:rPr>
              <a:t> у </a:t>
            </a:r>
            <a:r>
              <a:rPr lang="en-US" sz="2300" dirty="0" err="1">
                <a:latin typeface="Cambria" pitchFamily="18" charset="0"/>
                <a:ea typeface="Cambria" pitchFamily="18" charset="0"/>
              </a:rPr>
              <a:t>аутобусима</a:t>
            </a:r>
            <a:r>
              <a:rPr lang="en-US" sz="2300" dirty="0">
                <a:latin typeface="Cambria" pitchFamily="18" charset="0"/>
                <a:ea typeface="Cambria" pitchFamily="18" charset="0"/>
              </a:rPr>
              <a:t>, </a:t>
            </a:r>
            <a:r>
              <a:rPr lang="en-US" sz="2300" dirty="0" err="1">
                <a:latin typeface="Cambria" pitchFamily="18" charset="0"/>
                <a:ea typeface="Cambria" pitchFamily="18" charset="0"/>
              </a:rPr>
              <a:t>неадекватни</a:t>
            </a:r>
            <a:r>
              <a:rPr lang="en-US" sz="2300" dirty="0">
                <a:latin typeface="Cambria" pitchFamily="18" charset="0"/>
                <a:ea typeface="Cambria" pitchFamily="18" charset="0"/>
              </a:rPr>
              <a:t> </a:t>
            </a:r>
            <a:r>
              <a:rPr lang="en-US" sz="2300" dirty="0" err="1">
                <a:latin typeface="Cambria" pitchFamily="18" charset="0"/>
                <a:ea typeface="Cambria" pitchFamily="18" charset="0"/>
              </a:rPr>
              <a:t>заштитни</a:t>
            </a:r>
            <a:r>
              <a:rPr lang="en-US" sz="2300" dirty="0">
                <a:latin typeface="Cambria" pitchFamily="18" charset="0"/>
                <a:ea typeface="Cambria" pitchFamily="18" charset="0"/>
              </a:rPr>
              <a:t> </a:t>
            </a:r>
            <a:r>
              <a:rPr lang="en-US" sz="2300" dirty="0" err="1">
                <a:latin typeface="Cambria" pitchFamily="18" charset="0"/>
                <a:ea typeface="Cambria" pitchFamily="18" charset="0"/>
              </a:rPr>
              <a:t>системи</a:t>
            </a:r>
            <a:r>
              <a:rPr lang="en-US" sz="2300" dirty="0">
                <a:latin typeface="Cambria" pitchFamily="18" charset="0"/>
                <a:ea typeface="Cambria" pitchFamily="18" charset="0"/>
              </a:rPr>
              <a:t> </a:t>
            </a:r>
            <a:r>
              <a:rPr lang="en-US" sz="2300" dirty="0" err="1">
                <a:latin typeface="Cambria" pitchFamily="18" charset="0"/>
                <a:ea typeface="Cambria" pitchFamily="18" charset="0"/>
              </a:rPr>
              <a:t>за</a:t>
            </a:r>
            <a:r>
              <a:rPr lang="en-US" sz="2300" dirty="0">
                <a:latin typeface="Cambria" pitchFamily="18" charset="0"/>
                <a:ea typeface="Cambria" pitchFamily="18" charset="0"/>
              </a:rPr>
              <a:t> </a:t>
            </a:r>
            <a:r>
              <a:rPr lang="en-US" sz="2300" dirty="0" err="1">
                <a:latin typeface="Cambria" pitchFamily="18" charset="0"/>
                <a:ea typeface="Cambria" pitchFamily="18" charset="0"/>
              </a:rPr>
              <a:t>особе</a:t>
            </a:r>
            <a:r>
              <a:rPr lang="en-US" sz="2300" dirty="0">
                <a:latin typeface="Cambria" pitchFamily="18" charset="0"/>
                <a:ea typeface="Cambria" pitchFamily="18" charset="0"/>
              </a:rPr>
              <a:t> у </a:t>
            </a:r>
            <a:r>
              <a:rPr lang="en-US" sz="2300" dirty="0" err="1">
                <a:latin typeface="Cambria" pitchFamily="18" charset="0"/>
                <a:ea typeface="Cambria" pitchFamily="18" charset="0"/>
              </a:rPr>
              <a:t>инвалидским</a:t>
            </a:r>
            <a:r>
              <a:rPr lang="en-US" sz="2300" dirty="0">
                <a:latin typeface="Cambria" pitchFamily="18" charset="0"/>
                <a:ea typeface="Cambria" pitchFamily="18" charset="0"/>
              </a:rPr>
              <a:t> </a:t>
            </a:r>
            <a:r>
              <a:rPr lang="en-US" sz="2300" dirty="0" err="1">
                <a:latin typeface="Cambria" pitchFamily="18" charset="0"/>
                <a:ea typeface="Cambria" pitchFamily="18" charset="0"/>
              </a:rPr>
              <a:t>колицима</a:t>
            </a:r>
            <a:r>
              <a:rPr lang="en-US" sz="2300" dirty="0">
                <a:latin typeface="Cambria" pitchFamily="18" charset="0"/>
                <a:ea typeface="Cambria" pitchFamily="18" charset="0"/>
              </a:rPr>
              <a:t>, </a:t>
            </a:r>
            <a:r>
              <a:rPr lang="en-US" sz="2300" dirty="0" err="1">
                <a:latin typeface="Cambria" pitchFamily="18" charset="0"/>
                <a:ea typeface="Cambria" pitchFamily="18" charset="0"/>
              </a:rPr>
              <a:t>непостојање</a:t>
            </a:r>
            <a:r>
              <a:rPr lang="en-US" sz="2300" dirty="0">
                <a:latin typeface="Cambria" pitchFamily="18" charset="0"/>
                <a:ea typeface="Cambria" pitchFamily="18" charset="0"/>
              </a:rPr>
              <a:t> </a:t>
            </a:r>
            <a:r>
              <a:rPr lang="en-US" sz="2300" dirty="0" err="1">
                <a:latin typeface="Cambria" pitchFamily="18" charset="0"/>
                <a:ea typeface="Cambria" pitchFamily="18" charset="0"/>
              </a:rPr>
              <a:t>система</a:t>
            </a:r>
            <a:r>
              <a:rPr lang="en-US" sz="2300" dirty="0">
                <a:latin typeface="Cambria" pitchFamily="18" charset="0"/>
                <a:ea typeface="Cambria" pitchFamily="18" charset="0"/>
              </a:rPr>
              <a:t> </a:t>
            </a:r>
            <a:r>
              <a:rPr lang="en-US" sz="2300" dirty="0" err="1">
                <a:latin typeface="Cambria" pitchFamily="18" charset="0"/>
                <a:ea typeface="Cambria" pitchFamily="18" charset="0"/>
              </a:rPr>
              <a:t>које</a:t>
            </a:r>
            <a:r>
              <a:rPr lang="en-US" sz="2300" dirty="0">
                <a:latin typeface="Cambria" pitchFamily="18" charset="0"/>
                <a:ea typeface="Cambria" pitchFamily="18" charset="0"/>
              </a:rPr>
              <a:t> </a:t>
            </a:r>
            <a:r>
              <a:rPr lang="en-US" sz="2300" dirty="0" err="1">
                <a:latin typeface="Cambria" pitchFamily="18" charset="0"/>
                <a:ea typeface="Cambria" pitchFamily="18" charset="0"/>
              </a:rPr>
              <a:t>би</a:t>
            </a:r>
            <a:r>
              <a:rPr lang="en-US" sz="2300" dirty="0">
                <a:latin typeface="Cambria" pitchFamily="18" charset="0"/>
                <a:ea typeface="Cambria" pitchFamily="18" charset="0"/>
              </a:rPr>
              <a:t> </a:t>
            </a:r>
            <a:r>
              <a:rPr lang="en-US" sz="2300" dirty="0" err="1">
                <a:latin typeface="Cambria" pitchFamily="18" charset="0"/>
                <a:ea typeface="Cambria" pitchFamily="18" charset="0"/>
              </a:rPr>
              <a:t>звучно</a:t>
            </a:r>
            <a:r>
              <a:rPr lang="en-US" sz="2300" dirty="0">
                <a:latin typeface="Cambria" pitchFamily="18" charset="0"/>
                <a:ea typeface="Cambria" pitchFamily="18" charset="0"/>
              </a:rPr>
              <a:t> </a:t>
            </a:r>
            <a:r>
              <a:rPr lang="en-US" sz="2300" dirty="0" err="1">
                <a:latin typeface="Cambria" pitchFamily="18" charset="0"/>
                <a:ea typeface="Cambria" pitchFamily="18" charset="0"/>
              </a:rPr>
              <a:t>обавештавали</a:t>
            </a:r>
            <a:r>
              <a:rPr lang="en-US" sz="2300" dirty="0">
                <a:latin typeface="Cambria" pitchFamily="18" charset="0"/>
                <a:ea typeface="Cambria" pitchFamily="18" charset="0"/>
              </a:rPr>
              <a:t> </a:t>
            </a:r>
            <a:r>
              <a:rPr lang="en-US" sz="2300" dirty="0" err="1">
                <a:latin typeface="Cambria" pitchFamily="18" charset="0"/>
                <a:ea typeface="Cambria" pitchFamily="18" charset="0"/>
              </a:rPr>
              <a:t>путнике</a:t>
            </a:r>
            <a:r>
              <a:rPr lang="en-US" sz="2300" dirty="0">
                <a:latin typeface="Cambria" pitchFamily="18" charset="0"/>
                <a:ea typeface="Cambria" pitchFamily="18" charset="0"/>
              </a:rPr>
              <a:t> о </a:t>
            </a:r>
            <a:r>
              <a:rPr lang="en-US" sz="2300" dirty="0" err="1">
                <a:latin typeface="Cambria" pitchFamily="18" charset="0"/>
                <a:ea typeface="Cambria" pitchFamily="18" charset="0"/>
              </a:rPr>
              <a:t>својој</a:t>
            </a:r>
            <a:r>
              <a:rPr lang="en-US" sz="2300" dirty="0">
                <a:latin typeface="Cambria" pitchFamily="18" charset="0"/>
                <a:ea typeface="Cambria" pitchFamily="18" charset="0"/>
              </a:rPr>
              <a:t> </a:t>
            </a:r>
            <a:r>
              <a:rPr lang="en-US" sz="2300" dirty="0" err="1">
                <a:latin typeface="Cambria" pitchFamily="18" charset="0"/>
                <a:ea typeface="Cambria" pitchFamily="18" charset="0"/>
              </a:rPr>
              <a:t>локацији</a:t>
            </a:r>
            <a:r>
              <a:rPr lang="en-US" sz="2300" dirty="0">
                <a:latin typeface="Cambria" pitchFamily="18" charset="0"/>
                <a:ea typeface="Cambria" pitchFamily="18" charset="0"/>
              </a:rPr>
              <a:t> (</a:t>
            </a:r>
            <a:r>
              <a:rPr lang="en-US" sz="2300" dirty="0" err="1">
                <a:latin typeface="Cambria" pitchFamily="18" charset="0"/>
                <a:ea typeface="Cambria" pitchFamily="18" charset="0"/>
              </a:rPr>
              <a:t>за</a:t>
            </a:r>
            <a:r>
              <a:rPr lang="en-US" sz="2300" dirty="0">
                <a:latin typeface="Cambria" pitchFamily="18" charset="0"/>
                <a:ea typeface="Cambria" pitchFamily="18" charset="0"/>
              </a:rPr>
              <a:t> </a:t>
            </a:r>
            <a:r>
              <a:rPr lang="en-US" sz="2300" dirty="0" err="1">
                <a:latin typeface="Cambria" pitchFamily="18" charset="0"/>
                <a:ea typeface="Cambria" pitchFamily="18" charset="0"/>
              </a:rPr>
              <a:t>особе</a:t>
            </a:r>
            <a:r>
              <a:rPr lang="en-US" sz="2300" dirty="0">
                <a:latin typeface="Cambria" pitchFamily="18" charset="0"/>
                <a:ea typeface="Cambria" pitchFamily="18" charset="0"/>
              </a:rPr>
              <a:t> </a:t>
            </a:r>
            <a:r>
              <a:rPr lang="en-US" sz="2300" dirty="0" err="1">
                <a:latin typeface="Cambria" pitchFamily="18" charset="0"/>
                <a:ea typeface="Cambria" pitchFamily="18" charset="0"/>
              </a:rPr>
              <a:t>за</a:t>
            </a:r>
            <a:r>
              <a:rPr lang="en-US" sz="2300" dirty="0">
                <a:latin typeface="Cambria" pitchFamily="18" charset="0"/>
                <a:ea typeface="Cambria" pitchFamily="18" charset="0"/>
              </a:rPr>
              <a:t> </a:t>
            </a:r>
            <a:r>
              <a:rPr lang="en-US" sz="2300" dirty="0" err="1">
                <a:latin typeface="Cambria" pitchFamily="18" charset="0"/>
                <a:ea typeface="Cambria" pitchFamily="18" charset="0"/>
              </a:rPr>
              <a:t>оштећењем</a:t>
            </a:r>
            <a:r>
              <a:rPr lang="en-US" sz="2300" dirty="0">
                <a:latin typeface="Cambria" pitchFamily="18" charset="0"/>
                <a:ea typeface="Cambria" pitchFamily="18" charset="0"/>
              </a:rPr>
              <a:t> </a:t>
            </a:r>
            <a:r>
              <a:rPr lang="en-US" sz="2300" dirty="0" err="1">
                <a:latin typeface="Cambria" pitchFamily="18" charset="0"/>
                <a:ea typeface="Cambria" pitchFamily="18" charset="0"/>
              </a:rPr>
              <a:t>вида</a:t>
            </a:r>
            <a:r>
              <a:rPr lang="en-US" sz="2300" dirty="0">
                <a:latin typeface="Cambria" pitchFamily="18" charset="0"/>
                <a:ea typeface="Cambria" pitchFamily="18" charset="0"/>
              </a:rPr>
              <a:t>). </a:t>
            </a:r>
            <a:r>
              <a:rPr lang="en-US" sz="2300" dirty="0" err="1">
                <a:latin typeface="Cambria" pitchFamily="18" charset="0"/>
                <a:ea typeface="Cambria" pitchFamily="18" charset="0"/>
              </a:rPr>
              <a:t>Такође</a:t>
            </a:r>
            <a:r>
              <a:rPr lang="en-US" sz="2300" dirty="0">
                <a:latin typeface="Cambria" pitchFamily="18" charset="0"/>
                <a:ea typeface="Cambria" pitchFamily="18" charset="0"/>
              </a:rPr>
              <a:t>, </a:t>
            </a:r>
            <a:r>
              <a:rPr lang="en-US" sz="2300" dirty="0" err="1">
                <a:latin typeface="Cambria" pitchFamily="18" charset="0"/>
                <a:ea typeface="Cambria" pitchFamily="18" charset="0"/>
              </a:rPr>
              <a:t>препорука</a:t>
            </a:r>
            <a:r>
              <a:rPr lang="en-US" sz="2300" dirty="0">
                <a:latin typeface="Cambria" pitchFamily="18" charset="0"/>
                <a:ea typeface="Cambria" pitchFamily="18" charset="0"/>
              </a:rPr>
              <a:t> </a:t>
            </a:r>
            <a:r>
              <a:rPr lang="en-US" sz="2300" dirty="0" err="1">
                <a:latin typeface="Cambria" pitchFamily="18" charset="0"/>
                <a:ea typeface="Cambria" pitchFamily="18" charset="0"/>
              </a:rPr>
              <a:t>је</a:t>
            </a:r>
            <a:r>
              <a:rPr lang="en-US" sz="2300" dirty="0">
                <a:latin typeface="Cambria" pitchFamily="18" charset="0"/>
                <a:ea typeface="Cambria" pitchFamily="18" charset="0"/>
              </a:rPr>
              <a:t> </a:t>
            </a:r>
            <a:r>
              <a:rPr lang="en-US" sz="2300" dirty="0" err="1">
                <a:latin typeface="Cambria" pitchFamily="18" charset="0"/>
                <a:ea typeface="Cambria" pitchFamily="18" charset="0"/>
              </a:rPr>
              <a:t>да</a:t>
            </a:r>
            <a:r>
              <a:rPr lang="en-US" sz="2300" dirty="0">
                <a:latin typeface="Cambria" pitchFamily="18" charset="0"/>
                <a:ea typeface="Cambria" pitchFamily="18" charset="0"/>
              </a:rPr>
              <a:t> </a:t>
            </a:r>
            <a:r>
              <a:rPr lang="en-US" sz="2300" dirty="0" err="1">
                <a:latin typeface="Cambria" pitchFamily="18" charset="0"/>
                <a:ea typeface="Cambria" pitchFamily="18" charset="0"/>
              </a:rPr>
              <a:t>сви</a:t>
            </a:r>
            <a:r>
              <a:rPr lang="en-US" sz="2300" dirty="0">
                <a:latin typeface="Cambria" pitchFamily="18" charset="0"/>
                <a:ea typeface="Cambria" pitchFamily="18" charset="0"/>
              </a:rPr>
              <a:t> </a:t>
            </a:r>
            <a:r>
              <a:rPr lang="en-US" sz="2300" dirty="0" err="1">
                <a:latin typeface="Cambria" pitchFamily="18" charset="0"/>
                <a:ea typeface="Cambria" pitchFamily="18" charset="0"/>
              </a:rPr>
              <a:t>аутобуси</a:t>
            </a:r>
            <a:r>
              <a:rPr lang="en-US" sz="2300" dirty="0">
                <a:latin typeface="Cambria" pitchFamily="18" charset="0"/>
                <a:ea typeface="Cambria" pitchFamily="18" charset="0"/>
              </a:rPr>
              <a:t> </a:t>
            </a:r>
            <a:r>
              <a:rPr lang="en-US" sz="2300" dirty="0" err="1">
                <a:latin typeface="Cambria" pitchFamily="18" charset="0"/>
                <a:ea typeface="Cambria" pitchFamily="18" charset="0"/>
              </a:rPr>
              <a:t>имају</a:t>
            </a:r>
            <a:r>
              <a:rPr lang="en-US" sz="2300" dirty="0">
                <a:latin typeface="Cambria" pitchFamily="18" charset="0"/>
                <a:ea typeface="Cambria" pitchFamily="18" charset="0"/>
              </a:rPr>
              <a:t> </a:t>
            </a:r>
            <a:r>
              <a:rPr lang="en-US" sz="2300" dirty="0" err="1">
                <a:latin typeface="Cambria" pitchFamily="18" charset="0"/>
                <a:ea typeface="Cambria" pitchFamily="18" charset="0"/>
              </a:rPr>
              <a:t>сличан</a:t>
            </a:r>
            <a:r>
              <a:rPr lang="en-US" sz="2300" dirty="0">
                <a:latin typeface="Cambria" pitchFamily="18" charset="0"/>
                <a:ea typeface="Cambria" pitchFamily="18" charset="0"/>
              </a:rPr>
              <a:t> </a:t>
            </a:r>
            <a:r>
              <a:rPr lang="en-US" sz="2300" dirty="0" err="1">
                <a:latin typeface="Cambria" pitchFamily="18" charset="0"/>
                <a:ea typeface="Cambria" pitchFamily="18" charset="0"/>
              </a:rPr>
              <a:t>распоред</a:t>
            </a:r>
            <a:r>
              <a:rPr lang="en-US" sz="2300" dirty="0">
                <a:latin typeface="Cambria" pitchFamily="18" charset="0"/>
                <a:ea typeface="Cambria" pitchFamily="18" charset="0"/>
              </a:rPr>
              <a:t> </a:t>
            </a:r>
            <a:r>
              <a:rPr lang="en-US" sz="2300" dirty="0" err="1">
                <a:latin typeface="Cambria" pitchFamily="18" charset="0"/>
                <a:ea typeface="Cambria" pitchFamily="18" charset="0"/>
              </a:rPr>
              <a:t>места</a:t>
            </a:r>
            <a:r>
              <a:rPr lang="en-US" sz="2300" dirty="0">
                <a:latin typeface="Cambria" pitchFamily="18" charset="0"/>
                <a:ea typeface="Cambria" pitchFamily="18" charset="0"/>
              </a:rPr>
              <a:t> </a:t>
            </a:r>
            <a:r>
              <a:rPr lang="en-US" sz="2300" dirty="0" err="1">
                <a:latin typeface="Cambria" pitchFamily="18" charset="0"/>
                <a:ea typeface="Cambria" pitchFamily="18" charset="0"/>
              </a:rPr>
              <a:t>за</a:t>
            </a:r>
            <a:r>
              <a:rPr lang="en-US" sz="2300" dirty="0">
                <a:latin typeface="Cambria" pitchFamily="18" charset="0"/>
                <a:ea typeface="Cambria" pitchFamily="18" charset="0"/>
              </a:rPr>
              <a:t> </a:t>
            </a:r>
            <a:r>
              <a:rPr lang="en-US" sz="2300" dirty="0" err="1">
                <a:latin typeface="Cambria" pitchFamily="18" charset="0"/>
                <a:ea typeface="Cambria" pitchFamily="18" charset="0"/>
              </a:rPr>
              <a:t>седење</a:t>
            </a:r>
            <a:r>
              <a:rPr lang="en-US" sz="2300" dirty="0">
                <a:latin typeface="Cambria" pitchFamily="18" charset="0"/>
                <a:ea typeface="Cambria" pitchFamily="18" charset="0"/>
              </a:rPr>
              <a:t> </a:t>
            </a:r>
            <a:r>
              <a:rPr lang="en-US" sz="2300" dirty="0" err="1">
                <a:latin typeface="Cambria" pitchFamily="18" charset="0"/>
                <a:ea typeface="Cambria" pitchFamily="18" charset="0"/>
              </a:rPr>
              <a:t>особа</a:t>
            </a:r>
            <a:r>
              <a:rPr lang="en-US" sz="2300" dirty="0">
                <a:latin typeface="Cambria" pitchFamily="18" charset="0"/>
                <a:ea typeface="Cambria" pitchFamily="18" charset="0"/>
              </a:rPr>
              <a:t> </a:t>
            </a:r>
            <a:r>
              <a:rPr lang="en-US" sz="2300" dirty="0" err="1">
                <a:latin typeface="Cambria" pitchFamily="18" charset="0"/>
                <a:ea typeface="Cambria" pitchFamily="18" charset="0"/>
              </a:rPr>
              <a:t>са</a:t>
            </a:r>
            <a:r>
              <a:rPr lang="en-US" sz="2300" dirty="0">
                <a:latin typeface="Cambria" pitchFamily="18" charset="0"/>
                <a:ea typeface="Cambria" pitchFamily="18" charset="0"/>
              </a:rPr>
              <a:t> </a:t>
            </a:r>
            <a:r>
              <a:rPr lang="en-US" sz="2300" dirty="0" err="1">
                <a:latin typeface="Cambria" pitchFamily="18" charset="0"/>
                <a:ea typeface="Cambria" pitchFamily="18" charset="0"/>
              </a:rPr>
              <a:t>инвалидитетом</a:t>
            </a:r>
            <a:r>
              <a:rPr lang="en-US" sz="2300" dirty="0">
                <a:latin typeface="Cambria" pitchFamily="18" charset="0"/>
                <a:ea typeface="Cambria" pitchFamily="18" charset="0"/>
              </a:rPr>
              <a:t> (</a:t>
            </a:r>
            <a:r>
              <a:rPr lang="en-US" sz="2300" dirty="0" err="1">
                <a:latin typeface="Cambria" pitchFamily="18" charset="0"/>
                <a:ea typeface="Cambria" pitchFamily="18" charset="0"/>
              </a:rPr>
              <a:t>првенствено</a:t>
            </a:r>
            <a:r>
              <a:rPr lang="en-US" sz="2300" dirty="0">
                <a:latin typeface="Cambria" pitchFamily="18" charset="0"/>
                <a:ea typeface="Cambria" pitchFamily="18" charset="0"/>
              </a:rPr>
              <a:t> </a:t>
            </a:r>
            <a:r>
              <a:rPr lang="en-US" sz="2300" dirty="0" err="1">
                <a:latin typeface="Cambria" pitchFamily="18" charset="0"/>
                <a:ea typeface="Cambria" pitchFamily="18" charset="0"/>
              </a:rPr>
              <a:t>особа</a:t>
            </a:r>
            <a:r>
              <a:rPr lang="en-US" sz="2300" dirty="0">
                <a:latin typeface="Cambria" pitchFamily="18" charset="0"/>
                <a:ea typeface="Cambria" pitchFamily="18" charset="0"/>
              </a:rPr>
              <a:t> </a:t>
            </a:r>
            <a:r>
              <a:rPr lang="en-US" sz="2300" dirty="0" err="1">
                <a:latin typeface="Cambria" pitchFamily="18" charset="0"/>
                <a:ea typeface="Cambria" pitchFamily="18" charset="0"/>
              </a:rPr>
              <a:t>са</a:t>
            </a:r>
            <a:r>
              <a:rPr lang="en-US" sz="2300" dirty="0">
                <a:latin typeface="Cambria" pitchFamily="18" charset="0"/>
                <a:ea typeface="Cambria" pitchFamily="18" charset="0"/>
              </a:rPr>
              <a:t> </a:t>
            </a:r>
            <a:r>
              <a:rPr lang="en-US" sz="2300" dirty="0" err="1">
                <a:latin typeface="Cambria" pitchFamily="18" charset="0"/>
                <a:ea typeface="Cambria" pitchFamily="18" charset="0"/>
              </a:rPr>
              <a:t>оштећењем</a:t>
            </a:r>
            <a:r>
              <a:rPr lang="en-US" sz="2300" dirty="0">
                <a:latin typeface="Cambria" pitchFamily="18" charset="0"/>
                <a:ea typeface="Cambria" pitchFamily="18" charset="0"/>
              </a:rPr>
              <a:t> </a:t>
            </a:r>
            <a:r>
              <a:rPr lang="en-US" sz="2300" dirty="0" err="1">
                <a:latin typeface="Cambria" pitchFamily="18" charset="0"/>
                <a:ea typeface="Cambria" pitchFamily="18" charset="0"/>
              </a:rPr>
              <a:t>вида</a:t>
            </a:r>
            <a:r>
              <a:rPr lang="en-US" sz="2300" dirty="0">
                <a:latin typeface="Cambria" pitchFamily="18" charset="0"/>
                <a:ea typeface="Cambria" pitchFamily="18" charset="0"/>
              </a:rPr>
              <a:t>), </a:t>
            </a:r>
            <a:r>
              <a:rPr lang="en-US" sz="2300" dirty="0" err="1">
                <a:latin typeface="Cambria" pitchFamily="18" charset="0"/>
                <a:ea typeface="Cambria" pitchFamily="18" charset="0"/>
              </a:rPr>
              <a:t>како</a:t>
            </a:r>
            <a:r>
              <a:rPr lang="en-US" sz="2300" dirty="0">
                <a:latin typeface="Cambria" pitchFamily="18" charset="0"/>
                <a:ea typeface="Cambria" pitchFamily="18" charset="0"/>
              </a:rPr>
              <a:t> </a:t>
            </a:r>
            <a:r>
              <a:rPr lang="en-US" sz="2300" dirty="0" err="1">
                <a:latin typeface="Cambria" pitchFamily="18" charset="0"/>
                <a:ea typeface="Cambria" pitchFamily="18" charset="0"/>
              </a:rPr>
              <a:t>би</a:t>
            </a:r>
            <a:r>
              <a:rPr lang="en-US" sz="2300" dirty="0">
                <a:latin typeface="Cambria" pitchFamily="18" charset="0"/>
                <a:ea typeface="Cambria" pitchFamily="18" charset="0"/>
              </a:rPr>
              <a:t> </a:t>
            </a:r>
            <a:r>
              <a:rPr lang="en-US" sz="2300" dirty="0" err="1">
                <a:latin typeface="Cambria" pitchFamily="18" charset="0"/>
                <a:ea typeface="Cambria" pitchFamily="18" charset="0"/>
              </a:rPr>
              <a:t>се</a:t>
            </a:r>
            <a:r>
              <a:rPr lang="en-US" sz="2300" dirty="0">
                <a:latin typeface="Cambria" pitchFamily="18" charset="0"/>
                <a:ea typeface="Cambria" pitchFamily="18" charset="0"/>
              </a:rPr>
              <a:t> </a:t>
            </a:r>
            <a:r>
              <a:rPr lang="en-US" sz="2300" dirty="0" err="1">
                <a:latin typeface="Cambria" pitchFamily="18" charset="0"/>
                <a:ea typeface="Cambria" pitchFamily="18" charset="0"/>
              </a:rPr>
              <a:t>олакшала</a:t>
            </a:r>
            <a:r>
              <a:rPr lang="en-US" sz="2300" dirty="0">
                <a:latin typeface="Cambria" pitchFamily="18" charset="0"/>
                <a:ea typeface="Cambria" pitchFamily="18" charset="0"/>
              </a:rPr>
              <a:t> </a:t>
            </a:r>
            <a:r>
              <a:rPr lang="en-US" sz="2300" dirty="0" err="1">
                <a:latin typeface="Cambria" pitchFamily="18" charset="0"/>
                <a:ea typeface="Cambria" pitchFamily="18" charset="0"/>
              </a:rPr>
              <a:t>њихова</a:t>
            </a:r>
            <a:r>
              <a:rPr lang="en-US" sz="2300" dirty="0">
                <a:latin typeface="Cambria" pitchFamily="18" charset="0"/>
                <a:ea typeface="Cambria" pitchFamily="18" charset="0"/>
              </a:rPr>
              <a:t> </a:t>
            </a:r>
            <a:r>
              <a:rPr lang="en-US" sz="2300" dirty="0" err="1">
                <a:latin typeface="Cambria" pitchFamily="18" charset="0"/>
                <a:ea typeface="Cambria" pitchFamily="18" charset="0"/>
              </a:rPr>
              <a:t>оријентација</a:t>
            </a:r>
            <a:r>
              <a:rPr lang="en-US" sz="2300" dirty="0">
                <a:latin typeface="Cambria" pitchFamily="18" charset="0"/>
                <a:ea typeface="Cambria" pitchFamily="18" charset="0"/>
              </a:rPr>
              <a:t> у </a:t>
            </a:r>
            <a:r>
              <a:rPr lang="en-US" sz="2300" dirty="0" err="1">
                <a:latin typeface="Cambria" pitchFamily="18" charset="0"/>
                <a:ea typeface="Cambria" pitchFamily="18" charset="0"/>
              </a:rPr>
              <a:t>возилу</a:t>
            </a:r>
            <a:r>
              <a:rPr lang="en-US" sz="2300" dirty="0">
                <a:latin typeface="Cambria" pitchFamily="18" charset="0"/>
                <a:ea typeface="Cambria" pitchFamily="18" charset="0"/>
              </a:rPr>
              <a:t>. </a:t>
            </a:r>
            <a:r>
              <a:rPr lang="en-US" sz="2300" dirty="0" err="1">
                <a:latin typeface="Cambria" pitchFamily="18" charset="0"/>
                <a:ea typeface="Cambria" pitchFamily="18" charset="0"/>
              </a:rPr>
              <a:t>Најадекватнији</a:t>
            </a:r>
            <a:r>
              <a:rPr lang="en-US" sz="2300" dirty="0">
                <a:latin typeface="Cambria" pitchFamily="18" charset="0"/>
                <a:ea typeface="Cambria" pitchFamily="18" charset="0"/>
              </a:rPr>
              <a:t> </a:t>
            </a:r>
            <a:r>
              <a:rPr lang="en-US" sz="2300" dirty="0" err="1">
                <a:latin typeface="Cambria" pitchFamily="18" charset="0"/>
                <a:ea typeface="Cambria" pitchFamily="18" charset="0"/>
              </a:rPr>
              <a:t>положај</a:t>
            </a:r>
            <a:r>
              <a:rPr lang="en-US" sz="2300" dirty="0">
                <a:latin typeface="Cambria" pitchFamily="18" charset="0"/>
                <a:ea typeface="Cambria" pitchFamily="18" charset="0"/>
              </a:rPr>
              <a:t> </a:t>
            </a:r>
            <a:r>
              <a:rPr lang="en-US" sz="2300" dirty="0" err="1">
                <a:latin typeface="Cambria" pitchFamily="18" charset="0"/>
                <a:ea typeface="Cambria" pitchFamily="18" charset="0"/>
              </a:rPr>
              <a:t>места</a:t>
            </a:r>
            <a:r>
              <a:rPr lang="en-US" sz="2300" dirty="0">
                <a:latin typeface="Cambria" pitchFamily="18" charset="0"/>
                <a:ea typeface="Cambria" pitchFamily="18" charset="0"/>
              </a:rPr>
              <a:t> </a:t>
            </a:r>
            <a:r>
              <a:rPr lang="en-US" sz="2300" dirty="0" err="1">
                <a:latin typeface="Cambria" pitchFamily="18" charset="0"/>
                <a:ea typeface="Cambria" pitchFamily="18" charset="0"/>
              </a:rPr>
              <a:t>за</a:t>
            </a:r>
            <a:r>
              <a:rPr lang="en-US" sz="2300" dirty="0">
                <a:latin typeface="Cambria" pitchFamily="18" charset="0"/>
                <a:ea typeface="Cambria" pitchFamily="18" charset="0"/>
              </a:rPr>
              <a:t> </a:t>
            </a:r>
            <a:r>
              <a:rPr lang="en-US" sz="2300" dirty="0" err="1">
                <a:latin typeface="Cambria" pitchFamily="18" charset="0"/>
                <a:ea typeface="Cambria" pitchFamily="18" charset="0"/>
              </a:rPr>
              <a:t>особе</a:t>
            </a:r>
            <a:r>
              <a:rPr lang="en-US" sz="2300" dirty="0">
                <a:latin typeface="Cambria" pitchFamily="18" charset="0"/>
                <a:ea typeface="Cambria" pitchFamily="18" charset="0"/>
              </a:rPr>
              <a:t> </a:t>
            </a:r>
            <a:r>
              <a:rPr lang="en-US" sz="2300" dirty="0" err="1">
                <a:latin typeface="Cambria" pitchFamily="18" charset="0"/>
                <a:ea typeface="Cambria" pitchFamily="18" charset="0"/>
              </a:rPr>
              <a:t>са</a:t>
            </a:r>
            <a:r>
              <a:rPr lang="en-US" sz="2300" dirty="0">
                <a:latin typeface="Cambria" pitchFamily="18" charset="0"/>
                <a:ea typeface="Cambria" pitchFamily="18" charset="0"/>
              </a:rPr>
              <a:t> </a:t>
            </a:r>
            <a:r>
              <a:rPr lang="en-US" sz="2300" dirty="0" err="1">
                <a:latin typeface="Cambria" pitchFamily="18" charset="0"/>
                <a:ea typeface="Cambria" pitchFamily="18" charset="0"/>
              </a:rPr>
              <a:t>оштећењем</a:t>
            </a:r>
            <a:r>
              <a:rPr lang="en-US" sz="2300" dirty="0">
                <a:latin typeface="Cambria" pitchFamily="18" charset="0"/>
                <a:ea typeface="Cambria" pitchFamily="18" charset="0"/>
              </a:rPr>
              <a:t> </a:t>
            </a:r>
            <a:r>
              <a:rPr lang="en-US" sz="2300" dirty="0" err="1">
                <a:latin typeface="Cambria" pitchFamily="18" charset="0"/>
                <a:ea typeface="Cambria" pitchFamily="18" charset="0"/>
              </a:rPr>
              <a:t>вида</a:t>
            </a:r>
            <a:r>
              <a:rPr lang="en-US" sz="2300" dirty="0">
                <a:latin typeface="Cambria" pitchFamily="18" charset="0"/>
                <a:ea typeface="Cambria" pitchFamily="18" charset="0"/>
              </a:rPr>
              <a:t> </a:t>
            </a:r>
            <a:r>
              <a:rPr lang="en-US" sz="2300" dirty="0" err="1">
                <a:latin typeface="Cambria" pitchFamily="18" charset="0"/>
                <a:ea typeface="Cambria" pitchFamily="18" charset="0"/>
              </a:rPr>
              <a:t>је</a:t>
            </a:r>
            <a:r>
              <a:rPr lang="en-US" sz="2300" dirty="0">
                <a:latin typeface="Cambria" pitchFamily="18" charset="0"/>
                <a:ea typeface="Cambria" pitchFamily="18" charset="0"/>
              </a:rPr>
              <a:t> </a:t>
            </a:r>
            <a:r>
              <a:rPr lang="en-US" sz="2300" dirty="0" err="1">
                <a:latin typeface="Cambria" pitchFamily="18" charset="0"/>
                <a:ea typeface="Cambria" pitchFamily="18" charset="0"/>
              </a:rPr>
              <a:t>место</a:t>
            </a:r>
            <a:r>
              <a:rPr lang="en-US" sz="2300" dirty="0">
                <a:latin typeface="Cambria" pitchFamily="18" charset="0"/>
                <a:ea typeface="Cambria" pitchFamily="18" charset="0"/>
              </a:rPr>
              <a:t> </a:t>
            </a:r>
            <a:r>
              <a:rPr lang="en-US" sz="2300" dirty="0" err="1">
                <a:latin typeface="Cambria" pitchFamily="18" charset="0"/>
                <a:ea typeface="Cambria" pitchFamily="18" charset="0"/>
              </a:rPr>
              <a:t>што</a:t>
            </a:r>
            <a:r>
              <a:rPr lang="en-US" sz="2300" dirty="0">
                <a:latin typeface="Cambria" pitchFamily="18" charset="0"/>
                <a:ea typeface="Cambria" pitchFamily="18" charset="0"/>
              </a:rPr>
              <a:t> </a:t>
            </a:r>
            <a:r>
              <a:rPr lang="en-US" sz="2300" dirty="0" err="1">
                <a:latin typeface="Cambria" pitchFamily="18" charset="0"/>
                <a:ea typeface="Cambria" pitchFamily="18" charset="0"/>
              </a:rPr>
              <a:t>ближе</a:t>
            </a:r>
            <a:r>
              <a:rPr lang="en-US" sz="2300" dirty="0">
                <a:latin typeface="Cambria" pitchFamily="18" charset="0"/>
                <a:ea typeface="Cambria" pitchFamily="18" charset="0"/>
              </a:rPr>
              <a:t> </a:t>
            </a:r>
            <a:r>
              <a:rPr lang="en-US" sz="2300" dirty="0" err="1">
                <a:latin typeface="Cambria" pitchFamily="18" charset="0"/>
                <a:ea typeface="Cambria" pitchFamily="18" charset="0"/>
              </a:rPr>
              <a:t>вратима</a:t>
            </a:r>
            <a:r>
              <a:rPr lang="en-US" sz="2300" dirty="0">
                <a:latin typeface="Cambria" pitchFamily="18" charset="0"/>
                <a:ea typeface="Cambria" pitchFamily="18" charset="0"/>
              </a:rPr>
              <a:t> и </a:t>
            </a:r>
            <a:r>
              <a:rPr lang="en-US" sz="2300" dirty="0" err="1">
                <a:latin typeface="Cambria" pitchFamily="18" charset="0"/>
                <a:ea typeface="Cambria" pitchFamily="18" charset="0"/>
              </a:rPr>
              <a:t>возачу</a:t>
            </a:r>
            <a:r>
              <a:rPr lang="en-US" sz="2300" dirty="0">
                <a:latin typeface="Cambria" pitchFamily="18" charset="0"/>
                <a:ea typeface="Cambria" pitchFamily="18" charset="0"/>
              </a:rPr>
              <a:t>. </a:t>
            </a:r>
          </a:p>
          <a:p>
            <a:pPr algn="just">
              <a:spcAft>
                <a:spcPts val="3000"/>
              </a:spcAft>
            </a:pPr>
            <a:endParaRPr lang="en-US" sz="2300" dirty="0">
              <a:latin typeface="Cambria" pitchFamily="18" charset="0"/>
              <a:ea typeface="Cambria" pitchFamily="18" charset="0"/>
            </a:endParaRPr>
          </a:p>
          <a:p>
            <a:pPr algn="just">
              <a:spcAft>
                <a:spcPts val="3000"/>
              </a:spcAft>
            </a:pPr>
            <a:endParaRPr lang="en-US" sz="2300" dirty="0">
              <a:latin typeface="Cambria" pitchFamily="18" charset="0"/>
              <a:ea typeface="Cambria" pitchFamily="18" charset="0"/>
            </a:endParaRPr>
          </a:p>
        </p:txBody>
      </p:sp>
    </p:spTree>
  </p:cSld>
  <p:clrMapOvr>
    <a:masterClrMapping/>
  </p:clrMapOvr>
  <p:transition>
    <p:plus/>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E6A3A0C-5B1B-4859-8A9F-0D6B550C0C8D}" type="slidenum">
              <a:rPr lang="sr-Latn-RS" smtClean="0"/>
              <a:pPr/>
              <a:t>48</a:t>
            </a:fld>
            <a:endParaRPr lang="sr-Latn-RS" dirty="0"/>
          </a:p>
        </p:txBody>
      </p:sp>
      <p:sp>
        <p:nvSpPr>
          <p:cNvPr id="59393" name="Rectangle 1"/>
          <p:cNvSpPr>
            <a:spLocks noChangeArrowheads="1"/>
          </p:cNvSpPr>
          <p:nvPr/>
        </p:nvSpPr>
        <p:spPr bwMode="auto">
          <a:xfrm>
            <a:off x="326572" y="303187"/>
            <a:ext cx="11599817"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800"/>
              </a:spcAft>
              <a:buClrTx/>
              <a:buSzTx/>
              <a:buFontTx/>
              <a:buNone/>
              <a:tabLst/>
            </a:pP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Подаци</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о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прилагођености</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јавног</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превоза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потребама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особа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инвалидитетом</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подручју</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Републике</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Србије</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доступни</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су</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град</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Београд</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ts val="1800"/>
              </a:spcAft>
              <a:buClrTx/>
              <a:buSzTx/>
              <a:buFontTx/>
              <a:buNone/>
              <a:tabLst/>
            </a:pP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Према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доступном</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извештају</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од</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укупно</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2011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возила</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јавног</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превоза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66,2%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је</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прилагођено</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особама</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инвалидитетом</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ts val="1800"/>
              </a:spcAft>
              <a:buClrTx/>
              <a:buSzTx/>
              <a:buFontTx/>
              <a:buNone/>
              <a:tabLst/>
            </a:pP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Најлошије</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стање</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забележено</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је</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код</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трамваја</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где</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је</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прилагођеност</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1"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возила</a:t>
            </a:r>
            <a:r>
              <a:rPr kumimoji="0" lang="en-US" sz="2400" b="1" i="0" u="none" strike="noStrike" cap="none" normalizeH="0" baseline="0" dirty="0">
                <a:ln>
                  <a:noFill/>
                </a:ln>
                <a:solidFill>
                  <a:schemeClr val="tx1"/>
                </a:solidFill>
                <a:effectLst/>
                <a:latin typeface="Cambria" pitchFamily="18" charset="0"/>
                <a:ea typeface="Calibri" pitchFamily="34" charset="0"/>
                <a:cs typeface="Times New Roman" pitchFamily="18" charset="0"/>
              </a:rPr>
              <a:t> 18,2%. </a:t>
            </a:r>
          </a:p>
          <a:p>
            <a:pPr marL="0" marR="0" lvl="0" indent="0" algn="just" defTabSz="914400" rtl="0" eaLnBrk="1" fontAlgn="base" latinLnBrk="0" hangingPunct="1">
              <a:lnSpc>
                <a:spcPct val="100000"/>
              </a:lnSpc>
              <a:spcBef>
                <a:spcPct val="0"/>
              </a:spcBef>
              <a:spcAft>
                <a:spcPts val="1800"/>
              </a:spcAft>
              <a:buClrTx/>
              <a:buSzTx/>
              <a:buFontTx/>
              <a:buNone/>
              <a:tabLst/>
            </a:pP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Јавно</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предузеће</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задужено</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превоз</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путника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у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граду</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Београду</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користи</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16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возила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превоз</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особа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инвалидитетом</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захтев</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Ова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возила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врше</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редован</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превоз</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радним</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данима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од</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6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до</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19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часова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свим</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возилима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а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од</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19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до</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23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часа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2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возила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Поред</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тога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врше</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се</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и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ванредни</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превози</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викендом</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у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периоду</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од</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11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до</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24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часа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ако</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се</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пријаве</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најмање</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3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особе</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максимално</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16),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као</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и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превоз</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организованих</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група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уз</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дозволу</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надлежног</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Секретаријата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ts val="1800"/>
              </a:spcAft>
              <a:buClrTx/>
              <a:buSzTx/>
              <a:buFontTx/>
              <a:buNone/>
              <a:tabLst/>
            </a:pP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Што</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се</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тиче</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превоза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такси</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возилима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подаци</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о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њиховој</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приступачности</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потребе</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особа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инвалидитетом</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нису</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4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доступни</a:t>
            </a:r>
            <a:r>
              <a:rPr kumimoji="0" lang="en-US" sz="24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a:t>
            </a:r>
            <a:endParaRPr kumimoji="0" lang="en-US" sz="2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marL="547370" indent="-547370" algn="ctr">
              <a:lnSpc>
                <a:spcPct val="107000"/>
              </a:lnSpc>
              <a:spcBef>
                <a:spcPts val="1800"/>
              </a:spcBef>
              <a:spcAft>
                <a:spcPts val="1800"/>
              </a:spcAft>
            </a:pPr>
            <a:r>
              <a:rPr lang="sr-Cyrl-RS" sz="3200" kern="100" dirty="0">
                <a:latin typeface="Cambria"/>
                <a:ea typeface="Times New Roman"/>
                <a:cs typeface="Times New Roman"/>
              </a:rPr>
              <a:t>Ставови возача</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49</a:t>
            </a:fld>
            <a:endParaRPr lang="sr-Latn-RS" dirty="0"/>
          </a:p>
        </p:txBody>
      </p:sp>
      <p:sp>
        <p:nvSpPr>
          <p:cNvPr id="65537" name="Rectangle 1"/>
          <p:cNvSpPr>
            <a:spLocks noChangeArrowheads="1"/>
          </p:cNvSpPr>
          <p:nvPr/>
        </p:nvSpPr>
        <p:spPr bwMode="auto">
          <a:xfrm>
            <a:off x="222069" y="1128563"/>
            <a:ext cx="11752729"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800"/>
              </a:spcAft>
              <a:buClrTx/>
              <a:buSzTx/>
              <a:buFontTx/>
              <a:buNone/>
              <a:tabLst/>
            </a:pP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Један</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од</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најзначајнијих</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проблема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којима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сусрећу</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особе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инвалидитетом</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приликом</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путовања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јавним</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превозом</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су</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i="0" u="sng" strike="noStrike" cap="none" normalizeH="0" baseline="0" dirty="0" err="1">
                <a:ln>
                  <a:noFill/>
                </a:ln>
                <a:solidFill>
                  <a:schemeClr val="tx1"/>
                </a:solidFill>
                <a:effectLst/>
                <a:latin typeface="Cambria" pitchFamily="18" charset="0"/>
                <a:ea typeface="Calibri" pitchFamily="34" charset="0"/>
                <a:cs typeface="Times New Roman" pitchFamily="18" charset="0"/>
              </a:rPr>
              <a:t>негативни</a:t>
            </a:r>
            <a:r>
              <a:rPr kumimoji="0" lang="en-US" sz="2500" i="0" u="sng"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i="0" u="sng" strike="noStrike" cap="none" normalizeH="0" baseline="0" dirty="0" err="1">
                <a:ln>
                  <a:noFill/>
                </a:ln>
                <a:solidFill>
                  <a:schemeClr val="tx1"/>
                </a:solidFill>
                <a:effectLst/>
                <a:latin typeface="Cambria" pitchFamily="18" charset="0"/>
                <a:ea typeface="Calibri" pitchFamily="34" charset="0"/>
                <a:cs typeface="Times New Roman" pitchFamily="18" charset="0"/>
              </a:rPr>
              <a:t>ставови</a:t>
            </a:r>
            <a:r>
              <a:rPr kumimoji="0" lang="en-US" sz="2500" i="0" u="sng"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i="0" u="sng" strike="noStrike" cap="none" normalizeH="0" baseline="0" dirty="0" err="1">
                <a:ln>
                  <a:noFill/>
                </a:ln>
                <a:solidFill>
                  <a:schemeClr val="tx1"/>
                </a:solidFill>
                <a:effectLst/>
                <a:latin typeface="Cambria" pitchFamily="18" charset="0"/>
                <a:ea typeface="Calibri" pitchFamily="34" charset="0"/>
                <a:cs typeface="Times New Roman" pitchFamily="18" charset="0"/>
              </a:rPr>
              <a:t>возача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према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њима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Ово</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је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као</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посебно</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велики</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проблем</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уочено</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код</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популације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особа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оштећењем</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вида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ts val="1800"/>
              </a:spcAft>
              <a:buClrTx/>
              <a:buSzTx/>
              <a:buFontTx/>
              <a:buNone/>
              <a:tabLst/>
            </a:pP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Негативни</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ставови</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возача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огледају</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кроз</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њихово</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схватање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су</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особе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инвалидитетом</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путници</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који</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захтевају</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посебну</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пажњу</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као</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и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незнање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о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адекватном</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начину</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комуникације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њима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што</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доводи</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до</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дискриминације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особа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инвалидитетом</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ts val="1800"/>
              </a:spcAft>
              <a:buClrTx/>
              <a:buSzTx/>
              <a:buFontTx/>
              <a:buNone/>
              <a:tabLst/>
            </a:pP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Поред</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тога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проблеми</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које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су</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особе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инвалидитетом</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везивали</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за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возаче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аутобуса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били</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су</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и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незауставаљање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аутобуским</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стајалиштима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и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несаопштавање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путницима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са</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инвалидитетом</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информације</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о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тренутном</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r>
              <a:rPr kumimoji="0" lang="en-US" sz="2500" b="0" i="0" u="none" strike="noStrike" cap="none" normalizeH="0" baseline="0" dirty="0" err="1">
                <a:ln>
                  <a:noFill/>
                </a:ln>
                <a:solidFill>
                  <a:schemeClr val="tx1"/>
                </a:solidFill>
                <a:effectLst/>
                <a:latin typeface="Cambria" pitchFamily="18" charset="0"/>
                <a:ea typeface="Calibri" pitchFamily="34" charset="0"/>
                <a:cs typeface="Times New Roman" pitchFamily="18" charset="0"/>
              </a:rPr>
              <a:t>стајалишту</a:t>
            </a:r>
            <a:r>
              <a:rPr kumimoji="0" lang="en-US" sz="2500" b="0" i="0" u="none" strike="noStrike" cap="none" normalizeH="0" baseline="0" dirty="0">
                <a:ln>
                  <a:noFill/>
                </a:ln>
                <a:solidFill>
                  <a:schemeClr val="tx1"/>
                </a:solidFill>
                <a:effectLst/>
                <a:latin typeface="Cambria" pitchFamily="18" charset="0"/>
                <a:ea typeface="Calibri" pitchFamily="34" charset="0"/>
                <a:cs typeface="Times New Roman" pitchFamily="18" charset="0"/>
              </a:rPr>
              <a:t>. </a:t>
            </a:r>
            <a:endParaRPr kumimoji="0" lang="en-US" sz="25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1370520" y="5564777"/>
            <a:ext cx="8165366" cy="770708"/>
          </a:xfrm>
          <a:custGeom>
            <a:avLst/>
            <a:gdLst>
              <a:gd name="connsiteX0" fmla="*/ 66395 w 8165366"/>
              <a:gd name="connsiteY0" fmla="*/ 613954 h 770708"/>
              <a:gd name="connsiteX1" fmla="*/ 1081 w 8165366"/>
              <a:gd name="connsiteY1" fmla="*/ 496388 h 770708"/>
              <a:gd name="connsiteX2" fmla="*/ 14144 w 8165366"/>
              <a:gd name="connsiteY2" fmla="*/ 352697 h 770708"/>
              <a:gd name="connsiteX3" fmla="*/ 53332 w 8165366"/>
              <a:gd name="connsiteY3" fmla="*/ 326571 h 770708"/>
              <a:gd name="connsiteX4" fmla="*/ 131709 w 8165366"/>
              <a:gd name="connsiteY4" fmla="*/ 300446 h 770708"/>
              <a:gd name="connsiteX5" fmla="*/ 510532 w 8165366"/>
              <a:gd name="connsiteY5" fmla="*/ 313508 h 770708"/>
              <a:gd name="connsiteX6" fmla="*/ 549721 w 8165366"/>
              <a:gd name="connsiteY6" fmla="*/ 326571 h 770708"/>
              <a:gd name="connsiteX7" fmla="*/ 601972 w 8165366"/>
              <a:gd name="connsiteY7" fmla="*/ 339634 h 770708"/>
              <a:gd name="connsiteX8" fmla="*/ 680349 w 8165366"/>
              <a:gd name="connsiteY8" fmla="*/ 365760 h 770708"/>
              <a:gd name="connsiteX9" fmla="*/ 719538 w 8165366"/>
              <a:gd name="connsiteY9" fmla="*/ 378823 h 770708"/>
              <a:gd name="connsiteX10" fmla="*/ 797915 w 8165366"/>
              <a:gd name="connsiteY10" fmla="*/ 431074 h 770708"/>
              <a:gd name="connsiteX11" fmla="*/ 837104 w 8165366"/>
              <a:gd name="connsiteY11" fmla="*/ 457200 h 770708"/>
              <a:gd name="connsiteX12" fmla="*/ 915481 w 8165366"/>
              <a:gd name="connsiteY12" fmla="*/ 509451 h 770708"/>
              <a:gd name="connsiteX13" fmla="*/ 1033046 w 8165366"/>
              <a:gd name="connsiteY13" fmla="*/ 574766 h 770708"/>
              <a:gd name="connsiteX14" fmla="*/ 1072235 w 8165366"/>
              <a:gd name="connsiteY14" fmla="*/ 613954 h 770708"/>
              <a:gd name="connsiteX15" fmla="*/ 1111424 w 8165366"/>
              <a:gd name="connsiteY15" fmla="*/ 627017 h 770708"/>
              <a:gd name="connsiteX16" fmla="*/ 1228989 w 8165366"/>
              <a:gd name="connsiteY16" fmla="*/ 679268 h 770708"/>
              <a:gd name="connsiteX17" fmla="*/ 1320429 w 8165366"/>
              <a:gd name="connsiteY17" fmla="*/ 718457 h 770708"/>
              <a:gd name="connsiteX18" fmla="*/ 1490246 w 8165366"/>
              <a:gd name="connsiteY18" fmla="*/ 731520 h 770708"/>
              <a:gd name="connsiteX19" fmla="*/ 1607812 w 8165366"/>
              <a:gd name="connsiteY19" fmla="*/ 744583 h 770708"/>
              <a:gd name="connsiteX20" fmla="*/ 1908258 w 8165366"/>
              <a:gd name="connsiteY20" fmla="*/ 731520 h 770708"/>
              <a:gd name="connsiteX21" fmla="*/ 1973572 w 8165366"/>
              <a:gd name="connsiteY21" fmla="*/ 679268 h 770708"/>
              <a:gd name="connsiteX22" fmla="*/ 2051949 w 8165366"/>
              <a:gd name="connsiteY22" fmla="*/ 587828 h 770708"/>
              <a:gd name="connsiteX23" fmla="*/ 2104201 w 8165366"/>
              <a:gd name="connsiteY23" fmla="*/ 522514 h 770708"/>
              <a:gd name="connsiteX24" fmla="*/ 2169515 w 8165366"/>
              <a:gd name="connsiteY24" fmla="*/ 457200 h 770708"/>
              <a:gd name="connsiteX25" fmla="*/ 2182578 w 8165366"/>
              <a:gd name="connsiteY25" fmla="*/ 418011 h 770708"/>
              <a:gd name="connsiteX26" fmla="*/ 2221766 w 8165366"/>
              <a:gd name="connsiteY26" fmla="*/ 391886 h 770708"/>
              <a:gd name="connsiteX27" fmla="*/ 2274018 w 8165366"/>
              <a:gd name="connsiteY27" fmla="*/ 352697 h 770708"/>
              <a:gd name="connsiteX28" fmla="*/ 2352395 w 8165366"/>
              <a:gd name="connsiteY28" fmla="*/ 300446 h 770708"/>
              <a:gd name="connsiteX29" fmla="*/ 2430772 w 8165366"/>
              <a:gd name="connsiteY29" fmla="*/ 274320 h 770708"/>
              <a:gd name="connsiteX30" fmla="*/ 2469961 w 8165366"/>
              <a:gd name="connsiteY30" fmla="*/ 261257 h 770708"/>
              <a:gd name="connsiteX31" fmla="*/ 2561401 w 8165366"/>
              <a:gd name="connsiteY31" fmla="*/ 248194 h 770708"/>
              <a:gd name="connsiteX32" fmla="*/ 2861846 w 8165366"/>
              <a:gd name="connsiteY32" fmla="*/ 274320 h 770708"/>
              <a:gd name="connsiteX33" fmla="*/ 2940224 w 8165366"/>
              <a:gd name="connsiteY33" fmla="*/ 313508 h 770708"/>
              <a:gd name="connsiteX34" fmla="*/ 3005538 w 8165366"/>
              <a:gd name="connsiteY34" fmla="*/ 352697 h 770708"/>
              <a:gd name="connsiteX35" fmla="*/ 3083915 w 8165366"/>
              <a:gd name="connsiteY35" fmla="*/ 378823 h 770708"/>
              <a:gd name="connsiteX36" fmla="*/ 3175355 w 8165366"/>
              <a:gd name="connsiteY36" fmla="*/ 444137 h 770708"/>
              <a:gd name="connsiteX37" fmla="*/ 3292921 w 8165366"/>
              <a:gd name="connsiteY37" fmla="*/ 509451 h 770708"/>
              <a:gd name="connsiteX38" fmla="*/ 3371298 w 8165366"/>
              <a:gd name="connsiteY38" fmla="*/ 548640 h 770708"/>
              <a:gd name="connsiteX39" fmla="*/ 3423549 w 8165366"/>
              <a:gd name="connsiteY39" fmla="*/ 574766 h 770708"/>
              <a:gd name="connsiteX40" fmla="*/ 3501926 w 8165366"/>
              <a:gd name="connsiteY40" fmla="*/ 600891 h 770708"/>
              <a:gd name="connsiteX41" fmla="*/ 3541115 w 8165366"/>
              <a:gd name="connsiteY41" fmla="*/ 640080 h 770708"/>
              <a:gd name="connsiteX42" fmla="*/ 3815435 w 8165366"/>
              <a:gd name="connsiteY42" fmla="*/ 679268 h 770708"/>
              <a:gd name="connsiteX43" fmla="*/ 3998315 w 8165366"/>
              <a:gd name="connsiteY43" fmla="*/ 666206 h 770708"/>
              <a:gd name="connsiteX44" fmla="*/ 4037504 w 8165366"/>
              <a:gd name="connsiteY44" fmla="*/ 640080 h 770708"/>
              <a:gd name="connsiteX45" fmla="*/ 4089755 w 8165366"/>
              <a:gd name="connsiteY45" fmla="*/ 627017 h 770708"/>
              <a:gd name="connsiteX46" fmla="*/ 4128944 w 8165366"/>
              <a:gd name="connsiteY46" fmla="*/ 587828 h 770708"/>
              <a:gd name="connsiteX47" fmla="*/ 4155069 w 8165366"/>
              <a:gd name="connsiteY47" fmla="*/ 548640 h 770708"/>
              <a:gd name="connsiteX48" fmla="*/ 4194258 w 8165366"/>
              <a:gd name="connsiteY48" fmla="*/ 522514 h 770708"/>
              <a:gd name="connsiteX49" fmla="*/ 4220384 w 8165366"/>
              <a:gd name="connsiteY49" fmla="*/ 444137 h 770708"/>
              <a:gd name="connsiteX50" fmla="*/ 4233446 w 8165366"/>
              <a:gd name="connsiteY50" fmla="*/ 404948 h 770708"/>
              <a:gd name="connsiteX51" fmla="*/ 4220384 w 8165366"/>
              <a:gd name="connsiteY51" fmla="*/ 261257 h 770708"/>
              <a:gd name="connsiteX52" fmla="*/ 4181195 w 8165366"/>
              <a:gd name="connsiteY52" fmla="*/ 248194 h 770708"/>
              <a:gd name="connsiteX53" fmla="*/ 4155069 w 8165366"/>
              <a:gd name="connsiteY53" fmla="*/ 287383 h 770708"/>
              <a:gd name="connsiteX54" fmla="*/ 4115881 w 8165366"/>
              <a:gd name="connsiteY54" fmla="*/ 313508 h 770708"/>
              <a:gd name="connsiteX55" fmla="*/ 4089755 w 8165366"/>
              <a:gd name="connsiteY55" fmla="*/ 352697 h 770708"/>
              <a:gd name="connsiteX56" fmla="*/ 4089755 w 8165366"/>
              <a:gd name="connsiteY56" fmla="*/ 535577 h 770708"/>
              <a:gd name="connsiteX57" fmla="*/ 4102818 w 8165366"/>
              <a:gd name="connsiteY57" fmla="*/ 574766 h 770708"/>
              <a:gd name="connsiteX58" fmla="*/ 4181195 w 8165366"/>
              <a:gd name="connsiteY58" fmla="*/ 627017 h 770708"/>
              <a:gd name="connsiteX59" fmla="*/ 4207321 w 8165366"/>
              <a:gd name="connsiteY59" fmla="*/ 666206 h 770708"/>
              <a:gd name="connsiteX60" fmla="*/ 4324886 w 8165366"/>
              <a:gd name="connsiteY60" fmla="*/ 718457 h 770708"/>
              <a:gd name="connsiteX61" fmla="*/ 4403264 w 8165366"/>
              <a:gd name="connsiteY61" fmla="*/ 744583 h 770708"/>
              <a:gd name="connsiteX62" fmla="*/ 4520829 w 8165366"/>
              <a:gd name="connsiteY62" fmla="*/ 770708 h 770708"/>
              <a:gd name="connsiteX63" fmla="*/ 4690646 w 8165366"/>
              <a:gd name="connsiteY63" fmla="*/ 757646 h 770708"/>
              <a:gd name="connsiteX64" fmla="*/ 4729835 w 8165366"/>
              <a:gd name="connsiteY64" fmla="*/ 731520 h 770708"/>
              <a:gd name="connsiteX65" fmla="*/ 4808212 w 8165366"/>
              <a:gd name="connsiteY65" fmla="*/ 653143 h 770708"/>
              <a:gd name="connsiteX66" fmla="*/ 4834338 w 8165366"/>
              <a:gd name="connsiteY66" fmla="*/ 613954 h 770708"/>
              <a:gd name="connsiteX67" fmla="*/ 4873526 w 8165366"/>
              <a:gd name="connsiteY67" fmla="*/ 587828 h 770708"/>
              <a:gd name="connsiteX68" fmla="*/ 4938841 w 8165366"/>
              <a:gd name="connsiteY68" fmla="*/ 470263 h 770708"/>
              <a:gd name="connsiteX69" fmla="*/ 4978029 w 8165366"/>
              <a:gd name="connsiteY69" fmla="*/ 431074 h 770708"/>
              <a:gd name="connsiteX70" fmla="*/ 5004155 w 8165366"/>
              <a:gd name="connsiteY70" fmla="*/ 391886 h 770708"/>
              <a:gd name="connsiteX71" fmla="*/ 5043344 w 8165366"/>
              <a:gd name="connsiteY71" fmla="*/ 352697 h 770708"/>
              <a:gd name="connsiteX72" fmla="*/ 5069469 w 8165366"/>
              <a:gd name="connsiteY72" fmla="*/ 313508 h 770708"/>
              <a:gd name="connsiteX73" fmla="*/ 5108658 w 8165366"/>
              <a:gd name="connsiteY73" fmla="*/ 287383 h 770708"/>
              <a:gd name="connsiteX74" fmla="*/ 5173972 w 8165366"/>
              <a:gd name="connsiteY74" fmla="*/ 222068 h 770708"/>
              <a:gd name="connsiteX75" fmla="*/ 5291538 w 8165366"/>
              <a:gd name="connsiteY75" fmla="*/ 130628 h 770708"/>
              <a:gd name="connsiteX76" fmla="*/ 5330726 w 8165366"/>
              <a:gd name="connsiteY76" fmla="*/ 104503 h 770708"/>
              <a:gd name="connsiteX77" fmla="*/ 5409104 w 8165366"/>
              <a:gd name="connsiteY77" fmla="*/ 78377 h 770708"/>
              <a:gd name="connsiteX78" fmla="*/ 5448292 w 8165366"/>
              <a:gd name="connsiteY78" fmla="*/ 52251 h 770708"/>
              <a:gd name="connsiteX79" fmla="*/ 5552795 w 8165366"/>
              <a:gd name="connsiteY79" fmla="*/ 26126 h 770708"/>
              <a:gd name="connsiteX80" fmla="*/ 5644235 w 8165366"/>
              <a:gd name="connsiteY80" fmla="*/ 0 h 770708"/>
              <a:gd name="connsiteX81" fmla="*/ 5970806 w 8165366"/>
              <a:gd name="connsiteY81" fmla="*/ 13063 h 770708"/>
              <a:gd name="connsiteX82" fmla="*/ 6049184 w 8165366"/>
              <a:gd name="connsiteY82" fmla="*/ 39188 h 770708"/>
              <a:gd name="connsiteX83" fmla="*/ 6140624 w 8165366"/>
              <a:gd name="connsiteY83" fmla="*/ 65314 h 770708"/>
              <a:gd name="connsiteX84" fmla="*/ 6179812 w 8165366"/>
              <a:gd name="connsiteY84" fmla="*/ 104503 h 770708"/>
              <a:gd name="connsiteX85" fmla="*/ 6271252 w 8165366"/>
              <a:gd name="connsiteY85" fmla="*/ 156754 h 770708"/>
              <a:gd name="connsiteX86" fmla="*/ 6336566 w 8165366"/>
              <a:gd name="connsiteY86" fmla="*/ 235131 h 770708"/>
              <a:gd name="connsiteX87" fmla="*/ 6401881 w 8165366"/>
              <a:gd name="connsiteY87" fmla="*/ 313508 h 770708"/>
              <a:gd name="connsiteX88" fmla="*/ 6441069 w 8165366"/>
              <a:gd name="connsiteY88" fmla="*/ 404948 h 770708"/>
              <a:gd name="connsiteX89" fmla="*/ 6480258 w 8165366"/>
              <a:gd name="connsiteY89" fmla="*/ 548640 h 770708"/>
              <a:gd name="connsiteX90" fmla="*/ 6493321 w 8165366"/>
              <a:gd name="connsiteY90" fmla="*/ 600891 h 770708"/>
              <a:gd name="connsiteX91" fmla="*/ 6506384 w 8165366"/>
              <a:gd name="connsiteY91" fmla="*/ 653143 h 770708"/>
              <a:gd name="connsiteX92" fmla="*/ 6493321 w 8165366"/>
              <a:gd name="connsiteY92" fmla="*/ 744583 h 770708"/>
              <a:gd name="connsiteX93" fmla="*/ 6454132 w 8165366"/>
              <a:gd name="connsiteY93" fmla="*/ 757646 h 770708"/>
              <a:gd name="connsiteX94" fmla="*/ 6323504 w 8165366"/>
              <a:gd name="connsiteY94" fmla="*/ 744583 h 770708"/>
              <a:gd name="connsiteX95" fmla="*/ 6271252 w 8165366"/>
              <a:gd name="connsiteY95" fmla="*/ 666206 h 770708"/>
              <a:gd name="connsiteX96" fmla="*/ 6284315 w 8165366"/>
              <a:gd name="connsiteY96" fmla="*/ 548640 h 770708"/>
              <a:gd name="connsiteX97" fmla="*/ 6349629 w 8165366"/>
              <a:gd name="connsiteY97" fmla="*/ 483326 h 770708"/>
              <a:gd name="connsiteX98" fmla="*/ 6428006 w 8165366"/>
              <a:gd name="connsiteY98" fmla="*/ 404948 h 770708"/>
              <a:gd name="connsiteX99" fmla="*/ 6545572 w 8165366"/>
              <a:gd name="connsiteY99" fmla="*/ 326571 h 770708"/>
              <a:gd name="connsiteX100" fmla="*/ 6597824 w 8165366"/>
              <a:gd name="connsiteY100" fmla="*/ 300446 h 770708"/>
              <a:gd name="connsiteX101" fmla="*/ 6650075 w 8165366"/>
              <a:gd name="connsiteY101" fmla="*/ 261257 h 770708"/>
              <a:gd name="connsiteX102" fmla="*/ 6728452 w 8165366"/>
              <a:gd name="connsiteY102" fmla="*/ 235131 h 770708"/>
              <a:gd name="connsiteX103" fmla="*/ 6767641 w 8165366"/>
              <a:gd name="connsiteY103" fmla="*/ 209006 h 770708"/>
              <a:gd name="connsiteX104" fmla="*/ 6872144 w 8165366"/>
              <a:gd name="connsiteY104" fmla="*/ 182880 h 770708"/>
              <a:gd name="connsiteX105" fmla="*/ 6963584 w 8165366"/>
              <a:gd name="connsiteY105" fmla="*/ 156754 h 770708"/>
              <a:gd name="connsiteX106" fmla="*/ 7172589 w 8165366"/>
              <a:gd name="connsiteY106" fmla="*/ 130628 h 770708"/>
              <a:gd name="connsiteX107" fmla="*/ 7616726 w 8165366"/>
              <a:gd name="connsiteY107" fmla="*/ 143691 h 770708"/>
              <a:gd name="connsiteX108" fmla="*/ 7695104 w 8165366"/>
              <a:gd name="connsiteY108" fmla="*/ 169817 h 770708"/>
              <a:gd name="connsiteX109" fmla="*/ 7851858 w 8165366"/>
              <a:gd name="connsiteY109" fmla="*/ 222068 h 770708"/>
              <a:gd name="connsiteX110" fmla="*/ 7969424 w 8165366"/>
              <a:gd name="connsiteY110" fmla="*/ 287383 h 770708"/>
              <a:gd name="connsiteX111" fmla="*/ 8008612 w 8165366"/>
              <a:gd name="connsiteY111" fmla="*/ 300446 h 770708"/>
              <a:gd name="connsiteX112" fmla="*/ 8086989 w 8165366"/>
              <a:gd name="connsiteY112" fmla="*/ 352697 h 770708"/>
              <a:gd name="connsiteX113" fmla="*/ 8126178 w 8165366"/>
              <a:gd name="connsiteY113" fmla="*/ 378823 h 770708"/>
              <a:gd name="connsiteX114" fmla="*/ 8165366 w 8165366"/>
              <a:gd name="connsiteY114" fmla="*/ 404948 h 770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8165366" h="770708">
                <a:moveTo>
                  <a:pt x="66395" y="613954"/>
                </a:moveTo>
                <a:cubicBezTo>
                  <a:pt x="6506" y="524120"/>
                  <a:pt x="24073" y="565365"/>
                  <a:pt x="1081" y="496388"/>
                </a:cubicBezTo>
                <a:cubicBezTo>
                  <a:pt x="5435" y="448491"/>
                  <a:pt x="0" y="398665"/>
                  <a:pt x="14144" y="352697"/>
                </a:cubicBezTo>
                <a:cubicBezTo>
                  <a:pt x="18761" y="337692"/>
                  <a:pt x="38986" y="332947"/>
                  <a:pt x="53332" y="326571"/>
                </a:cubicBezTo>
                <a:cubicBezTo>
                  <a:pt x="78497" y="315386"/>
                  <a:pt x="131709" y="300446"/>
                  <a:pt x="131709" y="300446"/>
                </a:cubicBezTo>
                <a:cubicBezTo>
                  <a:pt x="257983" y="304800"/>
                  <a:pt x="384429" y="305627"/>
                  <a:pt x="510532" y="313508"/>
                </a:cubicBezTo>
                <a:cubicBezTo>
                  <a:pt x="524275" y="314367"/>
                  <a:pt x="536481" y="322788"/>
                  <a:pt x="549721" y="326571"/>
                </a:cubicBezTo>
                <a:cubicBezTo>
                  <a:pt x="566983" y="331503"/>
                  <a:pt x="584776" y="334475"/>
                  <a:pt x="601972" y="339634"/>
                </a:cubicBezTo>
                <a:cubicBezTo>
                  <a:pt x="628349" y="347547"/>
                  <a:pt x="654223" y="357051"/>
                  <a:pt x="680349" y="365760"/>
                </a:cubicBezTo>
                <a:cubicBezTo>
                  <a:pt x="693412" y="370114"/>
                  <a:pt x="708081" y="371185"/>
                  <a:pt x="719538" y="378823"/>
                </a:cubicBezTo>
                <a:lnTo>
                  <a:pt x="797915" y="431074"/>
                </a:lnTo>
                <a:cubicBezTo>
                  <a:pt x="810978" y="439783"/>
                  <a:pt x="826003" y="446099"/>
                  <a:pt x="837104" y="457200"/>
                </a:cubicBezTo>
                <a:cubicBezTo>
                  <a:pt x="886029" y="506125"/>
                  <a:pt x="858767" y="490546"/>
                  <a:pt x="915481" y="509451"/>
                </a:cubicBezTo>
                <a:cubicBezTo>
                  <a:pt x="1005315" y="569341"/>
                  <a:pt x="964070" y="551773"/>
                  <a:pt x="1033046" y="574766"/>
                </a:cubicBezTo>
                <a:cubicBezTo>
                  <a:pt x="1046109" y="587829"/>
                  <a:pt x="1056864" y="603707"/>
                  <a:pt x="1072235" y="613954"/>
                </a:cubicBezTo>
                <a:cubicBezTo>
                  <a:pt x="1083692" y="621592"/>
                  <a:pt x="1099108" y="620859"/>
                  <a:pt x="1111424" y="627017"/>
                </a:cubicBezTo>
                <a:cubicBezTo>
                  <a:pt x="1235625" y="689118"/>
                  <a:pt x="1026787" y="611869"/>
                  <a:pt x="1228989" y="679268"/>
                </a:cubicBezTo>
                <a:cubicBezTo>
                  <a:pt x="1263661" y="690825"/>
                  <a:pt x="1283906" y="713892"/>
                  <a:pt x="1320429" y="718457"/>
                </a:cubicBezTo>
                <a:cubicBezTo>
                  <a:pt x="1376763" y="725499"/>
                  <a:pt x="1433706" y="726380"/>
                  <a:pt x="1490246" y="731520"/>
                </a:cubicBezTo>
                <a:cubicBezTo>
                  <a:pt x="1529514" y="735090"/>
                  <a:pt x="1568623" y="740229"/>
                  <a:pt x="1607812" y="744583"/>
                </a:cubicBezTo>
                <a:cubicBezTo>
                  <a:pt x="1707961" y="740229"/>
                  <a:pt x="1808310" y="739208"/>
                  <a:pt x="1908258" y="731520"/>
                </a:cubicBezTo>
                <a:cubicBezTo>
                  <a:pt x="1954097" y="727994"/>
                  <a:pt x="1949207" y="713379"/>
                  <a:pt x="1973572" y="679268"/>
                </a:cubicBezTo>
                <a:cubicBezTo>
                  <a:pt x="2015464" y="620619"/>
                  <a:pt x="2004478" y="635300"/>
                  <a:pt x="2051949" y="587828"/>
                </a:cubicBezTo>
                <a:cubicBezTo>
                  <a:pt x="2077380" y="511537"/>
                  <a:pt x="2045114" y="581601"/>
                  <a:pt x="2104201" y="522514"/>
                </a:cubicBezTo>
                <a:cubicBezTo>
                  <a:pt x="2191287" y="435428"/>
                  <a:pt x="2065009" y="526870"/>
                  <a:pt x="2169515" y="457200"/>
                </a:cubicBezTo>
                <a:cubicBezTo>
                  <a:pt x="2173869" y="444137"/>
                  <a:pt x="2173976" y="428763"/>
                  <a:pt x="2182578" y="418011"/>
                </a:cubicBezTo>
                <a:cubicBezTo>
                  <a:pt x="2192385" y="405752"/>
                  <a:pt x="2208991" y="401011"/>
                  <a:pt x="2221766" y="391886"/>
                </a:cubicBezTo>
                <a:cubicBezTo>
                  <a:pt x="2239482" y="379232"/>
                  <a:pt x="2256182" y="365182"/>
                  <a:pt x="2274018" y="352697"/>
                </a:cubicBezTo>
                <a:cubicBezTo>
                  <a:pt x="2299741" y="334691"/>
                  <a:pt x="2322607" y="310375"/>
                  <a:pt x="2352395" y="300446"/>
                </a:cubicBezTo>
                <a:lnTo>
                  <a:pt x="2430772" y="274320"/>
                </a:lnTo>
                <a:cubicBezTo>
                  <a:pt x="2443835" y="269966"/>
                  <a:pt x="2456330" y="263204"/>
                  <a:pt x="2469961" y="261257"/>
                </a:cubicBezTo>
                <a:lnTo>
                  <a:pt x="2561401" y="248194"/>
                </a:lnTo>
                <a:cubicBezTo>
                  <a:pt x="2563263" y="248292"/>
                  <a:pt x="2786489" y="244178"/>
                  <a:pt x="2861846" y="274320"/>
                </a:cubicBezTo>
                <a:cubicBezTo>
                  <a:pt x="2888966" y="285168"/>
                  <a:pt x="2914581" y="299521"/>
                  <a:pt x="2940224" y="313508"/>
                </a:cubicBezTo>
                <a:cubicBezTo>
                  <a:pt x="2962513" y="325666"/>
                  <a:pt x="2982424" y="342191"/>
                  <a:pt x="3005538" y="352697"/>
                </a:cubicBezTo>
                <a:cubicBezTo>
                  <a:pt x="3030608" y="364093"/>
                  <a:pt x="3083915" y="378823"/>
                  <a:pt x="3083915" y="378823"/>
                </a:cubicBezTo>
                <a:cubicBezTo>
                  <a:pt x="3153185" y="448091"/>
                  <a:pt x="3089387" y="392556"/>
                  <a:pt x="3175355" y="444137"/>
                </a:cubicBezTo>
                <a:cubicBezTo>
                  <a:pt x="3287645" y="511511"/>
                  <a:pt x="3214096" y="483176"/>
                  <a:pt x="3292921" y="509451"/>
                </a:cubicBezTo>
                <a:cubicBezTo>
                  <a:pt x="3368231" y="559659"/>
                  <a:pt x="3295582" y="516190"/>
                  <a:pt x="3371298" y="548640"/>
                </a:cubicBezTo>
                <a:cubicBezTo>
                  <a:pt x="3389196" y="556311"/>
                  <a:pt x="3405469" y="567534"/>
                  <a:pt x="3423549" y="574766"/>
                </a:cubicBezTo>
                <a:cubicBezTo>
                  <a:pt x="3449118" y="584994"/>
                  <a:pt x="3501926" y="600891"/>
                  <a:pt x="3501926" y="600891"/>
                </a:cubicBezTo>
                <a:cubicBezTo>
                  <a:pt x="3514989" y="613954"/>
                  <a:pt x="3524062" y="632975"/>
                  <a:pt x="3541115" y="640080"/>
                </a:cubicBezTo>
                <a:cubicBezTo>
                  <a:pt x="3611429" y="669378"/>
                  <a:pt x="3747240" y="673585"/>
                  <a:pt x="3815435" y="679268"/>
                </a:cubicBezTo>
                <a:cubicBezTo>
                  <a:pt x="3876395" y="674914"/>
                  <a:pt x="3938130" y="676827"/>
                  <a:pt x="3998315" y="666206"/>
                </a:cubicBezTo>
                <a:cubicBezTo>
                  <a:pt x="4013776" y="663478"/>
                  <a:pt x="4023074" y="646265"/>
                  <a:pt x="4037504" y="640080"/>
                </a:cubicBezTo>
                <a:cubicBezTo>
                  <a:pt x="4054005" y="633008"/>
                  <a:pt x="4072338" y="631371"/>
                  <a:pt x="4089755" y="627017"/>
                </a:cubicBezTo>
                <a:cubicBezTo>
                  <a:pt x="4102818" y="613954"/>
                  <a:pt x="4117117" y="602020"/>
                  <a:pt x="4128944" y="587828"/>
                </a:cubicBezTo>
                <a:cubicBezTo>
                  <a:pt x="4138994" y="575767"/>
                  <a:pt x="4143968" y="559741"/>
                  <a:pt x="4155069" y="548640"/>
                </a:cubicBezTo>
                <a:cubicBezTo>
                  <a:pt x="4166170" y="537539"/>
                  <a:pt x="4181195" y="531223"/>
                  <a:pt x="4194258" y="522514"/>
                </a:cubicBezTo>
                <a:lnTo>
                  <a:pt x="4220384" y="444137"/>
                </a:lnTo>
                <a:lnTo>
                  <a:pt x="4233446" y="404948"/>
                </a:lnTo>
                <a:cubicBezTo>
                  <a:pt x="4229092" y="357051"/>
                  <a:pt x="4235593" y="306883"/>
                  <a:pt x="4220384" y="261257"/>
                </a:cubicBezTo>
                <a:cubicBezTo>
                  <a:pt x="4216030" y="248194"/>
                  <a:pt x="4193980" y="243080"/>
                  <a:pt x="4181195" y="248194"/>
                </a:cubicBezTo>
                <a:cubicBezTo>
                  <a:pt x="4166618" y="254025"/>
                  <a:pt x="4166170" y="276282"/>
                  <a:pt x="4155069" y="287383"/>
                </a:cubicBezTo>
                <a:cubicBezTo>
                  <a:pt x="4143968" y="298484"/>
                  <a:pt x="4128944" y="304800"/>
                  <a:pt x="4115881" y="313508"/>
                </a:cubicBezTo>
                <a:cubicBezTo>
                  <a:pt x="4107172" y="326571"/>
                  <a:pt x="4095940" y="338267"/>
                  <a:pt x="4089755" y="352697"/>
                </a:cubicBezTo>
                <a:cubicBezTo>
                  <a:pt x="4064025" y="412733"/>
                  <a:pt x="4079911" y="471588"/>
                  <a:pt x="4089755" y="535577"/>
                </a:cubicBezTo>
                <a:cubicBezTo>
                  <a:pt x="4091849" y="549186"/>
                  <a:pt x="4093081" y="565029"/>
                  <a:pt x="4102818" y="574766"/>
                </a:cubicBezTo>
                <a:cubicBezTo>
                  <a:pt x="4125021" y="596969"/>
                  <a:pt x="4181195" y="627017"/>
                  <a:pt x="4181195" y="627017"/>
                </a:cubicBezTo>
                <a:cubicBezTo>
                  <a:pt x="4189904" y="640080"/>
                  <a:pt x="4196220" y="655105"/>
                  <a:pt x="4207321" y="666206"/>
                </a:cubicBezTo>
                <a:cubicBezTo>
                  <a:pt x="4238371" y="697256"/>
                  <a:pt x="4286085" y="705523"/>
                  <a:pt x="4324886" y="718457"/>
                </a:cubicBezTo>
                <a:lnTo>
                  <a:pt x="4403264" y="744583"/>
                </a:lnTo>
                <a:cubicBezTo>
                  <a:pt x="4430942" y="753809"/>
                  <a:pt x="4494937" y="765530"/>
                  <a:pt x="4520829" y="770708"/>
                </a:cubicBezTo>
                <a:cubicBezTo>
                  <a:pt x="4577435" y="766354"/>
                  <a:pt x="4634845" y="768108"/>
                  <a:pt x="4690646" y="757646"/>
                </a:cubicBezTo>
                <a:cubicBezTo>
                  <a:pt x="4706077" y="754753"/>
                  <a:pt x="4718101" y="741950"/>
                  <a:pt x="4729835" y="731520"/>
                </a:cubicBezTo>
                <a:cubicBezTo>
                  <a:pt x="4757450" y="706974"/>
                  <a:pt x="4787717" y="683885"/>
                  <a:pt x="4808212" y="653143"/>
                </a:cubicBezTo>
                <a:cubicBezTo>
                  <a:pt x="4816921" y="640080"/>
                  <a:pt x="4823237" y="625056"/>
                  <a:pt x="4834338" y="613954"/>
                </a:cubicBezTo>
                <a:cubicBezTo>
                  <a:pt x="4845439" y="602853"/>
                  <a:pt x="4860463" y="596537"/>
                  <a:pt x="4873526" y="587828"/>
                </a:cubicBezTo>
                <a:cubicBezTo>
                  <a:pt x="4896519" y="518852"/>
                  <a:pt x="4878951" y="560097"/>
                  <a:pt x="4938841" y="470263"/>
                </a:cubicBezTo>
                <a:cubicBezTo>
                  <a:pt x="4949088" y="454892"/>
                  <a:pt x="4966202" y="445266"/>
                  <a:pt x="4978029" y="431074"/>
                </a:cubicBezTo>
                <a:cubicBezTo>
                  <a:pt x="4988080" y="419013"/>
                  <a:pt x="4994104" y="403947"/>
                  <a:pt x="5004155" y="391886"/>
                </a:cubicBezTo>
                <a:cubicBezTo>
                  <a:pt x="5015982" y="377694"/>
                  <a:pt x="5031517" y="366889"/>
                  <a:pt x="5043344" y="352697"/>
                </a:cubicBezTo>
                <a:cubicBezTo>
                  <a:pt x="5053395" y="340636"/>
                  <a:pt x="5058368" y="324609"/>
                  <a:pt x="5069469" y="313508"/>
                </a:cubicBezTo>
                <a:cubicBezTo>
                  <a:pt x="5080570" y="302407"/>
                  <a:pt x="5095595" y="296091"/>
                  <a:pt x="5108658" y="287383"/>
                </a:cubicBezTo>
                <a:cubicBezTo>
                  <a:pt x="5156554" y="215539"/>
                  <a:pt x="5108660" y="276495"/>
                  <a:pt x="5173972" y="222068"/>
                </a:cubicBezTo>
                <a:cubicBezTo>
                  <a:pt x="5296747" y="119756"/>
                  <a:pt x="5093458" y="262682"/>
                  <a:pt x="5291538" y="130628"/>
                </a:cubicBezTo>
                <a:cubicBezTo>
                  <a:pt x="5304601" y="121920"/>
                  <a:pt x="5315832" y="109468"/>
                  <a:pt x="5330726" y="104503"/>
                </a:cubicBezTo>
                <a:lnTo>
                  <a:pt x="5409104" y="78377"/>
                </a:lnTo>
                <a:cubicBezTo>
                  <a:pt x="5422167" y="69668"/>
                  <a:pt x="5434250" y="59272"/>
                  <a:pt x="5448292" y="52251"/>
                </a:cubicBezTo>
                <a:cubicBezTo>
                  <a:pt x="5476305" y="38245"/>
                  <a:pt x="5525963" y="32089"/>
                  <a:pt x="5552795" y="26126"/>
                </a:cubicBezTo>
                <a:cubicBezTo>
                  <a:pt x="5601997" y="15192"/>
                  <a:pt x="5600598" y="14546"/>
                  <a:pt x="5644235" y="0"/>
                </a:cubicBezTo>
                <a:cubicBezTo>
                  <a:pt x="5753092" y="4354"/>
                  <a:pt x="5862369" y="2569"/>
                  <a:pt x="5970806" y="13063"/>
                </a:cubicBezTo>
                <a:cubicBezTo>
                  <a:pt x="5998217" y="15716"/>
                  <a:pt x="6023058" y="30480"/>
                  <a:pt x="6049184" y="39188"/>
                </a:cubicBezTo>
                <a:cubicBezTo>
                  <a:pt x="6105414" y="57931"/>
                  <a:pt x="6075001" y="48908"/>
                  <a:pt x="6140624" y="65314"/>
                </a:cubicBezTo>
                <a:cubicBezTo>
                  <a:pt x="6153687" y="78377"/>
                  <a:pt x="6164779" y="93765"/>
                  <a:pt x="6179812" y="104503"/>
                </a:cubicBezTo>
                <a:cubicBezTo>
                  <a:pt x="6269260" y="168394"/>
                  <a:pt x="6197195" y="95039"/>
                  <a:pt x="6271252" y="156754"/>
                </a:cubicBezTo>
                <a:cubicBezTo>
                  <a:pt x="6333705" y="208799"/>
                  <a:pt x="6289857" y="179080"/>
                  <a:pt x="6336566" y="235131"/>
                </a:cubicBezTo>
                <a:cubicBezTo>
                  <a:pt x="6420388" y="335718"/>
                  <a:pt x="6337011" y="216206"/>
                  <a:pt x="6401881" y="313508"/>
                </a:cubicBezTo>
                <a:cubicBezTo>
                  <a:pt x="6432516" y="405414"/>
                  <a:pt x="6392644" y="291955"/>
                  <a:pt x="6441069" y="404948"/>
                </a:cubicBezTo>
                <a:cubicBezTo>
                  <a:pt x="6455720" y="439133"/>
                  <a:pt x="6476261" y="532653"/>
                  <a:pt x="6480258" y="548640"/>
                </a:cubicBezTo>
                <a:lnTo>
                  <a:pt x="6493321" y="600891"/>
                </a:lnTo>
                <a:lnTo>
                  <a:pt x="6506384" y="653143"/>
                </a:lnTo>
                <a:cubicBezTo>
                  <a:pt x="6502030" y="683623"/>
                  <a:pt x="6507091" y="717044"/>
                  <a:pt x="6493321" y="744583"/>
                </a:cubicBezTo>
                <a:cubicBezTo>
                  <a:pt x="6487163" y="756899"/>
                  <a:pt x="6467902" y="757646"/>
                  <a:pt x="6454132" y="757646"/>
                </a:cubicBezTo>
                <a:cubicBezTo>
                  <a:pt x="6410372" y="757646"/>
                  <a:pt x="6367047" y="748937"/>
                  <a:pt x="6323504" y="744583"/>
                </a:cubicBezTo>
                <a:cubicBezTo>
                  <a:pt x="6306087" y="718457"/>
                  <a:pt x="6267785" y="697413"/>
                  <a:pt x="6271252" y="666206"/>
                </a:cubicBezTo>
                <a:cubicBezTo>
                  <a:pt x="6275606" y="627017"/>
                  <a:pt x="6274752" y="586893"/>
                  <a:pt x="6284315" y="548640"/>
                </a:cubicBezTo>
                <a:cubicBezTo>
                  <a:pt x="6294890" y="506340"/>
                  <a:pt x="6321637" y="508208"/>
                  <a:pt x="6349629" y="483326"/>
                </a:cubicBezTo>
                <a:cubicBezTo>
                  <a:pt x="6377244" y="458779"/>
                  <a:pt x="6397264" y="425443"/>
                  <a:pt x="6428006" y="404948"/>
                </a:cubicBezTo>
                <a:lnTo>
                  <a:pt x="6545572" y="326571"/>
                </a:lnTo>
                <a:cubicBezTo>
                  <a:pt x="6561774" y="315769"/>
                  <a:pt x="6581311" y="310767"/>
                  <a:pt x="6597824" y="300446"/>
                </a:cubicBezTo>
                <a:cubicBezTo>
                  <a:pt x="6616286" y="288907"/>
                  <a:pt x="6630602" y="270994"/>
                  <a:pt x="6650075" y="261257"/>
                </a:cubicBezTo>
                <a:cubicBezTo>
                  <a:pt x="6674706" y="248941"/>
                  <a:pt x="6702326" y="243840"/>
                  <a:pt x="6728452" y="235131"/>
                </a:cubicBezTo>
                <a:cubicBezTo>
                  <a:pt x="6743346" y="230166"/>
                  <a:pt x="6752887" y="214371"/>
                  <a:pt x="6767641" y="209006"/>
                </a:cubicBezTo>
                <a:cubicBezTo>
                  <a:pt x="6801386" y="196735"/>
                  <a:pt x="6838080" y="194235"/>
                  <a:pt x="6872144" y="182880"/>
                </a:cubicBezTo>
                <a:cubicBezTo>
                  <a:pt x="6909496" y="170429"/>
                  <a:pt x="6922576" y="164956"/>
                  <a:pt x="6963584" y="156754"/>
                </a:cubicBezTo>
                <a:cubicBezTo>
                  <a:pt x="7044612" y="140548"/>
                  <a:pt x="7082542" y="139633"/>
                  <a:pt x="7172589" y="130628"/>
                </a:cubicBezTo>
                <a:cubicBezTo>
                  <a:pt x="7320635" y="134982"/>
                  <a:pt x="7469031" y="132614"/>
                  <a:pt x="7616726" y="143691"/>
                </a:cubicBezTo>
                <a:cubicBezTo>
                  <a:pt x="7644188" y="145751"/>
                  <a:pt x="7668978" y="161108"/>
                  <a:pt x="7695104" y="169817"/>
                </a:cubicBezTo>
                <a:lnTo>
                  <a:pt x="7851858" y="222068"/>
                </a:lnTo>
                <a:cubicBezTo>
                  <a:pt x="7920831" y="245058"/>
                  <a:pt x="7879597" y="227499"/>
                  <a:pt x="7969424" y="287383"/>
                </a:cubicBezTo>
                <a:cubicBezTo>
                  <a:pt x="7980881" y="295021"/>
                  <a:pt x="7996575" y="293759"/>
                  <a:pt x="8008612" y="300446"/>
                </a:cubicBezTo>
                <a:cubicBezTo>
                  <a:pt x="8036060" y="315695"/>
                  <a:pt x="8060863" y="335280"/>
                  <a:pt x="8086989" y="352697"/>
                </a:cubicBezTo>
                <a:lnTo>
                  <a:pt x="8126178" y="378823"/>
                </a:lnTo>
                <a:lnTo>
                  <a:pt x="8165366" y="404948"/>
                </a:lnTo>
              </a:path>
            </a:pathLst>
          </a:custGeom>
          <a:ln w="28575">
            <a:solidFill>
              <a:srgbClr val="1E578E"/>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9E6A3A0C-5B1B-4859-8A9F-0D6B550C0C8D}" type="slidenum">
              <a:rPr lang="sr-Latn-RS" smtClean="0"/>
              <a:pPr/>
              <a:t>5</a:t>
            </a:fld>
            <a:endParaRPr lang="sr-Latn-RS" dirty="0"/>
          </a:p>
        </p:txBody>
      </p:sp>
      <p:sp>
        <p:nvSpPr>
          <p:cNvPr id="3" name="Rectangle 2"/>
          <p:cNvSpPr/>
          <p:nvPr/>
        </p:nvSpPr>
        <p:spPr>
          <a:xfrm>
            <a:off x="300445" y="678656"/>
            <a:ext cx="11691257" cy="1261884"/>
          </a:xfrm>
          <a:prstGeom prst="rect">
            <a:avLst/>
          </a:prstGeom>
          <a:ln w="28575"/>
          <a:effectLst>
            <a:glow rad="228600">
              <a:schemeClr val="accent1">
                <a:satMod val="175000"/>
                <a:alpha val="40000"/>
              </a:schemeClr>
            </a:glow>
          </a:effectLst>
        </p:spPr>
        <p:style>
          <a:lnRef idx="2">
            <a:schemeClr val="accent5"/>
          </a:lnRef>
          <a:fillRef idx="1">
            <a:schemeClr val="lt1"/>
          </a:fillRef>
          <a:effectRef idx="0">
            <a:schemeClr val="accent5"/>
          </a:effectRef>
          <a:fontRef idx="minor">
            <a:schemeClr val="dk1"/>
          </a:fontRef>
        </p:style>
        <p:txBody>
          <a:bodyPr wrap="square">
            <a:spAutoFit/>
          </a:bodyPr>
          <a:lstStyle/>
          <a:p>
            <a:pPr algn="just">
              <a:spcBef>
                <a:spcPts val="600"/>
              </a:spcBef>
              <a:spcAft>
                <a:spcPts val="600"/>
              </a:spcAft>
            </a:pPr>
            <a:r>
              <a:rPr lang="en-US" sz="2200" dirty="0" err="1">
                <a:solidFill>
                  <a:schemeClr val="accent5">
                    <a:lumMod val="50000"/>
                  </a:schemeClr>
                </a:solidFill>
                <a:latin typeface="Cambria" pitchFamily="18" charset="0"/>
                <a:ea typeface="Cambria" pitchFamily="18" charset="0"/>
              </a:rPr>
              <a:t>Приватна</a:t>
            </a:r>
            <a:r>
              <a:rPr lang="en-US" sz="2200"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моторизована</a:t>
            </a:r>
            <a:r>
              <a:rPr lang="en-US" sz="2200"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путовања</a:t>
            </a:r>
            <a:r>
              <a:rPr lang="en-US" sz="2200"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представљају</a:t>
            </a:r>
            <a:r>
              <a:rPr lang="en-US" sz="2200"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чешћи</a:t>
            </a:r>
            <a:r>
              <a:rPr lang="en-US" sz="2200"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вид</a:t>
            </a:r>
            <a:r>
              <a:rPr lang="en-US" sz="2200"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моторизованих</a:t>
            </a:r>
            <a:r>
              <a:rPr lang="en-US" sz="2200"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путовања</a:t>
            </a:r>
            <a:r>
              <a:rPr lang="en-US" sz="2200" dirty="0">
                <a:solidFill>
                  <a:schemeClr val="accent5">
                    <a:lumMod val="50000"/>
                  </a:schemeClr>
                </a:solidFill>
                <a:latin typeface="Cambria" pitchFamily="18" charset="0"/>
                <a:ea typeface="Cambria" pitchFamily="18" charset="0"/>
              </a:rPr>
              <a:t>. </a:t>
            </a:r>
          </a:p>
          <a:p>
            <a:pPr algn="just">
              <a:spcBef>
                <a:spcPts val="600"/>
              </a:spcBef>
              <a:spcAft>
                <a:spcPts val="600"/>
              </a:spcAft>
            </a:pPr>
            <a:r>
              <a:rPr lang="en-US" sz="2200" b="1" dirty="0" err="1">
                <a:solidFill>
                  <a:schemeClr val="accent5">
                    <a:lumMod val="50000"/>
                  </a:schemeClr>
                </a:solidFill>
                <a:latin typeface="Cambria" pitchFamily="18" charset="0"/>
                <a:ea typeface="Cambria" pitchFamily="18" charset="0"/>
              </a:rPr>
              <a:t>Приватна</a:t>
            </a:r>
            <a:r>
              <a:rPr lang="en-US" sz="2200" b="1" dirty="0">
                <a:solidFill>
                  <a:schemeClr val="accent5">
                    <a:lumMod val="50000"/>
                  </a:schemeClr>
                </a:solidFill>
                <a:latin typeface="Cambria" pitchFamily="18" charset="0"/>
                <a:ea typeface="Cambria" pitchFamily="18" charset="0"/>
              </a:rPr>
              <a:t> </a:t>
            </a:r>
            <a:r>
              <a:rPr lang="en-US" sz="2200" b="1" dirty="0" err="1">
                <a:solidFill>
                  <a:schemeClr val="accent5">
                    <a:lumMod val="50000"/>
                  </a:schemeClr>
                </a:solidFill>
                <a:latin typeface="Cambria" pitchFamily="18" charset="0"/>
                <a:ea typeface="Cambria" pitchFamily="18" charset="0"/>
              </a:rPr>
              <a:t>путовања</a:t>
            </a:r>
            <a:r>
              <a:rPr lang="en-US" sz="2200" b="1"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путничким</a:t>
            </a:r>
            <a:r>
              <a:rPr lang="en-US" sz="2200"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аутомобилима</a:t>
            </a:r>
            <a:r>
              <a:rPr lang="en-US" sz="2200"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представљају</a:t>
            </a:r>
            <a:r>
              <a:rPr lang="en-US" sz="2200" dirty="0">
                <a:solidFill>
                  <a:schemeClr val="accent5">
                    <a:lumMod val="50000"/>
                  </a:schemeClr>
                </a:solidFill>
                <a:latin typeface="Cambria" pitchFamily="18" charset="0"/>
                <a:ea typeface="Cambria" pitchFamily="18" charset="0"/>
              </a:rPr>
              <a:t> </a:t>
            </a:r>
            <a:r>
              <a:rPr lang="en-US" sz="2200" u="sng" dirty="0" err="1">
                <a:solidFill>
                  <a:schemeClr val="accent5">
                    <a:lumMod val="50000"/>
                  </a:schemeClr>
                </a:solidFill>
                <a:latin typeface="Cambria" pitchFamily="18" charset="0"/>
                <a:ea typeface="Cambria" pitchFamily="18" charset="0"/>
              </a:rPr>
              <a:t>најчешћи</a:t>
            </a:r>
            <a:r>
              <a:rPr lang="en-US" sz="2200" u="sng" dirty="0">
                <a:solidFill>
                  <a:schemeClr val="accent5">
                    <a:lumMod val="50000"/>
                  </a:schemeClr>
                </a:solidFill>
                <a:latin typeface="Cambria" pitchFamily="18" charset="0"/>
                <a:ea typeface="Cambria" pitchFamily="18" charset="0"/>
              </a:rPr>
              <a:t> </a:t>
            </a:r>
            <a:r>
              <a:rPr lang="en-US" sz="2200" u="sng" dirty="0" err="1">
                <a:solidFill>
                  <a:schemeClr val="accent5">
                    <a:lumMod val="50000"/>
                  </a:schemeClr>
                </a:solidFill>
                <a:latin typeface="Cambria" pitchFamily="18" charset="0"/>
                <a:ea typeface="Cambria" pitchFamily="18" charset="0"/>
              </a:rPr>
              <a:t>вид</a:t>
            </a:r>
            <a:r>
              <a:rPr lang="en-US" sz="2200" u="sng" dirty="0">
                <a:solidFill>
                  <a:schemeClr val="accent5">
                    <a:lumMod val="50000"/>
                  </a:schemeClr>
                </a:solidFill>
                <a:latin typeface="Cambria" pitchFamily="18" charset="0"/>
                <a:ea typeface="Cambria" pitchFamily="18" charset="0"/>
              </a:rPr>
              <a:t> </a:t>
            </a:r>
            <a:r>
              <a:rPr lang="en-US" sz="2200" u="sng" dirty="0" err="1">
                <a:solidFill>
                  <a:schemeClr val="accent5">
                    <a:lumMod val="50000"/>
                  </a:schemeClr>
                </a:solidFill>
                <a:latin typeface="Cambria" pitchFamily="18" charset="0"/>
                <a:ea typeface="Cambria" pitchFamily="18" charset="0"/>
              </a:rPr>
              <a:t>путовања</a:t>
            </a:r>
            <a:r>
              <a:rPr lang="en-US" sz="2200" u="sng"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особа</a:t>
            </a:r>
            <a:r>
              <a:rPr lang="en-US" sz="2200"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са</a:t>
            </a:r>
            <a:r>
              <a:rPr lang="en-US" sz="2200"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инвалидитетом</a:t>
            </a:r>
            <a:r>
              <a:rPr lang="en-US" sz="2200" dirty="0">
                <a:solidFill>
                  <a:schemeClr val="accent5">
                    <a:lumMod val="50000"/>
                  </a:schemeClr>
                </a:solidFill>
                <a:latin typeface="Cambria" pitchFamily="18" charset="0"/>
                <a:ea typeface="Cambria" pitchFamily="18" charset="0"/>
              </a:rPr>
              <a:t> и у </a:t>
            </a:r>
            <a:r>
              <a:rPr lang="en-US" sz="2200" dirty="0" err="1">
                <a:solidFill>
                  <a:schemeClr val="accent5">
                    <a:lumMod val="50000"/>
                  </a:schemeClr>
                </a:solidFill>
                <a:latin typeface="Cambria" pitchFamily="18" charset="0"/>
                <a:ea typeface="Cambria" pitchFamily="18" charset="0"/>
              </a:rPr>
              <a:t>укупној</a:t>
            </a:r>
            <a:r>
              <a:rPr lang="en-US" sz="2200"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расподели</a:t>
            </a:r>
            <a:r>
              <a:rPr lang="en-US" sz="2200"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путовања</a:t>
            </a:r>
            <a:r>
              <a:rPr lang="en-US" sz="2200" dirty="0">
                <a:solidFill>
                  <a:schemeClr val="accent5">
                    <a:lumMod val="50000"/>
                  </a:schemeClr>
                </a:solidFill>
                <a:latin typeface="Cambria" pitchFamily="18" charset="0"/>
                <a:ea typeface="Cambria" pitchFamily="18" charset="0"/>
              </a:rPr>
              <a:t> </a:t>
            </a:r>
            <a:r>
              <a:rPr lang="en-US" sz="2200" dirty="0" err="1">
                <a:solidFill>
                  <a:schemeClr val="accent5">
                    <a:lumMod val="50000"/>
                  </a:schemeClr>
                </a:solidFill>
                <a:latin typeface="Cambria" pitchFamily="18" charset="0"/>
                <a:ea typeface="Cambria" pitchFamily="18" charset="0"/>
              </a:rPr>
              <a:t>учествују</a:t>
            </a:r>
            <a:r>
              <a:rPr lang="en-US" sz="2200" dirty="0">
                <a:solidFill>
                  <a:schemeClr val="accent5">
                    <a:lumMod val="50000"/>
                  </a:schemeClr>
                </a:solidFill>
                <a:latin typeface="Cambria" pitchFamily="18" charset="0"/>
                <a:ea typeface="Cambria" pitchFamily="18" charset="0"/>
              </a:rPr>
              <a:t> </a:t>
            </a:r>
            <a:r>
              <a:rPr lang="en-US" sz="2200" b="1" dirty="0" err="1">
                <a:solidFill>
                  <a:schemeClr val="accent5">
                    <a:lumMod val="50000"/>
                  </a:schemeClr>
                </a:solidFill>
                <a:latin typeface="Cambria" pitchFamily="18" charset="0"/>
                <a:ea typeface="Cambria" pitchFamily="18" charset="0"/>
              </a:rPr>
              <a:t>између</a:t>
            </a:r>
            <a:r>
              <a:rPr lang="en-US" sz="2200" b="1" dirty="0">
                <a:solidFill>
                  <a:schemeClr val="accent5">
                    <a:lumMod val="50000"/>
                  </a:schemeClr>
                </a:solidFill>
                <a:latin typeface="Cambria" pitchFamily="18" charset="0"/>
                <a:ea typeface="Cambria" pitchFamily="18" charset="0"/>
              </a:rPr>
              <a:t> 60% и 80%</a:t>
            </a:r>
            <a:r>
              <a:rPr lang="en-US" sz="2200" dirty="0">
                <a:solidFill>
                  <a:schemeClr val="accent5">
                    <a:lumMod val="50000"/>
                  </a:schemeClr>
                </a:solidFill>
                <a:latin typeface="Cambria" pitchFamily="18" charset="0"/>
                <a:ea typeface="Cambria" pitchFamily="18" charset="0"/>
              </a:rPr>
              <a:t>.</a:t>
            </a:r>
          </a:p>
        </p:txBody>
      </p:sp>
      <p:sp>
        <p:nvSpPr>
          <p:cNvPr id="4" name="Rectangle 3"/>
          <p:cNvSpPr/>
          <p:nvPr/>
        </p:nvSpPr>
        <p:spPr>
          <a:xfrm>
            <a:off x="361402" y="2327252"/>
            <a:ext cx="6522723" cy="1107996"/>
          </a:xfrm>
          <a:prstGeom prst="rect">
            <a:avLst/>
          </a:prstGeom>
          <a:ln w="38100">
            <a:prstDash val="sysDot"/>
          </a:ln>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2200" dirty="0" err="1">
                <a:solidFill>
                  <a:schemeClr val="accent2">
                    <a:lumMod val="50000"/>
                  </a:schemeClr>
                </a:solidFill>
                <a:latin typeface="Cambria" pitchFamily="18" charset="0"/>
                <a:ea typeface="Cambria" pitchFamily="18" charset="0"/>
              </a:rPr>
              <a:t>Иако</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доминантно</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путовања</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реализују</a:t>
            </a:r>
            <a:r>
              <a:rPr lang="en-US" sz="2200" dirty="0">
                <a:solidFill>
                  <a:schemeClr val="accent2">
                    <a:lumMod val="50000"/>
                  </a:schemeClr>
                </a:solidFill>
                <a:latin typeface="Cambria" pitchFamily="18" charset="0"/>
                <a:ea typeface="Cambria" pitchFamily="18" charset="0"/>
              </a:rPr>
              <a:t> у </a:t>
            </a:r>
            <a:r>
              <a:rPr lang="en-US" sz="2200" b="1" dirty="0" err="1">
                <a:solidFill>
                  <a:schemeClr val="accent2">
                    <a:lumMod val="50000"/>
                  </a:schemeClr>
                </a:solidFill>
                <a:latin typeface="Cambria" pitchFamily="18" charset="0"/>
                <a:ea typeface="Cambria" pitchFamily="18" charset="0"/>
              </a:rPr>
              <a:t>својству</a:t>
            </a:r>
            <a:r>
              <a:rPr lang="en-US" sz="2200" b="1" dirty="0">
                <a:solidFill>
                  <a:schemeClr val="accent2">
                    <a:lumMod val="50000"/>
                  </a:schemeClr>
                </a:solidFill>
                <a:latin typeface="Cambria" pitchFamily="18" charset="0"/>
                <a:ea typeface="Cambria" pitchFamily="18" charset="0"/>
              </a:rPr>
              <a:t> </a:t>
            </a:r>
            <a:r>
              <a:rPr lang="en-US" sz="2200" b="1" dirty="0" err="1">
                <a:solidFill>
                  <a:schemeClr val="accent2">
                    <a:lumMod val="50000"/>
                  </a:schemeClr>
                </a:solidFill>
                <a:latin typeface="Cambria" pitchFamily="18" charset="0"/>
                <a:ea typeface="Cambria" pitchFamily="18" charset="0"/>
              </a:rPr>
              <a:t>возача</a:t>
            </a:r>
            <a:r>
              <a:rPr lang="en-US" sz="2200" b="1" dirty="0">
                <a:solidFill>
                  <a:schemeClr val="accent2">
                    <a:lumMod val="50000"/>
                  </a:schemeClr>
                </a:solidFill>
                <a:latin typeface="Cambria" pitchFamily="18" charset="0"/>
                <a:ea typeface="Cambria" pitchFamily="18" charset="0"/>
              </a:rPr>
              <a:t> (40-55% </a:t>
            </a:r>
            <a:r>
              <a:rPr lang="en-US" sz="2200" b="1" dirty="0" err="1">
                <a:solidFill>
                  <a:schemeClr val="accent2">
                    <a:lumMod val="50000"/>
                  </a:schemeClr>
                </a:solidFill>
                <a:latin typeface="Cambria" pitchFamily="18" charset="0"/>
                <a:ea typeface="Cambria" pitchFamily="18" charset="0"/>
              </a:rPr>
              <a:t>свих</a:t>
            </a:r>
            <a:r>
              <a:rPr lang="en-US" sz="2200" b="1" dirty="0">
                <a:solidFill>
                  <a:schemeClr val="accent2">
                    <a:lumMod val="50000"/>
                  </a:schemeClr>
                </a:solidFill>
                <a:latin typeface="Cambria" pitchFamily="18" charset="0"/>
                <a:ea typeface="Cambria" pitchFamily="18" charset="0"/>
              </a:rPr>
              <a:t> </a:t>
            </a:r>
            <a:r>
              <a:rPr lang="en-US" sz="2200" b="1" dirty="0" err="1">
                <a:solidFill>
                  <a:schemeClr val="accent2">
                    <a:lumMod val="50000"/>
                  </a:schemeClr>
                </a:solidFill>
                <a:latin typeface="Cambria" pitchFamily="18" charset="0"/>
                <a:ea typeface="Cambria" pitchFamily="18" charset="0"/>
              </a:rPr>
              <a:t>путовања</a:t>
            </a:r>
            <a:r>
              <a:rPr lang="en-US" sz="2200" b="1" dirty="0">
                <a:solidFill>
                  <a:schemeClr val="accent2">
                    <a:lumMod val="50000"/>
                  </a:schemeClr>
                </a:solidFill>
                <a:latin typeface="Cambria" pitchFamily="18" charset="0"/>
                <a:ea typeface="Cambria" pitchFamily="18" charset="0"/>
              </a:rPr>
              <a:t>)</a:t>
            </a:r>
            <a:r>
              <a:rPr lang="en-US" sz="2200" dirty="0">
                <a:solidFill>
                  <a:schemeClr val="accent2">
                    <a:lumMod val="50000"/>
                  </a:schemeClr>
                </a:solidFill>
                <a:latin typeface="Cambria" pitchFamily="18" charset="0"/>
                <a:ea typeface="Cambria" pitchFamily="18" charset="0"/>
              </a:rPr>
              <a:t>,</a:t>
            </a:r>
            <a:r>
              <a:rPr lang="en-US" sz="2200" b="1"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то</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је</a:t>
            </a:r>
            <a:r>
              <a:rPr lang="en-US" sz="2200" dirty="0">
                <a:solidFill>
                  <a:schemeClr val="accent2">
                    <a:lumMod val="50000"/>
                  </a:schemeClr>
                </a:solidFill>
                <a:latin typeface="Cambria" pitchFamily="18" charset="0"/>
                <a:ea typeface="Cambria" pitchFamily="18" charset="0"/>
              </a:rPr>
              <a:t> и </a:t>
            </a:r>
            <a:r>
              <a:rPr lang="en-US" sz="2200" dirty="0" err="1">
                <a:solidFill>
                  <a:schemeClr val="accent2">
                    <a:lumMod val="50000"/>
                  </a:schemeClr>
                </a:solidFill>
                <a:latin typeface="Cambria" pitchFamily="18" charset="0"/>
                <a:ea typeface="Cambria" pitchFamily="18" charset="0"/>
              </a:rPr>
              <a:t>даље</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мање</a:t>
            </a:r>
            <a:r>
              <a:rPr lang="en-US" sz="2200" dirty="0">
                <a:solidFill>
                  <a:schemeClr val="accent2">
                    <a:lumMod val="50000"/>
                  </a:schemeClr>
                </a:solidFill>
                <a:latin typeface="Cambria" pitchFamily="18" charset="0"/>
                <a:ea typeface="Cambria" pitchFamily="18" charset="0"/>
              </a:rPr>
              <a:t> у </a:t>
            </a:r>
            <a:r>
              <a:rPr lang="en-US" sz="2200" dirty="0" err="1">
                <a:solidFill>
                  <a:schemeClr val="accent2">
                    <a:lumMod val="50000"/>
                  </a:schemeClr>
                </a:solidFill>
                <a:latin typeface="Cambria" pitchFamily="18" charset="0"/>
                <a:ea typeface="Cambria" pitchFamily="18" charset="0"/>
              </a:rPr>
              <a:t>односу</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на</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остатак</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популације</a:t>
            </a:r>
            <a:r>
              <a:rPr lang="en-US" sz="2200" dirty="0">
                <a:solidFill>
                  <a:schemeClr val="accent2">
                    <a:lumMod val="50000"/>
                  </a:schemeClr>
                </a:solidFill>
                <a:latin typeface="Cambria" pitchFamily="18" charset="0"/>
                <a:ea typeface="Cambria" pitchFamily="18" charset="0"/>
              </a:rPr>
              <a:t>.</a:t>
            </a:r>
          </a:p>
        </p:txBody>
      </p:sp>
      <p:sp>
        <p:nvSpPr>
          <p:cNvPr id="5" name="Rectangle 4"/>
          <p:cNvSpPr/>
          <p:nvPr/>
        </p:nvSpPr>
        <p:spPr>
          <a:xfrm>
            <a:off x="422366" y="3907861"/>
            <a:ext cx="7141028" cy="1107996"/>
          </a:xfrm>
          <a:prstGeom prst="rect">
            <a:avLst/>
          </a:prstGeom>
          <a:ln w="38100">
            <a:prstDash val="sysDot"/>
          </a:ln>
          <a:effectLst>
            <a:glow rad="2286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wrap="square">
            <a:spAutoFit/>
          </a:bodyPr>
          <a:lstStyle/>
          <a:p>
            <a:pPr algn="just"/>
            <a:r>
              <a:rPr lang="en-US" sz="2200" dirty="0" err="1">
                <a:solidFill>
                  <a:schemeClr val="accent6">
                    <a:lumMod val="50000"/>
                  </a:schemeClr>
                </a:solidFill>
                <a:latin typeface="Cambria" pitchFamily="18" charset="0"/>
                <a:ea typeface="Cambria" pitchFamily="18" charset="0"/>
              </a:rPr>
              <a:t>Са</a:t>
            </a:r>
            <a:r>
              <a:rPr lang="en-US" sz="2200" dirty="0">
                <a:solidFill>
                  <a:schemeClr val="accent6">
                    <a:lumMod val="50000"/>
                  </a:schemeClr>
                </a:solidFill>
                <a:latin typeface="Cambria" pitchFamily="18" charset="0"/>
                <a:ea typeface="Cambria" pitchFamily="18" charset="0"/>
              </a:rPr>
              <a:t> </a:t>
            </a:r>
            <a:r>
              <a:rPr lang="en-US" sz="2200" dirty="0" err="1">
                <a:solidFill>
                  <a:schemeClr val="accent6">
                    <a:lumMod val="50000"/>
                  </a:schemeClr>
                </a:solidFill>
                <a:latin typeface="Cambria" pitchFamily="18" charset="0"/>
                <a:ea typeface="Cambria" pitchFamily="18" charset="0"/>
              </a:rPr>
              <a:t>аспекта</a:t>
            </a:r>
            <a:r>
              <a:rPr lang="en-US" sz="2200" dirty="0">
                <a:solidFill>
                  <a:schemeClr val="accent6">
                    <a:lumMod val="50000"/>
                  </a:schemeClr>
                </a:solidFill>
                <a:latin typeface="Cambria" pitchFamily="18" charset="0"/>
                <a:ea typeface="Cambria" pitchFamily="18" charset="0"/>
              </a:rPr>
              <a:t> </a:t>
            </a:r>
            <a:r>
              <a:rPr lang="en-US" sz="2200" dirty="0" err="1">
                <a:solidFill>
                  <a:schemeClr val="accent6">
                    <a:lumMod val="50000"/>
                  </a:schemeClr>
                </a:solidFill>
                <a:latin typeface="Cambria" pitchFamily="18" charset="0"/>
                <a:ea typeface="Cambria" pitchFamily="18" charset="0"/>
              </a:rPr>
              <a:t>својства</a:t>
            </a:r>
            <a:r>
              <a:rPr lang="en-US" sz="2200" dirty="0">
                <a:solidFill>
                  <a:schemeClr val="accent6">
                    <a:lumMod val="50000"/>
                  </a:schemeClr>
                </a:solidFill>
                <a:latin typeface="Cambria" pitchFamily="18" charset="0"/>
                <a:ea typeface="Cambria" pitchFamily="18" charset="0"/>
              </a:rPr>
              <a:t> </a:t>
            </a:r>
            <a:r>
              <a:rPr lang="en-US" sz="2200" dirty="0" err="1">
                <a:solidFill>
                  <a:schemeClr val="accent6">
                    <a:lumMod val="50000"/>
                  </a:schemeClr>
                </a:solidFill>
                <a:latin typeface="Cambria" pitchFamily="18" charset="0"/>
                <a:ea typeface="Cambria" pitchFamily="18" charset="0"/>
              </a:rPr>
              <a:t>учешћа</a:t>
            </a:r>
            <a:r>
              <a:rPr lang="en-US" sz="2200" dirty="0">
                <a:solidFill>
                  <a:schemeClr val="accent6">
                    <a:lumMod val="50000"/>
                  </a:schemeClr>
                </a:solidFill>
                <a:latin typeface="Cambria" pitchFamily="18" charset="0"/>
                <a:ea typeface="Cambria" pitchFamily="18" charset="0"/>
              </a:rPr>
              <a:t> у </a:t>
            </a:r>
            <a:r>
              <a:rPr lang="en-US" sz="2200" dirty="0" err="1">
                <a:solidFill>
                  <a:schemeClr val="accent6">
                    <a:lumMod val="50000"/>
                  </a:schemeClr>
                </a:solidFill>
                <a:latin typeface="Cambria" pitchFamily="18" charset="0"/>
                <a:ea typeface="Cambria" pitchFamily="18" charset="0"/>
              </a:rPr>
              <a:t>саобраћају</a:t>
            </a:r>
            <a:r>
              <a:rPr lang="en-US" sz="2200" dirty="0">
                <a:solidFill>
                  <a:schemeClr val="accent6">
                    <a:lumMod val="50000"/>
                  </a:schemeClr>
                </a:solidFill>
                <a:latin typeface="Cambria" pitchFamily="18" charset="0"/>
                <a:ea typeface="Cambria" pitchFamily="18" charset="0"/>
              </a:rPr>
              <a:t>, </a:t>
            </a:r>
            <a:r>
              <a:rPr lang="en-US" sz="2200" u="sng" dirty="0" err="1">
                <a:solidFill>
                  <a:schemeClr val="accent6">
                    <a:lumMod val="50000"/>
                  </a:schemeClr>
                </a:solidFill>
                <a:latin typeface="Cambria" pitchFamily="18" charset="0"/>
                <a:ea typeface="Cambria" pitchFamily="18" charset="0"/>
              </a:rPr>
              <a:t>особе</a:t>
            </a:r>
            <a:r>
              <a:rPr lang="en-US" sz="2200" u="sng" dirty="0">
                <a:solidFill>
                  <a:schemeClr val="accent6">
                    <a:lumMod val="50000"/>
                  </a:schemeClr>
                </a:solidFill>
                <a:latin typeface="Cambria" pitchFamily="18" charset="0"/>
                <a:ea typeface="Cambria" pitchFamily="18" charset="0"/>
              </a:rPr>
              <a:t> </a:t>
            </a:r>
            <a:r>
              <a:rPr lang="en-US" sz="2200" u="sng" dirty="0" err="1">
                <a:solidFill>
                  <a:schemeClr val="accent6">
                    <a:lumMod val="50000"/>
                  </a:schemeClr>
                </a:solidFill>
                <a:latin typeface="Cambria" pitchFamily="18" charset="0"/>
                <a:ea typeface="Cambria" pitchFamily="18" charset="0"/>
              </a:rPr>
              <a:t>са</a:t>
            </a:r>
            <a:r>
              <a:rPr lang="en-US" sz="2200" u="sng" dirty="0">
                <a:solidFill>
                  <a:schemeClr val="accent6">
                    <a:lumMod val="50000"/>
                  </a:schemeClr>
                </a:solidFill>
                <a:latin typeface="Cambria" pitchFamily="18" charset="0"/>
                <a:ea typeface="Cambria" pitchFamily="18" charset="0"/>
              </a:rPr>
              <a:t> </a:t>
            </a:r>
            <a:r>
              <a:rPr lang="en-US" sz="2200" u="sng" dirty="0" err="1">
                <a:solidFill>
                  <a:schemeClr val="accent6">
                    <a:lumMod val="50000"/>
                  </a:schemeClr>
                </a:solidFill>
                <a:latin typeface="Cambria" pitchFamily="18" charset="0"/>
                <a:ea typeface="Cambria" pitchFamily="18" charset="0"/>
              </a:rPr>
              <a:t>инвалидитетом</a:t>
            </a:r>
            <a:r>
              <a:rPr lang="en-US" sz="2200" u="sng" dirty="0">
                <a:solidFill>
                  <a:schemeClr val="accent6">
                    <a:lumMod val="50000"/>
                  </a:schemeClr>
                </a:solidFill>
                <a:latin typeface="Cambria" pitchFamily="18" charset="0"/>
                <a:ea typeface="Cambria" pitchFamily="18" charset="0"/>
              </a:rPr>
              <a:t> </a:t>
            </a:r>
            <a:r>
              <a:rPr lang="en-US" sz="2200" u="sng" dirty="0" err="1">
                <a:solidFill>
                  <a:schemeClr val="accent6">
                    <a:lumMod val="50000"/>
                  </a:schemeClr>
                </a:solidFill>
                <a:latin typeface="Cambria" pitchFamily="18" charset="0"/>
                <a:ea typeface="Cambria" pitchFamily="18" charset="0"/>
              </a:rPr>
              <a:t>чешће</a:t>
            </a:r>
            <a:r>
              <a:rPr lang="en-US" sz="2200" u="sng" dirty="0">
                <a:solidFill>
                  <a:schemeClr val="accent6">
                    <a:lumMod val="50000"/>
                  </a:schemeClr>
                </a:solidFill>
                <a:latin typeface="Cambria" pitchFamily="18" charset="0"/>
                <a:ea typeface="Cambria" pitchFamily="18" charset="0"/>
              </a:rPr>
              <a:t> </a:t>
            </a:r>
            <a:r>
              <a:rPr lang="en-US" sz="2200" u="sng" dirty="0" err="1">
                <a:solidFill>
                  <a:schemeClr val="accent6">
                    <a:lumMod val="50000"/>
                  </a:schemeClr>
                </a:solidFill>
                <a:latin typeface="Cambria" pitchFamily="18" charset="0"/>
                <a:ea typeface="Cambria" pitchFamily="18" charset="0"/>
              </a:rPr>
              <a:t>учествују</a:t>
            </a:r>
            <a:r>
              <a:rPr lang="en-US" sz="2200" u="sng" dirty="0">
                <a:solidFill>
                  <a:schemeClr val="accent6">
                    <a:lumMod val="50000"/>
                  </a:schemeClr>
                </a:solidFill>
                <a:latin typeface="Cambria" pitchFamily="18" charset="0"/>
                <a:ea typeface="Cambria" pitchFamily="18" charset="0"/>
              </a:rPr>
              <a:t> </a:t>
            </a:r>
            <a:r>
              <a:rPr lang="en-US" sz="2200" u="sng" dirty="0" err="1">
                <a:solidFill>
                  <a:schemeClr val="accent6">
                    <a:lumMod val="50000"/>
                  </a:schemeClr>
                </a:solidFill>
                <a:latin typeface="Cambria" pitchFamily="18" charset="0"/>
                <a:ea typeface="Cambria" pitchFamily="18" charset="0"/>
              </a:rPr>
              <a:t>као</a:t>
            </a:r>
            <a:r>
              <a:rPr lang="en-US" sz="2200" u="sng" dirty="0">
                <a:solidFill>
                  <a:schemeClr val="accent6">
                    <a:lumMod val="50000"/>
                  </a:schemeClr>
                </a:solidFill>
                <a:latin typeface="Cambria" pitchFamily="18" charset="0"/>
                <a:ea typeface="Cambria" pitchFamily="18" charset="0"/>
              </a:rPr>
              <a:t> </a:t>
            </a:r>
            <a:r>
              <a:rPr lang="en-US" sz="2200" u="sng" dirty="0" err="1">
                <a:solidFill>
                  <a:schemeClr val="accent6">
                    <a:lumMod val="50000"/>
                  </a:schemeClr>
                </a:solidFill>
                <a:latin typeface="Cambria" pitchFamily="18" charset="0"/>
                <a:ea typeface="Cambria" pitchFamily="18" charset="0"/>
              </a:rPr>
              <a:t>путници</a:t>
            </a:r>
            <a:r>
              <a:rPr lang="en-US" sz="2200" u="sng" dirty="0">
                <a:solidFill>
                  <a:schemeClr val="accent6">
                    <a:lumMod val="50000"/>
                  </a:schemeClr>
                </a:solidFill>
                <a:latin typeface="Cambria" pitchFamily="18" charset="0"/>
                <a:ea typeface="Cambria" pitchFamily="18" charset="0"/>
              </a:rPr>
              <a:t> </a:t>
            </a:r>
            <a:r>
              <a:rPr lang="en-US" sz="2200" u="sng" dirty="0" err="1">
                <a:solidFill>
                  <a:schemeClr val="accent6">
                    <a:lumMod val="50000"/>
                  </a:schemeClr>
                </a:solidFill>
                <a:latin typeface="Cambria" pitchFamily="18" charset="0"/>
                <a:ea typeface="Cambria" pitchFamily="18" charset="0"/>
              </a:rPr>
              <a:t>него</a:t>
            </a:r>
            <a:r>
              <a:rPr lang="en-US" sz="2200" u="sng" dirty="0">
                <a:solidFill>
                  <a:schemeClr val="accent6">
                    <a:lumMod val="50000"/>
                  </a:schemeClr>
                </a:solidFill>
                <a:latin typeface="Cambria" pitchFamily="18" charset="0"/>
                <a:ea typeface="Cambria" pitchFamily="18" charset="0"/>
              </a:rPr>
              <a:t> </a:t>
            </a:r>
            <a:r>
              <a:rPr lang="en-US" sz="2200" u="sng" dirty="0" err="1">
                <a:solidFill>
                  <a:schemeClr val="accent6">
                    <a:lumMod val="50000"/>
                  </a:schemeClr>
                </a:solidFill>
                <a:latin typeface="Cambria" pitchFamily="18" charset="0"/>
                <a:ea typeface="Cambria" pitchFamily="18" charset="0"/>
              </a:rPr>
              <a:t>као</a:t>
            </a:r>
            <a:r>
              <a:rPr lang="en-US" sz="2200" u="sng" dirty="0">
                <a:solidFill>
                  <a:schemeClr val="accent6">
                    <a:lumMod val="50000"/>
                  </a:schemeClr>
                </a:solidFill>
                <a:latin typeface="Cambria" pitchFamily="18" charset="0"/>
                <a:ea typeface="Cambria" pitchFamily="18" charset="0"/>
              </a:rPr>
              <a:t> </a:t>
            </a:r>
            <a:r>
              <a:rPr lang="en-US" sz="2200" u="sng" dirty="0" err="1">
                <a:solidFill>
                  <a:schemeClr val="accent6">
                    <a:lumMod val="50000"/>
                  </a:schemeClr>
                </a:solidFill>
                <a:latin typeface="Cambria" pitchFamily="18" charset="0"/>
                <a:ea typeface="Cambria" pitchFamily="18" charset="0"/>
              </a:rPr>
              <a:t>возачи</a:t>
            </a:r>
            <a:r>
              <a:rPr lang="en-US" sz="2200" u="sng" dirty="0">
                <a:solidFill>
                  <a:schemeClr val="accent6">
                    <a:lumMod val="50000"/>
                  </a:schemeClr>
                </a:solidFill>
                <a:latin typeface="Cambria" pitchFamily="18" charset="0"/>
                <a:ea typeface="Cambria" pitchFamily="18" charset="0"/>
              </a:rPr>
              <a:t> у </a:t>
            </a:r>
            <a:r>
              <a:rPr lang="en-US" sz="2200" u="sng" dirty="0" err="1">
                <a:solidFill>
                  <a:schemeClr val="accent6">
                    <a:lumMod val="50000"/>
                  </a:schemeClr>
                </a:solidFill>
                <a:latin typeface="Cambria" pitchFamily="18" charset="0"/>
                <a:ea typeface="Cambria" pitchFamily="18" charset="0"/>
              </a:rPr>
              <a:t>односу</a:t>
            </a:r>
            <a:r>
              <a:rPr lang="en-US" sz="2200" u="sng" dirty="0">
                <a:solidFill>
                  <a:schemeClr val="accent6">
                    <a:lumMod val="50000"/>
                  </a:schemeClr>
                </a:solidFill>
                <a:latin typeface="Cambria" pitchFamily="18" charset="0"/>
                <a:ea typeface="Cambria" pitchFamily="18" charset="0"/>
              </a:rPr>
              <a:t> </a:t>
            </a:r>
            <a:r>
              <a:rPr lang="en-US" sz="2200" u="sng" dirty="0" err="1">
                <a:solidFill>
                  <a:schemeClr val="accent6">
                    <a:lumMod val="50000"/>
                  </a:schemeClr>
                </a:solidFill>
                <a:latin typeface="Cambria" pitchFamily="18" charset="0"/>
                <a:ea typeface="Cambria" pitchFamily="18" charset="0"/>
              </a:rPr>
              <a:t>на</a:t>
            </a:r>
            <a:r>
              <a:rPr lang="en-US" sz="2200" u="sng" dirty="0">
                <a:solidFill>
                  <a:schemeClr val="accent6">
                    <a:lumMod val="50000"/>
                  </a:schemeClr>
                </a:solidFill>
                <a:latin typeface="Cambria" pitchFamily="18" charset="0"/>
                <a:ea typeface="Cambria" pitchFamily="18" charset="0"/>
              </a:rPr>
              <a:t> </a:t>
            </a:r>
            <a:r>
              <a:rPr lang="en-US" sz="2200" u="sng" dirty="0" err="1">
                <a:solidFill>
                  <a:schemeClr val="accent6">
                    <a:lumMod val="50000"/>
                  </a:schemeClr>
                </a:solidFill>
                <a:latin typeface="Cambria" pitchFamily="18" charset="0"/>
                <a:ea typeface="Cambria" pitchFamily="18" charset="0"/>
              </a:rPr>
              <a:t>општу</a:t>
            </a:r>
            <a:r>
              <a:rPr lang="en-US" sz="2200" u="sng" dirty="0">
                <a:solidFill>
                  <a:schemeClr val="accent6">
                    <a:lumMod val="50000"/>
                  </a:schemeClr>
                </a:solidFill>
                <a:latin typeface="Cambria" pitchFamily="18" charset="0"/>
                <a:ea typeface="Cambria" pitchFamily="18" charset="0"/>
              </a:rPr>
              <a:t> </a:t>
            </a:r>
            <a:r>
              <a:rPr lang="en-US" sz="2200" u="sng" dirty="0" err="1">
                <a:solidFill>
                  <a:schemeClr val="accent6">
                    <a:lumMod val="50000"/>
                  </a:schemeClr>
                </a:solidFill>
                <a:latin typeface="Cambria" pitchFamily="18" charset="0"/>
                <a:ea typeface="Cambria" pitchFamily="18" charset="0"/>
              </a:rPr>
              <a:t>популацију</a:t>
            </a:r>
            <a:r>
              <a:rPr lang="en-US" sz="2200" u="sng" dirty="0">
                <a:solidFill>
                  <a:schemeClr val="accent6">
                    <a:lumMod val="50000"/>
                  </a:schemeClr>
                </a:solidFill>
                <a:latin typeface="Cambria" pitchFamily="18" charset="0"/>
                <a:ea typeface="Cambria" pitchFamily="18" charset="0"/>
              </a:rPr>
              <a:t>. </a:t>
            </a:r>
          </a:p>
        </p:txBody>
      </p:sp>
      <p:pic>
        <p:nvPicPr>
          <p:cNvPr id="2050" name="Picture 2" descr="C:\Users\marin\OneDrive\Radna površina\ppt za D\Disability-Services-Richmond.jpg"/>
          <p:cNvPicPr>
            <a:picLocks noChangeAspect="1" noChangeArrowheads="1"/>
          </p:cNvPicPr>
          <p:nvPr/>
        </p:nvPicPr>
        <p:blipFill>
          <a:blip r:embed="rId2" cstate="print"/>
          <a:srcRect/>
          <a:stretch>
            <a:fillRect/>
          </a:stretch>
        </p:blipFill>
        <p:spPr bwMode="auto">
          <a:xfrm>
            <a:off x="7907383" y="2164132"/>
            <a:ext cx="3611085" cy="2708314"/>
          </a:xfrm>
          <a:prstGeom prst="rect">
            <a:avLst/>
          </a:prstGeom>
          <a:noFill/>
        </p:spPr>
      </p:pic>
      <p:sp>
        <p:nvSpPr>
          <p:cNvPr id="8" name="Rectangle 9">
            <a:extLst>
              <a:ext uri="{FF2B5EF4-FFF2-40B4-BE49-F238E27FC236}">
                <a16:creationId xmlns:a16="http://schemas.microsoft.com/office/drawing/2014/main" id="{F4DF7C3C-D955-465B-A7ED-DA6CEFF74209}"/>
              </a:ext>
            </a:extLst>
          </p:cNvPr>
          <p:cNvSpPr/>
          <p:nvPr/>
        </p:nvSpPr>
        <p:spPr>
          <a:xfrm>
            <a:off x="898272" y="5982816"/>
            <a:ext cx="529466" cy="528605"/>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 name="Rectangle 9">
            <a:extLst>
              <a:ext uri="{FF2B5EF4-FFF2-40B4-BE49-F238E27FC236}">
                <a16:creationId xmlns:a16="http://schemas.microsoft.com/office/drawing/2014/main" id="{F4DF7C3C-D955-465B-A7ED-DA6CEFF74209}"/>
              </a:ext>
            </a:extLst>
          </p:cNvPr>
          <p:cNvSpPr/>
          <p:nvPr/>
        </p:nvSpPr>
        <p:spPr>
          <a:xfrm>
            <a:off x="1316283" y="6152606"/>
            <a:ext cx="381888" cy="371879"/>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pic>
        <p:nvPicPr>
          <p:cNvPr id="2052" name="Picture 4" descr="C:\Users\marin\OneDrive\Radna površina\ppt za D\targetmap.png"/>
          <p:cNvPicPr>
            <a:picLocks noChangeAspect="1" noChangeArrowheads="1"/>
          </p:cNvPicPr>
          <p:nvPr/>
        </p:nvPicPr>
        <p:blipFill>
          <a:blip r:embed="rId3" cstate="print"/>
          <a:srcRect/>
          <a:stretch>
            <a:fillRect/>
          </a:stretch>
        </p:blipFill>
        <p:spPr bwMode="auto">
          <a:xfrm>
            <a:off x="8634549" y="5343239"/>
            <a:ext cx="2417172" cy="1514761"/>
          </a:xfrm>
          <a:prstGeom prst="rect">
            <a:avLst/>
          </a:prstGeom>
          <a:noFill/>
        </p:spPr>
      </p:pic>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7" presetClass="entr" presetSubtype="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7" presetClass="entr" presetSubtype="2"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1+#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par>
                                <p:cTn id="17" presetID="7" presetClass="entr" presetSubtype="2" fill="hold" nodeType="withEffect">
                                  <p:stCondLst>
                                    <p:cond delay="0"/>
                                  </p:stCondLst>
                                  <p:childTnLst>
                                    <p:set>
                                      <p:cBhvr>
                                        <p:cTn id="18" dur="1" fill="hold">
                                          <p:stCondLst>
                                            <p:cond delay="0"/>
                                          </p:stCondLst>
                                        </p:cTn>
                                        <p:tgtEl>
                                          <p:spTgt spid="2052"/>
                                        </p:tgtEl>
                                        <p:attrNameLst>
                                          <p:attrName>style.visibility</p:attrName>
                                        </p:attrNameLst>
                                      </p:cBhvr>
                                      <p:to>
                                        <p:strVal val="visible"/>
                                      </p:to>
                                    </p:set>
                                    <p:anim calcmode="lin" valueType="num">
                                      <p:cBhvr additive="base">
                                        <p:cTn id="19" dur="500" fill="hold"/>
                                        <p:tgtEl>
                                          <p:spTgt spid="2052"/>
                                        </p:tgtEl>
                                        <p:attrNameLst>
                                          <p:attrName>ppt_x</p:attrName>
                                        </p:attrNameLst>
                                      </p:cBhvr>
                                      <p:tavLst>
                                        <p:tav tm="0">
                                          <p:val>
                                            <p:strVal val="1+#ppt_w/2"/>
                                          </p:val>
                                        </p:tav>
                                        <p:tav tm="100000">
                                          <p:val>
                                            <p:strVal val="#ppt_x"/>
                                          </p:val>
                                        </p:tav>
                                      </p:tavLst>
                                    </p:anim>
                                    <p:anim calcmode="lin" valueType="num">
                                      <p:cBhvr additive="base">
                                        <p:cTn id="20" dur="500" fill="hold"/>
                                        <p:tgtEl>
                                          <p:spTgt spid="2052"/>
                                        </p:tgtEl>
                                        <p:attrNameLst>
                                          <p:attrName>ppt_y</p:attrName>
                                        </p:attrNameLst>
                                      </p:cBhvr>
                                      <p:tavLst>
                                        <p:tav tm="0">
                                          <p:val>
                                            <p:strVal val="#ppt_y"/>
                                          </p:val>
                                        </p:tav>
                                        <p:tav tm="100000">
                                          <p:val>
                                            <p:strVal val="#ppt_y"/>
                                          </p:val>
                                        </p:tav>
                                      </p:tavLst>
                                    </p:anim>
                                  </p:childTnLst>
                                </p:cTn>
                              </p:par>
                              <p:par>
                                <p:cTn id="21" presetID="7" presetClass="entr" presetSubtype="2"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1+#ppt_w/2"/>
                                          </p:val>
                                        </p:tav>
                                        <p:tav tm="100000">
                                          <p:val>
                                            <p:strVal val="#ppt_x"/>
                                          </p:val>
                                        </p:tav>
                                      </p:tavLst>
                                    </p:anim>
                                    <p:anim calcmode="lin" valueType="num">
                                      <p:cBhvr additive="base">
                                        <p:cTn id="24" dur="500" fill="hold"/>
                                        <p:tgtEl>
                                          <p:spTgt spid="5"/>
                                        </p:tgtEl>
                                        <p:attrNameLst>
                                          <p:attrName>ppt_y</p:attrName>
                                        </p:attrNameLst>
                                      </p:cBhvr>
                                      <p:tavLst>
                                        <p:tav tm="0">
                                          <p:val>
                                            <p:strVal val="#ppt_y"/>
                                          </p:val>
                                        </p:tav>
                                        <p:tav tm="100000">
                                          <p:val>
                                            <p:strVal val="#ppt_y"/>
                                          </p:val>
                                        </p:tav>
                                      </p:tavLst>
                                    </p:anim>
                                  </p:childTnLst>
                                </p:cTn>
                              </p:par>
                              <p:par>
                                <p:cTn id="25" presetID="7" presetClass="entr" presetSubtype="2"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1+#ppt_w/2"/>
                                          </p:val>
                                        </p:tav>
                                        <p:tav tm="100000">
                                          <p:val>
                                            <p:strVal val="#ppt_x"/>
                                          </p:val>
                                        </p:tav>
                                      </p:tavLst>
                                    </p:anim>
                                    <p:anim calcmode="lin" valueType="num">
                                      <p:cBhvr additive="base">
                                        <p:cTn id="28" dur="500" fill="hold"/>
                                        <p:tgtEl>
                                          <p:spTgt spid="4"/>
                                        </p:tgtEl>
                                        <p:attrNameLst>
                                          <p:attrName>ppt_y</p:attrName>
                                        </p:attrNameLst>
                                      </p:cBhvr>
                                      <p:tavLst>
                                        <p:tav tm="0">
                                          <p:val>
                                            <p:strVal val="#ppt_y"/>
                                          </p:val>
                                        </p:tav>
                                        <p:tav tm="100000">
                                          <p:val>
                                            <p:strVal val="#ppt_y"/>
                                          </p:val>
                                        </p:tav>
                                      </p:tavLst>
                                    </p:anim>
                                  </p:childTnLst>
                                </p:cTn>
                              </p:par>
                              <p:par>
                                <p:cTn id="29" presetID="7" presetClass="entr" presetSubtype="2"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1+#ppt_w/2"/>
                                          </p:val>
                                        </p:tav>
                                        <p:tav tm="100000">
                                          <p:val>
                                            <p:strVal val="#ppt_x"/>
                                          </p:val>
                                        </p:tav>
                                      </p:tavLst>
                                    </p:anim>
                                    <p:anim calcmode="lin" valueType="num">
                                      <p:cBhvr additive="base">
                                        <p:cTn id="32" dur="500" fill="hold"/>
                                        <p:tgtEl>
                                          <p:spTgt spid="3"/>
                                        </p:tgtEl>
                                        <p:attrNameLst>
                                          <p:attrName>ppt_y</p:attrName>
                                        </p:attrNameLst>
                                      </p:cBhvr>
                                      <p:tavLst>
                                        <p:tav tm="0">
                                          <p:val>
                                            <p:strVal val="#ppt_y"/>
                                          </p:val>
                                        </p:tav>
                                        <p:tav tm="100000">
                                          <p:val>
                                            <p:strVal val="#ppt_y"/>
                                          </p:val>
                                        </p:tav>
                                      </p:tavLst>
                                    </p:anim>
                                  </p:childTnLst>
                                </p:cTn>
                              </p:par>
                              <p:par>
                                <p:cTn id="33" presetID="7" presetClass="entr" presetSubtype="2" fill="hold" nodeType="withEffect">
                                  <p:stCondLst>
                                    <p:cond delay="0"/>
                                  </p:stCondLst>
                                  <p:childTnLst>
                                    <p:set>
                                      <p:cBhvr>
                                        <p:cTn id="34" dur="1" fill="hold">
                                          <p:stCondLst>
                                            <p:cond delay="0"/>
                                          </p:stCondLst>
                                        </p:cTn>
                                        <p:tgtEl>
                                          <p:spTgt spid="2050"/>
                                        </p:tgtEl>
                                        <p:attrNameLst>
                                          <p:attrName>style.visibility</p:attrName>
                                        </p:attrNameLst>
                                      </p:cBhvr>
                                      <p:to>
                                        <p:strVal val="visible"/>
                                      </p:to>
                                    </p:set>
                                    <p:anim calcmode="lin" valueType="num">
                                      <p:cBhvr additive="base">
                                        <p:cTn id="35" dur="500" fill="hold"/>
                                        <p:tgtEl>
                                          <p:spTgt spid="2050"/>
                                        </p:tgtEl>
                                        <p:attrNameLst>
                                          <p:attrName>ppt_x</p:attrName>
                                        </p:attrNameLst>
                                      </p:cBhvr>
                                      <p:tavLst>
                                        <p:tav tm="0">
                                          <p:val>
                                            <p:strVal val="1+#ppt_w/2"/>
                                          </p:val>
                                        </p:tav>
                                        <p:tav tm="100000">
                                          <p:val>
                                            <p:strVal val="#ppt_x"/>
                                          </p:val>
                                        </p:tav>
                                      </p:tavLst>
                                    </p:anim>
                                    <p:anim calcmode="lin" valueType="num">
                                      <p:cBhvr additive="base">
                                        <p:cTn id="36" dur="500" fill="hold"/>
                                        <p:tgtEl>
                                          <p:spTgt spid="20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4" grpId="0" animBg="1"/>
      <p:bldP spid="5" grpId="0" animBg="1"/>
      <p:bldP spid="8" grpId="0" animBg="1"/>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8010"/>
            <a:ext cx="12192000" cy="640081"/>
          </a:xfrm>
          <a:solidFill>
            <a:srgbClr val="99FFCC"/>
          </a:solidFill>
          <a:ln>
            <a:solidFill>
              <a:srgbClr val="99FFCC"/>
            </a:solidFill>
          </a:ln>
        </p:spPr>
        <p:txBody>
          <a:bodyPr anchor="t">
            <a:noAutofit/>
          </a:bodyPr>
          <a:lstStyle/>
          <a:p>
            <a:pPr marL="547370" indent="-547370" algn="ctr">
              <a:lnSpc>
                <a:spcPct val="107000"/>
              </a:lnSpc>
              <a:spcBef>
                <a:spcPts val="1800"/>
              </a:spcBef>
              <a:spcAft>
                <a:spcPts val="1800"/>
              </a:spcAft>
            </a:pPr>
            <a:r>
              <a:rPr lang="sr-Cyrl-RS" sz="3200" kern="100" dirty="0">
                <a:latin typeface="Cambria"/>
                <a:ea typeface="Times New Roman"/>
                <a:cs typeface="Times New Roman"/>
              </a:rPr>
              <a:t>Оперативни проблеми</a:t>
            </a:r>
          </a:p>
        </p:txBody>
      </p:sp>
      <p:sp>
        <p:nvSpPr>
          <p:cNvPr id="3" name="Slide Number Placeholder 2"/>
          <p:cNvSpPr>
            <a:spLocks noGrp="1"/>
          </p:cNvSpPr>
          <p:nvPr>
            <p:ph type="sldNum" sz="quarter" idx="12"/>
          </p:nvPr>
        </p:nvSpPr>
        <p:spPr/>
        <p:txBody>
          <a:bodyPr/>
          <a:lstStyle/>
          <a:p>
            <a:fld id="{9E6A3A0C-5B1B-4859-8A9F-0D6B550C0C8D}" type="slidenum">
              <a:rPr lang="sr-Latn-RS" smtClean="0"/>
              <a:pPr/>
              <a:t>50</a:t>
            </a:fld>
            <a:endParaRPr lang="sr-Latn-RS" dirty="0"/>
          </a:p>
        </p:txBody>
      </p:sp>
      <p:sp>
        <p:nvSpPr>
          <p:cNvPr id="65537" name="Rectangle 1"/>
          <p:cNvSpPr>
            <a:spLocks noChangeArrowheads="1"/>
          </p:cNvSpPr>
          <p:nvPr/>
        </p:nvSpPr>
        <p:spPr bwMode="auto">
          <a:xfrm>
            <a:off x="282517" y="1967067"/>
            <a:ext cx="11752729" cy="26314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ts val="1800"/>
              </a:spcAft>
            </a:pPr>
            <a:r>
              <a:rPr lang="ru-RU" sz="2500" dirty="0">
                <a:latin typeface="Cambria" pitchFamily="18" charset="0"/>
                <a:ea typeface="Calibri" pitchFamily="34" charset="0"/>
                <a:cs typeface="Times New Roman" pitchFamily="18" charset="0"/>
              </a:rPr>
              <a:t>Оперативни проблеми са којима се сусрећу особе са инвалидитетом у великој мери су идентични проблемима са којима се сусреће и остатак популације. </a:t>
            </a:r>
            <a:endParaRPr lang="en-US" sz="2500" dirty="0">
              <a:latin typeface="Cambria" pitchFamily="18" charset="0"/>
              <a:ea typeface="Calibri" pitchFamily="34" charset="0"/>
              <a:cs typeface="Times New Roman" pitchFamily="18" charset="0"/>
            </a:endParaRPr>
          </a:p>
          <a:p>
            <a:pPr lvl="0" algn="just" fontAlgn="base">
              <a:spcBef>
                <a:spcPct val="0"/>
              </a:spcBef>
              <a:spcAft>
                <a:spcPts val="1800"/>
              </a:spcAft>
            </a:pPr>
            <a:r>
              <a:rPr lang="ru-RU" sz="2500" dirty="0">
                <a:latin typeface="Cambria" pitchFamily="18" charset="0"/>
                <a:ea typeface="Calibri" pitchFamily="34" charset="0"/>
                <a:cs typeface="Times New Roman" pitchFamily="18" charset="0"/>
              </a:rPr>
              <a:t>На пример, проблеми овог типа значајни за особе са инвалидитетом су велика удаљеност стајалишта, лоша повезаност делова града линијама превоза, ретки поласци возила, препуњеност возила, недоступност паратранзит система, неприлагођеност лошим временским условима</a:t>
            </a:r>
            <a:r>
              <a:rPr lang="en-US" sz="2500" dirty="0">
                <a:latin typeface="Cambria" pitchFamily="18" charset="0"/>
                <a:ea typeface="Calibri" pitchFamily="34" charset="0"/>
                <a:cs typeface="Times New Roman" pitchFamily="18" charset="0"/>
              </a:rPr>
              <a:t>.</a:t>
            </a:r>
            <a:endParaRPr kumimoji="0" lang="en-US" sz="25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p:pull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직사각형 2">
            <a:extLst>
              <a:ext uri="{FF2B5EF4-FFF2-40B4-BE49-F238E27FC236}">
                <a16:creationId xmlns:a16="http://schemas.microsoft.com/office/drawing/2014/main" id="{7FAC19FA-A1FD-4432-9EA1-CF983988609C}"/>
              </a:ext>
            </a:extLst>
          </p:cNvPr>
          <p:cNvSpPr/>
          <p:nvPr/>
        </p:nvSpPr>
        <p:spPr>
          <a:xfrm>
            <a:off x="0" y="5721531"/>
            <a:ext cx="12192000" cy="113646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23" name="직선 연결선 5">
            <a:extLst>
              <a:ext uri="{FF2B5EF4-FFF2-40B4-BE49-F238E27FC236}">
                <a16:creationId xmlns:a16="http://schemas.microsoft.com/office/drawing/2014/main" id="{2BE15C0A-DD64-42E9-AD75-86C58AB562A2}"/>
              </a:ext>
            </a:extLst>
          </p:cNvPr>
          <p:cNvCxnSpPr>
            <a:cxnSpLocks/>
            <a:stCxn id="22" idx="1"/>
            <a:endCxn id="22" idx="3"/>
          </p:cNvCxnSpPr>
          <p:nvPr/>
        </p:nvCxnSpPr>
        <p:spPr>
          <a:xfrm>
            <a:off x="0" y="6289766"/>
            <a:ext cx="12192000" cy="0"/>
          </a:xfrm>
          <a:prstGeom prst="line">
            <a:avLst/>
          </a:prstGeom>
          <a:ln w="31750">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9E6A3A0C-5B1B-4859-8A9F-0D6B550C0C8D}" type="slidenum">
              <a:rPr lang="sr-Latn-RS" smtClean="0"/>
              <a:pPr/>
              <a:t>6</a:t>
            </a:fld>
            <a:endParaRPr lang="sr-Latn-RS" dirty="0"/>
          </a:p>
        </p:txBody>
      </p:sp>
      <p:sp>
        <p:nvSpPr>
          <p:cNvPr id="3073" name="Rectangle 1"/>
          <p:cNvSpPr>
            <a:spLocks noChangeArrowheads="1"/>
          </p:cNvSpPr>
          <p:nvPr/>
        </p:nvSpPr>
        <p:spPr bwMode="auto">
          <a:xfrm>
            <a:off x="1005839" y="1979128"/>
            <a:ext cx="9078687" cy="15542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ts val="600"/>
              </a:spcBef>
              <a:spcAft>
                <a:spcPts val="600"/>
              </a:spcAft>
              <a:buClrTx/>
              <a:buSzTx/>
              <a:buBlip>
                <a:blip r:embed="rId2"/>
              </a:buBlip>
              <a:tabLst/>
            </a:pPr>
            <a:r>
              <a:rPr kumimoji="0" lang="en-US" sz="2500" b="1" i="0" u="none" strike="noStrike" cap="none" normalizeH="0" baseline="0" dirty="0" err="1">
                <a:ln>
                  <a:noFill/>
                </a:ln>
                <a:solidFill>
                  <a:srgbClr val="002060"/>
                </a:solidFill>
                <a:effectLst/>
                <a:latin typeface="Cambria" pitchFamily="18" charset="0"/>
                <a:ea typeface="Cambria" pitchFamily="18" charset="0"/>
                <a:cs typeface="Times New Roman" pitchFamily="18" charset="0"/>
              </a:rPr>
              <a:t>Адаптације</a:t>
            </a:r>
            <a:r>
              <a:rPr kumimoji="0" lang="en-US" sz="2500" b="1" i="0" u="none" strike="noStrike" cap="none" normalizeH="0" baseline="0" dirty="0">
                <a:ln>
                  <a:noFill/>
                </a:ln>
                <a:solidFill>
                  <a:srgbClr val="00206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2060"/>
                </a:solidFill>
                <a:effectLst/>
                <a:latin typeface="Cambria" pitchFamily="18" charset="0"/>
                <a:ea typeface="Cambria" pitchFamily="18" charset="0"/>
                <a:cs typeface="Times New Roman" pitchFamily="18" charset="0"/>
              </a:rPr>
              <a:t>возила</a:t>
            </a:r>
            <a:r>
              <a:rPr kumimoji="0" lang="en-US" sz="2500" b="1" i="0" u="none" strike="noStrike" cap="none" normalizeH="0" baseline="0" dirty="0">
                <a:ln>
                  <a:noFill/>
                </a:ln>
                <a:solidFill>
                  <a:srgbClr val="002060"/>
                </a:solidFill>
                <a:effectLst/>
                <a:latin typeface="Cambria" pitchFamily="18" charset="0"/>
                <a:ea typeface="Cambria" pitchFamily="18" charset="0"/>
                <a:cs typeface="Times New Roman" pitchFamily="18" charset="0"/>
              </a:rPr>
              <a:t>;</a:t>
            </a:r>
            <a:endParaRPr kumimoji="0" lang="en-US" sz="2500" b="1" i="0" u="none" strike="noStrike" cap="none" normalizeH="0" baseline="0" dirty="0">
              <a:ln>
                <a:noFill/>
              </a:ln>
              <a:solidFill>
                <a:srgbClr val="002060"/>
              </a:solidFill>
              <a:effectLst/>
              <a:latin typeface="Cambria" pitchFamily="18" charset="0"/>
              <a:ea typeface="Cambria" pitchFamily="18" charset="0"/>
              <a:cs typeface="Arial" pitchFamily="34" charset="0"/>
            </a:endParaRPr>
          </a:p>
          <a:p>
            <a:pPr marL="0" marR="0" lvl="0" indent="0" algn="just" defTabSz="914400" rtl="0" eaLnBrk="0" fontAlgn="base" latinLnBrk="0" hangingPunct="0">
              <a:lnSpc>
                <a:spcPct val="100000"/>
              </a:lnSpc>
              <a:spcBef>
                <a:spcPts val="600"/>
              </a:spcBef>
              <a:spcAft>
                <a:spcPts val="600"/>
              </a:spcAft>
              <a:buClrTx/>
              <a:buSzTx/>
              <a:buBlip>
                <a:blip r:embed="rId2"/>
              </a:buBlip>
              <a:tabLst/>
            </a:pPr>
            <a:r>
              <a:rPr kumimoji="0" lang="en-US" sz="2500" b="1" i="0" u="none" strike="noStrike" cap="none" normalizeH="0" baseline="0" dirty="0" err="1">
                <a:ln>
                  <a:noFill/>
                </a:ln>
                <a:solidFill>
                  <a:srgbClr val="002060"/>
                </a:solidFill>
                <a:effectLst/>
                <a:latin typeface="Cambria" pitchFamily="18" charset="0"/>
                <a:ea typeface="Cambria" pitchFamily="18" charset="0"/>
                <a:cs typeface="Times New Roman" pitchFamily="18" charset="0"/>
              </a:rPr>
              <a:t>Процес</a:t>
            </a:r>
            <a:r>
              <a:rPr kumimoji="0" lang="en-US" sz="2500" b="1" i="0" u="none" strike="noStrike" cap="none" normalizeH="0" baseline="0" dirty="0">
                <a:ln>
                  <a:noFill/>
                </a:ln>
                <a:solidFill>
                  <a:srgbClr val="00206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2060"/>
                </a:solidFill>
                <a:effectLst/>
                <a:latin typeface="Cambria" pitchFamily="18" charset="0"/>
                <a:ea typeface="Cambria" pitchFamily="18" charset="0"/>
                <a:cs typeface="Times New Roman" pitchFamily="18" charset="0"/>
              </a:rPr>
              <a:t>стицања</a:t>
            </a:r>
            <a:r>
              <a:rPr kumimoji="0" lang="en-US" sz="2500" b="1" i="0" u="none" strike="noStrike" cap="none" normalizeH="0" baseline="0" dirty="0">
                <a:ln>
                  <a:noFill/>
                </a:ln>
                <a:solidFill>
                  <a:srgbClr val="00206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2060"/>
                </a:solidFill>
                <a:effectLst/>
                <a:latin typeface="Cambria" pitchFamily="18" charset="0"/>
                <a:ea typeface="Cambria" pitchFamily="18" charset="0"/>
                <a:cs typeface="Times New Roman" pitchFamily="18" charset="0"/>
              </a:rPr>
              <a:t>возачке</a:t>
            </a:r>
            <a:r>
              <a:rPr kumimoji="0" lang="en-US" sz="2500" b="1" i="0" u="none" strike="noStrike" cap="none" normalizeH="0" baseline="0" dirty="0">
                <a:ln>
                  <a:noFill/>
                </a:ln>
                <a:solidFill>
                  <a:srgbClr val="00206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2060"/>
                </a:solidFill>
                <a:effectLst/>
                <a:latin typeface="Cambria" pitchFamily="18" charset="0"/>
                <a:ea typeface="Cambria" pitchFamily="18" charset="0"/>
                <a:cs typeface="Times New Roman" pitchFamily="18" charset="0"/>
              </a:rPr>
              <a:t>дозволе</a:t>
            </a:r>
            <a:r>
              <a:rPr kumimoji="0" lang="en-US" sz="2500" b="1" i="0" u="none" strike="noStrike" cap="none" normalizeH="0" baseline="0" dirty="0">
                <a:ln>
                  <a:noFill/>
                </a:ln>
                <a:solidFill>
                  <a:srgbClr val="002060"/>
                </a:solidFill>
                <a:effectLst/>
                <a:latin typeface="Cambria" pitchFamily="18" charset="0"/>
                <a:ea typeface="Cambria" pitchFamily="18" charset="0"/>
                <a:cs typeface="Times New Roman" pitchFamily="18" charset="0"/>
              </a:rPr>
              <a:t>;</a:t>
            </a:r>
            <a:endParaRPr kumimoji="0" lang="en-US" sz="2500" b="1" i="0" u="none" strike="noStrike" cap="none" normalizeH="0" baseline="0" dirty="0">
              <a:ln>
                <a:noFill/>
              </a:ln>
              <a:solidFill>
                <a:srgbClr val="002060"/>
              </a:solidFill>
              <a:effectLst/>
              <a:latin typeface="Cambria" pitchFamily="18" charset="0"/>
              <a:ea typeface="Cambria" pitchFamily="18" charset="0"/>
              <a:cs typeface="Arial" pitchFamily="34" charset="0"/>
            </a:endParaRPr>
          </a:p>
          <a:p>
            <a:pPr marL="0" marR="0" lvl="0" indent="0" algn="just" defTabSz="914400" rtl="0" eaLnBrk="0" fontAlgn="base" latinLnBrk="0" hangingPunct="0">
              <a:lnSpc>
                <a:spcPct val="100000"/>
              </a:lnSpc>
              <a:spcBef>
                <a:spcPts val="600"/>
              </a:spcBef>
              <a:spcAft>
                <a:spcPts val="600"/>
              </a:spcAft>
              <a:buClrTx/>
              <a:buSzTx/>
              <a:buBlip>
                <a:blip r:embed="rId2"/>
              </a:buBlip>
              <a:tabLst/>
            </a:pPr>
            <a:r>
              <a:rPr kumimoji="0" lang="en-US" sz="2500" b="1" i="0" u="none" strike="noStrike" cap="none" normalizeH="0" baseline="0" dirty="0" err="1">
                <a:ln>
                  <a:noFill/>
                </a:ln>
                <a:solidFill>
                  <a:srgbClr val="002060"/>
                </a:solidFill>
                <a:effectLst/>
                <a:latin typeface="Cambria" pitchFamily="18" charset="0"/>
                <a:ea typeface="Cambria" pitchFamily="18" charset="0"/>
                <a:cs typeface="Times New Roman" pitchFamily="18" charset="0"/>
              </a:rPr>
              <a:t>Паркинг</a:t>
            </a:r>
            <a:r>
              <a:rPr kumimoji="0" lang="en-US" sz="2500" b="1" i="0" u="none" strike="noStrike" cap="none" normalizeH="0" baseline="0" dirty="0">
                <a:ln>
                  <a:noFill/>
                </a:ln>
                <a:solidFill>
                  <a:srgbClr val="00206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2060"/>
                </a:solidFill>
                <a:effectLst/>
                <a:latin typeface="Cambria" pitchFamily="18" charset="0"/>
                <a:ea typeface="Cambria" pitchFamily="18" charset="0"/>
                <a:cs typeface="Times New Roman" pitchFamily="18" charset="0"/>
              </a:rPr>
              <a:t>места</a:t>
            </a:r>
            <a:r>
              <a:rPr kumimoji="0" lang="en-US" sz="2500" b="1" i="0" u="none" strike="noStrike" cap="none" normalizeH="0" baseline="0" dirty="0">
                <a:ln>
                  <a:noFill/>
                </a:ln>
                <a:solidFill>
                  <a:srgbClr val="00206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2060"/>
                </a:solidFill>
                <a:effectLst/>
                <a:latin typeface="Cambria" pitchFamily="18" charset="0"/>
                <a:ea typeface="Cambria" pitchFamily="18" charset="0"/>
                <a:cs typeface="Times New Roman" pitchFamily="18" charset="0"/>
              </a:rPr>
              <a:t>за</a:t>
            </a:r>
            <a:r>
              <a:rPr kumimoji="0" lang="en-US" sz="2500" b="1" i="0" u="none" strike="noStrike" cap="none" normalizeH="0" baseline="0" dirty="0">
                <a:ln>
                  <a:noFill/>
                </a:ln>
                <a:solidFill>
                  <a:srgbClr val="00206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2060"/>
                </a:solidFill>
                <a:effectLst/>
                <a:latin typeface="Cambria" pitchFamily="18" charset="0"/>
                <a:ea typeface="Cambria" pitchFamily="18" charset="0"/>
                <a:cs typeface="Times New Roman" pitchFamily="18" charset="0"/>
              </a:rPr>
              <a:t>особе</a:t>
            </a:r>
            <a:r>
              <a:rPr kumimoji="0" lang="en-US" sz="2500" b="1" i="0" u="none" strike="noStrike" cap="none" normalizeH="0" baseline="0" dirty="0">
                <a:ln>
                  <a:noFill/>
                </a:ln>
                <a:solidFill>
                  <a:srgbClr val="00206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2060"/>
                </a:solidFill>
                <a:effectLst/>
                <a:latin typeface="Cambria" pitchFamily="18" charset="0"/>
                <a:ea typeface="Cambria" pitchFamily="18" charset="0"/>
                <a:cs typeface="Times New Roman" pitchFamily="18" charset="0"/>
              </a:rPr>
              <a:t>са</a:t>
            </a:r>
            <a:r>
              <a:rPr kumimoji="0" lang="en-US" sz="2500" b="1" i="0" u="none" strike="noStrike" cap="none" normalizeH="0" baseline="0" dirty="0">
                <a:ln>
                  <a:noFill/>
                </a:ln>
                <a:solidFill>
                  <a:srgbClr val="002060"/>
                </a:solidFill>
                <a:effectLst/>
                <a:latin typeface="Cambria" pitchFamily="18" charset="0"/>
                <a:ea typeface="Cambria" pitchFamily="18" charset="0"/>
                <a:cs typeface="Times New Roman" pitchFamily="18" charset="0"/>
              </a:rPr>
              <a:t> </a:t>
            </a:r>
            <a:r>
              <a:rPr kumimoji="0" lang="en-US" sz="2500" b="1" i="0" u="none" strike="noStrike" cap="none" normalizeH="0" baseline="0" dirty="0" err="1">
                <a:ln>
                  <a:noFill/>
                </a:ln>
                <a:solidFill>
                  <a:srgbClr val="002060"/>
                </a:solidFill>
                <a:effectLst/>
                <a:latin typeface="Cambria" pitchFamily="18" charset="0"/>
                <a:ea typeface="Cambria" pitchFamily="18" charset="0"/>
                <a:cs typeface="Times New Roman" pitchFamily="18" charset="0"/>
              </a:rPr>
              <a:t>инвалидитетом</a:t>
            </a:r>
            <a:endParaRPr kumimoji="0" lang="en-US" sz="2500" b="1" i="0" u="none" strike="noStrike" cap="none" normalizeH="0" baseline="0" dirty="0">
              <a:ln>
                <a:noFill/>
              </a:ln>
              <a:solidFill>
                <a:srgbClr val="002060"/>
              </a:solidFill>
              <a:effectLst/>
              <a:latin typeface="Cambria" pitchFamily="18" charset="0"/>
              <a:ea typeface="Cambria" pitchFamily="18" charset="0"/>
              <a:cs typeface="Arial" pitchFamily="34" charset="0"/>
            </a:endParaRPr>
          </a:p>
        </p:txBody>
      </p:sp>
      <p:sp>
        <p:nvSpPr>
          <p:cNvPr id="4" name="Rectangle 3"/>
          <p:cNvSpPr/>
          <p:nvPr/>
        </p:nvSpPr>
        <p:spPr>
          <a:xfrm>
            <a:off x="298257" y="1141214"/>
            <a:ext cx="8035661" cy="477054"/>
          </a:xfrm>
          <a:prstGeom prst="rect">
            <a:avLst/>
          </a:prstGeom>
        </p:spPr>
        <p:txBody>
          <a:bodyPr wrap="none">
            <a:spAutoFit/>
          </a:bodyPr>
          <a:lstStyle/>
          <a:p>
            <a:pPr lvl="0" algn="just" fontAlgn="base">
              <a:spcBef>
                <a:spcPct val="0"/>
              </a:spcBef>
              <a:spcAft>
                <a:spcPct val="0"/>
              </a:spcAft>
            </a:pPr>
            <a:r>
              <a:rPr lang="en-US" sz="2500" dirty="0">
                <a:solidFill>
                  <a:srgbClr val="002060"/>
                </a:solidFill>
                <a:latin typeface="Cambria" pitchFamily="18" charset="0"/>
                <a:ea typeface="Cambria" pitchFamily="18" charset="0"/>
                <a:cs typeface="Times New Roman" pitchFamily="18" charset="0"/>
              </a:rPr>
              <a:t>У </a:t>
            </a:r>
            <a:r>
              <a:rPr lang="en-US" sz="2500" dirty="0" err="1">
                <a:solidFill>
                  <a:srgbClr val="002060"/>
                </a:solidFill>
                <a:latin typeface="Cambria" pitchFamily="18" charset="0"/>
                <a:ea typeface="Cambria" pitchFamily="18" charset="0"/>
                <a:cs typeface="Times New Roman" pitchFamily="18" charset="0"/>
              </a:rPr>
              <a:t>наставку</a:t>
            </a:r>
            <a:r>
              <a:rPr lang="en-US" sz="2500" dirty="0">
                <a:solidFill>
                  <a:srgbClr val="002060"/>
                </a:solidFill>
                <a:latin typeface="Cambria" pitchFamily="18" charset="0"/>
                <a:ea typeface="Cambria" pitchFamily="18" charset="0"/>
                <a:cs typeface="Times New Roman" pitchFamily="18" charset="0"/>
              </a:rPr>
              <a:t> </a:t>
            </a:r>
            <a:r>
              <a:rPr lang="en-US" sz="2500" dirty="0" err="1">
                <a:solidFill>
                  <a:srgbClr val="002060"/>
                </a:solidFill>
                <a:latin typeface="Cambria" pitchFamily="18" charset="0"/>
                <a:ea typeface="Cambria" pitchFamily="18" charset="0"/>
                <a:cs typeface="Times New Roman" pitchFamily="18" charset="0"/>
              </a:rPr>
              <a:t>ће</a:t>
            </a:r>
            <a:r>
              <a:rPr lang="en-US" sz="2500" dirty="0">
                <a:solidFill>
                  <a:srgbClr val="002060"/>
                </a:solidFill>
                <a:latin typeface="Cambria" pitchFamily="18" charset="0"/>
                <a:ea typeface="Cambria" pitchFamily="18" charset="0"/>
                <a:cs typeface="Times New Roman" pitchFamily="18" charset="0"/>
              </a:rPr>
              <a:t> </a:t>
            </a:r>
            <a:r>
              <a:rPr lang="en-US" sz="2500" dirty="0" err="1">
                <a:solidFill>
                  <a:srgbClr val="002060"/>
                </a:solidFill>
                <a:latin typeface="Cambria" pitchFamily="18" charset="0"/>
                <a:ea typeface="Cambria" pitchFamily="18" charset="0"/>
                <a:cs typeface="Times New Roman" pitchFamily="18" charset="0"/>
              </a:rPr>
              <a:t>бити</a:t>
            </a:r>
            <a:r>
              <a:rPr lang="en-US" sz="2500" dirty="0">
                <a:solidFill>
                  <a:srgbClr val="002060"/>
                </a:solidFill>
                <a:latin typeface="Cambria" pitchFamily="18" charset="0"/>
                <a:ea typeface="Cambria" pitchFamily="18" charset="0"/>
                <a:cs typeface="Times New Roman" pitchFamily="18" charset="0"/>
              </a:rPr>
              <a:t> </a:t>
            </a:r>
            <a:r>
              <a:rPr lang="en-US" sz="2500" dirty="0" err="1">
                <a:solidFill>
                  <a:srgbClr val="002060"/>
                </a:solidFill>
                <a:latin typeface="Cambria" pitchFamily="18" charset="0"/>
                <a:ea typeface="Cambria" pitchFamily="18" charset="0"/>
                <a:cs typeface="Times New Roman" pitchFamily="18" charset="0"/>
              </a:rPr>
              <a:t>приказано</a:t>
            </a:r>
            <a:r>
              <a:rPr lang="en-US" sz="2500" dirty="0">
                <a:solidFill>
                  <a:srgbClr val="002060"/>
                </a:solidFill>
                <a:latin typeface="Cambria" pitchFamily="18" charset="0"/>
                <a:ea typeface="Cambria" pitchFamily="18" charset="0"/>
                <a:cs typeface="Times New Roman" pitchFamily="18" charset="0"/>
              </a:rPr>
              <a:t> </a:t>
            </a:r>
            <a:r>
              <a:rPr lang="en-US" sz="2500" dirty="0" err="1">
                <a:solidFill>
                  <a:srgbClr val="002060"/>
                </a:solidFill>
                <a:latin typeface="Cambria" pitchFamily="18" charset="0"/>
                <a:ea typeface="Cambria" pitchFamily="18" charset="0"/>
                <a:cs typeface="Times New Roman" pitchFamily="18" charset="0"/>
              </a:rPr>
              <a:t>неколико</a:t>
            </a:r>
            <a:r>
              <a:rPr lang="en-US" sz="2500" dirty="0">
                <a:solidFill>
                  <a:srgbClr val="002060"/>
                </a:solidFill>
                <a:latin typeface="Cambria" pitchFamily="18" charset="0"/>
                <a:ea typeface="Cambria" pitchFamily="18" charset="0"/>
                <a:cs typeface="Times New Roman" pitchFamily="18" charset="0"/>
              </a:rPr>
              <a:t> </a:t>
            </a:r>
            <a:r>
              <a:rPr lang="en-US" sz="2500" dirty="0" err="1">
                <a:solidFill>
                  <a:srgbClr val="002060"/>
                </a:solidFill>
                <a:latin typeface="Cambria" pitchFamily="18" charset="0"/>
                <a:ea typeface="Cambria" pitchFamily="18" charset="0"/>
                <a:cs typeface="Times New Roman" pitchFamily="18" charset="0"/>
              </a:rPr>
              <a:t>важних</a:t>
            </a:r>
            <a:r>
              <a:rPr lang="en-US" sz="2500" dirty="0">
                <a:solidFill>
                  <a:srgbClr val="002060"/>
                </a:solidFill>
                <a:latin typeface="Cambria" pitchFamily="18" charset="0"/>
                <a:ea typeface="Cambria" pitchFamily="18" charset="0"/>
                <a:cs typeface="Times New Roman" pitchFamily="18" charset="0"/>
              </a:rPr>
              <a:t> </a:t>
            </a:r>
            <a:r>
              <a:rPr lang="en-US" sz="2500" dirty="0" err="1">
                <a:solidFill>
                  <a:srgbClr val="002060"/>
                </a:solidFill>
                <a:latin typeface="Cambria" pitchFamily="18" charset="0"/>
                <a:ea typeface="Cambria" pitchFamily="18" charset="0"/>
                <a:cs typeface="Times New Roman" pitchFamily="18" charset="0"/>
              </a:rPr>
              <a:t>тема</a:t>
            </a:r>
            <a:r>
              <a:rPr lang="en-US" sz="2500" dirty="0">
                <a:solidFill>
                  <a:srgbClr val="002060"/>
                </a:solidFill>
                <a:latin typeface="Cambria" pitchFamily="18" charset="0"/>
                <a:ea typeface="Cambria" pitchFamily="18" charset="0"/>
                <a:cs typeface="Times New Roman" pitchFamily="18" charset="0"/>
              </a:rPr>
              <a:t>:</a:t>
            </a:r>
            <a:endParaRPr lang="en-US" sz="2500" dirty="0">
              <a:solidFill>
                <a:srgbClr val="002060"/>
              </a:solidFill>
              <a:latin typeface="Cambria" pitchFamily="18" charset="0"/>
              <a:ea typeface="Cambria" pitchFamily="18" charset="0"/>
              <a:cs typeface="Arial" pitchFamily="34" charset="0"/>
            </a:endParaRPr>
          </a:p>
        </p:txBody>
      </p:sp>
      <p:sp>
        <p:nvSpPr>
          <p:cNvPr id="5" name="직사각형 14">
            <a:extLst>
              <a:ext uri="{FF2B5EF4-FFF2-40B4-BE49-F238E27FC236}">
                <a16:creationId xmlns:a16="http://schemas.microsoft.com/office/drawing/2014/main" id="{3DD08F8A-A7BF-4C8A-A2D0-B3455AA974D7}"/>
              </a:ext>
            </a:extLst>
          </p:cNvPr>
          <p:cNvSpPr/>
          <p:nvPr/>
        </p:nvSpPr>
        <p:spPr>
          <a:xfrm>
            <a:off x="13063" y="4414411"/>
            <a:ext cx="12192000" cy="1385496"/>
          </a:xfrm>
          <a:custGeom>
            <a:avLst/>
            <a:gdLst>
              <a:gd name="connsiteX0" fmla="*/ 0 w 12192000"/>
              <a:gd name="connsiteY0" fmla="*/ 0 h 1136469"/>
              <a:gd name="connsiteX1" fmla="*/ 12192000 w 12192000"/>
              <a:gd name="connsiteY1" fmla="*/ 0 h 1136469"/>
              <a:gd name="connsiteX2" fmla="*/ 12192000 w 12192000"/>
              <a:gd name="connsiteY2" fmla="*/ 1136469 h 1136469"/>
              <a:gd name="connsiteX3" fmla="*/ 0 w 12192000"/>
              <a:gd name="connsiteY3" fmla="*/ 1136469 h 1136469"/>
              <a:gd name="connsiteX4" fmla="*/ 0 w 12192000"/>
              <a:gd name="connsiteY4" fmla="*/ 0 h 1136469"/>
              <a:gd name="connsiteX0" fmla="*/ 0 w 12192000"/>
              <a:gd name="connsiteY0" fmla="*/ 200395 h 1336864"/>
              <a:gd name="connsiteX1" fmla="*/ 1488332 w 12192000"/>
              <a:gd name="connsiteY1" fmla="*/ 6 h 1336864"/>
              <a:gd name="connsiteX2" fmla="*/ 12192000 w 12192000"/>
              <a:gd name="connsiteY2" fmla="*/ 200395 h 1336864"/>
              <a:gd name="connsiteX3" fmla="*/ 12192000 w 12192000"/>
              <a:gd name="connsiteY3" fmla="*/ 1336864 h 1336864"/>
              <a:gd name="connsiteX4" fmla="*/ 0 w 12192000"/>
              <a:gd name="connsiteY4" fmla="*/ 1336864 h 1336864"/>
              <a:gd name="connsiteX5" fmla="*/ 0 w 12192000"/>
              <a:gd name="connsiteY5" fmla="*/ 200395 h 1336864"/>
              <a:gd name="connsiteX0" fmla="*/ 0 w 12192000"/>
              <a:gd name="connsiteY0" fmla="*/ 794367 h 1930836"/>
              <a:gd name="connsiteX1" fmla="*/ 1488332 w 12192000"/>
              <a:gd name="connsiteY1" fmla="*/ 593978 h 1930836"/>
              <a:gd name="connsiteX2" fmla="*/ 5184843 w 12192000"/>
              <a:gd name="connsiteY2" fmla="*/ 591 h 1930836"/>
              <a:gd name="connsiteX3" fmla="*/ 12192000 w 12192000"/>
              <a:gd name="connsiteY3" fmla="*/ 794367 h 1930836"/>
              <a:gd name="connsiteX4" fmla="*/ 12192000 w 12192000"/>
              <a:gd name="connsiteY4" fmla="*/ 1930836 h 1930836"/>
              <a:gd name="connsiteX5" fmla="*/ 0 w 12192000"/>
              <a:gd name="connsiteY5" fmla="*/ 1930836 h 1930836"/>
              <a:gd name="connsiteX6" fmla="*/ 0 w 12192000"/>
              <a:gd name="connsiteY6" fmla="*/ 794367 h 1930836"/>
              <a:gd name="connsiteX0" fmla="*/ 0 w 12192000"/>
              <a:gd name="connsiteY0" fmla="*/ 794367 h 1930836"/>
              <a:gd name="connsiteX1" fmla="*/ 1488332 w 12192000"/>
              <a:gd name="connsiteY1" fmla="*/ 593978 h 1930836"/>
              <a:gd name="connsiteX2" fmla="*/ 5184843 w 12192000"/>
              <a:gd name="connsiteY2" fmla="*/ 591 h 1930836"/>
              <a:gd name="connsiteX3" fmla="*/ 8365787 w 12192000"/>
              <a:gd name="connsiteY3" fmla="*/ 623161 h 1930836"/>
              <a:gd name="connsiteX4" fmla="*/ 12192000 w 12192000"/>
              <a:gd name="connsiteY4" fmla="*/ 794367 h 1930836"/>
              <a:gd name="connsiteX5" fmla="*/ 12192000 w 12192000"/>
              <a:gd name="connsiteY5" fmla="*/ 1930836 h 1930836"/>
              <a:gd name="connsiteX6" fmla="*/ 0 w 12192000"/>
              <a:gd name="connsiteY6" fmla="*/ 1930836 h 1930836"/>
              <a:gd name="connsiteX7" fmla="*/ 0 w 12192000"/>
              <a:gd name="connsiteY7" fmla="*/ 794367 h 1930836"/>
              <a:gd name="connsiteX0" fmla="*/ 0 w 12192000"/>
              <a:gd name="connsiteY0" fmla="*/ 794367 h 1930836"/>
              <a:gd name="connsiteX1" fmla="*/ 1488332 w 12192000"/>
              <a:gd name="connsiteY1" fmla="*/ 593978 h 1930836"/>
              <a:gd name="connsiteX2" fmla="*/ 5184843 w 12192000"/>
              <a:gd name="connsiteY2" fmla="*/ 591 h 1930836"/>
              <a:gd name="connsiteX3" fmla="*/ 8365787 w 12192000"/>
              <a:gd name="connsiteY3" fmla="*/ 623161 h 1930836"/>
              <a:gd name="connsiteX4" fmla="*/ 10758791 w 12192000"/>
              <a:gd name="connsiteY4" fmla="*/ 272965 h 1930836"/>
              <a:gd name="connsiteX5" fmla="*/ 12192000 w 12192000"/>
              <a:gd name="connsiteY5" fmla="*/ 794367 h 1930836"/>
              <a:gd name="connsiteX6" fmla="*/ 12192000 w 12192000"/>
              <a:gd name="connsiteY6" fmla="*/ 1930836 h 1930836"/>
              <a:gd name="connsiteX7" fmla="*/ 0 w 12192000"/>
              <a:gd name="connsiteY7" fmla="*/ 1930836 h 1930836"/>
              <a:gd name="connsiteX8" fmla="*/ 0 w 12192000"/>
              <a:gd name="connsiteY8" fmla="*/ 794367 h 1930836"/>
              <a:gd name="connsiteX0" fmla="*/ 0 w 12192000"/>
              <a:gd name="connsiteY0" fmla="*/ 794284 h 1930753"/>
              <a:gd name="connsiteX1" fmla="*/ 1527243 w 12192000"/>
              <a:gd name="connsiteY1" fmla="*/ 700899 h 1930753"/>
              <a:gd name="connsiteX2" fmla="*/ 5184843 w 12192000"/>
              <a:gd name="connsiteY2" fmla="*/ 508 h 1930753"/>
              <a:gd name="connsiteX3" fmla="*/ 8365787 w 12192000"/>
              <a:gd name="connsiteY3" fmla="*/ 623078 h 1930753"/>
              <a:gd name="connsiteX4" fmla="*/ 10758791 w 12192000"/>
              <a:gd name="connsiteY4" fmla="*/ 272882 h 1930753"/>
              <a:gd name="connsiteX5" fmla="*/ 12192000 w 12192000"/>
              <a:gd name="connsiteY5" fmla="*/ 794284 h 1930753"/>
              <a:gd name="connsiteX6" fmla="*/ 12192000 w 12192000"/>
              <a:gd name="connsiteY6" fmla="*/ 1930753 h 1930753"/>
              <a:gd name="connsiteX7" fmla="*/ 0 w 12192000"/>
              <a:gd name="connsiteY7" fmla="*/ 1930753 h 1930753"/>
              <a:gd name="connsiteX8" fmla="*/ 0 w 12192000"/>
              <a:gd name="connsiteY8" fmla="*/ 794284 h 193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930753">
                <a:moveTo>
                  <a:pt x="0" y="794284"/>
                </a:moveTo>
                <a:cubicBezTo>
                  <a:pt x="418289" y="795581"/>
                  <a:pt x="1108954" y="699602"/>
                  <a:pt x="1527243" y="700899"/>
                </a:cubicBezTo>
                <a:cubicBezTo>
                  <a:pt x="2778869" y="723597"/>
                  <a:pt x="3933217" y="-22190"/>
                  <a:pt x="5184843" y="508"/>
                </a:cubicBezTo>
                <a:cubicBezTo>
                  <a:pt x="6222460" y="117240"/>
                  <a:pt x="7328170" y="506346"/>
                  <a:pt x="8365787" y="623078"/>
                </a:cubicBezTo>
                <a:cubicBezTo>
                  <a:pt x="9247762" y="668474"/>
                  <a:pt x="9876816" y="227486"/>
                  <a:pt x="10758791" y="272882"/>
                </a:cubicBezTo>
                <a:lnTo>
                  <a:pt x="12192000" y="794284"/>
                </a:lnTo>
                <a:lnTo>
                  <a:pt x="12192000" y="1930753"/>
                </a:lnTo>
                <a:lnTo>
                  <a:pt x="0" y="1930753"/>
                </a:lnTo>
                <a:lnTo>
                  <a:pt x="0" y="794284"/>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6" name="그룹 35">
            <a:extLst>
              <a:ext uri="{FF2B5EF4-FFF2-40B4-BE49-F238E27FC236}">
                <a16:creationId xmlns:a16="http://schemas.microsoft.com/office/drawing/2014/main" id="{A118D8F3-EFE8-438E-B75C-5047820D376D}"/>
              </a:ext>
            </a:extLst>
          </p:cNvPr>
          <p:cNvGrpSpPr/>
          <p:nvPr/>
        </p:nvGrpSpPr>
        <p:grpSpPr>
          <a:xfrm flipH="1">
            <a:off x="1143186" y="4703154"/>
            <a:ext cx="3504000" cy="1403630"/>
            <a:chOff x="1948922" y="2189769"/>
            <a:chExt cx="5950927" cy="2383819"/>
          </a:xfrm>
        </p:grpSpPr>
        <p:sp>
          <p:nvSpPr>
            <p:cNvPr id="7" name="Freeform 5">
              <a:extLst>
                <a:ext uri="{FF2B5EF4-FFF2-40B4-BE49-F238E27FC236}">
                  <a16:creationId xmlns:a16="http://schemas.microsoft.com/office/drawing/2014/main" id="{D06B5FE2-5BB1-4777-B0A3-2AFFE6CA8F00}"/>
                </a:ext>
              </a:extLst>
            </p:cNvPr>
            <p:cNvSpPr>
              <a:spLocks/>
            </p:cNvSpPr>
            <p:nvPr/>
          </p:nvSpPr>
          <p:spPr bwMode="auto">
            <a:xfrm>
              <a:off x="1948922" y="2189769"/>
              <a:ext cx="5950927" cy="1958370"/>
            </a:xfrm>
            <a:custGeom>
              <a:avLst/>
              <a:gdLst>
                <a:gd name="T0" fmla="*/ 0 w 7829"/>
                <a:gd name="T1" fmla="*/ 1901 h 2715"/>
                <a:gd name="T2" fmla="*/ 522 w 7829"/>
                <a:gd name="T3" fmla="*/ 1475 h 2715"/>
                <a:gd name="T4" fmla="*/ 1758 w 7829"/>
                <a:gd name="T5" fmla="*/ 1223 h 2715"/>
                <a:gd name="T6" fmla="*/ 2304 w 7829"/>
                <a:gd name="T7" fmla="*/ 855 h 2715"/>
                <a:gd name="T8" fmla="*/ 3674 w 7829"/>
                <a:gd name="T9" fmla="*/ 188 h 2715"/>
                <a:gd name="T10" fmla="*/ 6911 w 7829"/>
                <a:gd name="T11" fmla="*/ 834 h 2715"/>
                <a:gd name="T12" fmla="*/ 7054 w 7829"/>
                <a:gd name="T13" fmla="*/ 889 h 2715"/>
                <a:gd name="T14" fmla="*/ 7516 w 7829"/>
                <a:gd name="T15" fmla="*/ 889 h 2715"/>
                <a:gd name="T16" fmla="*/ 7620 w 7829"/>
                <a:gd name="T17" fmla="*/ 995 h 2715"/>
                <a:gd name="T18" fmla="*/ 7620 w 7829"/>
                <a:gd name="T19" fmla="*/ 1683 h 2715"/>
                <a:gd name="T20" fmla="*/ 7829 w 7829"/>
                <a:gd name="T21" fmla="*/ 1896 h 2715"/>
                <a:gd name="T22" fmla="*/ 7829 w 7829"/>
                <a:gd name="T23" fmla="*/ 2483 h 2715"/>
                <a:gd name="T24" fmla="*/ 7307 w 7829"/>
                <a:gd name="T25" fmla="*/ 2715 h 2715"/>
                <a:gd name="T26" fmla="*/ 208 w 7829"/>
                <a:gd name="T27" fmla="*/ 2715 h 2715"/>
                <a:gd name="T28" fmla="*/ 0 w 7829"/>
                <a:gd name="T29" fmla="*/ 2502 h 2715"/>
                <a:gd name="T30" fmla="*/ 0 w 7829"/>
                <a:gd name="T31" fmla="*/ 1901 h 2715"/>
                <a:gd name="connsiteX0" fmla="*/ 0 w 10014"/>
                <a:gd name="connsiteY0" fmla="*/ 6506 h 9504"/>
                <a:gd name="connsiteX1" fmla="*/ 667 w 10014"/>
                <a:gd name="connsiteY1" fmla="*/ 4937 h 9504"/>
                <a:gd name="connsiteX2" fmla="*/ 2245 w 10014"/>
                <a:gd name="connsiteY2" fmla="*/ 4009 h 9504"/>
                <a:gd name="connsiteX3" fmla="*/ 2943 w 10014"/>
                <a:gd name="connsiteY3" fmla="*/ 2653 h 9504"/>
                <a:gd name="connsiteX4" fmla="*/ 4693 w 10014"/>
                <a:gd name="connsiteY4" fmla="*/ 196 h 9504"/>
                <a:gd name="connsiteX5" fmla="*/ 8827 w 10014"/>
                <a:gd name="connsiteY5" fmla="*/ 2576 h 9504"/>
                <a:gd name="connsiteX6" fmla="*/ 9010 w 10014"/>
                <a:gd name="connsiteY6" fmla="*/ 2778 h 9504"/>
                <a:gd name="connsiteX7" fmla="*/ 9600 w 10014"/>
                <a:gd name="connsiteY7" fmla="*/ 2778 h 9504"/>
                <a:gd name="connsiteX8" fmla="*/ 9733 w 10014"/>
                <a:gd name="connsiteY8" fmla="*/ 3169 h 9504"/>
                <a:gd name="connsiteX9" fmla="*/ 9733 w 10014"/>
                <a:gd name="connsiteY9" fmla="*/ 5703 h 9504"/>
                <a:gd name="connsiteX10" fmla="*/ 10000 w 10014"/>
                <a:gd name="connsiteY10" fmla="*/ 6487 h 9504"/>
                <a:gd name="connsiteX11" fmla="*/ 10014 w 10014"/>
                <a:gd name="connsiteY11" fmla="*/ 8978 h 9504"/>
                <a:gd name="connsiteX12" fmla="*/ 9333 w 10014"/>
                <a:gd name="connsiteY12" fmla="*/ 9504 h 9504"/>
                <a:gd name="connsiteX13" fmla="*/ 266 w 10014"/>
                <a:gd name="connsiteY13" fmla="*/ 9504 h 9504"/>
                <a:gd name="connsiteX14" fmla="*/ 0 w 10014"/>
                <a:gd name="connsiteY14" fmla="*/ 8719 h 9504"/>
                <a:gd name="connsiteX15" fmla="*/ 0 w 10014"/>
                <a:gd name="connsiteY15" fmla="*/ 6506 h 9504"/>
                <a:gd name="connsiteX0" fmla="*/ 0 w 10001"/>
                <a:gd name="connsiteY0" fmla="*/ 6846 h 10000"/>
                <a:gd name="connsiteX1" fmla="*/ 666 w 10001"/>
                <a:gd name="connsiteY1" fmla="*/ 5195 h 10000"/>
                <a:gd name="connsiteX2" fmla="*/ 2242 w 10001"/>
                <a:gd name="connsiteY2" fmla="*/ 4218 h 10000"/>
                <a:gd name="connsiteX3" fmla="*/ 2939 w 10001"/>
                <a:gd name="connsiteY3" fmla="*/ 2791 h 10000"/>
                <a:gd name="connsiteX4" fmla="*/ 4686 w 10001"/>
                <a:gd name="connsiteY4" fmla="*/ 206 h 10000"/>
                <a:gd name="connsiteX5" fmla="*/ 8815 w 10001"/>
                <a:gd name="connsiteY5" fmla="*/ 2710 h 10000"/>
                <a:gd name="connsiteX6" fmla="*/ 8997 w 10001"/>
                <a:gd name="connsiteY6" fmla="*/ 2923 h 10000"/>
                <a:gd name="connsiteX7" fmla="*/ 9587 w 10001"/>
                <a:gd name="connsiteY7" fmla="*/ 2923 h 10000"/>
                <a:gd name="connsiteX8" fmla="*/ 9719 w 10001"/>
                <a:gd name="connsiteY8" fmla="*/ 3334 h 10000"/>
                <a:gd name="connsiteX9" fmla="*/ 9719 w 10001"/>
                <a:gd name="connsiteY9" fmla="*/ 6001 h 10000"/>
                <a:gd name="connsiteX10" fmla="*/ 10000 w 10001"/>
                <a:gd name="connsiteY10" fmla="*/ 6653 h 10000"/>
                <a:gd name="connsiteX11" fmla="*/ 10000 w 10001"/>
                <a:gd name="connsiteY11" fmla="*/ 9447 h 10000"/>
                <a:gd name="connsiteX12" fmla="*/ 9320 w 10001"/>
                <a:gd name="connsiteY12" fmla="*/ 10000 h 10000"/>
                <a:gd name="connsiteX13" fmla="*/ 266 w 10001"/>
                <a:gd name="connsiteY13" fmla="*/ 10000 h 10000"/>
                <a:gd name="connsiteX14" fmla="*/ 0 w 10001"/>
                <a:gd name="connsiteY14" fmla="*/ 9174 h 10000"/>
                <a:gd name="connsiteX15" fmla="*/ 0 w 10001"/>
                <a:gd name="connsiteY15" fmla="*/ 6846 h 10000"/>
                <a:gd name="connsiteX0" fmla="*/ 0 w 10001"/>
                <a:gd name="connsiteY0" fmla="*/ 6846 h 10000"/>
                <a:gd name="connsiteX1" fmla="*/ 666 w 10001"/>
                <a:gd name="connsiteY1" fmla="*/ 5195 h 10000"/>
                <a:gd name="connsiteX2" fmla="*/ 2242 w 10001"/>
                <a:gd name="connsiteY2" fmla="*/ 4218 h 10000"/>
                <a:gd name="connsiteX3" fmla="*/ 2939 w 10001"/>
                <a:gd name="connsiteY3" fmla="*/ 2791 h 10000"/>
                <a:gd name="connsiteX4" fmla="*/ 4686 w 10001"/>
                <a:gd name="connsiteY4" fmla="*/ 206 h 10000"/>
                <a:gd name="connsiteX5" fmla="*/ 8815 w 10001"/>
                <a:gd name="connsiteY5" fmla="*/ 2710 h 10000"/>
                <a:gd name="connsiteX6" fmla="*/ 8997 w 10001"/>
                <a:gd name="connsiteY6" fmla="*/ 2923 h 10000"/>
                <a:gd name="connsiteX7" fmla="*/ 9587 w 10001"/>
                <a:gd name="connsiteY7" fmla="*/ 2923 h 10000"/>
                <a:gd name="connsiteX8" fmla="*/ 9733 w 10001"/>
                <a:gd name="connsiteY8" fmla="*/ 3766 h 10000"/>
                <a:gd name="connsiteX9" fmla="*/ 9719 w 10001"/>
                <a:gd name="connsiteY9" fmla="*/ 6001 h 10000"/>
                <a:gd name="connsiteX10" fmla="*/ 10000 w 10001"/>
                <a:gd name="connsiteY10" fmla="*/ 6653 h 10000"/>
                <a:gd name="connsiteX11" fmla="*/ 10000 w 10001"/>
                <a:gd name="connsiteY11" fmla="*/ 9447 h 10000"/>
                <a:gd name="connsiteX12" fmla="*/ 9320 w 10001"/>
                <a:gd name="connsiteY12" fmla="*/ 10000 h 10000"/>
                <a:gd name="connsiteX13" fmla="*/ 266 w 10001"/>
                <a:gd name="connsiteY13" fmla="*/ 10000 h 10000"/>
                <a:gd name="connsiteX14" fmla="*/ 0 w 10001"/>
                <a:gd name="connsiteY14" fmla="*/ 9174 h 10000"/>
                <a:gd name="connsiteX15" fmla="*/ 0 w 10001"/>
                <a:gd name="connsiteY15" fmla="*/ 6846 h 10000"/>
                <a:gd name="connsiteX0" fmla="*/ 0 w 10001"/>
                <a:gd name="connsiteY0" fmla="*/ 6846 h 10000"/>
                <a:gd name="connsiteX1" fmla="*/ 666 w 10001"/>
                <a:gd name="connsiteY1" fmla="*/ 5195 h 10000"/>
                <a:gd name="connsiteX2" fmla="*/ 2242 w 10001"/>
                <a:gd name="connsiteY2" fmla="*/ 4218 h 10000"/>
                <a:gd name="connsiteX3" fmla="*/ 2939 w 10001"/>
                <a:gd name="connsiteY3" fmla="*/ 2791 h 10000"/>
                <a:gd name="connsiteX4" fmla="*/ 4686 w 10001"/>
                <a:gd name="connsiteY4" fmla="*/ 206 h 10000"/>
                <a:gd name="connsiteX5" fmla="*/ 8815 w 10001"/>
                <a:gd name="connsiteY5" fmla="*/ 2710 h 10000"/>
                <a:gd name="connsiteX6" fmla="*/ 8997 w 10001"/>
                <a:gd name="connsiteY6" fmla="*/ 2923 h 10000"/>
                <a:gd name="connsiteX7" fmla="*/ 9473 w 10001"/>
                <a:gd name="connsiteY7" fmla="*/ 2966 h 10000"/>
                <a:gd name="connsiteX8" fmla="*/ 9733 w 10001"/>
                <a:gd name="connsiteY8" fmla="*/ 3766 h 10000"/>
                <a:gd name="connsiteX9" fmla="*/ 9719 w 10001"/>
                <a:gd name="connsiteY9" fmla="*/ 6001 h 10000"/>
                <a:gd name="connsiteX10" fmla="*/ 10000 w 10001"/>
                <a:gd name="connsiteY10" fmla="*/ 6653 h 10000"/>
                <a:gd name="connsiteX11" fmla="*/ 10000 w 10001"/>
                <a:gd name="connsiteY11" fmla="*/ 9447 h 10000"/>
                <a:gd name="connsiteX12" fmla="*/ 9320 w 10001"/>
                <a:gd name="connsiteY12" fmla="*/ 10000 h 10000"/>
                <a:gd name="connsiteX13" fmla="*/ 266 w 10001"/>
                <a:gd name="connsiteY13" fmla="*/ 10000 h 10000"/>
                <a:gd name="connsiteX14" fmla="*/ 0 w 10001"/>
                <a:gd name="connsiteY14" fmla="*/ 9174 h 10000"/>
                <a:gd name="connsiteX15" fmla="*/ 0 w 10001"/>
                <a:gd name="connsiteY15" fmla="*/ 684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01" h="10000">
                  <a:moveTo>
                    <a:pt x="0" y="6846"/>
                  </a:moveTo>
                  <a:cubicBezTo>
                    <a:pt x="0" y="6846"/>
                    <a:pt x="0" y="5598"/>
                    <a:pt x="666" y="5195"/>
                  </a:cubicBezTo>
                  <a:cubicBezTo>
                    <a:pt x="1114" y="4919"/>
                    <a:pt x="1827" y="4389"/>
                    <a:pt x="2242" y="4218"/>
                  </a:cubicBezTo>
                  <a:cubicBezTo>
                    <a:pt x="2635" y="4059"/>
                    <a:pt x="2796" y="3187"/>
                    <a:pt x="2939" y="2791"/>
                  </a:cubicBezTo>
                  <a:cubicBezTo>
                    <a:pt x="3253" y="1919"/>
                    <a:pt x="3936" y="350"/>
                    <a:pt x="4686" y="206"/>
                  </a:cubicBezTo>
                  <a:cubicBezTo>
                    <a:pt x="6291" y="-100"/>
                    <a:pt x="7809" y="-522"/>
                    <a:pt x="8815" y="2710"/>
                  </a:cubicBezTo>
                  <a:cubicBezTo>
                    <a:pt x="8863" y="2861"/>
                    <a:pt x="8931" y="2923"/>
                    <a:pt x="8997" y="2923"/>
                  </a:cubicBezTo>
                  <a:lnTo>
                    <a:pt x="9473" y="2966"/>
                  </a:lnTo>
                  <a:cubicBezTo>
                    <a:pt x="9545" y="2966"/>
                    <a:pt x="9733" y="3538"/>
                    <a:pt x="9733" y="3766"/>
                  </a:cubicBezTo>
                  <a:cubicBezTo>
                    <a:pt x="9728" y="4511"/>
                    <a:pt x="9724" y="5256"/>
                    <a:pt x="9719" y="6001"/>
                  </a:cubicBezTo>
                  <a:cubicBezTo>
                    <a:pt x="9866" y="6001"/>
                    <a:pt x="10000" y="6196"/>
                    <a:pt x="10000" y="6653"/>
                  </a:cubicBezTo>
                  <a:cubicBezTo>
                    <a:pt x="10005" y="7526"/>
                    <a:pt x="9995" y="8573"/>
                    <a:pt x="10000" y="9447"/>
                  </a:cubicBezTo>
                  <a:lnTo>
                    <a:pt x="9320" y="10000"/>
                  </a:lnTo>
                  <a:lnTo>
                    <a:pt x="266" y="10000"/>
                  </a:lnTo>
                  <a:cubicBezTo>
                    <a:pt x="119" y="10000"/>
                    <a:pt x="0" y="9632"/>
                    <a:pt x="0" y="9174"/>
                  </a:cubicBezTo>
                  <a:lnTo>
                    <a:pt x="0" y="68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8" name="Oval 17">
              <a:extLst>
                <a:ext uri="{FF2B5EF4-FFF2-40B4-BE49-F238E27FC236}">
                  <a16:creationId xmlns:a16="http://schemas.microsoft.com/office/drawing/2014/main" id="{6EAAC29D-D049-4582-9E8F-C600E7AF14C6}"/>
                </a:ext>
              </a:extLst>
            </p:cNvPr>
            <p:cNvSpPr>
              <a:spLocks noChangeArrowheads="1"/>
            </p:cNvSpPr>
            <p:nvPr/>
          </p:nvSpPr>
          <p:spPr bwMode="auto">
            <a:xfrm>
              <a:off x="2571221" y="3627438"/>
              <a:ext cx="946150" cy="946150"/>
            </a:xfrm>
            <a:prstGeom prst="ellipse">
              <a:avLst/>
            </a:prstGeom>
            <a:noFill/>
            <a:ln w="25400" cap="rnd">
              <a:solidFill>
                <a:srgbClr val="FAFAFA"/>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9" name="Oval 18">
              <a:extLst>
                <a:ext uri="{FF2B5EF4-FFF2-40B4-BE49-F238E27FC236}">
                  <a16:creationId xmlns:a16="http://schemas.microsoft.com/office/drawing/2014/main" id="{F3BB5DC9-8321-4B14-8340-5C87EC1678DA}"/>
                </a:ext>
              </a:extLst>
            </p:cNvPr>
            <p:cNvSpPr>
              <a:spLocks noChangeArrowheads="1"/>
            </p:cNvSpPr>
            <p:nvPr/>
          </p:nvSpPr>
          <p:spPr bwMode="auto">
            <a:xfrm>
              <a:off x="6111346" y="3627438"/>
              <a:ext cx="946150" cy="946150"/>
            </a:xfrm>
            <a:prstGeom prst="ellipse">
              <a:avLst/>
            </a:prstGeom>
            <a:solidFill>
              <a:srgbClr val="3747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0" name="Freeform 6">
              <a:extLst>
                <a:ext uri="{FF2B5EF4-FFF2-40B4-BE49-F238E27FC236}">
                  <a16:creationId xmlns:a16="http://schemas.microsoft.com/office/drawing/2014/main" id="{0F496577-ACB7-45AE-AD3A-94520E40DA88}"/>
                </a:ext>
              </a:extLst>
            </p:cNvPr>
            <p:cNvSpPr>
              <a:spLocks/>
            </p:cNvSpPr>
            <p:nvPr/>
          </p:nvSpPr>
          <p:spPr bwMode="auto">
            <a:xfrm>
              <a:off x="3720571" y="2244725"/>
              <a:ext cx="3362325" cy="677863"/>
            </a:xfrm>
            <a:custGeom>
              <a:avLst/>
              <a:gdLst>
                <a:gd name="T0" fmla="*/ 137 w 4430"/>
                <a:gd name="T1" fmla="*/ 893 h 893"/>
                <a:gd name="T2" fmla="*/ 144 w 4430"/>
                <a:gd name="T3" fmla="*/ 720 h 893"/>
                <a:gd name="T4" fmla="*/ 1651 w 4430"/>
                <a:gd name="T5" fmla="*/ 169 h 893"/>
                <a:gd name="T6" fmla="*/ 4334 w 4430"/>
                <a:gd name="T7" fmla="*/ 633 h 893"/>
                <a:gd name="T8" fmla="*/ 4378 w 4430"/>
                <a:gd name="T9" fmla="*/ 893 h 893"/>
                <a:gd name="T10" fmla="*/ 137 w 4430"/>
                <a:gd name="T11" fmla="*/ 893 h 893"/>
              </a:gdLst>
              <a:ahLst/>
              <a:cxnLst>
                <a:cxn ang="0">
                  <a:pos x="T0" y="T1"/>
                </a:cxn>
                <a:cxn ang="0">
                  <a:pos x="T2" y="T3"/>
                </a:cxn>
                <a:cxn ang="0">
                  <a:pos x="T4" y="T5"/>
                </a:cxn>
                <a:cxn ang="0">
                  <a:pos x="T6" y="T7"/>
                </a:cxn>
                <a:cxn ang="0">
                  <a:pos x="T8" y="T9"/>
                </a:cxn>
                <a:cxn ang="0">
                  <a:pos x="T10" y="T11"/>
                </a:cxn>
              </a:cxnLst>
              <a:rect l="0" t="0" r="r" b="b"/>
              <a:pathLst>
                <a:path w="4430" h="893">
                  <a:moveTo>
                    <a:pt x="137" y="893"/>
                  </a:moveTo>
                  <a:cubicBezTo>
                    <a:pt x="0" y="893"/>
                    <a:pt x="98" y="749"/>
                    <a:pt x="144" y="720"/>
                  </a:cubicBezTo>
                  <a:cubicBezTo>
                    <a:pt x="468" y="517"/>
                    <a:pt x="888" y="169"/>
                    <a:pt x="1651" y="169"/>
                  </a:cubicBezTo>
                  <a:cubicBezTo>
                    <a:pt x="1651" y="169"/>
                    <a:pt x="3821" y="0"/>
                    <a:pt x="4334" y="633"/>
                  </a:cubicBezTo>
                  <a:cubicBezTo>
                    <a:pt x="4365" y="672"/>
                    <a:pt x="4430" y="891"/>
                    <a:pt x="4378" y="893"/>
                  </a:cubicBezTo>
                  <a:lnTo>
                    <a:pt x="137" y="893"/>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1" name="Freeform 7">
              <a:extLst>
                <a:ext uri="{FF2B5EF4-FFF2-40B4-BE49-F238E27FC236}">
                  <a16:creationId xmlns:a16="http://schemas.microsoft.com/office/drawing/2014/main" id="{537544B0-2427-433D-B604-9F2520C0CD11}"/>
                </a:ext>
              </a:extLst>
            </p:cNvPr>
            <p:cNvSpPr>
              <a:spLocks/>
            </p:cNvSpPr>
            <p:nvPr/>
          </p:nvSpPr>
          <p:spPr bwMode="auto">
            <a:xfrm>
              <a:off x="2081213" y="3416300"/>
              <a:ext cx="619125" cy="211138"/>
            </a:xfrm>
            <a:custGeom>
              <a:avLst/>
              <a:gdLst>
                <a:gd name="T0" fmla="*/ 25 w 814"/>
                <a:gd name="T1" fmla="*/ 278 h 278"/>
                <a:gd name="T2" fmla="*/ 44 w 814"/>
                <a:gd name="T3" fmla="*/ 12 h 278"/>
                <a:gd name="T4" fmla="*/ 68 w 814"/>
                <a:gd name="T5" fmla="*/ 0 h 278"/>
                <a:gd name="T6" fmla="*/ 739 w 814"/>
                <a:gd name="T7" fmla="*/ 0 h 278"/>
                <a:gd name="T8" fmla="*/ 804 w 814"/>
                <a:gd name="T9" fmla="*/ 42 h 278"/>
                <a:gd name="T10" fmla="*/ 788 w 814"/>
                <a:gd name="T11" fmla="*/ 110 h 278"/>
                <a:gd name="T12" fmla="*/ 655 w 814"/>
                <a:gd name="T13" fmla="*/ 235 h 278"/>
                <a:gd name="T14" fmla="*/ 605 w 814"/>
                <a:gd name="T15" fmla="*/ 254 h 278"/>
                <a:gd name="T16" fmla="*/ 25 w 814"/>
                <a:gd name="T17" fmla="*/ 27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4" h="278">
                  <a:moveTo>
                    <a:pt x="25" y="278"/>
                  </a:moveTo>
                  <a:cubicBezTo>
                    <a:pt x="20" y="240"/>
                    <a:pt x="0" y="62"/>
                    <a:pt x="44" y="12"/>
                  </a:cubicBezTo>
                  <a:cubicBezTo>
                    <a:pt x="51" y="4"/>
                    <a:pt x="59" y="0"/>
                    <a:pt x="68" y="0"/>
                  </a:cubicBezTo>
                  <a:lnTo>
                    <a:pt x="739" y="0"/>
                  </a:lnTo>
                  <a:cubicBezTo>
                    <a:pt x="775" y="0"/>
                    <a:pt x="796" y="22"/>
                    <a:pt x="804" y="42"/>
                  </a:cubicBezTo>
                  <a:cubicBezTo>
                    <a:pt x="814" y="67"/>
                    <a:pt x="808" y="92"/>
                    <a:pt x="788" y="110"/>
                  </a:cubicBezTo>
                  <a:lnTo>
                    <a:pt x="655" y="235"/>
                  </a:lnTo>
                  <a:cubicBezTo>
                    <a:pt x="642" y="247"/>
                    <a:pt x="623" y="254"/>
                    <a:pt x="605" y="254"/>
                  </a:cubicBezTo>
                  <a:lnTo>
                    <a:pt x="25" y="278"/>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2" name="Freeform 9">
              <a:extLst>
                <a:ext uri="{FF2B5EF4-FFF2-40B4-BE49-F238E27FC236}">
                  <a16:creationId xmlns:a16="http://schemas.microsoft.com/office/drawing/2014/main" id="{ED3FA558-737C-489F-95C1-5FD9B2EC5A79}"/>
                </a:ext>
              </a:extLst>
            </p:cNvPr>
            <p:cNvSpPr>
              <a:spLocks/>
            </p:cNvSpPr>
            <p:nvPr/>
          </p:nvSpPr>
          <p:spPr bwMode="auto">
            <a:xfrm>
              <a:off x="7165024" y="2930262"/>
              <a:ext cx="459316" cy="434975"/>
            </a:xfrm>
            <a:custGeom>
              <a:avLst/>
              <a:gdLst>
                <a:gd name="T0" fmla="*/ 111 w 448"/>
                <a:gd name="T1" fmla="*/ 573 h 573"/>
                <a:gd name="T2" fmla="*/ 29 w 448"/>
                <a:gd name="T3" fmla="*/ 534 h 573"/>
                <a:gd name="T4" fmla="*/ 6 w 448"/>
                <a:gd name="T5" fmla="*/ 444 h 573"/>
                <a:gd name="T6" fmla="*/ 448 w 448"/>
                <a:gd name="T7" fmla="*/ 0 h 573"/>
                <a:gd name="T8" fmla="*/ 448 w 448"/>
                <a:gd name="T9" fmla="*/ 573 h 573"/>
                <a:gd name="T10" fmla="*/ 111 w 448"/>
                <a:gd name="T11" fmla="*/ 573 h 573"/>
              </a:gdLst>
              <a:ahLst/>
              <a:cxnLst>
                <a:cxn ang="0">
                  <a:pos x="T0" y="T1"/>
                </a:cxn>
                <a:cxn ang="0">
                  <a:pos x="T2" y="T3"/>
                </a:cxn>
                <a:cxn ang="0">
                  <a:pos x="T4" y="T5"/>
                </a:cxn>
                <a:cxn ang="0">
                  <a:pos x="T6" y="T7"/>
                </a:cxn>
                <a:cxn ang="0">
                  <a:pos x="T8" y="T9"/>
                </a:cxn>
                <a:cxn ang="0">
                  <a:pos x="T10" y="T11"/>
                </a:cxn>
              </a:cxnLst>
              <a:rect l="0" t="0" r="r" b="b"/>
              <a:pathLst>
                <a:path w="448" h="573">
                  <a:moveTo>
                    <a:pt x="111" y="573"/>
                  </a:moveTo>
                  <a:cubicBezTo>
                    <a:pt x="80" y="573"/>
                    <a:pt x="50" y="559"/>
                    <a:pt x="29" y="534"/>
                  </a:cubicBezTo>
                  <a:cubicBezTo>
                    <a:pt x="8" y="509"/>
                    <a:pt x="0" y="476"/>
                    <a:pt x="6" y="444"/>
                  </a:cubicBezTo>
                  <a:cubicBezTo>
                    <a:pt x="36" y="279"/>
                    <a:pt x="134" y="5"/>
                    <a:pt x="448" y="0"/>
                  </a:cubicBezTo>
                  <a:lnTo>
                    <a:pt x="448" y="573"/>
                  </a:lnTo>
                  <a:lnTo>
                    <a:pt x="111" y="573"/>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3" name="Line 12">
              <a:extLst>
                <a:ext uri="{FF2B5EF4-FFF2-40B4-BE49-F238E27FC236}">
                  <a16:creationId xmlns:a16="http://schemas.microsoft.com/office/drawing/2014/main" id="{8FE978F3-23C2-492D-9185-1839BFF73B40}"/>
                </a:ext>
              </a:extLst>
            </p:cNvPr>
            <p:cNvSpPr>
              <a:spLocks noChangeShapeType="1"/>
            </p:cNvSpPr>
            <p:nvPr/>
          </p:nvSpPr>
          <p:spPr bwMode="auto">
            <a:xfrm>
              <a:off x="4896908" y="3178175"/>
              <a:ext cx="0" cy="636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4" name="Oval 16">
              <a:extLst>
                <a:ext uri="{FF2B5EF4-FFF2-40B4-BE49-F238E27FC236}">
                  <a16:creationId xmlns:a16="http://schemas.microsoft.com/office/drawing/2014/main" id="{C30A41C8-E97B-4DBC-91C8-7D919016487F}"/>
                </a:ext>
              </a:extLst>
            </p:cNvPr>
            <p:cNvSpPr>
              <a:spLocks noChangeArrowheads="1"/>
            </p:cNvSpPr>
            <p:nvPr/>
          </p:nvSpPr>
          <p:spPr bwMode="auto">
            <a:xfrm>
              <a:off x="2571221" y="3627438"/>
              <a:ext cx="946150" cy="946150"/>
            </a:xfrm>
            <a:prstGeom prst="ellipse">
              <a:avLst/>
            </a:pr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5" name="Oval 19">
              <a:extLst>
                <a:ext uri="{FF2B5EF4-FFF2-40B4-BE49-F238E27FC236}">
                  <a16:creationId xmlns:a16="http://schemas.microsoft.com/office/drawing/2014/main" id="{D59FAB25-E78B-4A61-BBCC-E2F7C5C9ACCA}"/>
                </a:ext>
              </a:extLst>
            </p:cNvPr>
            <p:cNvSpPr>
              <a:spLocks noChangeArrowheads="1"/>
            </p:cNvSpPr>
            <p:nvPr/>
          </p:nvSpPr>
          <p:spPr bwMode="auto">
            <a:xfrm>
              <a:off x="6111346" y="3627438"/>
              <a:ext cx="946150" cy="946150"/>
            </a:xfrm>
            <a:prstGeom prst="ellipse">
              <a:avLst/>
            </a:prstGeom>
            <a:solidFill>
              <a:schemeClr val="accent1">
                <a:lumMod val="50000"/>
              </a:schemeClr>
            </a:solidFill>
            <a:ln w="25400" cap="rnd">
              <a:solidFill>
                <a:srgbClr val="FAFAFA"/>
              </a:solidFill>
              <a:prstDash val="solid"/>
              <a:round/>
              <a:headEnd/>
              <a:tailEnd/>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6" name="Oval 20">
              <a:extLst>
                <a:ext uri="{FF2B5EF4-FFF2-40B4-BE49-F238E27FC236}">
                  <a16:creationId xmlns:a16="http://schemas.microsoft.com/office/drawing/2014/main" id="{07DB8D63-3EC9-475E-A68D-5178D38211C0}"/>
                </a:ext>
              </a:extLst>
            </p:cNvPr>
            <p:cNvSpPr>
              <a:spLocks noChangeArrowheads="1"/>
            </p:cNvSpPr>
            <p:nvPr/>
          </p:nvSpPr>
          <p:spPr bwMode="auto">
            <a:xfrm>
              <a:off x="2804583" y="3859213"/>
              <a:ext cx="479425" cy="479425"/>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7" name="Oval 21">
              <a:extLst>
                <a:ext uri="{FF2B5EF4-FFF2-40B4-BE49-F238E27FC236}">
                  <a16:creationId xmlns:a16="http://schemas.microsoft.com/office/drawing/2014/main" id="{2543B37A-45D0-48EE-A14A-5483999F1B67}"/>
                </a:ext>
              </a:extLst>
            </p:cNvPr>
            <p:cNvSpPr>
              <a:spLocks noChangeArrowheads="1"/>
            </p:cNvSpPr>
            <p:nvPr/>
          </p:nvSpPr>
          <p:spPr bwMode="auto">
            <a:xfrm>
              <a:off x="6344708" y="3859213"/>
              <a:ext cx="479425" cy="479425"/>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8" name="직사각형 47">
              <a:extLst>
                <a:ext uri="{FF2B5EF4-FFF2-40B4-BE49-F238E27FC236}">
                  <a16:creationId xmlns:a16="http://schemas.microsoft.com/office/drawing/2014/main" id="{24572310-E44C-4DE7-8637-41D06F8A962C}"/>
                </a:ext>
              </a:extLst>
            </p:cNvPr>
            <p:cNvSpPr/>
            <p:nvPr/>
          </p:nvSpPr>
          <p:spPr>
            <a:xfrm>
              <a:off x="3999867" y="2583656"/>
              <a:ext cx="122279" cy="36000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9" name="직사각형 48">
              <a:extLst>
                <a:ext uri="{FF2B5EF4-FFF2-40B4-BE49-F238E27FC236}">
                  <a16:creationId xmlns:a16="http://schemas.microsoft.com/office/drawing/2014/main" id="{9A0C4888-9D30-4FAE-8C7D-3D15149A9203}"/>
                </a:ext>
              </a:extLst>
            </p:cNvPr>
            <p:cNvSpPr/>
            <p:nvPr/>
          </p:nvSpPr>
          <p:spPr>
            <a:xfrm>
              <a:off x="4863246" y="2351237"/>
              <a:ext cx="122279" cy="67786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0" name="직사각형 49">
              <a:extLst>
                <a:ext uri="{FF2B5EF4-FFF2-40B4-BE49-F238E27FC236}">
                  <a16:creationId xmlns:a16="http://schemas.microsoft.com/office/drawing/2014/main" id="{60035B14-CC48-4701-A1AA-DF57D2E7E30B}"/>
                </a:ext>
              </a:extLst>
            </p:cNvPr>
            <p:cNvSpPr/>
            <p:nvPr/>
          </p:nvSpPr>
          <p:spPr>
            <a:xfrm>
              <a:off x="6389431" y="2424112"/>
              <a:ext cx="122279" cy="67786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1" name="직사각형 50">
              <a:extLst>
                <a:ext uri="{FF2B5EF4-FFF2-40B4-BE49-F238E27FC236}">
                  <a16:creationId xmlns:a16="http://schemas.microsoft.com/office/drawing/2014/main" id="{A168CF3E-AE69-4A55-9BBE-0BADDDA07F07}"/>
                </a:ext>
              </a:extLst>
            </p:cNvPr>
            <p:cNvSpPr/>
            <p:nvPr/>
          </p:nvSpPr>
          <p:spPr>
            <a:xfrm>
              <a:off x="4896908" y="3232150"/>
              <a:ext cx="45719" cy="677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Top)">
                                      <p:cBhvr>
                                        <p:cTn id="7" dur="500"/>
                                        <p:tgtEl>
                                          <p:spTgt spid="4"/>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3073"/>
                                        </p:tgtEl>
                                        <p:attrNameLst>
                                          <p:attrName>style.visibility</p:attrName>
                                        </p:attrNameLst>
                                      </p:cBhvr>
                                      <p:to>
                                        <p:strVal val="visible"/>
                                      </p:to>
                                    </p:set>
                                    <p:animEffect transition="in" filter="slide(fromTop)">
                                      <p:cBhvr>
                                        <p:cTn id="10" dur="500"/>
                                        <p:tgtEl>
                                          <p:spTgt spid="3073"/>
                                        </p:tgtEl>
                                      </p:cBhvr>
                                    </p:animEffect>
                                  </p:childTnLst>
                                </p:cTn>
                              </p:par>
                              <p:par>
                                <p:cTn id="11" presetID="12" presetClass="entr" presetSubtype="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lide(fromTop)">
                                      <p:cBhvr>
                                        <p:cTn id="13" dur="500"/>
                                        <p:tgtEl>
                                          <p:spTgt spid="6"/>
                                        </p:tgtEl>
                                      </p:cBhvr>
                                    </p:animEffect>
                                  </p:childTnLst>
                                </p:cTn>
                              </p:par>
                              <p:par>
                                <p:cTn id="14" presetID="12" presetClass="entr" presetSubtype="1"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lide(fromTop)">
                                      <p:cBhvr>
                                        <p:cTn id="16" dur="500"/>
                                        <p:tgtEl>
                                          <p:spTgt spid="5"/>
                                        </p:tgtEl>
                                      </p:cBhvr>
                                    </p:animEffect>
                                  </p:childTnLst>
                                </p:cTn>
                              </p:par>
                              <p:par>
                                <p:cTn id="17" presetID="12" presetClass="entr" presetSubtype="1"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slide(fromTop)">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073" grpId="0"/>
      <p:bldP spid="4" grpId="0"/>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749" y="208370"/>
            <a:ext cx="10515600" cy="1325563"/>
          </a:xfrm>
        </p:spPr>
        <p:txBody>
          <a:bodyPr>
            <a:normAutofit/>
          </a:bodyPr>
          <a:lstStyle/>
          <a:p>
            <a:r>
              <a:rPr lang="en-US" sz="3500" dirty="0" err="1">
                <a:solidFill>
                  <a:srgbClr val="002060"/>
                </a:solidFill>
                <a:effectLst>
                  <a:glow rad="228600">
                    <a:schemeClr val="accent3">
                      <a:satMod val="175000"/>
                      <a:alpha val="40000"/>
                    </a:schemeClr>
                  </a:glow>
                </a:effectLst>
                <a:latin typeface="Cambria" pitchFamily="18" charset="0"/>
                <a:ea typeface="Cambria" pitchFamily="18" charset="0"/>
              </a:rPr>
              <a:t>Адаптације</a:t>
            </a:r>
            <a:r>
              <a:rPr lang="en-US" sz="3500"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3500" dirty="0" err="1">
                <a:solidFill>
                  <a:srgbClr val="002060"/>
                </a:solidFill>
                <a:effectLst>
                  <a:glow rad="228600">
                    <a:schemeClr val="accent3">
                      <a:satMod val="175000"/>
                      <a:alpha val="40000"/>
                    </a:schemeClr>
                  </a:glow>
                </a:effectLst>
                <a:latin typeface="Cambria" pitchFamily="18" charset="0"/>
                <a:ea typeface="Cambria" pitchFamily="18" charset="0"/>
              </a:rPr>
              <a:t>возила</a:t>
            </a:r>
            <a:br>
              <a:rPr lang="en-US" sz="3500" dirty="0">
                <a:solidFill>
                  <a:srgbClr val="002060"/>
                </a:solidFill>
                <a:effectLst>
                  <a:glow rad="228600">
                    <a:schemeClr val="accent3">
                      <a:satMod val="175000"/>
                      <a:alpha val="40000"/>
                    </a:schemeClr>
                  </a:glow>
                </a:effectLst>
                <a:latin typeface="Cambria" pitchFamily="18" charset="0"/>
                <a:ea typeface="Cambria" pitchFamily="18" charset="0"/>
              </a:rPr>
            </a:br>
            <a:endParaRPr lang="en-US" sz="3500" dirty="0">
              <a:solidFill>
                <a:srgbClr val="002060"/>
              </a:solidFill>
              <a:effectLst>
                <a:glow rad="228600">
                  <a:schemeClr val="accent3">
                    <a:satMod val="175000"/>
                    <a:alpha val="40000"/>
                  </a:schemeClr>
                </a:glow>
              </a:effectLst>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7</a:t>
            </a:fld>
            <a:endParaRPr lang="sr-Latn-RS" dirty="0"/>
          </a:p>
        </p:txBody>
      </p:sp>
      <p:sp>
        <p:nvSpPr>
          <p:cNvPr id="4" name="Rectangle 3"/>
          <p:cNvSpPr/>
          <p:nvPr/>
        </p:nvSpPr>
        <p:spPr>
          <a:xfrm>
            <a:off x="383175" y="1404819"/>
            <a:ext cx="11268892" cy="3385542"/>
          </a:xfrm>
          <a:prstGeom prst="rect">
            <a:avLst/>
          </a:prstGeom>
        </p:spPr>
        <p:txBody>
          <a:bodyPr wrap="square">
            <a:spAutoFit/>
          </a:bodyPr>
          <a:lstStyle/>
          <a:p>
            <a:pPr algn="just">
              <a:spcBef>
                <a:spcPts val="1200"/>
              </a:spcBef>
              <a:spcAft>
                <a:spcPts val="1200"/>
              </a:spcAft>
            </a:pPr>
            <a:r>
              <a:rPr lang="en-US" sz="2200" dirty="0">
                <a:solidFill>
                  <a:srgbClr val="002060"/>
                </a:solidFill>
                <a:latin typeface="Cambria" pitchFamily="18" charset="0"/>
                <a:ea typeface="Cambria" pitchFamily="18" charset="0"/>
              </a:rPr>
              <a:t>У </a:t>
            </a:r>
            <a:r>
              <a:rPr lang="en-US" sz="2200" dirty="0" err="1">
                <a:solidFill>
                  <a:srgbClr val="002060"/>
                </a:solidFill>
                <a:latin typeface="Cambria" pitchFamily="18" charset="0"/>
                <a:ea typeface="Cambria" pitchFamily="18" charset="0"/>
              </a:rPr>
              <a:t>циљу</a:t>
            </a:r>
            <a:r>
              <a:rPr lang="en-US" sz="2200" dirty="0">
                <a:solidFill>
                  <a:srgbClr val="002060"/>
                </a:solidFill>
                <a:latin typeface="Cambria" pitchFamily="18" charset="0"/>
                <a:ea typeface="Cambria" pitchFamily="18" charset="0"/>
              </a:rPr>
              <a:t> </a:t>
            </a:r>
            <a:r>
              <a:rPr lang="en-US" sz="2200" dirty="0" err="1">
                <a:solidFill>
                  <a:srgbClr val="002060"/>
                </a:solidFill>
                <a:latin typeface="Cambria" pitchFamily="18" charset="0"/>
                <a:ea typeface="Cambria" pitchFamily="18" charset="0"/>
              </a:rPr>
              <a:t>омогућавања</a:t>
            </a:r>
            <a:r>
              <a:rPr lang="en-US" sz="2200" dirty="0">
                <a:solidFill>
                  <a:srgbClr val="002060"/>
                </a:solidFill>
                <a:latin typeface="Cambria" pitchFamily="18" charset="0"/>
                <a:ea typeface="Cambria" pitchFamily="18" charset="0"/>
              </a:rPr>
              <a:t> </a:t>
            </a:r>
            <a:r>
              <a:rPr lang="en-US" sz="2200" dirty="0" err="1">
                <a:solidFill>
                  <a:srgbClr val="002060"/>
                </a:solidFill>
                <a:latin typeface="Cambria" pitchFamily="18" charset="0"/>
                <a:ea typeface="Cambria" pitchFamily="18" charset="0"/>
              </a:rPr>
              <a:t>особама</a:t>
            </a:r>
            <a:r>
              <a:rPr lang="en-US" sz="2200" dirty="0">
                <a:solidFill>
                  <a:srgbClr val="002060"/>
                </a:solidFill>
                <a:latin typeface="Cambria" pitchFamily="18" charset="0"/>
                <a:ea typeface="Cambria" pitchFamily="18" charset="0"/>
              </a:rPr>
              <a:t> </a:t>
            </a:r>
            <a:r>
              <a:rPr lang="en-US" sz="2200" dirty="0" err="1">
                <a:solidFill>
                  <a:srgbClr val="002060"/>
                </a:solidFill>
                <a:latin typeface="Cambria" pitchFamily="18" charset="0"/>
                <a:ea typeface="Cambria" pitchFamily="18" charset="0"/>
              </a:rPr>
              <a:t>са</a:t>
            </a:r>
            <a:r>
              <a:rPr lang="en-US" sz="2200" dirty="0">
                <a:solidFill>
                  <a:srgbClr val="002060"/>
                </a:solidFill>
                <a:latin typeface="Cambria" pitchFamily="18" charset="0"/>
                <a:ea typeface="Cambria" pitchFamily="18" charset="0"/>
              </a:rPr>
              <a:t> </a:t>
            </a:r>
            <a:r>
              <a:rPr lang="en-US" sz="2200" dirty="0" err="1">
                <a:solidFill>
                  <a:srgbClr val="002060"/>
                </a:solidFill>
                <a:latin typeface="Cambria" pitchFamily="18" charset="0"/>
                <a:ea typeface="Cambria" pitchFamily="18" charset="0"/>
              </a:rPr>
              <a:t>инвалидитетом</a:t>
            </a:r>
            <a:r>
              <a:rPr lang="en-US" sz="2200" dirty="0">
                <a:solidFill>
                  <a:srgbClr val="002060"/>
                </a:solidFill>
                <a:latin typeface="Cambria" pitchFamily="18" charset="0"/>
                <a:ea typeface="Cambria" pitchFamily="18" charset="0"/>
              </a:rPr>
              <a:t> </a:t>
            </a:r>
            <a:r>
              <a:rPr lang="en-US" sz="2200" dirty="0" err="1">
                <a:solidFill>
                  <a:srgbClr val="002060"/>
                </a:solidFill>
                <a:latin typeface="Cambria" pitchFamily="18" charset="0"/>
                <a:ea typeface="Cambria" pitchFamily="18" charset="0"/>
              </a:rPr>
              <a:t>да</a:t>
            </a:r>
            <a:r>
              <a:rPr lang="en-US" sz="2200" dirty="0">
                <a:solidFill>
                  <a:srgbClr val="002060"/>
                </a:solidFill>
                <a:latin typeface="Cambria" pitchFamily="18" charset="0"/>
                <a:ea typeface="Cambria" pitchFamily="18" charset="0"/>
              </a:rPr>
              <a:t> </a:t>
            </a:r>
            <a:r>
              <a:rPr lang="en-US" sz="2200" dirty="0" err="1">
                <a:solidFill>
                  <a:srgbClr val="002060"/>
                </a:solidFill>
                <a:latin typeface="Cambria" pitchFamily="18" charset="0"/>
                <a:ea typeface="Cambria" pitchFamily="18" charset="0"/>
              </a:rPr>
              <a:t>учествују</a:t>
            </a:r>
            <a:r>
              <a:rPr lang="en-US" sz="2200" dirty="0">
                <a:solidFill>
                  <a:srgbClr val="002060"/>
                </a:solidFill>
                <a:latin typeface="Cambria" pitchFamily="18" charset="0"/>
                <a:ea typeface="Cambria" pitchFamily="18" charset="0"/>
              </a:rPr>
              <a:t> у </a:t>
            </a:r>
            <a:r>
              <a:rPr lang="en-US" sz="2200" dirty="0" err="1">
                <a:solidFill>
                  <a:srgbClr val="002060"/>
                </a:solidFill>
                <a:latin typeface="Cambria" pitchFamily="18" charset="0"/>
                <a:ea typeface="Cambria" pitchFamily="18" charset="0"/>
              </a:rPr>
              <a:t>саобраћају</a:t>
            </a:r>
            <a:r>
              <a:rPr lang="en-US" sz="2200" dirty="0">
                <a:solidFill>
                  <a:srgbClr val="002060"/>
                </a:solidFill>
                <a:latin typeface="Cambria" pitchFamily="18" charset="0"/>
                <a:ea typeface="Cambria" pitchFamily="18" charset="0"/>
              </a:rPr>
              <a:t> у </a:t>
            </a:r>
            <a:r>
              <a:rPr lang="en-US" sz="2200" dirty="0" err="1">
                <a:solidFill>
                  <a:srgbClr val="002060"/>
                </a:solidFill>
                <a:latin typeface="Cambria" pitchFamily="18" charset="0"/>
                <a:ea typeface="Cambria" pitchFamily="18" charset="0"/>
              </a:rPr>
              <a:t>својству</a:t>
            </a:r>
            <a:r>
              <a:rPr lang="en-US" sz="2200" dirty="0">
                <a:solidFill>
                  <a:srgbClr val="002060"/>
                </a:solidFill>
                <a:latin typeface="Cambria" pitchFamily="18" charset="0"/>
                <a:ea typeface="Cambria" pitchFamily="18" charset="0"/>
              </a:rPr>
              <a:t> </a:t>
            </a:r>
            <a:r>
              <a:rPr lang="en-US" sz="2200" dirty="0" err="1">
                <a:solidFill>
                  <a:srgbClr val="002060"/>
                </a:solidFill>
                <a:latin typeface="Cambria" pitchFamily="18" charset="0"/>
                <a:ea typeface="Cambria" pitchFamily="18" charset="0"/>
              </a:rPr>
              <a:t>возача</a:t>
            </a:r>
            <a:r>
              <a:rPr lang="en-US" sz="2200" dirty="0">
                <a:solidFill>
                  <a:srgbClr val="002060"/>
                </a:solidFill>
                <a:latin typeface="Cambria" pitchFamily="18" charset="0"/>
                <a:ea typeface="Cambria" pitchFamily="18" charset="0"/>
              </a:rPr>
              <a:t> </a:t>
            </a:r>
            <a:r>
              <a:rPr lang="en-US" sz="2200" dirty="0" err="1">
                <a:solidFill>
                  <a:srgbClr val="002060"/>
                </a:solidFill>
                <a:latin typeface="Cambria" pitchFamily="18" charset="0"/>
                <a:ea typeface="Cambria" pitchFamily="18" charset="0"/>
              </a:rPr>
              <a:t>често</a:t>
            </a:r>
            <a:r>
              <a:rPr lang="en-US" sz="2200" dirty="0">
                <a:solidFill>
                  <a:srgbClr val="002060"/>
                </a:solidFill>
                <a:latin typeface="Cambria" pitchFamily="18" charset="0"/>
                <a:ea typeface="Cambria" pitchFamily="18" charset="0"/>
              </a:rPr>
              <a:t> </a:t>
            </a:r>
            <a:r>
              <a:rPr lang="en-US" sz="2200" dirty="0" err="1">
                <a:solidFill>
                  <a:srgbClr val="002060"/>
                </a:solidFill>
                <a:latin typeface="Cambria" pitchFamily="18" charset="0"/>
                <a:ea typeface="Cambria" pitchFamily="18" charset="0"/>
              </a:rPr>
              <a:t>је</a:t>
            </a:r>
            <a:r>
              <a:rPr lang="en-US" sz="2200" dirty="0">
                <a:solidFill>
                  <a:srgbClr val="002060"/>
                </a:solidFill>
                <a:latin typeface="Cambria" pitchFamily="18" charset="0"/>
                <a:ea typeface="Cambria" pitchFamily="18" charset="0"/>
              </a:rPr>
              <a:t> </a:t>
            </a:r>
            <a:r>
              <a:rPr lang="en-US" sz="2200" b="1" dirty="0" err="1">
                <a:solidFill>
                  <a:srgbClr val="002060"/>
                </a:solidFill>
                <a:latin typeface="Cambria" pitchFamily="18" charset="0"/>
                <a:ea typeface="Cambria" pitchFamily="18" charset="0"/>
              </a:rPr>
              <a:t>неопходно</a:t>
            </a:r>
            <a:r>
              <a:rPr lang="en-US" sz="2200" b="1" dirty="0">
                <a:solidFill>
                  <a:srgbClr val="002060"/>
                </a:solidFill>
                <a:latin typeface="Cambria" pitchFamily="18" charset="0"/>
                <a:ea typeface="Cambria" pitchFamily="18" charset="0"/>
              </a:rPr>
              <a:t> </a:t>
            </a:r>
            <a:r>
              <a:rPr lang="en-US" sz="2200" b="1" dirty="0" err="1">
                <a:solidFill>
                  <a:srgbClr val="002060"/>
                </a:solidFill>
                <a:latin typeface="Cambria" pitchFamily="18" charset="0"/>
                <a:ea typeface="Cambria" pitchFamily="18" charset="0"/>
              </a:rPr>
              <a:t>извршити</a:t>
            </a:r>
            <a:r>
              <a:rPr lang="en-US" sz="2200" b="1" dirty="0">
                <a:solidFill>
                  <a:srgbClr val="002060"/>
                </a:solidFill>
                <a:latin typeface="Cambria" pitchFamily="18" charset="0"/>
                <a:ea typeface="Cambria" pitchFamily="18" charset="0"/>
              </a:rPr>
              <a:t> </a:t>
            </a:r>
            <a:r>
              <a:rPr lang="en-US" sz="2200" b="1" dirty="0" err="1">
                <a:solidFill>
                  <a:srgbClr val="002060"/>
                </a:solidFill>
                <a:latin typeface="Cambria" pitchFamily="18" charset="0"/>
                <a:ea typeface="Cambria" pitchFamily="18" charset="0"/>
              </a:rPr>
              <a:t>одређене</a:t>
            </a:r>
            <a:r>
              <a:rPr lang="en-US" sz="2200" b="1" dirty="0">
                <a:solidFill>
                  <a:srgbClr val="002060"/>
                </a:solidFill>
                <a:latin typeface="Cambria" pitchFamily="18" charset="0"/>
                <a:ea typeface="Cambria" pitchFamily="18" charset="0"/>
              </a:rPr>
              <a:t> </a:t>
            </a:r>
            <a:r>
              <a:rPr lang="en-US" sz="2200" b="1" dirty="0" err="1">
                <a:solidFill>
                  <a:srgbClr val="002060"/>
                </a:solidFill>
                <a:latin typeface="Cambria" pitchFamily="18" charset="0"/>
                <a:ea typeface="Cambria" pitchFamily="18" charset="0"/>
              </a:rPr>
              <a:t>адаптације</a:t>
            </a:r>
            <a:r>
              <a:rPr lang="en-US" sz="2200" b="1" dirty="0">
                <a:solidFill>
                  <a:srgbClr val="002060"/>
                </a:solidFill>
                <a:latin typeface="Cambria" pitchFamily="18" charset="0"/>
                <a:ea typeface="Cambria" pitchFamily="18" charset="0"/>
              </a:rPr>
              <a:t> </a:t>
            </a:r>
            <a:r>
              <a:rPr lang="en-US" sz="2200" b="1" dirty="0" err="1">
                <a:solidFill>
                  <a:srgbClr val="002060"/>
                </a:solidFill>
                <a:latin typeface="Cambria" pitchFamily="18" charset="0"/>
                <a:ea typeface="Cambria" pitchFamily="18" charset="0"/>
              </a:rPr>
              <a:t>возила</a:t>
            </a:r>
            <a:r>
              <a:rPr lang="en-US" sz="2200" dirty="0">
                <a:solidFill>
                  <a:srgbClr val="002060"/>
                </a:solidFill>
                <a:latin typeface="Cambria" pitchFamily="18" charset="0"/>
                <a:ea typeface="Cambria" pitchFamily="18" charset="0"/>
              </a:rPr>
              <a:t>. </a:t>
            </a:r>
          </a:p>
          <a:p>
            <a:pPr algn="just">
              <a:spcBef>
                <a:spcPts val="1200"/>
              </a:spcBef>
              <a:spcAft>
                <a:spcPts val="1200"/>
              </a:spcAft>
            </a:pP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Врсте</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адаптација</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које</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је</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неопходно</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извршити</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првенствено</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зависе</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од</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типа</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и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степена</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инвалидитета</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особе</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и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могу</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се</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значајно</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разликовати</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од</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ситуације</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до</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r>
              <a:rPr lang="en-US" sz="2200" b="1" dirty="0" err="1">
                <a:solidFill>
                  <a:srgbClr val="002060"/>
                </a:solidFill>
                <a:effectLst>
                  <a:glow rad="228600">
                    <a:schemeClr val="accent3">
                      <a:satMod val="175000"/>
                      <a:alpha val="40000"/>
                    </a:schemeClr>
                  </a:glow>
                </a:effectLst>
                <a:latin typeface="Cambria" pitchFamily="18" charset="0"/>
                <a:ea typeface="Cambria" pitchFamily="18" charset="0"/>
              </a:rPr>
              <a:t>ситуације</a:t>
            </a:r>
            <a:r>
              <a:rPr lang="en-US" sz="2200" b="1" dirty="0">
                <a:solidFill>
                  <a:srgbClr val="002060"/>
                </a:solidFill>
                <a:effectLst>
                  <a:glow rad="228600">
                    <a:schemeClr val="accent3">
                      <a:satMod val="175000"/>
                      <a:alpha val="40000"/>
                    </a:schemeClr>
                  </a:glow>
                </a:effectLst>
                <a:latin typeface="Cambria" pitchFamily="18" charset="0"/>
                <a:ea typeface="Cambria" pitchFamily="18" charset="0"/>
              </a:rPr>
              <a:t>. </a:t>
            </a:r>
          </a:p>
          <a:p>
            <a:pPr algn="just">
              <a:spcBef>
                <a:spcPts val="1200"/>
              </a:spcBef>
              <a:spcAft>
                <a:spcPts val="1200"/>
              </a:spcAft>
            </a:pPr>
            <a:endParaRPr lang="en-US" sz="2200" i="1" dirty="0">
              <a:solidFill>
                <a:srgbClr val="002060"/>
              </a:solidFill>
              <a:latin typeface="Cambria" pitchFamily="18" charset="0"/>
              <a:ea typeface="Cambria" pitchFamily="18" charset="0"/>
            </a:endParaRPr>
          </a:p>
          <a:p>
            <a:pPr algn="just">
              <a:spcBef>
                <a:spcPts val="1200"/>
              </a:spcBef>
              <a:spcAft>
                <a:spcPts val="1200"/>
              </a:spcAft>
            </a:pPr>
            <a:endParaRPr lang="en-US" sz="2200" i="1" dirty="0">
              <a:solidFill>
                <a:srgbClr val="002060"/>
              </a:solidFill>
              <a:latin typeface="Cambria" pitchFamily="18" charset="0"/>
              <a:ea typeface="Cambria" pitchFamily="18" charset="0"/>
            </a:endParaRPr>
          </a:p>
        </p:txBody>
      </p:sp>
      <p:sp>
        <p:nvSpPr>
          <p:cNvPr id="5" name="Rectangle 4"/>
          <p:cNvSpPr/>
          <p:nvPr/>
        </p:nvSpPr>
        <p:spPr>
          <a:xfrm>
            <a:off x="317863" y="3664859"/>
            <a:ext cx="11438709" cy="1107996"/>
          </a:xfrm>
          <a:prstGeom prst="rect">
            <a:avLst/>
          </a:prstGeom>
        </p:spPr>
        <p:txBody>
          <a:bodyPr wrap="square">
            <a:spAutoFit/>
          </a:bodyPr>
          <a:lstStyle/>
          <a:p>
            <a:pPr algn="just"/>
            <a:r>
              <a:rPr lang="en-US" sz="2200" dirty="0" err="1">
                <a:solidFill>
                  <a:schemeClr val="accent2">
                    <a:lumMod val="50000"/>
                  </a:schemeClr>
                </a:solidFill>
                <a:latin typeface="Cambria" pitchFamily="18" charset="0"/>
                <a:ea typeface="Cambria" pitchFamily="18" charset="0"/>
              </a:rPr>
              <a:t>Посебну</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пажњу</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треба</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усмерити</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на</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системе</a:t>
            </a:r>
            <a:r>
              <a:rPr lang="en-US" sz="2200" dirty="0">
                <a:solidFill>
                  <a:schemeClr val="accent2">
                    <a:lumMod val="50000"/>
                  </a:schemeClr>
                </a:solidFill>
                <a:latin typeface="Cambria" pitchFamily="18" charset="0"/>
                <a:ea typeface="Cambria" pitchFamily="18" charset="0"/>
              </a:rPr>
              <a:t> и </a:t>
            </a:r>
            <a:r>
              <a:rPr lang="en-US" sz="2200" dirty="0" err="1">
                <a:solidFill>
                  <a:schemeClr val="accent2">
                    <a:lumMod val="50000"/>
                  </a:schemeClr>
                </a:solidFill>
                <a:latin typeface="Cambria" pitchFamily="18" charset="0"/>
                <a:ea typeface="Cambria" pitchFamily="18" charset="0"/>
              </a:rPr>
              <a:t>уређаје</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савремених</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транспортних</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средстава</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који</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поред</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осталих</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користи</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могу</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олакшати</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или</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омогућити</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особама</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са</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инвалидитетом</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самостално</a:t>
            </a:r>
            <a:r>
              <a:rPr lang="en-US" sz="2200" dirty="0">
                <a:solidFill>
                  <a:schemeClr val="accent2">
                    <a:lumMod val="50000"/>
                  </a:schemeClr>
                </a:solidFill>
                <a:latin typeface="Cambria" pitchFamily="18" charset="0"/>
                <a:ea typeface="Cambria" pitchFamily="18" charset="0"/>
              </a:rPr>
              <a:t> </a:t>
            </a:r>
            <a:r>
              <a:rPr lang="en-US" sz="2200" dirty="0" err="1">
                <a:solidFill>
                  <a:schemeClr val="accent2">
                    <a:lumMod val="50000"/>
                  </a:schemeClr>
                </a:solidFill>
                <a:latin typeface="Cambria" pitchFamily="18" charset="0"/>
                <a:ea typeface="Cambria" pitchFamily="18" charset="0"/>
              </a:rPr>
              <a:t>учешће</a:t>
            </a:r>
            <a:r>
              <a:rPr lang="en-US" sz="2200" dirty="0">
                <a:solidFill>
                  <a:schemeClr val="accent2">
                    <a:lumMod val="50000"/>
                  </a:schemeClr>
                </a:solidFill>
                <a:latin typeface="Cambria" pitchFamily="18" charset="0"/>
                <a:ea typeface="Cambria" pitchFamily="18" charset="0"/>
              </a:rPr>
              <a:t> у </a:t>
            </a:r>
            <a:r>
              <a:rPr lang="en-US" sz="2200" dirty="0" err="1">
                <a:solidFill>
                  <a:schemeClr val="accent2">
                    <a:lumMod val="50000"/>
                  </a:schemeClr>
                </a:solidFill>
                <a:latin typeface="Cambria" pitchFamily="18" charset="0"/>
                <a:ea typeface="Cambria" pitchFamily="18" charset="0"/>
              </a:rPr>
              <a:t>саобраћају</a:t>
            </a:r>
            <a:r>
              <a:rPr lang="en-US" sz="2200" dirty="0">
                <a:solidFill>
                  <a:schemeClr val="accent2">
                    <a:lumMod val="50000"/>
                  </a:schemeClr>
                </a:solidFill>
                <a:latin typeface="Cambria" pitchFamily="18" charset="0"/>
                <a:ea typeface="Cambria" pitchFamily="18" charset="0"/>
              </a:rPr>
              <a:t>.</a:t>
            </a:r>
          </a:p>
        </p:txBody>
      </p:sp>
      <p:sp>
        <p:nvSpPr>
          <p:cNvPr id="7" name="Rectangle 6"/>
          <p:cNvSpPr/>
          <p:nvPr/>
        </p:nvSpPr>
        <p:spPr>
          <a:xfrm>
            <a:off x="317863" y="4965953"/>
            <a:ext cx="11373394" cy="769441"/>
          </a:xfrm>
          <a:prstGeom prst="rect">
            <a:avLst/>
          </a:prstGeom>
        </p:spPr>
        <p:txBody>
          <a:bodyPr wrap="square">
            <a:spAutoFit/>
          </a:bodyPr>
          <a:lstStyle/>
          <a:p>
            <a:pPr lvl="0" algn="just">
              <a:spcBef>
                <a:spcPts val="1200"/>
              </a:spcBef>
              <a:spcAft>
                <a:spcPts val="1200"/>
              </a:spcAft>
            </a:pPr>
            <a:r>
              <a:rPr lang="en-US" sz="2200" i="1" dirty="0">
                <a:solidFill>
                  <a:srgbClr val="002060"/>
                </a:solidFill>
                <a:latin typeface="Cambria" pitchFamily="18" charset="0"/>
                <a:ea typeface="Cambria" pitchFamily="18" charset="0"/>
              </a:rPr>
              <a:t>У </a:t>
            </a:r>
            <a:r>
              <a:rPr lang="en-US" sz="2200" i="1" dirty="0" err="1">
                <a:solidFill>
                  <a:srgbClr val="002060"/>
                </a:solidFill>
                <a:latin typeface="Cambria" pitchFamily="18" charset="0"/>
                <a:ea typeface="Cambria" pitchFamily="18" charset="0"/>
              </a:rPr>
              <a:t>сваком</a:t>
            </a:r>
            <a:r>
              <a:rPr lang="en-US" sz="2200" i="1" dirty="0">
                <a:solidFill>
                  <a:srgbClr val="002060"/>
                </a:solidFill>
                <a:latin typeface="Cambria" pitchFamily="18" charset="0"/>
                <a:ea typeface="Cambria" pitchFamily="18" charset="0"/>
              </a:rPr>
              <a:t> </a:t>
            </a:r>
            <a:r>
              <a:rPr lang="en-US" sz="2200" i="1" dirty="0" err="1">
                <a:solidFill>
                  <a:srgbClr val="002060"/>
                </a:solidFill>
                <a:latin typeface="Cambria" pitchFamily="18" charset="0"/>
                <a:ea typeface="Cambria" pitchFamily="18" charset="0"/>
              </a:rPr>
              <a:t>случају</a:t>
            </a:r>
            <a:r>
              <a:rPr lang="en-US" sz="2200" i="1" dirty="0">
                <a:solidFill>
                  <a:srgbClr val="002060"/>
                </a:solidFill>
                <a:latin typeface="Cambria" pitchFamily="18" charset="0"/>
                <a:ea typeface="Cambria" pitchFamily="18" charset="0"/>
              </a:rPr>
              <a:t>, </a:t>
            </a:r>
            <a:r>
              <a:rPr lang="en-US" sz="2200" i="1" dirty="0" err="1">
                <a:solidFill>
                  <a:srgbClr val="002060"/>
                </a:solidFill>
                <a:latin typeface="Cambria" pitchFamily="18" charset="0"/>
                <a:ea typeface="Cambria" pitchFamily="18" charset="0"/>
              </a:rPr>
              <a:t>сви</a:t>
            </a:r>
            <a:r>
              <a:rPr lang="en-US" sz="2200" i="1" dirty="0">
                <a:solidFill>
                  <a:srgbClr val="002060"/>
                </a:solidFill>
                <a:latin typeface="Cambria" pitchFamily="18" charset="0"/>
                <a:ea typeface="Cambria" pitchFamily="18" charset="0"/>
              </a:rPr>
              <a:t> </a:t>
            </a:r>
            <a:r>
              <a:rPr lang="en-US" sz="2200" i="1" dirty="0" err="1">
                <a:solidFill>
                  <a:srgbClr val="002060"/>
                </a:solidFill>
                <a:latin typeface="Cambria" pitchFamily="18" charset="0"/>
                <a:ea typeface="Cambria" pitchFamily="18" charset="0"/>
              </a:rPr>
              <a:t>системи</a:t>
            </a:r>
            <a:r>
              <a:rPr lang="en-US" sz="2200" i="1" dirty="0">
                <a:solidFill>
                  <a:srgbClr val="002060"/>
                </a:solidFill>
                <a:latin typeface="Cambria" pitchFamily="18" charset="0"/>
                <a:ea typeface="Cambria" pitchFamily="18" charset="0"/>
              </a:rPr>
              <a:t> и </a:t>
            </a:r>
            <a:r>
              <a:rPr lang="en-US" sz="2200" i="1" dirty="0" err="1">
                <a:solidFill>
                  <a:srgbClr val="002060"/>
                </a:solidFill>
                <a:latin typeface="Cambria" pitchFamily="18" charset="0"/>
                <a:ea typeface="Cambria" pitchFamily="18" charset="0"/>
              </a:rPr>
              <a:t>уређаји</a:t>
            </a:r>
            <a:r>
              <a:rPr lang="en-US" sz="2200" i="1" dirty="0">
                <a:solidFill>
                  <a:srgbClr val="002060"/>
                </a:solidFill>
                <a:latin typeface="Cambria" pitchFamily="18" charset="0"/>
                <a:ea typeface="Cambria" pitchFamily="18" charset="0"/>
              </a:rPr>
              <a:t> </a:t>
            </a:r>
            <a:r>
              <a:rPr lang="en-US" sz="2200" i="1" dirty="0" err="1">
                <a:solidFill>
                  <a:srgbClr val="002060"/>
                </a:solidFill>
                <a:latin typeface="Cambria" pitchFamily="18" charset="0"/>
                <a:ea typeface="Cambria" pitchFamily="18" charset="0"/>
              </a:rPr>
              <a:t>који</a:t>
            </a:r>
            <a:r>
              <a:rPr lang="en-US" sz="2200" i="1" dirty="0">
                <a:solidFill>
                  <a:srgbClr val="002060"/>
                </a:solidFill>
                <a:latin typeface="Cambria" pitchFamily="18" charset="0"/>
                <a:ea typeface="Cambria" pitchFamily="18" charset="0"/>
              </a:rPr>
              <a:t> </a:t>
            </a:r>
            <a:r>
              <a:rPr lang="en-US" sz="2200" i="1" dirty="0" err="1">
                <a:solidFill>
                  <a:srgbClr val="002060"/>
                </a:solidFill>
                <a:latin typeface="Cambria" pitchFamily="18" charset="0"/>
                <a:ea typeface="Cambria" pitchFamily="18" charset="0"/>
              </a:rPr>
              <a:t>се</a:t>
            </a:r>
            <a:r>
              <a:rPr lang="en-US" sz="2200" i="1" dirty="0">
                <a:solidFill>
                  <a:srgbClr val="002060"/>
                </a:solidFill>
                <a:latin typeface="Cambria" pitchFamily="18" charset="0"/>
                <a:ea typeface="Cambria" pitchFamily="18" charset="0"/>
              </a:rPr>
              <a:t> </a:t>
            </a:r>
            <a:r>
              <a:rPr lang="en-US" sz="2200" i="1" dirty="0" err="1">
                <a:solidFill>
                  <a:srgbClr val="002060"/>
                </a:solidFill>
                <a:latin typeface="Cambria" pitchFamily="18" charset="0"/>
                <a:ea typeface="Cambria" pitchFamily="18" charset="0"/>
              </a:rPr>
              <a:t>уграђују</a:t>
            </a:r>
            <a:r>
              <a:rPr lang="en-US" sz="2200" i="1" dirty="0">
                <a:solidFill>
                  <a:srgbClr val="002060"/>
                </a:solidFill>
                <a:latin typeface="Cambria" pitchFamily="18" charset="0"/>
                <a:ea typeface="Cambria" pitchFamily="18" charset="0"/>
              </a:rPr>
              <a:t> у </a:t>
            </a:r>
            <a:r>
              <a:rPr lang="en-US" sz="2200" i="1" dirty="0" err="1">
                <a:solidFill>
                  <a:srgbClr val="002060"/>
                </a:solidFill>
                <a:latin typeface="Cambria" pitchFamily="18" charset="0"/>
                <a:ea typeface="Cambria" pitchFamily="18" charset="0"/>
              </a:rPr>
              <a:t>транспортна</a:t>
            </a:r>
            <a:r>
              <a:rPr lang="en-US" sz="2200" i="1" dirty="0">
                <a:solidFill>
                  <a:srgbClr val="002060"/>
                </a:solidFill>
                <a:latin typeface="Cambria" pitchFamily="18" charset="0"/>
                <a:ea typeface="Cambria" pitchFamily="18" charset="0"/>
              </a:rPr>
              <a:t> </a:t>
            </a:r>
            <a:r>
              <a:rPr lang="en-US" sz="2200" i="1" dirty="0" err="1">
                <a:solidFill>
                  <a:srgbClr val="002060"/>
                </a:solidFill>
                <a:latin typeface="Cambria" pitchFamily="18" charset="0"/>
                <a:ea typeface="Cambria" pitchFamily="18" charset="0"/>
              </a:rPr>
              <a:t>средства</a:t>
            </a:r>
            <a:r>
              <a:rPr lang="en-US" sz="2200" i="1" dirty="0">
                <a:solidFill>
                  <a:srgbClr val="002060"/>
                </a:solidFill>
                <a:latin typeface="Cambria" pitchFamily="18" charset="0"/>
                <a:ea typeface="Cambria" pitchFamily="18" charset="0"/>
              </a:rPr>
              <a:t> </a:t>
            </a:r>
            <a:r>
              <a:rPr lang="en-US" sz="2200" i="1" dirty="0" err="1">
                <a:solidFill>
                  <a:srgbClr val="002060"/>
                </a:solidFill>
                <a:latin typeface="Cambria" pitchFamily="18" charset="0"/>
                <a:ea typeface="Cambria" pitchFamily="18" charset="0"/>
              </a:rPr>
              <a:t>за</a:t>
            </a:r>
            <a:r>
              <a:rPr lang="en-US" sz="2200" i="1" dirty="0">
                <a:solidFill>
                  <a:srgbClr val="002060"/>
                </a:solidFill>
                <a:latin typeface="Cambria" pitchFamily="18" charset="0"/>
                <a:ea typeface="Cambria" pitchFamily="18" charset="0"/>
              </a:rPr>
              <a:t> </a:t>
            </a:r>
            <a:r>
              <a:rPr lang="en-US" sz="2200" i="1" dirty="0" err="1">
                <a:solidFill>
                  <a:srgbClr val="002060"/>
                </a:solidFill>
                <a:latin typeface="Cambria" pitchFamily="18" charset="0"/>
                <a:ea typeface="Cambria" pitchFamily="18" charset="0"/>
              </a:rPr>
              <a:t>потребе</a:t>
            </a:r>
            <a:r>
              <a:rPr lang="en-US" sz="2200" i="1" dirty="0">
                <a:solidFill>
                  <a:srgbClr val="002060"/>
                </a:solidFill>
                <a:latin typeface="Cambria" pitchFamily="18" charset="0"/>
                <a:ea typeface="Cambria" pitchFamily="18" charset="0"/>
              </a:rPr>
              <a:t> </a:t>
            </a:r>
            <a:r>
              <a:rPr lang="en-US" sz="2200" i="1" dirty="0" err="1">
                <a:solidFill>
                  <a:srgbClr val="002060"/>
                </a:solidFill>
                <a:latin typeface="Cambria" pitchFamily="18" charset="0"/>
                <a:ea typeface="Cambria" pitchFamily="18" charset="0"/>
              </a:rPr>
              <a:t>особа</a:t>
            </a:r>
            <a:r>
              <a:rPr lang="en-US" sz="2200" i="1" dirty="0">
                <a:solidFill>
                  <a:srgbClr val="002060"/>
                </a:solidFill>
                <a:latin typeface="Cambria" pitchFamily="18" charset="0"/>
                <a:ea typeface="Cambria" pitchFamily="18" charset="0"/>
              </a:rPr>
              <a:t> </a:t>
            </a:r>
            <a:r>
              <a:rPr lang="en-US" sz="2200" i="1" dirty="0" err="1">
                <a:solidFill>
                  <a:srgbClr val="002060"/>
                </a:solidFill>
                <a:latin typeface="Cambria" pitchFamily="18" charset="0"/>
                <a:ea typeface="Cambria" pitchFamily="18" charset="0"/>
              </a:rPr>
              <a:t>са</a:t>
            </a:r>
            <a:r>
              <a:rPr lang="en-US" sz="2200" i="1" dirty="0">
                <a:solidFill>
                  <a:srgbClr val="002060"/>
                </a:solidFill>
                <a:latin typeface="Cambria" pitchFamily="18" charset="0"/>
                <a:ea typeface="Cambria" pitchFamily="18" charset="0"/>
              </a:rPr>
              <a:t> </a:t>
            </a:r>
            <a:r>
              <a:rPr lang="en-US" sz="2200" i="1" dirty="0" err="1">
                <a:solidFill>
                  <a:srgbClr val="002060"/>
                </a:solidFill>
                <a:latin typeface="Cambria" pitchFamily="18" charset="0"/>
                <a:ea typeface="Cambria" pitchFamily="18" charset="0"/>
              </a:rPr>
              <a:t>инвалидитетом</a:t>
            </a:r>
            <a:r>
              <a:rPr lang="en-US" sz="2200" i="1" dirty="0">
                <a:solidFill>
                  <a:srgbClr val="002060"/>
                </a:solidFill>
                <a:latin typeface="Cambria" pitchFamily="18" charset="0"/>
                <a:ea typeface="Cambria" pitchFamily="18" charset="0"/>
              </a:rPr>
              <a:t> </a:t>
            </a:r>
            <a:r>
              <a:rPr lang="en-US" sz="2200" i="1" dirty="0" err="1">
                <a:solidFill>
                  <a:srgbClr val="002060"/>
                </a:solidFill>
                <a:latin typeface="Cambria" pitchFamily="18" charset="0"/>
                <a:ea typeface="Cambria" pitchFamily="18" charset="0"/>
              </a:rPr>
              <a:t>се</a:t>
            </a:r>
            <a:r>
              <a:rPr lang="en-US" sz="2200" i="1" dirty="0">
                <a:solidFill>
                  <a:srgbClr val="002060"/>
                </a:solidFill>
                <a:latin typeface="Cambria" pitchFamily="18" charset="0"/>
                <a:ea typeface="Cambria" pitchFamily="18" charset="0"/>
              </a:rPr>
              <a:t> </a:t>
            </a:r>
            <a:r>
              <a:rPr lang="en-US" sz="2200" i="1" dirty="0" err="1">
                <a:solidFill>
                  <a:srgbClr val="002060"/>
                </a:solidFill>
                <a:latin typeface="Cambria" pitchFamily="18" charset="0"/>
                <a:ea typeface="Cambria" pitchFamily="18" charset="0"/>
              </a:rPr>
              <a:t>могу</a:t>
            </a:r>
            <a:r>
              <a:rPr lang="en-US" sz="2200" i="1" dirty="0">
                <a:solidFill>
                  <a:srgbClr val="002060"/>
                </a:solidFill>
                <a:latin typeface="Cambria" pitchFamily="18" charset="0"/>
                <a:ea typeface="Cambria" pitchFamily="18" charset="0"/>
              </a:rPr>
              <a:t> </a:t>
            </a:r>
            <a:r>
              <a:rPr lang="en-US" sz="2200" i="1" dirty="0" err="1">
                <a:solidFill>
                  <a:srgbClr val="002060"/>
                </a:solidFill>
                <a:latin typeface="Cambria" pitchFamily="18" charset="0"/>
                <a:ea typeface="Cambria" pitchFamily="18" charset="0"/>
              </a:rPr>
              <a:t>поделити</a:t>
            </a:r>
            <a:r>
              <a:rPr lang="en-US" sz="2200" i="1" dirty="0">
                <a:solidFill>
                  <a:srgbClr val="002060"/>
                </a:solidFill>
                <a:latin typeface="Cambria" pitchFamily="18" charset="0"/>
                <a:ea typeface="Cambria" pitchFamily="18" charset="0"/>
              </a:rPr>
              <a:t> у </a:t>
            </a:r>
            <a:r>
              <a:rPr lang="en-US" sz="2200" b="1" i="1" dirty="0" err="1">
                <a:solidFill>
                  <a:srgbClr val="002060"/>
                </a:solidFill>
                <a:latin typeface="Cambria" pitchFamily="18" charset="0"/>
                <a:ea typeface="Cambria" pitchFamily="18" charset="0"/>
              </a:rPr>
              <a:t>пет</a:t>
            </a:r>
            <a:r>
              <a:rPr lang="en-US" sz="2200" b="1" i="1" dirty="0">
                <a:solidFill>
                  <a:srgbClr val="002060"/>
                </a:solidFill>
                <a:latin typeface="Cambria" pitchFamily="18" charset="0"/>
                <a:ea typeface="Cambria" pitchFamily="18" charset="0"/>
              </a:rPr>
              <a:t> </a:t>
            </a:r>
            <a:r>
              <a:rPr lang="en-US" sz="2200" b="1" i="1" dirty="0" err="1">
                <a:solidFill>
                  <a:srgbClr val="002060"/>
                </a:solidFill>
                <a:latin typeface="Cambria" pitchFamily="18" charset="0"/>
                <a:ea typeface="Cambria" pitchFamily="18" charset="0"/>
              </a:rPr>
              <a:t>група</a:t>
            </a:r>
            <a:r>
              <a:rPr lang="en-US" sz="2200" i="1" dirty="0">
                <a:solidFill>
                  <a:srgbClr val="002060"/>
                </a:solidFill>
                <a:latin typeface="Cambria" pitchFamily="18" charset="0"/>
                <a:ea typeface="Cambria" pitchFamily="18" charset="0"/>
              </a:rPr>
              <a:t>. </a:t>
            </a: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628" y="221433"/>
            <a:ext cx="7913914" cy="1325563"/>
          </a:xfrm>
        </p:spPr>
        <p:txBody>
          <a:bodyPr>
            <a:normAutofit/>
          </a:bodyPr>
          <a:lstStyle/>
          <a:p>
            <a:r>
              <a:rPr lang="sr-Cyrl-RS" sz="3500" dirty="0">
                <a:solidFill>
                  <a:srgbClr val="002060"/>
                </a:solidFill>
                <a:latin typeface="Cambria" pitchFamily="18" charset="0"/>
                <a:ea typeface="Cambria" pitchFamily="18" charset="0"/>
              </a:rPr>
              <a:t>Подела система и уређаја</a:t>
            </a:r>
            <a:br>
              <a:rPr lang="sr-Cyrl-RS" sz="3500" dirty="0">
                <a:solidFill>
                  <a:srgbClr val="002060"/>
                </a:solidFill>
                <a:latin typeface="Cambria" pitchFamily="18" charset="0"/>
                <a:ea typeface="Cambria" pitchFamily="18" charset="0"/>
              </a:rPr>
            </a:br>
            <a:endParaRPr lang="en-US" sz="3500" dirty="0">
              <a:solidFill>
                <a:srgbClr val="002060"/>
              </a:solidFill>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8</a:t>
            </a:fld>
            <a:endParaRPr lang="sr-Latn-RS" dirty="0"/>
          </a:p>
        </p:txBody>
      </p:sp>
      <p:sp>
        <p:nvSpPr>
          <p:cNvPr id="4" name="Rectangle 3"/>
          <p:cNvSpPr/>
          <p:nvPr/>
        </p:nvSpPr>
        <p:spPr>
          <a:xfrm>
            <a:off x="239485" y="1347541"/>
            <a:ext cx="11634652" cy="769441"/>
          </a:xfrm>
          <a:prstGeom prst="rect">
            <a:avLst/>
          </a:prstGeom>
        </p:spPr>
        <p:txBody>
          <a:bodyPr wrap="square">
            <a:spAutoFit/>
          </a:bodyPr>
          <a:lstStyle/>
          <a:p>
            <a:pPr algn="just"/>
            <a:r>
              <a:rPr lang="ru-RU" sz="2200" dirty="0">
                <a:latin typeface="Cambria" pitchFamily="18" charset="0"/>
                <a:ea typeface="Cambria" pitchFamily="18" charset="0"/>
              </a:rPr>
              <a:t>Системи и уређаји који се уграђују у транспортна средства са циљем омогућавања учешћа у саобраћају особа са инвалидитетом се могу поделити у следећих пет категорија:</a:t>
            </a:r>
          </a:p>
        </p:txBody>
      </p:sp>
      <p:sp>
        <p:nvSpPr>
          <p:cNvPr id="5" name="Rectangle 4"/>
          <p:cNvSpPr/>
          <p:nvPr/>
        </p:nvSpPr>
        <p:spPr>
          <a:xfrm>
            <a:off x="944878" y="2682466"/>
            <a:ext cx="11247122" cy="3016210"/>
          </a:xfrm>
          <a:prstGeom prst="rect">
            <a:avLst/>
          </a:prstGeom>
        </p:spPr>
        <p:txBody>
          <a:bodyPr wrap="square">
            <a:spAutoFit/>
          </a:bodyPr>
          <a:lstStyle/>
          <a:p>
            <a:pPr marL="457200" indent="-457200">
              <a:spcBef>
                <a:spcPts val="1200"/>
              </a:spcBef>
              <a:spcAft>
                <a:spcPts val="1200"/>
              </a:spcAft>
              <a:buFont typeface="+mj-lt"/>
              <a:buAutoNum type="arabicPeriod"/>
            </a:pPr>
            <a:r>
              <a:rPr lang="ru-RU" sz="2200" b="1" dirty="0">
                <a:solidFill>
                  <a:srgbClr val="FF0000"/>
                </a:solidFill>
                <a:latin typeface="Cambria" pitchFamily="18" charset="0"/>
                <a:ea typeface="Cambria" pitchFamily="18" charset="0"/>
              </a:rPr>
              <a:t>Системи и уређаји за седење, позиционирање и пасивну безбедност возача;</a:t>
            </a:r>
          </a:p>
          <a:p>
            <a:pPr marL="457200" indent="-457200">
              <a:spcBef>
                <a:spcPts val="1200"/>
              </a:spcBef>
              <a:spcAft>
                <a:spcPts val="1200"/>
              </a:spcAft>
              <a:buFont typeface="+mj-lt"/>
              <a:buAutoNum type="arabicPeriod"/>
            </a:pPr>
            <a:r>
              <a:rPr lang="ru-RU" sz="2200" b="1" dirty="0">
                <a:solidFill>
                  <a:srgbClr val="FF0000"/>
                </a:solidFill>
                <a:latin typeface="Cambria" pitchFamily="18" charset="0"/>
                <a:ea typeface="Cambria" pitchFamily="18" charset="0"/>
              </a:rPr>
              <a:t>Системи и уређаји за управљање возилом;</a:t>
            </a:r>
          </a:p>
          <a:p>
            <a:pPr marL="457200" indent="-457200">
              <a:spcBef>
                <a:spcPts val="1200"/>
              </a:spcBef>
              <a:spcAft>
                <a:spcPts val="1200"/>
              </a:spcAft>
              <a:buFont typeface="+mj-lt"/>
              <a:buAutoNum type="arabicPeriod"/>
            </a:pPr>
            <a:r>
              <a:rPr lang="ru-RU" sz="2200" b="1" dirty="0">
                <a:solidFill>
                  <a:srgbClr val="FF0000"/>
                </a:solidFill>
                <a:latin typeface="Cambria" pitchFamily="18" charset="0"/>
                <a:ea typeface="Cambria" pitchFamily="18" charset="0"/>
              </a:rPr>
              <a:t>Системи и уређаји за контролу кочница и акцелератора;</a:t>
            </a:r>
          </a:p>
          <a:p>
            <a:pPr marL="457200" indent="-457200">
              <a:spcBef>
                <a:spcPts val="1200"/>
              </a:spcBef>
              <a:spcAft>
                <a:spcPts val="1200"/>
              </a:spcAft>
              <a:buFont typeface="+mj-lt"/>
              <a:buAutoNum type="arabicPeriod"/>
            </a:pPr>
            <a:r>
              <a:rPr lang="ru-RU" sz="2200" b="1" dirty="0">
                <a:solidFill>
                  <a:srgbClr val="FF0000"/>
                </a:solidFill>
                <a:latin typeface="Cambria" pitchFamily="18" charset="0"/>
                <a:ea typeface="Cambria" pitchFamily="18" charset="0"/>
              </a:rPr>
              <a:t>Комбиновани системи вожње;</a:t>
            </a:r>
          </a:p>
          <a:p>
            <a:pPr marL="457200" indent="-457200">
              <a:spcBef>
                <a:spcPts val="1200"/>
              </a:spcBef>
              <a:spcAft>
                <a:spcPts val="1200"/>
              </a:spcAft>
              <a:buFont typeface="+mj-lt"/>
              <a:buAutoNum type="arabicPeriod"/>
            </a:pPr>
            <a:r>
              <a:rPr lang="ru-RU" sz="2200" b="1" dirty="0">
                <a:solidFill>
                  <a:srgbClr val="FF0000"/>
                </a:solidFill>
                <a:latin typeface="Cambria" pitchFamily="18" charset="0"/>
                <a:ea typeface="Cambria" pitchFamily="18" charset="0"/>
              </a:rPr>
              <a:t>Помоћни системи и уређаји</a:t>
            </a:r>
            <a:r>
              <a:rPr lang="ru-RU" sz="2200" dirty="0">
                <a:solidFill>
                  <a:srgbClr val="FF0000"/>
                </a:solidFill>
                <a:latin typeface="Cambria" pitchFamily="18" charset="0"/>
                <a:ea typeface="Cambria" pitchFamily="18" charset="0"/>
              </a:rPr>
              <a:t>.</a:t>
            </a:r>
            <a:endParaRPr lang="en-US" sz="2200" dirty="0">
              <a:solidFill>
                <a:srgbClr val="FF0000"/>
              </a:solidFill>
              <a:latin typeface="Cambria" pitchFamily="18" charset="0"/>
              <a:ea typeface="Cambria" pitchFamily="18" charset="0"/>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500"/>
                                        <p:tgtEl>
                                          <p:spTgt spid="2"/>
                                        </p:tgtEl>
                                      </p:cBhvr>
                                    </p:animEffect>
                                  </p:childTnLst>
                                </p:cTn>
                              </p:par>
                              <p:par>
                                <p:cTn id="8" presetID="13"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plus(in)">
                                      <p:cBhvr>
                                        <p:cTn id="10" dur="500"/>
                                        <p:tgtEl>
                                          <p:spTgt spid="4"/>
                                        </p:tgtEl>
                                      </p:cBhvr>
                                    </p:animEffect>
                                  </p:childTnLst>
                                </p:cTn>
                              </p:par>
                              <p:par>
                                <p:cTn id="11" presetID="13" presetClass="entr" presetSubtype="16"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plus(i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22070"/>
            <a:ext cx="12192000" cy="1163229"/>
          </a:xfrm>
          <a:solidFill>
            <a:srgbClr val="CCFFFF"/>
          </a:solidFill>
          <a:ln>
            <a:solidFill>
              <a:srgbClr val="CCFFFF"/>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u-RU" sz="3500" dirty="0">
                <a:solidFill>
                  <a:srgbClr val="002060"/>
                </a:solidFill>
                <a:latin typeface="Cambria" pitchFamily="18" charset="0"/>
                <a:ea typeface="Cambria" pitchFamily="18" charset="0"/>
              </a:rPr>
              <a:t>Системи и уређаји за седење, позиционирање и пасивну безбедност возача</a:t>
            </a:r>
            <a:endParaRPr lang="en-US" sz="3500" dirty="0">
              <a:solidFill>
                <a:srgbClr val="002060"/>
              </a:solidFill>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9</a:t>
            </a:fld>
            <a:endParaRPr lang="sr-Latn-RS" dirty="0"/>
          </a:p>
        </p:txBody>
      </p:sp>
      <p:sp>
        <p:nvSpPr>
          <p:cNvPr id="5" name="Rectangle 4"/>
          <p:cNvSpPr/>
          <p:nvPr/>
        </p:nvSpPr>
        <p:spPr>
          <a:xfrm>
            <a:off x="287384" y="1911946"/>
            <a:ext cx="11586753" cy="1631216"/>
          </a:xfrm>
          <a:prstGeom prst="rect">
            <a:avLst/>
          </a:prstGeom>
        </p:spPr>
        <p:txBody>
          <a:bodyPr wrap="square">
            <a:spAutoFit/>
          </a:bodyPr>
          <a:lstStyle/>
          <a:p>
            <a:pPr algn="just"/>
            <a:r>
              <a:rPr lang="ru-RU" sz="2500" dirty="0">
                <a:latin typeface="Cambria" pitchFamily="18" charset="0"/>
                <a:ea typeface="Cambria" pitchFamily="18" charset="0"/>
              </a:rPr>
              <a:t>Група ових система и уређаја обезбеђује особама са инвалидитетом удобан положај тела током вожње, висок ниво пасивне безбедности, лакши улазак и излазак из возила, као и лакше позиционирање у самом возилу. У оквиру ове групе најзаступљенији у пракси су следећи системи и уређаји</a:t>
            </a:r>
            <a:r>
              <a:rPr lang="ru-RU" sz="2200" dirty="0">
                <a:latin typeface="Cambria" pitchFamily="18" charset="0"/>
                <a:ea typeface="Cambria" pitchFamily="18" charset="0"/>
              </a:rPr>
              <a:t>:</a:t>
            </a:r>
          </a:p>
        </p:txBody>
      </p:sp>
      <p:sp>
        <p:nvSpPr>
          <p:cNvPr id="6" name="Rectangle 5"/>
          <p:cNvSpPr/>
          <p:nvPr/>
        </p:nvSpPr>
        <p:spPr>
          <a:xfrm>
            <a:off x="657497" y="3855634"/>
            <a:ext cx="10877006" cy="2400657"/>
          </a:xfrm>
          <a:prstGeom prst="rect">
            <a:avLst/>
          </a:prstGeom>
          <a:ln w="28575">
            <a:solidFill>
              <a:srgbClr val="9999FF"/>
            </a:solidFill>
            <a:prstDash val="dashDot"/>
          </a:ln>
          <a:effectLst>
            <a:glow rad="228600">
              <a:schemeClr val="accent3">
                <a:satMod val="175000"/>
                <a:alpha val="40000"/>
              </a:schemeClr>
            </a:glow>
          </a:effectLst>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ru-RU" sz="2500" b="1" dirty="0">
                <a:effectLst>
                  <a:glow rad="228600">
                    <a:schemeClr val="accent1">
                      <a:satMod val="175000"/>
                      <a:alpha val="40000"/>
                    </a:schemeClr>
                  </a:glow>
                </a:effectLst>
                <a:latin typeface="Cambria" pitchFamily="18" charset="0"/>
                <a:ea typeface="Cambria" pitchFamily="18" charset="0"/>
              </a:rPr>
              <a:t>Модификовани сигурносни појасеви </a:t>
            </a:r>
            <a:r>
              <a:rPr lang="ru-RU" sz="2500" dirty="0">
                <a:latin typeface="Cambria" pitchFamily="18" charset="0"/>
                <a:ea typeface="Cambria" pitchFamily="18" charset="0"/>
              </a:rPr>
              <a:t>- Особе са инвалидитетом које возилом управљају из инвалидских колица имају потребу за одређеним модификацијама сигурносног појаса, како би се обезбедио пун ефекат сигурносног појаса. Разлог потребе за вршењем модификација је немогућност да појас буде припијен уз тело возача, као и проблеми у самом процесу везивања сигурносног појаса.</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500"/>
                                        <p:tgtEl>
                                          <p:spTgt spid="2"/>
                                        </p:tgtEl>
                                      </p:cBhvr>
                                    </p:animEffect>
                                  </p:childTnLst>
                                </p:cTn>
                              </p:par>
                              <p:par>
                                <p:cTn id="8" presetID="13"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plus(in)">
                                      <p:cBhvr>
                                        <p:cTn id="10" dur="500"/>
                                        <p:tgtEl>
                                          <p:spTgt spid="5"/>
                                        </p:tgtEl>
                                      </p:cBhvr>
                                    </p:animEffect>
                                  </p:childTnLst>
                                </p:cTn>
                              </p:par>
                              <p:par>
                                <p:cTn id="11" presetID="13"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plus(i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F_ppt_template_cir" id="{813B8F39-54D3-4201-886D-9A46251399D4}" vid="{BFF285B5-F1C9-41A9-A7DA-F2E1A9F227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SF_ppt_template_cir</Template>
  <TotalTime>1938</TotalTime>
  <Words>4049</Words>
  <Application>Microsoft Office PowerPoint</Application>
  <PresentationFormat>Widescreen</PresentationFormat>
  <Paragraphs>260</Paragraphs>
  <Slides>51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Arial</vt:lpstr>
      <vt:lpstr>Calibri</vt:lpstr>
      <vt:lpstr>Cambria</vt:lpstr>
      <vt:lpstr>Tw Cen MT (Body)</vt:lpstr>
      <vt:lpstr>Tw Cen MT (Body)Body)</vt:lpstr>
      <vt:lpstr>Tw Cen MT (Body)dy)</vt:lpstr>
      <vt:lpstr>Wingdings</vt:lpstr>
      <vt:lpstr>Office Theme</vt:lpstr>
      <vt:lpstr>Учешће у саобраћају особа са инвалидитетом – изазови и решења - II део -</vt:lpstr>
      <vt:lpstr>У најширем смислу, сва путовања се могу поделити у две групе: немоторизована и моторизована. Стога ће у оквиру овог поглавља студенти бити упознати са следећим темама:</vt:lpstr>
      <vt:lpstr>Моторизована путовања </vt:lpstr>
      <vt:lpstr>Приватна путовања</vt:lpstr>
      <vt:lpstr>PowerPoint Presentation</vt:lpstr>
      <vt:lpstr>PowerPoint Presentation</vt:lpstr>
      <vt:lpstr>Адаптације возила </vt:lpstr>
      <vt:lpstr>Подела система и уређаја </vt:lpstr>
      <vt:lpstr>Системи и уређаји за седење, позиционирање и пасивну безбедност возача</vt:lpstr>
      <vt:lpstr>Системи и уређаји за седење, позиционирање и пасивну безбедност возача</vt:lpstr>
      <vt:lpstr>Системи и уређаји за седење, позиционирање и пасивну безбедност возача</vt:lpstr>
      <vt:lpstr>Системи и уређаји за седење, позиционирање и пасивну безбедност возача</vt:lpstr>
      <vt:lpstr>Системи и уређаји за седење, позиционирање и пасивну безбедност возача</vt:lpstr>
      <vt:lpstr>Системи и уређаји за управљање возилом</vt:lpstr>
      <vt:lpstr>Системи и уређаји за управљање возилом</vt:lpstr>
      <vt:lpstr>Системи и уређаји за управљање возилом</vt:lpstr>
      <vt:lpstr>Системи и уређаји за управљање возилом</vt:lpstr>
      <vt:lpstr>Системи и уређаји за контролу кочница и акцелератора</vt:lpstr>
      <vt:lpstr>Системи и уређаји за контролу кочница и акцелератора</vt:lpstr>
      <vt:lpstr>Системи и уређаји за контролу кочница и акцелератора</vt:lpstr>
      <vt:lpstr>Системи и уређаји за контролу кочница и акцелератора</vt:lpstr>
      <vt:lpstr>Комбиновани системи вожње</vt:lpstr>
      <vt:lpstr>Комбиновани системи вожње</vt:lpstr>
      <vt:lpstr>Помоћни системи и уређаји</vt:lpstr>
      <vt:lpstr>Процес стицања возачке дозволе </vt:lpstr>
      <vt:lpstr>Процес стицања возачке дозволе </vt:lpstr>
      <vt:lpstr>Процес стицања возачке дозволе </vt:lpstr>
      <vt:lpstr>Процес стицања возачке дозволе </vt:lpstr>
      <vt:lpstr>PowerPoint Presentation</vt:lpstr>
      <vt:lpstr>PowerPoint Presentation</vt:lpstr>
      <vt:lpstr>Процес стицања возачке дозволе </vt:lpstr>
      <vt:lpstr>Процес стицања возачке дозволе </vt:lpstr>
      <vt:lpstr>Паркинг места за особе са инвалидитетом</vt:lpstr>
      <vt:lpstr>Паркинг места за особе са инвалидитетом</vt:lpstr>
      <vt:lpstr>Паркинг места за особе са инвалидитетом</vt:lpstr>
      <vt:lpstr>Места за паркирање треба да испуне следеће услове:</vt:lpstr>
      <vt:lpstr>Светска пракса</vt:lpstr>
      <vt:lpstr>PowerPoint Presentation</vt:lpstr>
      <vt:lpstr>Хоризонтална и вертикална сигнализација везана са паркинг места за особе са инвалидитетом</vt:lpstr>
      <vt:lpstr>PowerPoint Presentation</vt:lpstr>
      <vt:lpstr>Јавна путовања</vt:lpstr>
      <vt:lpstr>Јавна путовања</vt:lpstr>
      <vt:lpstr>Јавна путовања</vt:lpstr>
      <vt:lpstr>Приступачност и опремљеност стајалишта</vt:lpstr>
      <vt:lpstr>Приступачност и опремљеност стајалишта</vt:lpstr>
      <vt:lpstr>Прилагођеност возила</vt:lpstr>
      <vt:lpstr>Прилагођеност возила</vt:lpstr>
      <vt:lpstr>PowerPoint Presentation</vt:lpstr>
      <vt:lpstr>Ставови возача</vt:lpstr>
      <vt:lpstr>Оперативни проблеми</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Инклузивни транспорт</dc:title>
  <dc:creator>Đorđe Petrović</dc:creator>
  <cp:lastModifiedBy>Djordje Petrovic</cp:lastModifiedBy>
  <cp:revision>100</cp:revision>
  <dcterms:created xsi:type="dcterms:W3CDTF">2024-09-10T17:28:23Z</dcterms:created>
  <dcterms:modified xsi:type="dcterms:W3CDTF">2025-11-22T22:10:00Z</dcterms:modified>
</cp:coreProperties>
</file>