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sldIdLst>
    <p:sldId id="256" r:id="rId2"/>
    <p:sldId id="262" r:id="rId3"/>
    <p:sldId id="259" r:id="rId4"/>
    <p:sldId id="263" r:id="rId5"/>
    <p:sldId id="271" r:id="rId6"/>
    <p:sldId id="266" r:id="rId7"/>
    <p:sldId id="267" r:id="rId8"/>
    <p:sldId id="268" r:id="rId9"/>
    <p:sldId id="270" r:id="rId10"/>
    <p:sldId id="272" r:id="rId11"/>
    <p:sldId id="273" r:id="rId12"/>
    <p:sldId id="274" r:id="rId13"/>
    <p:sldId id="276" r:id="rId14"/>
    <p:sldId id="277" r:id="rId15"/>
    <p:sldId id="275" r:id="rId16"/>
    <p:sldId id="28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99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DC4AF2B-2610-43B8-9005-78370CDCF30E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D2D051-FAB0-4464-826F-3880B6ECE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0920C3-6989-4715-9F2B-880A8161563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36541-C3C5-416F-8C99-785D46FCBB62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27651-66F1-4961-AEDF-CED1B413A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87D3E-64AA-4AA5-B184-7B4967C68BF7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CE52A-43E2-42AE-B6DF-BAC7F26A9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9DFF3-5417-43D2-AD6C-7E437BA261B5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E7E11-1DE4-447C-A16E-611780FBF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5CE54-59DE-4C28-877B-E505F9FF11F0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2143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5255E-50E7-4DFE-8754-D8E495E0B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A3D79-1E5B-411D-AF77-604B13235B8D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7ADA-B343-4C8B-B9F1-CBFAD0454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0BC64-2FEB-4B3F-AAA2-E294E8686DB8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C216-9B5F-45C0-B69A-8914FCDE0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4D871-3ECB-4FF5-B6C7-10E4CAF3B8CB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D909D-88FA-4177-8E44-5F1614D14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C426C-BC07-4229-843E-33074378BFBC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91E2A-B1F8-4EBF-89D4-47FB15B94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16411-E68F-4679-BBBF-30E812106209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5E7D1-42B9-464C-8E93-C439EFC49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D757C-6B98-497A-AE50-79BD632A516B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C7D50-889D-42AC-87F0-C17082A90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2E83-8FBF-4BAD-A7B0-F589013DA05D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936AA-B66C-4C54-803B-7D867D87E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683B6-103C-41C5-A682-0A1AD69C3A29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DB4D1-57D8-4388-BB76-95CEF8AEF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7CFCDC-2C3B-42AC-B7B7-35EA18A56DB7}" type="datetimeFigureOut">
              <a:rPr lang="en-US"/>
              <a:pPr>
                <a:defRPr/>
              </a:pPr>
              <a:t>5/29/2014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D9F1D5-CB03-4571-B294-3E2700B5D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86" r:id="rId2"/>
    <p:sldLayoutId id="2147483794" r:id="rId3"/>
    <p:sldLayoutId id="2147483787" r:id="rId4"/>
    <p:sldLayoutId id="2147483795" r:id="rId5"/>
    <p:sldLayoutId id="2147483788" r:id="rId6"/>
    <p:sldLayoutId id="2147483789" r:id="rId7"/>
    <p:sldLayoutId id="2147483796" r:id="rId8"/>
    <p:sldLayoutId id="2147483797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357430"/>
            <a:ext cx="6480048" cy="230124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5400" smtClean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    LOGISTIQUE    </a:t>
            </a:r>
            <a:endParaRPr sz="5400">
              <a:solidFill>
                <a:schemeClr val="accent4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Systèmes et des fonctions logistiques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571500" y="2000250"/>
            <a:ext cx="66436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système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d'emballage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système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valeurs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système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 transport</a:t>
            </a:r>
          </a:p>
          <a:p>
            <a:pPr>
              <a:buFont typeface="Arial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système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stockage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7467600" cy="1143000"/>
          </a:xfrm>
        </p:spPr>
        <p:txBody>
          <a:bodyPr/>
          <a:lstStyle/>
          <a:p>
            <a:pPr algn="ctr" eaLnBrk="1" hangingPunct="1"/>
            <a:r>
              <a:rPr lang="en-US" sz="4200" dirty="0" err="1" smtClean="0"/>
              <a:t>Finalités</a:t>
            </a:r>
            <a:r>
              <a:rPr lang="en-US" sz="4200" dirty="0" smtClean="0"/>
              <a:t> de la </a:t>
            </a:r>
            <a:r>
              <a:rPr lang="en-US" sz="4200" dirty="0" err="1" smtClean="0"/>
              <a:t>logistique</a:t>
            </a:r>
            <a:r>
              <a:rPr lang="en-US" sz="4200" dirty="0" smtClean="0"/>
              <a:t/>
            </a:r>
            <a:br>
              <a:rPr lang="en-US" sz="4200" dirty="0" smtClean="0"/>
            </a:br>
            <a:endParaRPr lang="en-US" sz="4200" dirty="0" smtClean="0"/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>
          <a:xfrm>
            <a:off x="468313" y="908050"/>
            <a:ext cx="7467600" cy="4525963"/>
          </a:xfrm>
        </p:spPr>
        <p:txBody>
          <a:bodyPr/>
          <a:lstStyle/>
          <a:p>
            <a:pPr algn="ctr" eaLnBrk="1" hangingPunct="1">
              <a:buFontTx/>
              <a:buChar char="•"/>
            </a:pPr>
            <a:r>
              <a:rPr lang="en-US" sz="2800" dirty="0" smtClean="0">
                <a:latin typeface="Times New Roman" pitchFamily="18" charset="0"/>
              </a:rPr>
              <a:t>Gain de temps</a:t>
            </a:r>
          </a:p>
          <a:p>
            <a:pPr algn="ctr" eaLnBrk="1" hangingPunct="1">
              <a:buFontTx/>
              <a:buChar char="•"/>
            </a:pPr>
            <a:r>
              <a:rPr lang="en-US" sz="2800" dirty="0" err="1" smtClean="0">
                <a:latin typeface="Times New Roman" pitchFamily="18" charset="0"/>
              </a:rPr>
              <a:t>Économiser</a:t>
            </a:r>
            <a:r>
              <a:rPr lang="en-US" sz="2800" dirty="0" smtClean="0">
                <a:latin typeface="Times New Roman" pitchFamily="18" charset="0"/>
              </a:rPr>
              <a:t> de </a:t>
            </a:r>
            <a:r>
              <a:rPr lang="en-US" sz="2800" dirty="0" err="1" smtClean="0">
                <a:latin typeface="Times New Roman" pitchFamily="18" charset="0"/>
              </a:rPr>
              <a:t>l'argent</a:t>
            </a:r>
            <a:endParaRPr lang="en-US" sz="2800" dirty="0" smtClean="0">
              <a:latin typeface="Times New Roman" pitchFamily="18" charset="0"/>
            </a:endParaRPr>
          </a:p>
          <a:p>
            <a:pPr algn="ctr" eaLnBrk="1" hangingPunct="1">
              <a:buFontTx/>
              <a:buChar char="•"/>
            </a:pPr>
            <a:r>
              <a:rPr lang="en-US" sz="2800" dirty="0" smtClean="0">
                <a:latin typeface="Times New Roman" pitchFamily="18" charset="0"/>
              </a:rPr>
              <a:t>plus petit </a:t>
            </a:r>
            <a:r>
              <a:rPr lang="en-US" sz="2800" dirty="0" err="1" smtClean="0">
                <a:latin typeface="Times New Roman" pitchFamily="18" charset="0"/>
              </a:rPr>
              <a:t>nombre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d`entrepôt</a:t>
            </a:r>
            <a:endParaRPr lang="en-US" sz="2800" dirty="0" smtClean="0">
              <a:latin typeface="Times New Roman" pitchFamily="18" charset="0"/>
            </a:endParaRPr>
          </a:p>
          <a:p>
            <a:pPr algn="ctr" eaLnBrk="1" hangingPunct="1">
              <a:buFontTx/>
              <a:buChar char="•"/>
            </a:pPr>
            <a:r>
              <a:rPr lang="en-US" sz="2800" dirty="0" smtClean="0">
                <a:latin typeface="Times New Roman" pitchFamily="18" charset="0"/>
              </a:rPr>
              <a:t>diminution des stocks</a:t>
            </a:r>
          </a:p>
          <a:p>
            <a:pPr algn="ctr" eaLnBrk="1" hangingPunct="1">
              <a:buFontTx/>
              <a:buChar char="•"/>
            </a:pPr>
            <a:r>
              <a:rPr lang="fr-FR" sz="2800" dirty="0" smtClean="0">
                <a:latin typeface="Times New Roman" pitchFamily="18" charset="0"/>
              </a:rPr>
              <a:t>L'éducation et la création de nouveaux ingénieurs</a:t>
            </a:r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25603" name="AutoShape 6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AutoShape 8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AutoShape 10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AutoShape 12" descr="2Q==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5607" name="Picture 13" descr="преузимањ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4005263"/>
            <a:ext cx="2414588" cy="25384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250825" y="333375"/>
            <a:ext cx="8424863" cy="3095625"/>
          </a:xfrm>
        </p:spPr>
        <p:txBody>
          <a:bodyPr/>
          <a:lstStyle/>
          <a:p>
            <a:pPr eaLnBrk="1" hangingPunct="1"/>
            <a:r>
              <a:rPr lang="fr-FR" sz="2400" dirty="0" smtClean="0">
                <a:latin typeface="Times New Roman" pitchFamily="18" charset="0"/>
              </a:rPr>
              <a:t>La logistique  à utiliser le transport intermodale, deux ou plusieurs modes de transport pour réaliser le transport d'une charge utile d'un point origine à un point destination. </a:t>
            </a:r>
            <a:br>
              <a:rPr lang="fr-FR" sz="2400" dirty="0" smtClean="0">
                <a:latin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</a:rPr>
              <a:t>Elle connecte le transport </a:t>
            </a:r>
            <a:r>
              <a:rPr lang="fr-FR" sz="2400" dirty="0" err="1" smtClean="0">
                <a:latin typeface="Times New Roman" pitchFamily="18" charset="0"/>
              </a:rPr>
              <a:t>ferrovaire</a:t>
            </a:r>
            <a:r>
              <a:rPr lang="fr-FR" sz="2400" dirty="0" smtClean="0">
                <a:latin typeface="Times New Roman" pitchFamily="18" charset="0"/>
              </a:rPr>
              <a:t>, télécommunications, transport routier</a:t>
            </a:r>
            <a:r>
              <a:rPr lang="fr-FR" sz="2400" dirty="0" smtClean="0">
                <a:latin typeface="Times New Roman" pitchFamily="18" charset="0"/>
              </a:rPr>
              <a:t>, </a:t>
            </a:r>
            <a:r>
              <a:rPr lang="fr-FR" sz="2400" dirty="0" smtClean="0">
                <a:latin typeface="Times New Roman" pitchFamily="18" charset="0"/>
              </a:rPr>
              <a:t>l'eau </a:t>
            </a:r>
            <a:r>
              <a:rPr lang="sr-Latn-RS" sz="2400" dirty="0" smtClean="0">
                <a:latin typeface="Times New Roman" pitchFamily="18" charset="0"/>
              </a:rPr>
              <a:t>de</a:t>
            </a:r>
            <a:r>
              <a:rPr lang="fr-FR" sz="2400" dirty="0" smtClean="0">
                <a:latin typeface="Times New Roman" pitchFamily="18" charset="0"/>
              </a:rPr>
              <a:t> transport.</a:t>
            </a:r>
            <a:endParaRPr lang="en-US" sz="2400" dirty="0" smtClean="0">
              <a:latin typeface="Times New Roman" pitchFamily="18" charset="0"/>
            </a:endParaRPr>
          </a:p>
        </p:txBody>
      </p:sp>
      <p:pic>
        <p:nvPicPr>
          <p:cNvPr id="26626" name="Picture 5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997200"/>
            <a:ext cx="6408738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6" descr="Trai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860800"/>
            <a:ext cx="38385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7" descr="poza-transport-ruti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8488" y="5157788"/>
            <a:ext cx="19812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Vocabulaire</a:t>
            </a:r>
            <a:endParaRPr lang="en-US" sz="5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Katarina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Milovanovi</a:t>
            </a:r>
            <a:r>
              <a:rPr lang="sr-Latn-R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ć     </a:t>
            </a: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ogistique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f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logistika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ystéme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m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rocessus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ouvement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mmatériel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nematerijalan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istributeur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 – distributer</a:t>
            </a: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rodusteur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 –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proizvodja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ournisseur,m – dobavljač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ransport interne – unutrašnji transport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ransport externe – spoljni transport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Tijana Simić</a:t>
            </a: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71546"/>
            <a:ext cx="7467600" cy="5072098"/>
          </a:xfrm>
        </p:spPr>
        <p:txBody>
          <a:bodyPr/>
          <a:lstStyle/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decine, f – medicina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ommerce, m – trgovina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e, f – vojska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griculture ,f –agrikultura</a:t>
            </a: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Tamara Nikolić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mballage, m – ambalaža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tockage,m – zalihe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ransport intermodal – intermodalni transport</a:t>
            </a:r>
          </a:p>
          <a:p>
            <a:pPr>
              <a:buNone/>
            </a:pPr>
            <a:r>
              <a:rPr lang="sr-Latn-RS" sz="2000" dirty="0" err="1" smtClean="0">
                <a:latin typeface="Times New Roman" pitchFamily="18" charset="0"/>
              </a:rPr>
              <a:t>f</a:t>
            </a:r>
            <a:r>
              <a:rPr lang="fr-FR" sz="2000" dirty="0" err="1" smtClean="0">
                <a:latin typeface="Times New Roman" pitchFamily="18" charset="0"/>
              </a:rPr>
              <a:t>errovaire</a:t>
            </a:r>
            <a:r>
              <a:rPr lang="sr-Latn-RS" sz="2000" dirty="0" smtClean="0">
                <a:latin typeface="Times New Roman" pitchFamily="18" charset="0"/>
              </a:rPr>
              <a:t> transport – železnički transport</a:t>
            </a: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</a:rPr>
              <a:t>t</a:t>
            </a:r>
            <a:r>
              <a:rPr lang="fr-FR" sz="2000" dirty="0" err="1" smtClean="0">
                <a:latin typeface="Times New Roman" pitchFamily="18" charset="0"/>
              </a:rPr>
              <a:t>élécommunications</a:t>
            </a:r>
            <a:r>
              <a:rPr lang="sr-Latn-RS" sz="2000" dirty="0" smtClean="0">
                <a:latin typeface="Times New Roman" pitchFamily="18" charset="0"/>
              </a:rPr>
              <a:t> – telekomunikacije</a:t>
            </a:r>
          </a:p>
          <a:p>
            <a:pPr>
              <a:buNone/>
            </a:pPr>
            <a:r>
              <a:rPr lang="fr-FR" sz="2000" dirty="0" smtClean="0">
                <a:latin typeface="Times New Roman" pitchFamily="18" charset="0"/>
              </a:rPr>
              <a:t>transport </a:t>
            </a:r>
            <a:r>
              <a:rPr lang="fr-FR" sz="2000" dirty="0" smtClean="0">
                <a:latin typeface="Times New Roman" pitchFamily="18" charset="0"/>
              </a:rPr>
              <a:t>routier</a:t>
            </a:r>
            <a:r>
              <a:rPr lang="sr-Latn-RS" sz="2000" dirty="0" smtClean="0">
                <a:latin typeface="Times New Roman" pitchFamily="18" charset="0"/>
              </a:rPr>
              <a:t> – drumski transport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</a:rPr>
              <a:t>diminution des </a:t>
            </a:r>
            <a:r>
              <a:rPr lang="en-US" sz="2000" dirty="0" smtClean="0">
                <a:latin typeface="Times New Roman" pitchFamily="18" charset="0"/>
              </a:rPr>
              <a:t>stocks</a:t>
            </a:r>
            <a:r>
              <a:rPr lang="sr-Latn-RS" sz="2000" dirty="0" smtClean="0">
                <a:latin typeface="Times New Roman" pitchFamily="18" charset="0"/>
              </a:rPr>
              <a:t> – smanjenje zaliha</a:t>
            </a:r>
            <a:endParaRPr lang="en-US" sz="2000" dirty="0" smtClean="0">
              <a:latin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/>
          </p:cNvSpPr>
          <p:nvPr>
            <p:ph type="ctrTitle"/>
          </p:nvPr>
        </p:nvSpPr>
        <p:spPr>
          <a:xfrm>
            <a:off x="395288" y="2060575"/>
            <a:ext cx="8458200" cy="1470025"/>
          </a:xfrm>
        </p:spPr>
        <p:txBody>
          <a:bodyPr/>
          <a:lstStyle/>
          <a:p>
            <a:r>
              <a:rPr lang="en-US" sz="5400" dirty="0" smtClean="0">
                <a:solidFill>
                  <a:srgbClr val="3399FF"/>
                </a:solidFill>
              </a:rPr>
              <a:t>Merci pour </a:t>
            </a:r>
            <a:r>
              <a:rPr lang="en-US" sz="5400" dirty="0" err="1" smtClean="0">
                <a:solidFill>
                  <a:srgbClr val="3399FF"/>
                </a:solidFill>
              </a:rPr>
              <a:t>votre</a:t>
            </a:r>
            <a:r>
              <a:rPr lang="en-US" sz="5400" dirty="0" smtClean="0">
                <a:solidFill>
                  <a:srgbClr val="3399FF"/>
                </a:solidFill>
              </a:rPr>
              <a:t>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Milovanović Katarina</a:t>
            </a:r>
          </a:p>
          <a:p>
            <a:pPr>
              <a:buNone/>
            </a:pPr>
            <a:r>
              <a:rPr lang="sr-Latn-R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Tamara Nikolić</a:t>
            </a:r>
          </a:p>
          <a:p>
            <a:pPr>
              <a:buNone/>
            </a:pPr>
            <a:r>
              <a:rPr lang="sr-Latn-R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Tijana Simić</a:t>
            </a:r>
            <a:endParaRPr lang="en-US" sz="4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Logo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Logistique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386" name="Picture 2" descr="sf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2200" y="1500188"/>
            <a:ext cx="6197600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7470775" cy="9890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>La logistique inclut tous les systèmes et les processus qui </a:t>
            </a:r>
            <a:br>
              <a:rPr lang="fr-FR" sz="3600" dirty="0" smtClean="0"/>
            </a:br>
            <a:r>
              <a:rPr lang="fr-FR" sz="3600" dirty="0" smtClean="0"/>
              <a:t>permettre le mouvement de la matière et </a:t>
            </a:r>
            <a:br>
              <a:rPr lang="fr-FR" sz="3600" dirty="0" smtClean="0"/>
            </a:br>
            <a:r>
              <a:rPr lang="fr-FR" sz="3600" dirty="0" smtClean="0"/>
              <a:t>flux immatériels</a:t>
            </a:r>
            <a:r>
              <a:rPr lang="fr-FR" dirty="0" smtClean="0"/>
              <a:t>.</a:t>
            </a:r>
            <a:endParaRPr lang="en-US" dirty="0"/>
          </a:p>
        </p:txBody>
      </p:sp>
      <p:pic>
        <p:nvPicPr>
          <p:cNvPr id="17410" name="Picture 4" descr="C:\Users\Milan\Desktop\MultiTransport-1070x38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0"/>
            <a:ext cx="914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 descr="C:\Users\Milan\Desktop\logist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8588"/>
            <a:ext cx="9144000" cy="698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Users\Milan\Desktop\ChaineLogistique-4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143125"/>
            <a:ext cx="6672262" cy="11953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Transport </a:t>
            </a:r>
            <a:endParaRPr lang="en-US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3178969" y="1393032"/>
            <a:ext cx="1714500" cy="1357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357563" y="3214688"/>
            <a:ext cx="1643062" cy="1049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14875" y="642938"/>
            <a:ext cx="4143375" cy="280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interne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</a:t>
            </a:r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industriel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à l'intérieur de l'entrepôt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à l'intérieur du centre de distribution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2063" y="3929063"/>
            <a:ext cx="3000375" cy="3170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</a:t>
            </a:r>
            <a:r>
              <a:rPr lang="en-US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externe</a:t>
            </a:r>
            <a:endParaRPr lang="en-US" sz="28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le transport continental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Le transport intercontinental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transport intermodal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 </a:t>
            </a:r>
          </a:p>
        </p:txBody>
      </p:sp>
    </p:spTree>
  </p:cSld>
  <p:clrMapOvr>
    <a:masterClrMapping/>
  </p:clrMapOvr>
  <p:transition>
    <p:pull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Transport Interne</a:t>
            </a:r>
            <a:endParaRPr lang="en-US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1506" name="Picture 2" descr="C:\Users\Mila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500188"/>
            <a:ext cx="3857625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Milan\Desktop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8" y="1500188"/>
            <a:ext cx="4071937" cy="2605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508" name="Picture 4" descr="C:\Users\Milan\Desktop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4214813"/>
            <a:ext cx="3687762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C:\Users\Milan\Desktop\images (2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5" y="4214813"/>
            <a:ext cx="356552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Transport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externe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ilan\Desktop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00306"/>
            <a:ext cx="4721191" cy="25717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3" descr="C:\Users\Milan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71941"/>
            <a:ext cx="3845335" cy="2428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C:\Users\Milan\Desktop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03596" y="1428736"/>
            <a:ext cx="4053167" cy="24288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0775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Pourquoi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logistique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7563" y="3500438"/>
            <a:ext cx="2714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LOGISTUQUE</a:t>
            </a:r>
          </a:p>
        </p:txBody>
      </p:sp>
      <p:sp>
        <p:nvSpPr>
          <p:cNvPr id="4" name="Oval 3"/>
          <p:cNvSpPr/>
          <p:nvPr/>
        </p:nvSpPr>
        <p:spPr>
          <a:xfrm>
            <a:off x="6286500" y="1643063"/>
            <a:ext cx="2143125" cy="1357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les </a:t>
            </a:r>
            <a:r>
              <a:rPr lang="en-US" dirty="0" err="1"/>
              <a:t>activités</a:t>
            </a:r>
            <a:r>
              <a:rPr lang="en-US" dirty="0"/>
              <a:t> de service</a:t>
            </a:r>
          </a:p>
        </p:txBody>
      </p:sp>
      <p:sp>
        <p:nvSpPr>
          <p:cNvPr id="5" name="Oval 4"/>
          <p:cNvSpPr/>
          <p:nvPr/>
        </p:nvSpPr>
        <p:spPr>
          <a:xfrm>
            <a:off x="6357938" y="3429000"/>
            <a:ext cx="2143125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industrie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929188" y="4857750"/>
            <a:ext cx="2071687" cy="1428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agriculture</a:t>
            </a:r>
          </a:p>
        </p:txBody>
      </p:sp>
      <p:sp>
        <p:nvSpPr>
          <p:cNvPr id="7" name="Oval 6"/>
          <p:cNvSpPr/>
          <p:nvPr/>
        </p:nvSpPr>
        <p:spPr>
          <a:xfrm>
            <a:off x="1071563" y="1714500"/>
            <a:ext cx="2143125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médecine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643313" y="1285875"/>
            <a:ext cx="2214562" cy="1357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Circulation et transport</a:t>
            </a:r>
          </a:p>
        </p:txBody>
      </p:sp>
      <p:sp>
        <p:nvSpPr>
          <p:cNvPr id="9" name="Oval 8"/>
          <p:cNvSpPr/>
          <p:nvPr/>
        </p:nvSpPr>
        <p:spPr>
          <a:xfrm>
            <a:off x="857250" y="3571875"/>
            <a:ext cx="2071688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commerce</a:t>
            </a:r>
          </a:p>
        </p:txBody>
      </p:sp>
      <p:sp>
        <p:nvSpPr>
          <p:cNvPr id="10" name="Oval 9"/>
          <p:cNvSpPr/>
          <p:nvPr/>
        </p:nvSpPr>
        <p:spPr>
          <a:xfrm>
            <a:off x="2643188" y="5000625"/>
            <a:ext cx="1928812" cy="1214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armée</a:t>
            </a:r>
            <a:endParaRPr lang="en-US" dirty="0"/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710</TotalTime>
  <Words>254</Words>
  <Application>Microsoft Office PowerPoint</Application>
  <PresentationFormat>On-screen Show (4:3)</PresentationFormat>
  <Paragraphs>81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Technic</vt:lpstr>
      <vt:lpstr>    LOGISTIQUE    </vt:lpstr>
      <vt:lpstr>Logo Logistique</vt:lpstr>
      <vt:lpstr>  La logistique inclut tous les systèmes et les processus qui  permettre le mouvement de la matière et  flux immatériels.</vt:lpstr>
      <vt:lpstr>Slide 4</vt:lpstr>
      <vt:lpstr>Slide 5</vt:lpstr>
      <vt:lpstr>Slide 6</vt:lpstr>
      <vt:lpstr>Transport Interne</vt:lpstr>
      <vt:lpstr>Transport externe</vt:lpstr>
      <vt:lpstr>Pourquoi la logistique?</vt:lpstr>
      <vt:lpstr>Systèmes et des fonctions logistiques</vt:lpstr>
      <vt:lpstr>Finalités de la logistique </vt:lpstr>
      <vt:lpstr>La logistique  à utiliser le transport intermodale, deux ou plusieurs modes de transport pour réaliser le transport d'une charge utile d'un point origine à un point destination.  Elle connecte le transport ferrovaire, télécommunications, transport routier, l'eau de transport.</vt:lpstr>
      <vt:lpstr>Vocabulaire</vt:lpstr>
      <vt:lpstr>Tijana Simić</vt:lpstr>
      <vt:lpstr>Merci pour votre attention!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Milan</dc:creator>
  <cp:lastModifiedBy>Milan</cp:lastModifiedBy>
  <cp:revision>50</cp:revision>
  <dcterms:created xsi:type="dcterms:W3CDTF">2014-05-27T15:30:00Z</dcterms:created>
  <dcterms:modified xsi:type="dcterms:W3CDTF">2014-05-29T22:43:01Z</dcterms:modified>
</cp:coreProperties>
</file>