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62"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t>04.10.2023.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55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t>04.10.2023.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27221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t>04.10.2023.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61204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BB9DE-B416-47BB-AE0D-F4E17E1A7D3B}" type="datetimeFigureOut">
              <a:rPr lang="sr-Latn-RS" smtClean="0"/>
              <a:t>04.10.2023.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177682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ABB9DE-B416-47BB-AE0D-F4E17E1A7D3B}" type="datetimeFigureOut">
              <a:rPr lang="sr-Latn-RS" smtClean="0"/>
              <a:t>04.10.2023.</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88E4F8DA-93CF-4D1A-8B34-B33C7FF07644}" type="slidenum">
              <a:rPr lang="sr-Latn-RS" smtClean="0"/>
              <a:t>‹#›</a:t>
            </a:fld>
            <a:endParaRPr lang="sr-Latn-R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85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ABB9DE-B416-47BB-AE0D-F4E17E1A7D3B}" type="datetimeFigureOut">
              <a:rPr lang="sr-Latn-RS" smtClean="0"/>
              <a:t>04.10.2023.</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99040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BB9DE-B416-47BB-AE0D-F4E17E1A7D3B}" type="datetimeFigureOut">
              <a:rPr lang="sr-Latn-RS" smtClean="0"/>
              <a:t>04.10.2023.</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8068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ABB9DE-B416-47BB-AE0D-F4E17E1A7D3B}" type="datetimeFigureOut">
              <a:rPr lang="sr-Latn-RS" smtClean="0"/>
              <a:t>04.10.2023.</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39859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0ABB9DE-B416-47BB-AE0D-F4E17E1A7D3B}" type="datetimeFigureOut">
              <a:rPr lang="sr-Latn-RS" smtClean="0"/>
              <a:t>04.10.2023.</a:t>
            </a:fld>
            <a:endParaRPr lang="sr-Latn-R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r-Latn-RS"/>
          </a:p>
        </p:txBody>
      </p:sp>
      <p:sp>
        <p:nvSpPr>
          <p:cNvPr id="9" name="Slide Number Placeholder 8"/>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88401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ABB9DE-B416-47BB-AE0D-F4E17E1A7D3B}" type="datetimeFigureOut">
              <a:rPr lang="sr-Latn-RS" smtClean="0"/>
              <a:t>04.10.2023.</a:t>
            </a:fld>
            <a:endParaRPr lang="sr-Latn-R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r-Latn-R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8E4F8DA-93CF-4D1A-8B34-B33C7FF07644}" type="slidenum">
              <a:rPr lang="sr-Latn-RS" smtClean="0"/>
              <a:t>‹#›</a:t>
            </a:fld>
            <a:endParaRPr lang="sr-Latn-RS"/>
          </a:p>
        </p:txBody>
      </p:sp>
    </p:spTree>
    <p:extLst>
      <p:ext uri="{BB962C8B-B14F-4D97-AF65-F5344CB8AC3E}">
        <p14:creationId xmlns:p14="http://schemas.microsoft.com/office/powerpoint/2010/main" val="307558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BB9DE-B416-47BB-AE0D-F4E17E1A7D3B}" type="datetimeFigureOut">
              <a:rPr lang="sr-Latn-RS" smtClean="0"/>
              <a:t>04.10.2023.</a:t>
            </a:fld>
            <a:endParaRPr lang="sr-Latn-R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E4F8DA-93CF-4D1A-8B34-B33C7FF07644}" type="slidenum">
              <a:rPr lang="sr-Latn-RS" smtClean="0"/>
              <a:t>‹#›</a:t>
            </a:fld>
            <a:endParaRPr lang="sr-Latn-RS"/>
          </a:p>
        </p:txBody>
      </p:sp>
    </p:spTree>
    <p:extLst>
      <p:ext uri="{BB962C8B-B14F-4D97-AF65-F5344CB8AC3E}">
        <p14:creationId xmlns:p14="http://schemas.microsoft.com/office/powerpoint/2010/main" val="88083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0ABB9DE-B416-47BB-AE0D-F4E17E1A7D3B}" type="datetimeFigureOut">
              <a:rPr lang="sr-Latn-RS" smtClean="0"/>
              <a:t>04.10.2023.</a:t>
            </a:fld>
            <a:endParaRPr lang="sr-Latn-R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r-Latn-R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8E4F8DA-93CF-4D1A-8B34-B33C7FF07644}" type="slidenum">
              <a:rPr lang="sr-Latn-RS" smtClean="0"/>
              <a:t>‹#›</a:t>
            </a:fld>
            <a:endParaRPr lang="sr-Latn-R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64510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stefanovic@sf.bg.ac.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3DC3-EF52-FFE4-1BD1-81DD4D58EADC}"/>
              </a:ext>
            </a:extLst>
          </p:cNvPr>
          <p:cNvSpPr>
            <a:spLocks noGrp="1"/>
          </p:cNvSpPr>
          <p:nvPr>
            <p:ph type="ctrTitle"/>
          </p:nvPr>
        </p:nvSpPr>
        <p:spPr/>
        <p:txBody>
          <a:bodyPr/>
          <a:lstStyle/>
          <a:p>
            <a:r>
              <a:rPr lang="sr-Latn-RS" b="1" dirty="0"/>
              <a:t>Welcome to English 1!</a:t>
            </a:r>
          </a:p>
        </p:txBody>
      </p:sp>
      <p:sp>
        <p:nvSpPr>
          <p:cNvPr id="3" name="Subtitle 2">
            <a:extLst>
              <a:ext uri="{FF2B5EF4-FFF2-40B4-BE49-F238E27FC236}">
                <a16:creationId xmlns:a16="http://schemas.microsoft.com/office/drawing/2014/main" id="{6E94BE3E-668C-9FA0-A6C3-87F9C50E02CB}"/>
              </a:ext>
            </a:extLst>
          </p:cNvPr>
          <p:cNvSpPr>
            <a:spLocks noGrp="1"/>
          </p:cNvSpPr>
          <p:nvPr>
            <p:ph type="subTitle" idx="1"/>
          </p:nvPr>
        </p:nvSpPr>
        <p:spPr/>
        <p:txBody>
          <a:bodyPr/>
          <a:lstStyle/>
          <a:p>
            <a:endParaRPr lang="sr-Latn-RS" dirty="0"/>
          </a:p>
        </p:txBody>
      </p:sp>
    </p:spTree>
    <p:extLst>
      <p:ext uri="{BB962C8B-B14F-4D97-AF65-F5344CB8AC3E}">
        <p14:creationId xmlns:p14="http://schemas.microsoft.com/office/powerpoint/2010/main" val="427061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19A77-D196-630E-C0AE-EB502CC8031B}"/>
              </a:ext>
            </a:extLst>
          </p:cNvPr>
          <p:cNvSpPr>
            <a:spLocks noGrp="1"/>
          </p:cNvSpPr>
          <p:nvPr>
            <p:ph type="title"/>
          </p:nvPr>
        </p:nvSpPr>
        <p:spPr>
          <a:xfrm>
            <a:off x="1097280" y="5074919"/>
            <a:ext cx="10113264" cy="1521189"/>
          </a:xfrm>
        </p:spPr>
        <p:txBody>
          <a:bodyPr/>
          <a:lstStyle/>
          <a:p>
            <a:r>
              <a:rPr lang="sr-Latn-RS" sz="6000" dirty="0">
                <a:solidFill>
                  <a:schemeClr val="tx1"/>
                </a:solidFill>
              </a:rPr>
              <a:t>Thank you for your attention.</a:t>
            </a:r>
          </a:p>
        </p:txBody>
      </p:sp>
      <p:pic>
        <p:nvPicPr>
          <p:cNvPr id="14" name="Picture Placeholder 13">
            <a:extLst>
              <a:ext uri="{FF2B5EF4-FFF2-40B4-BE49-F238E27FC236}">
                <a16:creationId xmlns:a16="http://schemas.microsoft.com/office/drawing/2014/main" id="{A656A542-FA91-DFB7-4D55-AE84ACBFF86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3313" b="23313"/>
          <a:stretch>
            <a:fillRect/>
          </a:stretch>
        </p:blipFill>
        <p:spPr/>
      </p:pic>
    </p:spTree>
    <p:extLst>
      <p:ext uri="{BB962C8B-B14F-4D97-AF65-F5344CB8AC3E}">
        <p14:creationId xmlns:p14="http://schemas.microsoft.com/office/powerpoint/2010/main" val="373181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4FFC-C322-1825-C318-8ACE8A218E30}"/>
              </a:ext>
            </a:extLst>
          </p:cNvPr>
          <p:cNvSpPr>
            <a:spLocks noGrp="1"/>
          </p:cNvSpPr>
          <p:nvPr>
            <p:ph type="title"/>
          </p:nvPr>
        </p:nvSpPr>
        <p:spPr>
          <a:xfrm>
            <a:off x="1097280" y="286604"/>
            <a:ext cx="10058400" cy="1036170"/>
          </a:xfrm>
        </p:spPr>
        <p:txBody>
          <a:bodyPr/>
          <a:lstStyle/>
          <a:p>
            <a:r>
              <a:rPr lang="sr-Latn-RS" dirty="0">
                <a:solidFill>
                  <a:schemeClr val="tx1"/>
                </a:solidFill>
              </a:rPr>
              <a:t>Introduction</a:t>
            </a:r>
          </a:p>
        </p:txBody>
      </p:sp>
      <p:sp>
        <p:nvSpPr>
          <p:cNvPr id="3" name="Content Placeholder 2">
            <a:extLst>
              <a:ext uri="{FF2B5EF4-FFF2-40B4-BE49-F238E27FC236}">
                <a16:creationId xmlns:a16="http://schemas.microsoft.com/office/drawing/2014/main" id="{72B0C06E-2A41-B93E-664F-4F79A372D519}"/>
              </a:ext>
            </a:extLst>
          </p:cNvPr>
          <p:cNvSpPr>
            <a:spLocks noGrp="1"/>
          </p:cNvSpPr>
          <p:nvPr>
            <p:ph idx="1"/>
          </p:nvPr>
        </p:nvSpPr>
        <p:spPr>
          <a:xfrm>
            <a:off x="372862" y="1953086"/>
            <a:ext cx="10782818" cy="3916007"/>
          </a:xfrm>
        </p:spPr>
        <p:txBody>
          <a:bodyPr>
            <a:normAutofit/>
          </a:bodyPr>
          <a:lstStyle/>
          <a:p>
            <a:r>
              <a:rPr lang="sr-Latn-RS" sz="3200" dirty="0">
                <a:solidFill>
                  <a:schemeClr val="tx1"/>
                </a:solidFill>
              </a:rPr>
              <a:t>E-mail:</a:t>
            </a:r>
            <a:r>
              <a:rPr lang="sr-Latn-RS" sz="3200" dirty="0"/>
              <a:t> </a:t>
            </a:r>
            <a:r>
              <a:rPr lang="sr-Latn-RS" sz="3200" dirty="0">
                <a:hlinkClick r:id="rId2"/>
              </a:rPr>
              <a:t>s.stefanovic@sf.bg.ac.rs</a:t>
            </a:r>
            <a:endParaRPr lang="sr-Latn-RS" sz="3200" dirty="0"/>
          </a:p>
          <a:p>
            <a:endParaRPr lang="sr-Latn-RS" sz="3200" dirty="0"/>
          </a:p>
          <a:p>
            <a:r>
              <a:rPr lang="sr-Latn-RS" sz="3200" dirty="0">
                <a:solidFill>
                  <a:schemeClr val="tx1"/>
                </a:solidFill>
              </a:rPr>
              <a:t>Consultation hours: Thursdays 15h-16h (room 05)</a:t>
            </a:r>
          </a:p>
          <a:p>
            <a:endParaRPr lang="sr-Latn-RS" sz="3200" dirty="0">
              <a:solidFill>
                <a:schemeClr val="tx1"/>
              </a:solidFill>
            </a:endParaRPr>
          </a:p>
          <a:p>
            <a:pPr algn="ctr"/>
            <a:r>
              <a:rPr lang="sr-Latn-RS" sz="3200" i="1" dirty="0">
                <a:solidFill>
                  <a:schemeClr val="tx1"/>
                </a:solidFill>
              </a:rPr>
              <a:t>Please sign up in the list, and let me know if you decide not to attend after the two-week trial period!</a:t>
            </a:r>
          </a:p>
        </p:txBody>
      </p:sp>
      <p:pic>
        <p:nvPicPr>
          <p:cNvPr id="5" name="Picture 4">
            <a:extLst>
              <a:ext uri="{FF2B5EF4-FFF2-40B4-BE49-F238E27FC236}">
                <a16:creationId xmlns:a16="http://schemas.microsoft.com/office/drawing/2014/main" id="{DA67A157-5C14-DBAF-4080-332B44547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0"/>
            <a:ext cx="3429000" cy="3429000"/>
          </a:xfrm>
          <a:prstGeom prst="rect">
            <a:avLst/>
          </a:prstGeom>
        </p:spPr>
      </p:pic>
    </p:spTree>
    <p:extLst>
      <p:ext uri="{BB962C8B-B14F-4D97-AF65-F5344CB8AC3E}">
        <p14:creationId xmlns:p14="http://schemas.microsoft.com/office/powerpoint/2010/main" val="276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15E8-C51D-DDBF-42BE-FAAA986806F6}"/>
              </a:ext>
            </a:extLst>
          </p:cNvPr>
          <p:cNvSpPr>
            <a:spLocks noGrp="1"/>
          </p:cNvSpPr>
          <p:nvPr>
            <p:ph type="title"/>
          </p:nvPr>
        </p:nvSpPr>
        <p:spPr>
          <a:xfrm>
            <a:off x="1097280" y="286603"/>
            <a:ext cx="10058400" cy="903005"/>
          </a:xfrm>
        </p:spPr>
        <p:txBody>
          <a:bodyPr>
            <a:normAutofit/>
          </a:bodyPr>
          <a:lstStyle/>
          <a:p>
            <a:r>
              <a:rPr lang="sr-Latn-RS" sz="4000" dirty="0">
                <a:solidFill>
                  <a:schemeClr val="tx1"/>
                </a:solidFill>
              </a:rPr>
              <a:t>In case you do opt for English 1...</a:t>
            </a:r>
          </a:p>
        </p:txBody>
      </p:sp>
      <p:sp>
        <p:nvSpPr>
          <p:cNvPr id="3" name="Content Placeholder 2">
            <a:extLst>
              <a:ext uri="{FF2B5EF4-FFF2-40B4-BE49-F238E27FC236}">
                <a16:creationId xmlns:a16="http://schemas.microsoft.com/office/drawing/2014/main" id="{B346CD49-C2AD-84C2-F731-03CC1A00A6D3}"/>
              </a:ext>
            </a:extLst>
          </p:cNvPr>
          <p:cNvSpPr>
            <a:spLocks noGrp="1"/>
          </p:cNvSpPr>
          <p:nvPr>
            <p:ph idx="1"/>
          </p:nvPr>
        </p:nvSpPr>
        <p:spPr>
          <a:xfrm>
            <a:off x="577049" y="1845734"/>
            <a:ext cx="10578631" cy="4023360"/>
          </a:xfrm>
        </p:spPr>
        <p:txBody>
          <a:bodyPr>
            <a:normAutofit/>
          </a:bodyPr>
          <a:lstStyle/>
          <a:p>
            <a:r>
              <a:rPr lang="sr-Latn-RS" sz="3200" dirty="0">
                <a:solidFill>
                  <a:schemeClr val="tx1"/>
                </a:solidFill>
              </a:rPr>
              <a:t>Moodle: nastava.sf.bg.ac.rs</a:t>
            </a:r>
          </a:p>
          <a:p>
            <a:endParaRPr lang="sr-Latn-RS" sz="3200" dirty="0">
              <a:solidFill>
                <a:schemeClr val="tx1"/>
              </a:solidFill>
            </a:endParaRPr>
          </a:p>
          <a:p>
            <a:r>
              <a:rPr lang="sr-Latn-RS" sz="3200" dirty="0">
                <a:solidFill>
                  <a:schemeClr val="tx1"/>
                </a:solidFill>
              </a:rPr>
              <a:t>Student books: </a:t>
            </a:r>
          </a:p>
          <a:p>
            <a:endParaRPr lang="sr-Latn-RS" sz="3200" dirty="0">
              <a:solidFill>
                <a:schemeClr val="tx1"/>
              </a:solidFill>
            </a:endParaRPr>
          </a:p>
          <a:p>
            <a:endParaRPr lang="sr-Latn-RS" sz="3200" dirty="0"/>
          </a:p>
        </p:txBody>
      </p:sp>
      <p:sp>
        <p:nvSpPr>
          <p:cNvPr id="4" name="Arrow: Right 3">
            <a:extLst>
              <a:ext uri="{FF2B5EF4-FFF2-40B4-BE49-F238E27FC236}">
                <a16:creationId xmlns:a16="http://schemas.microsoft.com/office/drawing/2014/main" id="{51FC1E63-CEFF-C9B6-5770-B2BDAD077C9A}"/>
              </a:ext>
            </a:extLst>
          </p:cNvPr>
          <p:cNvSpPr/>
          <p:nvPr/>
        </p:nvSpPr>
        <p:spPr>
          <a:xfrm>
            <a:off x="6096000" y="1934510"/>
            <a:ext cx="1141166" cy="444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8" name="Picture 7">
            <a:extLst>
              <a:ext uri="{FF2B5EF4-FFF2-40B4-BE49-F238E27FC236}">
                <a16:creationId xmlns:a16="http://schemas.microsoft.com/office/drawing/2014/main" id="{60D48ACC-6ECE-D9B6-515A-03DFB2308EE6}"/>
              </a:ext>
            </a:extLst>
          </p:cNvPr>
          <p:cNvPicPr>
            <a:picLocks noChangeAspect="1"/>
          </p:cNvPicPr>
          <p:nvPr/>
        </p:nvPicPr>
        <p:blipFill rotWithShape="1">
          <a:blip r:embed="rId2">
            <a:extLst>
              <a:ext uri="{28A0092B-C50C-407E-A947-70E740481C1C}">
                <a14:useLocalDpi xmlns:a14="http://schemas.microsoft.com/office/drawing/2010/main" val="0"/>
              </a:ext>
            </a:extLst>
          </a:blip>
          <a:srcRect l="20090" r="16327" b="3523"/>
          <a:stretch/>
        </p:blipFill>
        <p:spPr>
          <a:xfrm>
            <a:off x="8282867" y="26633"/>
            <a:ext cx="3781886" cy="4273189"/>
          </a:xfrm>
          <a:prstGeom prst="rect">
            <a:avLst/>
          </a:prstGeom>
        </p:spPr>
      </p:pic>
      <p:pic>
        <p:nvPicPr>
          <p:cNvPr id="10" name="Picture 9">
            <a:extLst>
              <a:ext uri="{FF2B5EF4-FFF2-40B4-BE49-F238E27FC236}">
                <a16:creationId xmlns:a16="http://schemas.microsoft.com/office/drawing/2014/main" id="{67BCD59F-ED98-0966-D30B-D4BFDC0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415" y="2928222"/>
            <a:ext cx="1924050" cy="2743200"/>
          </a:xfrm>
          <a:prstGeom prst="rect">
            <a:avLst/>
          </a:prstGeom>
        </p:spPr>
      </p:pic>
      <p:pic>
        <p:nvPicPr>
          <p:cNvPr id="12" name="Picture 11">
            <a:extLst>
              <a:ext uri="{FF2B5EF4-FFF2-40B4-BE49-F238E27FC236}">
                <a16:creationId xmlns:a16="http://schemas.microsoft.com/office/drawing/2014/main" id="{8B3B74C1-AE32-EDAD-8103-988678EF3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141" y="2928222"/>
            <a:ext cx="1924050" cy="2743200"/>
          </a:xfrm>
          <a:prstGeom prst="rect">
            <a:avLst/>
          </a:prstGeom>
        </p:spPr>
      </p:pic>
      <p:sp>
        <p:nvSpPr>
          <p:cNvPr id="14" name="TextBox 13">
            <a:extLst>
              <a:ext uri="{FF2B5EF4-FFF2-40B4-BE49-F238E27FC236}">
                <a16:creationId xmlns:a16="http://schemas.microsoft.com/office/drawing/2014/main" id="{3405030F-98FE-E36F-2024-08AE84C7C7F7}"/>
              </a:ext>
            </a:extLst>
          </p:cNvPr>
          <p:cNvSpPr txBox="1"/>
          <p:nvPr/>
        </p:nvSpPr>
        <p:spPr>
          <a:xfrm>
            <a:off x="452761" y="3703752"/>
            <a:ext cx="3648722" cy="1938992"/>
          </a:xfrm>
          <a:prstGeom prst="rect">
            <a:avLst/>
          </a:prstGeom>
          <a:noFill/>
        </p:spPr>
        <p:txBody>
          <a:bodyPr wrap="square" rtlCol="0">
            <a:spAutoFit/>
          </a:bodyPr>
          <a:lstStyle/>
          <a:p>
            <a:r>
              <a:rPr lang="sr-Latn-RS" sz="2400" i="1" dirty="0"/>
              <a:t>Do not forget to sign up for the subject electronically!</a:t>
            </a:r>
            <a:br>
              <a:rPr lang="sr-Latn-RS" sz="2400" i="1" dirty="0"/>
            </a:br>
            <a:br>
              <a:rPr lang="sr-Latn-RS" sz="2400" i="1" dirty="0"/>
            </a:br>
            <a:r>
              <a:rPr lang="sr-Latn-RS" sz="2400" i="1" dirty="0"/>
              <a:t>Do not forget to apply for the exam electronically!</a:t>
            </a:r>
          </a:p>
        </p:txBody>
      </p:sp>
      <p:pic>
        <p:nvPicPr>
          <p:cNvPr id="16" name="Graphic 15" descr="Books with solid fill">
            <a:extLst>
              <a:ext uri="{FF2B5EF4-FFF2-40B4-BE49-F238E27FC236}">
                <a16:creationId xmlns:a16="http://schemas.microsoft.com/office/drawing/2014/main" id="{CC260792-960A-3AAF-14D3-5BF474B04C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8342" y="3022103"/>
            <a:ext cx="676101" cy="676101"/>
          </a:xfrm>
          <a:prstGeom prst="rect">
            <a:avLst/>
          </a:prstGeom>
        </p:spPr>
      </p:pic>
    </p:spTree>
    <p:extLst>
      <p:ext uri="{BB962C8B-B14F-4D97-AF65-F5344CB8AC3E}">
        <p14:creationId xmlns:p14="http://schemas.microsoft.com/office/powerpoint/2010/main" val="329922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2211-F158-9A97-E4DD-065B17E385F7}"/>
              </a:ext>
            </a:extLst>
          </p:cNvPr>
          <p:cNvSpPr>
            <a:spLocks noGrp="1"/>
          </p:cNvSpPr>
          <p:nvPr>
            <p:ph type="title"/>
          </p:nvPr>
        </p:nvSpPr>
        <p:spPr>
          <a:xfrm>
            <a:off x="1097280" y="286604"/>
            <a:ext cx="10058400" cy="982904"/>
          </a:xfrm>
        </p:spPr>
        <p:txBody>
          <a:bodyPr/>
          <a:lstStyle/>
          <a:p>
            <a:r>
              <a:rPr lang="sr-Latn-RS" dirty="0">
                <a:solidFill>
                  <a:schemeClr val="tx1"/>
                </a:solidFill>
              </a:rPr>
              <a:t>Exam structure</a:t>
            </a:r>
          </a:p>
        </p:txBody>
      </p:sp>
      <p:sp>
        <p:nvSpPr>
          <p:cNvPr id="3" name="Content Placeholder 2">
            <a:extLst>
              <a:ext uri="{FF2B5EF4-FFF2-40B4-BE49-F238E27FC236}">
                <a16:creationId xmlns:a16="http://schemas.microsoft.com/office/drawing/2014/main" id="{62750628-6F37-58E1-7A8D-C27C6526F5FF}"/>
              </a:ext>
            </a:extLst>
          </p:cNvPr>
          <p:cNvSpPr>
            <a:spLocks noGrp="1"/>
          </p:cNvSpPr>
          <p:nvPr>
            <p:ph idx="1"/>
          </p:nvPr>
        </p:nvSpPr>
        <p:spPr>
          <a:xfrm>
            <a:off x="1097280" y="1845734"/>
            <a:ext cx="10843186" cy="4023360"/>
          </a:xfrm>
        </p:spPr>
        <p:txBody>
          <a:bodyPr>
            <a:normAutofit/>
          </a:bodyPr>
          <a:lstStyle/>
          <a:p>
            <a:pPr algn="ctr"/>
            <a:r>
              <a:rPr lang="sr-Latn-RS" sz="3200" dirty="0">
                <a:solidFill>
                  <a:schemeClr val="tx1"/>
                </a:solidFill>
              </a:rPr>
              <a:t>Written Exam: 80 points + Oral Exam: 20 points</a:t>
            </a:r>
          </a:p>
          <a:p>
            <a:r>
              <a:rPr lang="sr-Latn-RS" sz="3200" dirty="0">
                <a:solidFill>
                  <a:schemeClr val="tx1"/>
                </a:solidFill>
              </a:rPr>
              <a:t>                                   </a:t>
            </a:r>
            <a:r>
              <a:rPr lang="sr-Latn-RS" sz="1800" dirty="0">
                <a:solidFill>
                  <a:schemeClr val="tx1"/>
                </a:solidFill>
              </a:rPr>
              <a:t>colloquium 1 (45 points) – held in November during class</a:t>
            </a:r>
            <a:endParaRPr lang="sr-Latn-RS" sz="3200" dirty="0">
              <a:solidFill>
                <a:schemeClr val="tx1"/>
              </a:solidFill>
            </a:endParaRPr>
          </a:p>
          <a:p>
            <a:r>
              <a:rPr lang="sr-Latn-RS" sz="2800" dirty="0">
                <a:solidFill>
                  <a:schemeClr val="tx1"/>
                </a:solidFill>
              </a:rPr>
              <a:t>Written Exam                 </a:t>
            </a:r>
            <a:r>
              <a:rPr lang="sr-Latn-RS" sz="1800" dirty="0">
                <a:solidFill>
                  <a:schemeClr val="tx1"/>
                </a:solidFill>
              </a:rPr>
              <a:t>colloquium 2 (35 points) – held during regular exam terms</a:t>
            </a:r>
          </a:p>
          <a:p>
            <a:endParaRPr lang="sr-Latn-RS" sz="1800" dirty="0">
              <a:solidFill>
                <a:schemeClr val="tx1"/>
              </a:solidFill>
            </a:endParaRPr>
          </a:p>
          <a:p>
            <a:r>
              <a:rPr lang="sr-Latn-RS" sz="2800" dirty="0">
                <a:solidFill>
                  <a:schemeClr val="tx1"/>
                </a:solidFill>
              </a:rPr>
              <a:t>Oral Exam                   </a:t>
            </a:r>
            <a:r>
              <a:rPr lang="sr-Latn-RS" sz="1800" dirty="0">
                <a:solidFill>
                  <a:schemeClr val="tx1"/>
                </a:solidFill>
              </a:rPr>
              <a:t>in-class activity (10 points)</a:t>
            </a:r>
          </a:p>
          <a:p>
            <a:endParaRPr lang="sr-Latn-RS" sz="1800" dirty="0">
              <a:solidFill>
                <a:schemeClr val="tx1"/>
              </a:solidFill>
            </a:endParaRPr>
          </a:p>
          <a:p>
            <a:r>
              <a:rPr lang="sr-Latn-RS" sz="1800" dirty="0">
                <a:solidFill>
                  <a:schemeClr val="tx1"/>
                </a:solidFill>
              </a:rPr>
              <a:t>                                                       oral exam (10 points) – choose one of the text we’ve covered, and send in a recorded speech on that topic  to my email before the exam (format: youtube or google drive; duration: 5 minutes)</a:t>
            </a:r>
            <a:endParaRPr lang="sr-Latn-RS" sz="2800" dirty="0">
              <a:solidFill>
                <a:schemeClr val="tx1"/>
              </a:solidFill>
            </a:endParaRPr>
          </a:p>
        </p:txBody>
      </p:sp>
      <p:cxnSp>
        <p:nvCxnSpPr>
          <p:cNvPr id="5" name="Straight Arrow Connector 4">
            <a:extLst>
              <a:ext uri="{FF2B5EF4-FFF2-40B4-BE49-F238E27FC236}">
                <a16:creationId xmlns:a16="http://schemas.microsoft.com/office/drawing/2014/main" id="{08E1A4A4-5466-5981-6C88-88B969AF9ED6}"/>
              </a:ext>
            </a:extLst>
          </p:cNvPr>
          <p:cNvCxnSpPr/>
          <p:nvPr/>
        </p:nvCxnSpPr>
        <p:spPr>
          <a:xfrm flipV="1">
            <a:off x="3338004" y="2828638"/>
            <a:ext cx="843379" cy="420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398622F-F2B9-5894-5D70-0E4F37F29050}"/>
              </a:ext>
            </a:extLst>
          </p:cNvPr>
          <p:cNvCxnSpPr/>
          <p:nvPr/>
        </p:nvCxnSpPr>
        <p:spPr>
          <a:xfrm>
            <a:off x="3338004" y="3429000"/>
            <a:ext cx="941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58AD11D-8E20-BA65-57AC-06BC9CF475BB}"/>
              </a:ext>
            </a:extLst>
          </p:cNvPr>
          <p:cNvCxnSpPr/>
          <p:nvPr/>
        </p:nvCxnSpPr>
        <p:spPr>
          <a:xfrm>
            <a:off x="2858610" y="4332303"/>
            <a:ext cx="9676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B24AFBB-0BD7-B021-F474-900DDB05DBBE}"/>
              </a:ext>
            </a:extLst>
          </p:cNvPr>
          <p:cNvCxnSpPr/>
          <p:nvPr/>
        </p:nvCxnSpPr>
        <p:spPr>
          <a:xfrm>
            <a:off x="2796466" y="4554245"/>
            <a:ext cx="1029810" cy="435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Customer review with solid fill">
            <a:extLst>
              <a:ext uri="{FF2B5EF4-FFF2-40B4-BE49-F238E27FC236}">
                <a16:creationId xmlns:a16="http://schemas.microsoft.com/office/drawing/2014/main" id="{05224D0F-6B80-24F4-82C4-73B78C7180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8334" y="3808931"/>
            <a:ext cx="914400" cy="914400"/>
          </a:xfrm>
          <a:prstGeom prst="rect">
            <a:avLst/>
          </a:prstGeom>
        </p:spPr>
      </p:pic>
      <p:pic>
        <p:nvPicPr>
          <p:cNvPr id="15" name="Graphic 14" descr="Checklist with solid fill">
            <a:extLst>
              <a:ext uri="{FF2B5EF4-FFF2-40B4-BE49-F238E27FC236}">
                <a16:creationId xmlns:a16="http://schemas.microsoft.com/office/drawing/2014/main" id="{D859F27B-C631-73A0-841B-BBF0DB5275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39504" y="2437332"/>
            <a:ext cx="914400" cy="914400"/>
          </a:xfrm>
          <a:prstGeom prst="rect">
            <a:avLst/>
          </a:prstGeom>
        </p:spPr>
      </p:pic>
      <p:pic>
        <p:nvPicPr>
          <p:cNvPr id="16" name="Graphic 15" descr="Email with solid fill">
            <a:extLst>
              <a:ext uri="{FF2B5EF4-FFF2-40B4-BE49-F238E27FC236}">
                <a16:creationId xmlns:a16="http://schemas.microsoft.com/office/drawing/2014/main" id="{0F300517-9DF8-F7A4-1D66-E2D38FC100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19440" y="5647358"/>
            <a:ext cx="621026" cy="621026"/>
          </a:xfrm>
          <a:prstGeom prst="rect">
            <a:avLst/>
          </a:prstGeom>
        </p:spPr>
      </p:pic>
    </p:spTree>
    <p:extLst>
      <p:ext uri="{BB962C8B-B14F-4D97-AF65-F5344CB8AC3E}">
        <p14:creationId xmlns:p14="http://schemas.microsoft.com/office/powerpoint/2010/main" val="333597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53DE-A25B-5A9D-DA86-12241A380413}"/>
              </a:ext>
            </a:extLst>
          </p:cNvPr>
          <p:cNvSpPr>
            <a:spLocks noGrp="1"/>
          </p:cNvSpPr>
          <p:nvPr>
            <p:ph type="title"/>
          </p:nvPr>
        </p:nvSpPr>
        <p:spPr>
          <a:xfrm>
            <a:off x="1097280" y="286604"/>
            <a:ext cx="10058400" cy="1187090"/>
          </a:xfrm>
        </p:spPr>
        <p:txBody>
          <a:bodyPr/>
          <a:lstStyle/>
          <a:p>
            <a:r>
              <a:rPr lang="sr-Latn-RS" dirty="0">
                <a:solidFill>
                  <a:schemeClr val="tx1"/>
                </a:solidFill>
              </a:rPr>
              <a:t>Exam Structure &amp; Goals</a:t>
            </a:r>
          </a:p>
        </p:txBody>
      </p:sp>
      <p:sp>
        <p:nvSpPr>
          <p:cNvPr id="3" name="Content Placeholder 2">
            <a:extLst>
              <a:ext uri="{FF2B5EF4-FFF2-40B4-BE49-F238E27FC236}">
                <a16:creationId xmlns:a16="http://schemas.microsoft.com/office/drawing/2014/main" id="{880892C9-ABD2-E15C-1D3F-3784A4E4CE33}"/>
              </a:ext>
            </a:extLst>
          </p:cNvPr>
          <p:cNvSpPr>
            <a:spLocks noGrp="1"/>
          </p:cNvSpPr>
          <p:nvPr>
            <p:ph idx="1"/>
          </p:nvPr>
        </p:nvSpPr>
        <p:spPr>
          <a:xfrm>
            <a:off x="523783" y="1740023"/>
            <a:ext cx="11319029" cy="4456591"/>
          </a:xfrm>
        </p:spPr>
        <p:txBody>
          <a:bodyPr>
            <a:normAutofit fontScale="92500"/>
          </a:bodyPr>
          <a:lstStyle/>
          <a:p>
            <a:r>
              <a:rPr lang="sr-Latn-RS" sz="2800" dirty="0">
                <a:solidFill>
                  <a:schemeClr val="tx1"/>
                </a:solidFill>
              </a:rPr>
              <a:t>The list of all units covered will be posted to Moodle</a:t>
            </a:r>
          </a:p>
          <a:p>
            <a:pPr algn="ctr"/>
            <a:r>
              <a:rPr lang="sr-Latn-RS" sz="2800" b="1" i="1">
                <a:solidFill>
                  <a:schemeClr val="tx1"/>
                </a:solidFill>
              </a:rPr>
              <a:t>Extreme importance </a:t>
            </a:r>
            <a:r>
              <a:rPr lang="sr-Latn-RS" sz="2800" b="1" i="1" dirty="0">
                <a:solidFill>
                  <a:schemeClr val="tx1"/>
                </a:solidFill>
              </a:rPr>
              <a:t>of applying for the exam AND having your final mark signed into your booklets!</a:t>
            </a:r>
            <a:endParaRPr lang="sr-Latn-RS" sz="2800" dirty="0">
              <a:solidFill>
                <a:schemeClr val="tx1"/>
              </a:solidFill>
            </a:endParaRPr>
          </a:p>
          <a:p>
            <a:r>
              <a:rPr lang="sr-Latn-RS" sz="2800" dirty="0">
                <a:solidFill>
                  <a:schemeClr val="tx1"/>
                </a:solidFill>
              </a:rPr>
              <a:t>The aim of English courses (ESP):</a:t>
            </a:r>
          </a:p>
          <a:p>
            <a:pPr marL="514350" indent="-514350">
              <a:buFont typeface="+mj-lt"/>
              <a:buAutoNum type="arabicPeriod"/>
            </a:pPr>
            <a:r>
              <a:rPr lang="sr-Latn-RS" sz="2800" dirty="0">
                <a:solidFill>
                  <a:schemeClr val="tx1"/>
                </a:solidFill>
              </a:rPr>
              <a:t>To familiarise students with the terminology for Transport and Traffic Engineering</a:t>
            </a:r>
          </a:p>
          <a:p>
            <a:pPr marL="514350" indent="-514350">
              <a:buFont typeface="+mj-lt"/>
              <a:buAutoNum type="arabicPeriod"/>
            </a:pPr>
            <a:r>
              <a:rPr lang="sr-Latn-RS" sz="2800" dirty="0">
                <a:solidFill>
                  <a:schemeClr val="tx1"/>
                </a:solidFill>
              </a:rPr>
              <a:t>To facilitate a fluent, accurate usage of the foreign language</a:t>
            </a:r>
          </a:p>
          <a:p>
            <a:pPr marL="514350" indent="-514350">
              <a:buFont typeface="+mj-lt"/>
              <a:buAutoNum type="arabicPeriod"/>
            </a:pPr>
            <a:r>
              <a:rPr lang="sr-Latn-RS" sz="2800" dirty="0">
                <a:solidFill>
                  <a:schemeClr val="tx1"/>
                </a:solidFill>
              </a:rPr>
              <a:t>To enable students to use the language more freely in everyday communication</a:t>
            </a:r>
          </a:p>
          <a:p>
            <a:pPr marL="514350" indent="-514350">
              <a:buFont typeface="+mj-lt"/>
              <a:buAutoNum type="arabicPeriod"/>
            </a:pPr>
            <a:r>
              <a:rPr lang="sr-Latn-RS" sz="2800" dirty="0">
                <a:solidFill>
                  <a:schemeClr val="tx1"/>
                </a:solidFill>
              </a:rPr>
              <a:t>To understand and be understood by native speakers</a:t>
            </a:r>
          </a:p>
        </p:txBody>
      </p:sp>
      <p:pic>
        <p:nvPicPr>
          <p:cNvPr id="15" name="Graphic 14" descr="Brain in head with solid fill">
            <a:extLst>
              <a:ext uri="{FF2B5EF4-FFF2-40B4-BE49-F238E27FC236}">
                <a16:creationId xmlns:a16="http://schemas.microsoft.com/office/drawing/2014/main" id="{0745996B-AF08-5871-AA02-8B35E237DF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7868" y="3433253"/>
            <a:ext cx="792332" cy="792332"/>
          </a:xfrm>
          <a:prstGeom prst="rect">
            <a:avLst/>
          </a:prstGeom>
        </p:spPr>
      </p:pic>
      <p:pic>
        <p:nvPicPr>
          <p:cNvPr id="17" name="Graphic 16" descr="Boardroom with solid fill">
            <a:extLst>
              <a:ext uri="{FF2B5EF4-FFF2-40B4-BE49-F238E27FC236}">
                <a16:creationId xmlns:a16="http://schemas.microsoft.com/office/drawing/2014/main" id="{70FB3F64-2459-5303-3E90-4C95A4917F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5682" y="5448669"/>
            <a:ext cx="914400" cy="914400"/>
          </a:xfrm>
          <a:prstGeom prst="rect">
            <a:avLst/>
          </a:prstGeom>
        </p:spPr>
      </p:pic>
      <p:pic>
        <p:nvPicPr>
          <p:cNvPr id="19" name="Graphic 18" descr="Podium with solid fill">
            <a:extLst>
              <a:ext uri="{FF2B5EF4-FFF2-40B4-BE49-F238E27FC236}">
                <a16:creationId xmlns:a16="http://schemas.microsoft.com/office/drawing/2014/main" id="{9F1DDCE0-E55B-B5CC-082A-DCDB768893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20308" y="4491914"/>
            <a:ext cx="827103" cy="827103"/>
          </a:xfrm>
          <a:prstGeom prst="rect">
            <a:avLst/>
          </a:prstGeom>
        </p:spPr>
      </p:pic>
    </p:spTree>
    <p:extLst>
      <p:ext uri="{BB962C8B-B14F-4D97-AF65-F5344CB8AC3E}">
        <p14:creationId xmlns:p14="http://schemas.microsoft.com/office/powerpoint/2010/main" val="413311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A252-0CE9-4C9B-68E6-E2023EA262FA}"/>
              </a:ext>
            </a:extLst>
          </p:cNvPr>
          <p:cNvSpPr>
            <a:spLocks noGrp="1"/>
          </p:cNvSpPr>
          <p:nvPr>
            <p:ph type="title"/>
          </p:nvPr>
        </p:nvSpPr>
        <p:spPr>
          <a:xfrm>
            <a:off x="316044" y="5877017"/>
            <a:ext cx="11668809" cy="828731"/>
          </a:xfrm>
        </p:spPr>
        <p:txBody>
          <a:bodyPr/>
          <a:lstStyle/>
          <a:p>
            <a:pPr algn="ctr"/>
            <a:r>
              <a:rPr lang="sr-Latn-RS" sz="5400" b="1" dirty="0">
                <a:solidFill>
                  <a:schemeClr val="tx1"/>
                </a:solidFill>
              </a:rPr>
              <a:t>The English Alphabet</a:t>
            </a:r>
          </a:p>
        </p:txBody>
      </p:sp>
      <p:pic>
        <p:nvPicPr>
          <p:cNvPr id="16" name="Picture Placeholder 15">
            <a:extLst>
              <a:ext uri="{FF2B5EF4-FFF2-40B4-BE49-F238E27FC236}">
                <a16:creationId xmlns:a16="http://schemas.microsoft.com/office/drawing/2014/main" id="{9E78144A-A023-8C82-1E3F-F2AF9EE1ADB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704" b="2704"/>
          <a:stretch>
            <a:fillRect/>
          </a:stretch>
        </p:blipFill>
        <p:spPr>
          <a:xfrm>
            <a:off x="0" y="0"/>
            <a:ext cx="12191985" cy="5752729"/>
          </a:xfrm>
        </p:spPr>
      </p:pic>
    </p:spTree>
    <p:extLst>
      <p:ext uri="{BB962C8B-B14F-4D97-AF65-F5344CB8AC3E}">
        <p14:creationId xmlns:p14="http://schemas.microsoft.com/office/powerpoint/2010/main" val="318688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48F3-99FD-3433-6032-E812D485488D}"/>
              </a:ext>
            </a:extLst>
          </p:cNvPr>
          <p:cNvSpPr>
            <a:spLocks noGrp="1"/>
          </p:cNvSpPr>
          <p:nvPr>
            <p:ph type="title"/>
          </p:nvPr>
        </p:nvSpPr>
        <p:spPr>
          <a:xfrm>
            <a:off x="1062255" y="117743"/>
            <a:ext cx="10058400" cy="1036170"/>
          </a:xfrm>
        </p:spPr>
        <p:txBody>
          <a:bodyPr/>
          <a:lstStyle/>
          <a:p>
            <a:r>
              <a:rPr lang="sr-Latn-RS" dirty="0">
                <a:solidFill>
                  <a:schemeClr val="tx1"/>
                </a:solidFill>
              </a:rPr>
              <a:t>Vrste reči = Parts of Speech</a:t>
            </a:r>
          </a:p>
        </p:txBody>
      </p:sp>
      <p:sp>
        <p:nvSpPr>
          <p:cNvPr id="3" name="Content Placeholder 2">
            <a:extLst>
              <a:ext uri="{FF2B5EF4-FFF2-40B4-BE49-F238E27FC236}">
                <a16:creationId xmlns:a16="http://schemas.microsoft.com/office/drawing/2014/main" id="{CCACE601-59E7-8EB6-ABD7-26BED2E5679B}"/>
              </a:ext>
            </a:extLst>
          </p:cNvPr>
          <p:cNvSpPr>
            <a:spLocks noGrp="1"/>
          </p:cNvSpPr>
          <p:nvPr>
            <p:ph idx="1"/>
          </p:nvPr>
        </p:nvSpPr>
        <p:spPr>
          <a:xfrm>
            <a:off x="435007" y="1322774"/>
            <a:ext cx="10720674" cy="5388744"/>
          </a:xfrm>
        </p:spPr>
        <p:txBody>
          <a:bodyPr>
            <a:normAutofit/>
          </a:bodyPr>
          <a:lstStyle/>
          <a:p>
            <a:r>
              <a:rPr lang="sr-Latn-RS" sz="2800" dirty="0">
                <a:solidFill>
                  <a:schemeClr val="tx1"/>
                </a:solidFill>
              </a:rPr>
              <a:t>Imenice 		</a:t>
            </a:r>
          </a:p>
          <a:p>
            <a:r>
              <a:rPr lang="sr-Latn-RS" sz="2800" dirty="0">
                <a:solidFill>
                  <a:schemeClr val="tx1"/>
                </a:solidFill>
              </a:rPr>
              <a:t>Zamenice</a:t>
            </a:r>
          </a:p>
          <a:p>
            <a:r>
              <a:rPr lang="sr-Latn-RS" sz="2800" dirty="0">
                <a:solidFill>
                  <a:schemeClr val="tx1"/>
                </a:solidFill>
              </a:rPr>
              <a:t>Glagoli</a:t>
            </a:r>
          </a:p>
          <a:p>
            <a:r>
              <a:rPr lang="sr-Latn-RS" sz="2800" dirty="0">
                <a:solidFill>
                  <a:schemeClr val="tx1"/>
                </a:solidFill>
              </a:rPr>
              <a:t>Brojevi</a:t>
            </a:r>
          </a:p>
          <a:p>
            <a:r>
              <a:rPr lang="sr-Latn-RS" sz="2800" dirty="0">
                <a:solidFill>
                  <a:schemeClr val="tx1"/>
                </a:solidFill>
              </a:rPr>
              <a:t>Pridevi</a:t>
            </a:r>
          </a:p>
          <a:p>
            <a:r>
              <a:rPr lang="sr-Latn-RS" sz="2800" dirty="0">
                <a:solidFill>
                  <a:schemeClr val="tx1"/>
                </a:solidFill>
              </a:rPr>
              <a:t>Prilozi</a:t>
            </a:r>
          </a:p>
          <a:p>
            <a:r>
              <a:rPr lang="sr-Latn-RS" sz="2800" dirty="0">
                <a:solidFill>
                  <a:schemeClr val="tx1"/>
                </a:solidFill>
              </a:rPr>
              <a:t>Predlozi</a:t>
            </a:r>
          </a:p>
          <a:p>
            <a:r>
              <a:rPr lang="sr-Latn-RS" sz="2800" dirty="0">
                <a:solidFill>
                  <a:schemeClr val="tx1"/>
                </a:solidFill>
              </a:rPr>
              <a:t>Veznici</a:t>
            </a:r>
          </a:p>
          <a:p>
            <a:r>
              <a:rPr lang="sr-Latn-RS" sz="2800" dirty="0">
                <a:solidFill>
                  <a:schemeClr val="tx1"/>
                </a:solidFill>
              </a:rPr>
              <a:t>Članovi</a:t>
            </a:r>
          </a:p>
          <a:p>
            <a:pPr marL="0" indent="0">
              <a:buNone/>
            </a:pPr>
            <a:endParaRPr lang="sr-Latn-RS" dirty="0"/>
          </a:p>
        </p:txBody>
      </p:sp>
      <p:sp>
        <p:nvSpPr>
          <p:cNvPr id="6" name="Arrow: Right 5">
            <a:extLst>
              <a:ext uri="{FF2B5EF4-FFF2-40B4-BE49-F238E27FC236}">
                <a16:creationId xmlns:a16="http://schemas.microsoft.com/office/drawing/2014/main" id="{8B57E8F1-3584-33AE-2405-3FD8575D2346}"/>
              </a:ext>
            </a:extLst>
          </p:cNvPr>
          <p:cNvSpPr/>
          <p:nvPr/>
        </p:nvSpPr>
        <p:spPr>
          <a:xfrm>
            <a:off x="1883546" y="1529917"/>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7" name="Arrow: Right 6">
            <a:extLst>
              <a:ext uri="{FF2B5EF4-FFF2-40B4-BE49-F238E27FC236}">
                <a16:creationId xmlns:a16="http://schemas.microsoft.com/office/drawing/2014/main" id="{9BA403A2-A305-6DCA-9E37-D2DA438C9D37}"/>
              </a:ext>
            </a:extLst>
          </p:cNvPr>
          <p:cNvSpPr/>
          <p:nvPr/>
        </p:nvSpPr>
        <p:spPr>
          <a:xfrm>
            <a:off x="2145438" y="2074783"/>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Arrow: Right 7">
            <a:extLst>
              <a:ext uri="{FF2B5EF4-FFF2-40B4-BE49-F238E27FC236}">
                <a16:creationId xmlns:a16="http://schemas.microsoft.com/office/drawing/2014/main" id="{7B3B6724-B928-A37F-DAA6-7D0D122B7438}"/>
              </a:ext>
            </a:extLst>
          </p:cNvPr>
          <p:cNvSpPr/>
          <p:nvPr/>
        </p:nvSpPr>
        <p:spPr>
          <a:xfrm>
            <a:off x="1756300" y="2663741"/>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Arrow: Right 8">
            <a:extLst>
              <a:ext uri="{FF2B5EF4-FFF2-40B4-BE49-F238E27FC236}">
                <a16:creationId xmlns:a16="http://schemas.microsoft.com/office/drawing/2014/main" id="{BD84B560-D64E-3719-1BE0-5D545ECB0DD8}"/>
              </a:ext>
            </a:extLst>
          </p:cNvPr>
          <p:cNvSpPr/>
          <p:nvPr/>
        </p:nvSpPr>
        <p:spPr>
          <a:xfrm>
            <a:off x="1814004" y="3221067"/>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Arrow: Right 9">
            <a:extLst>
              <a:ext uri="{FF2B5EF4-FFF2-40B4-BE49-F238E27FC236}">
                <a16:creationId xmlns:a16="http://schemas.microsoft.com/office/drawing/2014/main" id="{4F98E05E-6053-E9A6-1EBD-D42CF915E53A}"/>
              </a:ext>
            </a:extLst>
          </p:cNvPr>
          <p:cNvSpPr/>
          <p:nvPr/>
        </p:nvSpPr>
        <p:spPr>
          <a:xfrm>
            <a:off x="1769616" y="3783788"/>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Arrow: Right 10">
            <a:extLst>
              <a:ext uri="{FF2B5EF4-FFF2-40B4-BE49-F238E27FC236}">
                <a16:creationId xmlns:a16="http://schemas.microsoft.com/office/drawing/2014/main" id="{7CEF79F5-2BDF-ADE6-E2C7-E39BC9156547}"/>
              </a:ext>
            </a:extLst>
          </p:cNvPr>
          <p:cNvSpPr/>
          <p:nvPr/>
        </p:nvSpPr>
        <p:spPr>
          <a:xfrm>
            <a:off x="1703034" y="4320116"/>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2" name="Arrow: Right 11">
            <a:extLst>
              <a:ext uri="{FF2B5EF4-FFF2-40B4-BE49-F238E27FC236}">
                <a16:creationId xmlns:a16="http://schemas.microsoft.com/office/drawing/2014/main" id="{BDC121BA-FF18-92E9-079E-F817B58ADD67}"/>
              </a:ext>
            </a:extLst>
          </p:cNvPr>
          <p:cNvSpPr/>
          <p:nvPr/>
        </p:nvSpPr>
        <p:spPr>
          <a:xfrm>
            <a:off x="1892424" y="4892747"/>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3" name="Arrow: Right 12">
            <a:extLst>
              <a:ext uri="{FF2B5EF4-FFF2-40B4-BE49-F238E27FC236}">
                <a16:creationId xmlns:a16="http://schemas.microsoft.com/office/drawing/2014/main" id="{F01BDAC2-0C1A-86C2-19F7-CD55EE6F2BA2}"/>
              </a:ext>
            </a:extLst>
          </p:cNvPr>
          <p:cNvSpPr/>
          <p:nvPr/>
        </p:nvSpPr>
        <p:spPr>
          <a:xfrm>
            <a:off x="1769616" y="5466990"/>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4" name="TextBox 13">
            <a:extLst>
              <a:ext uri="{FF2B5EF4-FFF2-40B4-BE49-F238E27FC236}">
                <a16:creationId xmlns:a16="http://schemas.microsoft.com/office/drawing/2014/main" id="{379274CA-843A-B8DE-7B31-97B1DDF21265}"/>
              </a:ext>
            </a:extLst>
          </p:cNvPr>
          <p:cNvSpPr txBox="1"/>
          <p:nvPr/>
        </p:nvSpPr>
        <p:spPr>
          <a:xfrm>
            <a:off x="3097615" y="1275232"/>
            <a:ext cx="1403434" cy="523220"/>
          </a:xfrm>
          <a:prstGeom prst="rect">
            <a:avLst/>
          </a:prstGeom>
          <a:noFill/>
        </p:spPr>
        <p:txBody>
          <a:bodyPr wrap="square" rtlCol="0">
            <a:spAutoFit/>
          </a:bodyPr>
          <a:lstStyle/>
          <a:p>
            <a:r>
              <a:rPr lang="sr-Latn-RS" sz="2800" dirty="0"/>
              <a:t>Nouns</a:t>
            </a:r>
          </a:p>
        </p:txBody>
      </p:sp>
      <p:sp>
        <p:nvSpPr>
          <p:cNvPr id="15" name="TextBox 14">
            <a:extLst>
              <a:ext uri="{FF2B5EF4-FFF2-40B4-BE49-F238E27FC236}">
                <a16:creationId xmlns:a16="http://schemas.microsoft.com/office/drawing/2014/main" id="{D3799905-D1B8-E673-D02D-3636CA445880}"/>
              </a:ext>
            </a:extLst>
          </p:cNvPr>
          <p:cNvSpPr txBox="1"/>
          <p:nvPr/>
        </p:nvSpPr>
        <p:spPr>
          <a:xfrm>
            <a:off x="3249493" y="1842671"/>
            <a:ext cx="1762408" cy="523220"/>
          </a:xfrm>
          <a:prstGeom prst="rect">
            <a:avLst/>
          </a:prstGeom>
          <a:noFill/>
        </p:spPr>
        <p:txBody>
          <a:bodyPr wrap="square" rtlCol="0">
            <a:spAutoFit/>
          </a:bodyPr>
          <a:lstStyle/>
          <a:p>
            <a:r>
              <a:rPr lang="sr-Latn-RS" sz="2800" dirty="0"/>
              <a:t>Pronouns</a:t>
            </a:r>
          </a:p>
        </p:txBody>
      </p:sp>
      <p:sp>
        <p:nvSpPr>
          <p:cNvPr id="16" name="TextBox 15">
            <a:extLst>
              <a:ext uri="{FF2B5EF4-FFF2-40B4-BE49-F238E27FC236}">
                <a16:creationId xmlns:a16="http://schemas.microsoft.com/office/drawing/2014/main" id="{B9F15507-5F01-DCFC-119D-F6E9095FFBBE}"/>
              </a:ext>
            </a:extLst>
          </p:cNvPr>
          <p:cNvSpPr txBox="1"/>
          <p:nvPr/>
        </p:nvSpPr>
        <p:spPr>
          <a:xfrm>
            <a:off x="2906398" y="2381015"/>
            <a:ext cx="1403434" cy="523220"/>
          </a:xfrm>
          <a:prstGeom prst="rect">
            <a:avLst/>
          </a:prstGeom>
          <a:noFill/>
        </p:spPr>
        <p:txBody>
          <a:bodyPr wrap="square" rtlCol="0">
            <a:spAutoFit/>
          </a:bodyPr>
          <a:lstStyle/>
          <a:p>
            <a:r>
              <a:rPr lang="sr-Latn-RS" sz="2800" dirty="0"/>
              <a:t>Verbs</a:t>
            </a:r>
          </a:p>
        </p:txBody>
      </p:sp>
      <p:sp>
        <p:nvSpPr>
          <p:cNvPr id="17" name="TextBox 16">
            <a:extLst>
              <a:ext uri="{FF2B5EF4-FFF2-40B4-BE49-F238E27FC236}">
                <a16:creationId xmlns:a16="http://schemas.microsoft.com/office/drawing/2014/main" id="{B689F84F-A63B-1032-2A76-89642B0E94F0}"/>
              </a:ext>
            </a:extLst>
          </p:cNvPr>
          <p:cNvSpPr txBox="1"/>
          <p:nvPr/>
        </p:nvSpPr>
        <p:spPr>
          <a:xfrm>
            <a:off x="2871425" y="2954188"/>
            <a:ext cx="1629624" cy="523220"/>
          </a:xfrm>
          <a:prstGeom prst="rect">
            <a:avLst/>
          </a:prstGeom>
          <a:noFill/>
        </p:spPr>
        <p:txBody>
          <a:bodyPr wrap="square" rtlCol="0">
            <a:spAutoFit/>
          </a:bodyPr>
          <a:lstStyle/>
          <a:p>
            <a:r>
              <a:rPr lang="sr-Latn-RS" sz="2800" dirty="0"/>
              <a:t>Numbers</a:t>
            </a:r>
          </a:p>
        </p:txBody>
      </p:sp>
      <p:sp>
        <p:nvSpPr>
          <p:cNvPr id="18" name="TextBox 17">
            <a:extLst>
              <a:ext uri="{FF2B5EF4-FFF2-40B4-BE49-F238E27FC236}">
                <a16:creationId xmlns:a16="http://schemas.microsoft.com/office/drawing/2014/main" id="{E965E580-515D-D8BA-3CB5-F96121E2E586}"/>
              </a:ext>
            </a:extLst>
          </p:cNvPr>
          <p:cNvSpPr txBox="1"/>
          <p:nvPr/>
        </p:nvSpPr>
        <p:spPr>
          <a:xfrm>
            <a:off x="2770360" y="3522178"/>
            <a:ext cx="1874067" cy="523220"/>
          </a:xfrm>
          <a:prstGeom prst="rect">
            <a:avLst/>
          </a:prstGeom>
          <a:noFill/>
        </p:spPr>
        <p:txBody>
          <a:bodyPr wrap="square" rtlCol="0">
            <a:spAutoFit/>
          </a:bodyPr>
          <a:lstStyle/>
          <a:p>
            <a:r>
              <a:rPr lang="sr-Latn-RS" sz="2800" dirty="0"/>
              <a:t>Adjectives</a:t>
            </a:r>
          </a:p>
        </p:txBody>
      </p:sp>
      <p:sp>
        <p:nvSpPr>
          <p:cNvPr id="19" name="TextBox 18">
            <a:extLst>
              <a:ext uri="{FF2B5EF4-FFF2-40B4-BE49-F238E27FC236}">
                <a16:creationId xmlns:a16="http://schemas.microsoft.com/office/drawing/2014/main" id="{02623DB6-496E-150E-279E-98CCFDF48D7C}"/>
              </a:ext>
            </a:extLst>
          </p:cNvPr>
          <p:cNvSpPr txBox="1"/>
          <p:nvPr/>
        </p:nvSpPr>
        <p:spPr>
          <a:xfrm>
            <a:off x="2826189" y="4090168"/>
            <a:ext cx="1762408" cy="523220"/>
          </a:xfrm>
          <a:prstGeom prst="rect">
            <a:avLst/>
          </a:prstGeom>
          <a:noFill/>
        </p:spPr>
        <p:txBody>
          <a:bodyPr wrap="square" rtlCol="0">
            <a:spAutoFit/>
          </a:bodyPr>
          <a:lstStyle/>
          <a:p>
            <a:r>
              <a:rPr lang="sr-Latn-RS" sz="2800" dirty="0"/>
              <a:t>Adverbs</a:t>
            </a:r>
          </a:p>
        </p:txBody>
      </p:sp>
      <p:sp>
        <p:nvSpPr>
          <p:cNvPr id="20" name="TextBox 19">
            <a:extLst>
              <a:ext uri="{FF2B5EF4-FFF2-40B4-BE49-F238E27FC236}">
                <a16:creationId xmlns:a16="http://schemas.microsoft.com/office/drawing/2014/main" id="{8059365A-953F-C6F3-2C12-99735F094B12}"/>
              </a:ext>
            </a:extLst>
          </p:cNvPr>
          <p:cNvSpPr txBox="1"/>
          <p:nvPr/>
        </p:nvSpPr>
        <p:spPr>
          <a:xfrm>
            <a:off x="2925559" y="4679964"/>
            <a:ext cx="2471596" cy="523220"/>
          </a:xfrm>
          <a:prstGeom prst="rect">
            <a:avLst/>
          </a:prstGeom>
          <a:noFill/>
        </p:spPr>
        <p:txBody>
          <a:bodyPr wrap="square" rtlCol="0">
            <a:spAutoFit/>
          </a:bodyPr>
          <a:lstStyle/>
          <a:p>
            <a:r>
              <a:rPr lang="sr-Latn-RS" sz="2800" dirty="0"/>
              <a:t>Prepositions</a:t>
            </a:r>
          </a:p>
        </p:txBody>
      </p:sp>
      <p:sp>
        <p:nvSpPr>
          <p:cNvPr id="21" name="TextBox 20">
            <a:extLst>
              <a:ext uri="{FF2B5EF4-FFF2-40B4-BE49-F238E27FC236}">
                <a16:creationId xmlns:a16="http://schemas.microsoft.com/office/drawing/2014/main" id="{97D7BA2C-832A-DEB4-6D0F-31E87A1BAB0C}"/>
              </a:ext>
            </a:extLst>
          </p:cNvPr>
          <p:cNvSpPr txBox="1"/>
          <p:nvPr/>
        </p:nvSpPr>
        <p:spPr>
          <a:xfrm>
            <a:off x="2826189" y="5199861"/>
            <a:ext cx="2462543" cy="523220"/>
          </a:xfrm>
          <a:prstGeom prst="rect">
            <a:avLst/>
          </a:prstGeom>
          <a:noFill/>
        </p:spPr>
        <p:txBody>
          <a:bodyPr wrap="square" rtlCol="0">
            <a:spAutoFit/>
          </a:bodyPr>
          <a:lstStyle/>
          <a:p>
            <a:r>
              <a:rPr lang="sr-Latn-RS" sz="2800" dirty="0"/>
              <a:t>Conjunctions</a:t>
            </a:r>
          </a:p>
        </p:txBody>
      </p:sp>
      <p:pic>
        <p:nvPicPr>
          <p:cNvPr id="23" name="Picture 22">
            <a:extLst>
              <a:ext uri="{FF2B5EF4-FFF2-40B4-BE49-F238E27FC236}">
                <a16:creationId xmlns:a16="http://schemas.microsoft.com/office/drawing/2014/main" id="{00F22734-AE04-B574-FA3E-BE1FDF432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506" y="571500"/>
            <a:ext cx="4219575" cy="5715000"/>
          </a:xfrm>
          <a:prstGeom prst="rect">
            <a:avLst/>
          </a:prstGeom>
        </p:spPr>
      </p:pic>
      <p:sp>
        <p:nvSpPr>
          <p:cNvPr id="24" name="Arrow: Right 23">
            <a:extLst>
              <a:ext uri="{FF2B5EF4-FFF2-40B4-BE49-F238E27FC236}">
                <a16:creationId xmlns:a16="http://schemas.microsoft.com/office/drawing/2014/main" id="{53687891-728E-40ED-6CF7-B477EB6D0749}"/>
              </a:ext>
            </a:extLst>
          </p:cNvPr>
          <p:cNvSpPr/>
          <p:nvPr/>
        </p:nvSpPr>
        <p:spPr>
          <a:xfrm>
            <a:off x="1883546" y="6031652"/>
            <a:ext cx="763480" cy="97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25" name="TextBox 24">
            <a:extLst>
              <a:ext uri="{FF2B5EF4-FFF2-40B4-BE49-F238E27FC236}">
                <a16:creationId xmlns:a16="http://schemas.microsoft.com/office/drawing/2014/main" id="{F56D1E28-AD9B-85F5-6C18-F428958AF7A1}"/>
              </a:ext>
            </a:extLst>
          </p:cNvPr>
          <p:cNvSpPr txBox="1"/>
          <p:nvPr/>
        </p:nvSpPr>
        <p:spPr>
          <a:xfrm>
            <a:off x="2951534" y="5773581"/>
            <a:ext cx="1695596" cy="523220"/>
          </a:xfrm>
          <a:prstGeom prst="rect">
            <a:avLst/>
          </a:prstGeom>
          <a:noFill/>
        </p:spPr>
        <p:txBody>
          <a:bodyPr wrap="square" rtlCol="0">
            <a:spAutoFit/>
          </a:bodyPr>
          <a:lstStyle/>
          <a:p>
            <a:r>
              <a:rPr lang="sr-Latn-RS" sz="2800" dirty="0"/>
              <a:t>Articles</a:t>
            </a:r>
          </a:p>
        </p:txBody>
      </p:sp>
      <p:sp>
        <p:nvSpPr>
          <p:cNvPr id="26" name="TextBox 25">
            <a:extLst>
              <a:ext uri="{FF2B5EF4-FFF2-40B4-BE49-F238E27FC236}">
                <a16:creationId xmlns:a16="http://schemas.microsoft.com/office/drawing/2014/main" id="{EF17E28A-B15F-8EB8-1C5B-6ACA23D45540}"/>
              </a:ext>
            </a:extLst>
          </p:cNvPr>
          <p:cNvSpPr txBox="1"/>
          <p:nvPr/>
        </p:nvSpPr>
        <p:spPr>
          <a:xfrm>
            <a:off x="4399729" y="1144611"/>
            <a:ext cx="3237463" cy="646331"/>
          </a:xfrm>
          <a:prstGeom prst="rect">
            <a:avLst/>
          </a:prstGeom>
          <a:noFill/>
        </p:spPr>
        <p:txBody>
          <a:bodyPr wrap="square" rtlCol="0">
            <a:spAutoFit/>
          </a:bodyPr>
          <a:lstStyle/>
          <a:p>
            <a:r>
              <a:rPr lang="sr-Latn-RS" dirty="0"/>
              <a:t>table, book, car, Ana, Earth, confusion, anger, fear, student...</a:t>
            </a:r>
          </a:p>
        </p:txBody>
      </p:sp>
      <p:sp>
        <p:nvSpPr>
          <p:cNvPr id="27" name="TextBox 26">
            <a:extLst>
              <a:ext uri="{FF2B5EF4-FFF2-40B4-BE49-F238E27FC236}">
                <a16:creationId xmlns:a16="http://schemas.microsoft.com/office/drawing/2014/main" id="{18918AEF-9980-894B-94A7-6AB5658638F4}"/>
              </a:ext>
            </a:extLst>
          </p:cNvPr>
          <p:cNvSpPr txBox="1"/>
          <p:nvPr/>
        </p:nvSpPr>
        <p:spPr>
          <a:xfrm>
            <a:off x="4881131" y="1842671"/>
            <a:ext cx="2756061" cy="646331"/>
          </a:xfrm>
          <a:prstGeom prst="rect">
            <a:avLst/>
          </a:prstGeom>
          <a:noFill/>
        </p:spPr>
        <p:txBody>
          <a:bodyPr wrap="square" rtlCol="0">
            <a:spAutoFit/>
          </a:bodyPr>
          <a:lstStyle/>
          <a:p>
            <a:r>
              <a:rPr lang="sr-Latn-RS" dirty="0"/>
              <a:t>I, you, me, mine, yours, himself, everyone, anybody</a:t>
            </a:r>
          </a:p>
        </p:txBody>
      </p:sp>
      <p:sp>
        <p:nvSpPr>
          <p:cNvPr id="28" name="TextBox 27">
            <a:extLst>
              <a:ext uri="{FF2B5EF4-FFF2-40B4-BE49-F238E27FC236}">
                <a16:creationId xmlns:a16="http://schemas.microsoft.com/office/drawing/2014/main" id="{CDE57D0C-BC71-4C30-E3E6-EDDB8DCCC400}"/>
              </a:ext>
            </a:extLst>
          </p:cNvPr>
          <p:cNvSpPr txBox="1"/>
          <p:nvPr/>
        </p:nvSpPr>
        <p:spPr>
          <a:xfrm>
            <a:off x="4145872" y="2489002"/>
            <a:ext cx="3421417" cy="369332"/>
          </a:xfrm>
          <a:prstGeom prst="rect">
            <a:avLst/>
          </a:prstGeom>
          <a:noFill/>
        </p:spPr>
        <p:txBody>
          <a:bodyPr wrap="square" rtlCol="0">
            <a:spAutoFit/>
          </a:bodyPr>
          <a:lstStyle/>
          <a:p>
            <a:r>
              <a:rPr lang="sr-Latn-RS" dirty="0"/>
              <a:t>to love, worked, talking, had done</a:t>
            </a:r>
          </a:p>
        </p:txBody>
      </p:sp>
      <p:sp>
        <p:nvSpPr>
          <p:cNvPr id="29" name="TextBox 28">
            <a:extLst>
              <a:ext uri="{FF2B5EF4-FFF2-40B4-BE49-F238E27FC236}">
                <a16:creationId xmlns:a16="http://schemas.microsoft.com/office/drawing/2014/main" id="{A727C94D-37F7-4042-4C45-AF8EE557854C}"/>
              </a:ext>
            </a:extLst>
          </p:cNvPr>
          <p:cNvSpPr txBox="1"/>
          <p:nvPr/>
        </p:nvSpPr>
        <p:spPr>
          <a:xfrm>
            <a:off x="4741655" y="3058503"/>
            <a:ext cx="2956194" cy="369332"/>
          </a:xfrm>
          <a:prstGeom prst="rect">
            <a:avLst/>
          </a:prstGeom>
          <a:noFill/>
        </p:spPr>
        <p:txBody>
          <a:bodyPr wrap="square" rtlCol="0">
            <a:spAutoFit/>
          </a:bodyPr>
          <a:lstStyle/>
          <a:p>
            <a:r>
              <a:rPr lang="sr-Latn-RS" dirty="0"/>
              <a:t>thirteen, first</a:t>
            </a:r>
          </a:p>
        </p:txBody>
      </p:sp>
      <p:sp>
        <p:nvSpPr>
          <p:cNvPr id="30" name="TextBox 29">
            <a:extLst>
              <a:ext uri="{FF2B5EF4-FFF2-40B4-BE49-F238E27FC236}">
                <a16:creationId xmlns:a16="http://schemas.microsoft.com/office/drawing/2014/main" id="{92C0E7B5-9EF9-EA45-3443-3E45D6541730}"/>
              </a:ext>
            </a:extLst>
          </p:cNvPr>
          <p:cNvSpPr txBox="1"/>
          <p:nvPr/>
        </p:nvSpPr>
        <p:spPr>
          <a:xfrm>
            <a:off x="4644427" y="3584483"/>
            <a:ext cx="2922862" cy="369332"/>
          </a:xfrm>
          <a:prstGeom prst="rect">
            <a:avLst/>
          </a:prstGeom>
          <a:noFill/>
        </p:spPr>
        <p:txBody>
          <a:bodyPr wrap="square" rtlCol="0">
            <a:spAutoFit/>
          </a:bodyPr>
          <a:lstStyle/>
          <a:p>
            <a:r>
              <a:rPr lang="sr-Latn-RS" dirty="0"/>
              <a:t>sociable, introverted, fun</a:t>
            </a:r>
          </a:p>
        </p:txBody>
      </p:sp>
      <p:sp>
        <p:nvSpPr>
          <p:cNvPr id="31" name="TextBox 30">
            <a:extLst>
              <a:ext uri="{FF2B5EF4-FFF2-40B4-BE49-F238E27FC236}">
                <a16:creationId xmlns:a16="http://schemas.microsoft.com/office/drawing/2014/main" id="{2679BE2C-C168-72E3-12AF-EBE2CC97FA16}"/>
              </a:ext>
            </a:extLst>
          </p:cNvPr>
          <p:cNvSpPr txBox="1"/>
          <p:nvPr/>
        </p:nvSpPr>
        <p:spPr>
          <a:xfrm>
            <a:off x="4399729" y="4199138"/>
            <a:ext cx="2922862" cy="369332"/>
          </a:xfrm>
          <a:prstGeom prst="rect">
            <a:avLst/>
          </a:prstGeom>
          <a:noFill/>
        </p:spPr>
        <p:txBody>
          <a:bodyPr wrap="square" rtlCol="0">
            <a:spAutoFit/>
          </a:bodyPr>
          <a:lstStyle/>
          <a:p>
            <a:r>
              <a:rPr lang="sr-Latn-RS" dirty="0"/>
              <a:t>slowly, kindly, beautifully</a:t>
            </a:r>
          </a:p>
        </p:txBody>
      </p:sp>
      <p:sp>
        <p:nvSpPr>
          <p:cNvPr id="32" name="TextBox 31">
            <a:extLst>
              <a:ext uri="{FF2B5EF4-FFF2-40B4-BE49-F238E27FC236}">
                <a16:creationId xmlns:a16="http://schemas.microsoft.com/office/drawing/2014/main" id="{08AD5D56-4B3C-23B6-FF4A-B069F75B01A7}"/>
              </a:ext>
            </a:extLst>
          </p:cNvPr>
          <p:cNvSpPr txBox="1"/>
          <p:nvPr/>
        </p:nvSpPr>
        <p:spPr>
          <a:xfrm>
            <a:off x="4923773" y="4837561"/>
            <a:ext cx="2922862" cy="369332"/>
          </a:xfrm>
          <a:prstGeom prst="rect">
            <a:avLst/>
          </a:prstGeom>
          <a:noFill/>
        </p:spPr>
        <p:txBody>
          <a:bodyPr wrap="square" rtlCol="0">
            <a:spAutoFit/>
          </a:bodyPr>
          <a:lstStyle/>
          <a:p>
            <a:r>
              <a:rPr lang="sr-Latn-RS" dirty="0"/>
              <a:t>in, into, at, out, above, below</a:t>
            </a:r>
          </a:p>
        </p:txBody>
      </p:sp>
      <p:sp>
        <p:nvSpPr>
          <p:cNvPr id="33" name="TextBox 32">
            <a:extLst>
              <a:ext uri="{FF2B5EF4-FFF2-40B4-BE49-F238E27FC236}">
                <a16:creationId xmlns:a16="http://schemas.microsoft.com/office/drawing/2014/main" id="{DC9DCC63-6F78-75A0-5193-3BDA57437D96}"/>
              </a:ext>
            </a:extLst>
          </p:cNvPr>
          <p:cNvSpPr txBox="1"/>
          <p:nvPr/>
        </p:nvSpPr>
        <p:spPr>
          <a:xfrm>
            <a:off x="5078027" y="5326602"/>
            <a:ext cx="2680479" cy="369332"/>
          </a:xfrm>
          <a:prstGeom prst="rect">
            <a:avLst/>
          </a:prstGeom>
          <a:noFill/>
        </p:spPr>
        <p:txBody>
          <a:bodyPr wrap="square" rtlCol="0">
            <a:spAutoFit/>
          </a:bodyPr>
          <a:lstStyle/>
          <a:p>
            <a:r>
              <a:rPr lang="sr-Latn-RS" dirty="0"/>
              <a:t>and, despite, but</a:t>
            </a:r>
          </a:p>
        </p:txBody>
      </p:sp>
      <p:sp>
        <p:nvSpPr>
          <p:cNvPr id="34" name="TextBox 33">
            <a:extLst>
              <a:ext uri="{FF2B5EF4-FFF2-40B4-BE49-F238E27FC236}">
                <a16:creationId xmlns:a16="http://schemas.microsoft.com/office/drawing/2014/main" id="{47F72DE8-76BB-04C1-B1AA-2256F489F5F1}"/>
              </a:ext>
            </a:extLst>
          </p:cNvPr>
          <p:cNvSpPr txBox="1"/>
          <p:nvPr/>
        </p:nvSpPr>
        <p:spPr>
          <a:xfrm>
            <a:off x="4501049" y="5885895"/>
            <a:ext cx="2462543" cy="369332"/>
          </a:xfrm>
          <a:prstGeom prst="rect">
            <a:avLst/>
          </a:prstGeom>
          <a:noFill/>
        </p:spPr>
        <p:txBody>
          <a:bodyPr wrap="square" rtlCol="0">
            <a:spAutoFit/>
          </a:bodyPr>
          <a:lstStyle/>
          <a:p>
            <a:r>
              <a:rPr lang="sr-Latn-RS" dirty="0"/>
              <a:t>a, an, the</a:t>
            </a:r>
          </a:p>
        </p:txBody>
      </p:sp>
    </p:spTree>
    <p:extLst>
      <p:ext uri="{BB962C8B-B14F-4D97-AF65-F5344CB8AC3E}">
        <p14:creationId xmlns:p14="http://schemas.microsoft.com/office/powerpoint/2010/main" val="191601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 calcmode="lin" valueType="num">
                                      <p:cBhvr additive="base">
                                        <p:cTn id="6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8">
                                            <p:txEl>
                                              <p:pRg st="0" end="0"/>
                                            </p:txEl>
                                          </p:spTgt>
                                        </p:tgtEl>
                                        <p:attrNameLst>
                                          <p:attrName>style.visibility</p:attrName>
                                        </p:attrNameLst>
                                      </p:cBhvr>
                                      <p:to>
                                        <p:strVal val="visible"/>
                                      </p:to>
                                    </p:set>
                                    <p:anim calcmode="lin" valueType="num">
                                      <p:cBhvr additive="base">
                                        <p:cTn id="6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 calcmode="lin" valueType="num">
                                      <p:cBhvr additive="base">
                                        <p:cTn id="7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0">
                                            <p:txEl>
                                              <p:pRg st="0" end="0"/>
                                            </p:txEl>
                                          </p:spTgt>
                                        </p:tgtEl>
                                        <p:attrNameLst>
                                          <p:attrName>style.visibility</p:attrName>
                                        </p:attrNameLst>
                                      </p:cBhvr>
                                      <p:to>
                                        <p:strVal val="visible"/>
                                      </p:to>
                                    </p:set>
                                    <p:anim calcmode="lin" valueType="num">
                                      <p:cBhvr additive="base">
                                        <p:cTn id="8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1">
                                            <p:txEl>
                                              <p:pRg st="0" end="0"/>
                                            </p:txEl>
                                          </p:spTgt>
                                        </p:tgtEl>
                                        <p:attrNameLst>
                                          <p:attrName>style.visibility</p:attrName>
                                        </p:attrNameLst>
                                      </p:cBhvr>
                                      <p:to>
                                        <p:strVal val="visible"/>
                                      </p:to>
                                    </p:set>
                                    <p:anim calcmode="lin" valueType="num">
                                      <p:cBhvr additive="base">
                                        <p:cTn id="8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6">
                                            <p:txEl>
                                              <p:pRg st="0" end="0"/>
                                            </p:txEl>
                                          </p:spTgt>
                                        </p:tgtEl>
                                        <p:attrNameLst>
                                          <p:attrName>style.visibility</p:attrName>
                                        </p:attrNameLst>
                                      </p:cBhvr>
                                      <p:to>
                                        <p:strVal val="visible"/>
                                      </p:to>
                                    </p:set>
                                    <p:animEffect transition="in" filter="fade">
                                      <p:cBhvr>
                                        <p:cTn id="105" dur="500"/>
                                        <p:tgtEl>
                                          <p:spTgt spid="26">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500"/>
                                        <p:tgtEl>
                                          <p:spTgt spid="2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500"/>
                                        <p:tgtEl>
                                          <p:spTgt spid="31"/>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500"/>
                                        <p:tgtEl>
                                          <p:spTgt spid="3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fade">
                                      <p:cBhvr>
                                        <p:cTn id="1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5"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9B04-2867-F064-EA3B-259D0B3851DF}"/>
              </a:ext>
            </a:extLst>
          </p:cNvPr>
          <p:cNvSpPr>
            <a:spLocks noGrp="1"/>
          </p:cNvSpPr>
          <p:nvPr>
            <p:ph type="title"/>
          </p:nvPr>
        </p:nvSpPr>
        <p:spPr/>
        <p:txBody>
          <a:bodyPr/>
          <a:lstStyle/>
          <a:p>
            <a:r>
              <a:rPr lang="sr-Latn-RS" dirty="0">
                <a:solidFill>
                  <a:schemeClr val="tx1"/>
                </a:solidFill>
              </a:rPr>
              <a:t>Context is everything!</a:t>
            </a:r>
          </a:p>
        </p:txBody>
      </p:sp>
      <p:sp>
        <p:nvSpPr>
          <p:cNvPr id="3" name="Content Placeholder 2">
            <a:extLst>
              <a:ext uri="{FF2B5EF4-FFF2-40B4-BE49-F238E27FC236}">
                <a16:creationId xmlns:a16="http://schemas.microsoft.com/office/drawing/2014/main" id="{A8A4EF9E-FC36-4074-A2E7-0EEF2BC52085}"/>
              </a:ext>
            </a:extLst>
          </p:cNvPr>
          <p:cNvSpPr>
            <a:spLocks noGrp="1"/>
          </p:cNvSpPr>
          <p:nvPr>
            <p:ph idx="1"/>
          </p:nvPr>
        </p:nvSpPr>
        <p:spPr/>
        <p:txBody>
          <a:bodyPr>
            <a:normAutofit/>
          </a:bodyPr>
          <a:lstStyle/>
          <a:p>
            <a:r>
              <a:rPr lang="sr-Latn-RS" sz="2800" dirty="0">
                <a:solidFill>
                  <a:schemeClr val="tx1"/>
                </a:solidFill>
              </a:rPr>
              <a:t>I have </a:t>
            </a:r>
            <a:r>
              <a:rPr lang="sr-Latn-RS" sz="2800" i="1" dirty="0">
                <a:solidFill>
                  <a:srgbClr val="C00000"/>
                </a:solidFill>
              </a:rPr>
              <a:t>red</a:t>
            </a:r>
            <a:r>
              <a:rPr lang="sr-Latn-RS" sz="2800" dirty="0"/>
              <a:t> </a:t>
            </a:r>
            <a:r>
              <a:rPr lang="sr-Latn-RS" sz="2800" dirty="0">
                <a:solidFill>
                  <a:schemeClr val="tx1"/>
                </a:solidFill>
              </a:rPr>
              <a:t>shoes</a:t>
            </a:r>
            <a:r>
              <a:rPr lang="sr-Latn-RS" sz="2800" dirty="0"/>
              <a:t>.		</a:t>
            </a:r>
            <a:r>
              <a:rPr lang="sr-Latn-RS" sz="2800" dirty="0">
                <a:solidFill>
                  <a:schemeClr val="tx1"/>
                </a:solidFill>
              </a:rPr>
              <a:t>vs</a:t>
            </a:r>
            <a:r>
              <a:rPr lang="sr-Latn-RS" sz="2800" dirty="0"/>
              <a:t>.		</a:t>
            </a:r>
            <a:r>
              <a:rPr lang="sr-Latn-RS" sz="2800" dirty="0">
                <a:solidFill>
                  <a:schemeClr val="tx1"/>
                </a:solidFill>
              </a:rPr>
              <a:t>I love </a:t>
            </a:r>
            <a:r>
              <a:rPr lang="sr-Latn-RS" sz="2800" i="1" dirty="0">
                <a:solidFill>
                  <a:srgbClr val="C00000"/>
                </a:solidFill>
              </a:rPr>
              <a:t>red</a:t>
            </a:r>
            <a:r>
              <a:rPr lang="sr-Latn-RS" sz="2800" dirty="0"/>
              <a:t>.</a:t>
            </a:r>
          </a:p>
          <a:p>
            <a:endParaRPr lang="sr-Latn-RS" sz="2800" dirty="0"/>
          </a:p>
          <a:p>
            <a:r>
              <a:rPr lang="sr-Latn-RS" sz="2800" dirty="0">
                <a:solidFill>
                  <a:schemeClr val="tx1"/>
                </a:solidFill>
              </a:rPr>
              <a:t>Activity for next time:</a:t>
            </a:r>
          </a:p>
          <a:p>
            <a:r>
              <a:rPr lang="sr-Latn-RS" sz="2800" dirty="0">
                <a:solidFill>
                  <a:schemeClr val="tx1"/>
                </a:solidFill>
              </a:rPr>
              <a:t>Learn how to spell your full name!</a:t>
            </a:r>
          </a:p>
        </p:txBody>
      </p:sp>
      <p:pic>
        <p:nvPicPr>
          <p:cNvPr id="5" name="Picture 4">
            <a:extLst>
              <a:ext uri="{FF2B5EF4-FFF2-40B4-BE49-F238E27FC236}">
                <a16:creationId xmlns:a16="http://schemas.microsoft.com/office/drawing/2014/main" id="{CCF260B8-B23E-0967-DDA6-AB38C554D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137" y="2340005"/>
            <a:ext cx="3866595" cy="3866595"/>
          </a:xfrm>
          <a:prstGeom prst="rect">
            <a:avLst/>
          </a:prstGeom>
        </p:spPr>
      </p:pic>
    </p:spTree>
    <p:extLst>
      <p:ext uri="{BB962C8B-B14F-4D97-AF65-F5344CB8AC3E}">
        <p14:creationId xmlns:p14="http://schemas.microsoft.com/office/powerpoint/2010/main" val="3710835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2F24-57EB-EF3C-5602-53C1F85D017D}"/>
              </a:ext>
            </a:extLst>
          </p:cNvPr>
          <p:cNvSpPr>
            <a:spLocks noGrp="1"/>
          </p:cNvSpPr>
          <p:nvPr>
            <p:ph type="title"/>
          </p:nvPr>
        </p:nvSpPr>
        <p:spPr/>
        <p:txBody>
          <a:bodyPr/>
          <a:lstStyle/>
          <a:p>
            <a:r>
              <a:rPr lang="sr-Latn-RS" dirty="0">
                <a:solidFill>
                  <a:schemeClr val="tx1"/>
                </a:solidFill>
              </a:rPr>
              <a:t>Traffic		vs.		Transport</a:t>
            </a:r>
          </a:p>
        </p:txBody>
      </p:sp>
      <p:sp>
        <p:nvSpPr>
          <p:cNvPr id="3" name="Content Placeholder 2">
            <a:extLst>
              <a:ext uri="{FF2B5EF4-FFF2-40B4-BE49-F238E27FC236}">
                <a16:creationId xmlns:a16="http://schemas.microsoft.com/office/drawing/2014/main" id="{F1A12CEF-CA7A-EFFE-FBF4-9081296F99E8}"/>
              </a:ext>
            </a:extLst>
          </p:cNvPr>
          <p:cNvSpPr>
            <a:spLocks noGrp="1"/>
          </p:cNvSpPr>
          <p:nvPr>
            <p:ph idx="1"/>
          </p:nvPr>
        </p:nvSpPr>
        <p:spPr>
          <a:xfrm>
            <a:off x="1192863" y="1845733"/>
            <a:ext cx="9806274" cy="4725663"/>
          </a:xfrm>
        </p:spPr>
        <p:txBody>
          <a:bodyPr>
            <a:normAutofit/>
          </a:bodyPr>
          <a:lstStyle/>
          <a:p>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Traffic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refers to the movement of vehicles, goods, or people (pedestrians) in an area that uses infrastructure as a means of travelling from place to place. It could refer to cars moving along roads and highways, aircrafts flying in and out of airports, ships moving along charted routes, and so on.</a:t>
            </a:r>
            <a:endParaRPr lang="sr-Latn-R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Transportation</a:t>
            </a:r>
            <a:r>
              <a:rPr lang="sr-Latn-R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(transport)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the system or means by which creatures or objects are moved from one place to another using modes such as road vehicles, trains, aircraft, ships, and so on.</a:t>
            </a:r>
            <a:endParaRPr lang="sr-Latn-R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r-Latn-RS" dirty="0">
              <a:solidFill>
                <a:schemeClr val="tx1"/>
              </a:solidFill>
            </a:endParaRPr>
          </a:p>
        </p:txBody>
      </p:sp>
      <p:sp>
        <p:nvSpPr>
          <p:cNvPr id="4" name="Not Equal 3">
            <a:extLst>
              <a:ext uri="{FF2B5EF4-FFF2-40B4-BE49-F238E27FC236}">
                <a16:creationId xmlns:a16="http://schemas.microsoft.com/office/drawing/2014/main" id="{F819BFC8-D48B-6150-5E4B-45FEBB5D9657}"/>
              </a:ext>
            </a:extLst>
          </p:cNvPr>
          <p:cNvSpPr/>
          <p:nvPr/>
        </p:nvSpPr>
        <p:spPr>
          <a:xfrm>
            <a:off x="5311066" y="4057095"/>
            <a:ext cx="1569868" cy="781235"/>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solidFill>
                <a:schemeClr val="tx1"/>
              </a:solidFill>
            </a:endParaRPr>
          </a:p>
        </p:txBody>
      </p:sp>
    </p:spTree>
    <p:extLst>
      <p:ext uri="{BB962C8B-B14F-4D97-AF65-F5344CB8AC3E}">
        <p14:creationId xmlns:p14="http://schemas.microsoft.com/office/powerpoint/2010/main" val="3008517728"/>
      </p:ext>
    </p:extLst>
  </p:cSld>
  <p:clrMapOvr>
    <a:masterClrMapping/>
  </p:clrMapOvr>
</p:sld>
</file>

<file path=ppt/theme/theme1.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519</TotalTime>
  <Words>520</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Calibri Light</vt:lpstr>
      <vt:lpstr>Times New Roman</vt:lpstr>
      <vt:lpstr>Retrospect</vt:lpstr>
      <vt:lpstr>Welcome to English 1!</vt:lpstr>
      <vt:lpstr>Introduction</vt:lpstr>
      <vt:lpstr>In case you do opt for English 1...</vt:lpstr>
      <vt:lpstr>Exam structure</vt:lpstr>
      <vt:lpstr>Exam Structure &amp; Goals</vt:lpstr>
      <vt:lpstr>The English Alphabet</vt:lpstr>
      <vt:lpstr>Vrste reči = Parts of Speech</vt:lpstr>
      <vt:lpstr>Context is everything!</vt:lpstr>
      <vt:lpstr>Traffic  vs.  Transport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English 1!</dc:title>
  <dc:creator>Sofija Stefanović</dc:creator>
  <cp:lastModifiedBy>Sofija Stefanović</cp:lastModifiedBy>
  <cp:revision>26</cp:revision>
  <dcterms:created xsi:type="dcterms:W3CDTF">2023-10-01T14:58:57Z</dcterms:created>
  <dcterms:modified xsi:type="dcterms:W3CDTF">2023-10-04T19:37:06Z</dcterms:modified>
</cp:coreProperties>
</file>