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7"/>
  </p:notesMasterIdLst>
  <p:handoutMasterIdLst>
    <p:handoutMasterId r:id="rId28"/>
  </p:handoutMasterIdLst>
  <p:sldIdLst>
    <p:sldId id="286" r:id="rId2"/>
    <p:sldId id="287" r:id="rId3"/>
    <p:sldId id="288" r:id="rId4"/>
    <p:sldId id="289" r:id="rId5"/>
    <p:sldId id="290" r:id="rId6"/>
    <p:sldId id="291" r:id="rId7"/>
    <p:sldId id="292" r:id="rId8"/>
    <p:sldId id="293" r:id="rId9"/>
    <p:sldId id="294" r:id="rId10"/>
    <p:sldId id="295" r:id="rId11"/>
    <p:sldId id="296" r:id="rId12"/>
    <p:sldId id="297" r:id="rId13"/>
    <p:sldId id="298" r:id="rId14"/>
    <p:sldId id="299" r:id="rId15"/>
    <p:sldId id="300" r:id="rId16"/>
    <p:sldId id="301" r:id="rId17"/>
    <p:sldId id="302" r:id="rId18"/>
    <p:sldId id="303" r:id="rId19"/>
    <p:sldId id="304" r:id="rId20"/>
    <p:sldId id="305" r:id="rId21"/>
    <p:sldId id="306" r:id="rId22"/>
    <p:sldId id="307" r:id="rId23"/>
    <p:sldId id="308" r:id="rId24"/>
    <p:sldId id="309" r:id="rId25"/>
    <p:sldId id="275" r:id="rId2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000099"/>
    <a:srgbClr val="00004C"/>
    <a:srgbClr val="000000"/>
    <a:srgbClr val="FFCC00"/>
    <a:srgbClr val="99FF33"/>
    <a:srgbClr val="808080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12" autoAdjust="0"/>
    <p:restoredTop sz="94581" autoAdjust="0"/>
  </p:normalViewPr>
  <p:slideViewPr>
    <p:cSldViewPr>
      <p:cViewPr varScale="1">
        <p:scale>
          <a:sx n="85" d="100"/>
          <a:sy n="85" d="100"/>
        </p:scale>
        <p:origin x="145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1" d="100"/>
          <a:sy n="71" d="100"/>
        </p:scale>
        <p:origin x="-3077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5483B24-888E-4678-A23B-7C432E7CBF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751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4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4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74A2AEA-B2A6-4679-9730-31A0344D25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424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685800" y="1676400"/>
            <a:ext cx="7772400" cy="1828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AA5CE0BA-5AF1-4473-BC0D-AE9E9BCDF5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3" name="Text Box 9"/>
          <p:cNvSpPr txBox="1">
            <a:spLocks noChangeArrowheads="1"/>
          </p:cNvSpPr>
          <p:nvPr userDrawn="1"/>
        </p:nvSpPr>
        <p:spPr bwMode="auto">
          <a:xfrm>
            <a:off x="1524000" y="161925"/>
            <a:ext cx="6224588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Latn-RS" sz="1500">
                <a:solidFill>
                  <a:srgbClr val="3B3470"/>
                </a:solidFill>
              </a:rPr>
              <a:t>T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e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h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n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i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č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k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a </a:t>
            </a:r>
            <a:r>
              <a:rPr lang="en-US" sz="1500">
                <a:solidFill>
                  <a:srgbClr val="3B3470"/>
                </a:solidFill>
              </a:rPr>
              <a:t>  </a:t>
            </a:r>
            <a:r>
              <a:rPr lang="sr-Latn-RS" sz="1500">
                <a:solidFill>
                  <a:srgbClr val="3B3470"/>
                </a:solidFill>
              </a:rPr>
              <a:t>T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e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r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m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o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d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i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n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a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m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i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k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a</a:t>
            </a:r>
            <a:endParaRPr lang="en-US" sz="1500">
              <a:solidFill>
                <a:srgbClr val="3B3470"/>
              </a:solidFill>
            </a:endParaRPr>
          </a:p>
        </p:txBody>
      </p:sp>
      <p:sp>
        <p:nvSpPr>
          <p:cNvPr id="16394" name="Line 10"/>
          <p:cNvSpPr>
            <a:spLocks noChangeShapeType="1"/>
          </p:cNvSpPr>
          <p:nvPr userDrawn="1"/>
        </p:nvSpPr>
        <p:spPr bwMode="auto">
          <a:xfrm>
            <a:off x="228600" y="6400800"/>
            <a:ext cx="8683625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 userDrawn="1"/>
        </p:nvSpPr>
        <p:spPr bwMode="auto">
          <a:xfrm>
            <a:off x="228600" y="533400"/>
            <a:ext cx="8683625" cy="0"/>
          </a:xfrm>
          <a:prstGeom prst="line">
            <a:avLst/>
          </a:prstGeom>
          <a:noFill/>
          <a:ln w="57150" cmpd="thickThin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4" cstate="print"/>
          <a:srcRect l="44375" t="34444" r="31250" b="21111"/>
          <a:stretch>
            <a:fillRect/>
          </a:stretch>
        </p:blipFill>
        <p:spPr bwMode="auto">
          <a:xfrm>
            <a:off x="8458200" y="609600"/>
            <a:ext cx="520064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8"/>
          <p:cNvSpPr txBox="1">
            <a:spLocks noChangeArrowheads="1"/>
          </p:cNvSpPr>
          <p:nvPr userDrawn="1"/>
        </p:nvSpPr>
        <p:spPr bwMode="auto">
          <a:xfrm>
            <a:off x="6557920" y="6350238"/>
            <a:ext cx="243368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Doc. dr </a:t>
            </a:r>
            <a:r>
              <a:rPr lang="sr-Latn-C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Đorđe Petrović</a:t>
            </a:r>
            <a:endParaRPr lang="sr-Latn-RS" sz="1500" i="1">
              <a:solidFill>
                <a:srgbClr val="3B347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Latn-R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Prof. </a:t>
            </a:r>
            <a:r>
              <a:rPr lang="en-U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dr Radomir Mijailovi</a:t>
            </a:r>
            <a:r>
              <a:rPr lang="sr-Latn-C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ć</a:t>
            </a:r>
          </a:p>
        </p:txBody>
      </p:sp>
      <p:sp>
        <p:nvSpPr>
          <p:cNvPr id="10" name="Text Box 11"/>
          <p:cNvSpPr txBox="1">
            <a:spLocks noChangeArrowheads="1"/>
          </p:cNvSpPr>
          <p:nvPr userDrawn="1"/>
        </p:nvSpPr>
        <p:spPr bwMode="auto">
          <a:xfrm>
            <a:off x="133350" y="6437313"/>
            <a:ext cx="2509838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  <a:defRPr/>
            </a:pPr>
            <a:r>
              <a:rPr lang="sr-Latn-CS" sz="1400">
                <a:solidFill>
                  <a:srgbClr val="3B3470"/>
                </a:solidFill>
              </a:rPr>
              <a:t>Saobraćajni fakultet, Beograd</a:t>
            </a:r>
            <a:endParaRPr lang="en-US">
              <a:solidFill>
                <a:srgbClr val="3B3470"/>
              </a:solidFill>
            </a:endParaRPr>
          </a:p>
        </p:txBody>
      </p:sp>
      <p:sp>
        <p:nvSpPr>
          <p:cNvPr id="11" name="Text Box 11"/>
          <p:cNvSpPr txBox="1">
            <a:spLocks noChangeArrowheads="1"/>
          </p:cNvSpPr>
          <p:nvPr userDrawn="1"/>
        </p:nvSpPr>
        <p:spPr bwMode="auto">
          <a:xfrm>
            <a:off x="4170302" y="6430935"/>
            <a:ext cx="800219" cy="327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tabLst>
                <a:tab pos="409575" algn="l"/>
              </a:tabLst>
              <a:defRPr/>
            </a:pPr>
            <a:r>
              <a:rPr lang="en-US" sz="1400" dirty="0">
                <a:solidFill>
                  <a:srgbClr val="3B3470"/>
                </a:solidFill>
              </a:rPr>
              <a:t>- </a:t>
            </a:r>
            <a:r>
              <a:rPr lang="en-US" sz="1400">
                <a:solidFill>
                  <a:srgbClr val="3B3470"/>
                </a:solidFill>
              </a:rPr>
              <a:t>20</a:t>
            </a:r>
            <a:r>
              <a:rPr lang="sr-Latn-RS" sz="1400">
                <a:solidFill>
                  <a:srgbClr val="3B3470"/>
                </a:solidFill>
              </a:rPr>
              <a:t>2</a:t>
            </a:r>
            <a:r>
              <a:rPr lang="en-US" sz="1400">
                <a:solidFill>
                  <a:srgbClr val="3B3470"/>
                </a:solidFill>
              </a:rPr>
              <a:t>5 </a:t>
            </a:r>
            <a:r>
              <a:rPr lang="en-US" sz="1400" dirty="0">
                <a:solidFill>
                  <a:srgbClr val="3B3470"/>
                </a:solidFill>
              </a:rPr>
              <a:t>-</a:t>
            </a:r>
            <a:endParaRPr lang="en-US" dirty="0">
              <a:solidFill>
                <a:srgbClr val="3B3470"/>
              </a:solidFill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4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3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24.w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26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8.wmf"/><Relationship Id="rId4" Type="http://schemas.openxmlformats.org/officeDocument/2006/relationships/oleObject" Target="../embeddings/oleObject9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3" Type="http://schemas.openxmlformats.org/officeDocument/2006/relationships/image" Target="../media/image42.png"/><Relationship Id="rId7" Type="http://schemas.openxmlformats.org/officeDocument/2006/relationships/image" Target="../media/image46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10" Type="http://schemas.openxmlformats.org/officeDocument/2006/relationships/image" Target="../media/image49.png"/><Relationship Id="rId4" Type="http://schemas.openxmlformats.org/officeDocument/2006/relationships/image" Target="../media/image43.png"/><Relationship Id="rId9" Type="http://schemas.openxmlformats.org/officeDocument/2006/relationships/image" Target="../media/image48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1.wmf"/><Relationship Id="rId4" Type="http://schemas.openxmlformats.org/officeDocument/2006/relationships/oleObject" Target="../embeddings/oleObject11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3.wmf"/><Relationship Id="rId4" Type="http://schemas.openxmlformats.org/officeDocument/2006/relationships/oleObject" Target="../embeddings/oleObject13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7" Type="http://schemas.openxmlformats.org/officeDocument/2006/relationships/image" Target="../media/image56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55.wmf"/><Relationship Id="rId4" Type="http://schemas.openxmlformats.org/officeDocument/2006/relationships/oleObject" Target="../embeddings/oleObject15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oleObject" Target="../embeddings/oleObject17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8.wmf"/><Relationship Id="rId4" Type="http://schemas.openxmlformats.org/officeDocument/2006/relationships/oleObject" Target="../embeddings/oleObject18.bin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WordArt 15" descr="White marble"/>
          <p:cNvSpPr>
            <a:spLocks noChangeArrowheads="1" noChangeShapeType="1" noTextEdit="1"/>
          </p:cNvSpPr>
          <p:nvPr/>
        </p:nvSpPr>
        <p:spPr bwMode="auto">
          <a:xfrm>
            <a:off x="2066925" y="1911350"/>
            <a:ext cx="4932363" cy="18208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 Black"/>
              </a:rPr>
              <a:t>SAGOREVANJE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6"/>
          <p:cNvSpPr>
            <a:spLocks noChangeArrowheads="1"/>
          </p:cNvSpPr>
          <p:nvPr/>
        </p:nvSpPr>
        <p:spPr bwMode="auto">
          <a:xfrm>
            <a:off x="212725" y="833438"/>
            <a:ext cx="8382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sr-Cyrl-CS">
                <a:ea typeface="Times New Roman" pitchFamily="18" charset="0"/>
                <a:cs typeface="Arial" charset="0"/>
              </a:rPr>
              <a:t>Toplotna moć goriva se precizno određuje u laboratorijskim uslovima. </a:t>
            </a:r>
            <a:endParaRPr lang="en-US">
              <a:ea typeface="Times New Roman" pitchFamily="18" charset="0"/>
              <a:cs typeface="Arial" charset="0"/>
            </a:endParaRPr>
          </a:p>
        </p:txBody>
      </p:sp>
      <p:sp>
        <p:nvSpPr>
          <p:cNvPr id="2057" name="Rectangle 7"/>
          <p:cNvSpPr>
            <a:spLocks noChangeArrowheads="1"/>
          </p:cNvSpPr>
          <p:nvPr/>
        </p:nvSpPr>
        <p:spPr bwMode="auto">
          <a:xfrm>
            <a:off x="212725" y="1373188"/>
            <a:ext cx="8382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30000"/>
              </a:spcBef>
              <a:spcAft>
                <a:spcPts val="300"/>
              </a:spcAft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en-US">
                <a:ea typeface="Times New Roman" pitchFamily="18" charset="0"/>
                <a:cs typeface="Arial" charset="0"/>
              </a:rPr>
              <a:t>T</a:t>
            </a:r>
            <a:r>
              <a:rPr lang="sr-Cyrl-CS">
                <a:ea typeface="Times New Roman" pitchFamily="18" charset="0"/>
                <a:cs typeface="Arial" charset="0"/>
              </a:rPr>
              <a:t>oplotne moći gasovitog goriva</a:t>
            </a:r>
            <a:r>
              <a:rPr lang="en-US">
                <a:ea typeface="Times New Roman" pitchFamily="18" charset="0"/>
                <a:cs typeface="Arial" charset="0"/>
              </a:rPr>
              <a:t>:</a:t>
            </a:r>
            <a:endParaRPr lang="en-US" sz="2400">
              <a:ea typeface="Times New Roman" pitchFamily="18" charset="0"/>
              <a:cs typeface="Arial" charset="0"/>
            </a:endParaRPr>
          </a:p>
        </p:txBody>
      </p:sp>
      <p:graphicFrame>
        <p:nvGraphicFramePr>
          <p:cNvPr id="2050" name="Object 7"/>
          <p:cNvGraphicFramePr>
            <a:graphicFrameLocks noChangeAspect="1"/>
          </p:cNvGraphicFramePr>
          <p:nvPr/>
        </p:nvGraphicFramePr>
        <p:xfrm>
          <a:off x="2017713" y="1911350"/>
          <a:ext cx="5253037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2" imgW="2616200" imgH="431800" progId="Equation.3">
                  <p:embed/>
                </p:oleObj>
              </mc:Choice>
              <mc:Fallback>
                <p:oleObj name="Equation" r:id="rId2" imgW="2616200" imgH="4318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7713" y="1911350"/>
                        <a:ext cx="5253037" cy="86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8" name="Rectangle 9"/>
          <p:cNvSpPr>
            <a:spLocks noChangeArrowheads="1"/>
          </p:cNvSpPr>
          <p:nvPr/>
        </p:nvSpPr>
        <p:spPr bwMode="auto">
          <a:xfrm>
            <a:off x="212725" y="2973388"/>
            <a:ext cx="33035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sr-Cyrl-CS">
                <a:ea typeface="Times New Roman" pitchFamily="18" charset="0"/>
                <a:cs typeface="Arial" charset="0"/>
              </a:rPr>
              <a:t>Donja toplotna moć goriva</a:t>
            </a:r>
            <a:r>
              <a:rPr lang="en-US">
                <a:ea typeface="Times New Roman" pitchFamily="18" charset="0"/>
                <a:cs typeface="Arial" charset="0"/>
              </a:rPr>
              <a:t>:</a:t>
            </a:r>
            <a:r>
              <a:rPr lang="sr-Cyrl-CS">
                <a:ea typeface="Times New Roman" pitchFamily="18" charset="0"/>
                <a:cs typeface="Arial" charset="0"/>
              </a:rPr>
              <a:t> </a:t>
            </a:r>
            <a:endParaRPr lang="en-US">
              <a:ea typeface="Times New Roman" pitchFamily="18" charset="0"/>
              <a:cs typeface="Arial" charset="0"/>
            </a:endParaRPr>
          </a:p>
        </p:txBody>
      </p:sp>
      <p:graphicFrame>
        <p:nvGraphicFramePr>
          <p:cNvPr id="2051" name="Object 8"/>
          <p:cNvGraphicFramePr>
            <a:graphicFrameLocks noChangeAspect="1"/>
          </p:cNvGraphicFramePr>
          <p:nvPr/>
        </p:nvGraphicFramePr>
        <p:xfrm>
          <a:off x="1406525" y="3429000"/>
          <a:ext cx="6456363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4" imgW="3162300" imgH="266700" progId="Equation.3">
                  <p:embed/>
                </p:oleObj>
              </mc:Choice>
              <mc:Fallback>
                <p:oleObj name="Equation" r:id="rId4" imgW="3162300" imgH="2667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6525" y="3429000"/>
                        <a:ext cx="6456363" cy="536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212725" y="4124325"/>
            <a:ext cx="8382000" cy="120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sr-Cyrl-CS">
                <a:ea typeface="Times New Roman" pitchFamily="18" charset="0"/>
                <a:cs typeface="Arial" charset="0"/>
              </a:rPr>
              <a:t>Prethodne formule su u osnovi aproksimativne za čvrst</a:t>
            </a:r>
            <a:r>
              <a:rPr lang="sr-Latn-CS">
                <a:ea typeface="Times New Roman" pitchFamily="18" charset="0"/>
                <a:cs typeface="Arial" charset="0"/>
              </a:rPr>
              <a:t>a </a:t>
            </a:r>
            <a:r>
              <a:rPr lang="sr-Cyrl-CS">
                <a:ea typeface="Times New Roman" pitchFamily="18" charset="0"/>
                <a:cs typeface="Arial" charset="0"/>
              </a:rPr>
              <a:t>i posebno tečna goriva, zbog pojave tzv. toplote mešanja. Iz sličnog razloga je približna i </a:t>
            </a:r>
            <a:r>
              <a:rPr lang="sl-SI">
                <a:ea typeface="Times New Roman" pitchFamily="18" charset="0"/>
                <a:cs typeface="Arial" charset="0"/>
              </a:rPr>
              <a:t>VDI (Verein De</a:t>
            </a:r>
            <a:r>
              <a:rPr lang="en-US">
                <a:ea typeface="Times New Roman" pitchFamily="18" charset="0"/>
                <a:cs typeface="Arial" charset="0"/>
              </a:rPr>
              <a:t>u</a:t>
            </a:r>
            <a:r>
              <a:rPr lang="sl-SI">
                <a:ea typeface="Times New Roman" pitchFamily="18" charset="0"/>
                <a:cs typeface="Arial" charset="0"/>
              </a:rPr>
              <a:t>tsche Ingenieure) </a:t>
            </a:r>
            <a:r>
              <a:rPr lang="sr-Cyrl-CS">
                <a:ea typeface="Times New Roman" pitchFamily="18" charset="0"/>
                <a:cs typeface="Arial" charset="0"/>
              </a:rPr>
              <a:t>formula</a:t>
            </a:r>
            <a:r>
              <a:rPr lang="en-US">
                <a:ea typeface="Times New Roman" pitchFamily="18" charset="0"/>
                <a:cs typeface="Arial" charset="0"/>
              </a:rPr>
              <a:t>:</a:t>
            </a: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852488" y="5395913"/>
            <a:ext cx="7658100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sl-SI" sz="2400" i="1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sl-SI" sz="2400" i="1" baseline="-2500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sl-SI" sz="2400">
                <a:latin typeface="Times New Roman" pitchFamily="18" charset="0"/>
                <a:cs typeface="Times New Roman" pitchFamily="18" charset="0"/>
              </a:rPr>
              <a:t>  =  33900 </a:t>
            </a:r>
            <a:r>
              <a:rPr lang="sl-SI" sz="2400" i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sl-SI" sz="2400">
                <a:latin typeface="Times New Roman" pitchFamily="18" charset="0"/>
                <a:cs typeface="Times New Roman" pitchFamily="18" charset="0"/>
              </a:rPr>
              <a:t> + 117000 (</a:t>
            </a:r>
            <a:r>
              <a:rPr lang="sl-SI" sz="2400" i="1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sl-SI" sz="240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sr-Cyrl-CS" sz="2400" i="1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l-SI" sz="2400">
                <a:latin typeface="Times New Roman" pitchFamily="18" charset="0"/>
                <a:cs typeface="Times New Roman" pitchFamily="18" charset="0"/>
              </a:rPr>
              <a:t>/8) + 10500 </a:t>
            </a:r>
            <a:r>
              <a:rPr lang="sl-SI" sz="2400" i="1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sl-SI" sz="2400">
                <a:latin typeface="Times New Roman" pitchFamily="18" charset="0"/>
                <a:cs typeface="Times New Roman" pitchFamily="18" charset="0"/>
              </a:rPr>
              <a:t> – 2500 </a:t>
            </a:r>
            <a:r>
              <a:rPr lang="sl-SI" sz="2400" i="1">
                <a:latin typeface="Times New Roman" pitchFamily="18" charset="0"/>
                <a:cs typeface="Times New Roman" pitchFamily="18" charset="0"/>
              </a:rPr>
              <a:t>w, </a:t>
            </a:r>
            <a:r>
              <a:rPr lang="sl-SI" sz="2400">
                <a:latin typeface="Times New Roman" pitchFamily="18" charset="0"/>
                <a:cs typeface="Times New Roman" pitchFamily="18" charset="0"/>
              </a:rPr>
              <a:t>kJ/kg </a:t>
            </a:r>
            <a:endParaRPr lang="en-US" sz="2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8" name="TextBox 6"/>
          <p:cNvSpPr txBox="1">
            <a:spLocks noChangeArrowheads="1"/>
          </p:cNvSpPr>
          <p:nvPr/>
        </p:nvSpPr>
        <p:spPr bwMode="auto">
          <a:xfrm>
            <a:off x="169863" y="1189038"/>
            <a:ext cx="4425950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en-US" sz="2400" b="1"/>
              <a:t>Proračun sagorevanja goriva</a:t>
            </a: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212725" y="1835150"/>
            <a:ext cx="8458200" cy="146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30000"/>
              </a:spcBef>
              <a:spcAft>
                <a:spcPts val="300"/>
              </a:spcAft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sr-Cyrl-CS">
                <a:ea typeface="Times New Roman" pitchFamily="18" charset="0"/>
                <a:cs typeface="Arial" charset="0"/>
              </a:rPr>
              <a:t>Iz materijalnog balansa u procesu sagorevanja se određuje:</a:t>
            </a:r>
            <a:endParaRPr lang="en-US">
              <a:ea typeface="Times New Roman" pitchFamily="18" charset="0"/>
              <a:cs typeface="Arial" charset="0"/>
            </a:endParaRPr>
          </a:p>
          <a:p>
            <a:pPr algn="just">
              <a:lnSpc>
                <a:spcPct val="120000"/>
              </a:lnSpc>
              <a:spcBef>
                <a:spcPct val="30000"/>
              </a:spcBef>
              <a:spcAft>
                <a:spcPts val="300"/>
              </a:spcAft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sl-SI">
                <a:ea typeface="Times New Roman" pitchFamily="18" charset="0"/>
                <a:cs typeface="Arial" charset="0"/>
              </a:rPr>
              <a:t>– </a:t>
            </a:r>
            <a:r>
              <a:rPr lang="sr-Cyrl-CS">
                <a:ea typeface="Times New Roman" pitchFamily="18" charset="0"/>
                <a:cs typeface="Arial" charset="0"/>
              </a:rPr>
              <a:t>potrebna količina kiseonika (vazduha) za sagorevanje</a:t>
            </a:r>
            <a:r>
              <a:rPr lang="ru-RU">
                <a:ea typeface="Times New Roman" pitchFamily="18" charset="0"/>
                <a:cs typeface="Arial" charset="0"/>
              </a:rPr>
              <a:t>,</a:t>
            </a:r>
            <a:endParaRPr lang="en-US">
              <a:ea typeface="Times New Roman" pitchFamily="18" charset="0"/>
              <a:cs typeface="Arial" charset="0"/>
            </a:endParaRPr>
          </a:p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sl-SI">
                <a:ea typeface="Times New Roman" pitchFamily="18" charset="0"/>
                <a:cs typeface="Arial" charset="0"/>
              </a:rPr>
              <a:t>– </a:t>
            </a:r>
            <a:r>
              <a:rPr lang="sr-Cyrl-CS">
                <a:ea typeface="Times New Roman" pitchFamily="18" charset="0"/>
                <a:cs typeface="Arial" charset="0"/>
              </a:rPr>
              <a:t>sastav </a:t>
            </a:r>
            <a:r>
              <a:rPr lang="sr-Latn-CS">
                <a:ea typeface="Times New Roman" pitchFamily="18" charset="0"/>
                <a:cs typeface="Arial" charset="0"/>
              </a:rPr>
              <a:t>i </a:t>
            </a:r>
            <a:r>
              <a:rPr lang="sr-Cyrl-CS">
                <a:ea typeface="Times New Roman" pitchFamily="18" charset="0"/>
                <a:cs typeface="Arial" charset="0"/>
              </a:rPr>
              <a:t>količina produkata sagorevanja.</a:t>
            </a:r>
            <a:endParaRPr lang="en-US">
              <a:ea typeface="Times New Roman" pitchFamily="18" charset="0"/>
              <a:cs typeface="Arial" charset="0"/>
            </a:endParaRP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212725" y="3505200"/>
            <a:ext cx="84582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sr-Cyrl-CS">
                <a:ea typeface="Times New Roman" pitchFamily="18" charset="0"/>
                <a:cs typeface="Arial" charset="0"/>
              </a:rPr>
              <a:t>Sagorlјivi sastojci u gorivu se u procesu sagorevanja vezuju sa kiseonikom u jednom, tačno određenom, ste</a:t>
            </a:r>
            <a:r>
              <a:rPr lang="sr-Latn-CS">
                <a:ea typeface="Times New Roman" pitchFamily="18" charset="0"/>
                <a:cs typeface="Arial" charset="0"/>
              </a:rPr>
              <a:t>h</a:t>
            </a:r>
            <a:r>
              <a:rPr lang="sr-Cyrl-CS">
                <a:ea typeface="Times New Roman" pitchFamily="18" charset="0"/>
                <a:cs typeface="Arial" charset="0"/>
              </a:rPr>
              <a:t>iometrijskom odnosu.</a:t>
            </a:r>
            <a:endParaRPr lang="en-US">
              <a:ea typeface="Times New Roman" pitchFamily="18" charset="0"/>
              <a:cs typeface="Arial" charset="0"/>
            </a:endParaRPr>
          </a:p>
          <a:p>
            <a:pPr algn="just"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en-US">
                <a:ea typeface="Times New Roman" pitchFamily="18" charset="0"/>
                <a:cs typeface="Arial" charset="0"/>
              </a:rPr>
              <a:t>J</a:t>
            </a:r>
            <a:r>
              <a:rPr lang="sr-Cyrl-CS">
                <a:ea typeface="Times New Roman" pitchFamily="18" charset="0"/>
                <a:cs typeface="Arial" charset="0"/>
              </a:rPr>
              <a:t>ednačina hemijske reakcije saog</a:t>
            </a:r>
            <a:r>
              <a:rPr lang="sr-Latn-CS">
                <a:ea typeface="Times New Roman" pitchFamily="18" charset="0"/>
                <a:cs typeface="Arial" charset="0"/>
              </a:rPr>
              <a:t>o</a:t>
            </a:r>
            <a:r>
              <a:rPr lang="sr-Cyrl-CS">
                <a:ea typeface="Times New Roman" pitchFamily="18" charset="0"/>
                <a:cs typeface="Arial" charset="0"/>
              </a:rPr>
              <a:t>revanja elemenata sa kis</a:t>
            </a:r>
            <a:r>
              <a:rPr lang="sr-Latn-CS">
                <a:ea typeface="Times New Roman" pitchFamily="18" charset="0"/>
                <a:cs typeface="Arial" charset="0"/>
              </a:rPr>
              <a:t>e</a:t>
            </a:r>
            <a:r>
              <a:rPr lang="sr-Cyrl-CS">
                <a:ea typeface="Times New Roman" pitchFamily="18" charset="0"/>
                <a:cs typeface="Arial" charset="0"/>
              </a:rPr>
              <a:t>onikom naziva se stehiometrijska jednačina. </a:t>
            </a:r>
            <a:endParaRPr lang="en-US">
              <a:ea typeface="Times New Roman" pitchFamily="18" charset="0"/>
              <a:cs typeface="Arial" charset="0"/>
            </a:endParaRPr>
          </a:p>
          <a:p>
            <a:pPr algn="just"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en-US">
                <a:ea typeface="Times New Roman" pitchFamily="18" charset="0"/>
                <a:cs typeface="Arial" charset="0"/>
              </a:rPr>
              <a:t>S</a:t>
            </a:r>
            <a:r>
              <a:rPr lang="sr-Cyrl-CS">
                <a:ea typeface="Times New Roman" pitchFamily="18" charset="0"/>
                <a:cs typeface="Arial" charset="0"/>
              </a:rPr>
              <a:t>tehiometrijska jednačina</a:t>
            </a:r>
            <a:r>
              <a:rPr lang="en-US">
                <a:ea typeface="Times New Roman" pitchFamily="18" charset="0"/>
                <a:cs typeface="Arial" charset="0"/>
              </a:rPr>
              <a:t> </a:t>
            </a:r>
            <a:r>
              <a:rPr lang="sr-Cyrl-CS">
                <a:ea typeface="Times New Roman" pitchFamily="18" charset="0"/>
                <a:cs typeface="Arial" charset="0"/>
              </a:rPr>
              <a:t>određuje količinu kiseonika potrebnu za potpuno sagorevanje, sastav i količinu produkata sagorevanja i oslobođenu količinu toplote.</a:t>
            </a:r>
            <a:endParaRPr lang="en-US">
              <a:ea typeface="Times New Roman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71825" y="2290763"/>
            <a:ext cx="280035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57375" y="2890838"/>
            <a:ext cx="54292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71775" y="3805238"/>
            <a:ext cx="36004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24150" y="4414838"/>
            <a:ext cx="36957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2" name="Picture 11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95563" y="5319713"/>
            <a:ext cx="395287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3" name="TextBox 10"/>
          <p:cNvSpPr txBox="1">
            <a:spLocks noChangeArrowheads="1"/>
          </p:cNvSpPr>
          <p:nvPr/>
        </p:nvSpPr>
        <p:spPr bwMode="auto">
          <a:xfrm>
            <a:off x="381000" y="1558925"/>
            <a:ext cx="18923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en-US" b="1"/>
              <a:t>1. Ugljenik (C)</a:t>
            </a:r>
          </a:p>
        </p:txBody>
      </p:sp>
      <p:sp>
        <p:nvSpPr>
          <p:cNvPr id="19469" name="Rectangle 4"/>
          <p:cNvSpPr>
            <a:spLocks noChangeArrowheads="1"/>
          </p:cNvSpPr>
          <p:nvPr/>
        </p:nvSpPr>
        <p:spPr bwMode="auto">
          <a:xfrm>
            <a:off x="2830513" y="723900"/>
            <a:ext cx="6070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sr-Cyrl-CS" sz="2400" b="1">
                <a:ea typeface="Times New Roman" pitchFamily="18" charset="0"/>
                <a:cs typeface="Arial" charset="0"/>
              </a:rPr>
              <a:t>Stehiometrijske jednačine sagorevanja čvrstog </a:t>
            </a:r>
            <a:r>
              <a:rPr lang="sr-Latn-CS" sz="2400" b="1">
                <a:ea typeface="Times New Roman" pitchFamily="18" charset="0"/>
                <a:cs typeface="Arial" charset="0"/>
              </a:rPr>
              <a:t>i </a:t>
            </a:r>
            <a:r>
              <a:rPr lang="sr-Cyrl-CS" sz="2400" b="1">
                <a:ea typeface="Times New Roman" pitchFamily="18" charset="0"/>
                <a:cs typeface="Arial" charset="0"/>
              </a:rPr>
              <a:t>tečnog goriva</a:t>
            </a:r>
            <a:endParaRPr lang="en-US" sz="2400" b="1">
              <a:ea typeface="Times New Roman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Box 10"/>
          <p:cNvSpPr txBox="1">
            <a:spLocks noChangeArrowheads="1"/>
          </p:cNvSpPr>
          <p:nvPr/>
        </p:nvSpPr>
        <p:spPr bwMode="auto">
          <a:xfrm>
            <a:off x="381000" y="1076325"/>
            <a:ext cx="188912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en-US"/>
              <a:t>2. </a:t>
            </a:r>
            <a:r>
              <a:rPr lang="en-US" b="1"/>
              <a:t>Vodonik (H)</a:t>
            </a:r>
          </a:p>
        </p:txBody>
      </p:sp>
      <p:pic>
        <p:nvPicPr>
          <p:cNvPr id="2048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33700" y="1693863"/>
            <a:ext cx="32766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95488" y="2593975"/>
            <a:ext cx="515302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33663" y="3382963"/>
            <a:ext cx="387667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6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62275" y="4197350"/>
            <a:ext cx="321945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7" name="Picture 9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95600" y="5010150"/>
            <a:ext cx="335280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10"/>
          <p:cNvSpPr txBox="1">
            <a:spLocks noChangeArrowheads="1"/>
          </p:cNvSpPr>
          <p:nvPr/>
        </p:nvSpPr>
        <p:spPr bwMode="auto">
          <a:xfrm>
            <a:off x="381000" y="1303338"/>
            <a:ext cx="184943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en-US"/>
              <a:t>3. </a:t>
            </a:r>
            <a:r>
              <a:rPr lang="en-US" b="1"/>
              <a:t>Sumpor (S)</a:t>
            </a:r>
          </a:p>
        </p:txBody>
      </p:sp>
      <p:pic>
        <p:nvPicPr>
          <p:cNvPr id="2150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71825" y="1957388"/>
            <a:ext cx="280035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92313" y="2667000"/>
            <a:ext cx="527685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01925" y="3548063"/>
            <a:ext cx="38576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0" name="Picture 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43213" y="4184650"/>
            <a:ext cx="345757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1" name="Picture 11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00350" y="5086350"/>
            <a:ext cx="354330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tangle 4"/>
          <p:cNvSpPr>
            <a:spLocks noChangeArrowheads="1"/>
          </p:cNvSpPr>
          <p:nvPr/>
        </p:nvSpPr>
        <p:spPr bwMode="auto">
          <a:xfrm>
            <a:off x="169863" y="620713"/>
            <a:ext cx="8382000" cy="97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en-US" sz="2400" b="1">
                <a:ea typeface="Times New Roman" pitchFamily="18" charset="0"/>
                <a:cs typeface="Arial" charset="0"/>
              </a:rPr>
              <a:t>Količina kiseonika (vazduha) za sagorevanje čvrstog i tečnog goriva</a:t>
            </a:r>
          </a:p>
        </p:txBody>
      </p:sp>
      <p:sp>
        <p:nvSpPr>
          <p:cNvPr id="3079" name="Rectangle 2"/>
          <p:cNvSpPr>
            <a:spLocks noChangeArrowheads="1"/>
          </p:cNvSpPr>
          <p:nvPr/>
        </p:nvSpPr>
        <p:spPr bwMode="auto">
          <a:xfrm>
            <a:off x="169863" y="1608138"/>
            <a:ext cx="8382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sr-Cyrl-CS">
                <a:ea typeface="Times New Roman" pitchFamily="18" charset="0"/>
                <a:cs typeface="Arial" charset="0"/>
              </a:rPr>
              <a:t>Minimalna količina kiseonika potrebna za potpuno sagorevanje jedinice količine čvrstog ili tečnog goriva dobija se na osnovu prethodnih, st</a:t>
            </a:r>
            <a:r>
              <a:rPr lang="en-US">
                <a:ea typeface="Times New Roman" pitchFamily="18" charset="0"/>
                <a:cs typeface="Arial" charset="0"/>
              </a:rPr>
              <a:t>e</a:t>
            </a:r>
            <a:r>
              <a:rPr lang="sr-Cyrl-CS">
                <a:ea typeface="Times New Roman" pitchFamily="18" charset="0"/>
                <a:cs typeface="Arial" charset="0"/>
              </a:rPr>
              <a:t>hiometrijskih jednačina</a:t>
            </a:r>
            <a:r>
              <a:rPr lang="en-US">
                <a:ea typeface="Times New Roman" pitchFamily="18" charset="0"/>
                <a:cs typeface="Arial" charset="0"/>
              </a:rPr>
              <a:t>: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2239963" y="2686050"/>
          <a:ext cx="4664075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r:id="rId2" imgW="2616200" imgH="393700" progId="Equation.3">
                  <p:embed/>
                </p:oleObj>
              </mc:Choice>
              <mc:Fallback>
                <p:oleObj r:id="rId2" imgW="2616200" imgH="3937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9963" y="2686050"/>
                        <a:ext cx="4664075" cy="695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0" name="Rectangle 6"/>
          <p:cNvSpPr>
            <a:spLocks noChangeArrowheads="1"/>
          </p:cNvSpPr>
          <p:nvPr/>
        </p:nvSpPr>
        <p:spPr bwMode="auto">
          <a:xfrm>
            <a:off x="2598738" y="3308350"/>
            <a:ext cx="6223000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sl-SI" sz="1800" i="1">
                <a:ea typeface="Times New Roman" pitchFamily="18" charset="0"/>
                <a:cs typeface="Arial" charset="0"/>
              </a:rPr>
              <a:t>o</a:t>
            </a:r>
            <a:r>
              <a:rPr lang="sl-SI" sz="1800">
                <a:ea typeface="Times New Roman" pitchFamily="18" charset="0"/>
                <a:cs typeface="Arial" charset="0"/>
              </a:rPr>
              <a:t> </a:t>
            </a:r>
            <a:r>
              <a:rPr lang="sl-SI" sz="1800">
                <a:ea typeface="Times New Roman" pitchFamily="18" charset="0"/>
                <a:cs typeface="Arial" charset="0"/>
                <a:sym typeface="Symbol" pitchFamily="18" charset="2"/>
              </a:rPr>
              <a:t></a:t>
            </a:r>
            <a:r>
              <a:rPr lang="sl-SI" sz="1800">
                <a:ea typeface="Times New Roman" pitchFamily="18" charset="0"/>
                <a:cs typeface="Arial" charset="0"/>
              </a:rPr>
              <a:t>kg O</a:t>
            </a:r>
            <a:r>
              <a:rPr lang="sl-SI" sz="1800" baseline="-25000">
                <a:ea typeface="Times New Roman" pitchFamily="18" charset="0"/>
                <a:cs typeface="Arial" charset="0"/>
              </a:rPr>
              <a:t>2</a:t>
            </a:r>
            <a:r>
              <a:rPr lang="sl-SI" sz="1800">
                <a:ea typeface="Times New Roman" pitchFamily="18" charset="0"/>
                <a:cs typeface="Arial" charset="0"/>
              </a:rPr>
              <a:t>/kg g.</a:t>
            </a:r>
            <a:r>
              <a:rPr lang="sl-SI" sz="1800">
                <a:ea typeface="Times New Roman" pitchFamily="18" charset="0"/>
                <a:cs typeface="Arial" charset="0"/>
                <a:sym typeface="Symbol" pitchFamily="18" charset="2"/>
              </a:rPr>
              <a:t></a:t>
            </a:r>
            <a:r>
              <a:rPr lang="sl-SI" sz="1800">
                <a:ea typeface="Times New Roman" pitchFamily="18" charset="0"/>
                <a:cs typeface="Arial" charset="0"/>
              </a:rPr>
              <a:t> </a:t>
            </a:r>
            <a:r>
              <a:rPr lang="sr-Cyrl-CS" sz="1800">
                <a:ea typeface="Times New Roman" pitchFamily="18" charset="0"/>
                <a:cs typeface="Arial" charset="0"/>
                <a:sym typeface="Symbol" pitchFamily="18" charset="2"/>
              </a:rPr>
              <a:t></a:t>
            </a:r>
            <a:r>
              <a:rPr lang="sr-Cyrl-CS" sz="1800">
                <a:ea typeface="Times New Roman" pitchFamily="18" charset="0"/>
                <a:cs typeface="Arial" charset="0"/>
              </a:rPr>
              <a:t> količina kiseonika već sadržana u gorivu </a:t>
            </a:r>
            <a:endParaRPr lang="en-US" sz="1800">
              <a:ea typeface="Times New Roman" pitchFamily="18" charset="0"/>
              <a:cs typeface="Arial" charset="0"/>
            </a:endParaRP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2103438" y="4340225"/>
          <a:ext cx="4937125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r:id="rId4" imgW="3035300" imgH="431800" progId="Equation.3">
                  <p:embed/>
                </p:oleObj>
              </mc:Choice>
              <mc:Fallback>
                <p:oleObj r:id="rId4" imgW="3035300" imgH="4318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3438" y="4340225"/>
                        <a:ext cx="4937125" cy="695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1" name="Rectangle 11"/>
          <p:cNvSpPr>
            <a:spLocks noChangeArrowheads="1"/>
          </p:cNvSpPr>
          <p:nvPr/>
        </p:nvSpPr>
        <p:spPr bwMode="auto">
          <a:xfrm>
            <a:off x="2239963" y="3808413"/>
            <a:ext cx="46783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30000"/>
              </a:spcBef>
              <a:spcAft>
                <a:spcPts val="300"/>
              </a:spcAft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sl-SI" i="1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l-SI" baseline="-25000">
                <a:latin typeface="Times New Roman" pitchFamily="18" charset="0"/>
                <a:cs typeface="Times New Roman" pitchFamily="18" charset="0"/>
              </a:rPr>
              <a:t>min </a:t>
            </a:r>
            <a:r>
              <a:rPr lang="sl-SI">
                <a:latin typeface="Times New Roman" pitchFamily="18" charset="0"/>
                <a:cs typeface="Times New Roman" pitchFamily="18" charset="0"/>
              </a:rPr>
              <a:t> = 2,67 </a:t>
            </a:r>
            <a:r>
              <a:rPr lang="sl-SI" i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sl-SI">
                <a:latin typeface="Times New Roman" pitchFamily="18" charset="0"/>
                <a:cs typeface="Times New Roman" pitchFamily="18" charset="0"/>
              </a:rPr>
              <a:t> + 8 (</a:t>
            </a:r>
            <a:r>
              <a:rPr lang="sl-SI" i="1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sl-SI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sl-SI" i="1">
                <a:latin typeface="Times New Roman" pitchFamily="18" charset="0"/>
                <a:cs typeface="Times New Roman" pitchFamily="18" charset="0"/>
              </a:rPr>
              <a:t>s -</a:t>
            </a:r>
            <a:r>
              <a:rPr lang="sl-SI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l-SI" i="1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sl-SI">
                <a:latin typeface="Times New Roman" pitchFamily="18" charset="0"/>
                <a:cs typeface="Times New Roman" pitchFamily="18" charset="0"/>
              </a:rPr>
              <a:t>)    </a:t>
            </a:r>
            <a:r>
              <a:rPr lang="sl-SI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</a:t>
            </a:r>
            <a:r>
              <a:rPr lang="sl-SI">
                <a:latin typeface="Times New Roman" pitchFamily="18" charset="0"/>
                <a:cs typeface="Times New Roman" pitchFamily="18" charset="0"/>
              </a:rPr>
              <a:t>kg O</a:t>
            </a:r>
            <a:r>
              <a:rPr lang="sl-SI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l-SI">
                <a:latin typeface="Times New Roman" pitchFamily="18" charset="0"/>
                <a:cs typeface="Times New Roman" pitchFamily="18" charset="0"/>
              </a:rPr>
              <a:t>/kg g.</a:t>
            </a:r>
            <a:r>
              <a:rPr lang="sl-SI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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3009900" y="4987925"/>
          <a:ext cx="3124200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r:id="rId6" imgW="1752600" imgH="393700" progId="Equation.3">
                  <p:embed/>
                </p:oleObj>
              </mc:Choice>
              <mc:Fallback>
                <p:oleObj r:id="rId6" imgW="1752600" imgH="3937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9900" y="4987925"/>
                        <a:ext cx="3124200" cy="696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322263" y="5608638"/>
          <a:ext cx="3989387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r:id="rId8" imgW="2425700" imgH="431800" progId="Equation.3">
                  <p:embed/>
                </p:oleObj>
              </mc:Choice>
              <mc:Fallback>
                <p:oleObj r:id="rId8" imgW="2425700" imgH="431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263" y="5608638"/>
                        <a:ext cx="3989387" cy="704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7" name="Rectangle 18"/>
          <p:cNvSpPr>
            <a:spLocks noChangeArrowheads="1"/>
          </p:cNvSpPr>
          <p:nvPr/>
        </p:nvSpPr>
        <p:spPr bwMode="auto">
          <a:xfrm>
            <a:off x="4495800" y="5684838"/>
            <a:ext cx="38608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sl-SI">
                <a:ea typeface="Times New Roman" pitchFamily="18" charset="0"/>
                <a:cs typeface="Arial" charset="0"/>
              </a:rPr>
              <a:t>- Molijerova </a:t>
            </a:r>
            <a:r>
              <a:rPr lang="sr-Cyrl-CS">
                <a:ea typeface="Times New Roman" pitchFamily="18" charset="0"/>
                <a:cs typeface="Arial" charset="0"/>
              </a:rPr>
              <a:t>karakteristika goriva</a:t>
            </a:r>
            <a:endParaRPr lang="en-US">
              <a:ea typeface="Times New Roman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ChangeArrowheads="1"/>
          </p:cNvSpPr>
          <p:nvPr/>
        </p:nvSpPr>
        <p:spPr bwMode="auto">
          <a:xfrm>
            <a:off x="169863" y="1014413"/>
            <a:ext cx="838200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30000"/>
              </a:spcBef>
              <a:spcAft>
                <a:spcPts val="300"/>
              </a:spcAft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sr-Cyrl-CS">
                <a:ea typeface="Times New Roman" pitchFamily="18" charset="0"/>
                <a:cs typeface="Arial" charset="0"/>
              </a:rPr>
              <a:t>Za sagorevanje se obično ne dovodi čisti kiseonik, već kiseonik iz vazduha. </a:t>
            </a:r>
            <a:r>
              <a:rPr lang="en-US">
                <a:ea typeface="Times New Roman" pitchFamily="18" charset="0"/>
                <a:cs typeface="Arial" charset="0"/>
              </a:rPr>
              <a:t>S obzirom da</a:t>
            </a:r>
            <a:r>
              <a:rPr lang="sr-Cyrl-CS">
                <a:ea typeface="Times New Roman" pitchFamily="18" charset="0"/>
                <a:cs typeface="Arial" charset="0"/>
              </a:rPr>
              <a:t> vazduh</a:t>
            </a:r>
            <a:r>
              <a:rPr lang="en-US">
                <a:ea typeface="Times New Roman" pitchFamily="18" charset="0"/>
                <a:cs typeface="Arial" charset="0"/>
              </a:rPr>
              <a:t> sadrži </a:t>
            </a:r>
            <a:r>
              <a:rPr lang="sr-Cyrl-CS">
                <a:ea typeface="Times New Roman" pitchFamily="18" charset="0"/>
                <a:cs typeface="Arial" charset="0"/>
              </a:rPr>
              <a:t>0,2</a:t>
            </a:r>
            <a:r>
              <a:rPr lang="en-US">
                <a:ea typeface="Times New Roman" pitchFamily="18" charset="0"/>
                <a:cs typeface="Arial" charset="0"/>
              </a:rPr>
              <a:t>1</a:t>
            </a:r>
            <a:r>
              <a:rPr lang="sl-SI">
                <a:ea typeface="Times New Roman" pitchFamily="18" charset="0"/>
                <a:cs typeface="Arial" charset="0"/>
              </a:rPr>
              <a:t> </a:t>
            </a:r>
            <a:r>
              <a:rPr lang="sr-Cyrl-CS">
                <a:ea typeface="Times New Roman" pitchFamily="18" charset="0"/>
                <a:cs typeface="Arial" charset="0"/>
              </a:rPr>
              <a:t>zapremin</a:t>
            </a:r>
            <a:r>
              <a:rPr lang="sr-Latn-CS">
                <a:ea typeface="Times New Roman" pitchFamily="18" charset="0"/>
                <a:cs typeface="Arial" charset="0"/>
              </a:rPr>
              <a:t>ska</a:t>
            </a:r>
            <a:r>
              <a:rPr lang="sr-Cyrl-CS">
                <a:ea typeface="Times New Roman" pitchFamily="18" charset="0"/>
                <a:cs typeface="Arial" charset="0"/>
              </a:rPr>
              <a:t> (molarna) dela ili 0,23 masena (težinska) dela</a:t>
            </a:r>
            <a:r>
              <a:rPr lang="en-US">
                <a:ea typeface="Times New Roman" pitchFamily="18" charset="0"/>
                <a:cs typeface="Arial" charset="0"/>
              </a:rPr>
              <a:t> </a:t>
            </a:r>
            <a:r>
              <a:rPr lang="sr-Cyrl-CS">
                <a:ea typeface="Times New Roman" pitchFamily="18" charset="0"/>
                <a:cs typeface="Arial" charset="0"/>
              </a:rPr>
              <a:t>kiseonika, minimalna količina vazduha</a:t>
            </a:r>
            <a:r>
              <a:rPr lang="en-US">
                <a:ea typeface="Times New Roman" pitchFamily="18" charset="0"/>
                <a:cs typeface="Arial" charset="0"/>
              </a:rPr>
              <a:t> iznosi:</a:t>
            </a:r>
            <a:endParaRPr lang="en-US" sz="2400">
              <a:ea typeface="Times New Roman" pitchFamily="18" charset="0"/>
              <a:cs typeface="Arial" charset="0"/>
            </a:endParaRP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2209800" y="2540000"/>
          <a:ext cx="4724400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r:id="rId2" imgW="2919733" imgH="418918" progId="Equation.3">
                  <p:embed/>
                </p:oleObj>
              </mc:Choice>
              <mc:Fallback>
                <p:oleObj r:id="rId2" imgW="2919733" imgH="418918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540000"/>
                        <a:ext cx="4724400" cy="676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2895600" y="3525838"/>
          <a:ext cx="3505200" cy="661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r:id="rId4" imgW="2222500" imgH="419100" progId="Equation.3">
                  <p:embed/>
                </p:oleObj>
              </mc:Choice>
              <mc:Fallback>
                <p:oleObj r:id="rId4" imgW="2222500" imgH="4191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525838"/>
                        <a:ext cx="3505200" cy="661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5" name="Rectangle 21"/>
          <p:cNvSpPr>
            <a:spLocks noChangeArrowheads="1"/>
          </p:cNvSpPr>
          <p:nvPr/>
        </p:nvSpPr>
        <p:spPr bwMode="auto">
          <a:xfrm>
            <a:off x="169863" y="1152525"/>
            <a:ext cx="8382000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sr-Cyrl-CS">
                <a:ea typeface="Times New Roman" pitchFamily="18" charset="0"/>
                <a:cs typeface="Arial" charset="0"/>
              </a:rPr>
              <a:t>Pri sagorevanju retko se dovodi teoretski potrebna, najmanja količina vazduha, već stvarna količina, koja je obično veća</a:t>
            </a:r>
            <a:r>
              <a:rPr lang="en-US">
                <a:ea typeface="Times New Roman" pitchFamily="18" charset="0"/>
                <a:cs typeface="Arial" charset="0"/>
              </a:rPr>
              <a:t>:</a:t>
            </a:r>
          </a:p>
        </p:txBody>
      </p:sp>
      <p:sp>
        <p:nvSpPr>
          <p:cNvPr id="22536" name="Rectangle 22"/>
          <p:cNvSpPr>
            <a:spLocks noChangeArrowheads="1"/>
          </p:cNvSpPr>
          <p:nvPr/>
        </p:nvSpPr>
        <p:spPr bwMode="auto">
          <a:xfrm>
            <a:off x="1906588" y="2041525"/>
            <a:ext cx="14732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sl-SI" sz="2400" i="1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sl-SI" sz="240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sl-SI" sz="24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</a:t>
            </a:r>
            <a:r>
              <a:rPr lang="sl-SI" sz="24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l-SI" sz="2400" i="1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sl-SI" sz="2400" baseline="-25000">
                <a:latin typeface="Times New Roman" pitchFamily="18" charset="0"/>
                <a:cs typeface="Times New Roman" pitchFamily="18" charset="0"/>
              </a:rPr>
              <a:t>min </a:t>
            </a:r>
            <a:endParaRPr lang="en-US" sz="2400"/>
          </a:p>
        </p:txBody>
      </p:sp>
      <p:sp>
        <p:nvSpPr>
          <p:cNvPr id="22537" name="Rectangle 23"/>
          <p:cNvSpPr>
            <a:spLocks noChangeArrowheads="1"/>
          </p:cNvSpPr>
          <p:nvPr/>
        </p:nvSpPr>
        <p:spPr bwMode="auto">
          <a:xfrm>
            <a:off x="2789238" y="2630488"/>
            <a:ext cx="44354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sr-Cyrl-CS">
                <a:ea typeface="Times New Roman" pitchFamily="18" charset="0"/>
                <a:cs typeface="Arial" charset="0"/>
              </a:rPr>
              <a:t>koeficijent viška (suviška) </a:t>
            </a:r>
            <a:r>
              <a:rPr lang="sr-Latn-CS">
                <a:ea typeface="Times New Roman" pitchFamily="18" charset="0"/>
                <a:cs typeface="Arial" charset="0"/>
              </a:rPr>
              <a:t>vazduha</a:t>
            </a:r>
            <a:endParaRPr lang="en-US">
              <a:ea typeface="Times New Roman" pitchFamily="18" charset="0"/>
              <a:cs typeface="Arial" charset="0"/>
            </a:endParaRPr>
          </a:p>
        </p:txBody>
      </p:sp>
      <p:sp>
        <p:nvSpPr>
          <p:cNvPr id="22538" name="Rectangle 24"/>
          <p:cNvSpPr>
            <a:spLocks noChangeArrowheads="1"/>
          </p:cNvSpPr>
          <p:nvPr/>
        </p:nvSpPr>
        <p:spPr bwMode="auto">
          <a:xfrm>
            <a:off x="169863" y="4370388"/>
            <a:ext cx="13716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sl-SI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l-SI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</a:t>
            </a:r>
            <a:r>
              <a:rPr lang="en-US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sl-SI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sl-SI" sz="2400" b="1" baseline="-25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min</a:t>
            </a:r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22539" name="Rectangle 25"/>
          <p:cNvSpPr>
            <a:spLocks noChangeArrowheads="1"/>
          </p:cNvSpPr>
          <p:nvPr/>
        </p:nvSpPr>
        <p:spPr bwMode="auto">
          <a:xfrm>
            <a:off x="169863" y="4921250"/>
            <a:ext cx="137160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sl-SI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sl-SI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sl-SI" sz="2400" b="1" baseline="-25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min</a:t>
            </a:r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22540" name="Rectangle 26"/>
          <p:cNvSpPr>
            <a:spLocks noChangeArrowheads="1"/>
          </p:cNvSpPr>
          <p:nvPr/>
        </p:nvSpPr>
        <p:spPr bwMode="auto">
          <a:xfrm>
            <a:off x="169863" y="5473700"/>
            <a:ext cx="137160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sl-SI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&gt; </a:t>
            </a:r>
            <a:r>
              <a:rPr lang="sl-SI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sl-SI" sz="2400" b="1" baseline="-25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min</a:t>
            </a:r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22541" name="Rectangle 27"/>
          <p:cNvSpPr>
            <a:spLocks noChangeArrowheads="1"/>
          </p:cNvSpPr>
          <p:nvPr/>
        </p:nvSpPr>
        <p:spPr bwMode="auto">
          <a:xfrm>
            <a:off x="1541463" y="4403725"/>
            <a:ext cx="3021012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en-US">
                <a:ea typeface="Times New Roman" pitchFamily="18" charset="0"/>
                <a:cs typeface="Arial" charset="0"/>
              </a:rPr>
              <a:t>- nepotpuno sagorevanje</a:t>
            </a:r>
          </a:p>
        </p:txBody>
      </p:sp>
      <p:sp>
        <p:nvSpPr>
          <p:cNvPr id="22542" name="Rectangle 28"/>
          <p:cNvSpPr>
            <a:spLocks noChangeArrowheads="1"/>
          </p:cNvSpPr>
          <p:nvPr/>
        </p:nvSpPr>
        <p:spPr bwMode="auto">
          <a:xfrm>
            <a:off x="1541463" y="5526088"/>
            <a:ext cx="491807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en-US">
                <a:ea typeface="Times New Roman" pitchFamily="18" charset="0"/>
                <a:cs typeface="Arial" charset="0"/>
              </a:rPr>
              <a:t>- potencijalno neekonomično sagorevanje</a:t>
            </a:r>
          </a:p>
        </p:txBody>
      </p:sp>
      <p:sp>
        <p:nvSpPr>
          <p:cNvPr id="22543" name="Rectangle 23"/>
          <p:cNvSpPr>
            <a:spLocks noChangeArrowheads="1"/>
          </p:cNvSpPr>
          <p:nvPr/>
        </p:nvSpPr>
        <p:spPr bwMode="auto">
          <a:xfrm>
            <a:off x="169863" y="3270250"/>
            <a:ext cx="838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sr-Cyrl-CS">
                <a:ea typeface="Times New Roman" pitchFamily="18" charset="0"/>
                <a:cs typeface="Arial" charset="0"/>
              </a:rPr>
              <a:t>Višak vazduha</a:t>
            </a:r>
            <a:r>
              <a:rPr lang="en-US">
                <a:ea typeface="Times New Roman" pitchFamily="18" charset="0"/>
                <a:cs typeface="Arial" charset="0"/>
              </a:rPr>
              <a:t> - </a:t>
            </a:r>
            <a:r>
              <a:rPr lang="sr-Cyrl-CS">
                <a:latin typeface="Times New Roman" pitchFamily="18" charset="0"/>
                <a:ea typeface="Times New Roman" pitchFamily="18" charset="0"/>
                <a:cs typeface="Arial" charset="0"/>
              </a:rPr>
              <a:t>(</a:t>
            </a:r>
            <a:r>
              <a:rPr lang="sl-SI">
                <a:latin typeface="Times New Roman" pitchFamily="18" charset="0"/>
                <a:ea typeface="Times New Roman" pitchFamily="18" charset="0"/>
                <a:cs typeface="Arial" charset="0"/>
                <a:sym typeface="Symbol" pitchFamily="18" charset="2"/>
              </a:rPr>
              <a:t></a:t>
            </a:r>
            <a:r>
              <a:rPr lang="sl-SI">
                <a:latin typeface="Times New Roman" pitchFamily="18" charset="0"/>
                <a:ea typeface="Times New Roman" pitchFamily="18" charset="0"/>
                <a:cs typeface="Arial" charset="0"/>
              </a:rPr>
              <a:t> </a:t>
            </a:r>
            <a:r>
              <a:rPr lang="sl-SI">
                <a:latin typeface="Times New Roman" pitchFamily="18" charset="0"/>
                <a:ea typeface="Times New Roman" pitchFamily="18" charset="0"/>
                <a:cs typeface="Arial" charset="0"/>
                <a:sym typeface="Symbol" pitchFamily="18" charset="2"/>
              </a:rPr>
              <a:t></a:t>
            </a:r>
            <a:r>
              <a:rPr lang="sr-Cyrl-CS">
                <a:latin typeface="Times New Roman" pitchFamily="18" charset="0"/>
                <a:ea typeface="Times New Roman" pitchFamily="18" charset="0"/>
                <a:cs typeface="Arial" charset="0"/>
              </a:rPr>
              <a:t> 1) </a:t>
            </a:r>
            <a:r>
              <a:rPr lang="sl-SI" i="1">
                <a:latin typeface="Times New Roman" pitchFamily="18" charset="0"/>
                <a:ea typeface="Times New Roman" pitchFamily="18" charset="0"/>
                <a:cs typeface="Arial" charset="0"/>
              </a:rPr>
              <a:t>L</a:t>
            </a:r>
            <a:r>
              <a:rPr lang="sl-SI" baseline="-25000">
                <a:latin typeface="Times New Roman" pitchFamily="18" charset="0"/>
                <a:ea typeface="Times New Roman" pitchFamily="18" charset="0"/>
                <a:cs typeface="Arial" charset="0"/>
              </a:rPr>
              <a:t>min </a:t>
            </a:r>
            <a:endParaRPr lang="en-US">
              <a:ea typeface="Times New Roman" pitchFamily="18" charset="0"/>
              <a:cs typeface="Arial" charset="0"/>
            </a:endParaRPr>
          </a:p>
        </p:txBody>
      </p:sp>
      <p:cxnSp>
        <p:nvCxnSpPr>
          <p:cNvPr id="22544" name="Straight Arrow Connector 2"/>
          <p:cNvCxnSpPr>
            <a:cxnSpLocks noChangeShapeType="1"/>
            <a:stCxn id="22536" idx="2"/>
          </p:cNvCxnSpPr>
          <p:nvPr/>
        </p:nvCxnSpPr>
        <p:spPr bwMode="auto">
          <a:xfrm>
            <a:off x="2643188" y="2536825"/>
            <a:ext cx="241300" cy="212725"/>
          </a:xfrm>
          <a:prstGeom prst="straightConnector1">
            <a:avLst/>
          </a:prstGeom>
          <a:noFill/>
          <a:ln w="9525" algn="ctr">
            <a:solidFill>
              <a:srgbClr val="000000"/>
            </a:solidFill>
            <a:round/>
            <a:headEnd/>
            <a:tailEnd type="triangle" w="med" len="med"/>
          </a:ln>
        </p:spPr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4"/>
          <p:cNvSpPr>
            <a:spLocks noChangeArrowheads="1"/>
          </p:cNvSpPr>
          <p:nvPr/>
        </p:nvSpPr>
        <p:spPr bwMode="auto">
          <a:xfrm>
            <a:off x="2900363" y="773113"/>
            <a:ext cx="5921375" cy="97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en-US" sz="2400" b="1">
                <a:ea typeface="Times New Roman" pitchFamily="18" charset="0"/>
                <a:cs typeface="Arial" charset="0"/>
              </a:rPr>
              <a:t>Stehiometrijske jednačine sagorevanja gasovitog goriva</a:t>
            </a:r>
          </a:p>
        </p:txBody>
      </p:sp>
      <p:sp>
        <p:nvSpPr>
          <p:cNvPr id="23555" name="TextBox 13"/>
          <p:cNvSpPr txBox="1">
            <a:spLocks noChangeArrowheads="1"/>
          </p:cNvSpPr>
          <p:nvPr/>
        </p:nvSpPr>
        <p:spPr bwMode="auto">
          <a:xfrm>
            <a:off x="398463" y="1608138"/>
            <a:ext cx="1889125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en-US"/>
              <a:t>1. </a:t>
            </a:r>
            <a:r>
              <a:rPr lang="en-US" b="1"/>
              <a:t>Vodonik (H)</a:t>
            </a:r>
          </a:p>
        </p:txBody>
      </p:sp>
      <p:pic>
        <p:nvPicPr>
          <p:cNvPr id="23556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05113" y="2366963"/>
            <a:ext cx="3533775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Picture 1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28775" y="3197225"/>
            <a:ext cx="588645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8" name="Picture 10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62250" y="3848100"/>
            <a:ext cx="361950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9" name="Picture 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00325" y="4497388"/>
            <a:ext cx="394335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0" name="Picture 8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00363" y="5148263"/>
            <a:ext cx="334327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1" name="Picture 7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24138" y="5797550"/>
            <a:ext cx="389572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13"/>
          <p:cNvSpPr txBox="1">
            <a:spLocks noChangeArrowheads="1"/>
          </p:cNvSpPr>
          <p:nvPr/>
        </p:nvSpPr>
        <p:spPr bwMode="auto">
          <a:xfrm>
            <a:off x="169863" y="1000125"/>
            <a:ext cx="308927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en-US"/>
              <a:t>2. </a:t>
            </a:r>
            <a:r>
              <a:rPr lang="en-US" b="1"/>
              <a:t>Ugljenmonoksid (CO)</a:t>
            </a:r>
          </a:p>
        </p:txBody>
      </p:sp>
      <p:pic>
        <p:nvPicPr>
          <p:cNvPr id="2457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38463" y="1835150"/>
            <a:ext cx="3267075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Picture 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66875" y="2574925"/>
            <a:ext cx="581025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Picture 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67013" y="3192463"/>
            <a:ext cx="360997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2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24150" y="3808413"/>
            <a:ext cx="369570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3" name="Picture 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38450" y="4425950"/>
            <a:ext cx="346710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4" name="Picture 3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95550" y="5041900"/>
            <a:ext cx="415290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230188" y="1112838"/>
            <a:ext cx="8667750" cy="3694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r>
              <a:rPr lang="sr-Cyrl-CS"/>
              <a:t>Sagorevanje predstavlja složen fizičko-hemijski proces, pr</a:t>
            </a:r>
            <a:r>
              <a:rPr lang="sr-Latn-CS"/>
              <a:t>i kome </a:t>
            </a:r>
            <a:r>
              <a:rPr lang="sr-Cyrl-CS"/>
              <a:t>sagorljivi elementi jedinjenja goriva burno reaguju sa oksidatorom (kiseonikom), uz oslobađanje određene količine toplote i visoku temperaturu produkata sagorevanja.</a:t>
            </a:r>
          </a:p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r>
              <a:rPr lang="en-US"/>
              <a:t>S</a:t>
            </a:r>
            <a:r>
              <a:rPr lang="sr-Cyrl-CS"/>
              <a:t>agorevanje </a:t>
            </a:r>
            <a:r>
              <a:rPr lang="en-US"/>
              <a:t>– </a:t>
            </a:r>
            <a:r>
              <a:rPr lang="sr-Cyrl-CS"/>
              <a:t>proces transformacije hemijske energije sadržane u gorivu</a:t>
            </a:r>
            <a:r>
              <a:rPr lang="sr-Latn-CS"/>
              <a:t>, </a:t>
            </a:r>
            <a:r>
              <a:rPr lang="sr-Cyrl-CS"/>
              <a:t>u toplotu.</a:t>
            </a:r>
            <a:endParaRPr lang="en-US"/>
          </a:p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r>
              <a:rPr lang="en-US"/>
              <a:t>T</a:t>
            </a:r>
            <a:r>
              <a:rPr lang="sr-Cyrl-CS"/>
              <a:t>emperatura zapaljenja goriva</a:t>
            </a:r>
            <a:r>
              <a:rPr lang="en-US"/>
              <a:t> – g</a:t>
            </a:r>
            <a:r>
              <a:rPr lang="sr-Cyrl-CS"/>
              <a:t>ranična temperatura, ispod koje je oslobađanje toplote oksidacijom sporije, a iznad koje je brže od odvođenja toplote.</a:t>
            </a:r>
            <a:endParaRPr lang="en-US"/>
          </a:p>
        </p:txBody>
      </p:sp>
      <p:pic>
        <p:nvPicPr>
          <p:cNvPr id="11272" name="Picture 7" descr="SLIKA 13-0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7575" y="5037138"/>
            <a:ext cx="7297738" cy="820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Box 13"/>
          <p:cNvSpPr txBox="1">
            <a:spLocks noChangeArrowheads="1"/>
          </p:cNvSpPr>
          <p:nvPr/>
        </p:nvSpPr>
        <p:spPr bwMode="auto">
          <a:xfrm>
            <a:off x="169863" y="1000125"/>
            <a:ext cx="3033712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en-US"/>
              <a:t>3. </a:t>
            </a:r>
            <a:r>
              <a:rPr lang="en-US" b="1"/>
              <a:t>Ugljovodonici (C</a:t>
            </a:r>
            <a:r>
              <a:rPr lang="en-US" b="1" baseline="-25000"/>
              <a:t>m</a:t>
            </a:r>
            <a:r>
              <a:rPr lang="en-US" b="1"/>
              <a:t>H</a:t>
            </a:r>
            <a:r>
              <a:rPr lang="en-US" b="1" baseline="-25000"/>
              <a:t>n</a:t>
            </a:r>
            <a:r>
              <a:rPr lang="en-US" b="1"/>
              <a:t>)</a:t>
            </a:r>
          </a:p>
        </p:txBody>
      </p:sp>
      <p:pic>
        <p:nvPicPr>
          <p:cNvPr id="2560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70000" y="1911350"/>
            <a:ext cx="64293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4" name="Picture 1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313" y="2714625"/>
            <a:ext cx="6429375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5" name="Picture 10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57363" y="3398838"/>
            <a:ext cx="5629275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547688" y="4079875"/>
            <a:ext cx="8048625" cy="563563"/>
            <a:chOff x="1790700" y="4216575"/>
            <a:chExt cx="8049703" cy="562769"/>
          </a:xfrm>
        </p:grpSpPr>
        <p:pic>
          <p:nvPicPr>
            <p:cNvPr id="25618" name="Picture 9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790700" y="4216575"/>
              <a:ext cx="4381500" cy="561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619" name="Picture 8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992303" y="4217369"/>
              <a:ext cx="3848100" cy="561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058863" y="4906963"/>
            <a:ext cx="7024687" cy="342900"/>
            <a:chOff x="2347913" y="4876800"/>
            <a:chExt cx="7024687" cy="342900"/>
          </a:xfrm>
        </p:grpSpPr>
        <p:pic>
          <p:nvPicPr>
            <p:cNvPr id="25616" name="Picture 7"/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347913" y="4876800"/>
              <a:ext cx="4448175" cy="342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617" name="Picture 6"/>
            <p:cNvPicPr>
              <a:picLocks noChangeAspect="1" noChangeArrowheads="1"/>
            </p:cNvPicPr>
            <p:nvPr/>
          </p:nvPicPr>
          <p:blipFill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610350" y="4876800"/>
              <a:ext cx="2762250" cy="342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381000" y="5503863"/>
            <a:ext cx="8351838" cy="504825"/>
            <a:chOff x="381000" y="5495306"/>
            <a:chExt cx="9525000" cy="619125"/>
          </a:xfrm>
        </p:grpSpPr>
        <p:pic>
          <p:nvPicPr>
            <p:cNvPr id="25614" name="Picture 5"/>
            <p:cNvPicPr>
              <a:picLocks noChangeAspect="1" noChangeArrowheads="1"/>
            </p:cNvPicPr>
            <p:nvPr/>
          </p:nvPicPr>
          <p:blipFill>
            <a:blip r:embed="rId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81000" y="5495306"/>
              <a:ext cx="4457700" cy="619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615" name="Picture 4"/>
            <p:cNvPicPr>
              <a:picLocks noChangeAspect="1" noChangeArrowheads="1"/>
            </p:cNvPicPr>
            <p:nvPr/>
          </p:nvPicPr>
          <p:blipFill>
            <a:blip r:embed="rId1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629150" y="5495306"/>
              <a:ext cx="5276850" cy="619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169863" y="773113"/>
            <a:ext cx="8382000" cy="97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en-US" sz="2400" b="1">
                <a:ea typeface="Times New Roman" pitchFamily="18" charset="0"/>
                <a:cs typeface="Arial" charset="0"/>
              </a:rPr>
              <a:t>Količina kiseonika (vazduha) za sagorevanje gasovitog goriva</a:t>
            </a:r>
          </a:p>
        </p:txBody>
      </p:sp>
      <p:sp>
        <p:nvSpPr>
          <p:cNvPr id="5125" name="Rectangle 6"/>
          <p:cNvSpPr>
            <a:spLocks noChangeArrowheads="1"/>
          </p:cNvSpPr>
          <p:nvPr/>
        </p:nvSpPr>
        <p:spPr bwMode="auto">
          <a:xfrm>
            <a:off x="169863" y="1789113"/>
            <a:ext cx="8382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sr-Cyrl-CS">
                <a:ea typeface="Times New Roman" pitchFamily="18" charset="0"/>
                <a:cs typeface="Arial" charset="0"/>
              </a:rPr>
              <a:t>Minimalno potrebna količina kiseonika za sagorevanje gasovitog goriva u funkciji relativnog zapreminskog sastava</a:t>
            </a:r>
            <a:r>
              <a:rPr lang="sl-SI">
                <a:ea typeface="Times New Roman" pitchFamily="18" charset="0"/>
                <a:cs typeface="Arial" charset="0"/>
              </a:rPr>
              <a:t> </a:t>
            </a:r>
            <a:r>
              <a:rPr lang="sr-Cyrl-CS">
                <a:ea typeface="Times New Roman" pitchFamily="18" charset="0"/>
                <a:cs typeface="Arial" charset="0"/>
              </a:rPr>
              <a:t>određuje se na osnovu stehiometrijskih jednačina</a:t>
            </a:r>
            <a:r>
              <a:rPr lang="en-US">
                <a:ea typeface="Times New Roman" pitchFamily="18" charset="0"/>
                <a:cs typeface="Arial" charset="0"/>
              </a:rPr>
              <a:t>:</a:t>
            </a:r>
            <a:r>
              <a:rPr lang="sr-Cyrl-CS">
                <a:ea typeface="Times New Roman" pitchFamily="18" charset="0"/>
                <a:cs typeface="Arial" charset="0"/>
              </a:rPr>
              <a:t> </a:t>
            </a:r>
            <a:endParaRPr lang="en-US">
              <a:ea typeface="Times New Roman" pitchFamily="18" charset="0"/>
              <a:cs typeface="Arial" charset="0"/>
            </a:endParaRP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274638" y="3201988"/>
          <a:ext cx="8494712" cy="750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2" imgW="4572000" imgH="406080" progId="Equation.3">
                  <p:embed/>
                </p:oleObj>
              </mc:Choice>
              <mc:Fallback>
                <p:oleObj name="Equation" r:id="rId2" imgW="4572000" imgH="4060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638" y="3201988"/>
                        <a:ext cx="8494712" cy="750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6" name="Rectangle 9"/>
          <p:cNvSpPr>
            <a:spLocks noChangeArrowheads="1"/>
          </p:cNvSpPr>
          <p:nvPr/>
        </p:nvSpPr>
        <p:spPr bwMode="auto">
          <a:xfrm>
            <a:off x="169863" y="4192588"/>
            <a:ext cx="8382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sr-Cyrl-CS">
                <a:ea typeface="Times New Roman" pitchFamily="18" charset="0"/>
                <a:cs typeface="Arial" charset="0"/>
              </a:rPr>
              <a:t>Minimalno potrebna količina kiseonika u funkciji relativnog masenog sastava</a:t>
            </a:r>
            <a:r>
              <a:rPr lang="en-US">
                <a:ea typeface="Times New Roman" pitchFamily="18" charset="0"/>
                <a:cs typeface="Arial" charset="0"/>
              </a:rPr>
              <a:t> </a:t>
            </a:r>
            <a:r>
              <a:rPr lang="sr-Cyrl-CS">
                <a:ea typeface="Times New Roman" pitchFamily="18" charset="0"/>
                <a:cs typeface="Arial" charset="0"/>
              </a:rPr>
              <a:t>određuje se na osnovu datih stehiometrijskih jednačina</a:t>
            </a:r>
            <a:r>
              <a:rPr lang="en-US">
                <a:ea typeface="Times New Roman" pitchFamily="18" charset="0"/>
                <a:cs typeface="Arial" charset="0"/>
              </a:rPr>
              <a:t>:</a:t>
            </a:r>
            <a:r>
              <a:rPr lang="sr-Cyrl-CS">
                <a:ea typeface="Times New Roman" pitchFamily="18" charset="0"/>
                <a:cs typeface="Arial" charset="0"/>
              </a:rPr>
              <a:t> </a:t>
            </a:r>
            <a:endParaRPr lang="en-US">
              <a:ea typeface="Times New Roman" pitchFamily="18" charset="0"/>
              <a:cs typeface="Arial" charset="0"/>
            </a:endParaRP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1081088" y="5126038"/>
          <a:ext cx="7002462" cy="731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4" imgW="3479760" imgH="368280" progId="Equation.3">
                  <p:embed/>
                </p:oleObj>
              </mc:Choice>
              <mc:Fallback>
                <p:oleObj name="Equation" r:id="rId4" imgW="3479760" imgH="3682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1088" y="5126038"/>
                        <a:ext cx="7002462" cy="731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ChangeArrowheads="1"/>
          </p:cNvSpPr>
          <p:nvPr/>
        </p:nvSpPr>
        <p:spPr bwMode="auto">
          <a:xfrm>
            <a:off x="169863" y="1152525"/>
            <a:ext cx="8382000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sr-Cyrl-CS">
                <a:ea typeface="Times New Roman" pitchFamily="18" charset="0"/>
                <a:cs typeface="Arial" charset="0"/>
              </a:rPr>
              <a:t>Za sagorevanje se obično ne dovodi čisti kiseonik, već kiseonik iz vazduha</a:t>
            </a:r>
            <a:r>
              <a:rPr lang="en-US">
                <a:ea typeface="Times New Roman" pitchFamily="18" charset="0"/>
                <a:cs typeface="Arial" charset="0"/>
              </a:rPr>
              <a:t>, pa </a:t>
            </a:r>
            <a:r>
              <a:rPr lang="pl-PL">
                <a:ea typeface="Times New Roman" pitchFamily="18" charset="0"/>
                <a:cs typeface="Arial" charset="0"/>
              </a:rPr>
              <a:t>je minimalno potrebna količina vazduha:</a:t>
            </a:r>
            <a:r>
              <a:rPr lang="en-US">
                <a:ea typeface="Times New Roman" pitchFamily="18" charset="0"/>
                <a:cs typeface="Arial" charset="0"/>
              </a:rPr>
              <a:t> </a:t>
            </a:r>
            <a:r>
              <a:rPr lang="sr-Cyrl-CS">
                <a:ea typeface="Times New Roman" pitchFamily="18" charset="0"/>
                <a:cs typeface="Arial" charset="0"/>
              </a:rPr>
              <a:t> </a:t>
            </a:r>
            <a:endParaRPr lang="en-US">
              <a:ea typeface="Times New Roman" pitchFamily="18" charset="0"/>
              <a:cs typeface="Arial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0090" y="4608696"/>
            <a:ext cx="5334000" cy="86946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30000"/>
              </a:spcBef>
              <a:spcAft>
                <a:spcPts val="300"/>
              </a:spcAft>
              <a:buClr>
                <a:srgbClr val="FF0000"/>
              </a:buClr>
              <a:buSzPct val="100000"/>
              <a:buFont typeface="Wingdings" panose="05000000000000000000" pitchFamily="2" charset="2"/>
              <a:buNone/>
              <a:defRPr/>
            </a:pPr>
            <a:r>
              <a:rPr lang="sr-Latn-RS">
                <a:latin typeface="Arial" panose="020B0604020202020204" pitchFamily="34" charset="0"/>
                <a:ea typeface="Times New Roman" panose="02020603050405020304" pitchFamily="18" charset="0"/>
                <a:cs typeface="Arial" pitchFamily="34" charset="0"/>
              </a:rPr>
              <a:t>S</a:t>
            </a:r>
            <a:r>
              <a:rPr lang="sr-Cyrl-CS">
                <a:latin typeface="Arial" panose="020B0604020202020204" pitchFamily="34" charset="0"/>
                <a:ea typeface="Times New Roman" panose="02020603050405020304" pitchFamily="18" charset="0"/>
                <a:cs typeface="Arial" pitchFamily="34" charset="0"/>
              </a:rPr>
              <a:t>tvarna </a:t>
            </a:r>
            <a:r>
              <a:rPr lang="sr-Cyrl-CS" err="1">
                <a:latin typeface="Arial" panose="020B0604020202020204" pitchFamily="34" charset="0"/>
                <a:ea typeface="Times New Roman" panose="02020603050405020304" pitchFamily="18" charset="0"/>
                <a:cs typeface="Arial" pitchFamily="34" charset="0"/>
              </a:rPr>
              <a:t>količina</a:t>
            </a:r>
            <a:r>
              <a:rPr lang="sr-Cyrl-CS">
                <a:latin typeface="Arial" panose="020B0604020202020204" pitchFamily="34" charset="0"/>
                <a:ea typeface="Times New Roman" panose="02020603050405020304" pitchFamily="18" charset="0"/>
                <a:cs typeface="Arial" pitchFamily="34" charset="0"/>
              </a:rPr>
              <a:t> vazduha</a:t>
            </a:r>
            <a:r>
              <a:rPr lang="sr-Latn-RS">
                <a:latin typeface="Arial" panose="020B0604020202020204" pitchFamily="34" charset="0"/>
                <a:ea typeface="Times New Roman" panose="02020603050405020304" pitchFamily="18" charset="0"/>
                <a:cs typeface="Arial" pitchFamily="34" charset="0"/>
              </a:rPr>
              <a:t>:</a:t>
            </a:r>
            <a:endParaRPr lang="en-US" sz="2400" dirty="0">
              <a:latin typeface="Arial" panose="020B0604020202020204" pitchFamily="34" charset="0"/>
              <a:ea typeface="Times New Roman" panose="02020603050405020304" pitchFamily="18" charset="0"/>
              <a:cs typeface="Arial" pitchFamily="34" charset="0"/>
            </a:endParaRPr>
          </a:p>
          <a:p>
            <a:pPr lvl="7" indent="457200" algn="just">
              <a:spcAft>
                <a:spcPts val="300"/>
              </a:spcAft>
              <a:defRPr/>
            </a:pPr>
            <a:r>
              <a:rPr lang="sl-SI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sl-SI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</a:t>
            </a:r>
            <a:r>
              <a:rPr lang="sl-SI" sz="24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sl-SI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l-SI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sl-SI" sz="24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min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55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6146" name="Object 11"/>
          <p:cNvGraphicFramePr>
            <a:graphicFrameLocks noChangeAspect="1"/>
          </p:cNvGraphicFramePr>
          <p:nvPr/>
        </p:nvGraphicFramePr>
        <p:xfrm>
          <a:off x="3167063" y="2130425"/>
          <a:ext cx="1454150" cy="84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2" imgW="723900" imgH="419100" progId="Equation.3">
                  <p:embed/>
                </p:oleObj>
              </mc:Choice>
              <mc:Fallback>
                <p:oleObj name="Equation" r:id="rId2" imgW="723900" imgH="4191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7063" y="2130425"/>
                        <a:ext cx="1454150" cy="842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6147" name="Object 13"/>
          <p:cNvGraphicFramePr>
            <a:graphicFrameLocks noChangeAspect="1"/>
          </p:cNvGraphicFramePr>
          <p:nvPr/>
        </p:nvGraphicFramePr>
        <p:xfrm>
          <a:off x="3167063" y="3505200"/>
          <a:ext cx="148113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4" imgW="736600" imgH="419100" progId="Equation.3">
                  <p:embed/>
                </p:oleObj>
              </mc:Choice>
              <mc:Fallback>
                <p:oleObj name="Equation" r:id="rId4" imgW="736600" imgH="4191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7063" y="3505200"/>
                        <a:ext cx="1481137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4"/>
          <p:cNvSpPr>
            <a:spLocks noChangeArrowheads="1"/>
          </p:cNvSpPr>
          <p:nvPr/>
        </p:nvSpPr>
        <p:spPr bwMode="auto">
          <a:xfrm>
            <a:off x="246063" y="696913"/>
            <a:ext cx="83820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Sastav i količina produkata sagorevanja</a:t>
            </a:r>
          </a:p>
        </p:txBody>
      </p:sp>
      <p:sp>
        <p:nvSpPr>
          <p:cNvPr id="7174" name="Rectangle 12"/>
          <p:cNvSpPr>
            <a:spLocks noChangeArrowheads="1"/>
          </p:cNvSpPr>
          <p:nvPr/>
        </p:nvSpPr>
        <p:spPr bwMode="auto">
          <a:xfrm>
            <a:off x="246063" y="1716088"/>
            <a:ext cx="83820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30000"/>
              </a:spcBef>
              <a:spcAft>
                <a:spcPts val="300"/>
              </a:spcAft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sr-Cyrl-CS">
                <a:latin typeface="Times New Roman" pitchFamily="18" charset="0"/>
                <a:cs typeface="Times New Roman" pitchFamily="18" charset="0"/>
              </a:rPr>
              <a:t>Specifična masa produkata sagorevanja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kod čvrstih i tečnih goriva</a:t>
            </a:r>
            <a:r>
              <a:rPr lang="sr-Cyrl-CS">
                <a:latin typeface="Times New Roman" pitchFamily="18" charset="0"/>
                <a:cs typeface="Times New Roman" pitchFamily="18" charset="0"/>
              </a:rPr>
              <a:t> je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3962400" y="2178050"/>
          <a:ext cx="12192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r:id="rId2" imgW="685800" imgH="457200" progId="Equation.3">
                  <p:embed/>
                </p:oleObj>
              </mc:Choice>
              <mc:Fallback>
                <p:oleObj r:id="rId2" imgW="685800" imgH="457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178050"/>
                        <a:ext cx="12192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5" name="Rectangle 15"/>
          <p:cNvSpPr>
            <a:spLocks noChangeArrowheads="1"/>
          </p:cNvSpPr>
          <p:nvPr/>
        </p:nvSpPr>
        <p:spPr bwMode="auto">
          <a:xfrm>
            <a:off x="246063" y="3275013"/>
            <a:ext cx="8382000" cy="79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sr-Cyrl-CS">
                <a:latin typeface="Times New Roman" pitchFamily="18" charset="0"/>
                <a:cs typeface="Times New Roman" pitchFamily="18" charset="0"/>
              </a:rPr>
              <a:t>Specifična masa produkata sagorevanja čvrstih i tečnih goriva može da se odredi iz jednačine balansa mase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:</a:t>
            </a:r>
            <a:endParaRPr lang="en-US"/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3438525" y="4105275"/>
          <a:ext cx="226695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r:id="rId4" imgW="1205977" imgH="253890" progId="Equation.3">
                  <p:embed/>
                </p:oleObj>
              </mc:Choice>
              <mc:Fallback>
                <p:oleObj r:id="rId4" imgW="1205977" imgH="25389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8525" y="4105275"/>
                        <a:ext cx="226695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3425825" y="4587875"/>
          <a:ext cx="2403475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r:id="rId6" imgW="1206500" imgH="254000" progId="Equation.3">
                  <p:embed/>
                </p:oleObj>
              </mc:Choice>
              <mc:Fallback>
                <p:oleObj r:id="rId6" imgW="1206500" imgH="254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5825" y="4587875"/>
                        <a:ext cx="2403475" cy="511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/>
          <p:cNvSpPr>
            <a:spLocks noChangeArrowheads="1"/>
          </p:cNvSpPr>
          <p:nvPr/>
        </p:nvSpPr>
        <p:spPr bwMode="auto">
          <a:xfrm>
            <a:off x="246063" y="1076325"/>
            <a:ext cx="8382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sr-Latn-CS">
                <a:latin typeface="Times New Roman" pitchFamily="18" charset="0"/>
                <a:cs typeface="Times New Roman" pitchFamily="18" charset="0"/>
              </a:rPr>
              <a:t>Gasoviti produkti sagorevanja </a:t>
            </a:r>
            <a:r>
              <a:rPr lang="sr-Cyrl-CS">
                <a:latin typeface="Times New Roman" pitchFamily="18" charset="0"/>
                <a:cs typeface="Times New Roman" pitchFamily="18" charset="0"/>
              </a:rPr>
              <a:t>(dimni gasov</a:t>
            </a:r>
            <a:r>
              <a:rPr lang="sr-Latn-CS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r-Cyrl-CS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sr-Latn-CS">
                <a:latin typeface="Times New Roman" pitchFamily="18" charset="0"/>
                <a:cs typeface="Times New Roman" pitchFamily="18" charset="0"/>
              </a:rPr>
              <a:t>sadrže: </a:t>
            </a:r>
            <a:r>
              <a:rPr lang="sr-Cyrl-CS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sr-Cyrl-CS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Cyrl-CS">
                <a:latin typeface="Times New Roman" pitchFamily="18" charset="0"/>
                <a:cs typeface="Times New Roman" pitchFamily="18" charset="0"/>
              </a:rPr>
              <a:t>, N</a:t>
            </a:r>
            <a:r>
              <a:rPr lang="sr-Cyrl-CS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Cyrl-CS">
                <a:latin typeface="Times New Roman" pitchFamily="18" charset="0"/>
                <a:cs typeface="Times New Roman" pitchFamily="18" charset="0"/>
              </a:rPr>
              <a:t>O i </a:t>
            </a:r>
            <a:r>
              <a:rPr lang="sl-SI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sl-SI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Cyrl-CS">
                <a:latin typeface="Times New Roman" pitchFamily="18" charset="0"/>
                <a:cs typeface="Times New Roman" pitchFamily="18" charset="0"/>
              </a:rPr>
              <a:t>, zatim azot (</a:t>
            </a:r>
            <a:r>
              <a:rPr lang="sl-SI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l-SI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Cyrl-CS">
                <a:latin typeface="Times New Roman" pitchFamily="18" charset="0"/>
                <a:cs typeface="Times New Roman" pitchFamily="18" charset="0"/>
              </a:rPr>
              <a:t>) koga ima u vazduhu i u manjoj meri u samom gorivu, kiseonik (O</a:t>
            </a:r>
            <a:r>
              <a:rPr lang="sr-Cyrl-CS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Cyrl-CS">
                <a:latin typeface="Times New Roman" pitchFamily="18" charset="0"/>
                <a:cs typeface="Times New Roman" pitchFamily="18" charset="0"/>
              </a:rPr>
              <a:t>) kada se sagorevanje odvija pri </a:t>
            </a:r>
            <a:r>
              <a:rPr lang="sr-Cyrl-CS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</a:t>
            </a:r>
            <a:r>
              <a:rPr lang="sr-Cyrl-CS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CS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</a:t>
            </a:r>
            <a:r>
              <a:rPr lang="sr-Cyrl-CS">
                <a:latin typeface="Times New Roman" pitchFamily="18" charset="0"/>
                <a:cs typeface="Times New Roman" pitchFamily="18" charset="0"/>
              </a:rPr>
              <a:t> 1 i vod</a:t>
            </a:r>
            <a:r>
              <a:rPr lang="sr-Latn-CS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sr-Cyrl-CS">
                <a:latin typeface="Times New Roman" pitchFamily="18" charset="0"/>
                <a:cs typeface="Times New Roman" pitchFamily="18" charset="0"/>
              </a:rPr>
              <a:t>sadržan</a:t>
            </a:r>
            <a:r>
              <a:rPr lang="sr-Latn-CS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sr-Cyrl-CS">
                <a:latin typeface="Times New Roman" pitchFamily="18" charset="0"/>
                <a:cs typeface="Times New Roman" pitchFamily="18" charset="0"/>
              </a:rPr>
              <a:t>neposredno u gorivu.</a:t>
            </a:r>
            <a:endParaRPr lang="en-US"/>
          </a:p>
        </p:txBody>
      </p:sp>
      <p:sp>
        <p:nvSpPr>
          <p:cNvPr id="8197" name="Rectangle 3"/>
          <p:cNvSpPr>
            <a:spLocks noChangeArrowheads="1"/>
          </p:cNvSpPr>
          <p:nvPr/>
        </p:nvSpPr>
        <p:spPr bwMode="auto">
          <a:xfrm>
            <a:off x="246063" y="2593975"/>
            <a:ext cx="838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sr-Cyrl-CS">
                <a:latin typeface="Times New Roman" pitchFamily="18" charset="0"/>
                <a:cs typeface="Times New Roman" pitchFamily="18" charset="0"/>
              </a:rPr>
              <a:t>a gasovita goriva sagorevanje je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CS">
                <a:latin typeface="Times New Roman" pitchFamily="18" charset="0"/>
                <a:cs typeface="Times New Roman" pitchFamily="18" charset="0"/>
              </a:rPr>
              <a:t>bez pepela (a = 0)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:</a:t>
            </a:r>
            <a:endParaRPr lang="en-US"/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3632200" y="3094038"/>
          <a:ext cx="1876425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quation" r:id="rId2" imgW="927000" imgH="266400" progId="Equation.3">
                  <p:embed/>
                </p:oleObj>
              </mc:Choice>
              <mc:Fallback>
                <p:oleObj name="Equation" r:id="rId2" imgW="927000" imgH="2664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2200" y="3094038"/>
                        <a:ext cx="1876425" cy="544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8" name="Rectangle 7"/>
          <p:cNvSpPr>
            <a:spLocks noChangeArrowheads="1"/>
          </p:cNvSpPr>
          <p:nvPr/>
        </p:nvSpPr>
        <p:spPr bwMode="auto">
          <a:xfrm>
            <a:off x="246063" y="3732213"/>
            <a:ext cx="8382000" cy="79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sr-Cyrl-CS">
                <a:latin typeface="Times New Roman" pitchFamily="18" charset="0"/>
                <a:cs typeface="Times New Roman" pitchFamily="18" charset="0"/>
              </a:rPr>
              <a:t>Produkti sagorevanja nazivaju se suvim ako ne sadrže </a:t>
            </a:r>
            <a:r>
              <a:rPr lang="sl-SI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sl-SI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l-SI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sr-Cyrl-CS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l-SI">
                <a:latin typeface="Times New Roman" pitchFamily="18" charset="0"/>
                <a:cs typeface="Times New Roman" pitchFamily="18" charset="0"/>
              </a:rPr>
              <a:t> SO</a:t>
            </a:r>
            <a:r>
              <a:rPr lang="sl-SI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l-SI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sr-Cyrl-CS">
                <a:latin typeface="Times New Roman" pitchFamily="18" charset="0"/>
                <a:cs typeface="Times New Roman" pitchFamily="18" charset="0"/>
              </a:rPr>
              <a:t>a vlažnim ako sadrže i(li) </a:t>
            </a:r>
            <a:r>
              <a:rPr lang="sl-SI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sl-SI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l-SI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sr-Cyrl-CS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l-SI">
                <a:latin typeface="Times New Roman" pitchFamily="18" charset="0"/>
                <a:cs typeface="Times New Roman" pitchFamily="18" charset="0"/>
              </a:rPr>
              <a:t> SO</a:t>
            </a:r>
            <a:r>
              <a:rPr lang="sl-SI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l-SI">
                <a:latin typeface="Times New Roman" pitchFamily="18" charset="0"/>
                <a:cs typeface="Times New Roman" pitchFamily="18" charset="0"/>
              </a:rPr>
              <a:t>.</a:t>
            </a:r>
            <a:endParaRPr lang="en-US"/>
          </a:p>
        </p:txBody>
      </p:sp>
      <p:sp>
        <p:nvSpPr>
          <p:cNvPr id="8199" name="Rectangle 8"/>
          <p:cNvSpPr>
            <a:spLocks noChangeArrowheads="1"/>
          </p:cNvSpPr>
          <p:nvPr/>
        </p:nvSpPr>
        <p:spPr bwMode="auto">
          <a:xfrm>
            <a:off x="246063" y="4792663"/>
            <a:ext cx="6553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sr-Cyrl-CS">
                <a:latin typeface="Times New Roman" pitchFamily="18" charset="0"/>
                <a:cs typeface="Times New Roman" pitchFamily="18" charset="0"/>
              </a:rPr>
              <a:t>Hemijska analiza produkata sagorevanja (dimnih gasova) vrši se pomoću tzv. uređaja Orsa (</a:t>
            </a:r>
            <a:r>
              <a:rPr lang="sl-SI">
                <a:latin typeface="Times New Roman" pitchFamily="18" charset="0"/>
                <a:cs typeface="Times New Roman" pitchFamily="18" charset="0"/>
              </a:rPr>
              <a:t>Orsat)</a:t>
            </a:r>
            <a:r>
              <a:rPr lang="sr-Cyrl-CS">
                <a:latin typeface="Times New Roman" pitchFamily="18" charset="0"/>
                <a:cs typeface="Times New Roman" pitchFamily="18" charset="0"/>
              </a:rPr>
              <a:t>. Tom analizom može da se odredi i koeficijent viška vazduha </a:t>
            </a:r>
            <a:r>
              <a:rPr lang="sr-Cyrl-CS" i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</a:t>
            </a:r>
            <a:endParaRPr lang="en-US"/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7140575" y="4979988"/>
          <a:ext cx="1558925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4" imgW="927000" imgH="583920" progId="Equation.3">
                  <p:embed/>
                </p:oleObj>
              </mc:Choice>
              <mc:Fallback>
                <p:oleObj name="Equation" r:id="rId4" imgW="927000" imgH="58392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0575" y="4979988"/>
                        <a:ext cx="1558925" cy="981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973898"/>
            <a:ext cx="3429000" cy="1455102"/>
          </a:xfrm>
          <a:prstGeom prst="rect">
            <a:avLst/>
          </a:prstGeom>
          <a:noFill/>
        </p:spPr>
        <p:txBody>
          <a:bodyPr wrap="none">
            <a:prstTxWarp prst="textChevronInverted">
              <a:avLst/>
            </a:prstTxWarp>
            <a:spAutoFit/>
            <a:scene3d>
              <a:camera prst="orthographicFront">
                <a:rot lat="0" lon="21299999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sr-Latn-RS" sz="5400" b="1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Pitanja?</a:t>
            </a:r>
            <a:endParaRPr lang="en-US" sz="5400" b="1">
              <a:ln w="12700">
                <a:solidFill>
                  <a:schemeClr val="bg2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76800" y="3810000"/>
            <a:ext cx="3657600" cy="1452265"/>
          </a:xfrm>
          <a:prstGeom prst="rect">
            <a:avLst/>
          </a:prstGeom>
          <a:noFill/>
        </p:spPr>
        <p:txBody>
          <a:bodyPr wrap="none">
            <a:prstTxWarp prst="textCascadeDown">
              <a:avLst/>
            </a:prstTxWarp>
            <a:spAutoFit/>
          </a:bodyPr>
          <a:lstStyle/>
          <a:p>
            <a:pPr>
              <a:defRPr/>
            </a:pPr>
            <a:r>
              <a:rPr lang="sr-Latn-R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Hvala na pažnji!</a:t>
            </a:r>
            <a:endParaRPr lang="en-US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TextBox 7"/>
          <p:cNvSpPr txBox="1">
            <a:spLocks noChangeArrowheads="1"/>
          </p:cNvSpPr>
          <p:nvPr/>
        </p:nvSpPr>
        <p:spPr bwMode="auto">
          <a:xfrm>
            <a:off x="246063" y="1193800"/>
            <a:ext cx="8575675" cy="360203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anose="05000000000000000000" pitchFamily="2" charset="2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anose="05000000000000000000" pitchFamily="2" charset="2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anose="05000000000000000000" pitchFamily="2" charset="2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anose="05000000000000000000" pitchFamily="2" charset="2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anose="05000000000000000000" pitchFamily="2" charset="2"/>
              <a:buNone/>
              <a:defRPr/>
            </a:pPr>
            <a:r>
              <a:rPr lang="vi-VN" altLang="sr-Latn-RS"/>
              <a:t>Sagorevanje</a:t>
            </a:r>
            <a:r>
              <a:rPr lang="en-US" altLang="sr-Latn-RS"/>
              <a:t>:</a:t>
            </a:r>
          </a:p>
          <a:p>
            <a:pPr marL="342900" indent="-342900">
              <a:lnSpc>
                <a:spcPct val="120000"/>
              </a:lnSpc>
              <a:spcBef>
                <a:spcPct val="30000"/>
              </a:spcBef>
              <a:buSzPct val="100000"/>
              <a:buFont typeface="Symbol" panose="05050102010706020507" pitchFamily="18" charset="2"/>
              <a:buChar char="-"/>
              <a:defRPr/>
            </a:pPr>
            <a:r>
              <a:rPr lang="en-US" altLang="sr-Latn-RS"/>
              <a:t> </a:t>
            </a:r>
            <a:r>
              <a:rPr lang="vi-VN" altLang="sr-Latn-RS"/>
              <a:t>potpuno</a:t>
            </a:r>
            <a:endParaRPr lang="en-US" altLang="sr-Latn-RS"/>
          </a:p>
          <a:p>
            <a:pPr marL="800100" lvl="1" indent="-342900">
              <a:lnSpc>
                <a:spcPct val="120000"/>
              </a:lnSpc>
              <a:spcBef>
                <a:spcPct val="30000"/>
              </a:spcBef>
              <a:buSzPct val="100000"/>
              <a:buFont typeface="Symbol" panose="05050102010706020507" pitchFamily="18" charset="2"/>
              <a:buChar char="-"/>
              <a:defRPr/>
            </a:pPr>
            <a:r>
              <a:rPr lang="en-US" altLang="sr-Latn-RS"/>
              <a:t> </a:t>
            </a:r>
            <a:r>
              <a:rPr lang="vi-VN" altLang="sr-Latn-RS"/>
              <a:t>potpuna oksidacija sagorljivih sastojaka</a:t>
            </a:r>
            <a:endParaRPr lang="en-US" altLang="sr-Latn-RS"/>
          </a:p>
          <a:p>
            <a:pPr marL="800100" lvl="1" indent="-342900">
              <a:lnSpc>
                <a:spcPct val="120000"/>
              </a:lnSpc>
              <a:spcBef>
                <a:spcPct val="30000"/>
              </a:spcBef>
              <a:buSzPct val="100000"/>
              <a:buFont typeface="Symbol" panose="05050102010706020507" pitchFamily="18" charset="2"/>
              <a:buChar char="-"/>
              <a:defRPr/>
            </a:pPr>
            <a:r>
              <a:rPr lang="en-US" altLang="sr-Latn-RS"/>
              <a:t> </a:t>
            </a:r>
            <a:r>
              <a:rPr lang="vi-VN" altLang="sr-Latn-RS"/>
              <a:t>ugljenik (</a:t>
            </a:r>
            <a:r>
              <a:rPr lang="en-US" altLang="sr-Latn-RS"/>
              <a:t>C</a:t>
            </a:r>
            <a:r>
              <a:rPr lang="vi-VN" altLang="sr-Latn-RS"/>
              <a:t>) sagoreva u ugljendioksid (</a:t>
            </a:r>
            <a:r>
              <a:rPr lang="en-US" altLang="sr-Latn-RS"/>
              <a:t>C</a:t>
            </a:r>
            <a:r>
              <a:rPr lang="vi-VN" altLang="sr-Latn-RS"/>
              <a:t>O</a:t>
            </a:r>
            <a:r>
              <a:rPr lang="vi-VN" altLang="sr-Latn-RS" baseline="-25000"/>
              <a:t>2</a:t>
            </a:r>
            <a:r>
              <a:rPr lang="vi-VN" altLang="sr-Latn-RS"/>
              <a:t>)</a:t>
            </a:r>
            <a:endParaRPr lang="en-US" altLang="sr-Latn-RS"/>
          </a:p>
          <a:p>
            <a:pPr marL="342900" indent="-342900">
              <a:lnSpc>
                <a:spcPct val="120000"/>
              </a:lnSpc>
              <a:spcBef>
                <a:spcPct val="30000"/>
              </a:spcBef>
              <a:buSzPct val="100000"/>
              <a:buFont typeface="Symbol" panose="05050102010706020507" pitchFamily="18" charset="2"/>
              <a:buChar char="-"/>
              <a:defRPr/>
            </a:pPr>
            <a:r>
              <a:rPr lang="en-US" altLang="sr-Latn-RS"/>
              <a:t> </a:t>
            </a:r>
            <a:r>
              <a:rPr lang="vi-VN" altLang="sr-Latn-RS"/>
              <a:t>nepotpuno</a:t>
            </a:r>
            <a:endParaRPr lang="en-US" altLang="sr-Latn-RS"/>
          </a:p>
          <a:p>
            <a:pPr marL="800100" lvl="1" indent="-342900">
              <a:lnSpc>
                <a:spcPct val="120000"/>
              </a:lnSpc>
              <a:spcBef>
                <a:spcPct val="30000"/>
              </a:spcBef>
              <a:buSzPct val="100000"/>
              <a:buFont typeface="Symbol" panose="05050102010706020507" pitchFamily="18" charset="2"/>
              <a:buChar char="-"/>
              <a:defRPr/>
            </a:pPr>
            <a:r>
              <a:rPr lang="en-US" altLang="sr-Latn-RS"/>
              <a:t> </a:t>
            </a:r>
            <a:r>
              <a:rPr lang="vi-VN" altLang="sr-Latn-RS"/>
              <a:t>reakcija oksidacije, usled nedovoljne količine kiseonika, nije završena</a:t>
            </a:r>
            <a:endParaRPr lang="en-US" altLang="sr-Latn-RS"/>
          </a:p>
          <a:p>
            <a:pPr marL="800100" lvl="1" indent="-342900">
              <a:lnSpc>
                <a:spcPct val="120000"/>
              </a:lnSpc>
              <a:spcBef>
                <a:spcPct val="30000"/>
              </a:spcBef>
              <a:buSzPct val="100000"/>
              <a:buFont typeface="Symbol" panose="05050102010706020507" pitchFamily="18" charset="2"/>
              <a:buChar char="-"/>
              <a:defRPr/>
            </a:pPr>
            <a:r>
              <a:rPr lang="en-US" altLang="sr-Latn-RS"/>
              <a:t> </a:t>
            </a:r>
            <a:r>
              <a:rPr lang="vi-VN" altLang="sr-Latn-RS"/>
              <a:t>ugljenik (</a:t>
            </a:r>
            <a:r>
              <a:rPr lang="en-US" altLang="sr-Latn-RS"/>
              <a:t>C</a:t>
            </a:r>
            <a:r>
              <a:rPr lang="vi-VN" altLang="sr-Latn-RS"/>
              <a:t>) sagoreva u</a:t>
            </a:r>
            <a:r>
              <a:rPr lang="en-US" altLang="sr-Latn-RS"/>
              <a:t> </a:t>
            </a:r>
            <a:r>
              <a:rPr lang="vi-VN" altLang="sr-Latn-RS"/>
              <a:t>ugljenmonoksid (</a:t>
            </a:r>
            <a:r>
              <a:rPr lang="en-US" altLang="sr-Latn-RS"/>
              <a:t>C</a:t>
            </a:r>
            <a:r>
              <a:rPr lang="vi-VN" altLang="sr-Latn-RS"/>
              <a:t>O)</a:t>
            </a:r>
            <a:r>
              <a:rPr lang="en-US" altLang="sr-Latn-RS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TextBox 6"/>
          <p:cNvSpPr txBox="1">
            <a:spLocks noChangeArrowheads="1"/>
          </p:cNvSpPr>
          <p:nvPr/>
        </p:nvSpPr>
        <p:spPr bwMode="auto">
          <a:xfrm>
            <a:off x="246063" y="1282700"/>
            <a:ext cx="8575675" cy="30464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anose="05000000000000000000" pitchFamily="2" charset="2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anose="05000000000000000000" pitchFamily="2" charset="2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anose="05000000000000000000" pitchFamily="2" charset="2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anose="05000000000000000000" pitchFamily="2" charset="2"/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anose="05000000000000000000" pitchFamily="2" charset="2"/>
              <a:buNone/>
              <a:defRPr/>
            </a:pPr>
            <a:r>
              <a:rPr lang="vi-VN" altLang="sr-Latn-RS"/>
              <a:t>Sagorevanje</a:t>
            </a:r>
            <a:r>
              <a:rPr lang="en-US" altLang="sr-Latn-RS"/>
              <a:t>:</a:t>
            </a:r>
          </a:p>
          <a:p>
            <a:pPr marL="342900" indent="-342900">
              <a:lnSpc>
                <a:spcPct val="120000"/>
              </a:lnSpc>
              <a:spcBef>
                <a:spcPct val="30000"/>
              </a:spcBef>
              <a:buSzPct val="100000"/>
              <a:buFont typeface="Symbol" panose="05050102010706020507" pitchFamily="18" charset="2"/>
              <a:buChar char="-"/>
              <a:defRPr/>
            </a:pPr>
            <a:r>
              <a:rPr lang="en-US" altLang="sr-Latn-RS"/>
              <a:t> </a:t>
            </a:r>
            <a:r>
              <a:rPr lang="vi-VN" altLang="sr-Latn-RS"/>
              <a:t>homogeno</a:t>
            </a:r>
            <a:endParaRPr lang="en-US" altLang="sr-Latn-RS"/>
          </a:p>
          <a:p>
            <a:pPr marL="800100" lvl="1" indent="-342900">
              <a:lnSpc>
                <a:spcPct val="120000"/>
              </a:lnSpc>
              <a:spcBef>
                <a:spcPct val="30000"/>
              </a:spcBef>
              <a:buSzPct val="100000"/>
              <a:buFont typeface="Symbol" panose="05050102010706020507" pitchFamily="18" charset="2"/>
              <a:buChar char="-"/>
              <a:defRPr/>
            </a:pPr>
            <a:r>
              <a:rPr lang="en-US" altLang="sr-Latn-RS"/>
              <a:t> </a:t>
            </a:r>
            <a:r>
              <a:rPr lang="vi-VN" altLang="sr-Latn-RS"/>
              <a:t>gorivo i kiseonik su istog agregatnog stanja</a:t>
            </a:r>
            <a:r>
              <a:rPr lang="en-US" altLang="sr-Latn-RS"/>
              <a:t> </a:t>
            </a:r>
            <a:r>
              <a:rPr lang="vi-VN" altLang="sr-Latn-RS"/>
              <a:t>(sagorevanje</a:t>
            </a:r>
            <a:r>
              <a:rPr lang="en-US" altLang="sr-Latn-RS"/>
              <a:t> gasovitog </a:t>
            </a:r>
            <a:r>
              <a:rPr lang="vi-VN" altLang="sr-Latn-RS"/>
              <a:t>goriva)</a:t>
            </a:r>
            <a:endParaRPr lang="en-US" altLang="sr-Latn-RS"/>
          </a:p>
          <a:p>
            <a:pPr marL="342900" indent="-342900">
              <a:lnSpc>
                <a:spcPct val="120000"/>
              </a:lnSpc>
              <a:spcBef>
                <a:spcPct val="30000"/>
              </a:spcBef>
              <a:buSzPct val="100000"/>
              <a:buFont typeface="Symbol" panose="05050102010706020507" pitchFamily="18" charset="2"/>
              <a:buChar char="-"/>
              <a:defRPr/>
            </a:pPr>
            <a:r>
              <a:rPr lang="en-US" altLang="sr-Latn-RS"/>
              <a:t> </a:t>
            </a:r>
            <a:r>
              <a:rPr lang="vi-VN" altLang="sr-Latn-RS"/>
              <a:t>heterogeno</a:t>
            </a:r>
            <a:endParaRPr lang="en-US" altLang="sr-Latn-RS"/>
          </a:p>
          <a:p>
            <a:pPr marL="800100" lvl="1" indent="-342900">
              <a:lnSpc>
                <a:spcPct val="120000"/>
              </a:lnSpc>
              <a:spcBef>
                <a:spcPct val="30000"/>
              </a:spcBef>
              <a:buSzPct val="100000"/>
              <a:buFont typeface="Symbol" panose="05050102010706020507" pitchFamily="18" charset="2"/>
              <a:buChar char="-"/>
              <a:defRPr/>
            </a:pPr>
            <a:r>
              <a:rPr lang="en-US" altLang="sr-Latn-RS"/>
              <a:t> </a:t>
            </a:r>
            <a:r>
              <a:rPr lang="vi-VN" altLang="sr-Latn-RS"/>
              <a:t>gorivo i kiseonik su</a:t>
            </a:r>
            <a:r>
              <a:rPr lang="en-US" altLang="sr-Latn-RS"/>
              <a:t> </a:t>
            </a:r>
            <a:r>
              <a:rPr lang="vi-VN" altLang="sr-Latn-RS"/>
              <a:t>različitog agregatnog stanja (sagorevanje čvrstog i tečnog goriva)</a:t>
            </a:r>
            <a:r>
              <a:rPr lang="en-US" altLang="sr-Latn-RS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TextBox 6"/>
          <p:cNvSpPr txBox="1">
            <a:spLocks noChangeArrowheads="1"/>
          </p:cNvSpPr>
          <p:nvPr/>
        </p:nvSpPr>
        <p:spPr bwMode="auto">
          <a:xfrm>
            <a:off x="169863" y="1189038"/>
            <a:ext cx="323215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en-US" sz="2400" b="1"/>
              <a:t>Karakteristike goriva</a:t>
            </a:r>
          </a:p>
        </p:txBody>
      </p:sp>
      <p:sp>
        <p:nvSpPr>
          <p:cNvPr id="14343" name="TextBox 7"/>
          <p:cNvSpPr txBox="1">
            <a:spLocks noChangeArrowheads="1"/>
          </p:cNvSpPr>
          <p:nvPr/>
        </p:nvSpPr>
        <p:spPr bwMode="auto">
          <a:xfrm>
            <a:off x="215900" y="2746375"/>
            <a:ext cx="576897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en-US"/>
              <a:t>Primeri:</a:t>
            </a:r>
          </a:p>
          <a:p>
            <a:pPr>
              <a:lnSpc>
                <a:spcPct val="120000"/>
              </a:lnSpc>
              <a:spcBef>
                <a:spcPct val="30000"/>
              </a:spcBef>
              <a:buSzPct val="100000"/>
              <a:buFont typeface="Times New Roman" pitchFamily="18" charset="0"/>
              <a:buChar char="‒"/>
            </a:pPr>
            <a:r>
              <a:rPr lang="en-US"/>
              <a:t> čvrsto gorivo – drvo, ugalj</a:t>
            </a:r>
          </a:p>
          <a:p>
            <a:pPr>
              <a:lnSpc>
                <a:spcPct val="120000"/>
              </a:lnSpc>
              <a:spcBef>
                <a:spcPct val="30000"/>
              </a:spcBef>
              <a:buSzPct val="100000"/>
              <a:buFont typeface="Times New Roman" pitchFamily="18" charset="0"/>
              <a:buChar char="‒"/>
            </a:pPr>
            <a:r>
              <a:rPr lang="en-US"/>
              <a:t> tečno gorivo – nafta, naftini derivati</a:t>
            </a:r>
          </a:p>
          <a:p>
            <a:pPr>
              <a:lnSpc>
                <a:spcPct val="120000"/>
              </a:lnSpc>
              <a:spcBef>
                <a:spcPct val="30000"/>
              </a:spcBef>
              <a:buSzPct val="100000"/>
              <a:buFont typeface="Times New Roman" pitchFamily="18" charset="0"/>
              <a:buChar char="‒"/>
            </a:pPr>
            <a:r>
              <a:rPr lang="en-US"/>
              <a:t> gasovito gorivo – prirodni gas, generatorski gas</a:t>
            </a:r>
          </a:p>
        </p:txBody>
      </p:sp>
      <p:sp>
        <p:nvSpPr>
          <p:cNvPr id="14344" name="TextBox 6"/>
          <p:cNvSpPr txBox="1">
            <a:spLocks noChangeArrowheads="1"/>
          </p:cNvSpPr>
          <p:nvPr/>
        </p:nvSpPr>
        <p:spPr bwMode="auto">
          <a:xfrm>
            <a:off x="528638" y="1981200"/>
            <a:ext cx="336073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en-US" b="1" i="1"/>
              <a:t>Elementarni sastav goriva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TextBox 6"/>
          <p:cNvSpPr txBox="1">
            <a:spLocks noChangeArrowheads="1"/>
          </p:cNvSpPr>
          <p:nvPr/>
        </p:nvSpPr>
        <p:spPr bwMode="auto">
          <a:xfrm>
            <a:off x="169863" y="1582738"/>
            <a:ext cx="5927725" cy="184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en-US"/>
              <a:t>Sagorljivi sastojci:</a:t>
            </a:r>
          </a:p>
          <a:p>
            <a:pPr>
              <a:lnSpc>
                <a:spcPct val="120000"/>
              </a:lnSpc>
              <a:spcBef>
                <a:spcPct val="30000"/>
              </a:spcBef>
              <a:buSzPct val="100000"/>
              <a:buFont typeface="Times New Roman" pitchFamily="18" charset="0"/>
              <a:buChar char="‒"/>
            </a:pPr>
            <a:r>
              <a:rPr lang="en-US"/>
              <a:t> ugljenik (C)	 – maseni sastav – </a:t>
            </a:r>
            <a:r>
              <a:rPr lang="en-US" i="1"/>
              <a:t>c</a:t>
            </a:r>
            <a:r>
              <a:rPr lang="en-US"/>
              <a:t>, kg C / kg g. </a:t>
            </a:r>
          </a:p>
          <a:p>
            <a:pPr>
              <a:lnSpc>
                <a:spcPct val="120000"/>
              </a:lnSpc>
              <a:spcBef>
                <a:spcPct val="30000"/>
              </a:spcBef>
              <a:buSzPct val="100000"/>
              <a:buFont typeface="Times New Roman" pitchFamily="18" charset="0"/>
              <a:buChar char="‒"/>
            </a:pPr>
            <a:r>
              <a:rPr lang="en-US"/>
              <a:t> vodonik (H</a:t>
            </a:r>
            <a:r>
              <a:rPr lang="en-US" baseline="-25000"/>
              <a:t>2</a:t>
            </a:r>
            <a:r>
              <a:rPr lang="en-US"/>
              <a:t>)	 – maseni sastav – </a:t>
            </a:r>
            <a:r>
              <a:rPr lang="en-US" i="1"/>
              <a:t>h</a:t>
            </a:r>
            <a:r>
              <a:rPr lang="en-US"/>
              <a:t>, kg H</a:t>
            </a:r>
            <a:r>
              <a:rPr lang="en-US" baseline="-25000"/>
              <a:t>2</a:t>
            </a:r>
            <a:r>
              <a:rPr lang="en-US"/>
              <a:t> / kg g.</a:t>
            </a:r>
          </a:p>
          <a:p>
            <a:pPr>
              <a:lnSpc>
                <a:spcPct val="120000"/>
              </a:lnSpc>
              <a:spcBef>
                <a:spcPct val="30000"/>
              </a:spcBef>
              <a:buSzPct val="100000"/>
              <a:buFont typeface="Times New Roman" pitchFamily="18" charset="0"/>
              <a:buChar char="‒"/>
            </a:pPr>
            <a:r>
              <a:rPr lang="en-US"/>
              <a:t> sumpor (S) 	 – maseni sastav – </a:t>
            </a:r>
            <a:r>
              <a:rPr lang="en-US" i="1"/>
              <a:t>s</a:t>
            </a:r>
            <a:r>
              <a:rPr lang="en-US"/>
              <a:t>, kg S / kg g.</a:t>
            </a:r>
          </a:p>
        </p:txBody>
      </p:sp>
      <p:sp>
        <p:nvSpPr>
          <p:cNvPr id="15367" name="TextBox 7"/>
          <p:cNvSpPr txBox="1">
            <a:spLocks noChangeArrowheads="1"/>
          </p:cNvSpPr>
          <p:nvPr/>
        </p:nvSpPr>
        <p:spPr bwMode="auto">
          <a:xfrm>
            <a:off x="1157288" y="3700463"/>
            <a:ext cx="5921375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en-US"/>
              <a:t>Nesagorljivi sastojci:</a:t>
            </a:r>
          </a:p>
          <a:p>
            <a:pPr>
              <a:lnSpc>
                <a:spcPct val="120000"/>
              </a:lnSpc>
              <a:spcBef>
                <a:spcPct val="30000"/>
              </a:spcBef>
              <a:buSzPct val="100000"/>
              <a:buFont typeface="Times New Roman" pitchFamily="18" charset="0"/>
              <a:buChar char="‒"/>
            </a:pPr>
            <a:r>
              <a:rPr lang="en-US"/>
              <a:t> kiseonik (O</a:t>
            </a:r>
            <a:r>
              <a:rPr lang="en-US" baseline="-25000"/>
              <a:t>2</a:t>
            </a:r>
            <a:r>
              <a:rPr lang="en-US"/>
              <a:t>)	 – maseni sastav – </a:t>
            </a:r>
            <a:r>
              <a:rPr lang="en-US" i="1"/>
              <a:t>o</a:t>
            </a:r>
            <a:r>
              <a:rPr lang="en-US"/>
              <a:t>, kg O</a:t>
            </a:r>
            <a:r>
              <a:rPr lang="en-US" baseline="-25000"/>
              <a:t>2</a:t>
            </a:r>
            <a:r>
              <a:rPr lang="en-US"/>
              <a:t> / kg g.</a:t>
            </a:r>
          </a:p>
          <a:p>
            <a:pPr>
              <a:lnSpc>
                <a:spcPct val="120000"/>
              </a:lnSpc>
              <a:spcBef>
                <a:spcPct val="30000"/>
              </a:spcBef>
              <a:buSzPct val="100000"/>
              <a:buFont typeface="Times New Roman" pitchFamily="18" charset="0"/>
              <a:buChar char="‒"/>
            </a:pPr>
            <a:r>
              <a:rPr lang="en-US"/>
              <a:t> azot (N</a:t>
            </a:r>
            <a:r>
              <a:rPr lang="en-US" baseline="-25000"/>
              <a:t>2</a:t>
            </a:r>
            <a:r>
              <a:rPr lang="en-US"/>
              <a:t>)	 – maseni sastav – </a:t>
            </a:r>
            <a:r>
              <a:rPr lang="en-US" i="1"/>
              <a:t>n</a:t>
            </a:r>
            <a:r>
              <a:rPr lang="en-US"/>
              <a:t>, kg N</a:t>
            </a:r>
            <a:r>
              <a:rPr lang="en-US" baseline="-25000"/>
              <a:t>2</a:t>
            </a:r>
            <a:r>
              <a:rPr lang="en-US"/>
              <a:t> / kg g.</a:t>
            </a:r>
          </a:p>
          <a:p>
            <a:pPr>
              <a:lnSpc>
                <a:spcPct val="120000"/>
              </a:lnSpc>
              <a:spcBef>
                <a:spcPct val="30000"/>
              </a:spcBef>
              <a:buSzPct val="100000"/>
              <a:buFont typeface="Times New Roman" pitchFamily="18" charset="0"/>
              <a:buChar char="‒"/>
            </a:pPr>
            <a:r>
              <a:rPr lang="en-US"/>
              <a:t> vlaga (W)	 – maseni sastav – </a:t>
            </a:r>
            <a:r>
              <a:rPr lang="en-US" i="1"/>
              <a:t>w</a:t>
            </a:r>
            <a:r>
              <a:rPr lang="en-US"/>
              <a:t>, kg W / kg g.</a:t>
            </a:r>
          </a:p>
          <a:p>
            <a:pPr>
              <a:lnSpc>
                <a:spcPct val="120000"/>
              </a:lnSpc>
              <a:spcBef>
                <a:spcPct val="30000"/>
              </a:spcBef>
              <a:buSzPct val="100000"/>
              <a:buFont typeface="Times New Roman" pitchFamily="18" charset="0"/>
              <a:buChar char="‒"/>
            </a:pPr>
            <a:r>
              <a:rPr lang="en-US"/>
              <a:t> pepeo (A)	 – maseni sastav – </a:t>
            </a:r>
            <a:r>
              <a:rPr lang="en-US" i="1"/>
              <a:t>a</a:t>
            </a:r>
            <a:r>
              <a:rPr lang="en-US"/>
              <a:t>, kg A / kg g.</a:t>
            </a:r>
          </a:p>
        </p:txBody>
      </p:sp>
      <p:sp>
        <p:nvSpPr>
          <p:cNvPr id="15368" name="TextBox 10"/>
          <p:cNvSpPr txBox="1">
            <a:spLocks noChangeArrowheads="1"/>
          </p:cNvSpPr>
          <p:nvPr/>
        </p:nvSpPr>
        <p:spPr bwMode="auto">
          <a:xfrm>
            <a:off x="169863" y="917575"/>
            <a:ext cx="84248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en-US"/>
              <a:t>Čvrsto i tečno gorivo – sastoje se od sagorljivih i nesagorljivih sastojaka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0" name="TextBox 6"/>
          <p:cNvSpPr txBox="1">
            <a:spLocks noChangeArrowheads="1"/>
          </p:cNvSpPr>
          <p:nvPr/>
        </p:nvSpPr>
        <p:spPr bwMode="auto">
          <a:xfrm>
            <a:off x="169863" y="917575"/>
            <a:ext cx="84248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en-US"/>
              <a:t>Gasovito gorivo – sagorljivi i nesagorljivi sastojci</a:t>
            </a:r>
          </a:p>
        </p:txBody>
      </p:sp>
      <p:sp>
        <p:nvSpPr>
          <p:cNvPr id="16391" name="TextBox 7"/>
          <p:cNvSpPr txBox="1">
            <a:spLocks noChangeArrowheads="1"/>
          </p:cNvSpPr>
          <p:nvPr/>
        </p:nvSpPr>
        <p:spPr bwMode="auto">
          <a:xfrm>
            <a:off x="169863" y="1531938"/>
            <a:ext cx="8494712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en-US"/>
              <a:t>Sagorljivi sastojci:</a:t>
            </a:r>
          </a:p>
          <a:p>
            <a:pPr>
              <a:lnSpc>
                <a:spcPct val="120000"/>
              </a:lnSpc>
              <a:spcBef>
                <a:spcPct val="30000"/>
              </a:spcBef>
              <a:buSzPct val="100000"/>
              <a:buFont typeface="Times New Roman" pitchFamily="18" charset="0"/>
              <a:buChar char="‒"/>
            </a:pPr>
            <a:r>
              <a:rPr lang="en-US"/>
              <a:t> vodonik (H</a:t>
            </a:r>
            <a:r>
              <a:rPr lang="en-US" baseline="-25000"/>
              <a:t>2</a:t>
            </a:r>
            <a:r>
              <a:rPr lang="en-US"/>
              <a:t>)	 	– rel. zapr. sastav – </a:t>
            </a:r>
            <a:r>
              <a:rPr lang="en-US" i="1"/>
              <a:t>r</a:t>
            </a:r>
            <a:r>
              <a:rPr lang="en-US" i="1" baseline="-25000"/>
              <a:t>H</a:t>
            </a:r>
            <a:r>
              <a:rPr lang="en-US"/>
              <a:t> , m</a:t>
            </a:r>
            <a:r>
              <a:rPr lang="en-US" baseline="-25000"/>
              <a:t>N</a:t>
            </a:r>
            <a:r>
              <a:rPr lang="en-US"/>
              <a:t> H</a:t>
            </a:r>
            <a:r>
              <a:rPr lang="en-US" baseline="-25000"/>
              <a:t>2</a:t>
            </a:r>
            <a:r>
              <a:rPr lang="en-US"/>
              <a:t> / m</a:t>
            </a:r>
            <a:r>
              <a:rPr lang="en-US" baseline="-25000"/>
              <a:t>N</a:t>
            </a:r>
            <a:r>
              <a:rPr lang="en-US"/>
              <a:t> g.</a:t>
            </a:r>
          </a:p>
          <a:p>
            <a:pPr>
              <a:lnSpc>
                <a:spcPct val="120000"/>
              </a:lnSpc>
              <a:spcBef>
                <a:spcPct val="30000"/>
              </a:spcBef>
              <a:buSzPct val="100000"/>
              <a:buFont typeface="Times New Roman" pitchFamily="18" charset="0"/>
              <a:buChar char="‒"/>
            </a:pPr>
            <a:r>
              <a:rPr lang="en-US"/>
              <a:t> ugljenmonoksid (CO)	– rel. zapr. sastav – </a:t>
            </a:r>
            <a:r>
              <a:rPr lang="en-US" i="1"/>
              <a:t>r</a:t>
            </a:r>
            <a:r>
              <a:rPr lang="en-US" i="1" baseline="-25000"/>
              <a:t>CO</a:t>
            </a:r>
            <a:r>
              <a:rPr lang="en-US"/>
              <a:t> , m</a:t>
            </a:r>
            <a:r>
              <a:rPr lang="en-US" baseline="-25000"/>
              <a:t>N</a:t>
            </a:r>
            <a:r>
              <a:rPr lang="en-US"/>
              <a:t> CO / m</a:t>
            </a:r>
            <a:r>
              <a:rPr lang="en-US" baseline="-25000"/>
              <a:t>N</a:t>
            </a:r>
            <a:r>
              <a:rPr lang="en-US"/>
              <a:t> g. </a:t>
            </a:r>
          </a:p>
          <a:p>
            <a:pPr>
              <a:lnSpc>
                <a:spcPct val="120000"/>
              </a:lnSpc>
              <a:spcBef>
                <a:spcPct val="30000"/>
              </a:spcBef>
              <a:buSzPct val="100000"/>
              <a:buFont typeface="Times New Roman" pitchFamily="18" charset="0"/>
              <a:buChar char="‒"/>
            </a:pPr>
            <a:r>
              <a:rPr lang="en-US"/>
              <a:t> ugljovodonici (C</a:t>
            </a:r>
            <a:r>
              <a:rPr lang="en-US" baseline="-25000"/>
              <a:t>m</a:t>
            </a:r>
            <a:r>
              <a:rPr lang="en-US"/>
              <a:t>H</a:t>
            </a:r>
            <a:r>
              <a:rPr lang="en-US" baseline="-25000"/>
              <a:t>n</a:t>
            </a:r>
            <a:r>
              <a:rPr lang="en-US"/>
              <a:t>)	– rel. zapr. sastav – </a:t>
            </a:r>
            <a:r>
              <a:rPr lang="en-US" i="1"/>
              <a:t>r</a:t>
            </a:r>
            <a:r>
              <a:rPr lang="en-US" i="1" baseline="-25000"/>
              <a:t>C  H</a:t>
            </a:r>
            <a:r>
              <a:rPr lang="en-US"/>
              <a:t> , m</a:t>
            </a:r>
            <a:r>
              <a:rPr lang="en-US" baseline="-25000"/>
              <a:t>N</a:t>
            </a:r>
            <a:r>
              <a:rPr lang="en-US"/>
              <a:t> C</a:t>
            </a:r>
            <a:r>
              <a:rPr lang="en-US" baseline="-25000"/>
              <a:t>m</a:t>
            </a:r>
            <a:r>
              <a:rPr lang="en-US"/>
              <a:t>H</a:t>
            </a:r>
            <a:r>
              <a:rPr lang="en-US" baseline="-25000"/>
              <a:t>n</a:t>
            </a:r>
            <a:r>
              <a:rPr lang="en-US"/>
              <a:t> / m</a:t>
            </a:r>
            <a:r>
              <a:rPr lang="en-US" baseline="-25000"/>
              <a:t>N</a:t>
            </a:r>
            <a:r>
              <a:rPr lang="en-US"/>
              <a:t> g. 	</a:t>
            </a:r>
          </a:p>
          <a:p>
            <a:pPr>
              <a:lnSpc>
                <a:spcPct val="120000"/>
              </a:lnSpc>
              <a:spcBef>
                <a:spcPct val="30000"/>
              </a:spcBef>
              <a:buSzPct val="100000"/>
              <a:buFont typeface="Wingdings" pitchFamily="2" charset="2"/>
              <a:buNone/>
            </a:pPr>
            <a:r>
              <a:rPr lang="en-US"/>
              <a:t>    (primeri ugljovodonika – metan (CH</a:t>
            </a:r>
            <a:r>
              <a:rPr lang="en-US" baseline="-25000"/>
              <a:t>4</a:t>
            </a:r>
            <a:r>
              <a:rPr lang="en-US"/>
              <a:t>), etan (C</a:t>
            </a:r>
            <a:r>
              <a:rPr lang="en-US" baseline="-25000"/>
              <a:t>2</a:t>
            </a:r>
            <a:r>
              <a:rPr lang="en-US"/>
              <a:t>H</a:t>
            </a:r>
            <a:r>
              <a:rPr lang="en-US" baseline="-25000"/>
              <a:t>6</a:t>
            </a:r>
            <a:r>
              <a:rPr lang="en-US"/>
              <a:t>))</a:t>
            </a:r>
          </a:p>
        </p:txBody>
      </p:sp>
      <p:sp>
        <p:nvSpPr>
          <p:cNvPr id="16392" name="TextBox 8"/>
          <p:cNvSpPr txBox="1">
            <a:spLocks noChangeArrowheads="1"/>
          </p:cNvSpPr>
          <p:nvPr/>
        </p:nvSpPr>
        <p:spPr bwMode="auto">
          <a:xfrm>
            <a:off x="5387975" y="2273300"/>
            <a:ext cx="254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en-US" sz="1000"/>
              <a:t>2</a:t>
            </a:r>
          </a:p>
        </p:txBody>
      </p:sp>
      <p:sp>
        <p:nvSpPr>
          <p:cNvPr id="16393" name="TextBox 10"/>
          <p:cNvSpPr txBox="1">
            <a:spLocks noChangeArrowheads="1"/>
          </p:cNvSpPr>
          <p:nvPr/>
        </p:nvSpPr>
        <p:spPr bwMode="auto">
          <a:xfrm>
            <a:off x="5805488" y="1995488"/>
            <a:ext cx="255587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en-US" sz="1000"/>
              <a:t>3</a:t>
            </a:r>
          </a:p>
        </p:txBody>
      </p:sp>
      <p:sp>
        <p:nvSpPr>
          <p:cNvPr id="16394" name="TextBox 11"/>
          <p:cNvSpPr txBox="1">
            <a:spLocks noChangeArrowheads="1"/>
          </p:cNvSpPr>
          <p:nvPr/>
        </p:nvSpPr>
        <p:spPr bwMode="auto">
          <a:xfrm>
            <a:off x="6696075" y="2008188"/>
            <a:ext cx="25558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en-US" sz="1000"/>
              <a:t>3</a:t>
            </a:r>
          </a:p>
        </p:txBody>
      </p:sp>
      <p:sp>
        <p:nvSpPr>
          <p:cNvPr id="16395" name="TextBox 12"/>
          <p:cNvSpPr txBox="1">
            <a:spLocks noChangeArrowheads="1"/>
          </p:cNvSpPr>
          <p:nvPr/>
        </p:nvSpPr>
        <p:spPr bwMode="auto">
          <a:xfrm>
            <a:off x="5938838" y="2451100"/>
            <a:ext cx="255587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en-US" sz="1000"/>
              <a:t>3</a:t>
            </a:r>
          </a:p>
        </p:txBody>
      </p:sp>
      <p:sp>
        <p:nvSpPr>
          <p:cNvPr id="16396" name="TextBox 13"/>
          <p:cNvSpPr txBox="1">
            <a:spLocks noChangeArrowheads="1"/>
          </p:cNvSpPr>
          <p:nvPr/>
        </p:nvSpPr>
        <p:spPr bwMode="auto">
          <a:xfrm>
            <a:off x="6956425" y="2427288"/>
            <a:ext cx="25558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en-US" sz="1000"/>
              <a:t>3</a:t>
            </a:r>
          </a:p>
        </p:txBody>
      </p:sp>
      <p:sp>
        <p:nvSpPr>
          <p:cNvPr id="16397" name="TextBox 14"/>
          <p:cNvSpPr txBox="1">
            <a:spLocks noChangeArrowheads="1"/>
          </p:cNvSpPr>
          <p:nvPr/>
        </p:nvSpPr>
        <p:spPr bwMode="auto">
          <a:xfrm>
            <a:off x="5360988" y="3205163"/>
            <a:ext cx="2921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en-US" sz="1000"/>
              <a:t>m</a:t>
            </a:r>
          </a:p>
        </p:txBody>
      </p:sp>
      <p:sp>
        <p:nvSpPr>
          <p:cNvPr id="16398" name="TextBox 15"/>
          <p:cNvSpPr txBox="1">
            <a:spLocks noChangeArrowheads="1"/>
          </p:cNvSpPr>
          <p:nvPr/>
        </p:nvSpPr>
        <p:spPr bwMode="auto">
          <a:xfrm>
            <a:off x="5581650" y="3201988"/>
            <a:ext cx="255588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en-US" sz="1000"/>
              <a:t>n</a:t>
            </a:r>
          </a:p>
        </p:txBody>
      </p:sp>
      <p:sp>
        <p:nvSpPr>
          <p:cNvPr id="16399" name="TextBox 16"/>
          <p:cNvSpPr txBox="1">
            <a:spLocks noChangeArrowheads="1"/>
          </p:cNvSpPr>
          <p:nvPr/>
        </p:nvSpPr>
        <p:spPr bwMode="auto">
          <a:xfrm>
            <a:off x="6011863" y="2897188"/>
            <a:ext cx="255587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en-US" sz="1000"/>
              <a:t>3</a:t>
            </a:r>
          </a:p>
        </p:txBody>
      </p:sp>
      <p:sp>
        <p:nvSpPr>
          <p:cNvPr id="16400" name="TextBox 17"/>
          <p:cNvSpPr txBox="1">
            <a:spLocks noChangeArrowheads="1"/>
          </p:cNvSpPr>
          <p:nvPr/>
        </p:nvSpPr>
        <p:spPr bwMode="auto">
          <a:xfrm>
            <a:off x="7227888" y="2897188"/>
            <a:ext cx="255587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en-US" sz="1000"/>
              <a:t>3</a:t>
            </a:r>
          </a:p>
        </p:txBody>
      </p:sp>
      <p:sp>
        <p:nvSpPr>
          <p:cNvPr id="16401" name="TextBox 7"/>
          <p:cNvSpPr txBox="1">
            <a:spLocks noChangeArrowheads="1"/>
          </p:cNvSpPr>
          <p:nvPr/>
        </p:nvSpPr>
        <p:spPr bwMode="auto">
          <a:xfrm>
            <a:off x="1157288" y="3929063"/>
            <a:ext cx="7515225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en-US"/>
              <a:t>Nesagorljivi sastojci:</a:t>
            </a:r>
          </a:p>
          <a:p>
            <a:pPr>
              <a:lnSpc>
                <a:spcPct val="120000"/>
              </a:lnSpc>
              <a:spcBef>
                <a:spcPct val="30000"/>
              </a:spcBef>
              <a:buSzPct val="100000"/>
              <a:buFont typeface="Times New Roman" pitchFamily="18" charset="0"/>
              <a:buChar char="‒"/>
            </a:pPr>
            <a:r>
              <a:rPr lang="en-US"/>
              <a:t> ugljendioksid (CO</a:t>
            </a:r>
            <a:r>
              <a:rPr lang="en-US" baseline="-25000"/>
              <a:t>2</a:t>
            </a:r>
            <a:r>
              <a:rPr lang="en-US"/>
              <a:t>)	– rel. zapr. sastav – </a:t>
            </a:r>
            <a:r>
              <a:rPr lang="en-US" i="1"/>
              <a:t>r</a:t>
            </a:r>
            <a:r>
              <a:rPr lang="en-US" i="1" baseline="-25000"/>
              <a:t>CO</a:t>
            </a:r>
            <a:r>
              <a:rPr lang="en-US"/>
              <a:t> , m</a:t>
            </a:r>
            <a:r>
              <a:rPr lang="en-US" baseline="-25000"/>
              <a:t>N</a:t>
            </a:r>
            <a:r>
              <a:rPr lang="en-US"/>
              <a:t> CO</a:t>
            </a:r>
            <a:r>
              <a:rPr lang="en-US" baseline="-25000"/>
              <a:t>2</a:t>
            </a:r>
            <a:r>
              <a:rPr lang="en-US"/>
              <a:t> / m</a:t>
            </a:r>
            <a:r>
              <a:rPr lang="en-US" baseline="-25000"/>
              <a:t>N</a:t>
            </a:r>
            <a:r>
              <a:rPr lang="en-US"/>
              <a:t> g.</a:t>
            </a:r>
          </a:p>
          <a:p>
            <a:pPr>
              <a:lnSpc>
                <a:spcPct val="120000"/>
              </a:lnSpc>
              <a:spcBef>
                <a:spcPct val="30000"/>
              </a:spcBef>
              <a:buSzPct val="100000"/>
              <a:buFont typeface="Times New Roman" pitchFamily="18" charset="0"/>
              <a:buChar char="‒"/>
            </a:pPr>
            <a:r>
              <a:rPr lang="en-US"/>
              <a:t> kiseonik (O</a:t>
            </a:r>
            <a:r>
              <a:rPr lang="en-US" baseline="-25000"/>
              <a:t>2</a:t>
            </a:r>
            <a:r>
              <a:rPr lang="en-US"/>
              <a:t>)		– rel. zapr. sastav – </a:t>
            </a:r>
            <a:r>
              <a:rPr lang="en-US" i="1"/>
              <a:t>r</a:t>
            </a:r>
            <a:r>
              <a:rPr lang="en-US" i="1" baseline="-25000"/>
              <a:t>O</a:t>
            </a:r>
            <a:r>
              <a:rPr lang="en-US"/>
              <a:t> , m</a:t>
            </a:r>
            <a:r>
              <a:rPr lang="en-US" baseline="-25000"/>
              <a:t>N</a:t>
            </a:r>
            <a:r>
              <a:rPr lang="en-US"/>
              <a:t> O</a:t>
            </a:r>
            <a:r>
              <a:rPr lang="en-US" baseline="-25000"/>
              <a:t>2</a:t>
            </a:r>
            <a:r>
              <a:rPr lang="en-US"/>
              <a:t> / m</a:t>
            </a:r>
            <a:r>
              <a:rPr lang="en-US" baseline="-25000"/>
              <a:t>N</a:t>
            </a:r>
            <a:r>
              <a:rPr lang="en-US"/>
              <a:t> g.</a:t>
            </a:r>
          </a:p>
          <a:p>
            <a:pPr>
              <a:lnSpc>
                <a:spcPct val="120000"/>
              </a:lnSpc>
              <a:spcBef>
                <a:spcPct val="30000"/>
              </a:spcBef>
              <a:buSzPct val="100000"/>
              <a:buFont typeface="Times New Roman" pitchFamily="18" charset="0"/>
              <a:buChar char="‒"/>
            </a:pPr>
            <a:r>
              <a:rPr lang="en-US"/>
              <a:t> azot (N</a:t>
            </a:r>
            <a:r>
              <a:rPr lang="en-US" baseline="-25000"/>
              <a:t>2</a:t>
            </a:r>
            <a:r>
              <a:rPr lang="en-US"/>
              <a:t>)		– rel. zapr. sastav – </a:t>
            </a:r>
            <a:r>
              <a:rPr lang="en-US" i="1"/>
              <a:t>r</a:t>
            </a:r>
            <a:r>
              <a:rPr lang="en-US" i="1" baseline="-25000"/>
              <a:t>N</a:t>
            </a:r>
            <a:r>
              <a:rPr lang="en-US"/>
              <a:t> , m</a:t>
            </a:r>
            <a:r>
              <a:rPr lang="en-US" baseline="-25000"/>
              <a:t>N</a:t>
            </a:r>
            <a:r>
              <a:rPr lang="en-US"/>
              <a:t> N</a:t>
            </a:r>
            <a:r>
              <a:rPr lang="en-US" baseline="-25000"/>
              <a:t>2</a:t>
            </a:r>
            <a:r>
              <a:rPr lang="en-US"/>
              <a:t> / m</a:t>
            </a:r>
            <a:r>
              <a:rPr lang="en-US" baseline="-25000"/>
              <a:t>N</a:t>
            </a:r>
            <a:r>
              <a:rPr lang="en-US"/>
              <a:t> g.</a:t>
            </a:r>
          </a:p>
          <a:p>
            <a:pPr>
              <a:lnSpc>
                <a:spcPct val="120000"/>
              </a:lnSpc>
              <a:spcBef>
                <a:spcPct val="30000"/>
              </a:spcBef>
              <a:buSzPct val="100000"/>
              <a:buFont typeface="Times New Roman" pitchFamily="18" charset="0"/>
              <a:buChar char="‒"/>
            </a:pPr>
            <a:r>
              <a:rPr lang="en-US"/>
              <a:t> vodena para</a:t>
            </a:r>
          </a:p>
        </p:txBody>
      </p:sp>
      <p:sp>
        <p:nvSpPr>
          <p:cNvPr id="16402" name="TextBox 19"/>
          <p:cNvSpPr txBox="1">
            <a:spLocks noChangeArrowheads="1"/>
          </p:cNvSpPr>
          <p:nvPr/>
        </p:nvSpPr>
        <p:spPr bwMode="auto">
          <a:xfrm>
            <a:off x="6499225" y="4635500"/>
            <a:ext cx="255588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en-US" sz="1000"/>
              <a:t>2</a:t>
            </a:r>
          </a:p>
        </p:txBody>
      </p:sp>
      <p:sp>
        <p:nvSpPr>
          <p:cNvPr id="16403" name="TextBox 20"/>
          <p:cNvSpPr txBox="1">
            <a:spLocks noChangeArrowheads="1"/>
          </p:cNvSpPr>
          <p:nvPr/>
        </p:nvSpPr>
        <p:spPr bwMode="auto">
          <a:xfrm>
            <a:off x="6929438" y="4370388"/>
            <a:ext cx="255587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en-US" sz="1000"/>
              <a:t>3</a:t>
            </a:r>
          </a:p>
        </p:txBody>
      </p:sp>
      <p:sp>
        <p:nvSpPr>
          <p:cNvPr id="16404" name="TextBox 21"/>
          <p:cNvSpPr txBox="1">
            <a:spLocks noChangeArrowheads="1"/>
          </p:cNvSpPr>
          <p:nvPr/>
        </p:nvSpPr>
        <p:spPr bwMode="auto">
          <a:xfrm>
            <a:off x="8021638" y="4359275"/>
            <a:ext cx="255587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en-US" sz="1000"/>
              <a:t>3</a:t>
            </a:r>
          </a:p>
        </p:txBody>
      </p:sp>
      <p:sp>
        <p:nvSpPr>
          <p:cNvPr id="16405" name="TextBox 22"/>
          <p:cNvSpPr txBox="1">
            <a:spLocks noChangeArrowheads="1"/>
          </p:cNvSpPr>
          <p:nvPr/>
        </p:nvSpPr>
        <p:spPr bwMode="auto">
          <a:xfrm>
            <a:off x="6378575" y="5102225"/>
            <a:ext cx="2540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en-US" sz="1000"/>
              <a:t>2</a:t>
            </a:r>
          </a:p>
        </p:txBody>
      </p:sp>
      <p:sp>
        <p:nvSpPr>
          <p:cNvPr id="16406" name="TextBox 23"/>
          <p:cNvSpPr txBox="1">
            <a:spLocks noChangeArrowheads="1"/>
          </p:cNvSpPr>
          <p:nvPr/>
        </p:nvSpPr>
        <p:spPr bwMode="auto">
          <a:xfrm>
            <a:off x="6819900" y="4835525"/>
            <a:ext cx="25558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en-US" sz="1000"/>
              <a:t>3</a:t>
            </a:r>
          </a:p>
        </p:txBody>
      </p:sp>
      <p:sp>
        <p:nvSpPr>
          <p:cNvPr id="16407" name="TextBox 24"/>
          <p:cNvSpPr txBox="1">
            <a:spLocks noChangeArrowheads="1"/>
          </p:cNvSpPr>
          <p:nvPr/>
        </p:nvSpPr>
        <p:spPr bwMode="auto">
          <a:xfrm>
            <a:off x="7707313" y="4822825"/>
            <a:ext cx="2540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en-US" sz="1000"/>
              <a:t>3</a:t>
            </a:r>
          </a:p>
        </p:txBody>
      </p:sp>
      <p:sp>
        <p:nvSpPr>
          <p:cNvPr id="16408" name="TextBox 25"/>
          <p:cNvSpPr txBox="1">
            <a:spLocks noChangeArrowheads="1"/>
          </p:cNvSpPr>
          <p:nvPr/>
        </p:nvSpPr>
        <p:spPr bwMode="auto">
          <a:xfrm>
            <a:off x="6356350" y="5556250"/>
            <a:ext cx="254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en-US" sz="1000"/>
              <a:t>2</a:t>
            </a:r>
          </a:p>
        </p:txBody>
      </p:sp>
      <p:sp>
        <p:nvSpPr>
          <p:cNvPr id="16409" name="TextBox 26"/>
          <p:cNvSpPr txBox="1">
            <a:spLocks noChangeArrowheads="1"/>
          </p:cNvSpPr>
          <p:nvPr/>
        </p:nvSpPr>
        <p:spPr bwMode="auto">
          <a:xfrm>
            <a:off x="6808788" y="5289550"/>
            <a:ext cx="255587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en-US" sz="1000"/>
              <a:t>3</a:t>
            </a:r>
          </a:p>
        </p:txBody>
      </p:sp>
      <p:sp>
        <p:nvSpPr>
          <p:cNvPr id="16410" name="TextBox 27"/>
          <p:cNvSpPr txBox="1">
            <a:spLocks noChangeArrowheads="1"/>
          </p:cNvSpPr>
          <p:nvPr/>
        </p:nvSpPr>
        <p:spPr bwMode="auto">
          <a:xfrm>
            <a:off x="7708900" y="5287963"/>
            <a:ext cx="254000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en-US" sz="1000"/>
              <a:t>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4" name="TextBox 6"/>
          <p:cNvSpPr txBox="1">
            <a:spLocks noChangeArrowheads="1"/>
          </p:cNvSpPr>
          <p:nvPr/>
        </p:nvSpPr>
        <p:spPr bwMode="auto">
          <a:xfrm>
            <a:off x="528638" y="1103313"/>
            <a:ext cx="26971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en-US" b="1" i="1"/>
              <a:t>Toplotna moć goriva</a:t>
            </a:r>
          </a:p>
        </p:txBody>
      </p:sp>
      <p:sp>
        <p:nvSpPr>
          <p:cNvPr id="17415" name="TextBox 7"/>
          <p:cNvSpPr txBox="1">
            <a:spLocks noChangeArrowheads="1"/>
          </p:cNvSpPr>
          <p:nvPr/>
        </p:nvSpPr>
        <p:spPr bwMode="auto">
          <a:xfrm>
            <a:off x="246063" y="2062163"/>
            <a:ext cx="8575675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en-US"/>
              <a:t>Toplotna moć goriva je količina energije koju oslobodi, pri potpunom sagorevanju, jedinica količine goriva (kg, m</a:t>
            </a:r>
            <a:r>
              <a:rPr lang="en-US" baseline="30000"/>
              <a:t>3</a:t>
            </a:r>
            <a:r>
              <a:rPr lang="en-US"/>
              <a:t>, kmol) pri određenim uslovima.</a:t>
            </a:r>
          </a:p>
        </p:txBody>
      </p:sp>
      <p:sp>
        <p:nvSpPr>
          <p:cNvPr id="17416" name="TextBox 8"/>
          <p:cNvSpPr txBox="1">
            <a:spLocks noChangeArrowheads="1"/>
          </p:cNvSpPr>
          <p:nvPr/>
        </p:nvSpPr>
        <p:spPr bwMode="auto">
          <a:xfrm>
            <a:off x="246063" y="3290888"/>
            <a:ext cx="4098925" cy="138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en-US"/>
              <a:t>Toplotna moć goriva:</a:t>
            </a:r>
          </a:p>
          <a:p>
            <a:pPr>
              <a:lnSpc>
                <a:spcPct val="120000"/>
              </a:lnSpc>
              <a:spcBef>
                <a:spcPct val="30000"/>
              </a:spcBef>
              <a:buSzPct val="100000"/>
              <a:buFont typeface="Times New Roman" pitchFamily="18" charset="0"/>
              <a:buChar char="‒"/>
            </a:pPr>
            <a:r>
              <a:rPr lang="en-US"/>
              <a:t> gornja toplotna moć goriva (</a:t>
            </a:r>
            <a:r>
              <a:rPr lang="en-US" i="1"/>
              <a:t>H</a:t>
            </a:r>
            <a:r>
              <a:rPr lang="en-US" i="1" baseline="-25000"/>
              <a:t>g</a:t>
            </a:r>
            <a:r>
              <a:rPr lang="en-US"/>
              <a:t>),</a:t>
            </a:r>
          </a:p>
          <a:p>
            <a:pPr>
              <a:lnSpc>
                <a:spcPct val="120000"/>
              </a:lnSpc>
              <a:spcBef>
                <a:spcPct val="30000"/>
              </a:spcBef>
              <a:buSzPct val="100000"/>
              <a:buFont typeface="Times New Roman" pitchFamily="18" charset="0"/>
              <a:buChar char="‒"/>
            </a:pPr>
            <a:r>
              <a:rPr lang="en-US"/>
              <a:t> donja toplotna moć goriva (</a:t>
            </a:r>
            <a:r>
              <a:rPr lang="en-US" i="1"/>
              <a:t>H</a:t>
            </a:r>
            <a:r>
              <a:rPr lang="en-US" i="1" baseline="-25000"/>
              <a:t>d</a:t>
            </a:r>
            <a:r>
              <a:rPr lang="en-US"/>
              <a:t>).</a:t>
            </a:r>
          </a:p>
        </p:txBody>
      </p:sp>
      <p:sp>
        <p:nvSpPr>
          <p:cNvPr id="17417" name="TextBox 9"/>
          <p:cNvSpPr txBox="1">
            <a:spLocks noChangeArrowheads="1"/>
          </p:cNvSpPr>
          <p:nvPr/>
        </p:nvSpPr>
        <p:spPr bwMode="auto">
          <a:xfrm>
            <a:off x="4724400" y="3049588"/>
            <a:ext cx="4249738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vi-VN" sz="1800" i="1"/>
              <a:t>oslobođen</a:t>
            </a:r>
            <a:r>
              <a:rPr lang="en-US" sz="1800" i="1"/>
              <a:t>a</a:t>
            </a:r>
            <a:r>
              <a:rPr lang="vi-VN" sz="1800" i="1"/>
              <a:t> količin</a:t>
            </a:r>
            <a:r>
              <a:rPr lang="en-US" sz="1800" i="1"/>
              <a:t>a</a:t>
            </a:r>
            <a:r>
              <a:rPr lang="vi-VN" sz="1800" i="1"/>
              <a:t> toplote pri potpunom sagorevanju jedinica količine goriva, pod uslovom da se obrazovana para u produktima sagorevanja nalazi u tečnom stanju (pri </a:t>
            </a:r>
            <a:r>
              <a:rPr lang="en-US" sz="1800" i="1"/>
              <a:t>273K)</a:t>
            </a:r>
          </a:p>
        </p:txBody>
      </p:sp>
      <p:sp>
        <p:nvSpPr>
          <p:cNvPr id="17418" name="TextBox 10"/>
          <p:cNvSpPr txBox="1">
            <a:spLocks noChangeArrowheads="1"/>
          </p:cNvSpPr>
          <p:nvPr/>
        </p:nvSpPr>
        <p:spPr bwMode="auto">
          <a:xfrm>
            <a:off x="852488" y="4946650"/>
            <a:ext cx="6831012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en-US" sz="1800" i="1"/>
              <a:t>oslobođena količina toplote pri potpunom sagorevanju jedinice količine goriva, ako se u produktima sagorevanja nalazi voda u stanju pare (ohlađene do 293K)</a:t>
            </a:r>
          </a:p>
        </p:txBody>
      </p:sp>
      <p:cxnSp>
        <p:nvCxnSpPr>
          <p:cNvPr id="17419" name="Straight Arrow Connector 12"/>
          <p:cNvCxnSpPr>
            <a:cxnSpLocks noChangeShapeType="1"/>
          </p:cNvCxnSpPr>
          <p:nvPr/>
        </p:nvCxnSpPr>
        <p:spPr bwMode="auto">
          <a:xfrm flipV="1">
            <a:off x="4040188" y="3732213"/>
            <a:ext cx="684212" cy="152400"/>
          </a:xfrm>
          <a:prstGeom prst="straightConnector1">
            <a:avLst/>
          </a:prstGeom>
          <a:noFill/>
          <a:ln w="19050" algn="ctr">
            <a:solidFill>
              <a:schemeClr val="bg1"/>
            </a:solidFill>
            <a:round/>
            <a:headEnd/>
            <a:tailEnd type="arrow" w="med" len="med"/>
          </a:ln>
        </p:spPr>
      </p:cxnSp>
      <p:cxnSp>
        <p:nvCxnSpPr>
          <p:cNvPr id="17420" name="Straight Arrow Connector 13"/>
          <p:cNvCxnSpPr>
            <a:cxnSpLocks noChangeShapeType="1"/>
          </p:cNvCxnSpPr>
          <p:nvPr/>
        </p:nvCxnSpPr>
        <p:spPr bwMode="auto">
          <a:xfrm>
            <a:off x="1081088" y="4567238"/>
            <a:ext cx="682625" cy="455612"/>
          </a:xfrm>
          <a:prstGeom prst="straightConnector1">
            <a:avLst/>
          </a:prstGeom>
          <a:noFill/>
          <a:ln w="19050" algn="ctr">
            <a:solidFill>
              <a:schemeClr val="bg1"/>
            </a:solidFill>
            <a:round/>
            <a:headEnd/>
            <a:tailEnd type="arrow" w="med" len="med"/>
          </a:ln>
        </p:spPr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endParaRPr lang="en-US"/>
          </a:p>
        </p:txBody>
      </p:sp>
      <p:graphicFrame>
        <p:nvGraphicFramePr>
          <p:cNvPr id="1026" name="Object 7"/>
          <p:cNvGraphicFramePr>
            <a:graphicFrameLocks noChangeAspect="1"/>
          </p:cNvGraphicFramePr>
          <p:nvPr/>
        </p:nvGraphicFramePr>
        <p:xfrm>
          <a:off x="3281363" y="1303338"/>
          <a:ext cx="2376487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2" imgW="952087" imgH="228501" progId="Equation.3">
                  <p:embed/>
                </p:oleObj>
              </mc:Choice>
              <mc:Fallback>
                <p:oleObj name="Equation" r:id="rId2" imgW="952087" imgH="228501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1363" y="1303338"/>
                        <a:ext cx="2376487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2" name="TextBox 9"/>
          <p:cNvSpPr txBox="1">
            <a:spLocks noChangeArrowheads="1"/>
          </p:cNvSpPr>
          <p:nvPr/>
        </p:nvSpPr>
        <p:spPr bwMode="auto">
          <a:xfrm>
            <a:off x="322263" y="2290763"/>
            <a:ext cx="417353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en-US"/>
              <a:t>količina vodene pare u  kg  koja pri sagorevanju jedinice količine goriva prelazi u sagorele gasove</a:t>
            </a:r>
          </a:p>
        </p:txBody>
      </p:sp>
      <p:cxnSp>
        <p:nvCxnSpPr>
          <p:cNvPr id="1033" name="Straight Arrow Connector 10"/>
          <p:cNvCxnSpPr>
            <a:cxnSpLocks noChangeShapeType="1"/>
          </p:cNvCxnSpPr>
          <p:nvPr/>
        </p:nvCxnSpPr>
        <p:spPr bwMode="auto">
          <a:xfrm flipH="1">
            <a:off x="4075113" y="1673225"/>
            <a:ext cx="935037" cy="690563"/>
          </a:xfrm>
          <a:prstGeom prst="straightConnector1">
            <a:avLst/>
          </a:prstGeom>
          <a:noFill/>
          <a:ln w="19050" algn="ctr">
            <a:solidFill>
              <a:schemeClr val="bg1"/>
            </a:solidFill>
            <a:round/>
            <a:headEnd/>
            <a:tailEnd type="arrow" w="med" len="med"/>
          </a:ln>
        </p:spPr>
      </p:cxnSp>
      <p:sp>
        <p:nvSpPr>
          <p:cNvPr id="1034" name="TextBox 13"/>
          <p:cNvSpPr txBox="1">
            <a:spLocks noChangeArrowheads="1"/>
          </p:cNvSpPr>
          <p:nvPr/>
        </p:nvSpPr>
        <p:spPr bwMode="auto">
          <a:xfrm>
            <a:off x="4951413" y="4114800"/>
            <a:ext cx="3870325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lnSpc>
                <a:spcPct val="120000"/>
              </a:lnSpc>
              <a:spcBef>
                <a:spcPct val="30000"/>
              </a:spcBef>
              <a:buClr>
                <a:srgbClr val="FF0000"/>
              </a:buClr>
              <a:buSzPct val="100000"/>
              <a:buFont typeface="Wingdings" pitchFamily="2" charset="2"/>
              <a:buNone/>
            </a:pPr>
            <a:r>
              <a:rPr lang="en-US"/>
              <a:t>toplota u  J/kg  potrebna za isparavanje 1 kg vode na 0</a:t>
            </a:r>
            <a:r>
              <a:rPr lang="en-US" baseline="30000"/>
              <a:t>o</a:t>
            </a:r>
            <a:r>
              <a:rPr lang="en-US"/>
              <a:t>C.</a:t>
            </a:r>
          </a:p>
        </p:txBody>
      </p:sp>
      <p:cxnSp>
        <p:nvCxnSpPr>
          <p:cNvPr id="1035" name="Straight Arrow Connector 14"/>
          <p:cNvCxnSpPr>
            <a:cxnSpLocks noChangeShapeType="1"/>
          </p:cNvCxnSpPr>
          <p:nvPr/>
        </p:nvCxnSpPr>
        <p:spPr bwMode="auto">
          <a:xfrm>
            <a:off x="5486400" y="1789113"/>
            <a:ext cx="762000" cy="2246312"/>
          </a:xfrm>
          <a:prstGeom prst="straightConnector1">
            <a:avLst/>
          </a:prstGeom>
          <a:noFill/>
          <a:ln w="19050" algn="ctr">
            <a:solidFill>
              <a:schemeClr val="bg1"/>
            </a:solidFill>
            <a:round/>
            <a:headEnd/>
            <a:tailEnd type="arrow" w="med" len="med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20000"/>
          </a:lnSpc>
          <a:spcBef>
            <a:spcPct val="30000"/>
          </a:spcBef>
          <a:spcAft>
            <a:spcPct val="0"/>
          </a:spcAft>
          <a:buClr>
            <a:srgbClr val="FF0000"/>
          </a:buClr>
          <a:buSzPct val="100000"/>
          <a:buFont typeface="Wingdings" pitchFamily="2" charset="2"/>
          <a:buNone/>
          <a:tabLst>
            <a:tab pos="409575" algn="l"/>
          </a:tabLst>
          <a:defRPr kumimoji="0" 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20000"/>
          </a:lnSpc>
          <a:spcBef>
            <a:spcPct val="30000"/>
          </a:spcBef>
          <a:spcAft>
            <a:spcPct val="0"/>
          </a:spcAft>
          <a:buClr>
            <a:srgbClr val="FF0000"/>
          </a:buClr>
          <a:buSzPct val="100000"/>
          <a:buFont typeface="Wingdings" pitchFamily="2" charset="2"/>
          <a:buNone/>
          <a:tabLst>
            <a:tab pos="409575" algn="l"/>
          </a:tabLst>
          <a:defRPr kumimoji="0" 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Fading Grid</Template>
  <TotalTime>1489</TotalTime>
  <Words>1276</Words>
  <Application>Microsoft Office PowerPoint</Application>
  <PresentationFormat>On-screen Show (4:3)</PresentationFormat>
  <Paragraphs>120</Paragraphs>
  <Slides>25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5" baseType="lpstr">
      <vt:lpstr>Arial</vt:lpstr>
      <vt:lpstr>Arial Black</vt:lpstr>
      <vt:lpstr>Calibri</vt:lpstr>
      <vt:lpstr>Symbol</vt:lpstr>
      <vt:lpstr>Tahoma</vt:lpstr>
      <vt:lpstr>Times New Roman</vt:lpstr>
      <vt:lpstr>Wingdings</vt:lpstr>
      <vt:lpstr>Textured</vt:lpstr>
      <vt:lpstr>Equation</vt:lpstr>
      <vt:lpstr>Equation.3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saobracajni fakultet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nastavnik</dc:creator>
  <cp:lastModifiedBy>MRB</cp:lastModifiedBy>
  <cp:revision>276</cp:revision>
  <dcterms:created xsi:type="dcterms:W3CDTF">2006-01-31T15:10:17Z</dcterms:created>
  <dcterms:modified xsi:type="dcterms:W3CDTF">2025-06-21T15:18:52Z</dcterms:modified>
</cp:coreProperties>
</file>