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sldIdLst>
    <p:sldId id="256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402" r:id="rId10"/>
    <p:sldId id="401" r:id="rId11"/>
    <p:sldId id="399" r:id="rId12"/>
    <p:sldId id="400" r:id="rId13"/>
    <p:sldId id="403" r:id="rId14"/>
    <p:sldId id="404" r:id="rId15"/>
    <p:sldId id="405" r:id="rId16"/>
    <p:sldId id="409" r:id="rId17"/>
    <p:sldId id="370" r:id="rId18"/>
    <p:sldId id="374" r:id="rId19"/>
    <p:sldId id="373" r:id="rId20"/>
    <p:sldId id="438" r:id="rId21"/>
    <p:sldId id="377" r:id="rId22"/>
    <p:sldId id="378" r:id="rId23"/>
    <p:sldId id="375" r:id="rId24"/>
    <p:sldId id="379" r:id="rId25"/>
    <p:sldId id="380" r:id="rId26"/>
    <p:sldId id="376" r:id="rId27"/>
    <p:sldId id="381" r:id="rId28"/>
    <p:sldId id="387" r:id="rId29"/>
    <p:sldId id="384" r:id="rId30"/>
    <p:sldId id="410" r:id="rId31"/>
    <p:sldId id="411" r:id="rId32"/>
    <p:sldId id="412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20" r:id="rId41"/>
    <p:sldId id="421" r:id="rId42"/>
    <p:sldId id="422" r:id="rId43"/>
    <p:sldId id="423" r:id="rId44"/>
    <p:sldId id="424" r:id="rId45"/>
    <p:sldId id="426" r:id="rId46"/>
    <p:sldId id="427" r:id="rId47"/>
    <p:sldId id="428" r:id="rId48"/>
    <p:sldId id="429" r:id="rId49"/>
    <p:sldId id="425" r:id="rId50"/>
    <p:sldId id="431" r:id="rId51"/>
    <p:sldId id="432" r:id="rId52"/>
    <p:sldId id="434" r:id="rId53"/>
    <p:sldId id="430" r:id="rId54"/>
    <p:sldId id="433" r:id="rId55"/>
    <p:sldId id="436" r:id="rId56"/>
    <p:sldId id="437" r:id="rId57"/>
    <p:sldId id="435" r:id="rId58"/>
    <p:sldId id="348" r:id="rId5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66FF"/>
    <a:srgbClr val="FFCC00"/>
    <a:srgbClr val="FF66FF"/>
    <a:srgbClr val="33CCCC"/>
    <a:srgbClr val="003399"/>
    <a:srgbClr val="CC33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80" autoAdjust="0"/>
    <p:restoredTop sz="94719" autoAdjust="0"/>
  </p:normalViewPr>
  <p:slideViewPr>
    <p:cSldViewPr>
      <p:cViewPr>
        <p:scale>
          <a:sx n="80" d="100"/>
          <a:sy n="80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w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chemeClr val="bg2">
                <a:shade val="40000"/>
                <a:satMod val="150000"/>
              </a:schemeClr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-36513" y="4686300"/>
            <a:ext cx="9180513" cy="2224088"/>
          </a:xfrm>
          <a:custGeom>
            <a:avLst/>
            <a:gdLst>
              <a:gd name="T0" fmla="*/ 0 w 5783"/>
              <a:gd name="T1" fmla="*/ 1066 h 1401"/>
              <a:gd name="T2" fmla="*/ 0 w 5783"/>
              <a:gd name="T3" fmla="*/ 1331 h 1401"/>
              <a:gd name="T4" fmla="*/ 5760 w 5783"/>
              <a:gd name="T5" fmla="*/ 1331 h 1401"/>
              <a:gd name="T6" fmla="*/ 5760 w 5783"/>
              <a:gd name="T7" fmla="*/ 0 h 1401"/>
              <a:gd name="T8" fmla="*/ 0 w 5783"/>
              <a:gd name="T9" fmla="*/ 1066 h 14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83"/>
              <a:gd name="T16" fmla="*/ 0 h 1401"/>
              <a:gd name="T17" fmla="*/ 5760 w 5783"/>
              <a:gd name="T18" fmla="*/ 1331 h 14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83" h="1401">
                <a:moveTo>
                  <a:pt x="0" y="1088"/>
                </a:moveTo>
                <a:lnTo>
                  <a:pt x="23" y="1401"/>
                </a:lnTo>
                <a:lnTo>
                  <a:pt x="5783" y="1401"/>
                </a:lnTo>
                <a:lnTo>
                  <a:pt x="5783" y="70"/>
                </a:lnTo>
                <a:cubicBezTo>
                  <a:pt x="5413" y="0"/>
                  <a:pt x="4527" y="810"/>
                  <a:pt x="3563" y="980"/>
                </a:cubicBezTo>
                <a:cubicBezTo>
                  <a:pt x="2599" y="1150"/>
                  <a:pt x="0" y="1088"/>
                  <a:pt x="0" y="1088"/>
                </a:cubicBezTo>
                <a:close/>
              </a:path>
            </a:pathLst>
          </a:custGeom>
          <a:solidFill>
            <a:srgbClr val="FFFFFF">
              <a:alpha val="4509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7380288" y="-26988"/>
            <a:ext cx="1828800" cy="6858001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6" name="Picture 2" descr="Krug PLAV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6436489"/>
            <a:ext cx="432048" cy="42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684213" y="6494463"/>
            <a:ext cx="8459787" cy="39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1000">
                <a:solidFill>
                  <a:srgbClr val="336699"/>
                </a:solidFill>
                <a:latin typeface="Arial" charset="0"/>
              </a:rPr>
              <a:t>University of Belgrade – Faculty of Transport and Traffic Engineering, Vojvode Stepe 305, 11000 Belgrade, SERBIA</a:t>
            </a:r>
          </a:p>
          <a:p>
            <a:pPr>
              <a:lnSpc>
                <a:spcPct val="70000"/>
              </a:lnSpc>
              <a:defRPr/>
            </a:pPr>
            <a:r>
              <a:rPr lang="en-US" sz="1000">
                <a:solidFill>
                  <a:srgbClr val="336699"/>
                </a:solidFill>
                <a:latin typeface="Arial" charset="0"/>
              </a:rPr>
              <a:t>Phone: +381(11) 3091 226, +381(11) 3091 346, </a:t>
            </a:r>
            <a:r>
              <a:rPr lang="sr-Latn-CS" sz="1000">
                <a:solidFill>
                  <a:srgbClr val="336699"/>
                </a:solidFill>
                <a:latin typeface="Arial" charset="0"/>
              </a:rPr>
              <a:t>Fax</a:t>
            </a:r>
            <a:r>
              <a:rPr lang="en-US" sz="1000">
                <a:solidFill>
                  <a:srgbClr val="336699"/>
                </a:solidFill>
                <a:latin typeface="Arial" charset="0"/>
              </a:rPr>
              <a:t>: +381(11) 309</a:t>
            </a:r>
            <a:r>
              <a:rPr lang="sr-Latn-CS" sz="1000">
                <a:solidFill>
                  <a:srgbClr val="336699"/>
                </a:solidFill>
                <a:latin typeface="Arial" charset="0"/>
              </a:rPr>
              <a:t>6</a:t>
            </a:r>
            <a:r>
              <a:rPr lang="en-US" sz="1000">
                <a:solidFill>
                  <a:srgbClr val="336699"/>
                </a:solidFill>
                <a:latin typeface="Arial" charset="0"/>
              </a:rPr>
              <a:t> </a:t>
            </a:r>
            <a:r>
              <a:rPr lang="sr-Latn-CS" sz="1000">
                <a:solidFill>
                  <a:srgbClr val="336699"/>
                </a:solidFill>
                <a:latin typeface="Arial" charset="0"/>
              </a:rPr>
              <a:t>704</a:t>
            </a:r>
            <a:r>
              <a:rPr lang="en-US">
                <a:solidFill>
                  <a:srgbClr val="336699"/>
                </a:solidFill>
                <a:latin typeface="Arial" charset="0"/>
              </a:rPr>
              <a:t>, </a:t>
            </a:r>
            <a:r>
              <a:rPr lang="en-US" sz="1000">
                <a:solidFill>
                  <a:srgbClr val="336699"/>
                </a:solidFill>
                <a:latin typeface="Arial" charset="0"/>
              </a:rPr>
              <a:t>e-mail: tice@eunet.rs, slaven.tica@sf.bg.ac.rs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none" spc="0" baseline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114300" dist="88900" dir="444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800" b="1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153400" y="6421438"/>
            <a:ext cx="762000" cy="436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116D-7543-4A7A-A4C5-7CFEF668F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6B03-FB74-4AEC-B6A6-D8A3A8EBBC9A}" type="datetimeFigureOut">
              <a:rPr lang="en-US"/>
              <a:pPr>
                <a:defRPr/>
              </a:pPr>
              <a:t>15-May-13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2C15-B501-43ED-836B-ED7B00295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20A3B-27E0-4658-99B3-D2AD42490E15}" type="datetimeFigureOut">
              <a:rPr lang="en-US"/>
              <a:pPr>
                <a:defRPr/>
              </a:pPr>
              <a:t>15-May-13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EFB73-FE47-4DE0-AE73-B3538741F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64288" y="188640"/>
            <a:ext cx="1188000" cy="118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8611-7923-4AFB-9A2E-032B465C4170}" type="datetimeFigureOut">
              <a:rPr lang="en-US"/>
              <a:pPr>
                <a:defRPr/>
              </a:pPr>
              <a:t>15-May-13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DF790-6FE8-4BBD-B1F2-D727E4433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1B888F-04CF-44A9-9DB3-CFDC94842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36513" y="4686300"/>
            <a:ext cx="9180513" cy="2224088"/>
          </a:xfrm>
          <a:custGeom>
            <a:avLst/>
            <a:gdLst>
              <a:gd name="T0" fmla="*/ 0 w 5783"/>
              <a:gd name="T1" fmla="*/ 1066 h 1401"/>
              <a:gd name="T2" fmla="*/ 0 w 5783"/>
              <a:gd name="T3" fmla="*/ 1331 h 1401"/>
              <a:gd name="T4" fmla="*/ 5760 w 5783"/>
              <a:gd name="T5" fmla="*/ 1331 h 1401"/>
              <a:gd name="T6" fmla="*/ 5760 w 5783"/>
              <a:gd name="T7" fmla="*/ 0 h 1401"/>
              <a:gd name="T8" fmla="*/ 0 w 5783"/>
              <a:gd name="T9" fmla="*/ 1066 h 14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83"/>
              <a:gd name="T16" fmla="*/ 0 h 1401"/>
              <a:gd name="T17" fmla="*/ 5760 w 5783"/>
              <a:gd name="T18" fmla="*/ 1331 h 14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83" h="1401">
                <a:moveTo>
                  <a:pt x="0" y="1088"/>
                </a:moveTo>
                <a:lnTo>
                  <a:pt x="23" y="1401"/>
                </a:lnTo>
                <a:lnTo>
                  <a:pt x="5783" y="1401"/>
                </a:lnTo>
                <a:lnTo>
                  <a:pt x="5783" y="70"/>
                </a:lnTo>
                <a:cubicBezTo>
                  <a:pt x="5413" y="0"/>
                  <a:pt x="4527" y="810"/>
                  <a:pt x="3563" y="980"/>
                </a:cubicBezTo>
                <a:cubicBezTo>
                  <a:pt x="2599" y="1150"/>
                  <a:pt x="0" y="1088"/>
                  <a:pt x="0" y="1088"/>
                </a:cubicBezTo>
                <a:close/>
              </a:path>
            </a:pathLst>
          </a:custGeom>
          <a:solidFill>
            <a:srgbClr val="FFFFFF">
              <a:alpha val="4509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380288" y="-26988"/>
            <a:ext cx="1828800" cy="6858001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6" name="Picture 10" descr="bus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296863"/>
            <a:ext cx="11890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Krug PLAV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6436489"/>
            <a:ext cx="432048" cy="42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4213" y="6494463"/>
            <a:ext cx="8459787" cy="39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1000">
                <a:solidFill>
                  <a:srgbClr val="336699"/>
                </a:solidFill>
                <a:latin typeface="Arial" charset="0"/>
              </a:rPr>
              <a:t>University of Belgrade – Faculty of Transport and Traffic Engineering, Vojvode Stepe 305, 11000 Belgrade, SERBIA</a:t>
            </a:r>
          </a:p>
          <a:p>
            <a:pPr>
              <a:lnSpc>
                <a:spcPct val="70000"/>
              </a:lnSpc>
              <a:defRPr/>
            </a:pPr>
            <a:r>
              <a:rPr lang="en-US" sz="1000">
                <a:solidFill>
                  <a:srgbClr val="336699"/>
                </a:solidFill>
                <a:latin typeface="Arial" charset="0"/>
              </a:rPr>
              <a:t>Phone: +381(11) 3091 226, +381(11) 3091 346, </a:t>
            </a:r>
            <a:r>
              <a:rPr lang="sr-Latn-CS" sz="1000">
                <a:solidFill>
                  <a:srgbClr val="336699"/>
                </a:solidFill>
                <a:latin typeface="Arial" charset="0"/>
              </a:rPr>
              <a:t>Fax</a:t>
            </a:r>
            <a:r>
              <a:rPr lang="en-US" sz="1000">
                <a:solidFill>
                  <a:srgbClr val="336699"/>
                </a:solidFill>
                <a:latin typeface="Arial" charset="0"/>
              </a:rPr>
              <a:t>: +381(11) 309</a:t>
            </a:r>
            <a:r>
              <a:rPr lang="sr-Latn-CS" sz="1000">
                <a:solidFill>
                  <a:srgbClr val="336699"/>
                </a:solidFill>
                <a:latin typeface="Arial" charset="0"/>
              </a:rPr>
              <a:t>6</a:t>
            </a:r>
            <a:r>
              <a:rPr lang="en-US" sz="1000">
                <a:solidFill>
                  <a:srgbClr val="336699"/>
                </a:solidFill>
                <a:latin typeface="Arial" charset="0"/>
              </a:rPr>
              <a:t> </a:t>
            </a:r>
            <a:r>
              <a:rPr lang="sr-Latn-CS" sz="1000">
                <a:solidFill>
                  <a:srgbClr val="336699"/>
                </a:solidFill>
                <a:latin typeface="Arial" charset="0"/>
              </a:rPr>
              <a:t>704</a:t>
            </a:r>
            <a:r>
              <a:rPr lang="en-US">
                <a:solidFill>
                  <a:srgbClr val="336699"/>
                </a:solidFill>
                <a:latin typeface="Arial" charset="0"/>
              </a:rPr>
              <a:t>, </a:t>
            </a:r>
            <a:r>
              <a:rPr lang="en-US" sz="1000">
                <a:solidFill>
                  <a:srgbClr val="336699"/>
                </a:solidFill>
                <a:latin typeface="Arial" charset="0"/>
              </a:rPr>
              <a:t>e-mail: tice@eunet.rs, slaven.tica@sf.bg.ac.rs</a:t>
            </a:r>
          </a:p>
        </p:txBody>
      </p:sp>
      <p:pic>
        <p:nvPicPr>
          <p:cNvPr id="9" name="Picture 14" descr="trola cop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725" y="1268413"/>
            <a:ext cx="11874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lrt cop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1625" y="234950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037940-blue-white-pearl-icon-transport-travel-transportation-train8-sc4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1625" y="342900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4785395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5E547-1D74-42A4-A68E-B951E62286EF}" type="datetimeFigureOut">
              <a:rPr lang="en-US"/>
              <a:pPr>
                <a:defRPr/>
              </a:pPr>
              <a:t>15-May-13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071CB-C80B-48FC-A0DA-D2C761D69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-36513" y="4686300"/>
            <a:ext cx="9180513" cy="2224088"/>
          </a:xfrm>
          <a:custGeom>
            <a:avLst/>
            <a:gdLst>
              <a:gd name="T0" fmla="*/ 0 w 5783"/>
              <a:gd name="T1" fmla="*/ 1066 h 1401"/>
              <a:gd name="T2" fmla="*/ 0 w 5783"/>
              <a:gd name="T3" fmla="*/ 1331 h 1401"/>
              <a:gd name="T4" fmla="*/ 5760 w 5783"/>
              <a:gd name="T5" fmla="*/ 1331 h 1401"/>
              <a:gd name="T6" fmla="*/ 5760 w 5783"/>
              <a:gd name="T7" fmla="*/ 0 h 1401"/>
              <a:gd name="T8" fmla="*/ 0 w 5783"/>
              <a:gd name="T9" fmla="*/ 1066 h 14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83"/>
              <a:gd name="T16" fmla="*/ 0 h 1401"/>
              <a:gd name="T17" fmla="*/ 5760 w 5783"/>
              <a:gd name="T18" fmla="*/ 1331 h 14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83" h="1401">
                <a:moveTo>
                  <a:pt x="0" y="1088"/>
                </a:moveTo>
                <a:lnTo>
                  <a:pt x="23" y="1401"/>
                </a:lnTo>
                <a:lnTo>
                  <a:pt x="5783" y="1401"/>
                </a:lnTo>
                <a:lnTo>
                  <a:pt x="5783" y="70"/>
                </a:lnTo>
                <a:cubicBezTo>
                  <a:pt x="5413" y="0"/>
                  <a:pt x="4527" y="810"/>
                  <a:pt x="3563" y="980"/>
                </a:cubicBezTo>
                <a:cubicBezTo>
                  <a:pt x="2599" y="1150"/>
                  <a:pt x="0" y="1088"/>
                  <a:pt x="0" y="1088"/>
                </a:cubicBezTo>
                <a:close/>
              </a:path>
            </a:pathLst>
          </a:custGeom>
          <a:solidFill>
            <a:srgbClr val="FFFFFF">
              <a:alpha val="4509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2" descr="Krug PLAV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6436489"/>
            <a:ext cx="432048" cy="42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271" y="274638"/>
            <a:ext cx="6936475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 lIns="45720" rIns="45720" anchor="ctr"/>
          <a:lstStyle>
            <a:lvl1pPr algn="l">
              <a:defRPr sz="3600"/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r-Latn-RS" smtClean="0">
                <a:latin typeface="+mj-lt"/>
                <a:ea typeface="+mj-ea"/>
                <a:cs typeface="+mj-cs"/>
              </a:rPr>
              <a:t>U</a:t>
            </a:r>
            <a:r>
              <a:rPr lang="en-US" smtClean="0">
                <a:latin typeface="+mj-lt"/>
                <a:ea typeface="+mj-ea"/>
                <a:cs typeface="+mj-cs"/>
              </a:rPr>
              <a:t>n</a:t>
            </a:r>
            <a:r>
              <a:rPr lang="sr-Latn-RS" smtClean="0">
                <a:latin typeface="+mj-lt"/>
                <a:ea typeface="+mj-ea"/>
                <a:cs typeface="+mj-cs"/>
              </a:rPr>
              <a:t>esite n</a:t>
            </a:r>
            <a:r>
              <a:rPr lang="en-US" smtClean="0">
                <a:latin typeface="+mj-lt"/>
                <a:ea typeface="+mj-ea"/>
                <a:cs typeface="+mj-cs"/>
              </a:rPr>
              <a:t>aslov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84213" y="6453188"/>
            <a:ext cx="8459787" cy="39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1000">
                <a:solidFill>
                  <a:srgbClr val="336699"/>
                </a:solidFill>
                <a:latin typeface="Arial" charset="0"/>
              </a:rPr>
              <a:t>University of Belgrade – Faculty of Transport and Traffic Engineering, Vojvode Stepe 305, 11000 Belgrade, SERBIA</a:t>
            </a:r>
          </a:p>
          <a:p>
            <a:pPr>
              <a:lnSpc>
                <a:spcPct val="70000"/>
              </a:lnSpc>
              <a:defRPr/>
            </a:pPr>
            <a:r>
              <a:rPr lang="en-US" sz="1000">
                <a:solidFill>
                  <a:srgbClr val="336699"/>
                </a:solidFill>
                <a:latin typeface="Arial" charset="0"/>
              </a:rPr>
              <a:t>Phone: +381(11) 3091 226, +381(11) 3091 346, </a:t>
            </a:r>
            <a:r>
              <a:rPr lang="sr-Latn-CS" sz="1000">
                <a:solidFill>
                  <a:srgbClr val="336699"/>
                </a:solidFill>
                <a:latin typeface="Arial" charset="0"/>
              </a:rPr>
              <a:t>Fax</a:t>
            </a:r>
            <a:r>
              <a:rPr lang="en-US" sz="1000">
                <a:solidFill>
                  <a:srgbClr val="336699"/>
                </a:solidFill>
                <a:latin typeface="Arial" charset="0"/>
              </a:rPr>
              <a:t>: +381(11) 309</a:t>
            </a:r>
            <a:r>
              <a:rPr lang="sr-Latn-CS" sz="1000">
                <a:solidFill>
                  <a:srgbClr val="336699"/>
                </a:solidFill>
                <a:latin typeface="Arial" charset="0"/>
              </a:rPr>
              <a:t>6</a:t>
            </a:r>
            <a:r>
              <a:rPr lang="en-US" sz="1000">
                <a:solidFill>
                  <a:srgbClr val="336699"/>
                </a:solidFill>
                <a:latin typeface="Arial" charset="0"/>
              </a:rPr>
              <a:t> </a:t>
            </a:r>
            <a:r>
              <a:rPr lang="sr-Latn-CS" sz="1000">
                <a:solidFill>
                  <a:srgbClr val="336699"/>
                </a:solidFill>
                <a:latin typeface="Arial" charset="0"/>
              </a:rPr>
              <a:t>704</a:t>
            </a:r>
            <a:r>
              <a:rPr lang="en-US">
                <a:solidFill>
                  <a:srgbClr val="336699"/>
                </a:solidFill>
                <a:latin typeface="Arial" charset="0"/>
              </a:rPr>
              <a:t>, </a:t>
            </a:r>
            <a:r>
              <a:rPr lang="en-US" sz="1000">
                <a:solidFill>
                  <a:srgbClr val="336699"/>
                </a:solidFill>
                <a:latin typeface="Arial" charset="0"/>
              </a:rPr>
              <a:t>e-mail: tice@eunet.rs, slaven.tica@sf.bg.ac.rs</a:t>
            </a: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7380288" y="-26988"/>
            <a:ext cx="1828800" cy="6858001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0" name="Picture 10" descr="bus cop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96863"/>
            <a:ext cx="11890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trola copy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725" y="1268413"/>
            <a:ext cx="11874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lrt copy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1625" y="234950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037940-blue-white-pearl-icon-transport-travel-transportation-train8-sc43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1625" y="342900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3657600" cy="478539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40768"/>
            <a:ext cx="3657600" cy="478539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0E45-BE4F-4269-A402-4714A8498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0241-F7D8-4DCD-8CD5-23B9D4446DFB}" type="datetimeFigureOut">
              <a:rPr lang="en-US"/>
              <a:pPr>
                <a:defRPr/>
              </a:pPr>
              <a:t>15-May-13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6AA9-9AB9-4F7F-98B8-2A6E010F3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3061-4778-4ED9-9686-EBF08698A33D}" type="datetimeFigureOut">
              <a:rPr lang="en-US"/>
              <a:pPr>
                <a:defRPr/>
              </a:pPr>
              <a:t>15-May-13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F489-9580-48A2-8694-99A3E4DF4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CB615-44D4-413A-9A81-55BA5FAED595}" type="datetimeFigureOut">
              <a:rPr lang="en-US"/>
              <a:pPr>
                <a:defRPr/>
              </a:pPr>
              <a:t>15-May-13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4899-9010-4522-B94A-417F2E61E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9837-C05D-4BE7-874B-F0D9B623F094}" type="datetimeFigureOut">
              <a:rPr lang="en-US"/>
              <a:pPr>
                <a:defRPr/>
              </a:pPr>
              <a:t>15-May-13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AE99-E80D-4EF7-9D89-232EB3D42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6C2C-EA81-4EE4-BFD4-F38351F284C5}" type="datetimeFigureOut">
              <a:rPr lang="en-US"/>
              <a:pPr>
                <a:defRPr/>
              </a:pPr>
              <a:t>15-May-13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EBF05-357C-41EF-8E4F-170753D66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5707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0168B2-3FB3-40D8-A8AC-427BCE18F577}" type="datetimeFigureOut">
              <a:rPr lang="en-US"/>
              <a:pPr>
                <a:defRPr/>
              </a:pPr>
              <a:t>15-May-13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AF6EEF-9BD8-467A-A8B3-916AC9B9B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85" r:id="rId6"/>
    <p:sldLayoutId id="2147483786" r:id="rId7"/>
    <p:sldLayoutId id="2147483795" r:id="rId8"/>
    <p:sldLayoutId id="2147483796" r:id="rId9"/>
    <p:sldLayoutId id="2147483787" r:id="rId10"/>
    <p:sldLayoutId id="2147483788" r:id="rId11"/>
    <p:sldLayoutId id="2147483789" r:id="rId12"/>
    <p:sldLayoutId id="214748379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erdana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E29AC5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4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0000"/>
                <a:satMod val="150000"/>
              </a:schemeClr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560840" cy="4286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sr-Latn-CS" sz="1800" dirty="0" smtClean="0">
                <a:solidFill>
                  <a:srgbClr val="FF0000"/>
                </a:solidFill>
                <a:latin typeface="+mn-lt"/>
              </a:rPr>
              <a:t>OSNOVNE STUDIJE: </a:t>
            </a:r>
            <a:r>
              <a:rPr lang="sr-Latn-CS" sz="1800" dirty="0" smtClean="0">
                <a:latin typeface="+mn-lt"/>
              </a:rPr>
              <a:t>OSNOVI DRUMSKOG TRANSPORTA</a:t>
            </a:r>
            <a:endParaRPr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23528" y="4005064"/>
            <a:ext cx="8215313" cy="500062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sr-Latn-CS" sz="1400" dirty="0" smtClean="0"/>
              <a:t>Doc. Dr Slaven M. TICA, dipl.niž.saobr.</a:t>
            </a:r>
            <a:endParaRPr lang="sr-Latn-CS" sz="1400" dirty="0" smtClean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95536" y="3218681"/>
            <a:ext cx="806489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defRPr/>
            </a:pPr>
            <a:r>
              <a:rPr lang="sr-Latn-RS" sz="3200" b="1" dirty="0" smtClean="0">
                <a:solidFill>
                  <a:srgbClr val="FF3300"/>
                </a:solidFill>
                <a:latin typeface="+mn-lt"/>
                <a:ea typeface="+mj-ea"/>
                <a:cs typeface="+mj-cs"/>
              </a:rPr>
              <a:t>TRANSPORTNI PROCES</a:t>
            </a:r>
            <a:endParaRPr lang="en-US" sz="3200" b="1" dirty="0">
              <a:solidFill>
                <a:srgbClr val="FF33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1" name="Picture 9" descr="Znak SF-alf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>
            <a:spLocks/>
          </p:cNvSpPr>
          <p:nvPr/>
        </p:nvSpPr>
        <p:spPr bwMode="auto">
          <a:xfrm>
            <a:off x="1187450" y="404813"/>
            <a:ext cx="64801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 anchor="b"/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1600" b="1" dirty="0" err="1">
                <a:solidFill>
                  <a:srgbClr val="666699"/>
                </a:solidFill>
              </a:rPr>
              <a:t>UNIVERZITET</a:t>
            </a:r>
            <a:r>
              <a:rPr lang="en-US" sz="1600" b="1" dirty="0">
                <a:solidFill>
                  <a:srgbClr val="666699"/>
                </a:solidFill>
              </a:rPr>
              <a:t> U </a:t>
            </a:r>
            <a:r>
              <a:rPr lang="en-US" sz="1600" b="1" dirty="0" err="1">
                <a:solidFill>
                  <a:srgbClr val="666699"/>
                </a:solidFill>
              </a:rPr>
              <a:t>BEOGRADU</a:t>
            </a:r>
            <a:endParaRPr lang="en-US" sz="1600" b="1" dirty="0">
              <a:solidFill>
                <a:srgbClr val="666699"/>
              </a:solidFill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1600" b="1" dirty="0" err="1">
                <a:solidFill>
                  <a:srgbClr val="666699"/>
                </a:solidFill>
              </a:rPr>
              <a:t>SAOBRAĆAJNI</a:t>
            </a:r>
            <a:r>
              <a:rPr lang="en-US" sz="1600" b="1" dirty="0">
                <a:solidFill>
                  <a:srgbClr val="666699"/>
                </a:solidFill>
              </a:rPr>
              <a:t> </a:t>
            </a:r>
            <a:r>
              <a:rPr lang="en-US" sz="1600" b="1" dirty="0" err="1">
                <a:solidFill>
                  <a:srgbClr val="666699"/>
                </a:solidFill>
              </a:rPr>
              <a:t>FAKULTET</a:t>
            </a:r>
            <a:endParaRPr lang="en-US" sz="1600" b="1" dirty="0">
              <a:solidFill>
                <a:srgbClr val="666699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96975"/>
            <a:ext cx="81010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 bwMode="auto">
          <a:xfrm>
            <a:off x="323528" y="5593234"/>
            <a:ext cx="82153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45720" bIns="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sr-Latn-C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Beograd, april 2013. godine</a:t>
            </a:r>
            <a:endParaRPr kumimoji="0" lang="sr-Latn-CS" sz="14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OSNOVNI POJMOVI</a:t>
            </a:r>
            <a:endParaRPr lang="en-US" sz="1800" dirty="0"/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179388" y="1358602"/>
            <a:ext cx="76327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sr-Cyrl-CS" b="1" dirty="0">
                <a:solidFill>
                  <a:srgbClr val="FF0000"/>
                </a:solidFill>
                <a:latin typeface="Calibri" pitchFamily="34" charset="0"/>
              </a:rPr>
              <a:t>Funkcionisanje</a:t>
            </a:r>
            <a:r>
              <a:rPr lang="sr-Cyrl-CS" dirty="0">
                <a:latin typeface="Calibri" pitchFamily="34" charset="0"/>
              </a:rPr>
              <a:t> 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transportnog</a:t>
            </a:r>
            <a:r>
              <a:rPr lang="sr-Latn-RS" dirty="0" smtClean="0">
                <a:latin typeface="Calibri" pitchFamily="34" charset="0"/>
              </a:rPr>
              <a:t> </a:t>
            </a:r>
            <a:r>
              <a:rPr lang="sr-Latn-CS" b="1" dirty="0" smtClean="0">
                <a:solidFill>
                  <a:srgbClr val="FF0000"/>
                </a:solidFill>
                <a:latin typeface="Calibri" pitchFamily="34" charset="0"/>
              </a:rPr>
              <a:t>sistema </a:t>
            </a:r>
            <a:r>
              <a:rPr lang="sr-Cyrl-CS" dirty="0" smtClean="0">
                <a:latin typeface="Calibri" pitchFamily="34" charset="0"/>
              </a:rPr>
              <a:t>predstavlja </a:t>
            </a:r>
            <a:r>
              <a:rPr lang="sr-Cyrl-CS" dirty="0">
                <a:latin typeface="Calibri" pitchFamily="34" charset="0"/>
              </a:rPr>
              <a:t>odvijanje </a:t>
            </a:r>
            <a:r>
              <a:rPr lang="sr-Latn-RS" dirty="0" smtClean="0">
                <a:latin typeface="Calibri" pitchFamily="34" charset="0"/>
              </a:rPr>
              <a:t>svih </a:t>
            </a:r>
            <a:r>
              <a:rPr lang="sr-Cyrl-CS" dirty="0" smtClean="0">
                <a:latin typeface="Calibri" pitchFamily="34" charset="0"/>
              </a:rPr>
              <a:t>procesa</a:t>
            </a:r>
            <a:r>
              <a:rPr lang="sr-Cyrl-CS" dirty="0">
                <a:latin typeface="Calibri" pitchFamily="34" charset="0"/>
              </a:rPr>
              <a:t>, podprocesa i </a:t>
            </a:r>
            <a:r>
              <a:rPr lang="sr-Latn-CS" dirty="0">
                <a:latin typeface="Calibri" pitchFamily="34" charset="0"/>
              </a:rPr>
              <a:t>aktivnosti</a:t>
            </a:r>
            <a:r>
              <a:rPr lang="sr-Cyrl-CS" dirty="0">
                <a:latin typeface="Calibri" pitchFamily="34" charset="0"/>
              </a:rPr>
              <a:t> u sistemu, kao uslov za realizaciju ciljne funkcije</a:t>
            </a:r>
            <a:r>
              <a:rPr lang="sr-Latn-CS" dirty="0">
                <a:latin typeface="Calibri" pitchFamily="34" charset="0"/>
              </a:rPr>
              <a:t> </a:t>
            </a:r>
            <a:r>
              <a:rPr lang="sr-Cyrl-CS" dirty="0">
                <a:latin typeface="Calibri" pitchFamily="34" charset="0"/>
              </a:rPr>
              <a:t>sistema.</a:t>
            </a:r>
            <a:endParaRPr lang="en-US" dirty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r>
              <a:rPr lang="fr-FR" b="1" dirty="0" err="1">
                <a:solidFill>
                  <a:srgbClr val="FF0000"/>
                </a:solidFill>
                <a:latin typeface="Calibri" pitchFamily="34" charset="0"/>
              </a:rPr>
              <a:t>Organizacija</a:t>
            </a:r>
            <a:r>
              <a:rPr lang="fr-FR" dirty="0">
                <a:latin typeface="Calibri" pitchFamily="34" charset="0"/>
              </a:rPr>
              <a:t> 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transportnog</a:t>
            </a:r>
            <a:r>
              <a:rPr lang="sr-Latn-RS" dirty="0" smtClean="0">
                <a:latin typeface="Calibri" pitchFamily="34" charset="0"/>
              </a:rPr>
              <a:t> </a:t>
            </a:r>
            <a:r>
              <a:rPr lang="sr-Latn-CS" b="1" dirty="0" smtClean="0">
                <a:solidFill>
                  <a:srgbClr val="FF0000"/>
                </a:solidFill>
                <a:latin typeface="Calibri" pitchFamily="34" charset="0"/>
              </a:rPr>
              <a:t>sistema </a:t>
            </a:r>
            <a:r>
              <a:rPr lang="fr-FR" dirty="0" err="1" smtClean="0">
                <a:latin typeface="Calibri" pitchFamily="34" charset="0"/>
              </a:rPr>
              <a:t>podrazumeva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projektovanje</a:t>
            </a:r>
            <a:r>
              <a:rPr lang="fr-FR" dirty="0">
                <a:latin typeface="Calibri" pitchFamily="34" charset="0"/>
              </a:rPr>
              <a:t> i </a:t>
            </a:r>
            <a:r>
              <a:rPr lang="fr-FR" dirty="0" err="1">
                <a:latin typeface="Calibri" pitchFamily="34" charset="0"/>
              </a:rPr>
              <a:t>uspostavljanje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veza</a:t>
            </a:r>
            <a:r>
              <a:rPr lang="fr-FR" dirty="0">
                <a:latin typeface="Calibri" pitchFamily="34" charset="0"/>
              </a:rPr>
              <a:t> i </a:t>
            </a:r>
            <a:r>
              <a:rPr lang="fr-FR" dirty="0" err="1">
                <a:latin typeface="Calibri" pitchFamily="34" charset="0"/>
              </a:rPr>
              <a:t>odnosa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između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procesa</a:t>
            </a:r>
            <a:r>
              <a:rPr lang="fr-FR" dirty="0">
                <a:latin typeface="Calibri" pitchFamily="34" charset="0"/>
              </a:rPr>
              <a:t>, </a:t>
            </a:r>
            <a:r>
              <a:rPr lang="fr-FR" dirty="0" err="1">
                <a:latin typeface="Calibri" pitchFamily="34" charset="0"/>
              </a:rPr>
              <a:t>podprocesa</a:t>
            </a:r>
            <a:r>
              <a:rPr lang="fr-FR" dirty="0">
                <a:latin typeface="Calibri" pitchFamily="34" charset="0"/>
              </a:rPr>
              <a:t> i </a:t>
            </a:r>
            <a:r>
              <a:rPr lang="fr-FR" dirty="0" err="1">
                <a:latin typeface="Calibri" pitchFamily="34" charset="0"/>
              </a:rPr>
              <a:t>aktivnosti</a:t>
            </a:r>
            <a:r>
              <a:rPr lang="fr-FR" dirty="0">
                <a:latin typeface="Calibri" pitchFamily="34" charset="0"/>
              </a:rPr>
              <a:t> u </a:t>
            </a:r>
            <a:r>
              <a:rPr lang="fr-FR" dirty="0" err="1">
                <a:latin typeface="Calibri" pitchFamily="34" charset="0"/>
              </a:rPr>
              <a:t>sistemu</a:t>
            </a:r>
            <a:r>
              <a:rPr lang="fr-FR" dirty="0">
                <a:latin typeface="Calibri" pitchFamily="34" charset="0"/>
              </a:rPr>
              <a:t> u </a:t>
            </a:r>
            <a:r>
              <a:rPr lang="fr-FR" dirty="0" err="1">
                <a:latin typeface="Calibri" pitchFamily="34" charset="0"/>
              </a:rPr>
              <a:t>cilju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realizacije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usvojenih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planova</a:t>
            </a:r>
            <a:r>
              <a:rPr lang="fr-FR" dirty="0">
                <a:latin typeface="Calibri" pitchFamily="34" charset="0"/>
              </a:rPr>
              <a:t>, </a:t>
            </a:r>
            <a:r>
              <a:rPr lang="fr-FR" dirty="0" err="1">
                <a:latin typeface="Calibri" pitchFamily="34" charset="0"/>
              </a:rPr>
              <a:t>odnosno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realizacije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postavljene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funkcije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cilja</a:t>
            </a:r>
            <a:r>
              <a:rPr lang="fr-FR" dirty="0">
                <a:latin typeface="Calibri" pitchFamily="34" charset="0"/>
              </a:rPr>
              <a:t>. </a:t>
            </a:r>
            <a:endParaRPr lang="sr-Latn-CS" dirty="0">
              <a:latin typeface="Calibri" pitchFamily="34" charset="0"/>
            </a:endParaRPr>
          </a:p>
          <a:p>
            <a:pPr algn="just"/>
            <a:endParaRPr lang="sr-Latn-CS" dirty="0">
              <a:latin typeface="Calibri" pitchFamily="34" charset="0"/>
            </a:endParaRPr>
          </a:p>
          <a:p>
            <a:pPr algn="just"/>
            <a:r>
              <a:rPr lang="pl-PL" b="1" dirty="0">
                <a:solidFill>
                  <a:srgbClr val="FF0000"/>
                </a:solidFill>
                <a:latin typeface="Calibri" pitchFamily="34" charset="0"/>
              </a:rPr>
              <a:t>Upravljanje</a:t>
            </a:r>
            <a:r>
              <a:rPr lang="pl-PL" dirty="0">
                <a:latin typeface="Calibri" pitchFamily="34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transportnim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sr-Latn-CS" b="1" dirty="0" smtClean="0">
                <a:solidFill>
                  <a:srgbClr val="FF0000"/>
                </a:solidFill>
                <a:latin typeface="Calibri" pitchFamily="34" charset="0"/>
              </a:rPr>
              <a:t>sistemom </a:t>
            </a:r>
            <a:r>
              <a:rPr lang="pl-PL" dirty="0" smtClean="0">
                <a:latin typeface="Calibri" pitchFamily="34" charset="0"/>
              </a:rPr>
              <a:t>je </a:t>
            </a:r>
            <a:r>
              <a:rPr lang="pl-PL" dirty="0">
                <a:latin typeface="Calibri" pitchFamily="34" charset="0"/>
              </a:rPr>
              <a:t>složen proces donošenja odluka, čija osnovna funkcija ima za cilj efektivno i efikasno usmeravanje podprocesa planiranja sistema, organizovanja sistema, upravljanja ljudskim resursima, vođenja (uticanja) sistema i kontrole ljudskih, materijalnih, finansijskih i informacionih resursa sistema radi ostvarenja planirane ciljne funkcije sistema. </a:t>
            </a: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r>
              <a:rPr lang="sr-Latn-CS" dirty="0" smtClean="0">
                <a:latin typeface="Calibri" pitchFamily="34" charset="0"/>
              </a:rPr>
              <a:t>Transportni sistem </a:t>
            </a:r>
            <a:r>
              <a:rPr lang="nl-BE" dirty="0" smtClean="0">
                <a:latin typeface="Calibri" pitchFamily="34" charset="0"/>
              </a:rPr>
              <a:t>ima </a:t>
            </a:r>
            <a:r>
              <a:rPr lang="nl-BE" b="1" dirty="0">
                <a:solidFill>
                  <a:srgbClr val="FF0000"/>
                </a:solidFill>
                <a:latin typeface="Calibri" pitchFamily="34" charset="0"/>
              </a:rPr>
              <a:t>dualnu</a:t>
            </a:r>
            <a:r>
              <a:rPr lang="nl-BE" dirty="0">
                <a:latin typeface="Calibri" pitchFamily="34" charset="0"/>
              </a:rPr>
              <a:t> prirodu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odnosno</a:t>
            </a:r>
            <a:r>
              <a:rPr lang="nl-BE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transportni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sistem</a:t>
            </a:r>
            <a:r>
              <a:rPr lang="en-US" dirty="0">
                <a:latin typeface="Calibri" pitchFamily="34" charset="0"/>
              </a:rPr>
              <a:t> </a:t>
            </a:r>
            <a:r>
              <a:rPr lang="nl-BE" b="1" dirty="0">
                <a:latin typeface="Calibri" pitchFamily="34" charset="0"/>
              </a:rPr>
              <a:t>je sistem za sebe</a:t>
            </a:r>
            <a:r>
              <a:rPr lang="nl-BE" dirty="0">
                <a:latin typeface="Calibri" pitchFamily="34" charset="0"/>
              </a:rPr>
              <a:t>, ali istovremeno i </a:t>
            </a:r>
            <a:r>
              <a:rPr lang="nl-BE" b="1" dirty="0">
                <a:latin typeface="Calibri" pitchFamily="34" charset="0"/>
              </a:rPr>
              <a:t>podsistem višeg sistema</a:t>
            </a:r>
            <a:r>
              <a:rPr lang="nl-BE" dirty="0">
                <a:latin typeface="Calibri" pitchFamily="34" charset="0"/>
              </a:rPr>
              <a:t>.</a:t>
            </a:r>
            <a:r>
              <a:rPr lang="en-US" dirty="0">
                <a:latin typeface="Calibri" pitchFamily="34" charset="0"/>
              </a:rPr>
              <a:t> </a:t>
            </a:r>
            <a:r>
              <a:rPr lang="nl-BE" dirty="0">
                <a:latin typeface="Calibri" pitchFamily="34" charset="0"/>
              </a:rPr>
              <a:t>Ova dualnost važi do nivoa elementa sistema koji je najniži podsistem u sistemu na kome se mogu meriti efekti </a:t>
            </a:r>
            <a:r>
              <a:rPr lang="en-US" dirty="0" err="1">
                <a:latin typeface="Calibri" pitchFamily="34" charset="0"/>
              </a:rPr>
              <a:t>rada</a:t>
            </a:r>
            <a:r>
              <a:rPr lang="en-US" dirty="0">
                <a:latin typeface="Calibri" pitchFamily="34" charset="0"/>
              </a:rPr>
              <a:t> </a:t>
            </a:r>
            <a:r>
              <a:rPr lang="nl-BE" dirty="0">
                <a:latin typeface="Calibri" pitchFamily="34" charset="0"/>
              </a:rPr>
              <a:t>sistema.</a:t>
            </a:r>
            <a:endParaRPr lang="en-US" dirty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OSNOVNI POJMOVI</a:t>
            </a:r>
            <a:endParaRPr lang="en-US" sz="18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9388" y="1288971"/>
            <a:ext cx="76327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sr-Latn-CS" dirty="0" smtClean="0">
                <a:latin typeface="Calibri" pitchFamily="34" charset="0"/>
              </a:rPr>
              <a:t>Transportni sistemi </a:t>
            </a:r>
            <a:r>
              <a:rPr lang="sr-Latn-RS" dirty="0" smtClean="0">
                <a:latin typeface="Calibri" pitchFamily="34" charset="0"/>
              </a:rPr>
              <a:t>su </a:t>
            </a:r>
            <a:r>
              <a:rPr lang="sr-Latn-RS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vi-VN" b="1" dirty="0">
                <a:solidFill>
                  <a:srgbClr val="FF0000"/>
                </a:solidFill>
                <a:latin typeface="Calibri" pitchFamily="34" charset="0"/>
              </a:rPr>
              <a:t>tohastič</a:t>
            </a:r>
            <a:r>
              <a:rPr lang="sr-Latn-RS" b="1" dirty="0">
                <a:solidFill>
                  <a:srgbClr val="FF0000"/>
                </a:solidFill>
                <a:latin typeface="Calibri" pitchFamily="34" charset="0"/>
              </a:rPr>
              <a:t>ni složeni </a:t>
            </a:r>
            <a:r>
              <a:rPr lang="sr-Latn-RS" dirty="0">
                <a:latin typeface="Calibri" pitchFamily="34" charset="0"/>
              </a:rPr>
              <a:t>sistemi</a:t>
            </a:r>
            <a:r>
              <a:rPr lang="sr-Latn-RS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vi-VN" dirty="0">
                <a:latin typeface="Calibri" pitchFamily="34" charset="0"/>
              </a:rPr>
              <a:t>kod kojih primena određene upravljačke </a:t>
            </a:r>
            <a:r>
              <a:rPr lang="sr-Latn-RS" dirty="0">
                <a:latin typeface="Calibri" pitchFamily="34" charset="0"/>
              </a:rPr>
              <a:t>strategije, aktivnosti </a:t>
            </a:r>
            <a:r>
              <a:rPr lang="vi-VN" dirty="0">
                <a:latin typeface="Calibri" pitchFamily="34" charset="0"/>
              </a:rPr>
              <a:t>ili dejstva ulaznih veličina na</a:t>
            </a:r>
            <a:r>
              <a:rPr lang="sr-Latn-RS" dirty="0">
                <a:latin typeface="Calibri" pitchFamily="34" charset="0"/>
              </a:rPr>
              <a:t> </a:t>
            </a:r>
            <a:r>
              <a:rPr lang="vi-VN" dirty="0">
                <a:latin typeface="Calibri" pitchFamily="34" charset="0"/>
              </a:rPr>
              <a:t>sistem transformiše poznato stanje sistema u jedno iz skupa mogućih stanja, a ne u jedinstven ishod.</a:t>
            </a:r>
            <a:endParaRPr lang="sr-Latn-RS" dirty="0">
              <a:latin typeface="Calibri" pitchFamily="34" charset="0"/>
            </a:endParaRPr>
          </a:p>
          <a:p>
            <a:pPr algn="just">
              <a:defRPr/>
            </a:pPr>
            <a:r>
              <a:rPr lang="vi-VN" dirty="0">
                <a:latin typeface="Calibri" pitchFamily="34" charset="0"/>
              </a:rPr>
              <a:t>Za upravljanje ovim sistemima neophodno je poznavanje</a:t>
            </a:r>
            <a:r>
              <a:rPr lang="sr-Latn-RS" dirty="0">
                <a:latin typeface="Calibri" pitchFamily="34" charset="0"/>
              </a:rPr>
              <a:t> </a:t>
            </a:r>
            <a:r>
              <a:rPr lang="vi-VN" dirty="0">
                <a:latin typeface="Calibri" pitchFamily="34" charset="0"/>
              </a:rPr>
              <a:t>verovatnoće nastanka određenog stanja sistema, u kojem sistem može da se nađe nakon sprovođenja</a:t>
            </a:r>
            <a:r>
              <a:rPr lang="sr-Latn-RS" dirty="0">
                <a:latin typeface="Calibri" pitchFamily="34" charset="0"/>
              </a:rPr>
              <a:t> </a:t>
            </a:r>
            <a:r>
              <a:rPr lang="vi-VN" dirty="0">
                <a:latin typeface="Calibri" pitchFamily="34" charset="0"/>
              </a:rPr>
              <a:t>određen</a:t>
            </a:r>
            <a:r>
              <a:rPr lang="sr-Latn-RS" dirty="0">
                <a:latin typeface="Calibri" pitchFamily="34" charset="0"/>
              </a:rPr>
              <a:t>ih aktivnosti</a:t>
            </a:r>
            <a:r>
              <a:rPr lang="vi-VN" dirty="0">
                <a:latin typeface="Calibri" pitchFamily="34" charset="0"/>
              </a:rPr>
              <a:t>.</a:t>
            </a:r>
          </a:p>
          <a:p>
            <a:pPr algn="just">
              <a:defRPr/>
            </a:pPr>
            <a:endParaRPr lang="sr-Latn-RS" sz="1200" b="1" dirty="0">
              <a:solidFill>
                <a:srgbClr val="CC3300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sr-Latn-RS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nl-BE" b="1" dirty="0">
                <a:solidFill>
                  <a:srgbClr val="FF0000"/>
                </a:solidFill>
                <a:latin typeface="Calibri" pitchFamily="34" charset="0"/>
              </a:rPr>
              <a:t>inergetsko svojstvo</a:t>
            </a:r>
            <a:r>
              <a:rPr lang="sr-Latn-RS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Latn-RS" dirty="0">
                <a:latin typeface="Calibri" pitchFamily="34" charset="0"/>
              </a:rPr>
              <a:t>(zajedničko delovanje)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smtClean="0">
                <a:latin typeface="Calibri" pitchFamily="34" charset="0"/>
              </a:rPr>
              <a:t>znači </a:t>
            </a:r>
            <a:r>
              <a:rPr lang="nl-BE" dirty="0">
                <a:latin typeface="Calibri" pitchFamily="34" charset="0"/>
              </a:rPr>
              <a:t>da su efekti na nivou sistema </a:t>
            </a:r>
            <a:r>
              <a:rPr lang="nl-BE" dirty="0" smtClean="0">
                <a:latin typeface="Calibri" pitchFamily="34" charset="0"/>
              </a:rPr>
              <a:t>(obim </a:t>
            </a:r>
            <a:r>
              <a:rPr lang="nl-BE" dirty="0">
                <a:latin typeface="Calibri" pitchFamily="34" charset="0"/>
              </a:rPr>
              <a:t>i kvalitet usluge, utrošak resursa, troškovi</a:t>
            </a:r>
            <a:r>
              <a:rPr lang="sr-Latn-RS" dirty="0">
                <a:latin typeface="Calibri" pitchFamily="34" charset="0"/>
              </a:rPr>
              <a:t>, itd…</a:t>
            </a:r>
            <a:r>
              <a:rPr lang="nl-BE" dirty="0">
                <a:latin typeface="Calibri" pitchFamily="34" charset="0"/>
              </a:rPr>
              <a:t>) veći su od prostog zbira efekata njenih pod</a:t>
            </a:r>
            <a:r>
              <a:rPr lang="sr-Latn-RS" dirty="0">
                <a:latin typeface="Calibri" pitchFamily="34" charset="0"/>
              </a:rPr>
              <a:t>s</a:t>
            </a:r>
            <a:r>
              <a:rPr lang="nl-BE" dirty="0">
                <a:latin typeface="Calibri" pitchFamily="34" charset="0"/>
              </a:rPr>
              <a:t>istema.</a:t>
            </a:r>
            <a:endParaRPr lang="sr-Latn-CS" dirty="0">
              <a:latin typeface="Calibri" pitchFamily="34" charset="0"/>
            </a:endParaRPr>
          </a:p>
          <a:p>
            <a:pPr marL="457200" indent="-457200" algn="just">
              <a:defRPr/>
            </a:pPr>
            <a:endParaRPr lang="nl-BE" sz="1200" b="1" dirty="0">
              <a:latin typeface="Calibri" pitchFamily="34" charset="0"/>
            </a:endParaRPr>
          </a:p>
          <a:p>
            <a:pPr algn="just">
              <a:defRPr/>
            </a:pPr>
            <a:r>
              <a:rPr lang="sr-Latn-RS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nl-BE" b="1" dirty="0">
                <a:solidFill>
                  <a:srgbClr val="FF0000"/>
                </a:solidFill>
                <a:latin typeface="Calibri" pitchFamily="34" charset="0"/>
              </a:rPr>
              <a:t>vojstvo</a:t>
            </a:r>
            <a:r>
              <a:rPr lang="nl-BE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nl-BE" b="1" dirty="0">
                <a:solidFill>
                  <a:srgbClr val="FF0000"/>
                </a:solidFill>
                <a:latin typeface="Calibri" pitchFamily="34" charset="0"/>
              </a:rPr>
              <a:t>integralnosti </a:t>
            </a:r>
            <a:r>
              <a:rPr lang="sr-Latn-RS" dirty="0" smtClean="0">
                <a:latin typeface="Calibri" pitchFamily="34" charset="0"/>
              </a:rPr>
              <a:t>transportnog</a:t>
            </a:r>
            <a:r>
              <a:rPr lang="sr-Latn-RS" b="1" dirty="0" smtClean="0">
                <a:latin typeface="Calibri" pitchFamily="34" charset="0"/>
              </a:rPr>
              <a:t> </a:t>
            </a:r>
            <a:r>
              <a:rPr lang="nl-BE" dirty="0" smtClean="0">
                <a:latin typeface="Calibri" pitchFamily="34" charset="0"/>
              </a:rPr>
              <a:t>sistema podrazumeva </a:t>
            </a:r>
            <a:r>
              <a:rPr lang="nl-BE" dirty="0">
                <a:latin typeface="Calibri" pitchFamily="34" charset="0"/>
              </a:rPr>
              <a:t>da se svaki deo sistema mora uklopiti u celinu sistema, što znači da ciljevi podsistema moraju biti saglasni sa ciljevima celine sistema. Prema toma svoje ciljne funkcije  kao sistemi za sebe, podsistemi u transportnom sistemu moraju formulisati uzimajući u obzir ciljeve celine. Na taj način ciljevi i ciljna funkcija celine sistema ulazi kao zadatak</a:t>
            </a:r>
            <a:r>
              <a:rPr lang="sr-Latn-RS" dirty="0">
                <a:latin typeface="Calibri" pitchFamily="34" charset="0"/>
              </a:rPr>
              <a:t> </a:t>
            </a:r>
            <a:r>
              <a:rPr lang="nl-BE" dirty="0">
                <a:latin typeface="Calibri" pitchFamily="34" charset="0"/>
              </a:rPr>
              <a:t>(zahtev višeg-meta sistema) u formulisanje cilja nižih sistema.      </a:t>
            </a:r>
            <a:endParaRPr lang="sr-Latn-CS" dirty="0">
              <a:latin typeface="Calibri" pitchFamily="34" charset="0"/>
            </a:endParaRPr>
          </a:p>
          <a:p>
            <a:pPr marL="457200" indent="-457200" algn="just">
              <a:defRPr/>
            </a:pPr>
            <a:r>
              <a:rPr lang="en-US" dirty="0" err="1">
                <a:latin typeface="Calibri" pitchFamily="34" charset="0"/>
              </a:rPr>
              <a:t>sistema</a:t>
            </a:r>
            <a:r>
              <a:rPr lang="en-US" dirty="0">
                <a:latin typeface="Calibri" pitchFamily="34" charset="0"/>
              </a:rPr>
              <a:t>.  </a:t>
            </a:r>
            <a:r>
              <a:rPr lang="en-US" b="1" dirty="0">
                <a:latin typeface="Calibri" pitchFamily="34" charset="0"/>
              </a:rPr>
              <a:t>	</a:t>
            </a:r>
            <a:endParaRPr lang="sr-Latn-C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OSNOVNI POJMOVI</a:t>
            </a:r>
            <a:endParaRPr lang="en-US" sz="1800" dirty="0"/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179388" y="1272966"/>
            <a:ext cx="76327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nl-BE" b="1" dirty="0">
                <a:solidFill>
                  <a:srgbClr val="FF0000"/>
                </a:solidFill>
                <a:latin typeface="Calibri" pitchFamily="34" charset="0"/>
              </a:rPr>
              <a:t>vojstvo dinamičnosti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je </a:t>
            </a:r>
            <a:r>
              <a:rPr lang="en-US" dirty="0" err="1">
                <a:latin typeface="Calibri" pitchFamily="34" charset="0"/>
              </a:rPr>
              <a:t>osobina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transportnog </a:t>
            </a:r>
            <a:r>
              <a:rPr lang="nl-BE" dirty="0" smtClean="0">
                <a:latin typeface="Calibri" pitchFamily="34" charset="0"/>
              </a:rPr>
              <a:t>sistema </a:t>
            </a:r>
            <a:r>
              <a:rPr lang="en-US" dirty="0" err="1" smtClean="0">
                <a:latin typeface="Calibri" pitchFamily="34" charset="0"/>
              </a:rPr>
              <a:t>koja</a:t>
            </a:r>
            <a:r>
              <a:rPr lang="nl-BE" dirty="0" smtClean="0">
                <a:latin typeface="Calibri" pitchFamily="34" charset="0"/>
              </a:rPr>
              <a:t> </a:t>
            </a:r>
            <a:r>
              <a:rPr lang="nl-BE" dirty="0">
                <a:latin typeface="Calibri" pitchFamily="34" charset="0"/>
              </a:rPr>
              <a:t>podrazumeva da sistem i njegovi delovi moraju biti tako projektovani da omogućuju promene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stanja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sistema</a:t>
            </a:r>
            <a:r>
              <a:rPr lang="en-US" dirty="0">
                <a:latin typeface="Calibri" pitchFamily="34" charset="0"/>
              </a:rPr>
              <a:t> pod </a:t>
            </a:r>
            <a:r>
              <a:rPr lang="en-US" dirty="0" err="1">
                <a:latin typeface="Calibri" pitchFamily="34" charset="0"/>
              </a:rPr>
              <a:t>uticajem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spoljašnjih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/</a:t>
            </a:r>
            <a:r>
              <a:rPr lang="en-US" dirty="0" err="1">
                <a:latin typeface="Calibri" pitchFamily="34" charset="0"/>
              </a:rPr>
              <a:t>ili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unutrašnjih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faktora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</a:rPr>
              <a:t>prostoru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vremenu</a:t>
            </a:r>
            <a:r>
              <a:rPr lang="nl-BE" dirty="0">
                <a:latin typeface="Calibri" pitchFamily="34" charset="0"/>
              </a:rPr>
              <a:t>. </a:t>
            </a:r>
            <a:endParaRPr lang="en-US" dirty="0">
              <a:latin typeface="Calibri" pitchFamily="34" charset="0"/>
            </a:endParaRPr>
          </a:p>
          <a:p>
            <a:pPr algn="just"/>
            <a:endParaRPr lang="en-US" sz="900" dirty="0">
              <a:latin typeface="Calibri" pitchFamily="34" charset="0"/>
            </a:endParaRPr>
          </a:p>
          <a:p>
            <a:pPr algn="just"/>
            <a:r>
              <a:rPr lang="sr-Latn-RS" dirty="0" smtClean="0">
                <a:latin typeface="Calibri" pitchFamily="34" charset="0"/>
              </a:rPr>
              <a:t>Transportni s</a:t>
            </a:r>
            <a:r>
              <a:rPr lang="nl-BE" dirty="0" smtClean="0">
                <a:latin typeface="Calibri" pitchFamily="34" charset="0"/>
              </a:rPr>
              <a:t>istem </a:t>
            </a:r>
            <a:r>
              <a:rPr lang="en-US" dirty="0" smtClean="0">
                <a:latin typeface="Calibri" pitchFamily="34" charset="0"/>
              </a:rPr>
              <a:t>je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vi-VN" b="1" dirty="0">
                <a:solidFill>
                  <a:srgbClr val="FF0000"/>
                </a:solidFill>
                <a:latin typeface="Calibri" pitchFamily="34" charset="0"/>
              </a:rPr>
              <a:t>tvoren sistem</a:t>
            </a:r>
            <a:r>
              <a:rPr lang="en-US" b="1" dirty="0">
                <a:latin typeface="Calibri" pitchFamily="34" charset="0"/>
              </a:rPr>
              <a:t>, </a:t>
            </a:r>
            <a:r>
              <a:rPr lang="vi-VN" dirty="0">
                <a:latin typeface="Calibri" pitchFamily="34" charset="0"/>
              </a:rPr>
              <a:t>je</a:t>
            </a:r>
            <a:r>
              <a:rPr lang="en-US" dirty="0">
                <a:latin typeface="Calibri" pitchFamily="34" charset="0"/>
              </a:rPr>
              <a:t>r</a:t>
            </a:r>
            <a:r>
              <a:rPr lang="vi-VN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k</a:t>
            </a:r>
            <a:r>
              <a:rPr lang="vi-VN" dirty="0">
                <a:latin typeface="Calibri" pitchFamily="34" charset="0"/>
              </a:rPr>
              <a:t>arakter </a:t>
            </a:r>
            <a:r>
              <a:rPr lang="en-US" dirty="0" err="1">
                <a:latin typeface="Calibri" pitchFamily="34" charset="0"/>
              </a:rPr>
              <a:t>njegovog</a:t>
            </a:r>
            <a:r>
              <a:rPr lang="en-US" dirty="0">
                <a:latin typeface="Calibri" pitchFamily="34" charset="0"/>
              </a:rPr>
              <a:t> </a:t>
            </a:r>
            <a:r>
              <a:rPr lang="vi-VN" dirty="0">
                <a:latin typeface="Calibri" pitchFamily="34" charset="0"/>
              </a:rPr>
              <a:t>ponašanja zavisi od uslova </a:t>
            </a:r>
            <a:r>
              <a:rPr lang="en-US" dirty="0" err="1">
                <a:latin typeface="Calibri" pitchFamily="34" charset="0"/>
              </a:rPr>
              <a:t>okruženja</a:t>
            </a:r>
            <a:r>
              <a:rPr lang="vi-VN" dirty="0">
                <a:latin typeface="Calibri" pitchFamily="34" charset="0"/>
              </a:rPr>
              <a:t>. Zbog toga je jedan od osnovnih zadataka pri proučavanju </a:t>
            </a:r>
            <a:r>
              <a:rPr lang="sr-Latn-RS" dirty="0" smtClean="0">
                <a:latin typeface="Calibri" pitchFamily="34" charset="0"/>
              </a:rPr>
              <a:t>ovih </a:t>
            </a:r>
            <a:r>
              <a:rPr lang="vi-VN" dirty="0" smtClean="0">
                <a:latin typeface="Calibri" pitchFamily="34" charset="0"/>
              </a:rPr>
              <a:t>otvorenih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vi-VN" dirty="0">
                <a:latin typeface="Calibri" pitchFamily="34" charset="0"/>
              </a:rPr>
              <a:t>sistema</a:t>
            </a:r>
            <a:r>
              <a:rPr lang="en-US" dirty="0">
                <a:latin typeface="Calibri" pitchFamily="34" charset="0"/>
              </a:rPr>
              <a:t>,</a:t>
            </a:r>
            <a:r>
              <a:rPr lang="vi-VN" dirty="0">
                <a:latin typeface="Calibri" pitchFamily="34" charset="0"/>
              </a:rPr>
              <a:t> proučavanje njegove interakcije sa okolinom. </a:t>
            </a:r>
            <a:endParaRPr lang="sr-Latn-RS" dirty="0" smtClean="0">
              <a:latin typeface="Calibri" pitchFamily="34" charset="0"/>
            </a:endParaRPr>
          </a:p>
          <a:p>
            <a:pPr algn="just"/>
            <a:endParaRPr lang="sr-Latn-C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350100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0" algn="just" eaLnBrk="1" hangingPunct="1">
              <a:buNone/>
            </a:pPr>
            <a:r>
              <a:rPr lang="en-US" sz="1800" b="1" dirty="0" err="1" smtClean="0">
                <a:solidFill>
                  <a:srgbClr val="FF0000"/>
                </a:solidFill>
                <a:latin typeface="Calibri" pitchFamily="34" charset="0"/>
              </a:rPr>
              <a:t>Sistemski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Calibri" pitchFamily="34" charset="0"/>
              </a:rPr>
              <a:t>pristup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Latn-RS" sz="1800" dirty="0" smtClean="0">
                <a:latin typeface="Calibri" pitchFamily="34" charset="0"/>
              </a:rPr>
              <a:t>u proučavanju transportnih </a:t>
            </a:r>
            <a:r>
              <a:rPr lang="nl-BE" dirty="0" smtClean="0">
                <a:latin typeface="Calibri" pitchFamily="34" charset="0"/>
              </a:rPr>
              <a:t>sistema </a:t>
            </a:r>
            <a:r>
              <a:rPr lang="en-US" sz="1800" dirty="0" err="1" smtClean="0">
                <a:latin typeface="Calibri" pitchFamily="34" charset="0"/>
              </a:rPr>
              <a:t>čine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metodološke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osnove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svih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sistemskih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nauka</a:t>
            </a:r>
            <a:r>
              <a:rPr lang="en-US" sz="1800" dirty="0" smtClean="0">
                <a:latin typeface="Calibri" pitchFamily="34" charset="0"/>
              </a:rPr>
              <a:t>. </a:t>
            </a:r>
            <a:r>
              <a:rPr lang="en-US" sz="1800" dirty="0" err="1" smtClean="0">
                <a:latin typeface="Calibri" pitchFamily="34" charset="0"/>
              </a:rPr>
              <a:t>Sistemski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pristup</a:t>
            </a:r>
            <a:r>
              <a:rPr lang="en-US" sz="1800" dirty="0" smtClean="0">
                <a:latin typeface="Calibri" pitchFamily="34" charset="0"/>
              </a:rPr>
              <a:t> se </a:t>
            </a:r>
            <a:r>
              <a:rPr lang="en-US" sz="1800" dirty="0" err="1" smtClean="0">
                <a:latin typeface="Calibri" pitchFamily="34" charset="0"/>
              </a:rPr>
              <a:t>ostvaruje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uz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pomoć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primene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intelekta</a:t>
            </a:r>
            <a:r>
              <a:rPr lang="en-US" sz="1800" dirty="0" smtClean="0">
                <a:latin typeface="Calibri" pitchFamily="34" charset="0"/>
              </a:rPr>
              <a:t> (</a:t>
            </a:r>
            <a:r>
              <a:rPr lang="en-US" sz="1800" dirty="0" err="1" smtClean="0">
                <a:latin typeface="Calibri" pitchFamily="34" charset="0"/>
              </a:rPr>
              <a:t>mišljenja</a:t>
            </a:r>
            <a:r>
              <a:rPr lang="en-US" sz="1800" dirty="0" smtClean="0">
                <a:latin typeface="Calibri" pitchFamily="34" charset="0"/>
              </a:rPr>
              <a:t>), </a:t>
            </a:r>
            <a:r>
              <a:rPr lang="en-US" sz="1800" dirty="0" err="1" smtClean="0">
                <a:latin typeface="Calibri" pitchFamily="34" charset="0"/>
              </a:rPr>
              <a:t>tehnik</a:t>
            </a:r>
            <a:r>
              <a:rPr lang="sr-Latn-RS" sz="1800" dirty="0" smtClean="0">
                <a:latin typeface="Calibri" pitchFamily="34" charset="0"/>
              </a:rPr>
              <a:t>a, modela i metoda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zasnovanih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na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sistemskom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mišljenju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op</a:t>
            </a:r>
            <a:r>
              <a:rPr lang="sr-Latn-RS" sz="1800" dirty="0" smtClean="0">
                <a:latin typeface="Calibri" pitchFamily="34" charset="0"/>
              </a:rPr>
              <a:t>štoj </a:t>
            </a:r>
            <a:r>
              <a:rPr lang="en-US" sz="1800" dirty="0" err="1" smtClean="0">
                <a:latin typeface="Calibri" pitchFamily="34" charset="0"/>
              </a:rPr>
              <a:t>teoriji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sistema</a:t>
            </a:r>
            <a:endParaRPr lang="pl-PL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4689192"/>
          <a:ext cx="7416825" cy="147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780"/>
                <a:gridCol w="3058484"/>
                <a:gridCol w="2905561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 smtClean="0">
                          <a:solidFill>
                            <a:schemeClr val="tx2"/>
                          </a:solidFill>
                        </a:rPr>
                        <a:t>KLASIČAN PRISTUP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 smtClean="0">
                          <a:solidFill>
                            <a:schemeClr val="tx2"/>
                          </a:solidFill>
                        </a:rPr>
                        <a:t>SISTEMSKI PRISTUP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>
                          <a:solidFill>
                            <a:schemeClr val="tx1"/>
                          </a:solidFill>
                        </a:rPr>
                        <a:t>Zadatak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Latn-R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tkri</a:t>
                      </a:r>
                      <a:r>
                        <a:rPr kumimoji="0" lang="sr-Latn-R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zakonitosti</a:t>
                      </a:r>
                      <a:r>
                        <a:rPr kumimoji="0" lang="sr-Latn-R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ponašanja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Latn-R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oboljša</a:t>
                      </a:r>
                      <a:r>
                        <a:rPr kumimoji="0" lang="sr-Latn-R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funkcionisanje</a:t>
                      </a:r>
                      <a:r>
                        <a:rPr kumimoji="0" lang="sr-Latn-R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sistema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>
                          <a:solidFill>
                            <a:schemeClr val="tx1"/>
                          </a:solidFill>
                        </a:rPr>
                        <a:t>Analiza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Latn-R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zolovanje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pojave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iz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okoline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Latn-R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naliza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pojave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okoline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veze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>
                          <a:solidFill>
                            <a:schemeClr val="tx1"/>
                          </a:solidFill>
                        </a:rPr>
                        <a:t>Rezultat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Latn-R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akonitosti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dela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iz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njh</a:t>
                      </a:r>
                      <a:r>
                        <a:rPr kumimoji="0" lang="sr-Latn-R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zakonitosti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cjeline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Latn-R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oboljšanje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funkcionisanja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celine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promene</a:t>
                      </a:r>
                      <a:r>
                        <a:rPr kumimoji="0" lang="sr-Latn-R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strukture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r-Latn-R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funkcija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OSNOVNE KLASIFIKACIJE TRANSPORTNIH SISTEMA</a:t>
            </a:r>
            <a:endParaRPr lang="en-US" sz="1600" dirty="0"/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467692" y="1268760"/>
            <a:ext cx="7632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sr-Latn-CS" b="1" dirty="0" smtClean="0">
                <a:solidFill>
                  <a:srgbClr val="CC3300"/>
                </a:solidFill>
                <a:latin typeface="Calibri" pitchFamily="34" charset="0"/>
              </a:rPr>
              <a:t>Struktura transportnog sistema prema nivou upravljanja</a:t>
            </a:r>
            <a:endParaRPr lang="en-US" dirty="0" smtClean="0">
              <a:solidFill>
                <a:srgbClr val="CC3300"/>
              </a:solidFill>
              <a:latin typeface="Calibri" pitchFamily="34" charset="0"/>
            </a:endParaRPr>
          </a:p>
          <a:p>
            <a:pPr algn="just"/>
            <a:endParaRPr lang="sr-Latn-CS" dirty="0">
              <a:latin typeface="Calibri" pitchFamily="34" charset="0"/>
            </a:endParaRPr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539552" y="2132856"/>
          <a:ext cx="7200900" cy="2924175"/>
        </p:xfrm>
        <a:graphic>
          <a:graphicData uri="http://schemas.openxmlformats.org/presentationml/2006/ole">
            <p:oleObj spid="_x0000_s91139" name="CorelDRAW" r:id="rId3" imgW="3725280" imgH="15130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OSNOVNE KLASIFIKACIJE TRANSPORTNIH SISTEMA</a:t>
            </a:r>
            <a:endParaRPr lang="en-US" sz="1600" dirty="0"/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467692" y="1407259"/>
            <a:ext cx="763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b="1" dirty="0" smtClean="0">
                <a:solidFill>
                  <a:srgbClr val="CC3300"/>
                </a:solidFill>
                <a:latin typeface="Calibri" pitchFamily="34" charset="0"/>
              </a:rPr>
              <a:t>Struktura transportnog sistema prema tehnološko-tehničkim karaktristikama</a:t>
            </a:r>
            <a:endParaRPr lang="en-US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539551" y="2619999"/>
          <a:ext cx="8496499" cy="1888501"/>
        </p:xfrm>
        <a:graphic>
          <a:graphicData uri="http://schemas.openxmlformats.org/presentationml/2006/ole">
            <p:oleObj spid="_x0000_s92163" name="CorelDRAW" r:id="rId3" imgW="7580520" imgH="15130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OSNOVNE KLASIFIKACIJE TRANSPORTNIH SISTEMA</a:t>
            </a:r>
            <a:endParaRPr lang="en-US" sz="1600" dirty="0"/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467692" y="1268760"/>
            <a:ext cx="7632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b="1" dirty="0" smtClean="0">
                <a:solidFill>
                  <a:srgbClr val="CC3300"/>
                </a:solidFill>
                <a:latin typeface="Calibri" pitchFamily="34" charset="0"/>
              </a:rPr>
              <a:t>Struktura transportnog sistema prema objektu transporta</a:t>
            </a:r>
            <a:endParaRPr lang="en-US" dirty="0" smtClean="0">
              <a:solidFill>
                <a:srgbClr val="CC3300"/>
              </a:solidFill>
              <a:latin typeface="Calibri" pitchFamily="34" charset="0"/>
            </a:endParaRPr>
          </a:p>
          <a:p>
            <a:pPr algn="just"/>
            <a:endParaRPr lang="sr-Latn-CS" dirty="0">
              <a:latin typeface="Calibri" pitchFamily="34" charset="0"/>
            </a:endParaRP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683568" y="2381250"/>
          <a:ext cx="6481763" cy="2632075"/>
        </p:xfrm>
        <a:graphic>
          <a:graphicData uri="http://schemas.openxmlformats.org/presentationml/2006/ole">
            <p:oleObj spid="_x0000_s93186" name="CorelDRAW" r:id="rId3" imgW="3725280" imgH="15130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1908175" y="5064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 sz="2400">
              <a:latin typeface="Times New Roman" pitchFamily="18" charset="0"/>
            </a:endParaRP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179388" y="115888"/>
            <a:ext cx="7993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1800" b="1">
                <a:solidFill>
                  <a:srgbClr val="CC3300"/>
                </a:solidFill>
                <a:latin typeface="Tahoma" pitchFamily="34" charset="0"/>
              </a:rPr>
              <a:t>Struktura gradskog transportnog sistema</a:t>
            </a:r>
            <a:endParaRPr lang="en-US" sz="1800">
              <a:solidFill>
                <a:srgbClr val="CC3300"/>
              </a:solidFill>
              <a:latin typeface="Tahoma" pitchFamily="34" charset="0"/>
            </a:endParaRPr>
          </a:p>
        </p:txBody>
      </p:sp>
      <p:pic>
        <p:nvPicPr>
          <p:cNvPr id="24167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7996237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TRANSPORTNI PROCES</a:t>
            </a:r>
            <a:endParaRPr lang="en-US" sz="1800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07504" y="1077118"/>
            <a:ext cx="7776864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Sistemski pristup u analizi transportnih sistema, pretpostavlja utvrđivanje uzajamnih veza između svih procesa, podprocesa i aktivnosti koji ga karakterišu, a sve u cilju proizvodnje kvalitetne transportne usluge. </a:t>
            </a:r>
          </a:p>
          <a:p>
            <a:pPr algn="just" hangingPunct="0"/>
            <a:endParaRPr lang="sr-Latn-RS" sz="800" dirty="0" smtClean="0">
              <a:latin typeface="Calibri" pitchFamily="34" charset="0"/>
            </a:endParaRPr>
          </a:p>
          <a:p>
            <a:pPr algn="just" hangingPunct="0"/>
            <a:r>
              <a:rPr lang="en-US" dirty="0" err="1" smtClean="0">
                <a:latin typeface="Calibri" pitchFamily="34" charset="0"/>
              </a:rPr>
              <a:t>Prema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standardima</a:t>
            </a:r>
            <a:r>
              <a:rPr lang="en-US" dirty="0" smtClean="0">
                <a:latin typeface="Calibri" pitchFamily="34" charset="0"/>
              </a:rPr>
              <a:t> ISO 9001-4, </a:t>
            </a:r>
            <a:r>
              <a:rPr lang="en-US" dirty="0" err="1" smtClean="0">
                <a:latin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</a:rPr>
              <a:t> bi se </a:t>
            </a:r>
            <a:r>
              <a:rPr lang="en-US" dirty="0" err="1" smtClean="0">
                <a:latin typeface="Calibri" pitchFamily="34" charset="0"/>
              </a:rPr>
              <a:t>obezbedila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kvalitetna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transportna </a:t>
            </a:r>
            <a:r>
              <a:rPr lang="en-US" dirty="0" err="1" smtClean="0">
                <a:latin typeface="Calibri" pitchFamily="34" charset="0"/>
              </a:rPr>
              <a:t>usluga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njeno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stalno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unapređenje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neophodno</a:t>
            </a:r>
            <a:r>
              <a:rPr lang="en-US" dirty="0" smtClean="0">
                <a:latin typeface="Calibri" pitchFamily="34" charset="0"/>
              </a:rPr>
              <a:t> je </a:t>
            </a:r>
            <a:r>
              <a:rPr lang="en-US" dirty="0" err="1" smtClean="0">
                <a:latin typeface="Calibri" pitchFamily="34" charset="0"/>
              </a:rPr>
              <a:t>realizovati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odre</a:t>
            </a:r>
            <a:r>
              <a:rPr lang="sr-Latn-RS" dirty="0" smtClean="0">
                <a:latin typeface="Calibri" pitchFamily="34" charset="0"/>
              </a:rPr>
              <a:t>đ</a:t>
            </a:r>
            <a:r>
              <a:rPr lang="en-US" dirty="0" err="1" smtClean="0">
                <a:latin typeface="Calibri" pitchFamily="34" charset="0"/>
              </a:rPr>
              <a:t>ene</a:t>
            </a:r>
            <a:r>
              <a:rPr lang="sr-Latn-RS" dirty="0" smtClean="0">
                <a:latin typeface="Calibri" pitchFamily="34" charset="0"/>
              </a:rPr>
              <a:t> konkretne procese,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pod</a:t>
            </a:r>
            <a:r>
              <a:rPr lang="en-US" dirty="0" err="1" smtClean="0">
                <a:latin typeface="Calibri" pitchFamily="34" charset="0"/>
              </a:rPr>
              <a:t>procese</a:t>
            </a:r>
            <a:r>
              <a:rPr lang="sr-Latn-RS" dirty="0" smtClean="0">
                <a:latin typeface="Calibri" pitchFamily="34" charset="0"/>
              </a:rPr>
              <a:t> i aktivnosti. </a:t>
            </a:r>
          </a:p>
          <a:p>
            <a:pPr algn="just" hangingPunct="0"/>
            <a:endParaRPr lang="sr-Latn-RS" dirty="0" smtClean="0">
              <a:latin typeface="Calibri" pitchFamily="34" charset="0"/>
            </a:endParaRPr>
          </a:p>
          <a:p>
            <a:pPr lvl="0" algn="just" hangingPunct="0"/>
            <a:r>
              <a:rPr lang="pt-BR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Navedeni podprocesi su uzajamno povezani sa međusobnim vezama, i svaki od podprocesa ima za rezultat aktivnosti koje predstavljaju ulaz u naredni podproces</a:t>
            </a:r>
            <a:r>
              <a:rPr lang="sr-Latn-RS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pPr algn="just" hangingPunct="0"/>
            <a:endParaRPr lang="sr-Latn-RS" sz="800" dirty="0" smtClean="0">
              <a:latin typeface="Calibri" pitchFamily="34" charset="0"/>
            </a:endParaRPr>
          </a:p>
          <a:p>
            <a:pPr algn="just" hangingPunct="0"/>
            <a:endParaRPr lang="sr-Latn-RS" sz="800" dirty="0" smtClean="0">
              <a:latin typeface="Calibri" pitchFamily="34" charset="0"/>
            </a:endParaRPr>
          </a:p>
          <a:p>
            <a:pPr algn="just" hangingPunct="0"/>
            <a:r>
              <a:rPr lang="en-US" dirty="0" err="1" smtClean="0">
                <a:latin typeface="Calibri" pitchFamily="34" charset="0"/>
              </a:rPr>
              <a:t>Osnovni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procesi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dokumenti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koji</a:t>
            </a:r>
            <a:r>
              <a:rPr lang="en-US" dirty="0" smtClean="0">
                <a:latin typeface="Calibri" pitchFamily="34" charset="0"/>
              </a:rPr>
              <a:t> prate </a:t>
            </a:r>
            <a:r>
              <a:rPr lang="en-US" dirty="0" err="1" smtClean="0">
                <a:latin typeface="Calibri" pitchFamily="34" charset="0"/>
              </a:rPr>
              <a:t>obavljanje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usluge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usaglašeni su sa tzv.</a:t>
            </a:r>
            <a:r>
              <a:rPr lang="en-US" dirty="0" smtClean="0">
                <a:latin typeface="Calibri" pitchFamily="34" charset="0"/>
              </a:rPr>
              <a:t>"</a:t>
            </a:r>
            <a:r>
              <a:rPr lang="en-US" dirty="0" err="1" smtClean="0">
                <a:latin typeface="Calibri" pitchFamily="34" charset="0"/>
              </a:rPr>
              <a:t>petlj</a:t>
            </a:r>
            <a:r>
              <a:rPr lang="sr-Latn-RS" dirty="0" smtClean="0">
                <a:latin typeface="Calibri" pitchFamily="34" charset="0"/>
              </a:rPr>
              <a:t>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kvaliteta</a:t>
            </a:r>
            <a:r>
              <a:rPr lang="en-US" dirty="0" smtClean="0">
                <a:latin typeface="Calibri" pitchFamily="34" charset="0"/>
              </a:rPr>
              <a:t>“</a:t>
            </a:r>
            <a:r>
              <a:rPr lang="sr-Latn-RS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800" dirty="0" smtClean="0"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dirty="0" smtClean="0"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1" i="0" u="none" strike="noStrike" cap="none" normalizeH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U procesu proizvodnje transportne usluge najznačajniji proces u transportnom sistemu je  transportni proces.</a:t>
            </a:r>
            <a:endParaRPr kumimoji="0" lang="sr-Latn-CS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5688632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TRANSPORTNI PROCESS</a:t>
            </a:r>
            <a:endParaRPr lang="en-US" sz="18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1700808"/>
            <a:ext cx="763284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sr-Latn-CS" b="1" dirty="0" smtClean="0">
                <a:solidFill>
                  <a:srgbClr val="FF33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Transportni proces </a:t>
            </a:r>
            <a:r>
              <a:rPr lang="sr-Latn-CS" b="1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podrazumeva operativnu realizaciju svih procesa, podprocesa i aktivnosti u sistemu u skladu definisanom funkcijom cilja, odnosno predstavlja proces promene stanja transportnog sistema tokom vremena, koji nastaje kao posledica materijalnih, energetskih i informacionih razmena sa okolinom ili unutar delova sistema</a:t>
            </a:r>
            <a:r>
              <a:rPr lang="sr-Latn-CS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. </a:t>
            </a:r>
          </a:p>
          <a:p>
            <a:pPr lvl="0" algn="just" eaLnBrk="0" hangingPunct="0"/>
            <a:endParaRPr lang="en-US" sz="1200" dirty="0" smtClean="0">
              <a:latin typeface="Calibri" pitchFamily="34" charset="0"/>
              <a:cs typeface="Arial" pitchFamily="34" charset="0"/>
            </a:endParaRPr>
          </a:p>
          <a:p>
            <a:pPr lvl="0" algn="just"/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hangingPunct="0"/>
            <a:r>
              <a:rPr lang="sr-Latn-RS" dirty="0" smtClean="0">
                <a:latin typeface="Calibri" pitchFamily="34" charset="0"/>
              </a:rPr>
              <a:t>Kako je t</a:t>
            </a:r>
            <a:r>
              <a:rPr lang="en-US" dirty="0" err="1" smtClean="0">
                <a:latin typeface="Calibri" pitchFamily="34" charset="0"/>
              </a:rPr>
              <a:t>ransport</a:t>
            </a:r>
            <a:r>
              <a:rPr lang="sr-Latn-RS" dirty="0" smtClean="0">
                <a:latin typeface="Calibri" pitchFamily="34" charset="0"/>
              </a:rPr>
              <a:t>ni proces </a:t>
            </a:r>
            <a:r>
              <a:rPr lang="en-US" dirty="0" smtClean="0">
                <a:latin typeface="Calibri" pitchFamily="34" charset="0"/>
              </a:rPr>
              <a:t>je </a:t>
            </a:r>
            <a:r>
              <a:rPr lang="en-US" dirty="0" err="1" smtClean="0">
                <a:latin typeface="Calibri" pitchFamily="34" charset="0"/>
              </a:rPr>
              <a:t>složen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organizaciono-</a:t>
            </a:r>
            <a:r>
              <a:rPr lang="en-US" dirty="0" err="1" smtClean="0">
                <a:latin typeface="Calibri" pitchFamily="34" charset="0"/>
              </a:rPr>
              <a:t>tehnološki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proces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koji se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sastoji</a:t>
            </a:r>
            <a:r>
              <a:rPr lang="en-US" dirty="0" smtClean="0">
                <a:latin typeface="Calibri" pitchFamily="34" charset="0"/>
              </a:rPr>
              <a:t> se </a:t>
            </a:r>
            <a:r>
              <a:rPr lang="en-US" dirty="0" err="1" smtClean="0">
                <a:latin typeface="Calibri" pitchFamily="34" charset="0"/>
              </a:rPr>
              <a:t>od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niza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podprocesa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aktivnosti</a:t>
            </a:r>
            <a:r>
              <a:rPr lang="sr-Latn-RS" dirty="0" smtClean="0">
                <a:latin typeface="Calibri" pitchFamily="34" charset="0"/>
              </a:rPr>
              <a:t>, i da </a:t>
            </a:r>
            <a:r>
              <a:rPr lang="en-US" dirty="0" smtClean="0">
                <a:latin typeface="Calibri" pitchFamily="34" charset="0"/>
              </a:rPr>
              <a:t>bi </a:t>
            </a:r>
            <a:r>
              <a:rPr lang="en-US" dirty="0" err="1" smtClean="0">
                <a:latin typeface="Calibri" pitchFamily="34" charset="0"/>
              </a:rPr>
              <a:t>mogli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uspešno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organizujemo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upravljamo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ovim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složenim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procesom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neophodno</a:t>
            </a:r>
            <a:r>
              <a:rPr lang="en-US" dirty="0" smtClean="0">
                <a:latin typeface="Calibri" pitchFamily="34" charset="0"/>
              </a:rPr>
              <a:t> je </a:t>
            </a:r>
            <a:r>
              <a:rPr lang="en-US" dirty="0" err="1" smtClean="0">
                <a:latin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poznavati </a:t>
            </a:r>
            <a:r>
              <a:rPr lang="en-US" dirty="0" err="1" smtClean="0">
                <a:latin typeface="Calibri" pitchFamily="34" charset="0"/>
              </a:rPr>
              <a:t>sve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podprocese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aktivnosti </a:t>
            </a:r>
            <a:r>
              <a:rPr lang="en-US" dirty="0" smtClean="0">
                <a:latin typeface="Calibri" pitchFamily="34" charset="0"/>
              </a:rPr>
              <a:t>u </a:t>
            </a:r>
            <a:r>
              <a:rPr lang="en-US" dirty="0" err="1" smtClean="0">
                <a:latin typeface="Calibri" pitchFamily="34" charset="0"/>
              </a:rPr>
              <a:t>njemu</a:t>
            </a:r>
            <a:r>
              <a:rPr lang="sr-Latn-RS" dirty="0" smtClean="0">
                <a:latin typeface="Calibri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TRANSPORTNI PROCES</a:t>
            </a:r>
            <a:endParaRPr lang="en-US" sz="1800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07504" y="1368926"/>
            <a:ext cx="7776864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dirty="0" err="1" smtClean="0">
                <a:latin typeface="Calibri" pitchFamily="34" charset="0"/>
              </a:rPr>
              <a:t>Od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stepena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uspešnosti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realizacije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svih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procesa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podprocesa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aktivnosti</a:t>
            </a:r>
            <a:r>
              <a:rPr lang="en-US" dirty="0" smtClean="0">
                <a:latin typeface="Calibri" pitchFamily="34" charset="0"/>
              </a:rPr>
              <a:t> u </a:t>
            </a:r>
            <a:r>
              <a:rPr lang="en-US" dirty="0" err="1" smtClean="0">
                <a:latin typeface="Calibri" pitchFamily="34" charset="0"/>
              </a:rPr>
              <a:t>sistemu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zavisi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ispunjenje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ciljne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funkcije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celine transportnog </a:t>
            </a:r>
            <a:r>
              <a:rPr lang="en-US" dirty="0" err="1" smtClean="0">
                <a:latin typeface="Calibri" pitchFamily="34" charset="0"/>
              </a:rPr>
              <a:t>sistema</a:t>
            </a:r>
            <a:r>
              <a:rPr lang="en-US" dirty="0" smtClean="0">
                <a:latin typeface="Calibri" pitchFamily="34" charset="0"/>
              </a:rPr>
              <a:t>. </a:t>
            </a:r>
            <a:endParaRPr lang="sr-Latn-RS" dirty="0" smtClean="0">
              <a:latin typeface="Calibri" pitchFamily="34" charset="0"/>
            </a:endParaRPr>
          </a:p>
          <a:p>
            <a:pPr lvl="0" algn="just"/>
            <a:endParaRPr lang="sr-Latn-RS" sz="1200" dirty="0" smtClean="0">
              <a:latin typeface="Calibri" pitchFamily="34" charset="0"/>
            </a:endParaRPr>
          </a:p>
          <a:p>
            <a:pPr lvl="0" algn="just"/>
            <a:r>
              <a:rPr lang="en-US" dirty="0" err="1" smtClean="0">
                <a:latin typeface="Calibri" pitchFamily="34" charset="0"/>
              </a:rPr>
              <a:t>Procesi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podprocesi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aktivnosti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sadrže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veze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između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korisnika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usluge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operatera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kao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subjekata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koji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pružaju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uslugu</a:t>
            </a:r>
            <a:r>
              <a:rPr lang="en-US" dirty="0" smtClean="0">
                <a:latin typeface="Calibri" pitchFamily="34" charset="0"/>
              </a:rPr>
              <a:t>. </a:t>
            </a:r>
            <a:endParaRPr lang="sr-Latn-RS" dirty="0" smtClean="0">
              <a:latin typeface="Calibri" pitchFamily="34" charset="0"/>
            </a:endParaRPr>
          </a:p>
          <a:p>
            <a:pPr lvl="0" algn="just"/>
            <a:endParaRPr lang="sr-Latn-RS" sz="1200" dirty="0" smtClean="0">
              <a:latin typeface="Calibri" pitchFamily="34" charset="0"/>
            </a:endParaRPr>
          </a:p>
          <a:p>
            <a:pPr lvl="0" algn="just"/>
            <a:r>
              <a:rPr lang="en-US" dirty="0" err="1" smtClean="0">
                <a:latin typeface="Calibri" pitchFamily="34" charset="0"/>
              </a:rPr>
              <a:t>Klasifikujući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sve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procese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podprocese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aktivnosti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prema</a:t>
            </a:r>
            <a:r>
              <a:rPr lang="en-US" dirty="0" smtClean="0">
                <a:latin typeface="Calibri" pitchFamily="34" charset="0"/>
              </a:rPr>
              <a:t> ISO </a:t>
            </a:r>
            <a:r>
              <a:rPr lang="sr-Latn-RS" dirty="0" smtClean="0">
                <a:latin typeface="Calibri" pitchFamily="34" charset="0"/>
              </a:rPr>
              <a:t>standardima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osnovu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velikog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broja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analiziranih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sistema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osnovni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procesi</a:t>
            </a:r>
            <a:r>
              <a:rPr lang="en-US" dirty="0" smtClean="0">
                <a:latin typeface="Calibri" pitchFamily="34" charset="0"/>
              </a:rPr>
              <a:t> u</a:t>
            </a:r>
            <a:r>
              <a:rPr lang="sr-Latn-RS" dirty="0" smtClean="0">
                <a:latin typeface="Calibri" pitchFamily="34" charset="0"/>
              </a:rPr>
              <a:t> transportnom procesu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koji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kao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rezultat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daju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transportnu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uslugu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čine</a:t>
            </a:r>
            <a:r>
              <a:rPr lang="sr-Latn-RS" dirty="0" smtClean="0">
                <a:latin typeface="Calibri" pitchFamily="34" charset="0"/>
              </a:rPr>
              <a:t>:</a:t>
            </a:r>
          </a:p>
          <a:p>
            <a:pPr lvl="0" algn="just"/>
            <a:endParaRPr kumimoji="0" lang="sr-Latn-R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latin typeface="Calibri" pitchFamily="34" charset="0"/>
              </a:rPr>
              <a:t>Marketing u </a:t>
            </a:r>
            <a:r>
              <a:rPr lang="en-US" b="1" dirty="0" err="1" smtClean="0">
                <a:latin typeface="Calibri" pitchFamily="34" charset="0"/>
              </a:rPr>
              <a:t>transportu</a:t>
            </a:r>
            <a:r>
              <a:rPr lang="en-US" b="1" dirty="0" smtClean="0">
                <a:latin typeface="Calibri" pitchFamily="34" charset="0"/>
              </a:rPr>
              <a:t>,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pt-BR" b="1" dirty="0" smtClean="0">
                <a:latin typeface="Calibri" pitchFamily="34" charset="0"/>
              </a:rPr>
              <a:t>Planiranje i projektovanje transportnog procesa,</a:t>
            </a:r>
            <a:endParaRPr lang="en-US" b="1" dirty="0" smtClean="0">
              <a:latin typeface="Calibri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b="1" dirty="0" err="1" smtClean="0">
                <a:latin typeface="Calibri" pitchFamily="34" charset="0"/>
              </a:rPr>
              <a:t>Operativna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priprema</a:t>
            </a:r>
            <a:r>
              <a:rPr lang="pt-BR" b="1" dirty="0" smtClean="0">
                <a:latin typeface="Calibri" pitchFamily="34" charset="0"/>
              </a:rPr>
              <a:t> transportnog procesa</a:t>
            </a:r>
            <a:r>
              <a:rPr lang="en-US" b="1" dirty="0" smtClean="0">
                <a:latin typeface="Calibri" pitchFamily="34" charset="0"/>
              </a:rPr>
              <a:t>,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b="1" dirty="0" err="1" smtClean="0">
                <a:latin typeface="Calibri" pitchFamily="34" charset="0"/>
              </a:rPr>
              <a:t>Izvršenje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pt-BR" b="1" dirty="0" smtClean="0">
                <a:latin typeface="Calibri" pitchFamily="34" charset="0"/>
              </a:rPr>
              <a:t>transportnog procesa</a:t>
            </a:r>
            <a:r>
              <a:rPr lang="en-US" b="1" dirty="0" smtClean="0">
                <a:latin typeface="Calibri" pitchFamily="34" charset="0"/>
              </a:rPr>
              <a:t>,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pl-PL" b="1" dirty="0" smtClean="0">
                <a:latin typeface="Calibri" pitchFamily="34" charset="0"/>
              </a:rPr>
              <a:t>Analiza i ocena realizacije transportnog procesa od strane organizatora transportnog procesa (prevoznika=operatora) i korisnika transportne usluge,</a:t>
            </a:r>
            <a:endParaRPr lang="en-US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OSNOVNI POJMOVI</a:t>
            </a:r>
            <a:endParaRPr lang="en-US" sz="1800" dirty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908175" y="50911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0175" y="1340768"/>
            <a:ext cx="1273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sr-Latn-C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Saobraćaj ?</a:t>
            </a:r>
            <a:endParaRPr lang="en-US" dirty="0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79388" y="1793181"/>
            <a:ext cx="77057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35" tIns="50167" rIns="100335" bIns="50167">
            <a:spAutoFit/>
          </a:bodyPr>
          <a:lstStyle/>
          <a:p>
            <a:pPr algn="just" defTabSz="1003300">
              <a:spcBef>
                <a:spcPct val="50000"/>
              </a:spcBef>
            </a:pPr>
            <a:r>
              <a:rPr lang="sr-Latn-CS" b="1" dirty="0">
                <a:solidFill>
                  <a:srgbClr val="336699"/>
                </a:solidFill>
                <a:latin typeface="Calibri" pitchFamily="34" charset="0"/>
              </a:rPr>
              <a:t>SAOBRAĆAJ</a:t>
            </a:r>
            <a:r>
              <a:rPr lang="sr-Cyrl-CS" b="1" dirty="0">
                <a:solidFill>
                  <a:srgbClr val="336699"/>
                </a:solidFill>
                <a:latin typeface="Calibri" pitchFamily="34" charset="0"/>
              </a:rPr>
              <a:t> </a:t>
            </a:r>
            <a:r>
              <a:rPr lang="sr-Cyrl-CS" dirty="0">
                <a:latin typeface="Calibri" pitchFamily="34" charset="0"/>
              </a:rPr>
              <a:t>(</a:t>
            </a:r>
            <a:r>
              <a:rPr lang="en-US" i="1" dirty="0">
                <a:latin typeface="Calibri" pitchFamily="34" charset="0"/>
              </a:rPr>
              <a:t>Transportation, </a:t>
            </a:r>
            <a:r>
              <a:rPr lang="en-US" i="1" dirty="0" err="1">
                <a:latin typeface="Calibri" pitchFamily="34" charset="0"/>
              </a:rPr>
              <a:t>Verkehr</a:t>
            </a:r>
            <a:r>
              <a:rPr lang="sr-Cyrl-CS" dirty="0">
                <a:latin typeface="Calibri" pitchFamily="34" charset="0"/>
              </a:rPr>
              <a:t>), </a:t>
            </a:r>
            <a:r>
              <a:rPr lang="sr-Latn-CS" dirty="0">
                <a:latin typeface="Calibri" pitchFamily="34" charset="0"/>
              </a:rPr>
              <a:t>u najširem smislu</a:t>
            </a:r>
            <a:r>
              <a:rPr lang="sr-Cyrl-CS" dirty="0">
                <a:latin typeface="Calibri" pitchFamily="34" charset="0"/>
              </a:rPr>
              <a:t>, </a:t>
            </a:r>
            <a:r>
              <a:rPr lang="sr-Latn-CS" dirty="0">
                <a:latin typeface="Calibri" pitchFamily="34" charset="0"/>
              </a:rPr>
              <a:t>predstavlja delatnost koji ima cilj prevoz, prenos ili premeštanje objekata i informacija.</a:t>
            </a:r>
          </a:p>
          <a:p>
            <a:pPr algn="just" defTabSz="1003300">
              <a:spcBef>
                <a:spcPct val="50000"/>
              </a:spcBef>
            </a:pPr>
            <a:r>
              <a:rPr lang="sr-Latn-CS" b="1" dirty="0">
                <a:latin typeface="Calibri" pitchFamily="34" charset="0"/>
              </a:rPr>
              <a:t>Saobraćaj predstavlja organizovano kretanje transportnih sredstava na transportnoj mreži kao posledica primenjene transportne tehnologije.</a:t>
            </a:r>
            <a:endParaRPr lang="sr-Cyrl-CS" b="1" dirty="0">
              <a:latin typeface="Calibri" pitchFamily="34" charset="0"/>
            </a:endParaRP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179388" y="3576638"/>
            <a:ext cx="784860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35" tIns="50167" rIns="100335" bIns="50167">
            <a:spAutoFit/>
          </a:bodyPr>
          <a:lstStyle/>
          <a:p>
            <a:pPr algn="just" defTabSz="1003300">
              <a:spcBef>
                <a:spcPct val="50000"/>
              </a:spcBef>
            </a:pPr>
            <a:r>
              <a:rPr lang="en-US" b="1" dirty="0">
                <a:solidFill>
                  <a:srgbClr val="336699"/>
                </a:solidFill>
                <a:latin typeface="Calibri" pitchFamily="34" charset="0"/>
              </a:rPr>
              <a:t>TRANSPORT </a:t>
            </a:r>
            <a:r>
              <a:rPr lang="sr-Cyrl-CS" dirty="0">
                <a:latin typeface="Calibri" pitchFamily="34" charset="0"/>
              </a:rPr>
              <a:t>(</a:t>
            </a:r>
            <a:r>
              <a:rPr lang="en-US" i="1" dirty="0">
                <a:latin typeface="Calibri" pitchFamily="34" charset="0"/>
              </a:rPr>
              <a:t>Transport</a:t>
            </a:r>
            <a:r>
              <a:rPr lang="sr-Cyrl-CS" dirty="0">
                <a:latin typeface="Calibri" pitchFamily="34" charset="0"/>
              </a:rPr>
              <a:t>) –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Transport </a:t>
            </a:r>
            <a:r>
              <a:rPr lang="en-US" b="1" dirty="0" err="1">
                <a:latin typeface="Calibri" pitchFamily="34" charset="0"/>
              </a:rPr>
              <a:t>predstavlja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složen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proces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prevoza</a:t>
            </a:r>
            <a:r>
              <a:rPr lang="en-US" b="1" dirty="0">
                <a:latin typeface="Calibri" pitchFamily="34" charset="0"/>
              </a:rPr>
              <a:t>, </a:t>
            </a:r>
            <a:r>
              <a:rPr lang="en-US" b="1" dirty="0" err="1">
                <a:latin typeface="Calibri" pitchFamily="34" charset="0"/>
              </a:rPr>
              <a:t>premeštanja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ili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prenosa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objekata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primenjenom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transportnom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tehnologijom</a:t>
            </a:r>
            <a:r>
              <a:rPr lang="en-US" b="1" dirty="0">
                <a:latin typeface="Calibri" pitchFamily="34" charset="0"/>
              </a:rPr>
              <a:t> u </a:t>
            </a:r>
            <a:r>
              <a:rPr lang="en-US" b="1" dirty="0" err="1">
                <a:latin typeface="Calibri" pitchFamily="34" charset="0"/>
              </a:rPr>
              <a:t>postoru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i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vremenu</a:t>
            </a:r>
            <a:r>
              <a:rPr lang="en-US" b="1" dirty="0">
                <a:latin typeface="Calibri" pitchFamily="34" charset="0"/>
              </a:rPr>
              <a:t>, </a:t>
            </a:r>
            <a:r>
              <a:rPr lang="en-US" b="1" dirty="0" err="1">
                <a:latin typeface="Calibri" pitchFamily="34" charset="0"/>
              </a:rPr>
              <a:t>koji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kao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proizvod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ima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i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transportnu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uslugu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sr-Cyrl-CS" b="1" dirty="0">
                <a:latin typeface="Calibri" pitchFamily="34" charset="0"/>
              </a:rPr>
              <a:t>sa ciljem zadovoljenja </a:t>
            </a:r>
            <a:r>
              <a:rPr lang="sr-Latn-CS" b="1" dirty="0">
                <a:latin typeface="Calibri" pitchFamily="34" charset="0"/>
              </a:rPr>
              <a:t>transportnih potreba i transportnih zahteva.</a:t>
            </a:r>
            <a:endParaRPr lang="en-US" b="1" dirty="0">
              <a:latin typeface="Calibri" pitchFamily="34" charset="0"/>
            </a:endParaRPr>
          </a:p>
          <a:p>
            <a:pPr algn="just" defTabSz="1003300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Transport  </a:t>
            </a:r>
            <a:r>
              <a:rPr lang="en-US" dirty="0" err="1">
                <a:latin typeface="Calibri" pitchFamily="34" charset="0"/>
              </a:rPr>
              <a:t>takođe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predstavlja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važnu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privrednu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delatnost</a:t>
            </a:r>
            <a:r>
              <a:rPr lang="en-US" dirty="0">
                <a:latin typeface="Calibri" pitchFamily="34" charset="0"/>
              </a:rPr>
              <a:t>.</a:t>
            </a:r>
            <a:endParaRPr lang="sr-Cyrl-CS" dirty="0">
              <a:latin typeface="Calibri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2875" y="3212976"/>
            <a:ext cx="1260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sr-Latn-C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Transport ?</a:t>
            </a:r>
            <a:endParaRPr lang="en-US" dirty="0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39700" y="5219700"/>
            <a:ext cx="2632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sr-Latn-C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Transportna tehnologija ?</a:t>
            </a:r>
            <a:endParaRPr lang="en-US" dirty="0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179388" y="5589588"/>
            <a:ext cx="777716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35" tIns="50167" rIns="100335" bIns="50167">
            <a:spAutoFit/>
          </a:bodyPr>
          <a:lstStyle/>
          <a:p>
            <a:pPr algn="just" defTabSz="1003300">
              <a:spcBef>
                <a:spcPct val="50000"/>
              </a:spcBef>
            </a:pPr>
            <a:r>
              <a:rPr lang="sr-Latn-CS" b="1" dirty="0">
                <a:solidFill>
                  <a:srgbClr val="336699"/>
                </a:solidFill>
                <a:latin typeface="Calibri" pitchFamily="34" charset="0"/>
              </a:rPr>
              <a:t>TRANSPORTNA TEHNOLOGIJA</a:t>
            </a:r>
            <a:r>
              <a:rPr lang="sr-Cyrl-CS" b="1" dirty="0">
                <a:solidFill>
                  <a:srgbClr val="336699"/>
                </a:solidFill>
                <a:latin typeface="Calibri" pitchFamily="34" charset="0"/>
              </a:rPr>
              <a:t> </a:t>
            </a:r>
            <a:r>
              <a:rPr lang="sr-Cyrl-CS" dirty="0">
                <a:latin typeface="Calibri" pitchFamily="34" charset="0"/>
              </a:rPr>
              <a:t>(</a:t>
            </a:r>
            <a:r>
              <a:rPr lang="en-US" i="1" dirty="0">
                <a:latin typeface="Calibri" pitchFamily="34" charset="0"/>
              </a:rPr>
              <a:t>Transport</a:t>
            </a:r>
            <a:r>
              <a:rPr lang="sr-Latn-CS" i="1" dirty="0">
                <a:latin typeface="Calibri" pitchFamily="34" charset="0"/>
              </a:rPr>
              <a:t> tehnology</a:t>
            </a:r>
            <a:r>
              <a:rPr lang="sr-Cyrl-CS" dirty="0">
                <a:latin typeface="Calibri" pitchFamily="34" charset="0"/>
              </a:rPr>
              <a:t>) –</a:t>
            </a:r>
            <a:r>
              <a:rPr lang="en-US" dirty="0">
                <a:latin typeface="Calibri" pitchFamily="34" charset="0"/>
              </a:rPr>
              <a:t> </a:t>
            </a:r>
            <a:r>
              <a:rPr lang="sr-Latn-CS" b="1" dirty="0">
                <a:latin typeface="Calibri" pitchFamily="34" charset="0"/>
              </a:rPr>
              <a:t>podrazumeva način transportovanja objekata transporta.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Line 2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6052" name="Rectangle 4"/>
          <p:cNvSpPr>
            <a:spLocks noChangeArrowheads="1"/>
          </p:cNvSpPr>
          <p:nvPr/>
        </p:nvSpPr>
        <p:spPr bwMode="auto">
          <a:xfrm>
            <a:off x="755650" y="1916113"/>
            <a:ext cx="79200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sp>
        <p:nvSpPr>
          <p:cNvPr id="386053" name="Rectangle 5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454994"/>
            <a:ext cx="9324528" cy="49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5688632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TRANSPORTNI PROCES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5688632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MARKETING U TRANSPORTNOM PROCESU</a:t>
            </a:r>
            <a:endParaRPr lang="en-US" sz="18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981590"/>
            <a:ext cx="763284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Jedan od najznačajnijih zadataka marketinga u transportnom procesu </a:t>
            </a:r>
            <a:r>
              <a:rPr lang="pl-PL" b="1" dirty="0" smtClean="0">
                <a:solidFill>
                  <a:srgbClr val="FF3300"/>
                </a:solidFill>
                <a:latin typeface="Calibri" pitchFamily="34" charset="0"/>
              </a:rPr>
              <a:t>predstavlja utvrđivanje karakteristika konkurenata na tržištu transportnih usluga, transportnih potreba i transportnih zahteva.</a:t>
            </a:r>
          </a:p>
          <a:p>
            <a:pPr algn="just"/>
            <a:endParaRPr lang="en-US" sz="900" dirty="0" smtClean="0">
              <a:latin typeface="Calibri" pitchFamily="34" charset="0"/>
            </a:endParaRPr>
          </a:p>
          <a:p>
            <a:pPr algn="just"/>
            <a:endParaRPr lang="pl-PL" sz="900" dirty="0" smtClean="0">
              <a:latin typeface="Calibri" pitchFamily="34" charset="0"/>
            </a:endParaRPr>
          </a:p>
          <a:p>
            <a:pPr algn="just"/>
            <a:r>
              <a:rPr lang="pl-PL" dirty="0" smtClean="0">
                <a:latin typeface="Calibri" pitchFamily="34" charset="0"/>
              </a:rPr>
              <a:t>Navedene karakteistike se nazivaju </a:t>
            </a:r>
            <a:r>
              <a:rPr lang="pl-PL" b="1" dirty="0" smtClean="0">
                <a:solidFill>
                  <a:srgbClr val="FF3300"/>
                </a:solidFill>
                <a:latin typeface="Calibri" pitchFamily="34" charset="0"/>
              </a:rPr>
              <a:t>kvantitativni</a:t>
            </a:r>
            <a:r>
              <a:rPr lang="pl-PL" dirty="0" smtClean="0">
                <a:solidFill>
                  <a:srgbClr val="FF3300"/>
                </a:solidFill>
                <a:latin typeface="Calibri" pitchFamily="34" charset="0"/>
              </a:rPr>
              <a:t> i </a:t>
            </a:r>
            <a:r>
              <a:rPr lang="pl-PL" b="1" dirty="0" smtClean="0">
                <a:solidFill>
                  <a:srgbClr val="FF3300"/>
                </a:solidFill>
                <a:latin typeface="Calibri" pitchFamily="34" charset="0"/>
              </a:rPr>
              <a:t>kvalitativni</a:t>
            </a:r>
            <a:r>
              <a:rPr lang="pl-PL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</a:rPr>
              <a:t>pokazatelji transportnih zahteva.</a:t>
            </a:r>
          </a:p>
          <a:p>
            <a:pPr algn="just"/>
            <a:endParaRPr lang="pl-PL" sz="900" dirty="0" smtClean="0">
              <a:solidFill>
                <a:srgbClr val="FF3300"/>
              </a:solidFill>
              <a:latin typeface="Calibri" pitchFamily="34" charset="0"/>
            </a:endParaRPr>
          </a:p>
          <a:p>
            <a:pPr algn="just"/>
            <a:r>
              <a:rPr lang="pl-PL" dirty="0" smtClean="0">
                <a:latin typeface="Calibri" pitchFamily="34" charset="0"/>
              </a:rPr>
              <a:t>Definisanje kvantitativnih i kvalitativnih pokazatelja transportnih zahteva, u prvom koraku podrazumeva detaljnu </a:t>
            </a:r>
            <a:r>
              <a:rPr lang="sl-SI" dirty="0" smtClean="0">
                <a:latin typeface="Calibri" pitchFamily="34" charset="0"/>
              </a:rPr>
              <a:t>segmentaciju, </a:t>
            </a:r>
            <a:r>
              <a:rPr lang="pl-PL" dirty="0" smtClean="0">
                <a:latin typeface="Calibri" pitchFamily="34" charset="0"/>
              </a:rPr>
              <a:t>analizu i istraživanje tržišta transportnih usluga.</a:t>
            </a:r>
          </a:p>
          <a:p>
            <a:pPr algn="just"/>
            <a:endParaRPr lang="pl-PL" sz="900" dirty="0" smtClean="0">
              <a:latin typeface="Calibri" pitchFamily="34" charset="0"/>
            </a:endParaRPr>
          </a:p>
          <a:p>
            <a:pPr algn="just"/>
            <a:r>
              <a:rPr lang="sl-SI" dirty="0" smtClean="0">
                <a:latin typeface="Calibri" pitchFamily="34" charset="0"/>
              </a:rPr>
              <a:t>Tržište transportnih usluga po svojoj prirodi, je veoma složeno, i na njemu učestvuje više zainteresovanih strana sa čitavim spektrom heterogenih potreba, želja, motiva, zajedno sa njihovim interesima (ciljevima, zahtevima i ograničenjima) sa različitim očekivanjima, percepcijom i prirodom ponašanja. </a:t>
            </a:r>
          </a:p>
          <a:p>
            <a:pPr algn="just"/>
            <a:endParaRPr lang="sl-SI" dirty="0" smtClean="0">
              <a:latin typeface="Calibri" pitchFamily="34" charset="0"/>
            </a:endParaRPr>
          </a:p>
          <a:p>
            <a:pPr algn="just"/>
            <a:r>
              <a:rPr lang="sl-SI" dirty="0" smtClean="0">
                <a:latin typeface="Calibri" pitchFamily="34" charset="0"/>
              </a:rPr>
              <a:t>Veoma je teško zadovoljiti čitav spektar želja svih učesnika na tržištu, pa je sam proces segmentacije tržišta veoma složena aktivnost. </a:t>
            </a:r>
            <a:endParaRPr lang="en-US" dirty="0" smtClean="0">
              <a:latin typeface="Calibri" pitchFamily="34" charset="0"/>
            </a:endParaRPr>
          </a:p>
          <a:p>
            <a:pPr algn="just"/>
            <a:endParaRPr lang="pl-PL" dirty="0" smtClean="0">
              <a:latin typeface="Calibri" pitchFamily="34" charset="0"/>
            </a:endParaRPr>
          </a:p>
          <a:p>
            <a:pPr algn="just"/>
            <a:endParaRPr lang="pl-PL" dirty="0" smtClean="0">
              <a:solidFill>
                <a:srgbClr val="FF3300"/>
              </a:solidFill>
              <a:latin typeface="Calibri" pitchFamily="34" charset="0"/>
            </a:endParaRPr>
          </a:p>
          <a:p>
            <a:pPr algn="just"/>
            <a:endParaRPr lang="pl-PL" sz="900" dirty="0" smtClean="0">
              <a:solidFill>
                <a:srgbClr val="FF3300"/>
              </a:solidFill>
              <a:latin typeface="Calibri" pitchFamily="34" charset="0"/>
            </a:endParaRPr>
          </a:p>
          <a:p>
            <a:pPr algn="just"/>
            <a:endParaRPr lang="en-US" sz="900" dirty="0" smtClean="0"/>
          </a:p>
          <a:p>
            <a:pPr algn="just"/>
            <a:endParaRPr lang="en-US" dirty="0">
              <a:solidFill>
                <a:srgbClr val="FF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5688632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MARKETING U TRANSPORTNOM PROCESU</a:t>
            </a:r>
            <a:endParaRPr lang="en-US" sz="18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959822"/>
            <a:ext cx="763284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sl-SI" sz="1600" dirty="0" smtClean="0">
                <a:latin typeface="Calibri" pitchFamily="34" charset="0"/>
              </a:rPr>
              <a:t>Proces segmentacije tržišta treba sprovoditi kroz tri osnovne faze:</a:t>
            </a:r>
          </a:p>
          <a:p>
            <a:pPr algn="just"/>
            <a:endParaRPr lang="sl-SI" sz="1600" dirty="0" smtClean="0">
              <a:solidFill>
                <a:srgbClr val="FF3300"/>
              </a:solidFill>
              <a:latin typeface="Calibri" pitchFamily="34" charset="0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sl-SI" sz="1600" b="1" dirty="0" smtClean="0">
                <a:solidFill>
                  <a:srgbClr val="FF3300"/>
                </a:solidFill>
                <a:latin typeface="Calibri" pitchFamily="34" charset="0"/>
              </a:rPr>
              <a:t>Prva faza </a:t>
            </a:r>
            <a:r>
              <a:rPr lang="sl-SI" sz="1600" dirty="0" smtClean="0">
                <a:latin typeface="Calibri" pitchFamily="34" charset="0"/>
              </a:rPr>
              <a:t>obuhvata analizu koja podrazumeva razumevanje tržišta i ideja kako da se tržište najbolje iskoristi, kao i stvaranje osnovne segmentne strukture tržišta. U ovoj fazi je veoma važno sagledati pored sopstvenih usluga i usluge koje nudi konkurencija. </a:t>
            </a:r>
            <a:r>
              <a:rPr lang="en-US" sz="1600" dirty="0" smtClean="0">
                <a:latin typeface="Calibri" pitchFamily="34" charset="0"/>
              </a:rPr>
              <a:t>Ova </a:t>
            </a:r>
            <a:r>
              <a:rPr lang="en-US" sz="1600" dirty="0" err="1" smtClean="0">
                <a:latin typeface="Calibri" pitchFamily="34" charset="0"/>
              </a:rPr>
              <a:t>aktivnost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podrazumeva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bliže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definisanje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performansi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glavnih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konkurenata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kako</a:t>
            </a:r>
            <a:r>
              <a:rPr lang="en-US" sz="1600" dirty="0" smtClean="0">
                <a:latin typeface="Calibri" pitchFamily="34" charset="0"/>
              </a:rPr>
              <a:t> u </a:t>
            </a:r>
            <a:r>
              <a:rPr lang="en-US" sz="1600" dirty="0" err="1" smtClean="0">
                <a:latin typeface="Calibri" pitchFamily="34" charset="0"/>
              </a:rPr>
              <a:t>pogledu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ponuđenih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kapaciteta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</a:rPr>
              <a:t>kvaliteta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usluge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</a:rPr>
              <a:t>cena</a:t>
            </a:r>
            <a:r>
              <a:rPr lang="sr-Latn-RS" sz="1600" dirty="0" smtClean="0">
                <a:latin typeface="Calibri" pitchFamily="34" charset="0"/>
              </a:rPr>
              <a:t> transportne usluge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 sl. 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sl-SI" sz="1600" dirty="0" smtClean="0">
                <a:latin typeface="Calibri" pitchFamily="34" charset="0"/>
              </a:rPr>
              <a:t> </a:t>
            </a:r>
            <a:endParaRPr lang="en-US" sz="1600" dirty="0" smtClean="0">
              <a:latin typeface="Calibri" pitchFamily="34" charset="0"/>
            </a:endParaRPr>
          </a:p>
          <a:p>
            <a:pPr marL="180975" lvl="0" indent="-180975" algn="just">
              <a:buFont typeface="Arial" pitchFamily="34" charset="0"/>
              <a:buChar char="•"/>
            </a:pPr>
            <a:r>
              <a:rPr lang="sl-SI" sz="1600" b="1" dirty="0" smtClean="0">
                <a:solidFill>
                  <a:srgbClr val="FF3300"/>
                </a:solidFill>
                <a:latin typeface="Calibri" pitchFamily="34" charset="0"/>
              </a:rPr>
              <a:t>Druga faza </a:t>
            </a:r>
            <a:r>
              <a:rPr lang="sl-SI" sz="1600" dirty="0" smtClean="0">
                <a:latin typeface="Calibri" pitchFamily="34" charset="0"/>
              </a:rPr>
              <a:t>obuhvata analizu koja uključuje istraživanje i razumevanje ponašanja korisnika. Ova faza praktično obuhvata bihevijoralnu analizu korisnika, sa preciznim podacima o svrhama transporta koje u kasnijoj fazi služe za definisanje svojstava kvaliteta usluge.</a:t>
            </a:r>
            <a:endParaRPr lang="en-US" sz="1600" dirty="0" smtClean="0">
              <a:latin typeface="Calibri" pitchFamily="34" charset="0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sl-SI" sz="1600" dirty="0" smtClean="0">
                <a:latin typeface="Calibri" pitchFamily="34" charset="0"/>
              </a:rPr>
              <a:t> </a:t>
            </a:r>
            <a:endParaRPr lang="en-US" sz="1600" dirty="0" smtClean="0">
              <a:latin typeface="Calibri" pitchFamily="34" charset="0"/>
            </a:endParaRPr>
          </a:p>
          <a:p>
            <a:pPr marL="180975" lvl="0" indent="-180975" algn="just">
              <a:buFont typeface="Arial" pitchFamily="34" charset="0"/>
              <a:buChar char="•"/>
            </a:pPr>
            <a:r>
              <a:rPr lang="sl-SI" sz="1600" b="1" dirty="0" smtClean="0">
                <a:solidFill>
                  <a:srgbClr val="FF3300"/>
                </a:solidFill>
                <a:latin typeface="Calibri" pitchFamily="34" charset="0"/>
              </a:rPr>
              <a:t>Treća faza </a:t>
            </a:r>
            <a:r>
              <a:rPr lang="sl-SI" sz="1600" dirty="0" smtClean="0">
                <a:latin typeface="Calibri" pitchFamily="34" charset="0"/>
              </a:rPr>
              <a:t>predstavlja definisanje karakterističnih grupa korisnika (strukture korisnika) i istraživanje njihovih karakteristika u posmatranom periodu vremena koje predstavljaju osnov za dalje projektovanje, proizvodnju i prodaju transportne usluge. </a:t>
            </a:r>
          </a:p>
          <a:p>
            <a:pPr lvl="0" algn="just"/>
            <a:endParaRPr lang="sl-SI" sz="1600" dirty="0" smtClean="0">
              <a:latin typeface="Calibri" pitchFamily="34" charset="0"/>
            </a:endParaRPr>
          </a:p>
          <a:p>
            <a:pPr algn="just"/>
            <a:r>
              <a:rPr lang="sl-SI" sz="1600" dirty="0" smtClean="0">
                <a:latin typeface="Calibri" pitchFamily="34" charset="0"/>
              </a:rPr>
              <a:t>Definisanje tržišta mora se bazirati na skupu celog spektra usluga kojima se zadovoljava transportna potreba, vodeći pri tom računa da obuhvatnost mora da se odnosi u prostornom i vremenskom, kao i vidovnom smislu na celinu tržišta transportnih usluga na posmatranom području.</a:t>
            </a:r>
            <a:endParaRPr lang="en-US" sz="1600" dirty="0" smtClean="0">
              <a:latin typeface="Calibri" pitchFamily="34" charset="0"/>
            </a:endParaRPr>
          </a:p>
          <a:p>
            <a:pPr lvl="0" algn="just"/>
            <a:endParaRPr lang="en-US" sz="1600" dirty="0" smtClean="0">
              <a:latin typeface="Calibri" pitchFamily="34" charset="0"/>
            </a:endParaRPr>
          </a:p>
          <a:p>
            <a:pPr algn="just"/>
            <a:endParaRPr lang="en-US" sz="1600" dirty="0">
              <a:solidFill>
                <a:srgbClr val="FF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5688632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MARKETING U TRANSPORTNOM PROCESU</a:t>
            </a:r>
            <a:endParaRPr lang="en-US" sz="18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908720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sl-SI" dirty="0" smtClean="0">
                <a:latin typeface="Calibri" pitchFamily="34" charset="0"/>
              </a:rPr>
              <a:t>Veoma je važno posedovati informaciju o veličini svakog segmeneta tržišta transportnih usluga, a naročito informaciju koliko je to </a:t>
            </a:r>
            <a:r>
              <a:rPr lang="sl-SI" b="1" dirty="0" smtClean="0">
                <a:solidFill>
                  <a:srgbClr val="FF3300"/>
                </a:solidFill>
                <a:latin typeface="Calibri" pitchFamily="34" charset="0"/>
              </a:rPr>
              <a:t>osvojeno tržište transportnih usluga</a:t>
            </a:r>
            <a:r>
              <a:rPr lang="sl-SI" dirty="0" smtClean="0">
                <a:latin typeface="Calibri" pitchFamily="34" charset="0"/>
              </a:rPr>
              <a:t>, čija veličina maksimalno može da bude jednaka veličini potencijalnog tržišta. </a:t>
            </a:r>
            <a:endParaRPr lang="en-US" dirty="0" smtClean="0">
              <a:latin typeface="Calibri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95" y="2052977"/>
            <a:ext cx="4455021" cy="411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52575" y="6093296"/>
            <a:ext cx="41474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Slika : </a:t>
            </a:r>
            <a:r>
              <a:rPr kumimoji="0" lang="sl-SI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Šematski prikaz tržišta transportnih usluga</a:t>
            </a:r>
            <a:endParaRPr kumimoji="0" lang="sl-S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0" y="2337847"/>
            <a:ext cx="3600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sl-SI" dirty="0" smtClean="0">
                <a:latin typeface="Calibri" pitchFamily="34" charset="0"/>
              </a:rPr>
              <a:t>Cilj ove analize je, da se sa ukupnog tržišta (obuhvata i potencijalno tržište) dobije slika o osvojenom tržištu transportnih usluga.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sl-SI" dirty="0" smtClean="0">
                <a:latin typeface="Calibri" pitchFamily="34" charset="0"/>
              </a:rPr>
              <a:t> 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sl-SI" dirty="0" smtClean="0">
                <a:latin typeface="Calibri" pitchFamily="34" charset="0"/>
              </a:rPr>
              <a:t>Ovakav pristup omogućava formiranje pravilne mape ukupnog tržišta transportnih usluga kroz sprovođenje kompleksnih analiza i sprovođenje raznih nivoa eliminacije i prihvatanja tržišnih zakonitosti.</a:t>
            </a:r>
            <a:endParaRPr lang="en-US" dirty="0">
              <a:solidFill>
                <a:srgbClr val="FF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5688632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MARKETING U TRANSPORTNOM PROCESU</a:t>
            </a:r>
            <a:endParaRPr lang="en-US" sz="18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847744"/>
            <a:ext cx="76328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sl-SI" dirty="0" smtClean="0">
                <a:latin typeface="Calibri" pitchFamily="34" charset="0"/>
              </a:rPr>
              <a:t>Modeli za kvantifikovanje svakog od segmenata tržišta transportnih usluga, baziraju se na podacima koji dobijeni u okviru istarživanja i analize karakteristika konkretnog područja i transportnih potreba.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sl-SI" dirty="0" smtClean="0">
                <a:latin typeface="Calibri" pitchFamily="34" charset="0"/>
              </a:rPr>
              <a:t> 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sl-SI" b="1" dirty="0" smtClean="0">
                <a:solidFill>
                  <a:srgbClr val="FF3300"/>
                </a:solidFill>
                <a:latin typeface="Calibri" pitchFamily="34" charset="0"/>
              </a:rPr>
              <a:t>Ukupno tržište transportnih usluga u posmatranom vremenu</a:t>
            </a:r>
            <a:r>
              <a:rPr lang="sl-SI" i="1" dirty="0" smtClean="0">
                <a:latin typeface="Calibri" pitchFamily="34" charset="0"/>
              </a:rPr>
              <a:t> (TM</a:t>
            </a:r>
            <a:r>
              <a:rPr lang="sl-SI" i="1" baseline="30000" dirty="0" smtClean="0">
                <a:latin typeface="Calibri" pitchFamily="34" charset="0"/>
              </a:rPr>
              <a:t>TOT</a:t>
            </a:r>
            <a:r>
              <a:rPr lang="sl-SI" i="1" dirty="0" smtClean="0">
                <a:latin typeface="Calibri" pitchFamily="34" charset="0"/>
              </a:rPr>
              <a:t>(t))</a:t>
            </a:r>
            <a:r>
              <a:rPr lang="sl-SI" dirty="0" smtClean="0">
                <a:latin typeface="Calibri" pitchFamily="34" charset="0"/>
              </a:rPr>
              <a:t>, predstavlja ukupan broj korisnika transportnih usluga ili ukupan broj </a:t>
            </a:r>
            <a:r>
              <a:rPr lang="pl-PL" dirty="0" smtClean="0">
                <a:latin typeface="Calibri" pitchFamily="34" charset="0"/>
              </a:rPr>
              <a:t>količine </a:t>
            </a:r>
            <a:r>
              <a:rPr lang="sr-Latn-CS" dirty="0" smtClean="0">
                <a:latin typeface="Calibri" pitchFamily="34" charset="0"/>
              </a:rPr>
              <a:t> robe (npr. broja pošiljki) koja se treba transportovati</a:t>
            </a:r>
            <a:r>
              <a:rPr lang="sl-SI" dirty="0" smtClean="0">
                <a:latin typeface="Calibri" pitchFamily="34" charset="0"/>
              </a:rPr>
              <a:t> na nekom posmatranom području korišćenjem svih tehnologija transporta (transportna sredstva, tradicinalna poštarska služba, i sl.) odnosno: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1907704" y="3739949"/>
          <a:ext cx="4262338" cy="481139"/>
        </p:xfrm>
        <a:graphic>
          <a:graphicData uri="http://schemas.openxmlformats.org/presentationml/2006/ole">
            <p:oleObj spid="_x0000_s55297" name="Equation" r:id="rId3" imgW="2031840" imgH="228600" progId="Equation.3">
              <p:embed/>
            </p:oleObj>
          </a:graphicData>
        </a:graphic>
      </p:graphicFrame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79512" y="4226605"/>
            <a:ext cx="79753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gde je: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dirty="0" smtClean="0">
              <a:latin typeface="Calibri" pitchFamily="34" charset="0"/>
              <a:cs typeface="Tahoma" pitchFamily="34" charset="0"/>
            </a:endParaRPr>
          </a:p>
          <a:p>
            <a:pPr lvl="0"/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rPr>
              <a:t>Q(t)</a:t>
            </a:r>
            <a:r>
              <a:rPr kumimoji="0" lang="sl-SI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rPr>
              <a:t> - </a:t>
            </a:r>
            <a:r>
              <a:rPr lang="sl-SI" dirty="0" smtClean="0">
                <a:latin typeface="Calibri" pitchFamily="34" charset="0"/>
              </a:rPr>
              <a:t>broj korisnika transportnih usluga ili ukupan broj </a:t>
            </a:r>
            <a:r>
              <a:rPr lang="pl-PL" dirty="0" smtClean="0">
                <a:latin typeface="Calibri" pitchFamily="34" charset="0"/>
              </a:rPr>
              <a:t>količine</a:t>
            </a:r>
            <a:r>
              <a:rPr lang="sr-Latn-CS" dirty="0" smtClean="0">
                <a:latin typeface="Calibri" pitchFamily="34" charset="0"/>
              </a:rPr>
              <a:t> robe – broja pošiljki </a:t>
            </a:r>
          </a:p>
          <a:p>
            <a:pPr lvl="0"/>
            <a:r>
              <a:rPr lang="sr-Latn-CS" dirty="0" smtClean="0">
                <a:latin typeface="Calibri" pitchFamily="34" charset="0"/>
              </a:rPr>
              <a:t>          koje treba transportovati</a:t>
            </a:r>
            <a:r>
              <a:rPr lang="sl-SI" dirty="0" smtClean="0">
                <a:latin typeface="Calibri" pitchFamily="34" charset="0"/>
              </a:rPr>
              <a:t> na nekom posmatranom području korišćenjem </a:t>
            </a:r>
          </a:p>
          <a:p>
            <a:pPr lvl="0"/>
            <a:r>
              <a:rPr lang="sl-SI" dirty="0" smtClean="0">
                <a:latin typeface="Calibri" pitchFamily="34" charset="0"/>
              </a:rPr>
              <a:t>          svih tehnologija transporta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5688632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MARKETING U TRANSPORTNOM PROCESU</a:t>
            </a:r>
            <a:endParaRPr lang="en-US" sz="18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860519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sl-SI" b="1" dirty="0" smtClean="0">
                <a:solidFill>
                  <a:srgbClr val="FF3300"/>
                </a:solidFill>
                <a:latin typeface="Calibri" pitchFamily="34" charset="0"/>
              </a:rPr>
              <a:t>Potencijalno tržište transportnih usluga u posmatranom vremenu </a:t>
            </a:r>
            <a:r>
              <a:rPr lang="sl-SI" i="1" dirty="0" smtClean="0">
                <a:latin typeface="Calibri" pitchFamily="34" charset="0"/>
              </a:rPr>
              <a:t>(TM</a:t>
            </a:r>
            <a:r>
              <a:rPr lang="sl-SI" i="1" baseline="30000" dirty="0" smtClean="0">
                <a:latin typeface="Calibri" pitchFamily="34" charset="0"/>
              </a:rPr>
              <a:t>POT</a:t>
            </a:r>
            <a:r>
              <a:rPr lang="sl-SI" i="1" dirty="0" smtClean="0">
                <a:latin typeface="Calibri" pitchFamily="34" charset="0"/>
              </a:rPr>
              <a:t>(t))</a:t>
            </a:r>
            <a:r>
              <a:rPr lang="sl-SI" dirty="0" smtClean="0">
                <a:latin typeface="Calibri" pitchFamily="34" charset="0"/>
              </a:rPr>
              <a:t>, predstavlja ukupan broj </a:t>
            </a:r>
            <a:r>
              <a:rPr lang="pl-PL" dirty="0" smtClean="0">
                <a:latin typeface="Calibri" pitchFamily="34" charset="0"/>
              </a:rPr>
              <a:t>količine</a:t>
            </a:r>
            <a:r>
              <a:rPr lang="sr-Latn-CS" dirty="0" smtClean="0">
                <a:latin typeface="Calibri" pitchFamily="34" charset="0"/>
              </a:rPr>
              <a:t> robe – broja pošiljki </a:t>
            </a:r>
            <a:r>
              <a:rPr lang="sr-Latn-CS" b="1" dirty="0" smtClean="0">
                <a:latin typeface="Calibri" pitchFamily="34" charset="0"/>
              </a:rPr>
              <a:t>koja se treba transportovati</a:t>
            </a:r>
            <a:r>
              <a:rPr lang="sl-SI" dirty="0" smtClean="0">
                <a:latin typeface="Calibri" pitchFamily="34" charset="0"/>
              </a:rPr>
              <a:t> u posmatranom području u vremenu (t), transportnim sredstvima, odnosno: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79512" y="2333779"/>
            <a:ext cx="738477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gde je: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dirty="0" smtClean="0">
              <a:latin typeface="Calibri" pitchFamily="34" charset="0"/>
              <a:cs typeface="Tahoma" pitchFamily="34" charset="0"/>
            </a:endParaRPr>
          </a:p>
          <a:p>
            <a:r>
              <a:rPr lang="sl-SI" dirty="0" smtClean="0"/>
              <a:t>Q</a:t>
            </a:r>
            <a:r>
              <a:rPr lang="sl-SI" baseline="-25000" dirty="0" smtClean="0"/>
              <a:t>TS</a:t>
            </a: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rPr>
              <a:t>(t)</a:t>
            </a:r>
            <a:r>
              <a:rPr kumimoji="0" lang="sl-SI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rPr>
              <a:t> - </a:t>
            </a:r>
            <a:r>
              <a:rPr lang="sl-SI" dirty="0" smtClean="0">
                <a:latin typeface="Calibri" pitchFamily="34" charset="0"/>
              </a:rPr>
              <a:t>ukupan broj </a:t>
            </a:r>
            <a:r>
              <a:rPr lang="pl-PL" dirty="0" smtClean="0">
                <a:latin typeface="Calibri" pitchFamily="34" charset="0"/>
              </a:rPr>
              <a:t>količine</a:t>
            </a:r>
            <a:r>
              <a:rPr lang="sr-Latn-CS" dirty="0" smtClean="0">
                <a:latin typeface="Calibri" pitchFamily="34" charset="0"/>
              </a:rPr>
              <a:t> robe – broja pošiljki koja se treba transportovati</a:t>
            </a:r>
          </a:p>
          <a:p>
            <a:r>
              <a:rPr lang="sr-Latn-CS" dirty="0" smtClean="0">
                <a:latin typeface="Calibri" pitchFamily="34" charset="0"/>
              </a:rPr>
              <a:t>             </a:t>
            </a:r>
            <a:r>
              <a:rPr lang="sl-SI" dirty="0" smtClean="0">
                <a:latin typeface="Calibri" pitchFamily="34" charset="0"/>
              </a:rPr>
              <a:t> u vremenu (t), transportnim sredstvima</a:t>
            </a:r>
          </a:p>
          <a:p>
            <a:pPr lvl="0"/>
            <a:endParaRPr kumimoji="0" lang="sl-SI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/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483768" y="1988840"/>
          <a:ext cx="4054475" cy="455613"/>
        </p:xfrm>
        <a:graphic>
          <a:graphicData uri="http://schemas.openxmlformats.org/presentationml/2006/ole">
            <p:oleObj spid="_x0000_s59395" name="Equation" r:id="rId3" imgW="2145960" imgH="241200" progId="Equation.3">
              <p:embed/>
            </p:oleObj>
          </a:graphicData>
        </a:graphic>
      </p:graphicFrame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79512" y="3711515"/>
            <a:ext cx="79208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sl-SI" b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Osvojeno tržište transportnih usluga u posmatranom vremenu </a:t>
            </a:r>
            <a:r>
              <a:rPr kumimoji="0" lang="sl-SI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(TM</a:t>
            </a:r>
            <a:r>
              <a:rPr kumimoji="0" lang="sl-SI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OSV</a:t>
            </a:r>
            <a:r>
              <a:rPr kumimoji="0" lang="sl-SI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(t))</a:t>
            </a: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, predstavlja ukupan broj </a:t>
            </a:r>
            <a:r>
              <a:rPr lang="sl-SI" dirty="0" smtClean="0">
                <a:latin typeface="Calibri" pitchFamily="34" charset="0"/>
              </a:rPr>
              <a:t>broj </a:t>
            </a:r>
            <a:r>
              <a:rPr lang="pl-PL" dirty="0" smtClean="0">
                <a:latin typeface="Calibri" pitchFamily="34" charset="0"/>
              </a:rPr>
              <a:t>količine</a:t>
            </a:r>
            <a:r>
              <a:rPr lang="sr-Latn-CS" dirty="0" smtClean="0">
                <a:latin typeface="Calibri" pitchFamily="34" charset="0"/>
              </a:rPr>
              <a:t> robe – broja pošiljki </a:t>
            </a:r>
            <a:r>
              <a:rPr lang="sr-Latn-CS" b="1" dirty="0" smtClean="0">
                <a:latin typeface="Calibri" pitchFamily="34" charset="0"/>
              </a:rPr>
              <a:t>koje se transportuje</a:t>
            </a:r>
            <a:r>
              <a:rPr lang="sl-SI" b="1" dirty="0" smtClean="0">
                <a:latin typeface="Calibri" pitchFamily="34" charset="0"/>
              </a:rPr>
              <a:t> </a:t>
            </a:r>
            <a:r>
              <a:rPr lang="sl-SI" dirty="0" smtClean="0">
                <a:latin typeface="Calibri" pitchFamily="34" charset="0"/>
              </a:rPr>
              <a:t>u posmatranom području u vremenu (t), nekim transportnim sredstvom (i), odnosno: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2643188" y="4637187"/>
          <a:ext cx="4197350" cy="808037"/>
        </p:xfrm>
        <a:graphic>
          <a:graphicData uri="http://schemas.openxmlformats.org/presentationml/2006/ole">
            <p:oleObj spid="_x0000_s59398" name="Equation" r:id="rId4" imgW="2247840" imgH="431640" progId="Equation.3">
              <p:embed/>
            </p:oleObj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9512" y="5070083"/>
            <a:ext cx="805489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gde je: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dirty="0" smtClean="0">
              <a:latin typeface="Calibri" pitchFamily="34" charset="0"/>
              <a:cs typeface="Tahoma" pitchFamily="34" charset="0"/>
            </a:endParaRPr>
          </a:p>
          <a:p>
            <a:r>
              <a:rPr lang="sl-SI" dirty="0" smtClean="0"/>
              <a:t>Q</a:t>
            </a:r>
            <a:r>
              <a:rPr lang="sl-SI" baseline="-25000" dirty="0" smtClean="0"/>
              <a:t>i</a:t>
            </a:r>
            <a:r>
              <a:rPr lang="sl-SI" dirty="0" smtClean="0">
                <a:latin typeface="Calibri" pitchFamily="34" charset="0"/>
                <a:cs typeface="Tahoma" pitchFamily="34" charset="0"/>
              </a:rPr>
              <a:t>(t)</a:t>
            </a:r>
            <a:r>
              <a:rPr kumimoji="0" lang="sl-SI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rPr>
              <a:t> - </a:t>
            </a:r>
            <a:r>
              <a:rPr lang="sl-SI" dirty="0" smtClean="0">
                <a:latin typeface="Calibri" pitchFamily="34" charset="0"/>
              </a:rPr>
              <a:t>ukupan broj </a:t>
            </a:r>
            <a:r>
              <a:rPr lang="pl-PL" dirty="0" smtClean="0">
                <a:latin typeface="Calibri" pitchFamily="34" charset="0"/>
              </a:rPr>
              <a:t>količine</a:t>
            </a:r>
            <a:r>
              <a:rPr lang="sr-Latn-CS" dirty="0" smtClean="0">
                <a:latin typeface="Calibri" pitchFamily="34" charset="0"/>
              </a:rPr>
              <a:t> robe – broja pošiljki koja se transportuje</a:t>
            </a:r>
            <a:r>
              <a:rPr lang="sl-SI" dirty="0" smtClean="0">
                <a:latin typeface="Calibri" pitchFamily="34" charset="0"/>
              </a:rPr>
              <a:t> u vremenu (t), </a:t>
            </a:r>
          </a:p>
          <a:p>
            <a:r>
              <a:rPr lang="sl-SI" dirty="0" smtClean="0">
                <a:latin typeface="Calibri" pitchFamily="34" charset="0"/>
              </a:rPr>
              <a:t>            nekim transportnim sredstvom (i)</a:t>
            </a:r>
          </a:p>
          <a:p>
            <a:pPr lvl="0"/>
            <a:endParaRPr kumimoji="0" lang="sl-SI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/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5688632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MARKETING U TRANSPORTNOM PROCESU</a:t>
            </a:r>
            <a:endParaRPr lang="en-US" sz="18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729853"/>
            <a:ext cx="7632848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b="1" dirty="0" smtClean="0">
                <a:solidFill>
                  <a:srgbClr val="FF3300"/>
                </a:solidFill>
                <a:latin typeface="Calibri" pitchFamily="34" charset="0"/>
              </a:rPr>
              <a:t>Kvantitativni pokazatelji </a:t>
            </a:r>
            <a:r>
              <a:rPr lang="pl-PL" dirty="0" smtClean="0">
                <a:latin typeface="Calibri" pitchFamily="34" charset="0"/>
              </a:rPr>
              <a:t>transportnih zahteva su konkretne vrednosti količine </a:t>
            </a:r>
            <a:r>
              <a:rPr lang="sr-Latn-CS" dirty="0" smtClean="0">
                <a:latin typeface="Calibri" pitchFamily="34" charset="0"/>
              </a:rPr>
              <a:t> robe (npr. broja pošiljki) koje treba transportovati, protoke i obim transportnog rada po vrstama roba, kao i ostale karakteristike tokova roba za svaki karakterističan period vremena: po polascima, u toku dana, sedmice, sezone u toku godine, kao i njihovu raspodelu u prostoru (početne i završne tačke otpreme - prijema robe - pošiljki).</a:t>
            </a:r>
          </a:p>
          <a:p>
            <a:pPr algn="just"/>
            <a:endParaRPr lang="pl-PL" sz="800" dirty="0" smtClean="0">
              <a:latin typeface="Calibri" pitchFamily="34" charset="0"/>
            </a:endParaRPr>
          </a:p>
          <a:p>
            <a:pPr algn="just"/>
            <a:r>
              <a:rPr lang="pl-PL" dirty="0" smtClean="0">
                <a:latin typeface="Calibri" pitchFamily="34" charset="0"/>
              </a:rPr>
              <a:t>Za određivanje kvantitativnih pokazatelja u procesu transporta najčešće se koriste specijalne metode istraživanja u transportu (neposredno istraživanja na terenu (snimanje tokova i količine robe) na unapred definisanim itinererima i terminalima u sistema, kao i statistički i knjigovodstveni podaci količinama transportovane robe, izvršenom transportnom radu itd...</a:t>
            </a:r>
            <a:endParaRPr lang="en-US" dirty="0" smtClean="0">
              <a:latin typeface="Calibri" pitchFamily="34" charset="0"/>
            </a:endParaRPr>
          </a:p>
          <a:p>
            <a:pPr algn="just"/>
            <a:endParaRPr lang="pl-PL" sz="800" dirty="0" smtClean="0">
              <a:latin typeface="Calibri" pitchFamily="34" charset="0"/>
            </a:endParaRPr>
          </a:p>
          <a:p>
            <a:pPr algn="just"/>
            <a:r>
              <a:rPr lang="pl-PL" dirty="0" smtClean="0">
                <a:latin typeface="Calibri" pitchFamily="34" charset="0"/>
              </a:rPr>
              <a:t>Istraživanje </a:t>
            </a:r>
            <a:r>
              <a:rPr lang="pl-PL" b="1" dirty="0" smtClean="0">
                <a:solidFill>
                  <a:srgbClr val="FF3300"/>
                </a:solidFill>
                <a:latin typeface="Calibri" pitchFamily="34" charset="0"/>
              </a:rPr>
              <a:t>kvalitativnih</a:t>
            </a:r>
            <a:r>
              <a:rPr lang="pl-PL" dirty="0" smtClean="0">
                <a:latin typeface="Calibri" pitchFamily="34" charset="0"/>
              </a:rPr>
              <a:t> pokazatelja transportnih zahteva podrazumeva istraživanje transportnih zahteva u pogledu kvaliteta transportne usluge, kao i njihovo rangiranje po značajnosti sa aspekta korisnika. </a:t>
            </a:r>
          </a:p>
          <a:p>
            <a:pPr algn="just"/>
            <a:endParaRPr lang="pl-PL" sz="800" dirty="0" smtClean="0">
              <a:latin typeface="Calibri" pitchFamily="34" charset="0"/>
            </a:endParaRPr>
          </a:p>
          <a:p>
            <a:pPr algn="just"/>
            <a:r>
              <a:rPr lang="pl-PL" b="1" dirty="0" smtClean="0">
                <a:solidFill>
                  <a:srgbClr val="FF3300"/>
                </a:solidFill>
                <a:latin typeface="Calibri" pitchFamily="34" charset="0"/>
              </a:rPr>
              <a:t>Izlaz iz podprocesa marketinga je sažeta informacija o zahtevanoj transportnoj usluzi, odnosno definisani transportni zahtevi po obimu i kvalitetu i parametri (pokazatelji) kvaliteta transportne usluge merodavni za proračun potrebnih kapaciteta (saobraćajnog i drugog osoblja, vozila, energije itd...) za neposredno izvršenje transportnog procesa. </a:t>
            </a:r>
          </a:p>
          <a:p>
            <a:pPr algn="just"/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836712"/>
            <a:ext cx="76328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Planiranje i projektovanje transportnog procesa </a:t>
            </a:r>
            <a:r>
              <a:rPr lang="pl-PL" dirty="0" smtClean="0">
                <a:latin typeface="Calibri" pitchFamily="34" charset="0"/>
              </a:rPr>
              <a:t>obuhvata aktivnosti usmerene na pretvaranje sažetih informacija o zahtevanoj transportnoj usluzi (transportni zahtevi po obimu i kvalitetu i parametri (pokazatelji) kvaliteta transportne usluge merodavni za proračun potrebnih kapaciteta) u projektovanu transportnu uslugu. </a:t>
            </a:r>
          </a:p>
          <a:p>
            <a:pPr algn="just"/>
            <a:endParaRPr lang="pl-PL" sz="1200" dirty="0" smtClean="0">
              <a:latin typeface="Calibri" pitchFamily="34" charset="0"/>
            </a:endParaRPr>
          </a:p>
          <a:p>
            <a:pPr algn="just"/>
            <a:r>
              <a:rPr lang="pl-PL" dirty="0" smtClean="0">
                <a:latin typeface="Calibri" pitchFamily="34" charset="0"/>
              </a:rPr>
              <a:t>Informacije o transportnoj usluzi moraju da budu egzaktne, kompletne, nedvosmislene, definisane i specificirane tako da obuhvataju identifikovane zahteve korisnika i sve druge zahteve koji su od suštinskog značaja za planiranje i projektovanje transportnog procesa.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pl-PL" sz="1200" dirty="0" smtClean="0">
                <a:latin typeface="Calibri" pitchFamily="34" charset="0"/>
              </a:rPr>
              <a:t> </a:t>
            </a:r>
            <a:endParaRPr lang="en-US" sz="1200" dirty="0" smtClean="0">
              <a:latin typeface="Calibri" pitchFamily="34" charset="0"/>
            </a:endParaRPr>
          </a:p>
          <a:p>
            <a:pPr algn="just"/>
            <a:r>
              <a:rPr lang="pl-PL" dirty="0" smtClean="0">
                <a:latin typeface="Calibri" pitchFamily="34" charset="0"/>
              </a:rPr>
              <a:t>Cilj ovog procesa je usmeren pre svega </a:t>
            </a:r>
            <a:r>
              <a:rPr lang="en-US" dirty="0" err="1" smtClean="0">
                <a:latin typeface="Calibri" pitchFamily="34" charset="0"/>
              </a:rPr>
              <a:t>operativno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planiranje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projektovanje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izvršenja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transportnog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procesa</a:t>
            </a:r>
            <a:r>
              <a:rPr lang="pl-PL" dirty="0" smtClean="0">
                <a:latin typeface="Calibri" pitchFamily="34" charset="0"/>
              </a:rPr>
              <a:t>, odnosno realizacija podprocesa transformacije zahtevane u projektovanu transportnu uslugu.</a:t>
            </a:r>
          </a:p>
          <a:p>
            <a:pPr algn="just"/>
            <a:endParaRPr lang="pl-PL" sz="1200" dirty="0" smtClean="0">
              <a:latin typeface="Calibri" pitchFamily="34" charset="0"/>
            </a:endParaRPr>
          </a:p>
          <a:p>
            <a:pPr algn="just"/>
            <a:r>
              <a:rPr lang="pl-PL" dirty="0" smtClean="0">
                <a:latin typeface="Calibri" pitchFamily="34" charset="0"/>
              </a:rPr>
              <a:t>Izlaz iz procesa planiranja i projektovanja su podprocesi: </a:t>
            </a:r>
          </a:p>
          <a:p>
            <a:pPr algn="just"/>
            <a:endParaRPr lang="en-US" sz="1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61950" lvl="0" indent="-361950" algn="just">
              <a:buFont typeface="Arial" pitchFamily="34" charset="0"/>
              <a:buChar char="•"/>
            </a:pP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pecifikacij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a transportne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usluge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</a:p>
          <a:p>
            <a:pPr marL="361950" lvl="0" indent="-361950" algn="just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specifikacije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vršenja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 transportne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usluge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,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61950" lvl="0" indent="-361950" algn="just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specifikacija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vršenja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kontrole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odvijanja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procesa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funkcionisanja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549544"/>
            <a:ext cx="7632848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pl-PL" dirty="0" smtClean="0">
                <a:latin typeface="Calibri" pitchFamily="34" charset="0"/>
              </a:rPr>
              <a:t>U podprocesu</a:t>
            </a:r>
            <a:r>
              <a:rPr lang="pl-PL" i="1" dirty="0" smtClean="0">
                <a:latin typeface="Calibri" pitchFamily="34" charset="0"/>
              </a:rPr>
              <a:t> </a:t>
            </a:r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"specifikacija transportne usluge"</a:t>
            </a:r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</a:rPr>
              <a:t>realizuju se sledeće osnovne aktivnosti:</a:t>
            </a:r>
          </a:p>
          <a:p>
            <a:pPr lvl="0" algn="just"/>
            <a:endParaRPr lang="pl-PL" sz="800" dirty="0" smtClean="0">
              <a:latin typeface="Calibri" pitchFamily="34" charset="0"/>
            </a:endParaRPr>
          </a:p>
          <a:p>
            <a:pPr marL="361950" lvl="0" indent="-361950" algn="just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Izbor trase kretanja vozila – itinerera</a:t>
            </a:r>
          </a:p>
          <a:p>
            <a:endParaRPr lang="sr-Latn-RS" sz="800" b="1" dirty="0" smtClean="0">
              <a:latin typeface="Calibri" pitchFamily="34" charset="0"/>
            </a:endParaRPr>
          </a:p>
          <a:p>
            <a:pPr algn="just"/>
            <a:r>
              <a:rPr lang="sr-Latn-RS" dirty="0" smtClean="0">
                <a:latin typeface="Calibri" pitchFamily="34" charset="0"/>
              </a:rPr>
              <a:t>U najširem kontekstu, 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rasa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-itinerer</a:t>
            </a:r>
            <a:r>
              <a:rPr lang="sr-Cyrl-C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p</a:t>
            </a:r>
            <a:r>
              <a:rPr lang="sr-Latn-CS" dirty="0" smtClean="0">
                <a:latin typeface="Calibri" pitchFamily="34" charset="0"/>
              </a:rPr>
              <a:t>redstavlja </a:t>
            </a:r>
            <a:r>
              <a:rPr lang="sr-Cyrl-CS" dirty="0" smtClean="0">
                <a:latin typeface="Calibri" pitchFamily="34" charset="0"/>
              </a:rPr>
              <a:t>unapred definisani put kretanja vozila između dve tačke. </a:t>
            </a:r>
            <a:endParaRPr lang="sr-Latn-RS" dirty="0" smtClean="0">
              <a:latin typeface="Calibri" pitchFamily="34" charset="0"/>
            </a:endParaRPr>
          </a:p>
          <a:p>
            <a:pPr algn="just"/>
            <a:endParaRPr lang="en-US" sz="800" dirty="0" smtClean="0">
              <a:latin typeface="Calibri" pitchFamily="34" charset="0"/>
            </a:endParaRPr>
          </a:p>
          <a:p>
            <a:pPr algn="just"/>
            <a:r>
              <a:rPr lang="sr-Latn-CS" dirty="0" smtClean="0">
                <a:latin typeface="Calibri" pitchFamily="34" charset="0"/>
              </a:rPr>
              <a:t>Pod </a:t>
            </a:r>
            <a:r>
              <a:rPr lang="sr-Latn-CS" b="1" dirty="0" smtClean="0">
                <a:solidFill>
                  <a:srgbClr val="FF0000"/>
                </a:solidFill>
                <a:latin typeface="Calibri" pitchFamily="34" charset="0"/>
              </a:rPr>
              <a:t>vožnjom</a:t>
            </a:r>
            <a:r>
              <a:rPr lang="sr-Latn-CS" dirty="0" smtClean="0">
                <a:latin typeface="Calibri" pitchFamily="34" charset="0"/>
              </a:rPr>
              <a:t> se podrazumeva kretanje vozila između svaka dva utovarno - istovarna mesta (stajališta) u toku jednog obrta vozila. Vožnja se može relizovati sa i bez tereta (putnika).</a:t>
            </a:r>
          </a:p>
          <a:p>
            <a:pPr algn="just"/>
            <a:endParaRPr lang="en-US" sz="800" dirty="0" smtClean="0">
              <a:latin typeface="Calibri" pitchFamily="34" charset="0"/>
            </a:endParaRPr>
          </a:p>
          <a:p>
            <a:pPr algn="just"/>
            <a:r>
              <a:rPr lang="sr-Latn-CS" b="1" dirty="0" smtClean="0">
                <a:solidFill>
                  <a:srgbClr val="FF0000"/>
                </a:solidFill>
                <a:latin typeface="Calibri" pitchFamily="34" charset="0"/>
              </a:rPr>
              <a:t>Obrt vozila </a:t>
            </a:r>
            <a:r>
              <a:rPr lang="sr-Latn-CS" dirty="0" smtClean="0">
                <a:latin typeface="Calibri" pitchFamily="34" charset="0"/>
              </a:rPr>
              <a:t>je aktivnost neposrednog izvršenja jednog ciklusa transportnog zadatka, odnosno predstavlja kretanje vozila i sve prateće aktivnosti (utovar-istovar robe (ulazak-izlazak putnika)) od posmatrane karakteristične tačke do ponovnog povratka u istu tačku. </a:t>
            </a:r>
          </a:p>
          <a:p>
            <a:pPr algn="just"/>
            <a:endParaRPr lang="sr-Latn-CS" sz="800" dirty="0" smtClean="0">
              <a:latin typeface="Calibri" pitchFamily="34" charset="0"/>
            </a:endParaRPr>
          </a:p>
          <a:p>
            <a:pPr algn="just"/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Ciklus 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izvršenja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transportnog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zadatka (realizacija zahteva) </a:t>
            </a:r>
            <a:r>
              <a:rPr lang="sr-Latn-RS" dirty="0" smtClean="0">
                <a:latin typeface="Calibri" pitchFamily="34" charset="0"/>
              </a:rPr>
              <a:t>obuhvata sledeće osnovne aktivnosti: </a:t>
            </a:r>
            <a:r>
              <a:rPr lang="sr-Cyrl-CS" dirty="0" smtClean="0">
                <a:latin typeface="Calibri" pitchFamily="34" charset="0"/>
              </a:rPr>
              <a:t>upućivanje vozila na mesto utovara robe – </a:t>
            </a:r>
            <a:r>
              <a:rPr lang="sr-Latn-RS" dirty="0" smtClean="0">
                <a:latin typeface="Calibri" pitchFamily="34" charset="0"/>
              </a:rPr>
              <a:t>prijema (</a:t>
            </a:r>
            <a:r>
              <a:rPr lang="sr-Cyrl-CS" dirty="0" smtClean="0">
                <a:latin typeface="Calibri" pitchFamily="34" charset="0"/>
              </a:rPr>
              <a:t>ukrcavanj</a:t>
            </a:r>
            <a:r>
              <a:rPr lang="sr-Latn-RS" dirty="0" smtClean="0">
                <a:latin typeface="Calibri" pitchFamily="34" charset="0"/>
              </a:rPr>
              <a:t>a)</a:t>
            </a:r>
            <a:r>
              <a:rPr lang="sr-Cyrl-CS" dirty="0" smtClean="0">
                <a:latin typeface="Calibri" pitchFamily="34" charset="0"/>
              </a:rPr>
              <a:t> putnika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sr-Cyrl-CS" dirty="0" smtClean="0">
                <a:latin typeface="Calibri" pitchFamily="34" charset="0"/>
              </a:rPr>
              <a:t>prijem i utovar roba – </a:t>
            </a:r>
            <a:r>
              <a:rPr lang="sr-Latn-RS" dirty="0" smtClean="0">
                <a:latin typeface="Calibri" pitchFamily="34" charset="0"/>
              </a:rPr>
              <a:t>prijem </a:t>
            </a:r>
            <a:r>
              <a:rPr lang="sr-Cyrl-CS" dirty="0" smtClean="0">
                <a:latin typeface="Calibri" pitchFamily="34" charset="0"/>
              </a:rPr>
              <a:t>putnika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sr-Cyrl-CS" dirty="0" smtClean="0">
                <a:latin typeface="Calibri" pitchFamily="34" charset="0"/>
              </a:rPr>
              <a:t>prevoz robe – putnika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sr-Cyrl-CS" dirty="0" smtClean="0">
                <a:latin typeface="Calibri" pitchFamily="34" charset="0"/>
              </a:rPr>
              <a:t>istovar i predaja robe – </a:t>
            </a:r>
            <a:r>
              <a:rPr lang="sr-Latn-RS" dirty="0" smtClean="0">
                <a:latin typeface="Calibri" pitchFamily="34" charset="0"/>
              </a:rPr>
              <a:t>izlazak (</a:t>
            </a:r>
            <a:r>
              <a:rPr lang="sr-Cyrl-CS" dirty="0" smtClean="0">
                <a:latin typeface="Calibri" pitchFamily="34" charset="0"/>
              </a:rPr>
              <a:t>iskrcavanje</a:t>
            </a:r>
            <a:r>
              <a:rPr lang="sr-Latn-RS" dirty="0" smtClean="0">
                <a:latin typeface="Calibri" pitchFamily="34" charset="0"/>
              </a:rPr>
              <a:t>)</a:t>
            </a:r>
            <a:r>
              <a:rPr lang="sr-Cyrl-CS" dirty="0" smtClean="0">
                <a:latin typeface="Calibri" pitchFamily="34" charset="0"/>
              </a:rPr>
              <a:t> putnika</a:t>
            </a:r>
            <a:r>
              <a:rPr lang="sr-Latn-RS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  <a:p>
            <a:pPr algn="just"/>
            <a:endParaRPr lang="en-US" sz="800" dirty="0" smtClean="0">
              <a:latin typeface="Calibri" pitchFamily="34" charset="0"/>
            </a:endParaRPr>
          </a:p>
          <a:p>
            <a:pPr algn="just"/>
            <a:r>
              <a:rPr lang="sr-Latn-CS" dirty="0" smtClean="0">
                <a:latin typeface="Calibri" pitchFamily="34" charset="0"/>
              </a:rPr>
              <a:t>Jedan </a:t>
            </a:r>
            <a:r>
              <a:rPr lang="sr-Latn-CS" b="1" dirty="0" smtClean="0">
                <a:solidFill>
                  <a:srgbClr val="FF0000"/>
                </a:solidFill>
                <a:latin typeface="Calibri" pitchFamily="34" charset="0"/>
              </a:rPr>
              <a:t>obrt vozila </a:t>
            </a:r>
            <a:r>
              <a:rPr lang="sr-Latn-CS" dirty="0" smtClean="0">
                <a:latin typeface="Calibri" pitchFamily="34" charset="0"/>
              </a:rPr>
              <a:t>može da se sastoji od više vožnji, koje mogu biti sa i bez tereta (putnika).</a:t>
            </a:r>
          </a:p>
          <a:p>
            <a:pPr marL="361950" lvl="0" indent="-361950" algn="just"/>
            <a:endParaRPr lang="pl-PL" sz="1000" dirty="0" smtClean="0">
              <a:latin typeface="Calibri" pitchFamily="34" charset="0"/>
            </a:endParaRPr>
          </a:p>
          <a:p>
            <a:pPr marL="361950" lvl="0" indent="-361950" algn="just"/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835696" y="6114782"/>
            <a:ext cx="4702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600" b="1" i="1" dirty="0" smtClean="0">
                <a:latin typeface="Calibri" pitchFamily="34" charset="0"/>
              </a:rPr>
              <a:t>Slika: </a:t>
            </a:r>
            <a:r>
              <a:rPr lang="sr-Latn-RS" sz="1600" i="1" dirty="0" smtClean="0">
                <a:latin typeface="Calibri" pitchFamily="34" charset="0"/>
              </a:rPr>
              <a:t>D</a:t>
            </a:r>
            <a:r>
              <a:rPr lang="sr-Cyrl-CS" sz="1600" i="1" dirty="0" smtClean="0">
                <a:latin typeface="Calibri" pitchFamily="34" charset="0"/>
              </a:rPr>
              <a:t>ijagram </a:t>
            </a:r>
            <a:r>
              <a:rPr lang="sr-Cyrl-CS" sz="1600" b="1" i="1" dirty="0" smtClean="0">
                <a:latin typeface="Calibri" pitchFamily="34" charset="0"/>
              </a:rPr>
              <a:t>put</a:t>
            </a:r>
            <a:r>
              <a:rPr lang="sr-Latn-RS" sz="1600" b="1" i="1" dirty="0" smtClean="0">
                <a:latin typeface="Calibri" pitchFamily="34" charset="0"/>
              </a:rPr>
              <a:t> –</a:t>
            </a:r>
            <a:r>
              <a:rPr lang="sr-Cyrl-CS" sz="1600" b="1" i="1" dirty="0" smtClean="0">
                <a:latin typeface="Calibri" pitchFamily="34" charset="0"/>
              </a:rPr>
              <a:t> vrem</a:t>
            </a:r>
            <a:r>
              <a:rPr lang="en-US" sz="1600" b="1" i="1" dirty="0" smtClean="0">
                <a:latin typeface="Calibri" pitchFamily="34" charset="0"/>
              </a:rPr>
              <a:t>e</a:t>
            </a:r>
            <a:r>
              <a:rPr lang="sr-Latn-RS" sz="1600" b="1" i="1" dirty="0" smtClean="0">
                <a:latin typeface="Calibri" pitchFamily="34" charset="0"/>
              </a:rPr>
              <a:t> </a:t>
            </a:r>
            <a:r>
              <a:rPr lang="sr-Latn-RS" sz="1600" i="1" dirty="0" smtClean="0">
                <a:latin typeface="Calibri" pitchFamily="34" charset="0"/>
              </a:rPr>
              <a:t>u toku jednog obrta vozila</a:t>
            </a:r>
            <a:endParaRPr lang="en-US" sz="1600" i="1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 t="8450"/>
          <a:stretch>
            <a:fillRect/>
          </a:stretch>
        </p:blipFill>
        <p:spPr bwMode="auto">
          <a:xfrm>
            <a:off x="755576" y="1700808"/>
            <a:ext cx="6552728" cy="441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51520" y="777478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</a:tabLst>
            </a:pPr>
            <a:r>
              <a:rPr lang="sr-Cyrl-CS" dirty="0" smtClean="0">
                <a:latin typeface="Calibri" pitchFamily="34" charset="0"/>
              </a:rPr>
              <a:t>Parametri kojima se kvantitativno definišu karakteristike funkcionisanja</a:t>
            </a:r>
            <a:r>
              <a:rPr lang="sr-Latn-RS" dirty="0" smtClean="0">
                <a:latin typeface="Calibri" pitchFamily="34" charset="0"/>
              </a:rPr>
              <a:t> transportnog procesa</a:t>
            </a:r>
            <a:r>
              <a:rPr lang="sr-Cyrl-CS" dirty="0" smtClean="0">
                <a:latin typeface="Calibri" pitchFamily="34" charset="0"/>
              </a:rPr>
              <a:t>, odnosno kretanje vozila u toku jednog obrta, prikazani su na 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dijagramu put 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- 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vrem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OSNOVNI POJMOVI</a:t>
            </a:r>
            <a:endParaRPr lang="en-US" sz="1800" dirty="0"/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107504" y="1340768"/>
            <a:ext cx="7777162" cy="560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35" tIns="50167" rIns="100335" bIns="50167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b="1" dirty="0" smtClean="0">
                <a:solidFill>
                  <a:srgbClr val="CC3300"/>
                </a:solidFill>
                <a:latin typeface="Calibri" pitchFamily="34" charset="0"/>
              </a:rPr>
              <a:t>Transportna usluga</a:t>
            </a:r>
            <a:r>
              <a:rPr lang="ru-RU" dirty="0" smtClean="0">
                <a:latin typeface="Calibri" pitchFamily="34" charset="0"/>
              </a:rPr>
              <a:t> se može definisati kao sistemski organizovan proces čiji je rezultat proizišao iz niza međusobno povezanih aktivnosti prevoznika (operatora) i poslovnog okruženja u cilju zadovoljenja zahteva korisnika usluge (putnika).</a:t>
            </a:r>
            <a:endParaRPr lang="sr-Latn-RS" dirty="0" smtClean="0">
              <a:latin typeface="Calibri" pitchFamily="34" charset="0"/>
            </a:endParaRPr>
          </a:p>
          <a:p>
            <a:pPr algn="just" eaLnBrk="1" hangingPunct="1"/>
            <a:endParaRPr lang="sr-Latn-RS" sz="500" b="1" dirty="0" smtClean="0">
              <a:solidFill>
                <a:srgbClr val="CC3300"/>
              </a:solidFill>
              <a:latin typeface="Arial" charset="0"/>
            </a:endParaRPr>
          </a:p>
          <a:p>
            <a:pPr algn="just" eaLnBrk="1" hangingPunct="1"/>
            <a:r>
              <a:rPr lang="sr-Latn-RS" b="1" dirty="0" smtClean="0">
                <a:solidFill>
                  <a:srgbClr val="CC3300"/>
                </a:solidFill>
                <a:latin typeface="Calibri" pitchFamily="34" charset="0"/>
              </a:rPr>
              <a:t>Transportna usluga </a:t>
            </a:r>
            <a:r>
              <a:rPr lang="sr-Cyrl-CS" dirty="0" smtClean="0">
                <a:latin typeface="Calibri" pitchFamily="34" charset="0"/>
              </a:rPr>
              <a:t>predstavlja </a:t>
            </a:r>
            <a:r>
              <a:rPr lang="sr-Latn-RS" dirty="0" smtClean="0">
                <a:latin typeface="Calibri" pitchFamily="34" charset="0"/>
              </a:rPr>
              <a:t>javnu </a:t>
            </a:r>
            <a:r>
              <a:rPr lang="sr-Cyrl-CS" dirty="0" smtClean="0">
                <a:latin typeface="Calibri" pitchFamily="34" charset="0"/>
              </a:rPr>
              <a:t>uslugu koja ispunjava zadatak od zajedničkog interesa, koji definiše šira populacija (javnost), a koju obezbeđuje </a:t>
            </a:r>
            <a:r>
              <a:rPr lang="sr-Latn-RS" dirty="0" smtClean="0">
                <a:latin typeface="Calibri" pitchFamily="34" charset="0"/>
              </a:rPr>
              <a:t>nadležni </a:t>
            </a:r>
            <a:r>
              <a:rPr lang="sr-Cyrl-CS" dirty="0" smtClean="0">
                <a:latin typeface="Calibri" pitchFamily="34" charset="0"/>
              </a:rPr>
              <a:t>organ javne uprave odgovoran da se društveni zahtevi izraze preko definisanih specifikacija. </a:t>
            </a:r>
            <a:r>
              <a:rPr lang="sr-Latn-RS" dirty="0" smtClean="0">
                <a:latin typeface="Calibri" pitchFamily="34" charset="0"/>
              </a:rPr>
              <a:t> Transportna usluga je j</a:t>
            </a:r>
            <a:r>
              <a:rPr lang="sr-Cyrl-CS" dirty="0" smtClean="0">
                <a:latin typeface="Calibri" pitchFamily="34" charset="0"/>
              </a:rPr>
              <a:t>avna usluga raspoloživ</a:t>
            </a:r>
            <a:r>
              <a:rPr lang="sr-Latn-RS" dirty="0" smtClean="0">
                <a:latin typeface="Calibri" pitchFamily="34" charset="0"/>
              </a:rPr>
              <a:t>a</a:t>
            </a:r>
            <a:r>
              <a:rPr lang="sr-Cyrl-CS" dirty="0" smtClean="0">
                <a:latin typeface="Calibri" pitchFamily="34" charset="0"/>
              </a:rPr>
              <a:t> za</a:t>
            </a:r>
            <a:r>
              <a:rPr lang="sr-Latn-RS" dirty="0" smtClean="0">
                <a:latin typeface="Calibri" pitchFamily="34" charset="0"/>
              </a:rPr>
              <a:t> sve zainteresovane </a:t>
            </a:r>
            <a:r>
              <a:rPr lang="sr-Cyrl-CS" dirty="0" smtClean="0">
                <a:latin typeface="Calibri" pitchFamily="34" charset="0"/>
              </a:rPr>
              <a:t>korisnike</a:t>
            </a:r>
            <a:r>
              <a:rPr lang="sr-Latn-RS" dirty="0" smtClean="0">
                <a:latin typeface="Calibri" pitchFamily="34" charset="0"/>
              </a:rPr>
              <a:t> po unapred </a:t>
            </a:r>
            <a:r>
              <a:rPr lang="sr-Cyrl-CS" dirty="0" smtClean="0">
                <a:latin typeface="Calibri" pitchFamily="34" charset="0"/>
              </a:rPr>
              <a:t>prihvatljivim </a:t>
            </a:r>
            <a:r>
              <a:rPr lang="sr-Latn-RS" dirty="0" smtClean="0">
                <a:latin typeface="Calibri" pitchFamily="34" charset="0"/>
              </a:rPr>
              <a:t>poznatim uslovima, odnosno</a:t>
            </a:r>
            <a:r>
              <a:rPr lang="sr-Cyrl-CS" dirty="0" smtClean="0">
                <a:latin typeface="Calibri" pitchFamily="34" charset="0"/>
              </a:rPr>
              <a:t> ”razumnim” okvirima pristupačnosti i cene. </a:t>
            </a:r>
            <a:endParaRPr lang="sr-Latn-RS" dirty="0" smtClean="0">
              <a:latin typeface="Calibri" pitchFamily="34" charset="0"/>
            </a:endParaRPr>
          </a:p>
          <a:p>
            <a:pPr marL="357188" lvl="1" algn="just">
              <a:spcBef>
                <a:spcPct val="20000"/>
              </a:spcBef>
            </a:pPr>
            <a:endParaRPr lang="sr-Latn-RS" sz="1200" dirty="0" smtClean="0">
              <a:solidFill>
                <a:srgbClr val="CC3300"/>
              </a:solidFill>
              <a:latin typeface="Calibri" pitchFamily="34" charset="0"/>
            </a:endParaRPr>
          </a:p>
          <a:p>
            <a:pPr marL="0" lvl="1" algn="just">
              <a:spcBef>
                <a:spcPct val="20000"/>
              </a:spcBef>
            </a:pPr>
            <a:r>
              <a:rPr lang="sr-Cyrl-CS" b="1" dirty="0" smtClean="0">
                <a:solidFill>
                  <a:srgbClr val="CC3300"/>
                </a:solidFill>
                <a:latin typeface="Calibri" pitchFamily="34" charset="0"/>
              </a:rPr>
              <a:t>Osnovne osobine transportne usluge </a:t>
            </a:r>
            <a:endParaRPr lang="ru-RU" b="1" dirty="0" smtClean="0">
              <a:solidFill>
                <a:srgbClr val="CC3300"/>
              </a:solidFill>
              <a:latin typeface="Calibri" pitchFamily="34" charset="0"/>
            </a:endParaRPr>
          </a:p>
          <a:p>
            <a:pPr marL="180975" lvl="2" indent="-180975" algn="just">
              <a:spcBef>
                <a:spcPct val="20000"/>
              </a:spcBef>
              <a:buFont typeface="Calibri" pitchFamily="34" charset="0"/>
              <a:buChar char="-"/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Predmet rada putnik ili roba </a:t>
            </a:r>
            <a:r>
              <a:rPr lang="ru-RU" dirty="0" smtClean="0">
                <a:latin typeface="Calibri" pitchFamily="34" charset="0"/>
              </a:rPr>
              <a:t>ne pripadaju proizvo</a:t>
            </a:r>
            <a:r>
              <a:rPr lang="sr-Cyrl-CS" dirty="0" smtClean="0">
                <a:latin typeface="Calibri" pitchFamily="34" charset="0"/>
              </a:rPr>
              <a:t>đ</a:t>
            </a:r>
            <a:r>
              <a:rPr lang="ru-RU" dirty="0" smtClean="0">
                <a:latin typeface="Calibri" pitchFamily="34" charset="0"/>
              </a:rPr>
              <a:t>a</a:t>
            </a:r>
            <a:r>
              <a:rPr lang="sr-Cyrl-CS" dirty="0" smtClean="0">
                <a:latin typeface="Calibri" pitchFamily="34" charset="0"/>
              </a:rPr>
              <a:t>č</a:t>
            </a:r>
            <a:r>
              <a:rPr lang="ru-RU" dirty="0" smtClean="0">
                <a:latin typeface="Calibri" pitchFamily="34" charset="0"/>
              </a:rPr>
              <a:t>u</a:t>
            </a:r>
            <a:r>
              <a:rPr lang="sr-Cyrl-CS" dirty="0" smtClean="0">
                <a:latin typeface="Calibri" pitchFamily="34" charset="0"/>
              </a:rPr>
              <a:t>-</a:t>
            </a:r>
            <a:r>
              <a:rPr lang="ru-RU" dirty="0" smtClean="0">
                <a:latin typeface="Calibri" pitchFamily="34" charset="0"/>
              </a:rPr>
              <a:t>organizatoru transportne usluge</a:t>
            </a:r>
            <a:r>
              <a:rPr lang="sr-Latn-RS" dirty="0">
                <a:latin typeface="Calibri" pitchFamily="34" charset="0"/>
              </a:rPr>
              <a:t>.</a:t>
            </a:r>
            <a:r>
              <a:rPr lang="sr-Cyrl-C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Kod transporta putnika</a:t>
            </a:r>
            <a:r>
              <a:rPr lang="sr-Cyrl-CS" dirty="0" smtClean="0">
                <a:latin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</a:rPr>
              <a:t>putnik je jednovremeno i predmet rada i korisnik usluge</a:t>
            </a:r>
            <a:r>
              <a:rPr lang="sr-Cyrl-CS" dirty="0" smtClean="0">
                <a:latin typeface="Calibri" pitchFamily="34" charset="0"/>
              </a:rPr>
              <a:t>. </a:t>
            </a:r>
            <a:endParaRPr lang="ru-RU" dirty="0" smtClean="0">
              <a:latin typeface="Calibri" pitchFamily="34" charset="0"/>
            </a:endParaRPr>
          </a:p>
          <a:p>
            <a:pPr marL="180975" lvl="2" indent="-180975" algn="just">
              <a:spcBef>
                <a:spcPct val="20000"/>
              </a:spcBef>
              <a:buFont typeface="Calibri" pitchFamily="34" charset="0"/>
              <a:buChar char="-"/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Vi</a:t>
            </a:r>
            <a:r>
              <a:rPr lang="sr-Cyrl-CS" dirty="0" smtClean="0">
                <a:solidFill>
                  <a:srgbClr val="FF0000"/>
                </a:solidFill>
                <a:latin typeface="Calibri" pitchFamily="34" charset="0"/>
              </a:rPr>
              <a:t>š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eparametarski karakter transportne usluge</a:t>
            </a:r>
            <a:r>
              <a:rPr lang="sr-Cyrl-C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Cyrl-CS" dirty="0" smtClean="0">
                <a:latin typeface="Calibri" pitchFamily="34" charset="0"/>
              </a:rPr>
              <a:t>- </a:t>
            </a:r>
            <a:r>
              <a:rPr lang="ru-RU" dirty="0" smtClean="0">
                <a:latin typeface="Calibri" pitchFamily="34" charset="0"/>
              </a:rPr>
              <a:t>Pored obima i kvaliteta bitni parametri transportne usluge u odnosu na druge proizvode i usluge su prostor i vreme</a:t>
            </a:r>
            <a:r>
              <a:rPr lang="sr-Cyrl-CS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algn="just" eaLnBrk="1" hangingPunct="1"/>
            <a:endParaRPr lang="en-US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959823"/>
            <a:ext cx="763284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sr-Latn-RS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Prostorne karakteristike kretanja vozila u toku jednog obrta:</a:t>
            </a:r>
          </a:p>
          <a:p>
            <a:pPr algn="just"/>
            <a:endParaRPr lang="sr-Latn-RS" b="1" dirty="0" smtClean="0">
              <a:latin typeface="Calibri" pitchFamily="34" charset="0"/>
            </a:endParaRPr>
          </a:p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Trasa-Itinerer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(T</a:t>
            </a:r>
            <a:r>
              <a:rPr lang="sr-Cyrl-CS" dirty="0" smtClean="0">
                <a:latin typeface="Calibri" pitchFamily="34" charset="0"/>
              </a:rPr>
              <a:t>rasa</a:t>
            </a:r>
            <a:r>
              <a:rPr lang="sr-Latn-RS" dirty="0" smtClean="0">
                <a:latin typeface="Calibri" pitchFamily="34" charset="0"/>
              </a:rPr>
              <a:t>-Itinerer</a:t>
            </a:r>
            <a:r>
              <a:rPr lang="sr-Cyrl-C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p</a:t>
            </a:r>
            <a:r>
              <a:rPr lang="sr-Latn-CS" dirty="0" smtClean="0">
                <a:latin typeface="Calibri" pitchFamily="34" charset="0"/>
              </a:rPr>
              <a:t>redstavlja </a:t>
            </a:r>
            <a:r>
              <a:rPr lang="sr-Cyrl-CS" dirty="0" smtClean="0">
                <a:latin typeface="Calibri" pitchFamily="34" charset="0"/>
              </a:rPr>
              <a:t>unapred definisani put kretanja vozila </a:t>
            </a:r>
            <a:r>
              <a:rPr lang="sr-Latn-RS" dirty="0" smtClean="0">
                <a:latin typeface="Calibri" pitchFamily="34" charset="0"/>
              </a:rPr>
              <a:t>po mreži saobraćajnica </a:t>
            </a:r>
            <a:r>
              <a:rPr lang="sr-Cyrl-CS" dirty="0" smtClean="0">
                <a:latin typeface="Calibri" pitchFamily="34" charset="0"/>
              </a:rPr>
              <a:t>između dve tačke</a:t>
            </a:r>
            <a:r>
              <a:rPr lang="sr-Latn-RS" dirty="0" smtClean="0">
                <a:latin typeface="Calibri" pitchFamily="34" charset="0"/>
              </a:rPr>
              <a:t>)</a:t>
            </a:r>
            <a:r>
              <a:rPr lang="sr-Cyrl-CS" dirty="0" smtClean="0">
                <a:latin typeface="Calibri" pitchFamily="34" charset="0"/>
              </a:rPr>
              <a:t>. </a:t>
            </a:r>
            <a:endParaRPr lang="sr-Latn-RS" dirty="0" smtClean="0">
              <a:latin typeface="Calibri" pitchFamily="34" charset="0"/>
            </a:endParaRPr>
          </a:p>
          <a:p>
            <a:pPr algn="just"/>
            <a:endParaRPr lang="en-US" sz="800" dirty="0" smtClean="0">
              <a:latin typeface="Calibri" pitchFamily="34" charset="0"/>
            </a:endParaRPr>
          </a:p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Daljinar</a:t>
            </a:r>
            <a:r>
              <a:rPr lang="sr-Latn-RS" dirty="0" smtClean="0">
                <a:latin typeface="Calibri" pitchFamily="34" charset="0"/>
              </a:rPr>
              <a:t> (</a:t>
            </a:r>
            <a:r>
              <a:rPr lang="sr-Latn-CS" dirty="0" smtClean="0">
                <a:latin typeface="Calibri" pitchFamily="34" charset="0"/>
              </a:rPr>
              <a:t>Daljinar predstavlja dokument kojim je definisana udaljenost u kilometrima između karakterističnih tački (</a:t>
            </a:r>
            <a:r>
              <a:rPr lang="sr-Latn-RS" dirty="0" smtClean="0">
                <a:latin typeface="Calibri" pitchFamily="34" charset="0"/>
              </a:rPr>
              <a:t>utovarno-istovarne tačke (</a:t>
            </a:r>
            <a:r>
              <a:rPr lang="sr-Cyrl-CS" dirty="0" smtClean="0">
                <a:latin typeface="Calibri" pitchFamily="34" charset="0"/>
              </a:rPr>
              <a:t>stanic</a:t>
            </a:r>
            <a:r>
              <a:rPr lang="sr-Latn-RS" dirty="0" smtClean="0">
                <a:latin typeface="Calibri" pitchFamily="34" charset="0"/>
              </a:rPr>
              <a:t>e ili </a:t>
            </a:r>
            <a:r>
              <a:rPr lang="sr-Latn-CS" dirty="0" smtClean="0">
                <a:latin typeface="Calibri" pitchFamily="34" charset="0"/>
              </a:rPr>
              <a:t>autobuska stajališta na određenoj relaciji) duž trase – itinerera).</a:t>
            </a:r>
            <a:endParaRPr lang="en-US" dirty="0" smtClean="0">
              <a:latin typeface="Calibri" pitchFamily="34" charset="0"/>
            </a:endParaRPr>
          </a:p>
          <a:p>
            <a:pPr algn="just"/>
            <a:endParaRPr lang="en-US" sz="800" dirty="0" smtClean="0">
              <a:latin typeface="Calibri" pitchFamily="34" charset="0"/>
            </a:endParaRPr>
          </a:p>
          <a:p>
            <a:pPr algn="just"/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Smer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 itinerera (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linije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sr-Latn-R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- </a:t>
            </a:r>
            <a:r>
              <a:rPr lang="sr-Latn-CS" dirty="0" smtClean="0">
                <a:latin typeface="Calibri" pitchFamily="34" charset="0"/>
              </a:rPr>
              <a:t>(sm), sm=1,2 (Predstavlja definisani pravac i smer  kretanje vozila između dve tačke duž trase – itinerera) </a:t>
            </a:r>
          </a:p>
          <a:p>
            <a:pPr algn="just"/>
            <a:endParaRPr lang="en-US" sz="800" dirty="0" smtClean="0">
              <a:latin typeface="Calibri" pitchFamily="34" charset="0"/>
            </a:endParaRPr>
          </a:p>
          <a:p>
            <a:pPr algn="just"/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Utovarno-istovarno mesto (stanica (stajalište) 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na liniji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sr-Latn-RS" dirty="0" smtClean="0">
                <a:latin typeface="Calibri" pitchFamily="34" charset="0"/>
              </a:rPr>
              <a:t> – (</a:t>
            </a:r>
            <a:r>
              <a:rPr lang="sr-Latn-CS" dirty="0" smtClean="0">
                <a:latin typeface="Calibri" pitchFamily="34" charset="0"/>
              </a:rPr>
              <a:t>s), s= 1,2,.......n (Predstavljaju prilagođena i organizovana mesta duž trase – itinerera na kojima se vozila zaustavljaju u cilju realizacije podprocesa </a:t>
            </a:r>
            <a:r>
              <a:rPr lang="sr-Latn-RS" dirty="0" smtClean="0">
                <a:latin typeface="Calibri" pitchFamily="34" charset="0"/>
              </a:rPr>
              <a:t>utovra-istovra robe (ulaska-izlaska putnika</a:t>
            </a:r>
            <a:r>
              <a:rPr lang="sr-Latn-CS" dirty="0" smtClean="0">
                <a:latin typeface="Calibri" pitchFamily="34" charset="0"/>
              </a:rPr>
              <a:t>).</a:t>
            </a:r>
          </a:p>
          <a:p>
            <a:pPr algn="just"/>
            <a:endParaRPr lang="en-US" sz="800" dirty="0" smtClean="0">
              <a:latin typeface="Calibri" pitchFamily="34" charset="0"/>
            </a:endParaRPr>
          </a:p>
          <a:p>
            <a:pPr algn="just"/>
            <a:r>
              <a:rPr lang="sr-Latn-CS" dirty="0" smtClean="0">
                <a:latin typeface="Calibri" pitchFamily="34" charset="0"/>
              </a:rPr>
              <a:t>n - b</a:t>
            </a:r>
            <a:r>
              <a:rPr lang="sr-Cyrl-CS" dirty="0" smtClean="0">
                <a:latin typeface="Calibri" pitchFamily="34" charset="0"/>
              </a:rPr>
              <a:t>roj </a:t>
            </a:r>
            <a:r>
              <a:rPr lang="sr-Latn-RS" dirty="0" smtClean="0">
                <a:latin typeface="Calibri" pitchFamily="34" charset="0"/>
              </a:rPr>
              <a:t>utovarno-istovarnih mesta (stanica (stajališta) </a:t>
            </a:r>
            <a:r>
              <a:rPr lang="sr-Cyrl-CS" dirty="0" smtClean="0">
                <a:latin typeface="Calibri" pitchFamily="34" charset="0"/>
              </a:rPr>
              <a:t>na liniji</a:t>
            </a:r>
            <a:r>
              <a:rPr lang="sr-Latn-RS" dirty="0" smtClean="0">
                <a:latin typeface="Calibri" pitchFamily="34" charset="0"/>
              </a:rPr>
              <a:t>)</a:t>
            </a:r>
          </a:p>
          <a:p>
            <a:pPr algn="just"/>
            <a:endParaRPr lang="en-US" sz="800" dirty="0" smtClean="0">
              <a:latin typeface="Calibri" pitchFamily="34" charset="0"/>
            </a:endParaRPr>
          </a:p>
          <a:p>
            <a:pPr algn="just"/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Srednja d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užina 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itinerera (linije) </a:t>
            </a:r>
            <a:r>
              <a:rPr lang="sr-Latn-RS" dirty="0" smtClean="0">
                <a:latin typeface="Calibri" pitchFamily="34" charset="0"/>
              </a:rPr>
              <a:t>– (L) </a:t>
            </a:r>
            <a:r>
              <a:rPr lang="en-US" dirty="0" err="1" smtClean="0">
                <a:latin typeface="Calibri" pitchFamily="34" charset="0"/>
              </a:rPr>
              <a:t>predstavlja</a:t>
            </a:r>
            <a:r>
              <a:rPr lang="sr-Latn-RS" dirty="0" smtClean="0">
                <a:latin typeface="Calibri" pitchFamily="34" charset="0"/>
              </a:rPr>
              <a:t> srednje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rastojanje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pređe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za određeno vreme </a:t>
            </a:r>
            <a:r>
              <a:rPr lang="en-US" dirty="0" smtClean="0">
                <a:latin typeface="Calibri" pitchFamily="34" charset="0"/>
              </a:rPr>
              <a:t>u </a:t>
            </a:r>
            <a:r>
              <a:rPr lang="en-US" dirty="0" err="1" smtClean="0">
                <a:latin typeface="Calibri" pitchFamily="34" charset="0"/>
              </a:rPr>
              <a:t>toku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jednog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obrta vozila.</a:t>
            </a:r>
          </a:p>
          <a:p>
            <a:pPr algn="just"/>
            <a:endParaRPr lang="sr-Latn-RS" dirty="0" smtClean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870967"/>
            <a:ext cx="763284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sr-Latn-RS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Vremenske karakteristike kretanja vozila u toku jednog obrta:</a:t>
            </a:r>
          </a:p>
          <a:p>
            <a:pPr algn="just"/>
            <a:endParaRPr lang="sr-Latn-RS" b="1" dirty="0" smtClean="0">
              <a:latin typeface="Calibri" pitchFamily="34" charset="0"/>
            </a:endParaRPr>
          </a:p>
          <a:p>
            <a:pPr algn="just"/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Vreme vožnje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 (Tv)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Cyrl-CS" dirty="0" smtClean="0">
                <a:latin typeface="Calibri" pitchFamily="34" charset="0"/>
              </a:rPr>
              <a:t>između </a:t>
            </a:r>
            <a:r>
              <a:rPr lang="sr-Latn-RS" dirty="0" smtClean="0">
                <a:latin typeface="Calibri" pitchFamily="34" charset="0"/>
              </a:rPr>
              <a:t>utovarno-istovarnih tačaka (</a:t>
            </a:r>
            <a:r>
              <a:rPr lang="sr-Cyrl-CS" dirty="0" smtClean="0">
                <a:latin typeface="Calibri" pitchFamily="34" charset="0"/>
              </a:rPr>
              <a:t>stanica</a:t>
            </a:r>
            <a:r>
              <a:rPr lang="sr-Latn-RS" dirty="0" smtClean="0">
                <a:latin typeface="Calibri" pitchFamily="34" charset="0"/>
              </a:rPr>
              <a:t>)</a:t>
            </a:r>
            <a:r>
              <a:rPr lang="sr-Cyrl-CS" dirty="0" smtClean="0">
                <a:latin typeface="Calibri" pitchFamily="34" charset="0"/>
              </a:rPr>
              <a:t> predstavlja vremenski period u toku koga se vozilo kretalo </a:t>
            </a:r>
            <a:r>
              <a:rPr lang="sr-Latn-RS" dirty="0" smtClean="0">
                <a:latin typeface="Calibri" pitchFamily="34" charset="0"/>
              </a:rPr>
              <a:t>trasom - itinererom, </a:t>
            </a:r>
            <a:r>
              <a:rPr lang="sr-Cyrl-CS" dirty="0" smtClean="0">
                <a:latin typeface="Calibri" pitchFamily="34" charset="0"/>
              </a:rPr>
              <a:t>uključujući vremena </a:t>
            </a:r>
            <a:r>
              <a:rPr lang="sr-Latn-RS" dirty="0" smtClean="0">
                <a:latin typeface="Calibri" pitchFamily="34" charset="0"/>
              </a:rPr>
              <a:t>vremenske gubitke usled režima i stanja u saobraćajnom toku (</a:t>
            </a:r>
            <a:r>
              <a:rPr lang="sr-Cyrl-CS" dirty="0" smtClean="0">
                <a:latin typeface="Calibri" pitchFamily="34" charset="0"/>
              </a:rPr>
              <a:t>stajanja na semaforima</a:t>
            </a:r>
            <a:r>
              <a:rPr lang="sr-Latn-RS" dirty="0" smtClean="0">
                <a:latin typeface="Calibri" pitchFamily="34" charset="0"/>
              </a:rPr>
              <a:t>, vremenski gubici usled</a:t>
            </a:r>
            <a:r>
              <a:rPr lang="sr-Cyrl-CS" dirty="0" smtClean="0">
                <a:latin typeface="Calibri" pitchFamily="34" charset="0"/>
              </a:rPr>
              <a:t> saobraćajnih uslova (zagušenja)</a:t>
            </a:r>
            <a:r>
              <a:rPr lang="sr-Latn-RS" dirty="0" smtClean="0">
                <a:latin typeface="Calibri" pitchFamily="34" charset="0"/>
              </a:rPr>
              <a:t>, i sl.)</a:t>
            </a:r>
            <a:r>
              <a:rPr lang="sr-Cyrl-CS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sr-Latn-CS" dirty="0" smtClean="0">
                <a:latin typeface="Calibri" pitchFamily="34" charset="0"/>
              </a:rPr>
              <a:t> 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Vreme zadržavanja vozila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 (Tz)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Cyrl-CS" dirty="0" smtClean="0">
                <a:latin typeface="Calibri" pitchFamily="34" charset="0"/>
              </a:rPr>
              <a:t>na </a:t>
            </a:r>
            <a:r>
              <a:rPr lang="sr-Latn-RS" dirty="0" smtClean="0">
                <a:latin typeface="Calibri" pitchFamily="34" charset="0"/>
              </a:rPr>
              <a:t>utovarno-istovarnim tačkama (</a:t>
            </a:r>
            <a:r>
              <a:rPr lang="sr-Cyrl-CS" dirty="0" smtClean="0">
                <a:latin typeface="Calibri" pitchFamily="34" charset="0"/>
              </a:rPr>
              <a:t>stanica</a:t>
            </a:r>
            <a:r>
              <a:rPr lang="sr-Latn-RS" dirty="0" smtClean="0">
                <a:latin typeface="Calibri" pitchFamily="34" charset="0"/>
              </a:rPr>
              <a:t>ma)</a:t>
            </a:r>
            <a:r>
              <a:rPr lang="sr-Cyrl-CS" dirty="0" smtClean="0">
                <a:latin typeface="Calibri" pitchFamily="34" charset="0"/>
              </a:rPr>
              <a:t> je vremenski period u toku koga se obavi </a:t>
            </a:r>
            <a:r>
              <a:rPr lang="sr-Latn-RS" dirty="0" smtClean="0">
                <a:latin typeface="Calibri" pitchFamily="34" charset="0"/>
              </a:rPr>
              <a:t>utovar-istovar robe (</a:t>
            </a:r>
            <a:r>
              <a:rPr lang="sr-Cyrl-CS" dirty="0" smtClean="0">
                <a:latin typeface="Calibri" pitchFamily="34" charset="0"/>
              </a:rPr>
              <a:t>ulaz-izlaz</a:t>
            </a:r>
            <a:r>
              <a:rPr lang="sr-Latn-RS" dirty="0" smtClean="0">
                <a:latin typeface="Calibri" pitchFamily="34" charset="0"/>
              </a:rPr>
              <a:t> </a:t>
            </a:r>
            <a:r>
              <a:rPr lang="sr-Cyrl-CS" dirty="0" smtClean="0">
                <a:latin typeface="Calibri" pitchFamily="34" charset="0"/>
              </a:rPr>
              <a:t>putnika</a:t>
            </a:r>
            <a:r>
              <a:rPr lang="sr-Latn-RS" dirty="0" smtClean="0">
                <a:latin typeface="Calibri" pitchFamily="34" charset="0"/>
              </a:rPr>
              <a:t>).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sr-Latn-RS" dirty="0" smtClean="0">
                <a:latin typeface="Calibri" pitchFamily="34" charset="0"/>
              </a:rPr>
              <a:t> 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Vreme prevoza (Tp) </a:t>
            </a:r>
            <a:r>
              <a:rPr lang="sr-Cyrl-CS" dirty="0" smtClean="0">
                <a:latin typeface="Calibri" pitchFamily="34" charset="0"/>
              </a:rPr>
              <a:t>između </a:t>
            </a:r>
            <a:r>
              <a:rPr lang="sr-Latn-RS" dirty="0" smtClean="0">
                <a:latin typeface="Calibri" pitchFamily="34" charset="0"/>
              </a:rPr>
              <a:t>utovarno-istovarnih tačaka (</a:t>
            </a:r>
            <a:r>
              <a:rPr lang="sr-Cyrl-CS" dirty="0" smtClean="0">
                <a:latin typeface="Calibri" pitchFamily="34" charset="0"/>
              </a:rPr>
              <a:t>stanica</a:t>
            </a:r>
            <a:r>
              <a:rPr lang="sr-Latn-RS" dirty="0" smtClean="0">
                <a:latin typeface="Calibri" pitchFamily="34" charset="0"/>
              </a:rPr>
              <a:t>)</a:t>
            </a:r>
            <a:r>
              <a:rPr lang="sr-Cyrl-CS" dirty="0" smtClean="0">
                <a:latin typeface="Calibri" pitchFamily="34" charset="0"/>
              </a:rPr>
              <a:t> predstavlja vremenski period u toku koga se vozilo kretalo </a:t>
            </a:r>
            <a:r>
              <a:rPr lang="sr-Latn-RS" dirty="0" smtClean="0">
                <a:latin typeface="Calibri" pitchFamily="34" charset="0"/>
              </a:rPr>
              <a:t>trasom – itinererom, </a:t>
            </a:r>
            <a:r>
              <a:rPr lang="sr-Cyrl-CS" dirty="0" smtClean="0">
                <a:latin typeface="Calibri" pitchFamily="34" charset="0"/>
              </a:rPr>
              <a:t>uključujući vremena </a:t>
            </a:r>
            <a:r>
              <a:rPr lang="sr-Latn-RS" dirty="0" smtClean="0">
                <a:latin typeface="Calibri" pitchFamily="34" charset="0"/>
              </a:rPr>
              <a:t>vremenske gubitke usled režima i stanja u saobraćajnom toku i vremena </a:t>
            </a:r>
            <a:r>
              <a:rPr lang="sr-Cyrl-CS" dirty="0" smtClean="0">
                <a:latin typeface="Calibri" pitchFamily="34" charset="0"/>
              </a:rPr>
              <a:t>zadržavanja vozila</a:t>
            </a:r>
            <a:r>
              <a:rPr lang="sr-Cyrl-CS" b="1" dirty="0" smtClean="0">
                <a:latin typeface="Calibri" pitchFamily="34" charset="0"/>
              </a:rPr>
              <a:t> </a:t>
            </a:r>
            <a:r>
              <a:rPr lang="sr-Cyrl-CS" dirty="0" smtClean="0">
                <a:latin typeface="Calibri" pitchFamily="34" charset="0"/>
              </a:rPr>
              <a:t>na </a:t>
            </a:r>
            <a:r>
              <a:rPr lang="sr-Latn-RS" dirty="0" smtClean="0">
                <a:latin typeface="Calibri" pitchFamily="34" charset="0"/>
              </a:rPr>
              <a:t>utovarno-istovarnim tačkama (</a:t>
            </a:r>
            <a:r>
              <a:rPr lang="sr-Cyrl-CS" dirty="0" smtClean="0">
                <a:latin typeface="Calibri" pitchFamily="34" charset="0"/>
              </a:rPr>
              <a:t>stanica</a:t>
            </a:r>
            <a:r>
              <a:rPr lang="sr-Latn-RS" dirty="0" smtClean="0">
                <a:latin typeface="Calibri" pitchFamily="34" charset="0"/>
              </a:rPr>
              <a:t>ma)</a:t>
            </a:r>
            <a:r>
              <a:rPr lang="sr-Cyrl-CS" dirty="0" smtClean="0">
                <a:latin typeface="Calibri" pitchFamily="34" charset="0"/>
              </a:rPr>
              <a:t> </a:t>
            </a:r>
            <a:endParaRPr lang="sr-Latn-RS" b="1" dirty="0" smtClean="0">
              <a:latin typeface="Calibri" pitchFamily="34" charset="0"/>
            </a:endParaRPr>
          </a:p>
          <a:p>
            <a:pPr algn="just"/>
            <a:endParaRPr lang="sr-Latn-RS" b="1" dirty="0" smtClean="0">
              <a:latin typeface="Calibri" pitchFamily="34" charset="0"/>
            </a:endParaRPr>
          </a:p>
          <a:p>
            <a:pPr algn="just"/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Vreme obrta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 (To)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Cyrl-CS" dirty="0" smtClean="0">
                <a:latin typeface="Calibri" pitchFamily="34" charset="0"/>
              </a:rPr>
              <a:t>je vremenski period između dva uzastopna polaska istog vozila </a:t>
            </a:r>
            <a:r>
              <a:rPr lang="sr-Latn-CS" dirty="0" smtClean="0">
                <a:latin typeface="Calibri" pitchFamily="34" charset="0"/>
              </a:rPr>
              <a:t>sa </a:t>
            </a:r>
            <a:r>
              <a:rPr lang="sr-Cyrl-CS" dirty="0" smtClean="0">
                <a:latin typeface="Calibri" pitchFamily="34" charset="0"/>
              </a:rPr>
              <a:t>određene </a:t>
            </a:r>
            <a:r>
              <a:rPr lang="sr-Latn-RS" dirty="0" smtClean="0">
                <a:latin typeface="Calibri" pitchFamily="34" charset="0"/>
              </a:rPr>
              <a:t>tačke na trasi – itinereru (u transportu putnika su to stajališta </a:t>
            </a:r>
            <a:r>
              <a:rPr lang="sr-Cyrl-CS" dirty="0" smtClean="0">
                <a:latin typeface="Calibri" pitchFamily="34" charset="0"/>
              </a:rPr>
              <a:t>-terminus</a:t>
            </a:r>
            <a:r>
              <a:rPr lang="sr-Latn-RS" dirty="0" smtClean="0">
                <a:latin typeface="Calibri" pitchFamily="34" charset="0"/>
              </a:rPr>
              <a:t>i</a:t>
            </a:r>
            <a:r>
              <a:rPr lang="sr-Cyrl-CS" dirty="0" smtClean="0">
                <a:latin typeface="Calibri" pitchFamily="34" charset="0"/>
              </a:rPr>
              <a:t> linije)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44624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600352"/>
            <a:ext cx="7920880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algn="just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Režim rada vozila i vozača (Red vožnje)</a:t>
            </a:r>
          </a:p>
          <a:p>
            <a:pPr marL="361950" lvl="0" indent="-361950" algn="just"/>
            <a:endParaRPr lang="pl-PL" sz="20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sr-Latn-RS" dirty="0" smtClean="0">
                <a:latin typeface="Calibri" pitchFamily="34" charset="0"/>
              </a:rPr>
              <a:t>Režim rada vozila i vozača (r</a:t>
            </a:r>
            <a:r>
              <a:rPr lang="sr-Cyrl-CS" dirty="0" smtClean="0">
                <a:latin typeface="Calibri" pitchFamily="34" charset="0"/>
              </a:rPr>
              <a:t>ed vožnje</a:t>
            </a:r>
            <a:r>
              <a:rPr lang="sr-Latn-RS" dirty="0" smtClean="0">
                <a:latin typeface="Calibri" pitchFamily="34" charset="0"/>
              </a:rPr>
              <a:t>)</a:t>
            </a:r>
            <a:r>
              <a:rPr lang="sr-Cyrl-CS" dirty="0" smtClean="0">
                <a:latin typeface="Calibri" pitchFamily="34" charset="0"/>
              </a:rPr>
              <a:t> definiše kretanje vozila u prostoru i vremenu, odnosno definiše </a:t>
            </a:r>
            <a:r>
              <a:rPr lang="sr-Latn-RS" dirty="0" smtClean="0">
                <a:latin typeface="Calibri" pitchFamily="34" charset="0"/>
              </a:rPr>
              <a:t>se režim - </a:t>
            </a:r>
            <a:r>
              <a:rPr lang="sr-Cyrl-CS" dirty="0" smtClean="0">
                <a:latin typeface="Calibri" pitchFamily="34" charset="0"/>
              </a:rPr>
              <a:t>način funkcionisanja </a:t>
            </a:r>
            <a:r>
              <a:rPr lang="sr-Latn-RS" dirty="0" smtClean="0">
                <a:latin typeface="Calibri" pitchFamily="34" charset="0"/>
              </a:rPr>
              <a:t>vozila i vozača </a:t>
            </a:r>
            <a:r>
              <a:rPr lang="sr-Cyrl-CS" dirty="0" smtClean="0">
                <a:latin typeface="Calibri" pitchFamily="34" charset="0"/>
              </a:rPr>
              <a:t>u toku nekog od perioda u prostoru i vremenu.  </a:t>
            </a:r>
            <a:endParaRPr lang="en-US" dirty="0" smtClean="0">
              <a:latin typeface="Calibri" pitchFamily="34" charset="0"/>
            </a:endParaRPr>
          </a:p>
          <a:p>
            <a:pPr algn="just"/>
            <a:endParaRPr lang="sr-Latn-RS" sz="800" dirty="0" smtClean="0">
              <a:latin typeface="Calibri" pitchFamily="34" charset="0"/>
            </a:endParaRPr>
          </a:p>
          <a:p>
            <a:pPr algn="just"/>
            <a:r>
              <a:rPr lang="sr-Latn-RS" dirty="0" smtClean="0">
                <a:latin typeface="Calibri" pitchFamily="34" charset="0"/>
              </a:rPr>
              <a:t>Red vožnje mora biti </a:t>
            </a:r>
            <a:r>
              <a:rPr lang="sr-Cyrl-CS" dirty="0" smtClean="0">
                <a:latin typeface="Calibri" pitchFamily="34" charset="0"/>
              </a:rPr>
              <a:t>usaglašen sa promenama transportnih zahteva u prostoru i vremenu</a:t>
            </a:r>
            <a:r>
              <a:rPr lang="sr-Latn-RS" dirty="0" smtClean="0">
                <a:latin typeface="Calibri" pitchFamily="34" charset="0"/>
              </a:rPr>
              <a:t> po zahtevu korisnika</a:t>
            </a:r>
            <a:r>
              <a:rPr lang="sr-Cyrl-CS" dirty="0" smtClean="0">
                <a:latin typeface="Calibri" pitchFamily="34" charset="0"/>
              </a:rPr>
              <a:t>.</a:t>
            </a:r>
            <a:endParaRPr lang="sr-Latn-RS" dirty="0" smtClean="0">
              <a:latin typeface="Calibri" pitchFamily="34" charset="0"/>
            </a:endParaRPr>
          </a:p>
          <a:p>
            <a:pPr algn="just"/>
            <a:endParaRPr lang="en-US" sz="800" dirty="0" smtClean="0">
              <a:latin typeface="Calibri" pitchFamily="34" charset="0"/>
            </a:endParaRPr>
          </a:p>
          <a:p>
            <a:pPr algn="just"/>
            <a:r>
              <a:rPr lang="sr-Latn-RS" dirty="0" smtClean="0">
                <a:latin typeface="Calibri" pitchFamily="34" charset="0"/>
              </a:rPr>
              <a:t>U operativnom smislu r</a:t>
            </a:r>
            <a:r>
              <a:rPr lang="sr-Cyrl-CS" dirty="0" smtClean="0">
                <a:latin typeface="Calibri" pitchFamily="34" charset="0"/>
              </a:rPr>
              <a:t>ed</a:t>
            </a:r>
            <a:r>
              <a:rPr lang="sr-Latn-RS" dirty="0" smtClean="0">
                <a:latin typeface="Calibri" pitchFamily="34" charset="0"/>
              </a:rPr>
              <a:t>om</a:t>
            </a:r>
            <a:r>
              <a:rPr lang="sr-Cyrl-CS" dirty="0" smtClean="0">
                <a:latin typeface="Calibri" pitchFamily="34" charset="0"/>
              </a:rPr>
              <a:t> vožnje </a:t>
            </a:r>
            <a:r>
              <a:rPr lang="sr-Latn-RS" dirty="0" smtClean="0">
                <a:latin typeface="Calibri" pitchFamily="34" charset="0"/>
              </a:rPr>
              <a:t>se </a:t>
            </a:r>
            <a:r>
              <a:rPr lang="en-US" dirty="0" err="1" smtClean="0">
                <a:latin typeface="Calibri" pitchFamily="34" charset="0"/>
              </a:rPr>
              <a:t>vrši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koordinacij</a:t>
            </a:r>
            <a:r>
              <a:rPr lang="sr-Latn-RS" dirty="0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vozila</a:t>
            </a:r>
            <a:r>
              <a:rPr lang="sr-Latn-RS" dirty="0" smtClean="0">
                <a:latin typeface="Calibri" pitchFamily="34" charset="0"/>
              </a:rPr>
              <a:t> i vozača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potrebama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korisnika</a:t>
            </a:r>
            <a:r>
              <a:rPr lang="sr-Latn-RS" dirty="0" smtClean="0">
                <a:latin typeface="Calibri" pitchFamily="34" charset="0"/>
              </a:rPr>
              <a:t>, odnosno </a:t>
            </a:r>
            <a:r>
              <a:rPr lang="en-US" dirty="0" err="1" smtClean="0">
                <a:latin typeface="Calibri" pitchFamily="34" charset="0"/>
              </a:rPr>
              <a:t>definiš</a:t>
            </a:r>
            <a:r>
              <a:rPr lang="sr-Latn-RS" dirty="0" smtClean="0">
                <a:latin typeface="Calibri" pitchFamily="34" charset="0"/>
              </a:rPr>
              <a:t>e</a:t>
            </a:r>
            <a:r>
              <a:rPr lang="en-US" dirty="0" smtClean="0">
                <a:latin typeface="Calibri" pitchFamily="34" charset="0"/>
              </a:rPr>
              <a:t> se</a:t>
            </a:r>
            <a:r>
              <a:rPr lang="sr-Latn-RS" dirty="0" smtClean="0">
                <a:latin typeface="Calibri" pitchFamily="34" charset="0"/>
              </a:rPr>
              <a:t> mesto, </a:t>
            </a:r>
            <a:r>
              <a:rPr lang="en-US" dirty="0" err="1" smtClean="0">
                <a:latin typeface="Calibri" pitchFamily="34" charset="0"/>
              </a:rPr>
              <a:t>vreme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redosled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dolazaka vozila na utovarno-istovarne tačke (stajališta), kao i mesto, </a:t>
            </a:r>
            <a:r>
              <a:rPr lang="en-US" dirty="0" err="1" smtClean="0">
                <a:latin typeface="Calibri" pitchFamily="34" charset="0"/>
              </a:rPr>
              <a:t>vreme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redosled</a:t>
            </a:r>
            <a:r>
              <a:rPr lang="sr-Latn-R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izlaska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i </a:t>
            </a:r>
            <a:r>
              <a:rPr lang="en-US" dirty="0" err="1" smtClean="0">
                <a:latin typeface="Calibri" pitchFamily="34" charset="0"/>
              </a:rPr>
              <a:t>povratka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i vozača </a:t>
            </a:r>
            <a:r>
              <a:rPr lang="en-US" dirty="0" smtClean="0">
                <a:latin typeface="Calibri" pitchFamily="34" charset="0"/>
              </a:rPr>
              <a:t>u </a:t>
            </a:r>
            <a:r>
              <a:rPr lang="en-US" dirty="0" err="1" smtClean="0">
                <a:latin typeface="Calibri" pitchFamily="34" charset="0"/>
              </a:rPr>
              <a:t>autobazu</a:t>
            </a:r>
            <a:r>
              <a:rPr lang="en-US" dirty="0" smtClean="0">
                <a:latin typeface="Calibri" pitchFamily="34" charset="0"/>
              </a:rPr>
              <a:t>.</a:t>
            </a:r>
            <a:endParaRPr lang="sr-Latn-RS" dirty="0" smtClean="0">
              <a:latin typeface="Calibri" pitchFamily="34" charset="0"/>
            </a:endParaRPr>
          </a:p>
          <a:p>
            <a:pPr algn="just"/>
            <a:endParaRPr lang="sr-Latn-RS" sz="800" dirty="0" smtClean="0">
              <a:latin typeface="Calibri" pitchFamily="34" charset="0"/>
            </a:endParaRPr>
          </a:p>
          <a:p>
            <a:pPr algn="just"/>
            <a:r>
              <a:rPr lang="sr-Latn-CS" dirty="0" smtClean="0">
                <a:latin typeface="Calibri" pitchFamily="34" charset="0"/>
              </a:rPr>
              <a:t>Rad vozila se može organizovati </a:t>
            </a:r>
            <a:r>
              <a:rPr lang="sr-Latn-RS" dirty="0" smtClean="0">
                <a:latin typeface="Calibri" pitchFamily="34" charset="0"/>
              </a:rPr>
              <a:t>na dva načina:</a:t>
            </a:r>
          </a:p>
          <a:p>
            <a:pPr algn="just"/>
            <a:endParaRPr lang="sr-Latn-RS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r-Latn-RS" b="1" dirty="0" smtClean="0">
                <a:latin typeface="Calibri" pitchFamily="34" charset="0"/>
              </a:rPr>
              <a:t>Jedno isto vozilo obavlja celokupan transportni zadatak (od tačke A do tačke B), odnosno vožnja se obavlja istim vozilom duž cele relacije</a:t>
            </a:r>
          </a:p>
          <a:p>
            <a:pPr marL="342900" indent="-342900" algn="just">
              <a:buFont typeface="+mj-lt"/>
              <a:buAutoNum type="arabicPeriod"/>
            </a:pPr>
            <a:endParaRPr lang="sr-Latn-RS" b="1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r-Latn-RS" b="1" dirty="0" smtClean="0">
                <a:latin typeface="Calibri" pitchFamily="34" charset="0"/>
              </a:rPr>
              <a:t>Vožnja istim vozilom se obavlja na jednoj deonici (relacije su podeljene u više deonica). U ovom načinu organizacije na tzv. pretovarnim tačkama vrši se zamena vozila ili pretovar tereta (zamena putnika).</a:t>
            </a:r>
          </a:p>
          <a:p>
            <a:pPr marL="342900" indent="-342900" algn="just">
              <a:buFont typeface="+mj-lt"/>
              <a:buAutoNum type="arabicPeriod"/>
            </a:pPr>
            <a:endParaRPr lang="sr-Latn-RS" b="1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sr-Latn-RS" b="1" dirty="0" smtClean="0">
              <a:latin typeface="Calibri" pitchFamily="34" charset="0"/>
            </a:endParaRPr>
          </a:p>
          <a:p>
            <a:pPr marL="342900" indent="-342900" algn="just"/>
            <a:r>
              <a:rPr lang="sr-Latn-RS" b="1" dirty="0" smtClean="0">
                <a:latin typeface="Calibri" pitchFamily="34" charset="0"/>
              </a:rPr>
              <a:t>	</a:t>
            </a:r>
          </a:p>
          <a:p>
            <a:pPr marL="342900" indent="-342900" algn="just"/>
            <a:endParaRPr lang="en-US" b="1" dirty="0" smtClean="0">
              <a:latin typeface="Calibri" pitchFamily="34" charset="0"/>
            </a:endParaRPr>
          </a:p>
          <a:p>
            <a:pPr algn="just"/>
            <a:endParaRPr lang="sr-Latn-RS" dirty="0" smtClean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marL="361950" lvl="0" indent="-361950" algn="just"/>
            <a:endParaRPr lang="pl-PL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44624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620688"/>
            <a:ext cx="792088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sr-Latn-RS" dirty="0" smtClean="0">
                <a:latin typeface="Calibri" pitchFamily="34" charset="0"/>
              </a:rPr>
              <a:t>U zavisnosti od načina rada vozila, mogu se razlikovati sledeći sistemi rada vozača:</a:t>
            </a:r>
          </a:p>
          <a:p>
            <a:pPr lvl="0" algn="just"/>
            <a:endParaRPr lang="sr-Latn-RS" dirty="0" smtClean="0">
              <a:latin typeface="Calibri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sr-Latn-RS" b="1" dirty="0" smtClean="0">
                <a:latin typeface="Calibri" pitchFamily="34" charset="0"/>
              </a:rPr>
              <a:t>Pojedinačno</a:t>
            </a:r>
            <a:r>
              <a:rPr lang="sr-Latn-RS" dirty="0" smtClean="0">
                <a:latin typeface="Calibri" pitchFamily="34" charset="0"/>
              </a:rPr>
              <a:t> - </a:t>
            </a:r>
            <a:r>
              <a:rPr lang="sr-Latn-CS" dirty="0" smtClean="0">
                <a:latin typeface="Calibri" pitchFamily="34" charset="0"/>
              </a:rPr>
              <a:t>vozač radi pojedinačno, odnosno vozač zadužuje vozilo i radi u toku jednog celog ciklusa transportnog zadatka.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r-Latn-CS" b="1" dirty="0" smtClean="0">
                <a:latin typeface="Calibri" pitchFamily="34" charset="0"/>
              </a:rPr>
              <a:t>Naizmenično</a:t>
            </a:r>
            <a:r>
              <a:rPr lang="sr-Latn-CS" dirty="0" smtClean="0">
                <a:latin typeface="Calibri" pitchFamily="34" charset="0"/>
              </a:rPr>
              <a:t> – Posada opslužuje jedno vozilo i vozači rade u smenama toku jednog celog ciklusa transportnog zadatka. Smenski rad vozača podrazumeva da najčešće dva vozača zadužuju i rade na jednom vozilu.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r-Latn-CS" b="1" dirty="0" smtClean="0">
                <a:latin typeface="Calibri" pitchFamily="34" charset="0"/>
              </a:rPr>
              <a:t>Grupno</a:t>
            </a:r>
            <a:r>
              <a:rPr lang="sr-Latn-CS" dirty="0" smtClean="0">
                <a:latin typeface="Calibri" pitchFamily="34" charset="0"/>
              </a:rPr>
              <a:t> – U ovom sistemu grupa vozača zadužuje više vozila određenih eksploataciono-konstrukcijskih karakteristika, a vozač upravlja bilo kojim vozilom iz grupe prema utvrđenom planu – redu vožnje. </a:t>
            </a:r>
          </a:p>
          <a:p>
            <a:pPr marL="342900" indent="-342900" algn="just"/>
            <a:endParaRPr lang="sr-Latn-CS" dirty="0" smtClean="0">
              <a:latin typeface="Calibri" pitchFamily="34" charset="0"/>
            </a:endParaRPr>
          </a:p>
          <a:p>
            <a:pPr algn="just"/>
            <a:r>
              <a:rPr lang="sr-Latn-CS" dirty="0" smtClean="0">
                <a:latin typeface="Calibri" pitchFamily="34" charset="0"/>
              </a:rPr>
              <a:t>Osnovni kriterijum u pogledu izbora sistema rada vozila i vozača treba da bude maksimizacija efektivnosti i efiksnosti izvršenja transportnog procesa.</a:t>
            </a:r>
          </a:p>
          <a:p>
            <a:pPr algn="just"/>
            <a:endParaRPr lang="sr-Latn-CS" sz="800" dirty="0" smtClean="0">
              <a:latin typeface="Calibri" pitchFamily="34" charset="0"/>
            </a:endParaRPr>
          </a:p>
          <a:p>
            <a:pPr algn="just"/>
            <a:r>
              <a:rPr lang="sr-Latn-CS" dirty="0" smtClean="0">
                <a:latin typeface="Calibri" pitchFamily="34" charset="0"/>
              </a:rPr>
              <a:t>Nezavisno od izbora sistema rada vozila i vozača vreme jednog obrta vozila (obavljanja ciklusa transportnog zadatka) se sastoji od vremena za koje se vozilo kreće i vremena kada vozilo stoji.</a:t>
            </a:r>
          </a:p>
          <a:p>
            <a:pPr algn="just"/>
            <a:endParaRPr lang="sr-Latn-CS" sz="800" dirty="0" smtClean="0">
              <a:latin typeface="Calibri" pitchFamily="34" charset="0"/>
            </a:endParaRPr>
          </a:p>
          <a:p>
            <a:pPr algn="just"/>
            <a:r>
              <a:rPr lang="sr-Latn-CS" dirty="0" smtClean="0">
                <a:latin typeface="Calibri" pitchFamily="34" charset="0"/>
              </a:rPr>
              <a:t>Vreme kada vozilo stoji predstavlja vremenski gubitak koje je posledica transportne tehnologije (npr. vreme potrebno za utovrno-istovarne operacije, vreme ulaska – izlaska putnika, odmor vozača, tehnička logistika vozila, itd...)</a:t>
            </a:r>
            <a:endParaRPr lang="sr-Latn-R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44624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908720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sr-Latn-RS" dirty="0" smtClean="0">
                <a:latin typeface="Calibri" pitchFamily="34" charset="0"/>
              </a:rPr>
              <a:t>Ukupno vreme potrebno za izvršenje </a:t>
            </a:r>
            <a:r>
              <a:rPr lang="sr-Latn-CS" dirty="0" smtClean="0">
                <a:latin typeface="Calibri" pitchFamily="34" charset="0"/>
              </a:rPr>
              <a:t>jednog celog ciklusa transportnog zadatka (npr. od napuštanja do povratka u auto-bazu) iznosi:</a:t>
            </a:r>
            <a:endParaRPr lang="sr-Latn-RS" dirty="0" smtClean="0">
              <a:latin typeface="Calibri" pitchFamily="34" charset="0"/>
            </a:endParaRP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2555776" y="1845072"/>
          <a:ext cx="2951163" cy="431800"/>
        </p:xfrm>
        <a:graphic>
          <a:graphicData uri="http://schemas.openxmlformats.org/presentationml/2006/ole">
            <p:oleObj spid="_x0000_s136194" name="Equation" r:id="rId3" imgW="1562040" imgH="228600" progId="Equation.3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2204864"/>
            <a:ext cx="82074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gde je: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dirty="0" smtClean="0">
              <a:latin typeface="Calibri" pitchFamily="34" charset="0"/>
              <a:cs typeface="Tahoma" pitchFamily="34" charset="0"/>
            </a:endParaRPr>
          </a:p>
          <a:p>
            <a:pPr lvl="0"/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rPr>
              <a:t>To</a:t>
            </a:r>
            <a:r>
              <a:rPr kumimoji="0" lang="sl-SI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rPr>
              <a:t> 	– </a:t>
            </a:r>
            <a:r>
              <a:rPr lang="sr-Latn-RS" dirty="0" smtClean="0">
                <a:latin typeface="Calibri" pitchFamily="34" charset="0"/>
              </a:rPr>
              <a:t>vreme obrta</a:t>
            </a:r>
          </a:p>
          <a:p>
            <a:pPr lvl="0"/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Tv 	– vreme vožnje</a:t>
            </a:r>
          </a:p>
          <a:p>
            <a:pPr lvl="0"/>
            <a:r>
              <a:rPr lang="sr-Latn-RS" dirty="0" smtClean="0">
                <a:latin typeface="Calibri" pitchFamily="34" charset="0"/>
                <a:cs typeface="Arial" pitchFamily="34" charset="0"/>
              </a:rPr>
              <a:t>Tui 	– vreme potrebno za utovar-istovar  robe (ulazak-izlazak putnika)</a:t>
            </a:r>
          </a:p>
          <a:p>
            <a:pPr lvl="0"/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Td	 – izgubljeno vreme (vreme dangube) kao posledica transportne tehnologije</a:t>
            </a:r>
          </a:p>
          <a:p>
            <a:pPr lvl="0"/>
            <a:endParaRPr lang="sr-Latn-RS" dirty="0" smtClean="0">
              <a:latin typeface="Calibri" pitchFamily="34" charset="0"/>
              <a:cs typeface="Arial" pitchFamily="34" charset="0"/>
            </a:endParaRPr>
          </a:p>
          <a:p>
            <a:pPr lvl="0"/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44624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687462"/>
            <a:ext cx="770485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algn="just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Tarifni sistem i cena transportne usluge</a:t>
            </a:r>
          </a:p>
          <a:p>
            <a:pPr marL="361950" lvl="0" indent="-361950" algn="just"/>
            <a:endParaRPr lang="pl-PL" sz="20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izvršenu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transportnu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uslugu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korisnici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plaćaju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određenu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nadoknadu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čija</a:t>
            </a:r>
            <a:r>
              <a:rPr lang="en-US" dirty="0" smtClean="0">
                <a:latin typeface="Calibri" pitchFamily="34" charset="0"/>
              </a:rPr>
              <a:t> je </a:t>
            </a:r>
            <a:r>
              <a:rPr lang="en-US" dirty="0" err="1" smtClean="0">
                <a:latin typeface="Calibri" pitchFamily="34" charset="0"/>
              </a:rPr>
              <a:t>visina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unapred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definisana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tarifnim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sistemom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ili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međusobnim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ugovorom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između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isporučioca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operatora</a:t>
            </a:r>
            <a:r>
              <a:rPr lang="en-US" dirty="0" smtClean="0">
                <a:latin typeface="Calibri" pitchFamily="34" charset="0"/>
              </a:rPr>
              <a:t>)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korisnika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usluge</a:t>
            </a:r>
            <a:r>
              <a:rPr lang="en-US" dirty="0" smtClean="0">
                <a:latin typeface="Calibri" pitchFamily="34" charset="0"/>
              </a:rPr>
              <a:t>.  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 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U </a:t>
            </a:r>
            <a:r>
              <a:rPr lang="en-US" dirty="0" err="1" smtClean="0">
                <a:latin typeface="Calibri" pitchFamily="34" charset="0"/>
              </a:rPr>
              <a:t>transportu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cena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usluge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određuje</a:t>
            </a:r>
            <a:r>
              <a:rPr lang="en-US" dirty="0" smtClean="0">
                <a:latin typeface="Calibri" pitchFamily="34" charset="0"/>
              </a:rPr>
              <a:t> se </a:t>
            </a:r>
            <a:r>
              <a:rPr lang="en-US" dirty="0" err="1" smtClean="0">
                <a:latin typeface="Calibri" pitchFamily="34" charset="0"/>
              </a:rPr>
              <a:t>prema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izvršenom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učinku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zavisi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najčešće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dužine</a:t>
            </a:r>
            <a:r>
              <a:rPr lang="en-US" dirty="0" smtClean="0">
                <a:latin typeface="Calibri" pitchFamily="34" charset="0"/>
              </a:rPr>
              <a:t> (distance) </a:t>
            </a:r>
            <a:r>
              <a:rPr lang="en-US" dirty="0" err="1" smtClean="0">
                <a:latin typeface="Calibri" pitchFamily="34" charset="0"/>
              </a:rPr>
              <a:t>transporta</a:t>
            </a:r>
            <a:r>
              <a:rPr lang="en-US" dirty="0" smtClean="0">
                <a:latin typeface="Calibri" pitchFamily="34" charset="0"/>
              </a:rPr>
              <a:t>. 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 </a:t>
            </a:r>
          </a:p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Tarifni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sistem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predstavlja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uređen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sistem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po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ko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jima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se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određuje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visina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naknade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za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izvršene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transportne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usluge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, odnosno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model na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 osnovu koga se formira cena za svaku pojedinačnu vrstu 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transportne 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uslug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e.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 </a:t>
            </a:r>
          </a:p>
          <a:p>
            <a:pPr algn="just"/>
            <a:r>
              <a:rPr lang="en-US" b="1" i="1" dirty="0" err="1" smtClean="0">
                <a:latin typeface="Calibri" pitchFamily="34" charset="0"/>
              </a:rPr>
              <a:t>Za</a:t>
            </a:r>
            <a:r>
              <a:rPr lang="en-US" b="1" i="1" dirty="0" smtClean="0">
                <a:latin typeface="Calibri" pitchFamily="34" charset="0"/>
              </a:rPr>
              <a:t> </a:t>
            </a:r>
            <a:r>
              <a:rPr lang="en-US" b="1" i="1" dirty="0" err="1" smtClean="0">
                <a:latin typeface="Calibri" pitchFamily="34" charset="0"/>
              </a:rPr>
              <a:t>korisnika</a:t>
            </a:r>
            <a:r>
              <a:rPr lang="en-US" b="1" i="1" dirty="0" smtClean="0">
                <a:latin typeface="Calibri" pitchFamily="34" charset="0"/>
              </a:rPr>
              <a:t>, </a:t>
            </a:r>
            <a:r>
              <a:rPr lang="en-US" b="1" i="1" dirty="0" err="1" smtClean="0">
                <a:latin typeface="Calibri" pitchFamily="34" charset="0"/>
              </a:rPr>
              <a:t>tarifni</a:t>
            </a:r>
            <a:r>
              <a:rPr lang="en-US" b="1" i="1" dirty="0" smtClean="0">
                <a:latin typeface="Calibri" pitchFamily="34" charset="0"/>
              </a:rPr>
              <a:t> </a:t>
            </a:r>
            <a:r>
              <a:rPr lang="en-US" b="1" i="1" dirty="0" err="1" smtClean="0">
                <a:latin typeface="Calibri" pitchFamily="34" charset="0"/>
              </a:rPr>
              <a:t>sistem</a:t>
            </a:r>
            <a:r>
              <a:rPr lang="en-US" b="1" i="1" dirty="0" smtClean="0">
                <a:latin typeface="Calibri" pitchFamily="34" charset="0"/>
              </a:rPr>
              <a:t> je </a:t>
            </a:r>
            <a:r>
              <a:rPr lang="en-US" b="1" i="1" dirty="0" err="1" smtClean="0">
                <a:latin typeface="Calibri" pitchFamily="34" charset="0"/>
              </a:rPr>
              <a:t>spisak</a:t>
            </a:r>
            <a:r>
              <a:rPr lang="en-US" b="1" i="1" dirty="0" smtClean="0">
                <a:latin typeface="Calibri" pitchFamily="34" charset="0"/>
              </a:rPr>
              <a:t> </a:t>
            </a:r>
            <a:r>
              <a:rPr lang="en-US" b="1" i="1" dirty="0" err="1" smtClean="0">
                <a:latin typeface="Calibri" pitchFamily="34" charset="0"/>
              </a:rPr>
              <a:t>cena</a:t>
            </a:r>
            <a:r>
              <a:rPr lang="en-US" b="1" i="1" dirty="0" smtClean="0">
                <a:latin typeface="Calibri" pitchFamily="34" charset="0"/>
              </a:rPr>
              <a:t> </a:t>
            </a:r>
            <a:r>
              <a:rPr lang="en-US" b="1" i="1" dirty="0" err="1" smtClean="0">
                <a:latin typeface="Calibri" pitchFamily="34" charset="0"/>
              </a:rPr>
              <a:t>za</a:t>
            </a:r>
            <a:r>
              <a:rPr lang="en-US" b="1" i="1" dirty="0" smtClean="0">
                <a:latin typeface="Calibri" pitchFamily="34" charset="0"/>
              </a:rPr>
              <a:t> </a:t>
            </a:r>
            <a:r>
              <a:rPr lang="en-US" b="1" i="1" dirty="0" err="1" smtClean="0">
                <a:latin typeface="Calibri" pitchFamily="34" charset="0"/>
              </a:rPr>
              <a:t>pojedine</a:t>
            </a:r>
            <a:r>
              <a:rPr lang="en-US" b="1" i="1" dirty="0" smtClean="0">
                <a:latin typeface="Calibri" pitchFamily="34" charset="0"/>
              </a:rPr>
              <a:t> </a:t>
            </a:r>
            <a:r>
              <a:rPr lang="en-US" b="1" i="1" dirty="0" err="1" smtClean="0">
                <a:latin typeface="Calibri" pitchFamily="34" charset="0"/>
              </a:rPr>
              <a:t>vrste</a:t>
            </a:r>
            <a:r>
              <a:rPr lang="en-US" b="1" i="1" dirty="0" smtClean="0">
                <a:latin typeface="Calibri" pitchFamily="34" charset="0"/>
              </a:rPr>
              <a:t> </a:t>
            </a:r>
            <a:r>
              <a:rPr lang="sr-Latn-RS" b="1" i="1" dirty="0" smtClean="0">
                <a:latin typeface="Calibri" pitchFamily="34" charset="0"/>
              </a:rPr>
              <a:t>transpornih </a:t>
            </a:r>
            <a:r>
              <a:rPr lang="en-US" b="1" i="1" dirty="0" err="1" smtClean="0">
                <a:latin typeface="Calibri" pitchFamily="34" charset="0"/>
              </a:rPr>
              <a:t>usluga</a:t>
            </a:r>
            <a:r>
              <a:rPr lang="en-US" b="1" i="1" dirty="0" smtClean="0">
                <a:latin typeface="Calibri" pitchFamily="34" charset="0"/>
              </a:rPr>
              <a:t>. 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 </a:t>
            </a:r>
          </a:p>
          <a:p>
            <a:pPr algn="just"/>
            <a:r>
              <a:rPr lang="en-US" b="1" i="1" dirty="0" err="1" smtClean="0">
                <a:latin typeface="Calibri" pitchFamily="34" charset="0"/>
              </a:rPr>
              <a:t>Za</a:t>
            </a:r>
            <a:r>
              <a:rPr lang="en-US" b="1" i="1" dirty="0" smtClean="0">
                <a:latin typeface="Calibri" pitchFamily="34" charset="0"/>
              </a:rPr>
              <a:t> </a:t>
            </a:r>
            <a:r>
              <a:rPr lang="en-US" b="1" i="1" dirty="0" err="1" smtClean="0">
                <a:latin typeface="Calibri" pitchFamily="34" charset="0"/>
              </a:rPr>
              <a:t>prevoznika</a:t>
            </a:r>
            <a:r>
              <a:rPr lang="sr-Latn-RS" b="1" i="1" dirty="0" smtClean="0">
                <a:latin typeface="Calibri" pitchFamily="34" charset="0"/>
              </a:rPr>
              <a:t> (operatora)</a:t>
            </a:r>
            <a:r>
              <a:rPr lang="en-US" b="1" i="1" dirty="0" smtClean="0">
                <a:latin typeface="Calibri" pitchFamily="34" charset="0"/>
              </a:rPr>
              <a:t> to je </a:t>
            </a:r>
            <a:r>
              <a:rPr lang="en-US" b="1" i="1" dirty="0" err="1" smtClean="0">
                <a:latin typeface="Calibri" pitchFamily="34" charset="0"/>
              </a:rPr>
              <a:t>složen</a:t>
            </a:r>
            <a:r>
              <a:rPr lang="en-US" b="1" i="1" dirty="0" smtClean="0">
                <a:latin typeface="Calibri" pitchFamily="34" charset="0"/>
              </a:rPr>
              <a:t> </a:t>
            </a:r>
            <a:r>
              <a:rPr lang="en-US" b="1" i="1" dirty="0" err="1" smtClean="0">
                <a:latin typeface="Calibri" pitchFamily="34" charset="0"/>
              </a:rPr>
              <a:t>sistem</a:t>
            </a:r>
            <a:r>
              <a:rPr lang="en-US" b="1" i="1" dirty="0" smtClean="0">
                <a:latin typeface="Calibri" pitchFamily="34" charset="0"/>
              </a:rPr>
              <a:t> </a:t>
            </a:r>
            <a:r>
              <a:rPr lang="en-US" b="1" i="1" dirty="0" err="1" smtClean="0">
                <a:latin typeface="Calibri" pitchFamily="34" charset="0"/>
              </a:rPr>
              <a:t>koji</a:t>
            </a:r>
            <a:r>
              <a:rPr lang="en-US" b="1" i="1" dirty="0" smtClean="0">
                <a:latin typeface="Calibri" pitchFamily="34" charset="0"/>
              </a:rPr>
              <a:t> </a:t>
            </a:r>
            <a:r>
              <a:rPr lang="en-US" b="1" i="1" dirty="0" err="1" smtClean="0">
                <a:latin typeface="Calibri" pitchFamily="34" charset="0"/>
              </a:rPr>
              <a:t>obuhvata</a:t>
            </a:r>
            <a:r>
              <a:rPr lang="sr-Latn-RS" b="1" i="1" dirty="0" smtClean="0">
                <a:latin typeface="Calibri" pitchFamily="34" charset="0"/>
              </a:rPr>
              <a:t> čitav sprekar aktivnosti kao što su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</a:rPr>
              <a:t>izbor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tipa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tarifnog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sistema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koji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će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biti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primenjen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način za </a:t>
            </a:r>
            <a:r>
              <a:rPr lang="en-US" dirty="0" err="1" smtClean="0">
                <a:latin typeface="Calibri" pitchFamily="34" charset="0"/>
              </a:rPr>
              <a:t>određivanje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tzv</a:t>
            </a:r>
            <a:r>
              <a:rPr lang="en-US" dirty="0" smtClean="0">
                <a:latin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</a:rPr>
              <a:t>osnovne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cene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tarifnog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modula</a:t>
            </a:r>
            <a:r>
              <a:rPr lang="en-US" dirty="0" smtClean="0">
                <a:latin typeface="Calibri" pitchFamily="34" charset="0"/>
              </a:rPr>
              <a:t>), </a:t>
            </a:r>
            <a:r>
              <a:rPr lang="sr-Latn-RS" dirty="0" smtClean="0">
                <a:latin typeface="Calibri" pitchFamily="34" charset="0"/>
              </a:rPr>
              <a:t>definisanje i </a:t>
            </a:r>
            <a:r>
              <a:rPr lang="en-US" dirty="0" err="1" smtClean="0">
                <a:latin typeface="Calibri" pitchFamily="34" charset="0"/>
              </a:rPr>
              <a:t>izbor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tarifnih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koraka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vrste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visine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popusta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određene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kategorije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korisnika</a:t>
            </a:r>
            <a:r>
              <a:rPr lang="sr-Latn-RS" dirty="0" smtClean="0">
                <a:latin typeface="Calibri" pitchFamily="34" charset="0"/>
              </a:rPr>
              <a:t> (naročito u transportu putnika)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itd</a:t>
            </a:r>
            <a:r>
              <a:rPr lang="en-US" dirty="0" smtClean="0">
                <a:latin typeface="Calibri" pitchFamily="34" charset="0"/>
              </a:rPr>
              <a:t>…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44624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744661"/>
            <a:ext cx="770485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Osnovni cilj prilikom projektovanja tarifnog sistema </a:t>
            </a:r>
            <a:r>
              <a:rPr lang="sr-Latn-RS" dirty="0" smtClean="0">
                <a:solidFill>
                  <a:srgbClr val="FF0000"/>
                </a:solidFill>
                <a:latin typeface="Calibri" pitchFamily="34" charset="0"/>
              </a:rPr>
              <a:t>je d</a:t>
            </a:r>
            <a:r>
              <a:rPr lang="sr-Cyrl-CS" dirty="0" smtClean="0">
                <a:solidFill>
                  <a:srgbClr val="FF0000"/>
                </a:solidFill>
                <a:latin typeface="Calibri" pitchFamily="34" charset="0"/>
              </a:rPr>
              <a:t>a prosečan korisnik</a:t>
            </a:r>
            <a:r>
              <a:rPr lang="sr-Latn-R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Calibri" pitchFamily="34" charset="0"/>
              </a:rPr>
              <a:t>plati realnu cenu transportne usluge za srednju dužinu </a:t>
            </a:r>
            <a:r>
              <a:rPr lang="sr-Latn-RS" dirty="0" smtClean="0">
                <a:solidFill>
                  <a:srgbClr val="FF0000"/>
                </a:solidFill>
                <a:latin typeface="Calibri" pitchFamily="34" charset="0"/>
              </a:rPr>
              <a:t>vožnje </a:t>
            </a:r>
            <a:r>
              <a:rPr lang="sr-Latn-CS" dirty="0" smtClean="0">
                <a:solidFill>
                  <a:srgbClr val="FF0000"/>
                </a:solidFill>
                <a:latin typeface="Calibri" pitchFamily="34" charset="0"/>
              </a:rPr>
              <a:t>koju treba da pređe roba – pošiljka (putnik) između ulazne i izlazne stanice </a:t>
            </a:r>
            <a:r>
              <a:rPr lang="sr-Cyrl-CS" dirty="0" smtClean="0">
                <a:solidFill>
                  <a:srgbClr val="FF0000"/>
                </a:solidFill>
                <a:latin typeface="Calibri" pitchFamily="34" charset="0"/>
              </a:rPr>
              <a:t>koristeći </a:t>
            </a:r>
            <a:r>
              <a:rPr lang="sr-Latn-RS" dirty="0" smtClean="0">
                <a:solidFill>
                  <a:srgbClr val="FF0000"/>
                </a:solidFill>
                <a:latin typeface="Calibri" pitchFamily="34" charset="0"/>
              </a:rPr>
              <a:t>uslugu određenog vida (podistema) transporta.</a:t>
            </a:r>
          </a:p>
          <a:p>
            <a:pPr algn="just"/>
            <a:endParaRPr lang="sr-Latn-RS" sz="800" dirty="0" smtClean="0">
              <a:latin typeface="Calibri" pitchFamily="34" charset="0"/>
            </a:endParaRPr>
          </a:p>
          <a:p>
            <a:pPr algn="just"/>
            <a:endParaRPr lang="sr-Latn-RS" sz="800" dirty="0" smtClean="0">
              <a:latin typeface="Calibri" pitchFamily="34" charset="0"/>
            </a:endParaRPr>
          </a:p>
          <a:p>
            <a:pPr algn="just"/>
            <a:endParaRPr lang="sr-Latn-RS" sz="800" dirty="0" smtClean="0">
              <a:latin typeface="Calibri" pitchFamily="34" charset="0"/>
            </a:endParaRPr>
          </a:p>
          <a:p>
            <a:pPr algn="just"/>
            <a:r>
              <a:rPr lang="sr-Cyrl-CS" b="1" i="1" dirty="0" smtClean="0">
                <a:latin typeface="Calibri" pitchFamily="34" charset="0"/>
              </a:rPr>
              <a:t>Osnovni zahtevi prilikom izbora i projektovanja tarifnog sistema su:</a:t>
            </a:r>
            <a:endParaRPr lang="sr-Latn-RS" b="1" i="1" dirty="0" smtClean="0">
              <a:latin typeface="Calibri" pitchFamily="34" charset="0"/>
            </a:endParaRPr>
          </a:p>
          <a:p>
            <a:pPr algn="just"/>
            <a:endParaRPr lang="en-US" sz="800" dirty="0" smtClean="0">
              <a:latin typeface="Calibri" pitchFamily="34" charset="0"/>
            </a:endParaRPr>
          </a:p>
          <a:p>
            <a:pPr marL="266700" lvl="0" indent="-266700" algn="just">
              <a:buFont typeface="Arial" pitchFamily="34" charset="0"/>
              <a:buChar char="•"/>
            </a:pPr>
            <a:r>
              <a:rPr lang="sr-Cyrl-CS" dirty="0" smtClean="0">
                <a:latin typeface="Calibri" pitchFamily="34" charset="0"/>
              </a:rPr>
              <a:t>Karakteristike postojećih tokova </a:t>
            </a:r>
            <a:r>
              <a:rPr lang="sr-Latn-RS" dirty="0" smtClean="0">
                <a:latin typeface="Calibri" pitchFamily="34" charset="0"/>
              </a:rPr>
              <a:t>robe ili </a:t>
            </a:r>
            <a:r>
              <a:rPr lang="sr-Cyrl-CS" dirty="0" smtClean="0">
                <a:latin typeface="Calibri" pitchFamily="34" charset="0"/>
              </a:rPr>
              <a:t>putnika (transportnih potreba i transportnih zahteva), </a:t>
            </a:r>
            <a:endParaRPr lang="sr-Latn-RS" dirty="0" smtClean="0">
              <a:latin typeface="Calibri" pitchFamily="34" charset="0"/>
            </a:endParaRPr>
          </a:p>
          <a:p>
            <a:pPr marL="266700" lvl="0" indent="-266700" algn="just"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266700" lvl="0" indent="-266700" algn="just">
              <a:buFont typeface="Arial" pitchFamily="34" charset="0"/>
              <a:buChar char="•"/>
            </a:pPr>
            <a:r>
              <a:rPr lang="sr-Cyrl-CS" dirty="0" smtClean="0">
                <a:latin typeface="Calibri" pitchFamily="34" charset="0"/>
              </a:rPr>
              <a:t>Karakteristike postojeće </a:t>
            </a:r>
            <a:r>
              <a:rPr lang="sr-Latn-RS" dirty="0" smtClean="0">
                <a:latin typeface="Calibri" pitchFamily="34" charset="0"/>
              </a:rPr>
              <a:t>trase – iteinerera (</a:t>
            </a:r>
            <a:r>
              <a:rPr lang="sr-Cyrl-CS" dirty="0" smtClean="0">
                <a:latin typeface="Calibri" pitchFamily="34" charset="0"/>
              </a:rPr>
              <a:t>mreže linija</a:t>
            </a:r>
            <a:r>
              <a:rPr lang="sr-Latn-RS" dirty="0" smtClean="0">
                <a:latin typeface="Calibri" pitchFamily="34" charset="0"/>
              </a:rPr>
              <a:t>)</a:t>
            </a:r>
            <a:r>
              <a:rPr lang="sr-Cyrl-C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u </a:t>
            </a:r>
            <a:r>
              <a:rPr lang="sr-Cyrl-CS" dirty="0" smtClean="0">
                <a:latin typeface="Calibri" pitchFamily="34" charset="0"/>
              </a:rPr>
              <a:t>sistem</a:t>
            </a:r>
            <a:r>
              <a:rPr lang="sr-Latn-RS" dirty="0" smtClean="0">
                <a:latin typeface="Calibri" pitchFamily="34" charset="0"/>
              </a:rPr>
              <a:t>u,</a:t>
            </a:r>
            <a:r>
              <a:rPr lang="sr-Cyrl-CS" dirty="0" smtClean="0">
                <a:latin typeface="Calibri" pitchFamily="34" charset="0"/>
              </a:rPr>
              <a:t> </a:t>
            </a:r>
            <a:endParaRPr lang="sr-Latn-RS" dirty="0" smtClean="0">
              <a:latin typeface="Calibri" pitchFamily="34" charset="0"/>
            </a:endParaRPr>
          </a:p>
          <a:p>
            <a:pPr marL="266700" lvl="0" indent="-266700" algn="just"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266700" lvl="0" indent="-266700" algn="just">
              <a:buFont typeface="Arial" pitchFamily="34" charset="0"/>
              <a:buChar char="•"/>
            </a:pPr>
            <a:r>
              <a:rPr lang="sr-Cyrl-CS" dirty="0" smtClean="0">
                <a:latin typeface="Calibri" pitchFamily="34" charset="0"/>
              </a:rPr>
              <a:t>Planirani nivo prihoda koji se ostvaruje od prodaje </a:t>
            </a:r>
            <a:r>
              <a:rPr lang="sr-Latn-RS" dirty="0" smtClean="0">
                <a:latin typeface="Calibri" pitchFamily="34" charset="0"/>
              </a:rPr>
              <a:t>transportne usluge,</a:t>
            </a:r>
          </a:p>
          <a:p>
            <a:pPr marL="266700" lvl="0" indent="-266700" algn="just"/>
            <a:r>
              <a:rPr lang="sr-Cyrl-CS" sz="800" dirty="0" smtClean="0">
                <a:latin typeface="Calibri" pitchFamily="34" charset="0"/>
              </a:rPr>
              <a:t> </a:t>
            </a:r>
            <a:endParaRPr lang="en-US" sz="800" dirty="0" smtClean="0">
              <a:latin typeface="Calibri" pitchFamily="34" charset="0"/>
            </a:endParaRPr>
          </a:p>
          <a:p>
            <a:pPr marL="266700" lvl="0" indent="-266700" algn="just">
              <a:buFont typeface="Arial" pitchFamily="34" charset="0"/>
              <a:buChar char="•"/>
            </a:pPr>
            <a:r>
              <a:rPr lang="sr-Cyrl-CS" dirty="0" smtClean="0">
                <a:latin typeface="Calibri" pitchFamily="34" charset="0"/>
              </a:rPr>
              <a:t>Nivo cena transpornih usluga (</a:t>
            </a:r>
            <a:r>
              <a:rPr lang="sr-Latn-RS" dirty="0" smtClean="0">
                <a:latin typeface="Calibri" pitchFamily="34" charset="0"/>
              </a:rPr>
              <a:t>Transportna politika ili </a:t>
            </a:r>
            <a:r>
              <a:rPr lang="sr-Cyrl-CS" dirty="0" smtClean="0">
                <a:latin typeface="Calibri" pitchFamily="34" charset="0"/>
              </a:rPr>
              <a:t>Socijalna politika</a:t>
            </a:r>
            <a:r>
              <a:rPr lang="sr-Latn-RS" dirty="0" smtClean="0">
                <a:latin typeface="Calibri" pitchFamily="34" charset="0"/>
              </a:rPr>
              <a:t> u transportu putika </a:t>
            </a:r>
            <a:r>
              <a:rPr lang="sr-Cyrl-CS" dirty="0" smtClean="0">
                <a:latin typeface="Calibri" pitchFamily="34" charset="0"/>
              </a:rPr>
              <a:t>na nivou viših sistema (pre svega grada)) </a:t>
            </a:r>
            <a:endParaRPr lang="sr-Latn-RS" dirty="0" smtClean="0">
              <a:latin typeface="Calibri" pitchFamily="34" charset="0"/>
            </a:endParaRPr>
          </a:p>
          <a:p>
            <a:pPr marL="266700" lvl="0" indent="-266700" algn="just"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266700" lvl="0" indent="-266700" algn="just">
              <a:buFont typeface="Arial" pitchFamily="34" charset="0"/>
              <a:buChar char="•"/>
            </a:pPr>
            <a:r>
              <a:rPr lang="sr-Cyrl-CS" dirty="0" smtClean="0">
                <a:latin typeface="Calibri" pitchFamily="34" charset="0"/>
              </a:rPr>
              <a:t>Tarifna politika, sistem karata i tehnologija sistema naplate</a:t>
            </a:r>
            <a:r>
              <a:rPr lang="sr-Latn-RS" dirty="0" smtClean="0">
                <a:latin typeface="Calibri" pitchFamily="34" charset="0"/>
              </a:rPr>
              <a:t> (karakteristično za transport putnika)</a:t>
            </a:r>
            <a:r>
              <a:rPr lang="sr-Cyrl-CS" dirty="0" smtClean="0">
                <a:latin typeface="Calibri" pitchFamily="34" charset="0"/>
              </a:rPr>
              <a:t>, </a:t>
            </a:r>
            <a:endParaRPr lang="sr-Latn-RS" dirty="0" smtClean="0">
              <a:latin typeface="Calibri" pitchFamily="34" charset="0"/>
            </a:endParaRPr>
          </a:p>
          <a:p>
            <a:pPr marL="266700" lvl="0" indent="-266700" algn="just"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266700" lvl="0" indent="-266700" algn="just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Jednostavnost i laka prihvatljivost tarifnog sistema za sve korisnike, </a:t>
            </a:r>
            <a:endParaRPr lang="sr-Latn-RS" dirty="0" smtClean="0">
              <a:latin typeface="Calibri" pitchFamily="34" charset="0"/>
            </a:endParaRPr>
          </a:p>
          <a:p>
            <a:pPr marL="266700" lvl="0" indent="-266700" algn="just"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266700" lvl="0" indent="-266700" algn="just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Jednakost postupka za sve korisnike sistema, </a:t>
            </a:r>
            <a:r>
              <a:rPr lang="sr-Cyrl-CS" dirty="0" smtClean="0">
                <a:latin typeface="Calibri" pitchFamily="34" charset="0"/>
              </a:rPr>
              <a:t>itd… </a:t>
            </a:r>
            <a:endParaRPr lang="en-US" dirty="0" smtClean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44624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825961"/>
            <a:ext cx="770485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algn="just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Plan rada tehničkog opsluživanja</a:t>
            </a:r>
          </a:p>
          <a:p>
            <a:pPr marL="361950" lvl="0" indent="-361950" algn="just"/>
            <a:endParaRPr lang="pl-PL" sz="20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</a:rPr>
              <a:t>U </a:t>
            </a:r>
            <a:r>
              <a:rPr lang="en-US" dirty="0" err="1" smtClean="0">
                <a:latin typeface="Calibri" pitchFamily="34" charset="0"/>
              </a:rPr>
              <a:t>toku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eksploatacije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dolazi</a:t>
            </a:r>
            <a:r>
              <a:rPr lang="en-US" dirty="0" smtClean="0">
                <a:latin typeface="Calibri" pitchFamily="34" charset="0"/>
              </a:rPr>
              <a:t> do </a:t>
            </a:r>
            <a:r>
              <a:rPr lang="en-US" dirty="0" err="1" smtClean="0">
                <a:latin typeface="Calibri" pitchFamily="34" charset="0"/>
              </a:rPr>
              <a:t>promene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tehničkog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stanja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vozila</a:t>
            </a:r>
            <a:r>
              <a:rPr lang="en-US" dirty="0" smtClean="0">
                <a:latin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</a:rPr>
              <a:t>Osnovni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procesi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koji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utiču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promenu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tehničkog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stanja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podsklopova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sklopova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</a:rPr>
              <a:t>trenje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korozija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zamor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starenje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materijala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kojih</a:t>
            </a:r>
            <a:r>
              <a:rPr lang="en-US" dirty="0" smtClean="0">
                <a:latin typeface="Calibri" pitchFamily="34" charset="0"/>
              </a:rPr>
              <a:t> je </a:t>
            </a:r>
            <a:r>
              <a:rPr lang="en-US" dirty="0" err="1" smtClean="0">
                <a:latin typeface="Calibri" pitchFamily="34" charset="0"/>
              </a:rPr>
              <a:t>vozilo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sačinjeno</a:t>
            </a:r>
            <a:r>
              <a:rPr lang="en-US" dirty="0" smtClean="0">
                <a:latin typeface="Calibri" pitchFamily="34" charset="0"/>
              </a:rPr>
              <a:t>. 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 </a:t>
            </a:r>
          </a:p>
          <a:p>
            <a:pPr algn="just"/>
            <a:r>
              <a:rPr lang="en-US" dirty="0" err="1" smtClean="0">
                <a:latin typeface="Calibri" pitchFamily="34" charset="0"/>
              </a:rPr>
              <a:t>Intenzitet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ovih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procesa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zavisi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od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kvaliteta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vozila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ugrađena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svojstva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vozila</a:t>
            </a:r>
            <a:r>
              <a:rPr lang="en-US" dirty="0" smtClean="0">
                <a:latin typeface="Calibri" pitchFamily="34" charset="0"/>
              </a:rPr>
              <a:t>),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uslova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eksploatacije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(tip </a:t>
            </a:r>
            <a:r>
              <a:rPr lang="en-US" dirty="0" err="1" smtClean="0">
                <a:latin typeface="Calibri" pitchFamily="34" charset="0"/>
              </a:rPr>
              <a:t>trase</a:t>
            </a:r>
            <a:r>
              <a:rPr lang="en-US" dirty="0" smtClean="0">
                <a:latin typeface="Calibri" pitchFamily="34" charset="0"/>
              </a:rPr>
              <a:t> - </a:t>
            </a:r>
            <a:r>
              <a:rPr lang="en-US" dirty="0" err="1" smtClean="0">
                <a:latin typeface="Calibri" pitchFamily="34" charset="0"/>
              </a:rPr>
              <a:t>itinerera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opterećenja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usponi</a:t>
            </a:r>
            <a:r>
              <a:rPr lang="en-US" dirty="0" smtClean="0">
                <a:latin typeface="Calibri" pitchFamily="34" charset="0"/>
              </a:rPr>
              <a:t>, I sl.)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intenziteta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eksploatacije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časovi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vozila</a:t>
            </a:r>
            <a:r>
              <a:rPr lang="en-US" dirty="0" smtClean="0">
                <a:latin typeface="Calibri" pitchFamily="34" charset="0"/>
              </a:rPr>
              <a:t>).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 </a:t>
            </a:r>
          </a:p>
          <a:p>
            <a:pPr algn="just"/>
            <a:r>
              <a:rPr lang="en-US" dirty="0" err="1" smtClean="0">
                <a:latin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</a:rPr>
              <a:t> bi se </a:t>
            </a:r>
            <a:r>
              <a:rPr lang="en-US" dirty="0" err="1" smtClean="0">
                <a:latin typeface="Calibri" pitchFamily="34" charset="0"/>
              </a:rPr>
              <a:t>obezbedio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broj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koji</a:t>
            </a:r>
            <a:r>
              <a:rPr lang="en-US" dirty="0" smtClean="0">
                <a:latin typeface="Calibri" pitchFamily="34" charset="0"/>
              </a:rPr>
              <a:t> je </a:t>
            </a:r>
            <a:r>
              <a:rPr lang="en-US" dirty="0" err="1" smtClean="0">
                <a:latin typeface="Calibri" pitchFamily="34" charset="0"/>
              </a:rPr>
              <a:t>potreban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radi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neophodno</a:t>
            </a:r>
            <a:r>
              <a:rPr lang="en-US" dirty="0" smtClean="0">
                <a:latin typeface="Calibri" pitchFamily="34" charset="0"/>
              </a:rPr>
              <a:t> je </a:t>
            </a:r>
            <a:r>
              <a:rPr lang="en-US" dirty="0" err="1" smtClean="0">
                <a:latin typeface="Calibri" pitchFamily="34" charset="0"/>
              </a:rPr>
              <a:t>intervencijama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tehničkog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opsluživanja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odražavati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ih</a:t>
            </a:r>
            <a:r>
              <a:rPr lang="en-US" dirty="0" smtClean="0">
                <a:latin typeface="Calibri" pitchFamily="34" charset="0"/>
              </a:rPr>
              <a:t> u </a:t>
            </a:r>
            <a:r>
              <a:rPr lang="en-US" dirty="0" err="1" smtClean="0">
                <a:latin typeface="Calibri" pitchFamily="34" charset="0"/>
              </a:rPr>
              <a:t>ispravnom</a:t>
            </a:r>
            <a:r>
              <a:rPr lang="en-US" dirty="0" smtClean="0">
                <a:latin typeface="Calibri" pitchFamily="34" charset="0"/>
              </a:rPr>
              <a:t> - </a:t>
            </a:r>
            <a:r>
              <a:rPr lang="en-US" dirty="0" err="1" smtClean="0">
                <a:latin typeface="Calibri" pitchFamily="34" charset="0"/>
              </a:rPr>
              <a:t>raspoloživom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stanju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kroz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preventivno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održavanje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ili</a:t>
            </a:r>
            <a:r>
              <a:rPr lang="en-US" dirty="0" smtClean="0">
                <a:latin typeface="Calibri" pitchFamily="34" charset="0"/>
              </a:rPr>
              <a:t> u </a:t>
            </a:r>
            <a:r>
              <a:rPr lang="en-US" dirty="0" err="1" smtClean="0">
                <a:latin typeface="Calibri" pitchFamily="34" charset="0"/>
              </a:rPr>
              <a:t>slučaju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kvarova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opravkama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dovesti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ih</a:t>
            </a:r>
            <a:r>
              <a:rPr lang="en-US" dirty="0" smtClean="0">
                <a:latin typeface="Calibri" pitchFamily="34" charset="0"/>
              </a:rPr>
              <a:t> u </a:t>
            </a:r>
            <a:r>
              <a:rPr lang="en-US" dirty="0" err="1" smtClean="0">
                <a:latin typeface="Calibri" pitchFamily="34" charset="0"/>
              </a:rPr>
              <a:t>ispravno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stanje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tzv</a:t>
            </a:r>
            <a:r>
              <a:rPr lang="en-US" dirty="0" smtClean="0">
                <a:latin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</a:rPr>
              <a:t>obnavljanje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radne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sposobnosti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ili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korektivno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održavanje</a:t>
            </a:r>
            <a:r>
              <a:rPr lang="en-US" dirty="0" smtClean="0">
                <a:latin typeface="Calibri" pitchFamily="34" charset="0"/>
              </a:rPr>
              <a:t>).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 </a:t>
            </a:r>
          </a:p>
          <a:p>
            <a:pPr algn="just"/>
            <a:r>
              <a:rPr lang="en-US" dirty="0" err="1" smtClean="0">
                <a:latin typeface="Calibri" pitchFamily="34" charset="0"/>
              </a:rPr>
              <a:t>Ove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operacije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moraju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biti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usklađene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potrebama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izvršenja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transportnog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procesa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moraju</a:t>
            </a:r>
            <a:r>
              <a:rPr lang="en-US" dirty="0" smtClean="0">
                <a:latin typeface="Calibri" pitchFamily="34" charset="0"/>
              </a:rPr>
              <a:t> se </a:t>
            </a:r>
            <a:r>
              <a:rPr lang="en-US" dirty="0" err="1" smtClean="0">
                <a:latin typeface="Calibri" pitchFamily="34" charset="0"/>
              </a:rPr>
              <a:t>planirati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organizovati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 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44624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841931"/>
            <a:ext cx="792088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 smtClean="0">
                <a:latin typeface="Calibri" pitchFamily="34" charset="0"/>
              </a:rPr>
              <a:t>U </a:t>
            </a:r>
            <a:r>
              <a:rPr lang="en-US" dirty="0" err="1" smtClean="0">
                <a:latin typeface="Calibri" pitchFamily="34" charset="0"/>
              </a:rPr>
              <a:t>okviru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plana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tehničkog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održavanja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planiraju</a:t>
            </a:r>
            <a:r>
              <a:rPr lang="en-US" dirty="0" smtClean="0">
                <a:latin typeface="Calibri" pitchFamily="34" charset="0"/>
              </a:rPr>
              <a:t> se 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karakteristike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zahteva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za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održavanjem</a:t>
            </a:r>
            <a:r>
              <a:rPr lang="en-US" dirty="0" smtClean="0">
                <a:latin typeface="Calibri" pitchFamily="34" charset="0"/>
              </a:rPr>
              <a:t> u </a:t>
            </a:r>
            <a:r>
              <a:rPr lang="en-US" dirty="0" err="1" smtClean="0">
                <a:latin typeface="Calibri" pitchFamily="34" charset="0"/>
              </a:rPr>
              <a:t>okviru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kojih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treba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</a:rPr>
              <a:t> se </a:t>
            </a:r>
            <a:r>
              <a:rPr lang="en-US" dirty="0" err="1" smtClean="0">
                <a:latin typeface="Calibri" pitchFamily="34" charset="0"/>
              </a:rPr>
              <a:t>definišu</a:t>
            </a:r>
            <a:r>
              <a:rPr lang="en-US" dirty="0" smtClean="0">
                <a:latin typeface="Calibri" pitchFamily="34" charset="0"/>
              </a:rPr>
              <a:t>:</a:t>
            </a:r>
            <a:endParaRPr lang="sr-Latn-RS" dirty="0" smtClean="0">
              <a:latin typeface="Calibri" pitchFamily="34" charset="0"/>
            </a:endParaRPr>
          </a:p>
          <a:p>
            <a:pPr algn="just"/>
            <a:endParaRPr lang="sr-Latn-RS" sz="800" dirty="0" smtClean="0">
              <a:latin typeface="Calibri" pitchFamily="34" charset="0"/>
            </a:endParaRPr>
          </a:p>
          <a:p>
            <a:pPr marL="361950" lvl="0" indent="-361950" algn="just"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vrste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radova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i="1" dirty="0" err="1" smtClean="0">
                <a:latin typeface="Calibri" pitchFamily="34" charset="0"/>
              </a:rPr>
              <a:t>šta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treba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raditi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vozilima</a:t>
            </a:r>
            <a:r>
              <a:rPr lang="en-US" dirty="0" smtClean="0">
                <a:latin typeface="Calibri" pitchFamily="34" charset="0"/>
              </a:rPr>
              <a:t>),</a:t>
            </a:r>
          </a:p>
          <a:p>
            <a:pPr marL="361950" lvl="0" indent="-361950" algn="just"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obim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radova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i="1" dirty="0" err="1" smtClean="0">
                <a:latin typeface="Calibri" pitchFamily="34" charset="0"/>
              </a:rPr>
              <a:t>koji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obim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radova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treba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obaviti</a:t>
            </a:r>
            <a:r>
              <a:rPr lang="en-US" dirty="0" smtClean="0">
                <a:latin typeface="Calibri" pitchFamily="34" charset="0"/>
              </a:rPr>
              <a:t>),</a:t>
            </a:r>
          </a:p>
          <a:p>
            <a:pPr marL="361950" lvl="0" indent="-361950" algn="just">
              <a:buFont typeface="Arial" pitchFamily="34" charset="0"/>
              <a:buChar char="•"/>
            </a:pPr>
            <a:r>
              <a:rPr lang="sr-Latn-RS" dirty="0" err="1" smtClean="0">
                <a:latin typeface="Calibri" pitchFamily="34" charset="0"/>
              </a:rPr>
              <a:t>p</a:t>
            </a:r>
            <a:r>
              <a:rPr lang="en-US" dirty="0" err="1" smtClean="0">
                <a:latin typeface="Calibri" pitchFamily="34" charset="0"/>
              </a:rPr>
              <a:t>eriodičnost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radova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i="1" dirty="0" err="1" smtClean="0">
                <a:latin typeface="Calibri" pitchFamily="34" charset="0"/>
              </a:rPr>
              <a:t>kada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treba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vršiti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radove</a:t>
            </a:r>
            <a:r>
              <a:rPr lang="en-US" dirty="0" smtClean="0">
                <a:latin typeface="Calibri" pitchFamily="34" charset="0"/>
              </a:rPr>
              <a:t>).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 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U </a:t>
            </a:r>
            <a:r>
              <a:rPr lang="en-US" dirty="0" err="1" smtClean="0">
                <a:latin typeface="Calibri" pitchFamily="34" charset="0"/>
              </a:rPr>
              <a:t>okviru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plana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treba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predvideti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takođe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tehnologiju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izvršenja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procesa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održavanja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tj</a:t>
            </a:r>
            <a:r>
              <a:rPr lang="en-US" dirty="0" smtClean="0">
                <a:latin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</a:rPr>
              <a:t>način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kako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planirani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obim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radova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vrstama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obaviti</a:t>
            </a:r>
            <a:r>
              <a:rPr lang="en-US" dirty="0" smtClean="0">
                <a:latin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</a:rPr>
              <a:t>Ovo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podrazumeva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proračun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neophodnih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kapaciteta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održavanje</a:t>
            </a:r>
            <a:r>
              <a:rPr lang="en-US" dirty="0" smtClean="0">
                <a:latin typeface="Calibri" pitchFamily="34" charset="0"/>
              </a:rPr>
              <a:t>: </a:t>
            </a:r>
          </a:p>
          <a:p>
            <a:pPr algn="just"/>
            <a:r>
              <a:rPr lang="en-US" sz="800" dirty="0" smtClean="0">
                <a:latin typeface="Calibri" pitchFamily="34" charset="0"/>
              </a:rPr>
              <a:t> </a:t>
            </a:r>
          </a:p>
          <a:p>
            <a:pPr marL="361950" lvl="0" indent="-361950" algn="just"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sredstava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rada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postrojenja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mašina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alata</a:t>
            </a:r>
            <a:r>
              <a:rPr lang="en-US" dirty="0" smtClean="0">
                <a:latin typeface="Calibri" pitchFamily="34" charset="0"/>
              </a:rPr>
              <a:t>),</a:t>
            </a:r>
          </a:p>
          <a:p>
            <a:pPr marL="361950" lvl="0" indent="-361950" algn="just"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broj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izvršilaca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po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specijalnostima-mehaničari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električari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gumari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limari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itd</a:t>
            </a:r>
            <a:r>
              <a:rPr lang="en-US" dirty="0" smtClean="0">
                <a:latin typeface="Calibri" pitchFamily="34" charset="0"/>
              </a:rPr>
              <a:t>…), </a:t>
            </a:r>
          </a:p>
          <a:p>
            <a:pPr marL="361950" lvl="0" indent="-361950" algn="just"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utroška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delova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materijala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itd</a:t>
            </a:r>
            <a:r>
              <a:rPr lang="en-US" dirty="0" smtClean="0">
                <a:latin typeface="Calibri" pitchFamily="34" charset="0"/>
              </a:rPr>
              <a:t>… 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 </a:t>
            </a:r>
          </a:p>
          <a:p>
            <a:pPr algn="just"/>
            <a:r>
              <a:rPr lang="sl-SI" dirty="0" smtClean="0">
                <a:latin typeface="Calibri" pitchFamily="34" charset="0"/>
              </a:rPr>
              <a:t>Rezultat aktivnosti planiranja rada tehničkog opsluživanja je obezbeđenje </a:t>
            </a:r>
            <a:r>
              <a:rPr lang="sl-SI" b="1" dirty="0" smtClean="0">
                <a:solidFill>
                  <a:srgbClr val="FF0000"/>
                </a:solidFill>
                <a:latin typeface="Calibri" pitchFamily="34" charset="0"/>
              </a:rPr>
              <a:t>eksploatacione pouzdanosti </a:t>
            </a:r>
            <a:r>
              <a:rPr lang="sl-SI" dirty="0" smtClean="0">
                <a:latin typeface="Calibri" pitchFamily="34" charset="0"/>
              </a:rPr>
              <a:t>koja se definiše kao sposobnost transportnog sistema da pod zadatim uslovima obezbedi odgovarajuća aktivna sredstva za rad (u kvantitativnom i kvalitativnom smislu) u cilju zadovoljenja transportnih zahteva zadatog obima (zadatih kvantitativnih karakteristika) u poznatim uslovima u okruženju. </a:t>
            </a:r>
            <a:endParaRPr lang="en-US" dirty="0" smtClean="0">
              <a:latin typeface="Calibri" pitchFamily="34" charset="0"/>
            </a:endParaRPr>
          </a:p>
          <a:p>
            <a:pPr lvl="0" algn="just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44624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749600"/>
            <a:ext cx="792088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sl-SI" dirty="0" smtClean="0">
                <a:latin typeface="Calibri" pitchFamily="34" charset="0"/>
              </a:rPr>
              <a:t>Osnovni pokazatelji svojstva eksploatacione pouzdanosti kvaliteta sistema su:</a:t>
            </a:r>
          </a:p>
          <a:p>
            <a:pPr algn="just"/>
            <a:endParaRPr lang="sl-SI" i="1" dirty="0" smtClean="0">
              <a:latin typeface="Calibri" pitchFamily="34" charset="0"/>
            </a:endParaRPr>
          </a:p>
          <a:p>
            <a:r>
              <a:rPr lang="sl-SI" b="1" i="1" dirty="0" smtClean="0">
                <a:solidFill>
                  <a:srgbClr val="FF0000"/>
                </a:solidFill>
                <a:latin typeface="Calibri" pitchFamily="34" charset="0"/>
              </a:rPr>
              <a:t>Broj vozila tehnički ispravnih (N</a:t>
            </a:r>
            <a:r>
              <a:rPr lang="sl-SI" b="1" i="1" baseline="-25000" dirty="0" smtClean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sl-SI" b="1" dirty="0" smtClean="0">
                <a:solidFill>
                  <a:srgbClr val="FF0000"/>
                </a:solidFill>
                <a:latin typeface="Calibri" pitchFamily="34" charset="0"/>
              </a:rPr>
              <a:t>), </a:t>
            </a:r>
            <a:r>
              <a:rPr lang="sl-SI" dirty="0" smtClean="0">
                <a:latin typeface="Calibri" pitchFamily="34" charset="0"/>
              </a:rPr>
              <a:t>predstavlja sumu svih tehnički ispravnih vozila u sistemu određenih konstrukcijsko-eksploatacionih karakteristika, odnosno:</a:t>
            </a:r>
            <a:endParaRPr lang="en-US" dirty="0" smtClean="0">
              <a:latin typeface="Calibri" pitchFamily="34" charset="0"/>
            </a:endParaRPr>
          </a:p>
          <a:p>
            <a:r>
              <a:rPr lang="sl-SI" dirty="0" smtClean="0">
                <a:latin typeface="Calibri" pitchFamily="34" charset="0"/>
              </a:rPr>
              <a:t> </a:t>
            </a:r>
            <a:endParaRPr lang="en-US" dirty="0" smtClean="0">
              <a:latin typeface="Calibri" pitchFamily="34" charset="0"/>
            </a:endParaRPr>
          </a:p>
          <a:p>
            <a:pPr algn="r"/>
            <a:r>
              <a:rPr lang="sl-SI" dirty="0" smtClean="0">
                <a:latin typeface="Calibri" pitchFamily="34" charset="0"/>
              </a:rPr>
              <a:t> , [vozila] </a:t>
            </a:r>
          </a:p>
          <a:p>
            <a:endParaRPr lang="sl-SI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sl-SI" dirty="0" smtClean="0">
                <a:latin typeface="Calibri" pitchFamily="34" charset="0"/>
              </a:rPr>
              <a:t>gde je:</a:t>
            </a:r>
          </a:p>
          <a:p>
            <a:endParaRPr lang="sr-Latn-RS" dirty="0" smtClean="0">
              <a:latin typeface="Calibri" pitchFamily="34" charset="0"/>
            </a:endParaRPr>
          </a:p>
          <a:p>
            <a:r>
              <a:rPr lang="sl-SI" baseline="-25000" dirty="0" smtClean="0">
                <a:latin typeface="Calibri" pitchFamily="34" charset="0"/>
              </a:rPr>
              <a:t>	</a:t>
            </a:r>
            <a:r>
              <a:rPr lang="sl-SI" sz="1600" dirty="0" smtClean="0">
                <a:latin typeface="Calibri" pitchFamily="34" charset="0"/>
              </a:rPr>
              <a:t>-</a:t>
            </a:r>
            <a:r>
              <a:rPr lang="sl-SI" sz="1600" i="1" dirty="0" smtClean="0">
                <a:latin typeface="Calibri" pitchFamily="34" charset="0"/>
              </a:rPr>
              <a:t> </a:t>
            </a:r>
            <a:r>
              <a:rPr lang="sl-SI" sz="1600" dirty="0" smtClean="0">
                <a:latin typeface="Calibri" pitchFamily="34" charset="0"/>
              </a:rPr>
              <a:t>broj vozila tehnički ispravnih i operativno spremnih (tehnički i organizacijski),</a:t>
            </a:r>
            <a:endParaRPr lang="en-US" sz="1600" dirty="0" smtClean="0">
              <a:latin typeface="Calibri" pitchFamily="34" charset="0"/>
            </a:endParaRPr>
          </a:p>
          <a:p>
            <a:r>
              <a:rPr lang="sl-SI" sz="1600" baseline="-25000" dirty="0" smtClean="0">
                <a:latin typeface="Calibri" pitchFamily="34" charset="0"/>
              </a:rPr>
              <a:t> </a:t>
            </a:r>
            <a:r>
              <a:rPr lang="sl-SI" sz="1600" dirty="0" smtClean="0">
                <a:latin typeface="Calibri" pitchFamily="34" charset="0"/>
              </a:rPr>
              <a:t>	-</a:t>
            </a:r>
            <a:r>
              <a:rPr lang="sl-SI" sz="1600" i="1" dirty="0" smtClean="0">
                <a:latin typeface="Calibri" pitchFamily="34" charset="0"/>
              </a:rPr>
              <a:t> </a:t>
            </a:r>
            <a:r>
              <a:rPr lang="sl-SI" sz="1600" dirty="0" smtClean="0">
                <a:latin typeface="Calibri" pitchFamily="34" charset="0"/>
              </a:rPr>
              <a:t>broj vozila tehnički ispravnih i operativno nespremnih (radi ostalih uslova),</a:t>
            </a:r>
            <a:endParaRPr lang="en-US" sz="1600" dirty="0" smtClean="0">
              <a:latin typeface="Calibri" pitchFamily="34" charset="0"/>
            </a:endParaRPr>
          </a:p>
          <a:p>
            <a:r>
              <a:rPr lang="pl-PL" sz="1600" baseline="-25000" dirty="0" smtClean="0">
                <a:latin typeface="Calibri" pitchFamily="34" charset="0"/>
              </a:rPr>
              <a:t>	</a:t>
            </a:r>
            <a:r>
              <a:rPr lang="pl-PL" sz="1600" dirty="0" smtClean="0">
                <a:latin typeface="Calibri" pitchFamily="34" charset="0"/>
              </a:rPr>
              <a:t>- broj vozila tehnički ispravnih i nalaze se na radu,</a:t>
            </a:r>
            <a:endParaRPr lang="en-US" sz="1600" dirty="0" smtClean="0">
              <a:latin typeface="Calibri" pitchFamily="34" charset="0"/>
            </a:endParaRPr>
          </a:p>
          <a:p>
            <a:r>
              <a:rPr lang="pl-PL" sz="1600" i="1" dirty="0" smtClean="0">
                <a:latin typeface="Calibri" pitchFamily="34" charset="0"/>
              </a:rPr>
              <a:t> 	- </a:t>
            </a:r>
            <a:r>
              <a:rPr lang="pl-PL" sz="1600" dirty="0" smtClean="0">
                <a:latin typeface="Calibri" pitchFamily="34" charset="0"/>
              </a:rPr>
              <a:t>broj vozila tehnički ispravnih i nalaze se u autobazi.</a:t>
            </a:r>
            <a:endParaRPr lang="en-US" sz="1600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 </a:t>
            </a:r>
            <a:endParaRPr lang="en-US" dirty="0" smtClean="0">
              <a:latin typeface="Calibri" pitchFamily="34" charset="0"/>
            </a:endParaRPr>
          </a:p>
          <a:p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Broj vozila tehnički neispravnih (N</a:t>
            </a:r>
            <a:r>
              <a:rPr lang="pl-PL" b="1" i="1" baseline="-25000" dirty="0" smtClean="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pl-PL" i="1" dirty="0" smtClean="0">
                <a:latin typeface="Calibri" pitchFamily="34" charset="0"/>
              </a:rPr>
              <a:t>, </a:t>
            </a:r>
            <a:r>
              <a:rPr lang="pl-PL" dirty="0" smtClean="0">
                <a:latin typeface="Calibri" pitchFamily="34" charset="0"/>
              </a:rPr>
              <a:t>predstavlja sumu svih tehnički neispravnih vozila određenih konstrukcijsko-eksploatacionih karakteristika, odnosno:</a:t>
            </a:r>
            <a:endParaRPr lang="en-US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 </a:t>
            </a:r>
            <a:endParaRPr lang="en-US" dirty="0" smtClean="0">
              <a:latin typeface="Calibri" pitchFamily="34" charset="0"/>
            </a:endParaRPr>
          </a:p>
          <a:p>
            <a:pPr algn="ctr"/>
            <a:r>
              <a:rPr lang="pl-PL" dirty="0" smtClean="0">
                <a:latin typeface="Calibri" pitchFamily="34" charset="0"/>
              </a:rPr>
              <a:t>                                                                                                , [vozila]</a:t>
            </a:r>
            <a:endParaRPr lang="en-US" dirty="0" smtClean="0">
              <a:latin typeface="Calibri" pitchFamily="34" charset="0"/>
            </a:endParaRPr>
          </a:p>
          <a:p>
            <a:pPr algn="just"/>
            <a:endParaRPr lang="sl-SI" i="1" dirty="0" smtClean="0">
              <a:latin typeface="Calibri" pitchFamily="34" charset="0"/>
            </a:endParaRPr>
          </a:p>
          <a:p>
            <a:pPr algn="just"/>
            <a:endParaRPr lang="sl-SI" i="1" dirty="0" smtClean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marL="361950" lvl="0" indent="-361950" algn="just"/>
            <a:endParaRPr lang="en-US" dirty="0">
              <a:latin typeface="Calibri" pitchFamily="34" charset="0"/>
            </a:endParaRP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267744" y="2060848"/>
          <a:ext cx="4883685" cy="648072"/>
        </p:xfrm>
        <a:graphic>
          <a:graphicData uri="http://schemas.openxmlformats.org/presentationml/2006/ole">
            <p:oleObj spid="_x0000_s137218" name="Equation" r:id="rId3" imgW="3349870" imgH="444500" progId="Equation.3">
              <p:embed/>
            </p:oleObj>
          </a:graphicData>
        </a:graphic>
      </p:graphicFrame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827584" y="3284984"/>
          <a:ext cx="293687" cy="204787"/>
        </p:xfrm>
        <a:graphic>
          <a:graphicData uri="http://schemas.openxmlformats.org/presentationml/2006/ole">
            <p:oleObj spid="_x0000_s137219" name="Equation" r:id="rId4" imgW="293375" imgH="204434" progId="Equation.3">
              <p:embed/>
            </p:oleObj>
          </a:graphicData>
        </a:graphic>
      </p:graphicFrame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827584" y="3573016"/>
          <a:ext cx="339725" cy="204787"/>
        </p:xfrm>
        <a:graphic>
          <a:graphicData uri="http://schemas.openxmlformats.org/presentationml/2006/ole">
            <p:oleObj spid="_x0000_s137220" name="Equation" r:id="rId5" imgW="340171" imgH="204434" progId="Equation.3">
              <p:embed/>
            </p:oleObj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827584" y="3861048"/>
          <a:ext cx="204787" cy="204787"/>
        </p:xfrm>
        <a:graphic>
          <a:graphicData uri="http://schemas.openxmlformats.org/presentationml/2006/ole">
            <p:oleObj spid="_x0000_s137221" name="Equation" r:id="rId6" imgW="204462" imgH="204434" progId="Equation.3">
              <p:embed/>
            </p:oleObj>
          </a:graphicData>
        </a:graphic>
      </p:graphicFrame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827584" y="4077072"/>
          <a:ext cx="219075" cy="231775"/>
        </p:xfrm>
        <a:graphic>
          <a:graphicData uri="http://schemas.openxmlformats.org/presentationml/2006/ole">
            <p:oleObj spid="_x0000_s137222" name="Equation" r:id="rId7" imgW="218501" imgH="231068" progId="Equation.3">
              <p:embed/>
            </p:oleObj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5076056" y="5229200"/>
          <a:ext cx="1152129" cy="589566"/>
        </p:xfrm>
        <a:graphic>
          <a:graphicData uri="http://schemas.openxmlformats.org/presentationml/2006/ole">
            <p:oleObj spid="_x0000_s137223" name="Equation" r:id="rId8" imgW="812810" imgH="41642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OSNOVNI POJMOVI</a:t>
            </a:r>
            <a:endParaRPr lang="en-US" sz="1800" dirty="0"/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107504" y="1728057"/>
            <a:ext cx="7777162" cy="32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35" tIns="50167" rIns="100335" bIns="50167">
            <a:spAutoFit/>
          </a:bodyPr>
          <a:lstStyle/>
          <a:p>
            <a:pPr marL="180975" lvl="2" indent="-180975" algn="just">
              <a:spcBef>
                <a:spcPct val="20000"/>
              </a:spcBef>
              <a:buFont typeface="Calibri" pitchFamily="34" charset="0"/>
              <a:buChar char="-"/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Istovremenost proizvodnje i tro</a:t>
            </a:r>
            <a:r>
              <a:rPr lang="sr-Cyrl-CS" dirty="0" smtClean="0">
                <a:solidFill>
                  <a:srgbClr val="FF0000"/>
                </a:solidFill>
                <a:latin typeface="Calibri" pitchFamily="34" charset="0"/>
              </a:rPr>
              <a:t>š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enja usluge u prostoru i vremenu</a:t>
            </a:r>
            <a:r>
              <a:rPr lang="sr-Cyrl-C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Cyrl-CS" dirty="0" smtClean="0">
                <a:latin typeface="Calibri" pitchFamily="34" charset="0"/>
              </a:rPr>
              <a:t>-  </a:t>
            </a:r>
            <a:r>
              <a:rPr lang="ru-RU" dirty="0" smtClean="0">
                <a:latin typeface="Calibri" pitchFamily="34" charset="0"/>
              </a:rPr>
              <a:t>Transportna usluga se mora pru</a:t>
            </a:r>
            <a:r>
              <a:rPr lang="sr-Cyrl-CS" dirty="0" smtClean="0">
                <a:latin typeface="Calibri" pitchFamily="34" charset="0"/>
              </a:rPr>
              <a:t>ž</a:t>
            </a:r>
            <a:r>
              <a:rPr lang="ru-RU" dirty="0" smtClean="0">
                <a:latin typeface="Calibri" pitchFamily="34" charset="0"/>
              </a:rPr>
              <a:t>iti</a:t>
            </a:r>
            <a:r>
              <a:rPr lang="sr-Cyrl-CS" dirty="0" smtClean="0">
                <a:latin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</a:rPr>
              <a:t>na mestu gde</a:t>
            </a:r>
            <a:r>
              <a:rPr lang="sr-Cyrl-CS" dirty="0" smtClean="0">
                <a:latin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</a:rPr>
              <a:t>i momentu vremena kada je zahtev ispostavljen</a:t>
            </a:r>
            <a:r>
              <a:rPr lang="sr-Cyrl-CS" dirty="0" smtClean="0">
                <a:latin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</a:rPr>
              <a:t>u obimu i kvalitetu kako je zahtevano</a:t>
            </a:r>
            <a:r>
              <a:rPr lang="sr-Cyrl-CS" dirty="0" smtClean="0">
                <a:latin typeface="Calibri" pitchFamily="34" charset="0"/>
              </a:rPr>
              <a:t>. </a:t>
            </a:r>
            <a:endParaRPr lang="sr-Latn-RS" dirty="0" smtClean="0">
              <a:latin typeface="Calibri" pitchFamily="34" charset="0"/>
            </a:endParaRPr>
          </a:p>
          <a:p>
            <a:pPr marL="180975" lvl="2" indent="-180975" algn="just">
              <a:spcBef>
                <a:spcPct val="20000"/>
              </a:spcBef>
              <a:buFont typeface="Calibri" pitchFamily="34" charset="0"/>
              <a:buChar char="-"/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Pouzdanost funkcionisanja </a:t>
            </a:r>
            <a:r>
              <a:rPr lang="ru-RU" dirty="0" smtClean="0">
                <a:latin typeface="Calibri" pitchFamily="34" charset="0"/>
              </a:rPr>
              <a:t>u pogledu obima i kvaliteta usluge  transportnih kao organizacijsko-tehnoloških sistema obezbeđuje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se rezerviranjem kapaciteta </a:t>
            </a:r>
            <a:r>
              <a:rPr lang="ru-RU" dirty="0" smtClean="0">
                <a:latin typeface="Calibri" pitchFamily="34" charset="0"/>
              </a:rPr>
              <a:t>- vozila, a ne kao kod drugih proizvodno-tehnoloških sistema rezerviranjem proizvoda-usluga. </a:t>
            </a:r>
          </a:p>
          <a:p>
            <a:pPr marL="180975" lvl="2" indent="-180975" algn="just">
              <a:spcBef>
                <a:spcPct val="20000"/>
              </a:spcBef>
              <a:buFont typeface="Calibri" pitchFamily="34" charset="0"/>
              <a:buChar char="-"/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Završna kontrola kvaliteta</a:t>
            </a:r>
            <a:r>
              <a:rPr lang="ru-RU" dirty="0" smtClean="0">
                <a:latin typeface="Calibri" pitchFamily="34" charset="0"/>
              </a:rPr>
              <a:t>, kao faktor pouzdanosti sistema, pre realizacije usluge nije moguća zbog pomenute osobine jednovremenosti isporuke i trošenja usluge. Kontrola kvaliteta usluge se obavlja dakle jednovremeno sa "trošenjem" usluge</a:t>
            </a:r>
            <a:endParaRPr lang="sr-Latn-R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44624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692696"/>
            <a:ext cx="756084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Raspoloživost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(A)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</a:rPr>
              <a:t>se može definisati kao sposobnost objekta za obavljanje potrebnih funkcija pri datim uslovima u datom trenutku ili u bilo kojem trenutku datog intervala vremena, podrazumevajući da su obezbeđeni potrebni spoljni resursi. Raspoloživost je kompleksni pokazatelj koji pokazuje srednju raspoloživost, odnosno raspoloživost voznog parka u vremenu.</a:t>
            </a:r>
            <a:endParaRPr lang="en-US" dirty="0" smtClean="0">
              <a:latin typeface="Calibri" pitchFamily="34" charset="0"/>
            </a:endParaRPr>
          </a:p>
          <a:p>
            <a:pPr algn="just"/>
            <a:endParaRPr lang="pl-PL" sz="8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Trenutna raspoloživost (A</a:t>
            </a:r>
            <a:r>
              <a:rPr lang="pl-PL" b="1" i="1" baseline="-25000" dirty="0" smtClean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lang="pl-PL" dirty="0" smtClean="0">
                <a:latin typeface="Calibri" pitchFamily="34" charset="0"/>
              </a:rPr>
              <a:t>može se iskazati kao odnos između broja vozila koja su bila ispravna i inventarskog broja vozila u posmatranom periodu vremena, odnosno:</a:t>
            </a:r>
            <a:endParaRPr lang="en-US" dirty="0" smtClean="0">
              <a:latin typeface="Calibri" pitchFamily="34" charset="0"/>
            </a:endParaRPr>
          </a:p>
          <a:p>
            <a:pPr marL="361950" lvl="0" indent="-361950" algn="just"/>
            <a:endParaRPr lang="en-US" dirty="0">
              <a:latin typeface="Calibri" pitchFamily="34" charset="0"/>
            </a:endParaRPr>
          </a:p>
        </p:txBody>
      </p:sp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3275856" y="2924944"/>
          <a:ext cx="1668932" cy="648072"/>
        </p:xfrm>
        <a:graphic>
          <a:graphicData uri="http://schemas.openxmlformats.org/presentationml/2006/ole">
            <p:oleObj spid="_x0000_s138242" name="Equation" r:id="rId3" imgW="901722" imgH="402389" progId="Equation.3">
              <p:embed/>
            </p:oleObj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79512" y="3429000"/>
            <a:ext cx="7560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 smtClean="0">
                <a:latin typeface="Calibri" pitchFamily="34" charset="0"/>
              </a:rPr>
              <a:t>gde je:</a:t>
            </a:r>
            <a:endParaRPr lang="en-US" dirty="0" smtClean="0">
              <a:latin typeface="Calibri" pitchFamily="34" charset="0"/>
            </a:endParaRPr>
          </a:p>
          <a:p>
            <a:r>
              <a:rPr lang="sl-SI" baseline="-25000" dirty="0" smtClean="0">
                <a:latin typeface="Calibri" pitchFamily="34" charset="0"/>
              </a:rPr>
              <a:t>	 </a:t>
            </a:r>
            <a:r>
              <a:rPr lang="pl-PL" dirty="0" smtClean="0">
                <a:latin typeface="Calibri" pitchFamily="34" charset="0"/>
              </a:rPr>
              <a:t>- broj vozila tehnički ispravnih u posmatranom periodu vremena (t</a:t>
            </a:r>
            <a:r>
              <a:rPr lang="pl-PL" baseline="-25000" dirty="0" smtClean="0">
                <a:latin typeface="Calibri" pitchFamily="34" charset="0"/>
              </a:rPr>
              <a:t>1</a:t>
            </a:r>
            <a:r>
              <a:rPr lang="pl-PL" dirty="0" smtClean="0">
                <a:latin typeface="Calibri" pitchFamily="34" charset="0"/>
              </a:rPr>
              <a:t>), </a:t>
            </a:r>
            <a:endParaRPr lang="en-US" dirty="0" smtClean="0">
              <a:latin typeface="Calibri" pitchFamily="34" charset="0"/>
            </a:endParaRPr>
          </a:p>
          <a:p>
            <a:r>
              <a:rPr lang="pl-PL" dirty="0" smtClean="0">
                <a:latin typeface="Calibri" pitchFamily="34" charset="0"/>
              </a:rPr>
              <a:t> 	 - inventarski broj vozila u posmatranom periodu vremena,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683568" y="3789040"/>
          <a:ext cx="504825" cy="204787"/>
        </p:xfrm>
        <a:graphic>
          <a:graphicData uri="http://schemas.openxmlformats.org/presentationml/2006/ole">
            <p:oleObj spid="_x0000_s138243" name="Equation" r:id="rId4" imgW="505396" imgH="204434" progId="Equation.3">
              <p:embed/>
            </p:oleObj>
          </a:graphicData>
        </a:graphic>
      </p:graphicFrame>
      <p:graphicFrame>
        <p:nvGraphicFramePr>
          <p:cNvPr id="93194" name="Object 10"/>
          <p:cNvGraphicFramePr>
            <a:graphicFrameLocks noChangeAspect="1"/>
          </p:cNvGraphicFramePr>
          <p:nvPr/>
        </p:nvGraphicFramePr>
        <p:xfrm>
          <a:off x="971600" y="4077072"/>
          <a:ext cx="190500" cy="204787"/>
        </p:xfrm>
        <a:graphic>
          <a:graphicData uri="http://schemas.openxmlformats.org/presentationml/2006/ole">
            <p:oleObj spid="_x0000_s138244" name="Equation" r:id="rId5" imgW="190423" imgH="204434" progId="Equation.3">
              <p:embed/>
            </p:oleObj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7504" y="5530006"/>
            <a:ext cx="7560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 smtClean="0">
                <a:latin typeface="Calibri" pitchFamily="34" charset="0"/>
              </a:rPr>
              <a:t>gde je:</a:t>
            </a:r>
            <a:endParaRPr lang="en-US" dirty="0" smtClean="0">
              <a:latin typeface="Calibri" pitchFamily="34" charset="0"/>
            </a:endParaRPr>
          </a:p>
          <a:p>
            <a:r>
              <a:rPr lang="sl-SI" baseline="-25000" dirty="0" smtClean="0">
                <a:latin typeface="Calibri" pitchFamily="34" charset="0"/>
              </a:rPr>
              <a:t>	 </a:t>
            </a:r>
            <a:r>
              <a:rPr lang="pl-PL" dirty="0" smtClean="0">
                <a:latin typeface="Calibri" pitchFamily="34" charset="0"/>
              </a:rPr>
              <a:t>- broj vozila tehnički ispravnih u posmatranom periodu vremena (t</a:t>
            </a:r>
            <a:r>
              <a:rPr lang="pl-PL" baseline="-25000" dirty="0" smtClean="0">
                <a:latin typeface="Calibri" pitchFamily="34" charset="0"/>
              </a:rPr>
              <a:t>1</a:t>
            </a:r>
            <a:r>
              <a:rPr lang="pl-PL" dirty="0" smtClean="0">
                <a:latin typeface="Calibri" pitchFamily="34" charset="0"/>
              </a:rPr>
              <a:t>), </a:t>
            </a:r>
            <a:endParaRPr lang="en-US" dirty="0" smtClean="0">
              <a:latin typeface="Calibri" pitchFamily="34" charset="0"/>
            </a:endParaRPr>
          </a:p>
          <a:p>
            <a:r>
              <a:rPr lang="pl-PL" dirty="0" smtClean="0">
                <a:latin typeface="Calibri" pitchFamily="34" charset="0"/>
              </a:rPr>
              <a:t> 	 - </a:t>
            </a:r>
            <a:r>
              <a:rPr lang="sr-Latn-RS" dirty="0" err="1" smtClean="0">
                <a:latin typeface="Calibri" pitchFamily="34" charset="0"/>
              </a:rPr>
              <a:t>v</a:t>
            </a:r>
            <a:r>
              <a:rPr lang="fr-FR" dirty="0" err="1" smtClean="0">
                <a:latin typeface="Calibri" pitchFamily="34" charset="0"/>
              </a:rPr>
              <a:t>erovatnoća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bezotkaznog</a:t>
            </a:r>
            <a:r>
              <a:rPr lang="fr-FR" dirty="0" smtClean="0">
                <a:latin typeface="Calibri" pitchFamily="34" charset="0"/>
              </a:rPr>
              <a:t> rada </a:t>
            </a:r>
            <a:r>
              <a:rPr lang="fr-FR" dirty="0" err="1" smtClean="0">
                <a:latin typeface="Calibri" pitchFamily="34" charset="0"/>
              </a:rPr>
              <a:t>vozila</a:t>
            </a:r>
            <a:r>
              <a:rPr lang="fr-FR" dirty="0" smtClean="0">
                <a:latin typeface="Calibri" pitchFamily="34" charset="0"/>
              </a:rPr>
              <a:t> u </a:t>
            </a:r>
            <a:r>
              <a:rPr lang="fr-FR" dirty="0" err="1" smtClean="0">
                <a:latin typeface="Calibri" pitchFamily="34" charset="0"/>
              </a:rPr>
              <a:t>intervalu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vremena</a:t>
            </a:r>
            <a:r>
              <a:rPr lang="fr-FR" dirty="0" smtClean="0">
                <a:latin typeface="Calibri" pitchFamily="34" charset="0"/>
              </a:rPr>
              <a:t> (t</a:t>
            </a:r>
            <a:r>
              <a:rPr lang="fr-FR" baseline="-25000" dirty="0" smtClean="0">
                <a:latin typeface="Calibri" pitchFamily="34" charset="0"/>
              </a:rPr>
              <a:t>1</a:t>
            </a:r>
            <a:r>
              <a:rPr lang="fr-FR" dirty="0" smtClean="0">
                <a:latin typeface="Calibri" pitchFamily="34" charset="0"/>
              </a:rPr>
              <a:t>,t</a:t>
            </a:r>
            <a:r>
              <a:rPr lang="fr-FR" baseline="-25000" dirty="0" smtClean="0">
                <a:latin typeface="Calibri" pitchFamily="34" charset="0"/>
              </a:rPr>
              <a:t>2</a:t>
            </a:r>
            <a:r>
              <a:rPr lang="fr-FR" dirty="0" smtClean="0">
                <a:latin typeface="Calibri" pitchFamily="34" charset="0"/>
              </a:rPr>
              <a:t>) </a:t>
            </a:r>
            <a:r>
              <a:rPr lang="pl-PL" dirty="0" smtClean="0">
                <a:latin typeface="Calibri" pitchFamily="34" charset="0"/>
              </a:rPr>
              <a:t>,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7504" y="4365104"/>
            <a:ext cx="7992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Raspoloživost transportnih sredstava </a:t>
            </a:r>
            <a:r>
              <a:rPr lang="pl-PL" dirty="0" smtClean="0">
                <a:latin typeface="Calibri" pitchFamily="34" charset="0"/>
              </a:rPr>
              <a:t>u transportnom  sistemu zavisi od broja spremnih vozila u trenutku početka rada (t</a:t>
            </a:r>
            <a:r>
              <a:rPr lang="pl-PL" baseline="-25000" dirty="0" smtClean="0">
                <a:latin typeface="Calibri" pitchFamily="34" charset="0"/>
              </a:rPr>
              <a:t>1</a:t>
            </a:r>
            <a:r>
              <a:rPr lang="pl-PL" dirty="0" smtClean="0">
                <a:latin typeface="Calibri" pitchFamily="34" charset="0"/>
              </a:rPr>
              <a:t>) i verovatnoće njihovog bezotkaznog rada u intervalu vremena (t</a:t>
            </a:r>
            <a:r>
              <a:rPr lang="pl-PL" baseline="-25000" dirty="0" smtClean="0">
                <a:latin typeface="Calibri" pitchFamily="34" charset="0"/>
              </a:rPr>
              <a:t>1</a:t>
            </a:r>
            <a:r>
              <a:rPr lang="pl-PL" dirty="0" smtClean="0">
                <a:latin typeface="Calibri" pitchFamily="34" charset="0"/>
              </a:rPr>
              <a:t>,t</a:t>
            </a:r>
            <a:r>
              <a:rPr lang="pl-PL" baseline="-25000" dirty="0" smtClean="0">
                <a:latin typeface="Calibri" pitchFamily="34" charset="0"/>
              </a:rPr>
              <a:t>2</a:t>
            </a:r>
            <a:r>
              <a:rPr lang="pl-PL" dirty="0" smtClean="0">
                <a:latin typeface="Calibri" pitchFamily="34" charset="0"/>
              </a:rPr>
              <a:t>), odnosno: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93195" name="Object 11"/>
          <p:cNvGraphicFramePr>
            <a:graphicFrameLocks noChangeAspect="1"/>
          </p:cNvGraphicFramePr>
          <p:nvPr/>
        </p:nvGraphicFramePr>
        <p:xfrm>
          <a:off x="4067944" y="5373216"/>
          <a:ext cx="3240360" cy="343754"/>
        </p:xfrm>
        <a:graphic>
          <a:graphicData uri="http://schemas.openxmlformats.org/presentationml/2006/ole">
            <p:oleObj spid="_x0000_s138245" name="Equation" r:id="rId6" imgW="1930153" imgH="204434" progId="Equation.3">
              <p:embed/>
            </p:oleObj>
          </a:graphicData>
        </a:graphic>
      </p:graphicFrame>
      <p:graphicFrame>
        <p:nvGraphicFramePr>
          <p:cNvPr id="93196" name="Object 12"/>
          <p:cNvGraphicFramePr>
            <a:graphicFrameLocks noChangeAspect="1"/>
          </p:cNvGraphicFramePr>
          <p:nvPr/>
        </p:nvGraphicFramePr>
        <p:xfrm>
          <a:off x="611560" y="5877272"/>
          <a:ext cx="504825" cy="204787"/>
        </p:xfrm>
        <a:graphic>
          <a:graphicData uri="http://schemas.openxmlformats.org/presentationml/2006/ole">
            <p:oleObj spid="_x0000_s138246" name="Equation" r:id="rId7" imgW="505396" imgH="204434" progId="Equation.3">
              <p:embed/>
            </p:oleObj>
          </a:graphicData>
        </a:graphic>
      </p:graphicFrame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3197" name="Object 13"/>
          <p:cNvGraphicFramePr>
            <a:graphicFrameLocks noChangeAspect="1"/>
          </p:cNvGraphicFramePr>
          <p:nvPr/>
        </p:nvGraphicFramePr>
        <p:xfrm>
          <a:off x="467544" y="6165304"/>
          <a:ext cx="638175" cy="200025"/>
        </p:xfrm>
        <a:graphic>
          <a:graphicData uri="http://schemas.openxmlformats.org/presentationml/2006/ole">
            <p:oleObj spid="_x0000_s138247" name="Equation" r:id="rId8" imgW="634725" imgH="20311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44624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07504" y="849486"/>
            <a:ext cx="7560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b="1" i="1" dirty="0" err="1" smtClean="0">
                <a:solidFill>
                  <a:srgbClr val="FF0000"/>
                </a:solidFill>
                <a:latin typeface="Calibri" pitchFamily="34" charset="0"/>
              </a:rPr>
              <a:t>Verovatnoća</a:t>
            </a:r>
            <a:r>
              <a:rPr lang="fr-FR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b="1" i="1" dirty="0" err="1" smtClean="0">
                <a:solidFill>
                  <a:srgbClr val="FF0000"/>
                </a:solidFill>
                <a:latin typeface="Calibri" pitchFamily="34" charset="0"/>
              </a:rPr>
              <a:t>bezotkaznog</a:t>
            </a:r>
            <a:r>
              <a:rPr lang="fr-FR" b="1" i="1" dirty="0" smtClean="0">
                <a:solidFill>
                  <a:srgbClr val="FF0000"/>
                </a:solidFill>
                <a:latin typeface="Calibri" pitchFamily="34" charset="0"/>
              </a:rPr>
              <a:t> rada </a:t>
            </a:r>
            <a:r>
              <a:rPr lang="fr-FR" b="1" i="1" dirty="0" err="1" smtClean="0">
                <a:solidFill>
                  <a:srgbClr val="FF0000"/>
                </a:solidFill>
                <a:latin typeface="Calibri" pitchFamily="34" charset="0"/>
              </a:rPr>
              <a:t>vozila</a:t>
            </a:r>
            <a:r>
              <a:rPr lang="fr-FR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</a:rPr>
              <a:t>u </a:t>
            </a:r>
            <a:r>
              <a:rPr lang="fr-FR" dirty="0" err="1" smtClean="0">
                <a:latin typeface="Calibri" pitchFamily="34" charset="0"/>
              </a:rPr>
              <a:t>intervalu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vremena</a:t>
            </a:r>
            <a:r>
              <a:rPr lang="fr-FR" dirty="0" smtClean="0">
                <a:latin typeface="Calibri" pitchFamily="34" charset="0"/>
              </a:rPr>
              <a:t> (t</a:t>
            </a:r>
            <a:r>
              <a:rPr lang="fr-FR" baseline="-25000" dirty="0" smtClean="0">
                <a:latin typeface="Calibri" pitchFamily="34" charset="0"/>
              </a:rPr>
              <a:t>1</a:t>
            </a:r>
            <a:r>
              <a:rPr lang="fr-FR" dirty="0" smtClean="0">
                <a:latin typeface="Calibri" pitchFamily="34" charset="0"/>
              </a:rPr>
              <a:t>,t</a:t>
            </a:r>
            <a:r>
              <a:rPr lang="fr-FR" baseline="-25000" dirty="0" smtClean="0">
                <a:latin typeface="Calibri" pitchFamily="34" charset="0"/>
              </a:rPr>
              <a:t>2</a:t>
            </a:r>
            <a:r>
              <a:rPr lang="fr-FR" dirty="0" smtClean="0">
                <a:latin typeface="Calibri" pitchFamily="34" charset="0"/>
              </a:rPr>
              <a:t>) </a:t>
            </a:r>
            <a:r>
              <a:rPr lang="fr-FR" dirty="0" err="1" smtClean="0">
                <a:latin typeface="Calibri" pitchFamily="34" charset="0"/>
              </a:rPr>
              <a:t>može</a:t>
            </a:r>
            <a:r>
              <a:rPr lang="fr-FR" dirty="0" smtClean="0">
                <a:latin typeface="Calibri" pitchFamily="34" charset="0"/>
              </a:rPr>
              <a:t> se </a:t>
            </a:r>
            <a:r>
              <a:rPr lang="fr-FR" dirty="0" err="1" smtClean="0">
                <a:latin typeface="Calibri" pitchFamily="34" charset="0"/>
              </a:rPr>
              <a:t>iskazati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kao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odnos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časova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kada</a:t>
            </a:r>
            <a:r>
              <a:rPr lang="fr-FR" dirty="0" smtClean="0">
                <a:latin typeface="Calibri" pitchFamily="34" charset="0"/>
              </a:rPr>
              <a:t> su </a:t>
            </a:r>
            <a:r>
              <a:rPr lang="fr-FR" dirty="0" err="1" smtClean="0">
                <a:latin typeface="Calibri" pitchFamily="34" charset="0"/>
              </a:rPr>
              <a:t>vozila</a:t>
            </a:r>
            <a:r>
              <a:rPr lang="fr-FR" dirty="0" smtClean="0">
                <a:latin typeface="Calibri" pitchFamily="34" charset="0"/>
              </a:rPr>
              <a:t> bila na </a:t>
            </a:r>
            <a:r>
              <a:rPr lang="fr-FR" dirty="0" err="1" smtClean="0">
                <a:latin typeface="Calibri" pitchFamily="34" charset="0"/>
              </a:rPr>
              <a:t>radu</a:t>
            </a:r>
            <a:r>
              <a:rPr lang="fr-FR" dirty="0" smtClean="0">
                <a:latin typeface="Calibri" pitchFamily="34" charset="0"/>
              </a:rPr>
              <a:t> i </a:t>
            </a:r>
            <a:r>
              <a:rPr lang="fr-FR" dirty="0" err="1" smtClean="0">
                <a:latin typeface="Calibri" pitchFamily="34" charset="0"/>
              </a:rPr>
              <a:t>časova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kada</a:t>
            </a:r>
            <a:r>
              <a:rPr lang="fr-FR" dirty="0" smtClean="0">
                <a:latin typeface="Calibri" pitchFamily="34" charset="0"/>
              </a:rPr>
              <a:t> su </a:t>
            </a:r>
            <a:r>
              <a:rPr lang="fr-FR" dirty="0" err="1" smtClean="0">
                <a:latin typeface="Calibri" pitchFamily="34" charset="0"/>
              </a:rPr>
              <a:t>vozila</a:t>
            </a:r>
            <a:r>
              <a:rPr lang="fr-FR" dirty="0" smtClean="0">
                <a:latin typeface="Calibri" pitchFamily="34" charset="0"/>
              </a:rPr>
              <a:t> bila </a:t>
            </a:r>
            <a:r>
              <a:rPr lang="fr-FR" dirty="0" err="1" smtClean="0">
                <a:latin typeface="Calibri" pitchFamily="34" charset="0"/>
              </a:rPr>
              <a:t>ispravna</a:t>
            </a:r>
            <a:r>
              <a:rPr lang="fr-FR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79512" y="2204864"/>
            <a:ext cx="7560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 smtClean="0">
                <a:latin typeface="Calibri" pitchFamily="34" charset="0"/>
              </a:rPr>
              <a:t>gde je:</a:t>
            </a:r>
            <a:endParaRPr lang="en-US" dirty="0" smtClean="0">
              <a:latin typeface="Calibri" pitchFamily="34" charset="0"/>
            </a:endParaRPr>
          </a:p>
          <a:p>
            <a:r>
              <a:rPr lang="sl-SI" baseline="-25000" dirty="0" smtClean="0">
                <a:latin typeface="Calibri" pitchFamily="34" charset="0"/>
              </a:rPr>
              <a:t>	</a:t>
            </a:r>
            <a:r>
              <a:rPr lang="pl-PL" dirty="0" smtClean="0">
                <a:latin typeface="Calibri" pitchFamily="34" charset="0"/>
              </a:rPr>
              <a:t>- časova kada su vozila bila na radu, </a:t>
            </a:r>
            <a:endParaRPr lang="en-US" dirty="0" smtClean="0">
              <a:latin typeface="Calibri" pitchFamily="34" charset="0"/>
            </a:endParaRPr>
          </a:p>
          <a:p>
            <a:r>
              <a:rPr lang="es-ES" baseline="-25000" dirty="0" smtClean="0">
                <a:latin typeface="Calibri" pitchFamily="34" charset="0"/>
              </a:rPr>
              <a:t>	</a:t>
            </a:r>
            <a:r>
              <a:rPr lang="es-ES" dirty="0" smtClean="0">
                <a:latin typeface="Calibri" pitchFamily="34" charset="0"/>
              </a:rPr>
              <a:t>- </a:t>
            </a:r>
            <a:r>
              <a:rPr lang="es-ES" dirty="0" err="1" smtClean="0">
                <a:latin typeface="Calibri" pitchFamily="34" charset="0"/>
              </a:rPr>
              <a:t>časovi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kada</a:t>
            </a:r>
            <a:r>
              <a:rPr lang="es-ES" dirty="0" smtClean="0">
                <a:latin typeface="Calibri" pitchFamily="34" charset="0"/>
              </a:rPr>
              <a:t> su </a:t>
            </a:r>
            <a:r>
              <a:rPr lang="es-ES" dirty="0" err="1" smtClean="0">
                <a:latin typeface="Calibri" pitchFamily="34" charset="0"/>
              </a:rPr>
              <a:t>vozila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bila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ispravna</a:t>
            </a:r>
            <a:r>
              <a:rPr lang="es-ES" dirty="0" smtClean="0">
                <a:latin typeface="Calibri" pitchFamily="34" charset="0"/>
              </a:rPr>
              <a:t>,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3203848" y="1700808"/>
          <a:ext cx="1457239" cy="576064"/>
        </p:xfrm>
        <a:graphic>
          <a:graphicData uri="http://schemas.openxmlformats.org/presentationml/2006/ole">
            <p:oleObj spid="_x0000_s139266" name="Equation" r:id="rId3" imgW="1015832" imgH="402389" progId="Equation.3">
              <p:embed/>
            </p:oleObj>
          </a:graphicData>
        </a:graphic>
      </p:graphicFrame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9337" name="Object 9"/>
          <p:cNvGraphicFramePr>
            <a:graphicFrameLocks noChangeAspect="1"/>
          </p:cNvGraphicFramePr>
          <p:nvPr/>
        </p:nvGraphicFramePr>
        <p:xfrm>
          <a:off x="883594" y="2492896"/>
          <a:ext cx="288032" cy="288032"/>
        </p:xfrm>
        <a:graphic>
          <a:graphicData uri="http://schemas.openxmlformats.org/presentationml/2006/ole">
            <p:oleObj spid="_x0000_s139267" name="Equation" r:id="rId4" imgW="203024" imgH="203024" progId="Equation.3">
              <p:embed/>
            </p:oleObj>
          </a:graphicData>
        </a:graphic>
      </p:graphicFrame>
      <p:graphicFrame>
        <p:nvGraphicFramePr>
          <p:cNvPr id="99339" name="Object 11"/>
          <p:cNvGraphicFramePr>
            <a:graphicFrameLocks noChangeAspect="1"/>
          </p:cNvGraphicFramePr>
          <p:nvPr/>
        </p:nvGraphicFramePr>
        <p:xfrm>
          <a:off x="888356" y="2852936"/>
          <a:ext cx="288032" cy="288032"/>
        </p:xfrm>
        <a:graphic>
          <a:graphicData uri="http://schemas.openxmlformats.org/presentationml/2006/ole">
            <p:oleObj spid="_x0000_s139268" name="Equation" r:id="rId5" imgW="204462" imgH="204434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710689"/>
            <a:ext cx="7632848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pl-PL" dirty="0" smtClean="0">
                <a:latin typeface="Calibri" pitchFamily="34" charset="0"/>
              </a:rPr>
              <a:t>U podprocesu</a:t>
            </a:r>
            <a:r>
              <a:rPr lang="pl-PL" i="1" dirty="0" smtClean="0">
                <a:latin typeface="Calibri" pitchFamily="34" charset="0"/>
              </a:rPr>
              <a:t> </a:t>
            </a:r>
            <a:r>
              <a:rPr lang="pl-PL" i="1" dirty="0" smtClean="0">
                <a:solidFill>
                  <a:srgbClr val="FF0000"/>
                </a:solidFill>
                <a:latin typeface="Calibri" pitchFamily="34" charset="0"/>
              </a:rPr>
              <a:t>"specifikacija kontrole" </a:t>
            </a:r>
            <a:r>
              <a:rPr lang="pl-PL" dirty="0" smtClean="0">
                <a:latin typeface="Calibri" pitchFamily="34" charset="0"/>
              </a:rPr>
              <a:t>realizuju se aktivnosti vezane za način, obim i periodičnost kontrole odvijanja osnovnih podprocesa u okviru transportnog procesa.</a:t>
            </a:r>
          </a:p>
          <a:p>
            <a:pPr lvl="0" algn="just"/>
            <a:endParaRPr lang="pl-PL" sz="800" dirty="0" smtClean="0">
              <a:latin typeface="Calibri" pitchFamily="34" charset="0"/>
            </a:endParaRPr>
          </a:p>
          <a:p>
            <a:pPr algn="just"/>
            <a:r>
              <a:rPr lang="sr-Latn-CS" dirty="0" smtClean="0">
                <a:latin typeface="Calibri" pitchFamily="34" charset="0"/>
              </a:rPr>
              <a:t>U aktivnosti “specifikacija kontrole” neophodno je definisati načine na koji se sagledava i ocenjuje da li se svi podprocesi u odviru transportnog procesa odvijaju u skladu sa planiranim i da li su dobijeni izlazni rezultati jednaki očekivanim. </a:t>
            </a:r>
            <a:endParaRPr lang="en-US" dirty="0" smtClean="0">
              <a:latin typeface="Calibri" pitchFamily="34" charset="0"/>
            </a:endParaRPr>
          </a:p>
          <a:p>
            <a:pPr lvl="0" algn="just"/>
            <a:endParaRPr lang="pl-PL" sz="800" dirty="0" smtClean="0">
              <a:latin typeface="Calibri" pitchFamily="34" charset="0"/>
            </a:endParaRPr>
          </a:p>
          <a:p>
            <a:pPr algn="just"/>
            <a:r>
              <a:rPr lang="sr-Latn-RS" dirty="0" smtClean="0">
                <a:latin typeface="Calibri" pitchFamily="34" charset="0"/>
              </a:rPr>
              <a:t>U aktivnostima specifikacije </a:t>
            </a:r>
            <a:r>
              <a:rPr lang="en-US" dirty="0" err="1" smtClean="0">
                <a:latin typeface="Calibri" pitchFamily="34" charset="0"/>
              </a:rPr>
              <a:t>kontrole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neophodno je definisati četiri osnovne uzajamno povezane aktivnosti :</a:t>
            </a:r>
            <a:endParaRPr lang="en-US" dirty="0" smtClean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Calibri" pitchFamily="34" charset="0"/>
              </a:rPr>
              <a:t>Utvr</a:t>
            </a:r>
            <a:r>
              <a:rPr lang="sr-Latn-RS" dirty="0" smtClean="0">
                <a:latin typeface="Calibri" pitchFamily="34" charset="0"/>
              </a:rPr>
              <a:t>đ</a:t>
            </a:r>
            <a:r>
              <a:rPr lang="en-US" dirty="0" err="1" smtClean="0">
                <a:latin typeface="Calibri" pitchFamily="34" charset="0"/>
              </a:rPr>
              <a:t>ivanje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standarda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metoda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merenja</a:t>
            </a:r>
            <a:r>
              <a:rPr lang="sr-Latn-RS" dirty="0" smtClean="0">
                <a:latin typeface="Calibri" pitchFamily="34" charset="0"/>
              </a:rPr>
              <a:t> ključnih pokazatelja performansi  rada sistema (KPI);</a:t>
            </a:r>
            <a:endParaRPr lang="en-US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800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Calibri" pitchFamily="34" charset="0"/>
              </a:rPr>
              <a:t>Merenje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preformansi</a:t>
            </a:r>
            <a:r>
              <a:rPr lang="sr-Latn-RS" dirty="0" smtClean="0">
                <a:latin typeface="Calibri" pitchFamily="34" charset="0"/>
              </a:rPr>
              <a:t> odvijanja svih podprocesa u okviru transportnog procesa i sistema u celini;</a:t>
            </a:r>
            <a:endParaRPr lang="en-US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800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r-Latn-RS" dirty="0" smtClean="0">
                <a:latin typeface="Calibri" pitchFamily="34" charset="0"/>
              </a:rPr>
              <a:t>Analiza performansi i utvrđivanja odstupanja u skladu sa definisanim standardima;</a:t>
            </a:r>
            <a:endParaRPr lang="en-US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800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Calibri" pitchFamily="34" charset="0"/>
              </a:rPr>
              <a:t>Preduzimanje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odgovarajućih </a:t>
            </a:r>
            <a:r>
              <a:rPr lang="en-US" dirty="0" err="1" smtClean="0">
                <a:latin typeface="Calibri" pitchFamily="34" charset="0"/>
              </a:rPr>
              <a:t>akcija</a:t>
            </a:r>
            <a:r>
              <a:rPr lang="sr-Latn-RS" dirty="0" smtClean="0">
                <a:latin typeface="Calibri" pitchFamily="34" charset="0"/>
              </a:rPr>
              <a:t> u cilju dovođenje sistema u projektovano stanje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sr-Latn-CS" dirty="0" smtClean="0">
                <a:latin typeface="Calibri" pitchFamily="34" charset="0"/>
              </a:rPr>
              <a:t> </a:t>
            </a:r>
            <a:endParaRPr lang="en-US" dirty="0" smtClean="0">
              <a:latin typeface="Calibri" pitchFamily="34" charset="0"/>
            </a:endParaRPr>
          </a:p>
          <a:p>
            <a:pPr algn="just" defTabSz="1003300"/>
            <a:endParaRPr lang="en-US" dirty="0" smtClean="0">
              <a:latin typeface="Calibri" pitchFamily="34" charset="0"/>
            </a:endParaRPr>
          </a:p>
          <a:p>
            <a:pPr lvl="0" algn="just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718820"/>
            <a:ext cx="82089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03300"/>
            <a:r>
              <a:rPr lang="pt-BR" sz="1600" dirty="0" smtClean="0">
                <a:latin typeface="Calibri" pitchFamily="34" charset="0"/>
              </a:rPr>
              <a:t>Postoji više načina vršenja kontrole, a najčešća podela je na:</a:t>
            </a:r>
            <a:endParaRPr lang="sr-Latn-CS" sz="1600" dirty="0" smtClean="0">
              <a:latin typeface="Calibri" pitchFamily="34" charset="0"/>
            </a:endParaRPr>
          </a:p>
          <a:p>
            <a:pPr algn="just" defTabSz="1003300"/>
            <a:endParaRPr lang="pt-BR" sz="1600" dirty="0" smtClean="0">
              <a:latin typeface="Calibri" pitchFamily="34" charset="0"/>
            </a:endParaRPr>
          </a:p>
          <a:p>
            <a:pPr marL="177800" indent="-177800" algn="just" defTabSz="1003300">
              <a:buFont typeface="Calibri" pitchFamily="34" charset="0"/>
              <a:buChar char="-"/>
            </a:pPr>
            <a:r>
              <a:rPr lang="pt-BR" sz="1600" dirty="0" smtClean="0">
                <a:solidFill>
                  <a:srgbClr val="0066FF"/>
                </a:solidFill>
                <a:latin typeface="Calibri" pitchFamily="34" charset="0"/>
              </a:rPr>
              <a:t>preventivna (prethodna) kontrola</a:t>
            </a:r>
            <a:r>
              <a:rPr lang="pt-BR" sz="1600" dirty="0" smtClean="0">
                <a:latin typeface="Calibri" pitchFamily="34" charset="0"/>
              </a:rPr>
              <a:t> koja podrazumeva kontrolisanje koje se vrši pre početka određenih aktivnosti, sa ciljem da se blagovremeno spreče nedostaci u realizaciji aktivnosti,</a:t>
            </a:r>
            <a:endParaRPr lang="sr-Latn-RS" sz="1600" dirty="0" smtClean="0">
              <a:latin typeface="Calibri" pitchFamily="34" charset="0"/>
            </a:endParaRPr>
          </a:p>
          <a:p>
            <a:pPr marL="177800" indent="-177800" algn="just" defTabSz="1003300">
              <a:buFont typeface="Calibri" pitchFamily="34" charset="0"/>
              <a:buChar char="-"/>
            </a:pPr>
            <a:endParaRPr lang="pt-BR" sz="1600" dirty="0" smtClean="0">
              <a:latin typeface="Calibri" pitchFamily="34" charset="0"/>
            </a:endParaRPr>
          </a:p>
          <a:p>
            <a:pPr marL="177800" indent="-177800" algn="just" defTabSz="1003300">
              <a:buFont typeface="Calibri" pitchFamily="34" charset="0"/>
              <a:buChar char="-"/>
            </a:pPr>
            <a:r>
              <a:rPr lang="pt-BR" sz="1600" dirty="0" smtClean="0">
                <a:solidFill>
                  <a:srgbClr val="0066FF"/>
                </a:solidFill>
                <a:latin typeface="Calibri" pitchFamily="34" charset="0"/>
              </a:rPr>
              <a:t>tekuće (permanentno)</a:t>
            </a:r>
            <a:r>
              <a:rPr lang="pt-BR" sz="1600" dirty="0" smtClean="0">
                <a:latin typeface="Calibri" pitchFamily="34" charset="0"/>
              </a:rPr>
              <a:t> kontrolisanje podrazumeva kontrolisanje koje se vrši u toku izvršenja poslovnih aktivnosti sa ciljem da se iste ostvare kako je predviđeno planom, </a:t>
            </a:r>
            <a:endParaRPr lang="sr-Latn-RS" sz="1600" dirty="0" smtClean="0">
              <a:latin typeface="Calibri" pitchFamily="34" charset="0"/>
            </a:endParaRPr>
          </a:p>
          <a:p>
            <a:pPr marL="177800" indent="-177800" algn="just" defTabSz="1003300">
              <a:buFont typeface="Calibri" pitchFamily="34" charset="0"/>
              <a:buChar char="-"/>
            </a:pPr>
            <a:endParaRPr lang="pt-BR" sz="1600" dirty="0" smtClean="0">
              <a:latin typeface="Calibri" pitchFamily="34" charset="0"/>
            </a:endParaRPr>
          </a:p>
          <a:p>
            <a:pPr marL="177800" indent="-177800" algn="just" defTabSz="1003300">
              <a:buFont typeface="Calibri" pitchFamily="34" charset="0"/>
              <a:buChar char="-"/>
            </a:pPr>
            <a:r>
              <a:rPr lang="pt-BR" sz="1600" dirty="0" smtClean="0">
                <a:solidFill>
                  <a:srgbClr val="0066FF"/>
                </a:solidFill>
                <a:latin typeface="Calibri" pitchFamily="34" charset="0"/>
              </a:rPr>
              <a:t>naknadno (završno) kontrolisanje</a:t>
            </a:r>
            <a:r>
              <a:rPr lang="pt-BR" sz="1600" dirty="0" smtClean="0">
                <a:latin typeface="Calibri" pitchFamily="34" charset="0"/>
              </a:rPr>
              <a:t> podrazumeva kontrolisanje koje se vrši nakon ostvarenih poslovnih aktivnosti, odnosno nakon otkrivanja problema. </a:t>
            </a:r>
            <a:endParaRPr lang="sr-Latn-RS" sz="1600" dirty="0" smtClean="0">
              <a:latin typeface="Calibri" pitchFamily="34" charset="0"/>
            </a:endParaRPr>
          </a:p>
          <a:p>
            <a:pPr marL="177800" indent="-177800" algn="just" defTabSz="1003300">
              <a:buFont typeface="Calibri" pitchFamily="34" charset="0"/>
              <a:buChar char="-"/>
            </a:pPr>
            <a:endParaRPr lang="sr-Latn-RS" sz="1600" dirty="0" smtClean="0">
              <a:latin typeface="Calibri" pitchFamily="34" charset="0"/>
            </a:endParaRPr>
          </a:p>
          <a:p>
            <a:r>
              <a:rPr lang="sr-Latn-CS" sz="1600" dirty="0" smtClean="0">
                <a:latin typeface="Calibri" pitchFamily="34" charset="0"/>
              </a:rPr>
              <a:t>Obavezan predmet kontrole u okviru realizacije transportnog procesa traba da bude: 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sr-Latn-CS" sz="1600" dirty="0" smtClean="0">
                <a:latin typeface="Calibri" pitchFamily="34" charset="0"/>
              </a:rPr>
              <a:t>kontrola kvaliteta proizvoda – transportne usluge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sr-Latn-CS" sz="1600" dirty="0" smtClean="0">
                <a:latin typeface="Calibri" pitchFamily="34" charset="0"/>
              </a:rPr>
              <a:t>kontrola svih tehnoloških procesa </a:t>
            </a:r>
            <a:endParaRPr lang="en-US" sz="1600" dirty="0" smtClean="0">
              <a:latin typeface="Calibri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sr-Latn-CS" sz="1600" dirty="0" smtClean="0">
                <a:latin typeface="Calibri" pitchFamily="34" charset="0"/>
              </a:rPr>
              <a:t>kontrola ključnih pokazatelja performansi (KPI)</a:t>
            </a:r>
            <a:endParaRPr lang="en-US" sz="1600" dirty="0" smtClean="0">
              <a:latin typeface="Calibri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sr-Latn-CS" sz="1600" dirty="0" smtClean="0">
                <a:latin typeface="Calibri" pitchFamily="34" charset="0"/>
              </a:rPr>
              <a:t>kontrola odvijanja procesa proizvodnje – procesa izvršenja transportnog zadatka</a:t>
            </a:r>
            <a:endParaRPr lang="en-US" sz="1600" dirty="0" smtClean="0">
              <a:latin typeface="Calibri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sr-Latn-CS" sz="1600" dirty="0" smtClean="0">
                <a:latin typeface="Calibri" pitchFamily="34" charset="0"/>
              </a:rPr>
              <a:t>kontrola planiranog i projektovanog budžeta </a:t>
            </a:r>
            <a:endParaRPr lang="en-US" sz="1600" dirty="0" smtClean="0">
              <a:latin typeface="Calibri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sr-Latn-CS" sz="1600" dirty="0" smtClean="0">
                <a:latin typeface="Calibri" pitchFamily="34" charset="0"/>
              </a:rPr>
              <a:t>kontrola troškova na svim nivoima</a:t>
            </a:r>
            <a:endParaRPr lang="en-US" sz="1600" dirty="0" smtClean="0">
              <a:latin typeface="Calibri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sr-Latn-CS" sz="1600" dirty="0" smtClean="0">
                <a:latin typeface="Calibri" pitchFamily="34" charset="0"/>
              </a:rPr>
              <a:t>kontrola zaliha (naročito u sektoru tehničke podrške)</a:t>
            </a:r>
            <a:endParaRPr lang="en-US" sz="1600" dirty="0" smtClean="0">
              <a:latin typeface="Calibri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sr-Latn-CS" sz="1600" dirty="0" smtClean="0">
                <a:latin typeface="Calibri" pitchFamily="34" charset="0"/>
              </a:rPr>
              <a:t>finansijska kontrola (interna revizija polovanja)</a:t>
            </a:r>
            <a:endParaRPr lang="en-US" sz="1600" dirty="0" smtClean="0">
              <a:latin typeface="Calibri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sr-Latn-CS" sz="1600" dirty="0" smtClean="0">
                <a:latin typeface="Calibri" pitchFamily="34" charset="0"/>
              </a:rPr>
              <a:t>kontrola izvođenja planiranih projekata, itd…</a:t>
            </a:r>
            <a:endParaRPr lang="en-US" sz="1600" dirty="0" smtClean="0">
              <a:latin typeface="Calibri" pitchFamily="34" charset="0"/>
            </a:endParaRPr>
          </a:p>
          <a:p>
            <a:pPr marL="177800" indent="-177800" algn="just" defTabSz="1003300"/>
            <a:endParaRPr lang="en-US" sz="1600" dirty="0" smtClean="0">
              <a:latin typeface="Calibri" pitchFamily="34" charset="0"/>
            </a:endParaRPr>
          </a:p>
          <a:p>
            <a:pPr lvl="0" algn="just"/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OPERATIVNA PRIPREMA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1021079"/>
            <a:ext cx="756084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 smtClean="0">
                <a:latin typeface="Calibri" pitchFamily="34" charset="0"/>
              </a:rPr>
              <a:t>U 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operativnu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pripremu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transportnog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procesa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spadaju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svi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podprocesi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aktivnosti </a:t>
            </a:r>
            <a:r>
              <a:rPr lang="en-US" dirty="0" err="1" smtClean="0">
                <a:latin typeface="Calibri" pitchFamily="34" charset="0"/>
              </a:rPr>
              <a:t>koje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imaju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cilj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</a:t>
            </a:r>
            <a:r>
              <a:rPr lang="sr-Latn-RS" dirty="0" smtClean="0">
                <a:latin typeface="Calibri" pitchFamily="34" charset="0"/>
              </a:rPr>
              <a:t> se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obezbede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uslov</a:t>
            </a:r>
            <a:r>
              <a:rPr lang="sr-Latn-RS" dirty="0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za </a:t>
            </a:r>
            <a:r>
              <a:rPr lang="en-US" dirty="0" err="1" smtClean="0">
                <a:latin typeface="Calibri" pitchFamily="34" charset="0"/>
              </a:rPr>
              <a:t>izvrš</a:t>
            </a:r>
            <a:r>
              <a:rPr lang="sr-Latn-RS" dirty="0" smtClean="0">
                <a:latin typeface="Calibri" pitchFamily="34" charset="0"/>
              </a:rPr>
              <a:t>enje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konkretn</a:t>
            </a:r>
            <a:r>
              <a:rPr lang="sr-Latn-RS" dirty="0" smtClean="0">
                <a:latin typeface="Calibri" pitchFamily="34" charset="0"/>
              </a:rPr>
              <a:t>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transportn</a:t>
            </a:r>
            <a:r>
              <a:rPr lang="sr-Latn-RS" dirty="0" smtClean="0">
                <a:latin typeface="Calibri" pitchFamily="34" charset="0"/>
              </a:rPr>
              <a:t>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zadatk</a:t>
            </a:r>
            <a:r>
              <a:rPr lang="sr-Latn-RS" dirty="0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.</a:t>
            </a:r>
            <a:endParaRPr lang="sr-Latn-RS" dirty="0" smtClean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algn="just"/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izvršenje </a:t>
            </a:r>
            <a:r>
              <a:rPr lang="en-US" dirty="0" err="1" smtClean="0">
                <a:latin typeface="Calibri" pitchFamily="34" charset="0"/>
              </a:rPr>
              <a:t>konkret</a:t>
            </a:r>
            <a:r>
              <a:rPr lang="sr-Latn-RS" dirty="0" smtClean="0">
                <a:latin typeface="Calibri" pitchFamily="34" charset="0"/>
              </a:rPr>
              <a:t>nog transportnog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zadat</a:t>
            </a:r>
            <a:r>
              <a:rPr lang="sr-Latn-RS" dirty="0" smtClean="0">
                <a:latin typeface="Calibri" pitchFamily="34" charset="0"/>
              </a:rPr>
              <a:t>ka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vrši</a:t>
            </a:r>
            <a:r>
              <a:rPr lang="en-US" dirty="0" smtClean="0">
                <a:latin typeface="Calibri" pitchFamily="34" charset="0"/>
              </a:rPr>
              <a:t> se </a:t>
            </a:r>
            <a:r>
              <a:rPr lang="sr-Latn-RS" dirty="0" smtClean="0">
                <a:latin typeface="Calibri" pitchFamily="34" charset="0"/>
              </a:rPr>
              <a:t>obezbeđenje i </a:t>
            </a:r>
            <a:r>
              <a:rPr lang="en-US" dirty="0" err="1" smtClean="0">
                <a:latin typeface="Calibri" pitchFamily="34" charset="0"/>
              </a:rPr>
              <a:t>priprema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vozača</a:t>
            </a:r>
            <a:r>
              <a:rPr lang="en-US" dirty="0" smtClean="0">
                <a:latin typeface="Calibri" pitchFamily="34" charset="0"/>
              </a:rPr>
              <a:t>, robe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odgovarajuće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dokumentacije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prati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 transportni </a:t>
            </a:r>
            <a:r>
              <a:rPr lang="en-US" dirty="0" err="1" smtClean="0">
                <a:latin typeface="Calibri" pitchFamily="34" charset="0"/>
              </a:rPr>
              <a:t>proces</a:t>
            </a:r>
            <a:r>
              <a:rPr lang="sr-Latn-RS" dirty="0" smtClean="0">
                <a:latin typeface="Calibri" pitchFamily="34" charset="0"/>
              </a:rPr>
              <a:t>, odnosno vrši se priprema i obezbeđenje:</a:t>
            </a:r>
          </a:p>
          <a:p>
            <a:pPr algn="just"/>
            <a:endParaRPr lang="sr-Latn-RS" dirty="0" smtClean="0">
              <a:latin typeface="Calibri" pitchFamily="34" charset="0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sr-Latn-RS" dirty="0" smtClean="0">
                <a:latin typeface="Calibri" pitchFamily="34" charset="0"/>
              </a:rPr>
              <a:t>Tehničkih resursa (opreme, postrojenja i vozila)</a:t>
            </a:r>
          </a:p>
          <a:p>
            <a:pPr marL="180975" indent="-180975" algn="just">
              <a:buFont typeface="Arial" pitchFamily="34" charset="0"/>
              <a:buChar char="•"/>
            </a:pPr>
            <a:endParaRPr lang="sr-Latn-RS" sz="800" dirty="0" smtClean="0">
              <a:latin typeface="Calibri" pitchFamily="34" charset="0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sr-Latn-RS" dirty="0" smtClean="0">
                <a:latin typeface="Calibri" pitchFamily="34" charset="0"/>
              </a:rPr>
              <a:t>Informaciono-tehnoloških resursa</a:t>
            </a:r>
          </a:p>
          <a:p>
            <a:pPr marL="180975" indent="-180975" algn="just">
              <a:buFont typeface="Arial" pitchFamily="34" charset="0"/>
              <a:buChar char="•"/>
            </a:pPr>
            <a:endParaRPr lang="sr-Latn-RS" sz="800" dirty="0" smtClean="0">
              <a:latin typeface="Calibri" pitchFamily="34" charset="0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sr-Latn-RS" dirty="0" smtClean="0">
                <a:latin typeface="Calibri" pitchFamily="34" charset="0"/>
              </a:rPr>
              <a:t>Materijalno-finansijskih resursa</a:t>
            </a:r>
          </a:p>
          <a:p>
            <a:pPr marL="180975" indent="-180975" algn="just">
              <a:buFont typeface="Arial" pitchFamily="34" charset="0"/>
              <a:buChar char="•"/>
            </a:pPr>
            <a:endParaRPr lang="sr-Latn-RS" sz="800" dirty="0" smtClean="0">
              <a:latin typeface="Calibri" pitchFamily="34" charset="0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sr-Latn-RS" dirty="0" smtClean="0">
                <a:latin typeface="Calibri" pitchFamily="34" charset="0"/>
              </a:rPr>
              <a:t>Kadrovskih resursa</a:t>
            </a:r>
          </a:p>
          <a:p>
            <a:pPr marL="180975" indent="-180975" algn="just">
              <a:buFont typeface="Arial" pitchFamily="34" charset="0"/>
              <a:buChar char="•"/>
            </a:pPr>
            <a:endParaRPr lang="sr-Latn-RS" sz="800" dirty="0" smtClean="0">
              <a:latin typeface="Calibri" pitchFamily="34" charset="0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sr-Latn-RS" dirty="0" smtClean="0">
                <a:latin typeface="Calibri" pitchFamily="34" charset="0"/>
              </a:rPr>
              <a:t>Operativnih planova za izvršenje svih podprocesa i aktivnosti </a:t>
            </a:r>
          </a:p>
          <a:p>
            <a:pPr marL="180975" indent="-180975" algn="just">
              <a:buFont typeface="Arial" pitchFamily="34" charset="0"/>
              <a:buChar char="•"/>
            </a:pPr>
            <a:endParaRPr lang="sr-Latn-RS" dirty="0" smtClean="0">
              <a:latin typeface="Calibri" pitchFamily="34" charset="0"/>
            </a:endParaRPr>
          </a:p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Izlazni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rezultat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podprocesa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operativne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pripreme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transportnog procesa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je vozilo sa odgovarajućom posadom i organizovanom logističkom podrškom spremno da izvrši konkretan transportni zadatak.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OPERATIVNA PRIPREMA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619516"/>
            <a:ext cx="756084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i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Priprema</a:t>
            </a:r>
            <a:r>
              <a:rPr lang="en-US" b="1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vozila</a:t>
            </a:r>
            <a:endParaRPr lang="en-US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n-US" sz="800" dirty="0" smtClean="0">
                <a:latin typeface="Calibri" pitchFamily="34" charset="0"/>
              </a:rPr>
              <a:t> 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U </a:t>
            </a:r>
            <a:r>
              <a:rPr lang="en-US" dirty="0" err="1" smtClean="0">
                <a:latin typeface="Calibri" pitchFamily="34" charset="0"/>
              </a:rPr>
              <a:t>pripremu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spadaju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aktivnosti </a:t>
            </a:r>
            <a:r>
              <a:rPr lang="en-US" dirty="0" err="1" smtClean="0">
                <a:latin typeface="Calibri" pitchFamily="34" charset="0"/>
              </a:rPr>
              <a:t>tehničkog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opsluživanja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imaju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zadatak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obezbede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planiranu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spremnost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vozila</a:t>
            </a:r>
            <a:r>
              <a:rPr lang="sr-Latn-R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aspekta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njihovog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tehničkog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stanja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ispravnosti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sr-Latn-RS" dirty="0" smtClean="0">
                <a:latin typeface="Calibri" pitchFamily="34" charset="0"/>
              </a:rPr>
              <a:t> i </a:t>
            </a:r>
            <a:r>
              <a:rPr lang="en-US" dirty="0" err="1" smtClean="0">
                <a:latin typeface="Calibri" pitchFamily="34" charset="0"/>
              </a:rPr>
              <a:t>sa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aspekta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administrativnih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uslova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registracija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osiguranje</a:t>
            </a:r>
            <a:r>
              <a:rPr lang="sr-Latn-RS" dirty="0" smtClean="0">
                <a:latin typeface="Calibri" pitchFamily="34" charset="0"/>
              </a:rPr>
              <a:t>, i sl.</a:t>
            </a:r>
            <a:r>
              <a:rPr lang="en-US" dirty="0" smtClean="0">
                <a:latin typeface="Calibri" pitchFamily="34" charset="0"/>
              </a:rPr>
              <a:t>). </a:t>
            </a:r>
          </a:p>
          <a:p>
            <a:pPr algn="just"/>
            <a:endParaRPr lang="sr-Latn-RS" sz="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Izlazni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rezultat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ovih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Latn-RS" dirty="0" smtClean="0">
                <a:solidFill>
                  <a:srgbClr val="FF0000"/>
                </a:solidFill>
                <a:latin typeface="Calibri" pitchFamily="34" charset="0"/>
              </a:rPr>
              <a:t>aktivnosti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je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ispravno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vozilo</a:t>
            </a:r>
            <a:r>
              <a:rPr lang="sr-Latn-R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spremno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za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rad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sr-Latn-RS" dirty="0" smtClean="0">
                <a:solidFill>
                  <a:srgbClr val="FF0000"/>
                </a:solidFill>
                <a:latin typeface="Calibri" pitchFamily="34" charset="0"/>
              </a:rPr>
              <a:t>odnosno vozilo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snabdeveno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gorivom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mazivom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odgovarajućom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opremom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priborom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pratećom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dokumenticijom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sr-Latn-RS" dirty="0" smtClean="0">
                <a:solidFill>
                  <a:srgbClr val="FF0000"/>
                </a:solidFill>
                <a:latin typeface="Calibri" pitchFamily="34" charset="0"/>
              </a:rPr>
              <a:t> itd..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en-US" sz="800" i="1" dirty="0" smtClean="0">
                <a:latin typeface="Calibri" pitchFamily="34" charset="0"/>
              </a:rPr>
              <a:t> </a:t>
            </a:r>
            <a:endParaRPr lang="en-US" sz="800" dirty="0" smtClean="0">
              <a:latin typeface="Calibri" pitchFamily="34" charset="0"/>
            </a:endParaRPr>
          </a:p>
          <a:p>
            <a:pPr algn="just"/>
            <a:r>
              <a:rPr lang="en-US" b="1" i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Priprema</a:t>
            </a:r>
            <a:r>
              <a:rPr lang="en-US" b="1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sr-Latn-RS" b="1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predmeta transporta</a:t>
            </a:r>
          </a:p>
          <a:p>
            <a:pPr algn="just"/>
            <a:endParaRPr lang="sr-Latn-RS" sz="800" b="1" i="1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sr-Latn-RS" dirty="0" smtClean="0">
                <a:latin typeface="Calibri" pitchFamily="34" charset="0"/>
              </a:rPr>
              <a:t>Ako je predmet transporta roba, 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pripremu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transport </a:t>
            </a:r>
            <a:r>
              <a:rPr lang="en-US" dirty="0" err="1" smtClean="0">
                <a:latin typeface="Calibri" pitchFamily="34" charset="0"/>
              </a:rPr>
              <a:t>spadaju</a:t>
            </a:r>
            <a:r>
              <a:rPr lang="sr-Latn-RS" dirty="0" smtClean="0">
                <a:latin typeface="Calibri" pitchFamily="34" charset="0"/>
              </a:rPr>
              <a:t> sledeće osnovne aktivnosti </a:t>
            </a:r>
            <a:r>
              <a:rPr lang="en-US" dirty="0" smtClean="0">
                <a:latin typeface="Calibri" pitchFamily="34" charset="0"/>
              </a:rPr>
              <a:t>:</a:t>
            </a:r>
            <a:r>
              <a:rPr lang="sr-Latn-R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ambalažiranje</a:t>
            </a:r>
            <a:r>
              <a:rPr lang="en-US" dirty="0" smtClean="0">
                <a:latin typeface="Calibri" pitchFamily="34" charset="0"/>
              </a:rPr>
              <a:t>,</a:t>
            </a:r>
            <a:r>
              <a:rPr lang="sr-Latn-R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sortiranje</a:t>
            </a:r>
            <a:r>
              <a:rPr lang="en-US" dirty="0" smtClean="0">
                <a:latin typeface="Calibri" pitchFamily="34" charset="0"/>
              </a:rPr>
              <a:t>,</a:t>
            </a:r>
            <a:r>
              <a:rPr lang="sr-Latn-R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označavanje</a:t>
            </a:r>
            <a:r>
              <a:rPr lang="en-US" dirty="0" smtClean="0">
                <a:latin typeface="Calibri" pitchFamily="34" charset="0"/>
              </a:rPr>
              <a:t>,</a:t>
            </a:r>
            <a:r>
              <a:rPr lang="sr-Latn-R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merenje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sr-Latn-R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priprema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dokumentacije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robu</a:t>
            </a:r>
            <a:r>
              <a:rPr lang="sr-Latn-RS" dirty="0" smtClean="0">
                <a:latin typeface="Calibri" pitchFamily="34" charset="0"/>
              </a:rPr>
              <a:t>, manipulativne operacije, utovar, itd…</a:t>
            </a:r>
          </a:p>
          <a:p>
            <a:pPr algn="just"/>
            <a:endParaRPr lang="sr-Latn-RS" sz="800" b="1" i="1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sr-Latn-CS" dirty="0" smtClean="0">
                <a:latin typeface="Calibri" pitchFamily="34" charset="0"/>
              </a:rPr>
              <a:t>Trajanje utovarnih i istovarnih podprocesa zavisi od načina pakovanja robe (prilagođenosti robe za utovar), vrste i proizvodnosti pretovarnih sredstava, organizacije utovarno-istovarnih operacija, itd…</a:t>
            </a:r>
          </a:p>
          <a:p>
            <a:pPr algn="just"/>
            <a:endParaRPr lang="sr-Latn-CS" sz="800" dirty="0" smtClean="0">
              <a:latin typeface="Calibri" pitchFamily="34" charset="0"/>
            </a:endParaRPr>
          </a:p>
          <a:p>
            <a:pPr algn="just"/>
            <a:r>
              <a:rPr lang="sr-Latn-CS" dirty="0" smtClean="0">
                <a:latin typeface="Calibri" pitchFamily="34" charset="0"/>
              </a:rPr>
              <a:t>U transportu putnika priprema putnika za transport ne zahteva složene aktivnosti i pre svega obuhvataju davanje upustva o ponašanju u procesu transporta i osnovne informacije o putovanju.</a:t>
            </a:r>
            <a:endParaRPr lang="en-US" dirty="0" smtClean="0">
              <a:latin typeface="Calibri" pitchFamily="34" charset="0"/>
            </a:endParaRPr>
          </a:p>
          <a:p>
            <a:pPr algn="just"/>
            <a:endParaRPr lang="sr-Latn-RS" b="1" i="1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/>
            <a:endParaRPr lang="sr-Latn-RS" sz="800" b="1" i="1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algn="just"/>
            <a:r>
              <a:rPr lang="en-US" i="1" dirty="0" smtClean="0">
                <a:latin typeface="Calibri" pitchFamily="34" charset="0"/>
              </a:rPr>
              <a:t> 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OPERATIVNA PRIPREMA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836712"/>
            <a:ext cx="756084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i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Priprema</a:t>
            </a:r>
            <a:r>
              <a:rPr lang="en-US" b="1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sr-Latn-RS" b="1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voznog osoblja</a:t>
            </a:r>
          </a:p>
          <a:p>
            <a:pPr algn="just"/>
            <a:endParaRPr lang="en-US" sz="800" dirty="0" smtClean="0">
              <a:latin typeface="Calibri" pitchFamily="34" charset="0"/>
            </a:endParaRPr>
          </a:p>
          <a:p>
            <a:pPr algn="just"/>
            <a:r>
              <a:rPr lang="en-US" dirty="0" err="1" smtClean="0">
                <a:latin typeface="Calibri" pitchFamily="34" charset="0"/>
              </a:rPr>
              <a:t>Vozilo</a:t>
            </a:r>
            <a:r>
              <a:rPr lang="en-US" dirty="0" smtClean="0">
                <a:latin typeface="Calibri" pitchFamily="34" charset="0"/>
              </a:rPr>
              <a:t> ne </a:t>
            </a:r>
            <a:r>
              <a:rPr lang="en-US" dirty="0" err="1" smtClean="0">
                <a:latin typeface="Calibri" pitchFamily="34" charset="0"/>
              </a:rPr>
              <a:t>može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obavlja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rad</a:t>
            </a:r>
            <a:r>
              <a:rPr lang="sr-Latn-RS" dirty="0" smtClean="0">
                <a:latin typeface="Calibri" pitchFamily="34" charset="0"/>
              </a:rPr>
              <a:t>, odnosno transportni zadatak </a:t>
            </a:r>
            <a:r>
              <a:rPr lang="en-US" dirty="0" err="1" smtClean="0">
                <a:latin typeface="Calibri" pitchFamily="34" charset="0"/>
              </a:rPr>
              <a:t>bez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spremn</a:t>
            </a:r>
            <a:r>
              <a:rPr lang="sr-Latn-RS" dirty="0" smtClean="0">
                <a:latin typeface="Calibri" pitchFamily="34" charset="0"/>
              </a:rPr>
              <a:t>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kvalifikovan</a:t>
            </a:r>
            <a:r>
              <a:rPr lang="sr-Latn-RS" dirty="0" smtClean="0">
                <a:latin typeface="Calibri" pitchFamily="34" charset="0"/>
              </a:rPr>
              <a:t>og voznog osoblja</a:t>
            </a:r>
            <a:r>
              <a:rPr lang="en-US" dirty="0" smtClean="0">
                <a:latin typeface="Calibri" pitchFamily="34" charset="0"/>
              </a:rPr>
              <a:t>. </a:t>
            </a:r>
            <a:endParaRPr lang="sr-Latn-RS" dirty="0" smtClean="0">
              <a:latin typeface="Calibri" pitchFamily="34" charset="0"/>
            </a:endParaRPr>
          </a:p>
          <a:p>
            <a:pPr algn="just"/>
            <a:endParaRPr lang="sr-Latn-RS" dirty="0" smtClean="0">
              <a:latin typeface="Calibri" pitchFamily="34" charset="0"/>
            </a:endParaRPr>
          </a:p>
          <a:p>
            <a:pPr algn="just"/>
            <a:r>
              <a:rPr lang="en-US" dirty="0" err="1" smtClean="0">
                <a:latin typeface="Calibri" pitchFamily="34" charset="0"/>
              </a:rPr>
              <a:t>Spremnost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kvalifikovanost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voznog osoblja zahteva aktivnosti koje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obuhvata</a:t>
            </a:r>
            <a:r>
              <a:rPr lang="sr-Latn-RS" dirty="0" smtClean="0">
                <a:latin typeface="Calibri" pitchFamily="34" charset="0"/>
              </a:rPr>
              <a:t>ju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operacije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raspoređivanja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vozača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konkretno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za konkretan transportni </a:t>
            </a:r>
            <a:r>
              <a:rPr lang="en-US" dirty="0" err="1" smtClean="0">
                <a:latin typeface="Calibri" pitchFamily="34" charset="0"/>
              </a:rPr>
              <a:t>zadatak</a:t>
            </a:r>
            <a:r>
              <a:rPr lang="en-US" dirty="0" smtClean="0">
                <a:latin typeface="Calibri" pitchFamily="34" charset="0"/>
              </a:rPr>
              <a:t>,</a:t>
            </a:r>
            <a:r>
              <a:rPr lang="sr-Latn-RS" dirty="0" smtClean="0">
                <a:latin typeface="Calibri" pitchFamily="34" charset="0"/>
              </a:rPr>
              <a:t> obezbeđenje operativne </a:t>
            </a:r>
            <a:r>
              <a:rPr lang="en-US" dirty="0" err="1" smtClean="0">
                <a:latin typeface="Calibri" pitchFamily="34" charset="0"/>
              </a:rPr>
              <a:t>dokumentacij</a:t>
            </a:r>
            <a:r>
              <a:rPr lang="sr-Latn-RS" dirty="0" smtClean="0">
                <a:latin typeface="Calibri" pitchFamily="34" charset="0"/>
              </a:rPr>
              <a:t>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prati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vozilo i </a:t>
            </a:r>
            <a:r>
              <a:rPr lang="en-US" dirty="0" err="1" smtClean="0">
                <a:latin typeface="Calibri" pitchFamily="34" charset="0"/>
              </a:rPr>
              <a:t>vozača</a:t>
            </a:r>
            <a:r>
              <a:rPr lang="en-US" dirty="0" smtClean="0">
                <a:latin typeface="Calibri" pitchFamily="34" charset="0"/>
              </a:rPr>
              <a:t> 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sam</a:t>
            </a:r>
            <a:r>
              <a:rPr lang="sr-Latn-RS" dirty="0" smtClean="0">
                <a:latin typeface="Calibri" pitchFamily="34" charset="0"/>
              </a:rPr>
              <a:t>o izvršenje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transportn</a:t>
            </a:r>
            <a:r>
              <a:rPr lang="sr-Latn-RS" dirty="0" smtClean="0">
                <a:latin typeface="Calibri" pitchFamily="34" charset="0"/>
              </a:rPr>
              <a:t>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proces</a:t>
            </a:r>
            <a:r>
              <a:rPr lang="sr-Latn-RS" dirty="0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.</a:t>
            </a:r>
            <a:endParaRPr lang="sr-Latn-RS" dirty="0" smtClean="0">
              <a:latin typeface="Calibri" pitchFamily="34" charset="0"/>
            </a:endParaRPr>
          </a:p>
          <a:p>
            <a:pPr algn="just"/>
            <a:endParaRPr lang="sr-Latn-RS" dirty="0" smtClean="0">
              <a:latin typeface="Calibri" pitchFamily="34" charset="0"/>
            </a:endParaRPr>
          </a:p>
          <a:p>
            <a:pPr algn="just"/>
            <a:r>
              <a:rPr lang="en-US" dirty="0" err="1" smtClean="0">
                <a:latin typeface="Calibri" pitchFamily="34" charset="0"/>
              </a:rPr>
              <a:t>Osnovna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operativna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dokumenta</a:t>
            </a:r>
            <a:r>
              <a:rPr lang="en-US" dirty="0" smtClean="0">
                <a:latin typeface="Calibri" pitchFamily="34" charset="0"/>
              </a:rPr>
              <a:t> u </a:t>
            </a:r>
            <a:r>
              <a:rPr lang="en-US" dirty="0" err="1" smtClean="0">
                <a:latin typeface="Calibri" pitchFamily="34" charset="0"/>
              </a:rPr>
              <a:t>toku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izvršenja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trensportnog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procesa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</a:t>
            </a:r>
            <a:r>
              <a:rPr lang="en-US" dirty="0" smtClean="0">
                <a:latin typeface="Calibri" pitchFamily="34" charset="0"/>
              </a:rPr>
              <a:t>: </a:t>
            </a:r>
          </a:p>
          <a:p>
            <a:pPr lvl="0" algn="just"/>
            <a:endParaRPr lang="sr-Latn-RS" i="1" dirty="0" smtClean="0">
              <a:latin typeface="Calibri" pitchFamily="34" charset="0"/>
            </a:endParaRPr>
          </a:p>
          <a:p>
            <a:pPr lvl="0" algn="just"/>
            <a:r>
              <a:rPr lang="sr-Latn-RS" i="1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okumenti</a:t>
            </a:r>
            <a:r>
              <a:rPr lang="sr-Latn-RS" i="1" dirty="0" smtClean="0">
                <a:solidFill>
                  <a:srgbClr val="FF0000"/>
                </a:solidFill>
                <a:latin typeface="Calibri" pitchFamily="34" charset="0"/>
              </a:rPr>
              <a:t> koji su vezani za izvršenje konkretnog transportnog zadatka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 indent="-276225" algn="just"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putni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nalog</a:t>
            </a:r>
            <a:r>
              <a:rPr lang="en-US" dirty="0" smtClean="0">
                <a:latin typeface="Calibri" pitchFamily="34" charset="0"/>
              </a:rPr>
              <a:t>,</a:t>
            </a:r>
          </a:p>
          <a:p>
            <a:pPr lvl="1" indent="-276225" algn="just"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kontrolni</a:t>
            </a:r>
            <a:r>
              <a:rPr lang="en-US" dirty="0" smtClean="0">
                <a:latin typeface="Calibri" pitchFamily="34" charset="0"/>
              </a:rPr>
              <a:t> list u </a:t>
            </a:r>
            <a:r>
              <a:rPr lang="en-US" dirty="0" err="1" smtClean="0">
                <a:latin typeface="Calibri" pitchFamily="34" charset="0"/>
              </a:rPr>
              <a:t>putničkom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transportu</a:t>
            </a:r>
            <a:r>
              <a:rPr lang="en-US" dirty="0" smtClean="0">
                <a:latin typeface="Calibri" pitchFamily="34" charset="0"/>
              </a:rPr>
              <a:t>,</a:t>
            </a:r>
          </a:p>
          <a:p>
            <a:pPr lvl="1" indent="-276225" algn="just"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tovarni</a:t>
            </a:r>
            <a:r>
              <a:rPr lang="en-US" dirty="0" smtClean="0">
                <a:latin typeface="Calibri" pitchFamily="34" charset="0"/>
              </a:rPr>
              <a:t> list u </a:t>
            </a:r>
            <a:r>
              <a:rPr lang="en-US" dirty="0" err="1" smtClean="0">
                <a:latin typeface="Calibri" pitchFamily="34" charset="0"/>
              </a:rPr>
              <a:t>transportu</a:t>
            </a:r>
            <a:r>
              <a:rPr lang="en-US" dirty="0" smtClean="0">
                <a:latin typeface="Calibri" pitchFamily="34" charset="0"/>
              </a:rPr>
              <a:t> robe.</a:t>
            </a:r>
          </a:p>
          <a:p>
            <a:pPr algn="just"/>
            <a:endParaRPr lang="sr-Latn-RS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0" algn="just"/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Dokumenti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za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vozilo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 indent="-276225" algn="just"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saobraćajna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dozvola</a:t>
            </a:r>
            <a:r>
              <a:rPr lang="en-US" dirty="0" smtClean="0">
                <a:latin typeface="Calibri" pitchFamily="34" charset="0"/>
              </a:rPr>
              <a:t>,</a:t>
            </a:r>
          </a:p>
          <a:p>
            <a:pPr lvl="1" indent="-276225" algn="just"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matična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knjiga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vozila</a:t>
            </a:r>
            <a:r>
              <a:rPr lang="sr-Latn-RS" dirty="0" smtClean="0">
                <a:latin typeface="Calibri" pitchFamily="34" charset="0"/>
              </a:rPr>
              <a:t> (lična karta vozila)</a:t>
            </a:r>
            <a:r>
              <a:rPr lang="en-US" dirty="0" smtClean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OPERATIVNA PRIPREMA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990600"/>
            <a:ext cx="756084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sr-Latn-RS" i="1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okumenti</a:t>
            </a:r>
            <a:r>
              <a:rPr lang="sr-Latn-RS" i="1" dirty="0" smtClean="0">
                <a:solidFill>
                  <a:srgbClr val="FF0000"/>
                </a:solidFill>
                <a:latin typeface="Calibri" pitchFamily="34" charset="0"/>
              </a:rPr>
              <a:t> posadu vozila</a:t>
            </a: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endParaRPr lang="sr-Latn-RS" dirty="0" smtClean="0">
              <a:latin typeface="Calibri" pitchFamily="34" charset="0"/>
            </a:endParaRPr>
          </a:p>
          <a:p>
            <a:pPr algn="just"/>
            <a:r>
              <a:rPr lang="en-US" dirty="0" err="1" smtClean="0">
                <a:latin typeface="Calibri" pitchFamily="34" charset="0"/>
              </a:rPr>
              <a:t>Osnovni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dokument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vozača</a:t>
            </a:r>
            <a:r>
              <a:rPr lang="en-US" dirty="0" smtClean="0">
                <a:latin typeface="Calibri" pitchFamily="34" charset="0"/>
              </a:rPr>
              <a:t> je </a:t>
            </a:r>
            <a:r>
              <a:rPr lang="en-US" i="1" dirty="0" err="1" smtClean="0">
                <a:latin typeface="Calibri" pitchFamily="34" charset="0"/>
              </a:rPr>
              <a:t>vozačka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dozvola</a:t>
            </a:r>
            <a:r>
              <a:rPr lang="en-US" i="1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koja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sadrži</a:t>
            </a:r>
            <a:r>
              <a:rPr lang="en-US" dirty="0" smtClean="0">
                <a:latin typeface="Calibri" pitchFamily="34" charset="0"/>
              </a:rPr>
              <a:t> pored </a:t>
            </a:r>
            <a:r>
              <a:rPr lang="en-US" dirty="0" err="1" smtClean="0">
                <a:latin typeface="Calibri" pitchFamily="34" charset="0"/>
              </a:rPr>
              <a:t>opštih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podataka</a:t>
            </a:r>
            <a:r>
              <a:rPr lang="en-US" dirty="0" smtClean="0">
                <a:latin typeface="Calibri" pitchFamily="34" charset="0"/>
              </a:rPr>
              <a:t> o </a:t>
            </a:r>
            <a:r>
              <a:rPr lang="en-US" dirty="0" err="1" smtClean="0">
                <a:latin typeface="Calibri" pitchFamily="34" charset="0"/>
              </a:rPr>
              <a:t>licu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dozvola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važi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ime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prezime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adresa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lični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broj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itd</a:t>
            </a:r>
            <a:r>
              <a:rPr lang="en-US" dirty="0" smtClean="0">
                <a:latin typeface="Calibri" pitchFamily="34" charset="0"/>
              </a:rPr>
              <a:t>.)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podatke</a:t>
            </a:r>
            <a:r>
              <a:rPr lang="en-US" dirty="0" smtClean="0">
                <a:latin typeface="Calibri" pitchFamily="34" charset="0"/>
              </a:rPr>
              <a:t> o </a:t>
            </a:r>
            <a:r>
              <a:rPr lang="en-US" dirty="0" err="1" smtClean="0">
                <a:latin typeface="Calibri" pitchFamily="34" charset="0"/>
              </a:rPr>
              <a:t>njegovoj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osposobljenosti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upravljanje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određenom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vrstom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vremenom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trajanja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dozvole</a:t>
            </a:r>
            <a:r>
              <a:rPr lang="en-US" dirty="0" smtClean="0">
                <a:latin typeface="Calibri" pitchFamily="34" charset="0"/>
              </a:rPr>
              <a:t>. 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Pored </a:t>
            </a:r>
            <a:r>
              <a:rPr lang="en-US" dirty="0" err="1" smtClean="0">
                <a:latin typeface="Calibri" pitchFamily="34" charset="0"/>
              </a:rPr>
              <a:t>vozačke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dozvole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vozač</a:t>
            </a:r>
            <a:r>
              <a:rPr lang="en-US" dirty="0" smtClean="0">
                <a:latin typeface="Calibri" pitchFamily="34" charset="0"/>
              </a:rPr>
              <a:t> je </a:t>
            </a:r>
            <a:r>
              <a:rPr lang="en-US" dirty="0" err="1" smtClean="0">
                <a:latin typeface="Calibri" pitchFamily="34" charset="0"/>
              </a:rPr>
              <a:t>dužan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poseduje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osnovni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identifikacioni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dokument</a:t>
            </a:r>
            <a:r>
              <a:rPr lang="en-US" dirty="0" smtClean="0">
                <a:latin typeface="Calibri" pitchFamily="34" charset="0"/>
              </a:rPr>
              <a:t> - </a:t>
            </a:r>
            <a:r>
              <a:rPr lang="en-US" dirty="0" err="1" smtClean="0">
                <a:latin typeface="Calibri" pitchFamily="34" charset="0"/>
              </a:rPr>
              <a:t>ličnu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kartu</a:t>
            </a:r>
            <a:r>
              <a:rPr lang="sr-Latn-RS" dirty="0" smtClean="0">
                <a:latin typeface="Calibri" pitchFamily="34" charset="0"/>
              </a:rPr>
              <a:t> i / ili putnu ispravu (pasoš)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algn="just"/>
            <a:endParaRPr lang="sr-Latn-RS" sz="800" dirty="0" smtClean="0">
              <a:latin typeface="Calibri" pitchFamily="34" charset="0"/>
            </a:endParaRPr>
          </a:p>
          <a:p>
            <a:pPr algn="just"/>
            <a:r>
              <a:rPr lang="sr-Latn-RS" dirty="0" smtClean="0">
                <a:latin typeface="Calibri" pitchFamily="34" charset="0"/>
              </a:rPr>
              <a:t>U m</a:t>
            </a:r>
            <a:r>
              <a:rPr lang="en-US" dirty="0" err="1" smtClean="0">
                <a:latin typeface="Calibri" pitchFamily="34" charset="0"/>
              </a:rPr>
              <a:t>eđunarodn</a:t>
            </a:r>
            <a:r>
              <a:rPr lang="sr-Latn-RS" dirty="0" smtClean="0">
                <a:latin typeface="Calibri" pitchFamily="34" charset="0"/>
              </a:rPr>
              <a:t>om</a:t>
            </a:r>
            <a:r>
              <a:rPr lang="en-US" dirty="0" smtClean="0">
                <a:latin typeface="Calibri" pitchFamily="34" charset="0"/>
              </a:rPr>
              <a:t> transport</a:t>
            </a:r>
            <a:r>
              <a:rPr lang="sr-Latn-RS" dirty="0" smtClean="0">
                <a:latin typeface="Calibri" pitchFamily="34" charset="0"/>
              </a:rPr>
              <a:t>u</a:t>
            </a:r>
            <a:r>
              <a:rPr lang="en-US" dirty="0" smtClean="0">
                <a:latin typeface="Calibri" pitchFamily="34" charset="0"/>
              </a:rPr>
              <a:t> robe </a:t>
            </a:r>
            <a:r>
              <a:rPr lang="en-US" dirty="0" err="1" smtClean="0">
                <a:latin typeface="Calibri" pitchFamily="34" charset="0"/>
              </a:rPr>
              <a:t>ili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putnika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mora</a:t>
            </a:r>
            <a:r>
              <a:rPr lang="sr-Latn-RS" dirty="0" smtClean="0">
                <a:latin typeface="Calibri" pitchFamily="34" charset="0"/>
              </a:rPr>
              <a:t>ju da se poštuju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međunarodne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konvencije</a:t>
            </a:r>
            <a:r>
              <a:rPr lang="en-US" dirty="0" smtClean="0">
                <a:latin typeface="Calibri" pitchFamily="34" charset="0"/>
              </a:rPr>
              <a:t> o </a:t>
            </a:r>
            <a:r>
              <a:rPr lang="en-US" dirty="0" err="1" smtClean="0">
                <a:latin typeface="Calibri" pitchFamily="34" charset="0"/>
              </a:rPr>
              <a:t>odvijanju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transporta</a:t>
            </a:r>
            <a:r>
              <a:rPr lang="en-US" dirty="0" smtClean="0">
                <a:latin typeface="Calibri" pitchFamily="34" charset="0"/>
              </a:rPr>
              <a:t>.</a:t>
            </a:r>
            <a:r>
              <a:rPr lang="sr-Latn-R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Ovim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konvencijama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kao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bilateralnim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sporazumima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između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zemalja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regulišu</a:t>
            </a:r>
            <a:r>
              <a:rPr lang="en-US" dirty="0" smtClean="0">
                <a:latin typeface="Calibri" pitchFamily="34" charset="0"/>
              </a:rPr>
              <a:t> se </a:t>
            </a:r>
            <a:r>
              <a:rPr lang="en-US" dirty="0" err="1" smtClean="0">
                <a:latin typeface="Calibri" pitchFamily="34" charset="0"/>
              </a:rPr>
              <a:t>odnosi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zemalja</a:t>
            </a:r>
            <a:r>
              <a:rPr lang="en-US" dirty="0" smtClean="0">
                <a:latin typeface="Calibri" pitchFamily="34" charset="0"/>
              </a:rPr>
              <a:t> u </a:t>
            </a:r>
            <a:r>
              <a:rPr lang="en-US" dirty="0" err="1" smtClean="0">
                <a:latin typeface="Calibri" pitchFamily="34" charset="0"/>
              </a:rPr>
              <a:t>oblasti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koji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obuhvataju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</a:rPr>
              <a:t>dobijanje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međunarodnih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dozvola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iznos</a:t>
            </a:r>
            <a:r>
              <a:rPr lang="en-US" dirty="0" smtClean="0">
                <a:latin typeface="Calibri" pitchFamily="34" charset="0"/>
              </a:rPr>
              <a:t> carina, </a:t>
            </a:r>
            <a:r>
              <a:rPr lang="en-US" dirty="0" err="1" smtClean="0">
                <a:latin typeface="Calibri" pitchFamily="34" charset="0"/>
              </a:rPr>
              <a:t>uslove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uvoza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tranzita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drugih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specifičnosti</a:t>
            </a:r>
            <a:r>
              <a:rPr lang="en-US" dirty="0" smtClean="0">
                <a:latin typeface="Calibri" pitchFamily="34" charset="0"/>
              </a:rPr>
              <a:t>. </a:t>
            </a:r>
          </a:p>
          <a:p>
            <a:pPr algn="just"/>
            <a:endParaRPr lang="sr-Latn-RS" sz="800" dirty="0" smtClean="0">
              <a:latin typeface="Calibri" pitchFamily="34" charset="0"/>
            </a:endParaRPr>
          </a:p>
          <a:p>
            <a:pPr algn="just"/>
            <a:r>
              <a:rPr lang="sr-Latn-RS" dirty="0" smtClean="0">
                <a:latin typeface="Calibri" pitchFamily="34" charset="0"/>
              </a:rPr>
              <a:t>Operatori </a:t>
            </a:r>
            <a:r>
              <a:rPr lang="en-US" dirty="0" err="1" smtClean="0">
                <a:latin typeface="Calibri" pitchFamily="34" charset="0"/>
              </a:rPr>
              <a:t>koji</a:t>
            </a:r>
            <a:r>
              <a:rPr lang="en-US" dirty="0" smtClean="0">
                <a:latin typeface="Calibri" pitchFamily="34" charset="0"/>
              </a:rPr>
              <a:t> se </a:t>
            </a:r>
            <a:r>
              <a:rPr lang="en-US" dirty="0" err="1" smtClean="0">
                <a:latin typeface="Calibri" pitchFamily="34" charset="0"/>
              </a:rPr>
              <a:t>bave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ovom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delatnošću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prema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propisima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moraju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da </a:t>
            </a:r>
            <a:r>
              <a:rPr lang="en-US" dirty="0" err="1" smtClean="0">
                <a:latin typeface="Calibri" pitchFamily="34" charset="0"/>
              </a:rPr>
              <a:t>budu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registrovani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međunarodni</a:t>
            </a:r>
            <a:r>
              <a:rPr lang="en-US" dirty="0" smtClean="0">
                <a:latin typeface="Calibri" pitchFamily="34" charset="0"/>
              </a:rPr>
              <a:t> transport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raspolažu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odgovarajućim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resursima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vozilima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opremom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osobljem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itd</a:t>
            </a:r>
            <a:r>
              <a:rPr lang="en-US" dirty="0" smtClean="0">
                <a:latin typeface="Calibri" pitchFamily="34" charset="0"/>
              </a:rPr>
              <a:t>), </a:t>
            </a:r>
            <a:r>
              <a:rPr lang="en-US" dirty="0" err="1" smtClean="0">
                <a:latin typeface="Calibri" pitchFamily="34" charset="0"/>
              </a:rPr>
              <a:t>kao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uslov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kvalitetno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bavljenje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ovom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delatnošću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raspolažu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odgovarajućim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iznosom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sredstava</a:t>
            </a:r>
            <a:r>
              <a:rPr lang="en-US" dirty="0" smtClean="0">
                <a:latin typeface="Calibri" pitchFamily="34" charset="0"/>
              </a:rPr>
              <a:t> u </a:t>
            </a:r>
            <a:r>
              <a:rPr lang="en-US" dirty="0" err="1" smtClean="0">
                <a:latin typeface="Calibri" pitchFamily="34" charset="0"/>
              </a:rPr>
              <a:t>poslovnom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fondu</a:t>
            </a:r>
            <a:r>
              <a:rPr lang="en-US" dirty="0" smtClean="0">
                <a:latin typeface="Calibri" pitchFamily="34" charset="0"/>
              </a:rPr>
              <a:t>. </a:t>
            </a:r>
            <a:endParaRPr lang="sr-Latn-RS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OPERATIVNA PRIPREMA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914238"/>
            <a:ext cx="75608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bavljenje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međunarodnim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potrebni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slededeći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osnovni </a:t>
            </a:r>
            <a:r>
              <a:rPr lang="en-US" dirty="0" err="1" smtClean="0">
                <a:latin typeface="Calibri" pitchFamily="34" charset="0"/>
              </a:rPr>
              <a:t>dokumenti</a:t>
            </a:r>
            <a:r>
              <a:rPr lang="en-US" dirty="0" smtClean="0">
                <a:latin typeface="Calibri" pitchFamily="34" charset="0"/>
              </a:rPr>
              <a:t>:</a:t>
            </a:r>
            <a:endParaRPr lang="sr-Latn-RS" dirty="0" smtClean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lvl="0" algn="just"/>
            <a:r>
              <a:rPr lang="sr-Latn-RS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Z</a:t>
            </a: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a </a:t>
            </a:r>
            <a:r>
              <a:rPr lang="sr-Latn-RS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posadu vozila</a:t>
            </a: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</a:rPr>
              <a:t>putni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nalog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međunarodna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dozvola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pasoš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potvrda</a:t>
            </a:r>
            <a:r>
              <a:rPr lang="en-US" dirty="0" smtClean="0">
                <a:latin typeface="Calibri" pitchFamily="34" charset="0"/>
              </a:rPr>
              <a:t> o </a:t>
            </a:r>
            <a:r>
              <a:rPr lang="en-US" dirty="0" err="1" smtClean="0">
                <a:latin typeface="Calibri" pitchFamily="34" charset="0"/>
              </a:rPr>
              <a:t>poreklu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finansijskih sredstva, itd…</a:t>
            </a:r>
            <a:endParaRPr lang="en-US" dirty="0" smtClean="0">
              <a:latin typeface="Calibri" pitchFamily="34" charset="0"/>
            </a:endParaRPr>
          </a:p>
          <a:p>
            <a:pPr lvl="0" algn="just"/>
            <a:endParaRPr lang="sr-Latn-RS" dirty="0" smtClean="0">
              <a:latin typeface="Calibri" pitchFamily="34" charset="0"/>
            </a:endParaRPr>
          </a:p>
          <a:p>
            <a:pPr lvl="0" algn="just"/>
            <a:r>
              <a:rPr lang="sr-Latn-RS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Z</a:t>
            </a: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a </a:t>
            </a:r>
            <a:r>
              <a:rPr lang="en-US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vozilo</a:t>
            </a: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</a:rPr>
              <a:t>saobraćajna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dozvola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zeleni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karton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osiguranja</a:t>
            </a:r>
            <a:r>
              <a:rPr lang="sr-Latn-RS" dirty="0" smtClean="0">
                <a:latin typeface="Calibri" pitchFamily="34" charset="0"/>
              </a:rPr>
              <a:t>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specifični dokumenti </a:t>
            </a:r>
            <a:r>
              <a:rPr lang="en-US" dirty="0" smtClean="0">
                <a:latin typeface="Calibri" pitchFamily="34" charset="0"/>
              </a:rPr>
              <a:t>u </a:t>
            </a:r>
            <a:r>
              <a:rPr lang="en-US" dirty="0" err="1" smtClean="0">
                <a:latin typeface="Calibri" pitchFamily="34" charset="0"/>
              </a:rPr>
              <a:t>slučaju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specijalnih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transporta</a:t>
            </a:r>
            <a:r>
              <a:rPr lang="en-US" dirty="0" smtClean="0">
                <a:latin typeface="Calibri" pitchFamily="34" charset="0"/>
              </a:rPr>
              <a:t>,</a:t>
            </a:r>
          </a:p>
          <a:p>
            <a:pPr lvl="0" algn="just"/>
            <a:endParaRPr lang="sr-Latn-RS" dirty="0" smtClean="0">
              <a:latin typeface="Calibri" pitchFamily="34" charset="0"/>
            </a:endParaRPr>
          </a:p>
          <a:p>
            <a:pPr lvl="0" algn="just"/>
            <a:r>
              <a:rPr lang="sr-Latn-RS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Z</a:t>
            </a: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a rob</a:t>
            </a:r>
            <a:r>
              <a:rPr lang="sr-Latn-RS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u</a:t>
            </a: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</a:rPr>
              <a:t>dozvola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transport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carinske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isprave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karneti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transport </a:t>
            </a:r>
            <a:r>
              <a:rPr lang="en-US" dirty="0" smtClean="0">
                <a:latin typeface="Calibri" pitchFamily="34" charset="0"/>
              </a:rPr>
              <a:t>robe</a:t>
            </a:r>
            <a:r>
              <a:rPr lang="sr-Latn-RS" dirty="0" smtClean="0">
                <a:latin typeface="Calibri" pitchFamily="34" charset="0"/>
              </a:rPr>
              <a:t> i sl.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en-US" i="1" dirty="0" smtClean="0">
                <a:latin typeface="Calibri" pitchFamily="34" charset="0"/>
              </a:rPr>
              <a:t> </a:t>
            </a:r>
            <a:endParaRPr lang="en-US" dirty="0" smtClean="0">
              <a:latin typeface="Calibri" pitchFamily="34" charset="0"/>
            </a:endParaRPr>
          </a:p>
          <a:p>
            <a:pPr algn="just"/>
            <a:endParaRPr lang="sr-Latn-RS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OPERATIVNA PRIPREMA TEHNIČKIH RESURSA – VOZNI PARK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975211"/>
            <a:ext cx="756084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sr-Cyrl-CS" dirty="0" smtClean="0">
                <a:latin typeface="Calibri" pitchFamily="34" charset="0"/>
              </a:rPr>
              <a:t>Pod pojmom 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vozni park </a:t>
            </a:r>
            <a:r>
              <a:rPr lang="sr-Cyrl-CS" dirty="0" smtClean="0">
                <a:latin typeface="Calibri" pitchFamily="34" charset="0"/>
              </a:rPr>
              <a:t>podrazumeva se skup svih transportnih sredstava </a:t>
            </a:r>
            <a:r>
              <a:rPr lang="sr-Latn-RS" dirty="0" smtClean="0">
                <a:latin typeface="Calibri" pitchFamily="34" charset="0"/>
              </a:rPr>
              <a:t>u okviru posmatranog transportno poslovnog sistema, odnosno skup svih vozila (vučnih </a:t>
            </a:r>
            <a:r>
              <a:rPr lang="sr-Cyrl-CS" dirty="0" smtClean="0">
                <a:latin typeface="Calibri" pitchFamily="34" charset="0"/>
              </a:rPr>
              <a:t>i priključnih vozila</a:t>
            </a:r>
            <a:r>
              <a:rPr lang="sr-Latn-RS" dirty="0" smtClean="0">
                <a:latin typeface="Calibri" pitchFamily="34" charset="0"/>
              </a:rPr>
              <a:t>)</a:t>
            </a:r>
            <a:r>
              <a:rPr lang="sr-Cyrl-C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različitih </a:t>
            </a:r>
            <a:r>
              <a:rPr lang="sr-Cyrl-CS" dirty="0" smtClean="0">
                <a:latin typeface="Calibri" pitchFamily="34" charset="0"/>
              </a:rPr>
              <a:t>eksplataciono-tehničk</a:t>
            </a:r>
            <a:r>
              <a:rPr lang="sr-Latn-RS" dirty="0" smtClean="0">
                <a:latin typeface="Calibri" pitchFamily="34" charset="0"/>
              </a:rPr>
              <a:t>ih</a:t>
            </a:r>
            <a:r>
              <a:rPr lang="sr-Cyrl-CS" dirty="0" smtClean="0">
                <a:latin typeface="Calibri" pitchFamily="34" charset="0"/>
              </a:rPr>
              <a:t>  karakteristike</a:t>
            </a:r>
            <a:r>
              <a:rPr lang="sr-Latn-RS" dirty="0" smtClean="0">
                <a:latin typeface="Calibri" pitchFamily="34" charset="0"/>
              </a:rPr>
              <a:t>a</a:t>
            </a:r>
            <a:r>
              <a:rPr lang="sr-Cyrl-CS" dirty="0" smtClean="0">
                <a:latin typeface="Calibri" pitchFamily="34" charset="0"/>
              </a:rPr>
              <a:t> </a:t>
            </a:r>
            <a:endParaRPr lang="sr-Latn-RS" dirty="0" smtClean="0">
              <a:latin typeface="Calibri" pitchFamily="34" charset="0"/>
            </a:endParaRPr>
          </a:p>
          <a:p>
            <a:pPr algn="just"/>
            <a:endParaRPr lang="sr-Latn-RS" sz="800" dirty="0" smtClean="0">
              <a:latin typeface="Calibri" pitchFamily="34" charset="0"/>
            </a:endParaRPr>
          </a:p>
          <a:p>
            <a:pPr algn="just"/>
            <a:r>
              <a:rPr lang="sr-Cyrl-CS" dirty="0" smtClean="0">
                <a:latin typeface="Calibri" pitchFamily="34" charset="0"/>
              </a:rPr>
              <a:t>Pod eksplataciono-tehničkim karakteristikama podrazumevaju se gabaritne dimenzije vozila – dužina, širina, visi</a:t>
            </a:r>
            <a:r>
              <a:rPr lang="en-US" dirty="0" smtClean="0">
                <a:latin typeface="Calibri" pitchFamily="34" charset="0"/>
              </a:rPr>
              <a:t>o</a:t>
            </a:r>
            <a:r>
              <a:rPr lang="sr-Cyrl-CS" dirty="0" smtClean="0">
                <a:latin typeface="Calibri" pitchFamily="34" charset="0"/>
              </a:rPr>
              <a:t>na, razmak osovina, razmak točkova, dužina  prednjeg i zadnjeg prepusta, poluprečnici podužne i poprečne prolaznosti, radijus okretanja, dinamička svojstva vozila, masa praznog vozila, ekonomičnost pogona, pogodnost za tehničko održavanje, kapacitet vozila – korisna nosivost, specifična površinska i zapreminska nosivost u </a:t>
            </a:r>
            <a:r>
              <a:rPr lang="sr-Latn-CS" dirty="0" smtClean="0">
                <a:latin typeface="Calibri" pitchFamily="34" charset="0"/>
              </a:rPr>
              <a:t>t/m</a:t>
            </a:r>
            <a:r>
              <a:rPr lang="sr-Latn-CS" baseline="30000" dirty="0" smtClean="0">
                <a:latin typeface="Calibri" pitchFamily="34" charset="0"/>
              </a:rPr>
              <a:t>2 </a:t>
            </a:r>
            <a:r>
              <a:rPr lang="sr-Cyrl-CS" dirty="0" smtClean="0">
                <a:latin typeface="Calibri" pitchFamily="34" charset="0"/>
              </a:rPr>
              <a:t>, itd…</a:t>
            </a:r>
            <a:endParaRPr lang="sr-Latn-RS" dirty="0" smtClean="0">
              <a:latin typeface="Calibri" pitchFamily="34" charset="0"/>
            </a:endParaRPr>
          </a:p>
          <a:p>
            <a:pPr algn="just"/>
            <a:endParaRPr lang="sr-Latn-RS" baseline="30000" dirty="0" smtClean="0">
              <a:latin typeface="Calibri" pitchFamily="34" charset="0"/>
            </a:endParaRPr>
          </a:p>
          <a:p>
            <a:pPr algn="just"/>
            <a:r>
              <a:rPr lang="sr-Cyrl-CS" dirty="0" smtClean="0">
                <a:latin typeface="Calibri" pitchFamily="34" charset="0"/>
              </a:rPr>
              <a:t>Ukoliko je vozni park sastavljen od vozila iste marke i tipa</a:t>
            </a:r>
            <a:r>
              <a:rPr lang="sr-Latn-RS" dirty="0" smtClean="0">
                <a:latin typeface="Calibri" pitchFamily="34" charset="0"/>
              </a:rPr>
              <a:t>, istih </a:t>
            </a:r>
            <a:r>
              <a:rPr lang="sr-Cyrl-CS" dirty="0" smtClean="0">
                <a:latin typeface="Calibri" pitchFamily="34" charset="0"/>
              </a:rPr>
              <a:t>tehničko-eksploatacion</a:t>
            </a:r>
            <a:r>
              <a:rPr lang="sr-Latn-RS" dirty="0" smtClean="0">
                <a:latin typeface="Calibri" pitchFamily="34" charset="0"/>
              </a:rPr>
              <a:t>ih</a:t>
            </a:r>
            <a:r>
              <a:rPr lang="sr-Cyrl-CS" dirty="0" smtClean="0">
                <a:latin typeface="Calibri" pitchFamily="34" charset="0"/>
              </a:rPr>
              <a:t> karakteristik</a:t>
            </a:r>
            <a:r>
              <a:rPr lang="sr-Latn-RS" dirty="0" smtClean="0">
                <a:latin typeface="Calibri" pitchFamily="34" charset="0"/>
              </a:rPr>
              <a:t>a </a:t>
            </a:r>
            <a:r>
              <a:rPr lang="sr-Cyrl-CS" dirty="0" smtClean="0">
                <a:latin typeface="Calibri" pitchFamily="34" charset="0"/>
              </a:rPr>
              <a:t>onda </a:t>
            </a:r>
            <a:r>
              <a:rPr lang="sr-Latn-RS" dirty="0" smtClean="0">
                <a:latin typeface="Calibri" pitchFamily="34" charset="0"/>
              </a:rPr>
              <a:t>se radi o tzv. 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homogen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om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 vozn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om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 park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u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. </a:t>
            </a:r>
            <a:endParaRPr lang="sr-Latn-R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endParaRPr lang="sr-Latn-RS" baseline="30000" dirty="0" smtClean="0">
              <a:latin typeface="Calibri" pitchFamily="34" charset="0"/>
            </a:endParaRPr>
          </a:p>
          <a:p>
            <a:pPr algn="just"/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H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eterogen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 vozni park </a:t>
            </a:r>
            <a:r>
              <a:rPr lang="sr-Latn-RS" dirty="0" smtClean="0">
                <a:latin typeface="Calibri" pitchFamily="34" charset="0"/>
              </a:rPr>
              <a:t>predstavlja skup </a:t>
            </a:r>
            <a:r>
              <a:rPr lang="sr-Cyrl-CS" dirty="0" smtClean="0">
                <a:latin typeface="Calibri" pitchFamily="34" charset="0"/>
              </a:rPr>
              <a:t>vozila različitih marka i tipova</a:t>
            </a:r>
            <a:r>
              <a:rPr lang="sr-Latn-RS" dirty="0" smtClean="0">
                <a:latin typeface="Calibri" pitchFamily="34" charset="0"/>
              </a:rPr>
              <a:t> i </a:t>
            </a:r>
            <a:r>
              <a:rPr lang="sr-Cyrl-CS" dirty="0" smtClean="0">
                <a:latin typeface="Calibri" pitchFamily="34" charset="0"/>
              </a:rPr>
              <a:t> različit</a:t>
            </a:r>
            <a:r>
              <a:rPr lang="sr-Latn-RS" dirty="0" smtClean="0">
                <a:latin typeface="Calibri" pitchFamily="34" charset="0"/>
              </a:rPr>
              <a:t>ih</a:t>
            </a:r>
            <a:r>
              <a:rPr lang="sr-Cyrl-CS" dirty="0" smtClean="0">
                <a:latin typeface="Calibri" pitchFamily="34" charset="0"/>
              </a:rPr>
              <a:t> tehničko-eksploatacion</a:t>
            </a:r>
            <a:r>
              <a:rPr lang="sr-Latn-RS" dirty="0" smtClean="0">
                <a:latin typeface="Calibri" pitchFamily="34" charset="0"/>
              </a:rPr>
              <a:t>ih</a:t>
            </a:r>
            <a:r>
              <a:rPr lang="sr-Cyrl-CS" dirty="0" smtClean="0">
                <a:latin typeface="Calibri" pitchFamily="34" charset="0"/>
              </a:rPr>
              <a:t> karakteristik</a:t>
            </a:r>
            <a:r>
              <a:rPr lang="sr-Latn-RS" dirty="0" smtClean="0">
                <a:latin typeface="Calibri" pitchFamily="34" charset="0"/>
              </a:rPr>
              <a:t>a</a:t>
            </a:r>
            <a:r>
              <a:rPr lang="sr-Cyrl-CS" dirty="0" smtClean="0">
                <a:latin typeface="Calibri" pitchFamily="34" charset="0"/>
              </a:rPr>
              <a:t>.</a:t>
            </a:r>
            <a:endParaRPr lang="sr-Latn-RS" dirty="0" smtClean="0">
              <a:latin typeface="Calibri" pitchFamily="34" charset="0"/>
            </a:endParaRPr>
          </a:p>
          <a:p>
            <a:pPr algn="just"/>
            <a:endParaRPr lang="sr-Latn-RS" sz="800" dirty="0" smtClean="0">
              <a:latin typeface="Calibri" pitchFamily="34" charset="0"/>
            </a:endParaRPr>
          </a:p>
          <a:p>
            <a:pPr algn="just"/>
            <a:r>
              <a:rPr lang="sr-Cyrl-CS" dirty="0" smtClean="0">
                <a:latin typeface="Calibri" pitchFamily="34" charset="0"/>
              </a:rPr>
              <a:t>Pod 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„inventarskim voznim parkom“ 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 - (N</a:t>
            </a:r>
            <a:r>
              <a:rPr lang="sr-Latn-CS" b="1" baseline="-25000" dirty="0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lang="sr-Cyrl-CS" dirty="0" smtClean="0">
                <a:latin typeface="Calibri" pitchFamily="34" charset="0"/>
              </a:rPr>
              <a:t>podrazumeva se skup svih vozila koja se vode u inventaru – knjigovodstvu osnovnih sredstava </a:t>
            </a:r>
            <a:r>
              <a:rPr lang="sr-Latn-RS" dirty="0" smtClean="0">
                <a:latin typeface="Calibri" pitchFamily="34" charset="0"/>
              </a:rPr>
              <a:t>u posmatranom </a:t>
            </a:r>
            <a:r>
              <a:rPr lang="sr-Cyrl-CS" dirty="0" smtClean="0">
                <a:latin typeface="Calibri" pitchFamily="34" charset="0"/>
              </a:rPr>
              <a:t>transportn</a:t>
            </a:r>
            <a:r>
              <a:rPr lang="sr-Latn-RS" dirty="0" smtClean="0">
                <a:latin typeface="Calibri" pitchFamily="34" charset="0"/>
              </a:rPr>
              <a:t>o poslovnom sistemu</a:t>
            </a:r>
            <a:r>
              <a:rPr lang="sr-Cyrl-CS" dirty="0" smtClean="0">
                <a:latin typeface="Calibri" pitchFamily="34" charset="0"/>
              </a:rPr>
              <a:t>. </a:t>
            </a:r>
            <a:endParaRPr lang="en-US" dirty="0" smtClean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algn="just"/>
            <a:r>
              <a:rPr lang="sr-Cyrl-CS" baseline="30000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pPr algn="just"/>
            <a:endParaRPr lang="sr-Latn-R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OSNOVNI POJMOVI</a:t>
            </a:r>
            <a:endParaRPr lang="en-US" sz="18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9660" y="1594385"/>
            <a:ext cx="7632700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defTabSz="1003300">
              <a:spcBef>
                <a:spcPct val="50000"/>
              </a:spcBef>
              <a:defRPr/>
            </a:pPr>
            <a:r>
              <a:rPr lang="sr-Latn-CS" b="1" dirty="0" smtClean="0">
                <a:solidFill>
                  <a:srgbClr val="FF0000"/>
                </a:solidFill>
                <a:latin typeface="Calibri" pitchFamily="34" charset="0"/>
              </a:rPr>
              <a:t>Transportni sistem </a:t>
            </a:r>
            <a:r>
              <a:rPr lang="sr-Latn-CS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predstavlja otvoren, složen </a:t>
            </a:r>
            <a:r>
              <a:rPr lang="sr-Latn-CS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organizaciono – </a:t>
            </a:r>
            <a:r>
              <a:rPr lang="sr-Latn-CS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tehnološki sistem </a:t>
            </a:r>
            <a:r>
              <a:rPr lang="sr-Latn-CS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sa stohastičkom promenom stanja.</a:t>
            </a:r>
          </a:p>
          <a:p>
            <a:pPr algn="just">
              <a:defRPr/>
            </a:pPr>
            <a:endParaRPr lang="sr-Latn-RS" sz="500" dirty="0">
              <a:latin typeface="Calibri" pitchFamily="34" charset="0"/>
            </a:endParaRPr>
          </a:p>
          <a:p>
            <a:pPr algn="just">
              <a:defRPr/>
            </a:pPr>
            <a:r>
              <a:rPr lang="en-US" dirty="0">
                <a:latin typeface="Calibri" pitchFamily="34" charset="0"/>
              </a:rPr>
              <a:t>Sam </a:t>
            </a:r>
            <a:r>
              <a:rPr lang="en-US" dirty="0" err="1">
                <a:latin typeface="Calibri" pitchFamily="34" charset="0"/>
              </a:rPr>
              <a:t>naziv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sistema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ukazuje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njegove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osnovne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odrednice</a:t>
            </a:r>
            <a:r>
              <a:rPr lang="sr-Latn-RS" dirty="0">
                <a:latin typeface="Calibri" pitchFamily="34" charset="0"/>
              </a:rPr>
              <a:t>:</a:t>
            </a:r>
            <a:r>
              <a:rPr lang="en-US" dirty="0">
                <a:latin typeface="Calibri" pitchFamily="34" charset="0"/>
              </a:rPr>
              <a:t> </a:t>
            </a:r>
          </a:p>
          <a:p>
            <a:pPr algn="just">
              <a:defRPr/>
            </a:pPr>
            <a:r>
              <a:rPr lang="en-US" sz="500" dirty="0">
                <a:latin typeface="Calibri" pitchFamily="34" charset="0"/>
              </a:rPr>
              <a:t> </a:t>
            </a:r>
          </a:p>
          <a:p>
            <a:pPr algn="just">
              <a:defRPr/>
            </a:pPr>
            <a:r>
              <a:rPr lang="en-US" dirty="0" err="1">
                <a:latin typeface="Calibri" pitchFamily="34" charset="0"/>
              </a:rPr>
              <a:t>Odrednica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"</a:t>
            </a:r>
            <a:r>
              <a:rPr lang="en-US" b="1" dirty="0" err="1">
                <a:solidFill>
                  <a:srgbClr val="FF0000"/>
                </a:solidFill>
                <a:latin typeface="Calibri" pitchFamily="34" charset="0"/>
              </a:rPr>
              <a:t>sistem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" </a:t>
            </a:r>
            <a:r>
              <a:rPr lang="en-US" dirty="0" err="1">
                <a:latin typeface="Calibri" pitchFamily="34" charset="0"/>
              </a:rPr>
              <a:t>ukazuje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da</a:t>
            </a:r>
            <a:r>
              <a:rPr lang="en-US" dirty="0">
                <a:latin typeface="Calibri" pitchFamily="34" charset="0"/>
              </a:rPr>
              <a:t> se </a:t>
            </a:r>
            <a:r>
              <a:rPr lang="en-US" dirty="0" err="1">
                <a:latin typeface="Calibri" pitchFamily="34" charset="0"/>
              </a:rPr>
              <a:t>radi</a:t>
            </a:r>
            <a:r>
              <a:rPr lang="en-US" dirty="0">
                <a:latin typeface="Calibri" pitchFamily="34" charset="0"/>
              </a:rPr>
              <a:t> o </a:t>
            </a:r>
            <a:r>
              <a:rPr lang="en-US" dirty="0" err="1">
                <a:latin typeface="Calibri" pitchFamily="34" charset="0"/>
              </a:rPr>
              <a:t>složenoj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celini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sasatavljenoj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delova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koja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</a:rPr>
              <a:t>rezultatu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ima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poseban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kvalitet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</a:rPr>
              <a:t>odnosu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onaj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koji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imaju</a:t>
            </a:r>
            <a:r>
              <a:rPr lang="en-US" dirty="0">
                <a:latin typeface="Calibri" pitchFamily="34" charset="0"/>
              </a:rPr>
              <a:t> </a:t>
            </a:r>
            <a:r>
              <a:rPr lang="sr-Latn-RS" dirty="0">
                <a:latin typeface="Calibri" pitchFamily="34" charset="0"/>
              </a:rPr>
              <a:t>njegovi </a:t>
            </a:r>
            <a:r>
              <a:rPr lang="en-US" dirty="0" err="1">
                <a:latin typeface="Calibri" pitchFamily="34" charset="0"/>
              </a:rPr>
              <a:t>delovi</a:t>
            </a:r>
            <a:r>
              <a:rPr lang="en-US" dirty="0">
                <a:latin typeface="Calibri" pitchFamily="34" charset="0"/>
              </a:rPr>
              <a:t>.</a:t>
            </a:r>
            <a:endParaRPr lang="sr-Latn-RS" dirty="0">
              <a:latin typeface="Calibri" pitchFamily="34" charset="0"/>
            </a:endParaRPr>
          </a:p>
          <a:p>
            <a:pPr algn="just">
              <a:defRPr/>
            </a:pPr>
            <a:endParaRPr lang="sr-Latn-RS" sz="500" dirty="0">
              <a:latin typeface="Calibri" pitchFamily="34" charset="0"/>
            </a:endParaRPr>
          </a:p>
          <a:p>
            <a:pPr algn="just">
              <a:defRPr/>
            </a:pPr>
            <a:r>
              <a:rPr lang="vi-VN" b="1" dirty="0">
                <a:solidFill>
                  <a:srgbClr val="FF0000"/>
                </a:solidFill>
                <a:latin typeface="Calibri" pitchFamily="34" charset="0"/>
              </a:rPr>
              <a:t>Sistem</a:t>
            </a:r>
            <a:r>
              <a:rPr lang="sr-Latn-RS" b="1" dirty="0">
                <a:latin typeface="Calibri" pitchFamily="34" charset="0"/>
              </a:rPr>
              <a:t> </a:t>
            </a:r>
            <a:r>
              <a:rPr lang="vi-VN" dirty="0">
                <a:latin typeface="Calibri" pitchFamily="34" charset="0"/>
              </a:rPr>
              <a:t>je skup elemenata ili procesa povezanih odnosima, sa zajedničkom svrhom postojanja</a:t>
            </a:r>
            <a:r>
              <a:rPr lang="sr-Latn-RS" dirty="0">
                <a:latin typeface="Calibri" pitchFamily="34" charset="0"/>
              </a:rPr>
              <a:t> </a:t>
            </a:r>
            <a:r>
              <a:rPr lang="vi-VN" dirty="0">
                <a:latin typeface="Calibri" pitchFamily="34" charset="0"/>
              </a:rPr>
              <a:t>(zajedničk</a:t>
            </a:r>
            <a:r>
              <a:rPr lang="sr-Latn-RS" dirty="0">
                <a:latin typeface="Calibri" pitchFamily="34" charset="0"/>
              </a:rPr>
              <a:t>om ciljnom funkcijom)</a:t>
            </a:r>
            <a:r>
              <a:rPr lang="vi-VN" dirty="0">
                <a:latin typeface="Calibri" pitchFamily="34" charset="0"/>
              </a:rPr>
              <a:t>.</a:t>
            </a:r>
            <a:r>
              <a:rPr lang="sr-Latn-RS" dirty="0">
                <a:latin typeface="Calibri" pitchFamily="34" charset="0"/>
              </a:rPr>
              <a:t> Svaki </a:t>
            </a:r>
            <a:r>
              <a:rPr lang="vi-VN" dirty="0">
                <a:latin typeface="Calibri" pitchFamily="34" charset="0"/>
              </a:rPr>
              <a:t>sistem može biti </a:t>
            </a:r>
            <a:r>
              <a:rPr lang="sr-Latn-RS" dirty="0" smtClean="0">
                <a:latin typeface="Calibri" pitchFamily="34" charset="0"/>
              </a:rPr>
              <a:t>dekomponovan </a:t>
            </a:r>
            <a:r>
              <a:rPr lang="vi-VN" dirty="0" smtClean="0">
                <a:latin typeface="Calibri" pitchFamily="34" charset="0"/>
              </a:rPr>
              <a:t>na </a:t>
            </a:r>
            <a:r>
              <a:rPr lang="vi-VN" dirty="0">
                <a:latin typeface="Calibri" pitchFamily="34" charset="0"/>
              </a:rPr>
              <a:t>konačan broj </a:t>
            </a:r>
            <a:r>
              <a:rPr lang="vi-VN" dirty="0" smtClean="0">
                <a:latin typeface="Calibri" pitchFamily="34" charset="0"/>
              </a:rPr>
              <a:t>delova</a:t>
            </a:r>
            <a:r>
              <a:rPr lang="vi-VN" dirty="0">
                <a:latin typeface="Calibri" pitchFamily="34" charset="0"/>
              </a:rPr>
              <a:t>, koj</a:t>
            </a:r>
            <a:r>
              <a:rPr lang="sr-Latn-RS" dirty="0">
                <a:latin typeface="Calibri" pitchFamily="34" charset="0"/>
              </a:rPr>
              <a:t>i</a:t>
            </a:r>
            <a:r>
              <a:rPr lang="vi-VN" dirty="0">
                <a:latin typeface="Calibri" pitchFamily="34" charset="0"/>
              </a:rPr>
              <a:t> </a:t>
            </a:r>
            <a:r>
              <a:rPr lang="sr-Latn-RS" dirty="0">
                <a:latin typeface="Calibri" pitchFamily="34" charset="0"/>
              </a:rPr>
              <a:t>se nazivaju </a:t>
            </a:r>
            <a:r>
              <a:rPr lang="vi-VN" b="1" dirty="0">
                <a:solidFill>
                  <a:srgbClr val="FF0000"/>
                </a:solidFill>
                <a:latin typeface="Calibri" pitchFamily="34" charset="0"/>
              </a:rPr>
              <a:t>podsistemima</a:t>
            </a:r>
            <a:r>
              <a:rPr lang="vi-VN" dirty="0">
                <a:latin typeface="Calibri" pitchFamily="34" charset="0"/>
              </a:rPr>
              <a:t> složenog</a:t>
            </a:r>
            <a:r>
              <a:rPr lang="sr-Latn-RS" dirty="0">
                <a:latin typeface="Calibri" pitchFamily="34" charset="0"/>
              </a:rPr>
              <a:t> </a:t>
            </a:r>
            <a:r>
              <a:rPr lang="vi-VN" dirty="0">
                <a:latin typeface="Calibri" pitchFamily="34" charset="0"/>
              </a:rPr>
              <a:t>sistema. Svaki od podsistema sa svoje strane može se raščlanjivati na više manjih podsistema, dok se</a:t>
            </a:r>
            <a:r>
              <a:rPr lang="sr-Latn-RS" dirty="0">
                <a:latin typeface="Calibri" pitchFamily="34" charset="0"/>
              </a:rPr>
              <a:t> </a:t>
            </a:r>
            <a:r>
              <a:rPr lang="vi-VN" dirty="0">
                <a:latin typeface="Calibri" pitchFamily="34" charset="0"/>
              </a:rPr>
              <a:t>nakon konačnog broja koraka ne dođe do takvih delova koj</a:t>
            </a:r>
            <a:r>
              <a:rPr lang="sr-Latn-RS" dirty="0">
                <a:latin typeface="Calibri" pitchFamily="34" charset="0"/>
              </a:rPr>
              <a:t>i </a:t>
            </a:r>
            <a:r>
              <a:rPr lang="vi-VN" dirty="0">
                <a:latin typeface="Calibri" pitchFamily="34" charset="0"/>
              </a:rPr>
              <a:t> </a:t>
            </a:r>
            <a:r>
              <a:rPr lang="sr-Latn-RS" dirty="0">
                <a:latin typeface="Calibri" pitchFamily="34" charset="0"/>
              </a:rPr>
              <a:t>se </a:t>
            </a:r>
            <a:r>
              <a:rPr lang="vi-VN" dirty="0">
                <a:latin typeface="Calibri" pitchFamily="34" charset="0"/>
              </a:rPr>
              <a:t>zov</a:t>
            </a:r>
            <a:r>
              <a:rPr lang="sr-Latn-RS" dirty="0">
                <a:latin typeface="Calibri" pitchFamily="34" charset="0"/>
              </a:rPr>
              <a:t>u</a:t>
            </a:r>
            <a:r>
              <a:rPr lang="vi-VN" dirty="0">
                <a:latin typeface="Calibri" pitchFamily="34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Calibri" pitchFamily="34" charset="0"/>
              </a:rPr>
              <a:t>elementima</a:t>
            </a:r>
            <a:r>
              <a:rPr lang="vi-VN" dirty="0">
                <a:latin typeface="Calibri" pitchFamily="34" charset="0"/>
              </a:rPr>
              <a:t> složenog sistema.</a:t>
            </a:r>
          </a:p>
          <a:p>
            <a:pPr algn="just">
              <a:defRPr/>
            </a:pPr>
            <a:r>
              <a:rPr lang="en-US" sz="500" dirty="0">
                <a:latin typeface="Calibri" pitchFamily="34" charset="0"/>
              </a:rPr>
              <a:t> </a:t>
            </a:r>
          </a:p>
          <a:p>
            <a:pPr algn="just">
              <a:defRPr/>
            </a:pPr>
            <a:r>
              <a:rPr lang="en-US" dirty="0" err="1">
                <a:latin typeface="Calibri" pitchFamily="34" charset="0"/>
              </a:rPr>
              <a:t>Odrednica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"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transport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" </a:t>
            </a:r>
            <a:r>
              <a:rPr lang="en-US" dirty="0" err="1">
                <a:latin typeface="Calibri" pitchFamily="34" charset="0"/>
              </a:rPr>
              <a:t>definiše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da</a:t>
            </a:r>
            <a:r>
              <a:rPr lang="en-US" dirty="0">
                <a:latin typeface="Calibri" pitchFamily="34" charset="0"/>
              </a:rPr>
              <a:t> se </a:t>
            </a:r>
            <a:r>
              <a:rPr lang="en-US" dirty="0" err="1">
                <a:latin typeface="Calibri" pitchFamily="34" charset="0"/>
              </a:rPr>
              <a:t>radi</a:t>
            </a:r>
            <a:r>
              <a:rPr lang="en-US" dirty="0">
                <a:latin typeface="Calibri" pitchFamily="34" charset="0"/>
              </a:rPr>
              <a:t> o </a:t>
            </a:r>
            <a:r>
              <a:rPr lang="en-US" dirty="0" err="1">
                <a:latin typeface="Calibri" pitchFamily="34" charset="0"/>
              </a:rPr>
              <a:t>sistemu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koji</a:t>
            </a:r>
            <a:r>
              <a:rPr lang="en-US" dirty="0">
                <a:latin typeface="Calibri" pitchFamily="34" charset="0"/>
              </a:rPr>
              <a:t> je </a:t>
            </a:r>
            <a:r>
              <a:rPr lang="en-US" dirty="0" err="1">
                <a:latin typeface="Calibri" pitchFamily="34" charset="0"/>
              </a:rPr>
              <a:t>organizovan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sr-Latn-RS" dirty="0">
                <a:latin typeface="Calibri" pitchFamily="34" charset="0"/>
              </a:rPr>
              <a:t>da obavi </a:t>
            </a:r>
            <a:r>
              <a:rPr lang="en-US" dirty="0" err="1">
                <a:latin typeface="Calibri" pitchFamily="34" charset="0"/>
              </a:rPr>
              <a:t>premeštanj</a:t>
            </a:r>
            <a:r>
              <a:rPr lang="sr-Latn-RS" dirty="0">
                <a:latin typeface="Calibri" pitchFamily="34" charset="0"/>
              </a:rPr>
              <a:t>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ili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prenos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objekata</a:t>
            </a:r>
            <a:r>
              <a:rPr lang="en-US" dirty="0">
                <a:latin typeface="Calibri" pitchFamily="34" charset="0"/>
              </a:rPr>
              <a:t> </a:t>
            </a:r>
            <a:r>
              <a:rPr lang="sr-Latn-RS" dirty="0">
                <a:latin typeface="Calibri" pitchFamily="34" charset="0"/>
              </a:rPr>
              <a:t>transporta </a:t>
            </a:r>
            <a:r>
              <a:rPr lang="en-US" dirty="0" err="1">
                <a:latin typeface="Calibri" pitchFamily="34" charset="0"/>
              </a:rPr>
              <a:t>primenjenom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transportnom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tehnologijom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</a:rPr>
              <a:t>postoru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vremenu</a:t>
            </a:r>
            <a:r>
              <a:rPr lang="sr-Latn-RS" dirty="0" smtClean="0">
                <a:latin typeface="Calibri" pitchFamily="34" charset="0"/>
              </a:rPr>
              <a:t>.</a:t>
            </a:r>
          </a:p>
          <a:p>
            <a:pPr algn="just">
              <a:defRPr/>
            </a:pPr>
            <a:endParaRPr lang="sr-Latn-RS" sz="500" dirty="0">
              <a:latin typeface="Calibri" pitchFamily="34" charset="0"/>
            </a:endParaRPr>
          </a:p>
          <a:p>
            <a:pPr algn="just">
              <a:defRPr/>
            </a:pP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Predmet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transporta </a:t>
            </a:r>
            <a:r>
              <a:rPr lang="sr-Latn-RS" dirty="0" smtClean="0">
                <a:latin typeface="Calibri" pitchFamily="34" charset="0"/>
              </a:rPr>
              <a:t>u okviru </a:t>
            </a:r>
            <a:r>
              <a:rPr lang="en-US" dirty="0" err="1" smtClean="0">
                <a:latin typeface="Calibri" pitchFamily="34" charset="0"/>
              </a:rPr>
              <a:t>transportni</a:t>
            </a:r>
            <a:r>
              <a:rPr lang="sr-Latn-RS" dirty="0" smtClean="0">
                <a:latin typeface="Calibri" pitchFamily="34" charset="0"/>
              </a:rPr>
              <a:t>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sistem</a:t>
            </a:r>
            <a:r>
              <a:rPr lang="sr-Latn-RS" dirty="0" smtClean="0">
                <a:latin typeface="Calibri" pitchFamily="34" charset="0"/>
              </a:rPr>
              <a:t>a</a:t>
            </a:r>
            <a:r>
              <a:rPr lang="sr-Latn-CS" dirty="0" smtClean="0">
                <a:latin typeface="Calibri" pitchFamily="34" charset="0"/>
              </a:rPr>
              <a:t>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su </a:t>
            </a:r>
            <a:r>
              <a:rPr lang="pl-PL" dirty="0" smtClean="0">
                <a:latin typeface="Calibri" pitchFamily="34" charset="0"/>
              </a:rPr>
              <a:t>živa bića-ljudi, roba i informacije.</a:t>
            </a:r>
            <a:r>
              <a:rPr lang="pl-PL" b="1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pPr algn="just">
              <a:defRPr/>
            </a:pPr>
            <a:endParaRPr lang="sr-Latn-RS" dirty="0">
              <a:latin typeface="Calibri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479" y="1197253"/>
            <a:ext cx="261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sr-Latn-C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Šta je transportni sistem?</a:t>
            </a:r>
            <a:endParaRPr lang="en-US" dirty="0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755650" y="357346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sr-Latn-C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OPERATIVNA PRIPREMA TEHNIČKIH RESURSA – VOZNI PARK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771669"/>
            <a:ext cx="75608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sr-Cyrl-CS" dirty="0" smtClean="0">
                <a:latin typeface="Calibri" pitchFamily="34" charset="0"/>
              </a:rPr>
              <a:t>U heterogenom voznom parku inventarski vozni park je skup grupa vozila razvrstanih po markama i tipovima vozila </a:t>
            </a:r>
            <a:r>
              <a:rPr lang="sr-Latn-RS" dirty="0" smtClean="0">
                <a:latin typeface="Calibri" pitchFamily="34" charset="0"/>
              </a:rPr>
              <a:t>različitih tehničko-eksploatacionih karakteristika, odnosno:</a:t>
            </a:r>
          </a:p>
          <a:p>
            <a:pPr algn="just"/>
            <a:endParaRPr lang="sr-Latn-RS" dirty="0" smtClean="0">
              <a:latin typeface="Calibri" pitchFamily="34" charset="0"/>
            </a:endParaRPr>
          </a:p>
          <a:p>
            <a:pPr algn="r"/>
            <a:r>
              <a:rPr lang="sl-SI" dirty="0" smtClean="0">
                <a:latin typeface="Calibri" pitchFamily="34" charset="0"/>
              </a:rPr>
              <a:t> , [vozila] </a:t>
            </a: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algn="just"/>
            <a:r>
              <a:rPr lang="sr-Latn-CS" dirty="0" smtClean="0">
                <a:latin typeface="Calibri" pitchFamily="34" charset="0"/>
              </a:rPr>
              <a:t> </a:t>
            </a:r>
            <a:r>
              <a:rPr lang="sl-SI" dirty="0" smtClean="0">
                <a:latin typeface="Calibri" pitchFamily="34" charset="0"/>
              </a:rPr>
              <a:t>gde je:</a:t>
            </a:r>
          </a:p>
          <a:p>
            <a:r>
              <a:rPr lang="sr-Latn-RS" dirty="0" smtClean="0">
                <a:latin typeface="Calibri" pitchFamily="34" charset="0"/>
              </a:rPr>
              <a:t>      </a:t>
            </a:r>
            <a:r>
              <a:rPr lang="sl-SI" dirty="0" smtClean="0">
                <a:latin typeface="Calibri" pitchFamily="34" charset="0"/>
              </a:rPr>
              <a:t>-</a:t>
            </a:r>
            <a:r>
              <a:rPr lang="sl-SI" i="1" dirty="0" smtClean="0">
                <a:latin typeface="Calibri" pitchFamily="34" charset="0"/>
              </a:rPr>
              <a:t> </a:t>
            </a:r>
            <a:r>
              <a:rPr lang="sl-SI" dirty="0" smtClean="0">
                <a:latin typeface="Calibri" pitchFamily="34" charset="0"/>
              </a:rPr>
              <a:t>inventarski broj vozila određene </a:t>
            </a:r>
            <a:r>
              <a:rPr lang="sr-Latn-RS" dirty="0" smtClean="0">
                <a:latin typeface="Calibri" pitchFamily="34" charset="0"/>
              </a:rPr>
              <a:t>tehničko-eksploatacione karakteristike (g)</a:t>
            </a:r>
          </a:p>
          <a:p>
            <a:pPr algn="just"/>
            <a:r>
              <a:rPr lang="sr-Latn-CS" dirty="0" smtClean="0">
                <a:latin typeface="Calibri" pitchFamily="34" charset="0"/>
              </a:rPr>
              <a:t>k    - </a:t>
            </a:r>
            <a:r>
              <a:rPr lang="sr-Cyrl-CS" dirty="0" smtClean="0">
                <a:latin typeface="Calibri" pitchFamily="34" charset="0"/>
              </a:rPr>
              <a:t>broj </a:t>
            </a:r>
            <a:r>
              <a:rPr lang="sr-Latn-RS" dirty="0" smtClean="0">
                <a:latin typeface="Calibri" pitchFamily="34" charset="0"/>
              </a:rPr>
              <a:t>grupa </a:t>
            </a:r>
            <a:r>
              <a:rPr lang="sr-Cyrl-CS" dirty="0" smtClean="0">
                <a:latin typeface="Calibri" pitchFamily="34" charset="0"/>
              </a:rPr>
              <a:t>vozila</a:t>
            </a:r>
            <a:r>
              <a:rPr lang="sr-Latn-RS" dirty="0" smtClean="0">
                <a:latin typeface="Calibri" pitchFamily="34" charset="0"/>
              </a:rPr>
              <a:t> tehničko-eksploatacionih karakteristika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3035300" y="1689100"/>
          <a:ext cx="3736975" cy="814388"/>
        </p:xfrm>
        <a:graphic>
          <a:graphicData uri="http://schemas.openxmlformats.org/presentationml/2006/ole">
            <p:oleObj spid="_x0000_s140290" name="Equation" r:id="rId3" imgW="2031840" imgH="444240" progId="Equation.3">
              <p:embed/>
            </p:oleObj>
          </a:graphicData>
        </a:graphic>
      </p:graphicFrame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236538" y="2774950"/>
          <a:ext cx="322262" cy="320675"/>
        </p:xfrm>
        <a:graphic>
          <a:graphicData uri="http://schemas.openxmlformats.org/presentationml/2006/ole">
            <p:oleObj spid="_x0000_s140291" name="Equation" r:id="rId4" imgW="241200" imgH="241200" progId="Equation.3">
              <p:embed/>
            </p:oleObj>
          </a:graphicData>
        </a:graphic>
      </p:graphicFrame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79513" y="3633991"/>
            <a:ext cx="78488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sr-Cyrl-CS" dirty="0" smtClean="0">
                <a:latin typeface="Calibri" pitchFamily="34" charset="0"/>
              </a:rPr>
              <a:t>Po svom tehničkom stanju inventarski vozni park se deli na vozila koja su tehnički ispravna, tj. sposobna za eksploataciju i vozila koja su tehnički neispravna, odnosno nesposobna za eksploataciju. Ovo znači da se inventarskom voznom parku imamo vozila koja su „sposobna“za rad i vozila koja su „nesposobna“ za rad. </a:t>
            </a:r>
            <a:endParaRPr lang="en-US" dirty="0" smtClean="0">
              <a:latin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Ako se kod homogenog voznog parka sa 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sr-Latn-C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označi inventarski broj vozila, sa  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sr-Latn-C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broj tehnički ispravnih – za rad sposobnih vozila i sa 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sr-Latn-C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broj tehnički neispravnih, odnosno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za rad nesposobnih vozila, tada se dobije podela inventarskog voznog parka po tehničkom stanju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44624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PLANIRANJE I PROJEKTOVANJE TRANSPORTNOG PROCESA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692696"/>
            <a:ext cx="792088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l-SI" b="1" i="1" dirty="0" smtClean="0">
                <a:solidFill>
                  <a:srgbClr val="FF0000"/>
                </a:solidFill>
                <a:latin typeface="Calibri" pitchFamily="34" charset="0"/>
              </a:rPr>
              <a:t>Broj vozila tehnički ispravnih (N</a:t>
            </a:r>
            <a:r>
              <a:rPr lang="sl-SI" b="1" i="1" baseline="-25000" dirty="0" smtClean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sl-SI" b="1" dirty="0" smtClean="0">
                <a:solidFill>
                  <a:srgbClr val="FF0000"/>
                </a:solidFill>
                <a:latin typeface="Calibri" pitchFamily="34" charset="0"/>
              </a:rPr>
              <a:t>), </a:t>
            </a:r>
            <a:r>
              <a:rPr lang="sl-SI" dirty="0" smtClean="0">
                <a:latin typeface="Calibri" pitchFamily="34" charset="0"/>
              </a:rPr>
              <a:t>predstavlja sumu svih tehnički ispravnih vozila u sistemu određenih konstrukcijsko-eksploatacionih karakteristika, odnosno:</a:t>
            </a:r>
            <a:endParaRPr lang="en-US" dirty="0" smtClean="0">
              <a:latin typeface="Calibri" pitchFamily="34" charset="0"/>
            </a:endParaRPr>
          </a:p>
          <a:p>
            <a:r>
              <a:rPr lang="sl-SI" dirty="0" smtClean="0">
                <a:latin typeface="Calibri" pitchFamily="34" charset="0"/>
              </a:rPr>
              <a:t> </a:t>
            </a:r>
            <a:endParaRPr lang="en-US" dirty="0" smtClean="0">
              <a:latin typeface="Calibri" pitchFamily="34" charset="0"/>
            </a:endParaRPr>
          </a:p>
          <a:p>
            <a:pPr algn="r"/>
            <a:r>
              <a:rPr lang="sl-SI" dirty="0" smtClean="0">
                <a:latin typeface="Calibri" pitchFamily="34" charset="0"/>
              </a:rPr>
              <a:t> , [vozila] </a:t>
            </a:r>
          </a:p>
          <a:p>
            <a:endParaRPr lang="sl-SI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sl-SI" dirty="0" smtClean="0">
                <a:latin typeface="Calibri" pitchFamily="34" charset="0"/>
              </a:rPr>
              <a:t>gde je:</a:t>
            </a:r>
          </a:p>
          <a:p>
            <a:endParaRPr lang="sr-Latn-RS" dirty="0" smtClean="0">
              <a:latin typeface="Calibri" pitchFamily="34" charset="0"/>
            </a:endParaRPr>
          </a:p>
          <a:p>
            <a:r>
              <a:rPr lang="sl-SI" baseline="-25000" dirty="0" smtClean="0">
                <a:latin typeface="Calibri" pitchFamily="34" charset="0"/>
              </a:rPr>
              <a:t>	</a:t>
            </a:r>
            <a:r>
              <a:rPr lang="sl-SI" sz="1600" dirty="0" smtClean="0">
                <a:latin typeface="Calibri" pitchFamily="34" charset="0"/>
              </a:rPr>
              <a:t>-</a:t>
            </a:r>
            <a:r>
              <a:rPr lang="sl-SI" sz="1600" i="1" dirty="0" smtClean="0">
                <a:latin typeface="Calibri" pitchFamily="34" charset="0"/>
              </a:rPr>
              <a:t> </a:t>
            </a:r>
            <a:r>
              <a:rPr lang="sl-SI" sz="1600" dirty="0" smtClean="0">
                <a:latin typeface="Calibri" pitchFamily="34" charset="0"/>
              </a:rPr>
              <a:t>broj vozila tehnički ispravnih i operativno spremnih (tehnički i organizacijski),</a:t>
            </a:r>
            <a:endParaRPr lang="en-US" sz="1600" dirty="0" smtClean="0">
              <a:latin typeface="Calibri" pitchFamily="34" charset="0"/>
            </a:endParaRPr>
          </a:p>
          <a:p>
            <a:r>
              <a:rPr lang="sl-SI" sz="1600" baseline="-25000" dirty="0" smtClean="0">
                <a:latin typeface="Calibri" pitchFamily="34" charset="0"/>
              </a:rPr>
              <a:t> </a:t>
            </a:r>
            <a:r>
              <a:rPr lang="sl-SI" sz="1600" dirty="0" smtClean="0">
                <a:latin typeface="Calibri" pitchFamily="34" charset="0"/>
              </a:rPr>
              <a:t>	-</a:t>
            </a:r>
            <a:r>
              <a:rPr lang="sl-SI" sz="1600" i="1" dirty="0" smtClean="0">
                <a:latin typeface="Calibri" pitchFamily="34" charset="0"/>
              </a:rPr>
              <a:t> </a:t>
            </a:r>
            <a:r>
              <a:rPr lang="sl-SI" sz="1600" dirty="0" smtClean="0">
                <a:latin typeface="Calibri" pitchFamily="34" charset="0"/>
              </a:rPr>
              <a:t>broj vozila tehnički ispravnih i operativno nespremnih (radi ostalih uslova),</a:t>
            </a:r>
            <a:endParaRPr lang="en-US" sz="1600" dirty="0" smtClean="0">
              <a:latin typeface="Calibri" pitchFamily="34" charset="0"/>
            </a:endParaRPr>
          </a:p>
          <a:p>
            <a:r>
              <a:rPr lang="pl-PL" sz="1600" baseline="-25000" dirty="0" smtClean="0">
                <a:latin typeface="Calibri" pitchFamily="34" charset="0"/>
              </a:rPr>
              <a:t>	</a:t>
            </a:r>
            <a:r>
              <a:rPr lang="pl-PL" sz="1600" dirty="0" smtClean="0">
                <a:latin typeface="Calibri" pitchFamily="34" charset="0"/>
              </a:rPr>
              <a:t>- broj vozila tehnički ispravnih i nalaze se na radu,</a:t>
            </a:r>
            <a:endParaRPr lang="en-US" sz="1600" dirty="0" smtClean="0">
              <a:latin typeface="Calibri" pitchFamily="34" charset="0"/>
            </a:endParaRPr>
          </a:p>
          <a:p>
            <a:r>
              <a:rPr lang="pl-PL" sz="1600" i="1" dirty="0" smtClean="0">
                <a:latin typeface="Calibri" pitchFamily="34" charset="0"/>
              </a:rPr>
              <a:t> 	- </a:t>
            </a:r>
            <a:r>
              <a:rPr lang="pl-PL" sz="1600" dirty="0" smtClean="0">
                <a:latin typeface="Calibri" pitchFamily="34" charset="0"/>
              </a:rPr>
              <a:t>broj vozila tehnički ispravnih i nalaze se u autobazi.</a:t>
            </a:r>
            <a:endParaRPr lang="en-US" sz="1600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 </a:t>
            </a:r>
            <a:endParaRPr lang="en-US" dirty="0" smtClean="0">
              <a:latin typeface="Calibri" pitchFamily="34" charset="0"/>
            </a:endParaRPr>
          </a:p>
          <a:p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Broj vozila tehnički neispravnih (N</a:t>
            </a:r>
            <a:r>
              <a:rPr lang="pl-PL" b="1" i="1" baseline="-25000" dirty="0" smtClean="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pl-PL" i="1" dirty="0" smtClean="0">
                <a:latin typeface="Calibri" pitchFamily="34" charset="0"/>
              </a:rPr>
              <a:t>, </a:t>
            </a:r>
            <a:r>
              <a:rPr lang="pl-PL" dirty="0" smtClean="0">
                <a:latin typeface="Calibri" pitchFamily="34" charset="0"/>
              </a:rPr>
              <a:t>predstavlja sumu svih tehnički neispravnih vozila određenih konstrukcijsko-eksploatacionih karakteristika, odnosno:</a:t>
            </a:r>
            <a:endParaRPr lang="en-US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 </a:t>
            </a:r>
            <a:endParaRPr lang="en-US" dirty="0" smtClean="0">
              <a:latin typeface="Calibri" pitchFamily="34" charset="0"/>
            </a:endParaRPr>
          </a:p>
          <a:p>
            <a:pPr algn="ctr"/>
            <a:r>
              <a:rPr lang="pl-PL" dirty="0" smtClean="0">
                <a:latin typeface="Calibri" pitchFamily="34" charset="0"/>
              </a:rPr>
              <a:t>                                                                                                , [vozila]</a:t>
            </a:r>
            <a:endParaRPr lang="en-US" dirty="0" smtClean="0">
              <a:latin typeface="Calibri" pitchFamily="34" charset="0"/>
            </a:endParaRPr>
          </a:p>
          <a:p>
            <a:pPr algn="just"/>
            <a:endParaRPr lang="sl-SI" i="1" dirty="0" smtClean="0">
              <a:latin typeface="Calibri" pitchFamily="34" charset="0"/>
            </a:endParaRPr>
          </a:p>
          <a:p>
            <a:pPr algn="just"/>
            <a:endParaRPr lang="sl-SI" i="1" dirty="0" smtClean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marL="361950" lvl="0" indent="-361950" algn="just"/>
            <a:endParaRPr lang="en-US" dirty="0">
              <a:latin typeface="Calibri" pitchFamily="34" charset="0"/>
            </a:endParaRP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267744" y="1412776"/>
          <a:ext cx="4883685" cy="648072"/>
        </p:xfrm>
        <a:graphic>
          <a:graphicData uri="http://schemas.openxmlformats.org/presentationml/2006/ole">
            <p:oleObj spid="_x0000_s141314" name="Equation" r:id="rId3" imgW="3349870" imgH="444500" progId="Equation.3">
              <p:embed/>
            </p:oleObj>
          </a:graphicData>
        </a:graphic>
      </p:graphicFrame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827584" y="2693169"/>
          <a:ext cx="293687" cy="204787"/>
        </p:xfrm>
        <a:graphic>
          <a:graphicData uri="http://schemas.openxmlformats.org/presentationml/2006/ole">
            <p:oleObj spid="_x0000_s141315" name="Equation" r:id="rId4" imgW="293375" imgH="204434" progId="Equation.3">
              <p:embed/>
            </p:oleObj>
          </a:graphicData>
        </a:graphic>
      </p:graphicFrame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827584" y="2981201"/>
          <a:ext cx="339725" cy="204787"/>
        </p:xfrm>
        <a:graphic>
          <a:graphicData uri="http://schemas.openxmlformats.org/presentationml/2006/ole">
            <p:oleObj spid="_x0000_s141316" name="Equation" r:id="rId5" imgW="340171" imgH="204434" progId="Equation.3">
              <p:embed/>
            </p:oleObj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827584" y="3269233"/>
          <a:ext cx="204787" cy="204787"/>
        </p:xfrm>
        <a:graphic>
          <a:graphicData uri="http://schemas.openxmlformats.org/presentationml/2006/ole">
            <p:oleObj spid="_x0000_s141317" name="Equation" r:id="rId6" imgW="204462" imgH="204434" progId="Equation.3">
              <p:embed/>
            </p:oleObj>
          </a:graphicData>
        </a:graphic>
      </p:graphicFrame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827584" y="3485257"/>
          <a:ext cx="219075" cy="231775"/>
        </p:xfrm>
        <a:graphic>
          <a:graphicData uri="http://schemas.openxmlformats.org/presentationml/2006/ole">
            <p:oleObj spid="_x0000_s141318" name="Equation" r:id="rId7" imgW="218501" imgH="231068" progId="Equation.3">
              <p:embed/>
            </p:oleObj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5076056" y="4581128"/>
          <a:ext cx="1152129" cy="589566"/>
        </p:xfrm>
        <a:graphic>
          <a:graphicData uri="http://schemas.openxmlformats.org/presentationml/2006/ole">
            <p:oleObj spid="_x0000_s141319" name="Equation" r:id="rId8" imgW="812810" imgH="41642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IZVRŠENJE TRANSPORTNOG PROCESA (FUNKCIONISANJE)</a:t>
            </a:r>
            <a:endParaRPr lang="en-US" sz="16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5496" y="764704"/>
            <a:ext cx="756084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sr-Latn-RS" sz="1700" b="1" dirty="0" smtClean="0">
                <a:solidFill>
                  <a:srgbClr val="FF0000"/>
                </a:solidFill>
                <a:latin typeface="Calibri" pitchFamily="34" charset="0"/>
              </a:rPr>
              <a:t>Izvršenje</a:t>
            </a:r>
            <a:r>
              <a:rPr lang="sr-Cyrl-CS" sz="1700" dirty="0" smtClean="0">
                <a:latin typeface="Calibri" pitchFamily="34" charset="0"/>
              </a:rPr>
              <a:t> </a:t>
            </a:r>
            <a:r>
              <a:rPr lang="sr-Latn-RS" sz="1700" b="1" dirty="0" smtClean="0">
                <a:solidFill>
                  <a:srgbClr val="FF0000"/>
                </a:solidFill>
                <a:latin typeface="Calibri" pitchFamily="34" charset="0"/>
              </a:rPr>
              <a:t>transportnog</a:t>
            </a:r>
            <a:r>
              <a:rPr lang="sr-Latn-RS" sz="1700" dirty="0" smtClean="0">
                <a:latin typeface="Calibri" pitchFamily="34" charset="0"/>
              </a:rPr>
              <a:t> </a:t>
            </a:r>
            <a:r>
              <a:rPr lang="sr-Latn-CS" sz="1700" b="1" dirty="0" smtClean="0">
                <a:solidFill>
                  <a:srgbClr val="FF0000"/>
                </a:solidFill>
                <a:latin typeface="Calibri" pitchFamily="34" charset="0"/>
              </a:rPr>
              <a:t>procesa (funkcionisanje) </a:t>
            </a:r>
            <a:r>
              <a:rPr lang="sr-Cyrl-CS" sz="1700" dirty="0" smtClean="0">
                <a:latin typeface="Calibri" pitchFamily="34" charset="0"/>
              </a:rPr>
              <a:t>predstavlja</a:t>
            </a:r>
            <a:r>
              <a:rPr lang="sr-Latn-RS" sz="1700" dirty="0" smtClean="0">
                <a:latin typeface="Calibri" pitchFamily="34" charset="0"/>
              </a:rPr>
              <a:t> podproces proizvodnje transportne usluge, odnosno </a:t>
            </a:r>
            <a:r>
              <a:rPr lang="pl-PL" sz="1700" dirty="0" smtClean="0">
                <a:latin typeface="Calibri" pitchFamily="34" charset="0"/>
              </a:rPr>
              <a:t>vršenja usluge i podrazumeva realizaciju procesa transporta saglasno planiranoj, projektovanoj i pripremljenoj usluzi.</a:t>
            </a:r>
            <a:endParaRPr lang="en-US" sz="17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628800"/>
            <a:ext cx="2411760" cy="478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55776" y="1616308"/>
            <a:ext cx="5616624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800" dirty="0" smtClean="0">
                <a:latin typeface="Calibri" pitchFamily="34" charset="0"/>
              </a:rPr>
              <a:t> </a:t>
            </a:r>
            <a:endParaRPr lang="en-US" sz="800" dirty="0" smtClean="0">
              <a:latin typeface="Calibri" pitchFamily="34" charset="0"/>
            </a:endParaRPr>
          </a:p>
          <a:p>
            <a:pPr algn="just"/>
            <a:r>
              <a:rPr lang="pl-PL" sz="1700" dirty="0" smtClean="0">
                <a:latin typeface="Calibri" pitchFamily="34" charset="0"/>
              </a:rPr>
              <a:t>Izvršenje transportnog procesa obuhvata sledeće aktivnosti:</a:t>
            </a:r>
          </a:p>
          <a:p>
            <a:pPr algn="just"/>
            <a:endParaRPr lang="pl-PL" sz="800" dirty="0" smtClean="0">
              <a:latin typeface="Calibri" pitchFamily="34" charset="0"/>
            </a:endParaRPr>
          </a:p>
          <a:p>
            <a:pPr marL="266700" indent="-266700" algn="just">
              <a:buFont typeface="Calibri" pitchFamily="34" charset="0"/>
              <a:buChar char="-"/>
            </a:pPr>
            <a:r>
              <a:rPr lang="pl-PL" sz="1700" dirty="0" smtClean="0">
                <a:latin typeface="Calibri" pitchFamily="34" charset="0"/>
              </a:rPr>
              <a:t>Prijem dokumentacije neophodne za funkcionisanje (dokumenti vezani za vozilo posadu vozila i predmet transporta)</a:t>
            </a:r>
          </a:p>
          <a:p>
            <a:pPr marL="266700" indent="-266700" algn="just">
              <a:buFont typeface="Calibri" pitchFamily="34" charset="0"/>
              <a:buChar char="-"/>
            </a:pPr>
            <a:r>
              <a:rPr lang="pl-PL" sz="1700" dirty="0" smtClean="0">
                <a:latin typeface="Calibri" pitchFamily="34" charset="0"/>
              </a:rPr>
              <a:t>Izlaska vozila i posade iz auto baze, </a:t>
            </a:r>
          </a:p>
          <a:p>
            <a:pPr marL="266700" indent="-266700" algn="just">
              <a:buFont typeface="Calibri" pitchFamily="34" charset="0"/>
              <a:buChar char="-"/>
            </a:pPr>
            <a:r>
              <a:rPr lang="pl-PL" sz="1700" dirty="0" smtClean="0">
                <a:latin typeface="Calibri" pitchFamily="34" charset="0"/>
              </a:rPr>
              <a:t>Utovarno-istovarne operacije (</a:t>
            </a:r>
            <a:r>
              <a:rPr lang="sr-Latn-CS" sz="1700" dirty="0" smtClean="0">
                <a:latin typeface="Calibri" pitchFamily="34" charset="0"/>
              </a:rPr>
              <a:t>Trajanje utovarnih i istovarnih podprocesa zavisi od: tehnologje utovara (izmene putnika), načina pakovanja robe (prilagođenosti robe za pretovar), vrste i proizvodnosti pretovarnih sredstava, organizacije utovarno-istovarnih operacija, itd…)</a:t>
            </a:r>
          </a:p>
          <a:p>
            <a:pPr marL="266700" indent="-266700" algn="just">
              <a:buFont typeface="Calibri" pitchFamily="34" charset="0"/>
              <a:buChar char="-"/>
            </a:pPr>
            <a:r>
              <a:rPr lang="pl-PL" sz="1700" dirty="0" smtClean="0">
                <a:latin typeface="Calibri" pitchFamily="34" charset="0"/>
              </a:rPr>
              <a:t>Neposreda realizacija prevoznog procesa (vožnja i prateće aktivnosti), </a:t>
            </a:r>
          </a:p>
          <a:p>
            <a:pPr marL="266700" indent="-266700" algn="just">
              <a:buFont typeface="Calibri" pitchFamily="34" charset="0"/>
              <a:buChar char="-"/>
            </a:pPr>
            <a:r>
              <a:rPr lang="pl-PL" sz="1700" dirty="0" smtClean="0">
                <a:latin typeface="Calibri" pitchFamily="34" charset="0"/>
              </a:rPr>
              <a:t>Monitoring, upravljanje i regulisanje kretanja vozila i voznog osoblja,</a:t>
            </a:r>
          </a:p>
          <a:p>
            <a:pPr marL="266700" indent="-266700" algn="just">
              <a:buFont typeface="Calibri" pitchFamily="34" charset="0"/>
              <a:buChar char="-"/>
            </a:pPr>
            <a:r>
              <a:rPr lang="pl-PL" sz="1700" dirty="0" smtClean="0">
                <a:latin typeface="Calibri" pitchFamily="34" charset="0"/>
              </a:rPr>
              <a:t>Otklanjanje poremećaja i prekida u funkcionisanju </a:t>
            </a:r>
          </a:p>
          <a:p>
            <a:pPr marL="266700" indent="-266700" algn="just">
              <a:buFont typeface="Calibri" pitchFamily="34" charset="0"/>
              <a:buChar char="-"/>
            </a:pPr>
            <a:r>
              <a:rPr lang="pl-PL" sz="1700" dirty="0" smtClean="0">
                <a:latin typeface="Calibri" pitchFamily="34" charset="0"/>
              </a:rPr>
              <a:t>Povratak sa vozila i posade u autobazu</a:t>
            </a:r>
          </a:p>
          <a:p>
            <a:pPr marL="266700" indent="-266700" algn="just">
              <a:buFont typeface="Calibri" pitchFamily="34" charset="0"/>
              <a:buChar char="-"/>
            </a:pPr>
            <a:r>
              <a:rPr lang="pl-PL" sz="1700" dirty="0" smtClean="0">
                <a:latin typeface="Calibri" pitchFamily="34" charset="0"/>
              </a:rPr>
              <a:t>Eksploatacionu analizu i obradu podataka </a:t>
            </a:r>
            <a:endParaRPr lang="en-US" sz="1700" dirty="0" smtClean="0">
              <a:latin typeface="Calibri" pitchFamily="34" charset="0"/>
            </a:endParaRPr>
          </a:p>
          <a:p>
            <a:pPr algn="just"/>
            <a:r>
              <a:rPr lang="pl-PL" sz="800" dirty="0" smtClean="0">
                <a:latin typeface="Calibri" pitchFamily="34" charset="0"/>
              </a:rPr>
              <a:t> </a:t>
            </a:r>
            <a:endParaRPr lang="en-US" sz="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272808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IZVRŠENJE TRANSPORTNOG PROCESA (FUNKCIONISANJE)</a:t>
            </a:r>
            <a:endParaRPr lang="en-US" sz="16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504" y="713303"/>
            <a:ext cx="756084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sr-Latn-CS" dirty="0" smtClean="0">
                <a:latin typeface="Calibri" pitchFamily="34" charset="0"/>
              </a:rPr>
              <a:t>Eksploataciona analiza i obrada podataka zahteva adekvatan specijalizovan  informacioni sistem koji treba da </a:t>
            </a:r>
            <a:r>
              <a:rPr lang="sr-Latn-CS" i="1" dirty="0" smtClean="0">
                <a:latin typeface="Calibri" pitchFamily="34" charset="0"/>
              </a:rPr>
              <a:t>definiše informacijske potrebe i zahteve, razne vrste izveštaja, načine njihove obrade kao i njihove tokove.</a:t>
            </a:r>
            <a:r>
              <a:rPr lang="sr-Latn-CS" dirty="0" smtClean="0">
                <a:latin typeface="Calibri" pitchFamily="34" charset="0"/>
              </a:rPr>
              <a:t> </a:t>
            </a:r>
          </a:p>
          <a:p>
            <a:pPr algn="just"/>
            <a:endParaRPr lang="sr-Latn-CS" sz="800" dirty="0" smtClean="0">
              <a:latin typeface="Calibri" pitchFamily="34" charset="0"/>
            </a:endParaRPr>
          </a:p>
          <a:p>
            <a:pPr algn="just"/>
            <a:r>
              <a:rPr lang="sr-Latn-CS" dirty="0" smtClean="0">
                <a:latin typeface="Calibri" pitchFamily="34" charset="0"/>
              </a:rPr>
              <a:t>Dobar informacioni sistem je onaj, koji može da obezbedi “...prave informacije, na pravom mestu u pravom trenutku vremena...”, a to znači da informacije moraju biti brze – pravovremene, sveobuhvatne i pouzdane. </a:t>
            </a:r>
          </a:p>
          <a:p>
            <a:pPr algn="just"/>
            <a:endParaRPr lang="en-US" sz="800" dirty="0" smtClean="0">
              <a:latin typeface="Calibri" pitchFamily="34" charset="0"/>
            </a:endParaRPr>
          </a:p>
          <a:p>
            <a:pPr algn="just"/>
            <a:r>
              <a:rPr lang="sr-Latn-CS" dirty="0" smtClean="0">
                <a:latin typeface="Calibri" pitchFamily="34" charset="0"/>
              </a:rPr>
              <a:t>Savremeni informacioni sistemi podrazumevaju postojanje određene opreme (</a:t>
            </a:r>
            <a:r>
              <a:rPr lang="sr-Latn-CS" i="1" dirty="0" smtClean="0">
                <a:latin typeface="Calibri" pitchFamily="34" charset="0"/>
              </a:rPr>
              <a:t>hardver</a:t>
            </a:r>
            <a:r>
              <a:rPr lang="sr-Latn-CS" dirty="0" smtClean="0">
                <a:latin typeface="Calibri" pitchFamily="34" charset="0"/>
              </a:rPr>
              <a:t>), niza postupaka i procedura i programa (</a:t>
            </a:r>
            <a:r>
              <a:rPr lang="sr-Latn-CS" i="1" dirty="0" smtClean="0">
                <a:latin typeface="Calibri" pitchFamily="34" charset="0"/>
              </a:rPr>
              <a:t>sistemski i aplikativni softver</a:t>
            </a:r>
            <a:r>
              <a:rPr lang="sr-Latn-CS" dirty="0" smtClean="0">
                <a:latin typeface="Calibri" pitchFamily="34" charset="0"/>
              </a:rPr>
              <a:t>), kadrove raznih profila (sistem analitičara, operatera, programera) koji rade u tom sistemu (</a:t>
            </a:r>
            <a:r>
              <a:rPr lang="sr-Latn-CS" i="1" dirty="0" smtClean="0">
                <a:latin typeface="Calibri" pitchFamily="34" charset="0"/>
              </a:rPr>
              <a:t>lifewear</a:t>
            </a:r>
            <a:r>
              <a:rPr lang="sr-Latn-CS" dirty="0" smtClean="0">
                <a:latin typeface="Calibri" pitchFamily="34" charset="0"/>
              </a:rPr>
              <a:t>) i organizaciju </a:t>
            </a:r>
            <a:r>
              <a:rPr lang="sr-Latn-CS" i="1" dirty="0" smtClean="0">
                <a:latin typeface="Calibri" pitchFamily="34" charset="0"/>
              </a:rPr>
              <a:t>(organwear</a:t>
            </a:r>
            <a:r>
              <a:rPr lang="sr-Latn-CS" dirty="0" smtClean="0">
                <a:latin typeface="Calibri" pitchFamily="34" charset="0"/>
              </a:rPr>
              <a:t>).</a:t>
            </a:r>
            <a:endParaRPr lang="en-US" dirty="0" smtClean="0">
              <a:latin typeface="Calibri" pitchFamily="34" charset="0"/>
            </a:endParaRPr>
          </a:p>
          <a:p>
            <a:pPr algn="just"/>
            <a:endParaRPr lang="pl-PL" sz="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Izlazni rezultat izvršenja transportnog procesa predstavlja istovremeno i izlaz iz transportnog procesa. </a:t>
            </a:r>
          </a:p>
          <a:p>
            <a:pPr algn="just"/>
            <a:endParaRPr lang="pl-PL" sz="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Rezultat realizacije ovog podprocesa je proizvod - transportna usluga (</a:t>
            </a:r>
            <a:r>
              <a:rPr lang="ru-RU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sistemski organizovan proces čiji je rezultat proizišao iz niza međusobno povezanih aktivnosti prevoznika (operatora) i poslovnog okruženja u cilju zadovoljenja zahteva korisnika usluge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) opisana transportnim učincima (transportovana roba ili putnici, izvršen transportni rad, iskorišćenje resursa), realizovanim kvalitetom usluge, troškovima i prihodom itd...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416824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MONITORING I KONTROLA ODVIJANJA TRANSPORTNOG PROCESA</a:t>
            </a:r>
            <a:endParaRPr lang="en-US" sz="15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3524820"/>
            <a:ext cx="756084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sz="17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endParaRPr lang="en-US" sz="17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1520" y="908720"/>
            <a:ext cx="7344816" cy="500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335" tIns="50167" rIns="100335" bIns="50167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Monitoring 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 kontrola </a:t>
            </a:r>
            <a:r>
              <a:rPr lang="pt-BR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kao zadnji korak u </a:t>
            </a:r>
            <a:r>
              <a:rPr lang="sr-Latn-RS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transportnom </a:t>
            </a:r>
            <a:r>
              <a:rPr lang="pt-BR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procesu</a:t>
            </a:r>
            <a:r>
              <a:rPr lang="hr-HR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, i </a:t>
            </a:r>
            <a:r>
              <a:rPr lang="pl-PL" dirty="0" smtClean="0">
                <a:latin typeface="Calibri" pitchFamily="34" charset="0"/>
              </a:rPr>
              <a:t>predstavlja proceduru sistemski zasnovanog i sistematski vođenog postupka prikupljanja, obrade, izdvajanja, prikazivanja i analize izdvojenih podataka i oblikovanje podloga za utvrđivanje uzroka odstupanja od zahtevanih parametara kvaliteta usluge.</a:t>
            </a:r>
            <a:endParaRPr lang="en-US" dirty="0" smtClean="0">
              <a:latin typeface="Calibri" pitchFamily="34" charset="0"/>
            </a:endParaRPr>
          </a:p>
          <a:p>
            <a:pPr algn="just"/>
            <a:endParaRPr lang="hr-HR" sz="1000" dirty="0" smtClean="0"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just" defTabSz="1003300"/>
            <a:r>
              <a:rPr lang="sr-Latn-RS" sz="1800" dirty="0" smtClean="0">
                <a:latin typeface="Calibri" pitchFamily="34" charset="0"/>
              </a:rPr>
              <a:t>O</a:t>
            </a:r>
            <a:r>
              <a:rPr lang="pt-BR" sz="1800" dirty="0" smtClean="0">
                <a:latin typeface="Calibri" pitchFamily="34" charset="0"/>
              </a:rPr>
              <a:t>snovne aktivnosti u procesu kontrole usmerene su na merenju </a:t>
            </a:r>
            <a:r>
              <a:rPr lang="sr-Latn-RS" sz="1800" dirty="0" smtClean="0">
                <a:latin typeface="Calibri" pitchFamily="34" charset="0"/>
              </a:rPr>
              <a:t>kvaliteta </a:t>
            </a:r>
            <a:r>
              <a:rPr lang="pt-BR" sz="1800" dirty="0" smtClean="0">
                <a:latin typeface="Calibri" pitchFamily="34" charset="0"/>
              </a:rPr>
              <a:t>ostvaren</a:t>
            </a:r>
            <a:r>
              <a:rPr lang="sr-Latn-RS" sz="1800" dirty="0" smtClean="0">
                <a:latin typeface="Calibri" pitchFamily="34" charset="0"/>
              </a:rPr>
              <a:t>e transportne usluge</a:t>
            </a:r>
            <a:r>
              <a:rPr lang="pt-BR" sz="1800" dirty="0" smtClean="0">
                <a:latin typeface="Calibri" pitchFamily="34" charset="0"/>
              </a:rPr>
              <a:t> i njihovo</a:t>
            </a:r>
            <a:r>
              <a:rPr lang="sr-Latn-RS" sz="1800" dirty="0" smtClean="0">
                <a:latin typeface="Calibri" pitchFamily="34" charset="0"/>
              </a:rPr>
              <a:t>m</a:t>
            </a:r>
            <a:r>
              <a:rPr lang="pt-BR" sz="1800" dirty="0" smtClean="0">
                <a:latin typeface="Calibri" pitchFamily="34" charset="0"/>
              </a:rPr>
              <a:t> upoređivanj</a:t>
            </a:r>
            <a:r>
              <a:rPr lang="sr-Latn-RS" sz="1800" dirty="0" smtClean="0">
                <a:latin typeface="Calibri" pitchFamily="34" charset="0"/>
              </a:rPr>
              <a:t>u</a:t>
            </a:r>
            <a:r>
              <a:rPr lang="pt-BR" sz="1800" dirty="0" smtClean="0">
                <a:latin typeface="Calibri" pitchFamily="34" charset="0"/>
              </a:rPr>
              <a:t> i merenj</a:t>
            </a:r>
            <a:r>
              <a:rPr lang="sr-Latn-RS" sz="1800" dirty="0" smtClean="0">
                <a:latin typeface="Calibri" pitchFamily="34" charset="0"/>
              </a:rPr>
              <a:t>u</a:t>
            </a:r>
            <a:r>
              <a:rPr lang="pt-BR" sz="1800" dirty="0" smtClean="0">
                <a:latin typeface="Calibri" pitchFamily="34" charset="0"/>
              </a:rPr>
              <a:t> odstupanja od planiranih (očekivanih) vrednosti, kao i preuzimanje aktivnosti usmerenih ka proveri potrebe uvođenja promena u </a:t>
            </a:r>
            <a:r>
              <a:rPr lang="sr-Latn-RS" sz="1800" dirty="0" smtClean="0">
                <a:latin typeface="Calibri" pitchFamily="34" charset="0"/>
              </a:rPr>
              <a:t>transportnom procesu </a:t>
            </a:r>
            <a:r>
              <a:rPr lang="pt-BR" sz="1800" dirty="0" smtClean="0">
                <a:latin typeface="Calibri" pitchFamily="34" charset="0"/>
              </a:rPr>
              <a:t>u cilju dovođenja u željno </a:t>
            </a:r>
            <a:r>
              <a:rPr lang="sr-Latn-RS" sz="1800" dirty="0" smtClean="0">
                <a:latin typeface="Calibri" pitchFamily="34" charset="0"/>
              </a:rPr>
              <a:t>projektovano </a:t>
            </a:r>
            <a:r>
              <a:rPr lang="pt-BR" sz="1800" dirty="0" smtClean="0">
                <a:latin typeface="Calibri" pitchFamily="34" charset="0"/>
              </a:rPr>
              <a:t>stanje. </a:t>
            </a:r>
            <a:endParaRPr lang="es-ES" sz="1800" dirty="0" smtClean="0">
              <a:latin typeface="Calibri" pitchFamily="34" charset="0"/>
            </a:endParaRPr>
          </a:p>
          <a:p>
            <a:pPr algn="just"/>
            <a:endParaRPr lang="hr-HR" sz="1000" dirty="0" smtClean="0"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8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Prilikom</a:t>
            </a:r>
            <a:r>
              <a:rPr lang="hr-HR" sz="18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sprovo</a:t>
            </a:r>
            <a:r>
              <a:rPr lang="hr-HR" sz="18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đ</a:t>
            </a:r>
            <a:r>
              <a:rPr lang="en-US" sz="18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enja</a:t>
            </a:r>
            <a:r>
              <a:rPr lang="hr-HR" sz="18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procesa </a:t>
            </a:r>
            <a:r>
              <a:rPr lang="en-US" sz="18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dijagnosti</a:t>
            </a:r>
            <a:r>
              <a:rPr lang="hr-HR" sz="18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č</a:t>
            </a:r>
            <a:r>
              <a:rPr lang="en-US" sz="18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kog</a:t>
            </a:r>
            <a:r>
              <a:rPr lang="hr-HR" sz="18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ispitivanja</a:t>
            </a:r>
            <a:r>
              <a:rPr lang="hr-HR" sz="18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uzimaju</a:t>
            </a:r>
            <a:r>
              <a:rPr lang="hr-HR" sz="18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se</a:t>
            </a:r>
            <a:r>
              <a:rPr lang="hr-HR" sz="18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hr-HR" sz="18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obzir</a:t>
            </a:r>
            <a:r>
              <a:rPr lang="hr-HR" sz="18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dva</a:t>
            </a:r>
            <a:r>
              <a:rPr lang="hr-HR" sz="18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glavna</a:t>
            </a:r>
            <a:r>
              <a:rPr lang="hr-HR" sz="18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vektora</a:t>
            </a:r>
            <a:r>
              <a:rPr lang="hr-HR" sz="18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analize</a:t>
            </a:r>
            <a:r>
              <a:rPr lang="hr-HR" sz="18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: </a:t>
            </a:r>
            <a:endParaRPr lang="hr-HR" sz="1800" b="1" dirty="0" smtClean="0"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hr-HR" sz="1050" b="1" dirty="0" smtClean="0"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180975" indent="-180975" algn="just">
              <a:buFont typeface="Calibri" pitchFamily="34" charset="0"/>
              <a:buChar char="-"/>
            </a:pPr>
            <a:r>
              <a:rPr lang="sr-Latn-C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 O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cena</a:t>
            </a:r>
            <a:r>
              <a:rPr lang="hr-H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kvaliteta</a:t>
            </a:r>
            <a:r>
              <a:rPr lang="hr-H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 transportne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usluge</a:t>
            </a:r>
            <a:r>
              <a:rPr lang="hr-H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od</a:t>
            </a:r>
            <a:r>
              <a:rPr lang="hr-H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strane</a:t>
            </a:r>
            <a:r>
              <a:rPr lang="hr-H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korisnika</a:t>
            </a:r>
            <a:endParaRPr lang="sr-Latn-R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180975" indent="-180975" algn="just">
              <a:buFont typeface="Calibri" pitchFamily="34" charset="0"/>
              <a:buChar char="-"/>
            </a:pPr>
            <a:endParaRPr lang="hr-HR" b="1" dirty="0" smtClean="0">
              <a:solidFill>
                <a:srgbClr val="FF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180975" indent="-180975" algn="just">
              <a:buFont typeface="Calibri" pitchFamily="34" charset="0"/>
              <a:buChar char="-"/>
            </a:pPr>
            <a:r>
              <a:rPr lang="sr-Latn-C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cena</a:t>
            </a:r>
            <a:r>
              <a:rPr lang="hr-H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kvaliteta</a:t>
            </a:r>
            <a:r>
              <a:rPr lang="hr-H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sistema</a:t>
            </a:r>
            <a:r>
              <a:rPr lang="hr-H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hr-H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usluge</a:t>
            </a:r>
            <a:r>
              <a:rPr lang="hr-H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od</a:t>
            </a:r>
            <a:r>
              <a:rPr lang="hr-H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strane</a:t>
            </a:r>
            <a:r>
              <a:rPr lang="hr-H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Latn-R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organizatora transportnog prosesa (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operat</a:t>
            </a:r>
            <a:r>
              <a:rPr lang="sr-Latn-R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sr-Latn-R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)</a:t>
            </a:r>
            <a:endParaRPr lang="hr-HR" sz="1800" b="1" dirty="0">
              <a:solidFill>
                <a:srgbClr val="FF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416824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MONITORING I KONTROLA ODVIJANJA TRANSPORTNOG PROCESA</a:t>
            </a:r>
            <a:endParaRPr lang="en-US" sz="15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3524820"/>
            <a:ext cx="756084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sz="17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endParaRPr lang="en-US" sz="17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1520" y="1017035"/>
            <a:ext cx="7344816" cy="536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335" tIns="50167" rIns="100335" bIns="50167">
            <a:spAutoFit/>
          </a:bodyPr>
          <a:lstStyle/>
          <a:p>
            <a:pPr algn="just"/>
            <a:r>
              <a:rPr lang="en-US" dirty="0" err="1" smtClean="0">
                <a:latin typeface="Calibri" pitchFamily="34" charset="0"/>
              </a:rPr>
              <a:t>Istra</a:t>
            </a:r>
            <a:r>
              <a:rPr lang="hr-HR" dirty="0" smtClean="0">
                <a:latin typeface="Calibri" pitchFamily="34" charset="0"/>
              </a:rPr>
              <a:t>ž</a:t>
            </a:r>
            <a:r>
              <a:rPr lang="en-US" dirty="0" err="1" smtClean="0">
                <a:latin typeface="Calibri" pitchFamily="34" charset="0"/>
              </a:rPr>
              <a:t>ivanje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stavova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korisnika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sistema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javnog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gradskog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transportnog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putnika</a:t>
            </a:r>
            <a:r>
              <a:rPr lang="hr-HR" dirty="0" smtClean="0">
                <a:latin typeface="Calibri" pitchFamily="34" charset="0"/>
              </a:rPr>
              <a:t>, podrazumeva </a:t>
            </a:r>
            <a:r>
              <a:rPr lang="en-US" dirty="0" err="1" smtClean="0">
                <a:latin typeface="Calibri" pitchFamily="34" charset="0"/>
              </a:rPr>
              <a:t>razvoj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primenu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tehnika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bihevioralne analize </a:t>
            </a:r>
            <a:r>
              <a:rPr lang="en-US" dirty="0" err="1" smtClean="0">
                <a:latin typeface="Calibri" pitchFamily="34" charset="0"/>
              </a:rPr>
              <a:t>kojima</a:t>
            </a:r>
            <a:r>
              <a:rPr lang="en-US" dirty="0" smtClean="0">
                <a:latin typeface="Calibri" pitchFamily="34" charset="0"/>
              </a:rPr>
              <a:t> se </a:t>
            </a:r>
            <a:r>
              <a:rPr lang="en-US" dirty="0" err="1" smtClean="0">
                <a:latin typeface="Calibri" pitchFamily="34" charset="0"/>
              </a:rPr>
              <a:t>mogu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meriti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analizirati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potrebe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stavovi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korisnika</a:t>
            </a:r>
            <a:r>
              <a:rPr lang="hr-HR" dirty="0" smtClean="0">
                <a:latin typeface="Calibri" pitchFamily="34" charset="0"/>
              </a:rPr>
              <a:t>. </a:t>
            </a:r>
          </a:p>
          <a:p>
            <a:pPr algn="just"/>
            <a:endParaRPr lang="hr-HR" dirty="0" smtClean="0">
              <a:latin typeface="Calibri" pitchFamily="34" charset="0"/>
            </a:endParaRPr>
          </a:p>
          <a:p>
            <a:pPr algn="just"/>
            <a:r>
              <a:rPr lang="en-US" dirty="0" err="1" smtClean="0">
                <a:latin typeface="Calibri" pitchFamily="34" charset="0"/>
              </a:rPr>
              <a:t>Zna</a:t>
            </a:r>
            <a:r>
              <a:rPr lang="hr-HR" dirty="0" smtClean="0">
                <a:latin typeface="Calibri" pitchFamily="34" charset="0"/>
              </a:rPr>
              <a:t>č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hr-HR" dirty="0" smtClean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u </a:t>
            </a:r>
            <a:r>
              <a:rPr lang="en-US" dirty="0" err="1" smtClean="0">
                <a:latin typeface="Calibri" pitchFamily="34" charset="0"/>
              </a:rPr>
              <a:t>okviru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ovog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koraka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dijagnostičkog ispitivanja potrebe za uvođenjem promena, </a:t>
            </a:r>
            <a:r>
              <a:rPr lang="en-US" dirty="0" err="1" smtClean="0">
                <a:latin typeface="Calibri" pitchFamily="34" charset="0"/>
              </a:rPr>
              <a:t>vr</a:t>
            </a:r>
            <a:r>
              <a:rPr lang="hr-HR" dirty="0" smtClean="0">
                <a:latin typeface="Calibri" pitchFamily="34" charset="0"/>
              </a:rPr>
              <a:t>š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se </a:t>
            </a:r>
            <a:r>
              <a:rPr lang="en-US" dirty="0" err="1" smtClean="0">
                <a:latin typeface="Calibri" pitchFamily="34" charset="0"/>
              </a:rPr>
              <a:t>istra</a:t>
            </a:r>
            <a:r>
              <a:rPr lang="hr-HR" dirty="0" smtClean="0">
                <a:latin typeface="Calibri" pitchFamily="34" charset="0"/>
              </a:rPr>
              <a:t>ž</a:t>
            </a:r>
            <a:r>
              <a:rPr lang="en-US" dirty="0" err="1" smtClean="0">
                <a:latin typeface="Calibri" pitchFamily="34" charset="0"/>
              </a:rPr>
              <a:t>ivanje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subjektivnog</a:t>
            </a:r>
            <a:r>
              <a:rPr lang="hr-HR" dirty="0" smtClean="0">
                <a:latin typeface="Calibri" pitchFamily="34" charset="0"/>
              </a:rPr>
              <a:t> (</a:t>
            </a:r>
            <a:r>
              <a:rPr lang="en-US" dirty="0" smtClean="0">
                <a:latin typeface="Calibri" pitchFamily="34" charset="0"/>
              </a:rPr>
              <a:t>do</a:t>
            </a:r>
            <a:r>
              <a:rPr lang="hr-HR" dirty="0" smtClean="0">
                <a:latin typeface="Calibri" pitchFamily="34" charset="0"/>
              </a:rPr>
              <a:t>ž</a:t>
            </a:r>
            <a:r>
              <a:rPr lang="en-US" dirty="0" err="1" smtClean="0">
                <a:latin typeface="Calibri" pitchFamily="34" charset="0"/>
              </a:rPr>
              <a:t>ivljenog</a:t>
            </a:r>
            <a:r>
              <a:rPr lang="hr-HR" dirty="0" smtClean="0">
                <a:latin typeface="Calibri" pitchFamily="34" charset="0"/>
              </a:rPr>
              <a:t>) </a:t>
            </a:r>
            <a:r>
              <a:rPr lang="en-US" dirty="0" err="1" smtClean="0">
                <a:latin typeface="Calibri" pitchFamily="34" charset="0"/>
              </a:rPr>
              <a:t>kvaliteta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strane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korisnika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usluge</a:t>
            </a:r>
            <a:r>
              <a:rPr lang="hr-HR" dirty="0" smtClean="0">
                <a:latin typeface="Calibri" pitchFamily="34" charset="0"/>
              </a:rPr>
              <a:t>. </a:t>
            </a:r>
            <a:r>
              <a:rPr lang="pl-PL" dirty="0" smtClean="0">
                <a:latin typeface="Calibri" pitchFamily="34" charset="0"/>
              </a:rPr>
              <a:t>Percepcija korisnika u vezi sa kvalitetom isporu</a:t>
            </a:r>
            <a:r>
              <a:rPr lang="hr-HR" dirty="0" smtClean="0">
                <a:latin typeface="Calibri" pitchFamily="34" charset="0"/>
              </a:rPr>
              <a:t>č</a:t>
            </a:r>
            <a:r>
              <a:rPr lang="pl-PL" dirty="0" smtClean="0">
                <a:latin typeface="Calibri" pitchFamily="34" charset="0"/>
              </a:rPr>
              <a:t>ene usluge zavisi od njihovog li</a:t>
            </a:r>
            <a:r>
              <a:rPr lang="hr-HR" dirty="0" smtClean="0">
                <a:latin typeface="Calibri" pitchFamily="34" charset="0"/>
              </a:rPr>
              <a:t>č</a:t>
            </a:r>
            <a:r>
              <a:rPr lang="pl-PL" dirty="0" smtClean="0">
                <a:latin typeface="Calibri" pitchFamily="34" charset="0"/>
              </a:rPr>
              <a:t>nog iskustva sa transportnom uslugom i sistemom</a:t>
            </a:r>
            <a:r>
              <a:rPr lang="hr-HR" dirty="0" smtClean="0">
                <a:latin typeface="Calibri" pitchFamily="34" charset="0"/>
              </a:rPr>
              <a:t>, </a:t>
            </a:r>
            <a:r>
              <a:rPr lang="pl-PL" dirty="0" smtClean="0">
                <a:latin typeface="Calibri" pitchFamily="34" charset="0"/>
              </a:rPr>
              <a:t>a sa druge strane i od informacija koje dobijaju o usluzi</a:t>
            </a:r>
            <a:r>
              <a:rPr lang="hr-HR" dirty="0" smtClean="0">
                <a:latin typeface="Calibri" pitchFamily="34" charset="0"/>
              </a:rPr>
              <a:t> – </a:t>
            </a:r>
            <a:r>
              <a:rPr lang="pl-PL" dirty="0" smtClean="0">
                <a:latin typeface="Calibri" pitchFamily="34" charset="0"/>
              </a:rPr>
              <a:t>od operatora ili iz drugih izvora </a:t>
            </a:r>
            <a:r>
              <a:rPr lang="hr-HR" dirty="0" smtClean="0">
                <a:latin typeface="Calibri" pitchFamily="34" charset="0"/>
              </a:rPr>
              <a:t>iz </a:t>
            </a:r>
            <a:r>
              <a:rPr lang="pl-PL" dirty="0" smtClean="0">
                <a:latin typeface="Calibri" pitchFamily="34" charset="0"/>
              </a:rPr>
              <a:t>okoline</a:t>
            </a:r>
            <a:r>
              <a:rPr lang="hr-HR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</a:rPr>
              <a:t> </a:t>
            </a:r>
          </a:p>
          <a:p>
            <a:pPr algn="just"/>
            <a:r>
              <a:rPr lang="en-US" dirty="0" err="1" smtClean="0">
                <a:latin typeface="Calibri" pitchFamily="34" charset="0"/>
              </a:rPr>
              <a:t>Istra</a:t>
            </a:r>
            <a:r>
              <a:rPr lang="hr-HR" dirty="0" smtClean="0">
                <a:latin typeface="Calibri" pitchFamily="34" charset="0"/>
              </a:rPr>
              <a:t>ž</a:t>
            </a:r>
            <a:r>
              <a:rPr lang="en-US" dirty="0" err="1" smtClean="0">
                <a:latin typeface="Calibri" pitchFamily="34" charset="0"/>
              </a:rPr>
              <a:t>ivanje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subjektivnog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kvaliteta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usluge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podrazumeva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utvr</a:t>
            </a:r>
            <a:r>
              <a:rPr lang="hr-HR" dirty="0" smtClean="0">
                <a:latin typeface="Calibri" pitchFamily="34" charset="0"/>
              </a:rPr>
              <a:t>đ</a:t>
            </a:r>
            <a:r>
              <a:rPr lang="en-US" dirty="0" err="1" smtClean="0">
                <a:latin typeface="Calibri" pitchFamily="34" charset="0"/>
              </a:rPr>
              <a:t>ivanje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subjektivnih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ocena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korisnika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prema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svojstvima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parametarima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kvaliteta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koji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neposredno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vezani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kvalitet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usluge</a:t>
            </a:r>
            <a:r>
              <a:rPr lang="hr-HR" dirty="0" smtClean="0">
                <a:latin typeface="Calibri" pitchFamily="34" charset="0"/>
              </a:rPr>
              <a:t>. </a:t>
            </a:r>
          </a:p>
          <a:p>
            <a:pPr algn="just"/>
            <a:endParaRPr lang="hr-HR" dirty="0" smtClean="0">
              <a:latin typeface="Calibri" pitchFamily="34" charset="0"/>
            </a:endParaRPr>
          </a:p>
          <a:p>
            <a:pPr algn="just"/>
            <a:r>
              <a:rPr lang="en-US" dirty="0" err="1" smtClean="0">
                <a:latin typeface="Calibri" pitchFamily="34" charset="0"/>
              </a:rPr>
              <a:t>Istra</a:t>
            </a:r>
            <a:r>
              <a:rPr lang="hr-HR" dirty="0" smtClean="0">
                <a:latin typeface="Calibri" pitchFamily="34" charset="0"/>
              </a:rPr>
              <a:t>ž</a:t>
            </a:r>
            <a:r>
              <a:rPr lang="en-US" dirty="0" err="1" smtClean="0">
                <a:latin typeface="Calibri" pitchFamily="34" charset="0"/>
              </a:rPr>
              <a:t>ivanje</a:t>
            </a:r>
            <a:r>
              <a:rPr lang="en-US" dirty="0" smtClean="0">
                <a:latin typeface="Calibri" pitchFamily="34" charset="0"/>
              </a:rPr>
              <a:t> se </a:t>
            </a:r>
            <a:r>
              <a:rPr lang="en-US" dirty="0" err="1" smtClean="0">
                <a:latin typeface="Calibri" pitchFamily="34" charset="0"/>
              </a:rPr>
              <a:t>sprovodi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najčešće </a:t>
            </a:r>
            <a:r>
              <a:rPr lang="en-US" dirty="0" err="1" smtClean="0">
                <a:latin typeface="Calibri" pitchFamily="34" charset="0"/>
              </a:rPr>
              <a:t>raznim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vrstama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direktnog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intervjua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korisnika</a:t>
            </a:r>
            <a:r>
              <a:rPr lang="hr-HR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opservacionim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analizama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korisnika</a:t>
            </a:r>
            <a:r>
              <a:rPr lang="hr-HR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analizama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ž</a:t>
            </a:r>
            <a:r>
              <a:rPr lang="en-US" dirty="0" err="1" smtClean="0">
                <a:latin typeface="Calibri" pitchFamily="34" charset="0"/>
              </a:rPr>
              <a:t>albi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primedbi</a:t>
            </a:r>
            <a:r>
              <a:rPr lang="hr-HR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itd</a:t>
            </a:r>
            <a:r>
              <a:rPr lang="hr-HR" dirty="0" smtClean="0">
                <a:latin typeface="Calibri" pitchFamily="34" charset="0"/>
              </a:rPr>
              <a:t>...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pl-PL" dirty="0" smtClean="0">
                <a:latin typeface="Calibri" pitchFamily="34" charset="0"/>
              </a:rPr>
              <a:t> </a:t>
            </a:r>
            <a:r>
              <a:rPr lang="hr-HR" dirty="0" smtClean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416824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MONITORING I KONTROLA ODVIJANJA TRANSPORTNOG PROCESA</a:t>
            </a:r>
            <a:endParaRPr lang="en-US" sz="15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3524820"/>
            <a:ext cx="756084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sz="17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endParaRPr lang="en-US" sz="17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1520" y="1017035"/>
            <a:ext cx="7344816" cy="45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335" tIns="50167" rIns="100335" bIns="50167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Ocena kvaliteta realizacije transportnog procesa od strane operatora po</a:t>
            </a:r>
            <a:r>
              <a:rPr lang="hr-HR" dirty="0" smtClean="0">
                <a:latin typeface="Calibri" pitchFamily="34" charset="0"/>
              </a:rPr>
              <a:t>č</a:t>
            </a:r>
            <a:r>
              <a:rPr lang="pl-PL" dirty="0" smtClean="0">
                <a:latin typeface="Calibri" pitchFamily="34" charset="0"/>
              </a:rPr>
              <a:t>inje </a:t>
            </a:r>
            <a:r>
              <a:rPr lang="sl-SI" dirty="0" smtClean="0">
                <a:latin typeface="Calibri" pitchFamily="34" charset="0"/>
              </a:rPr>
              <a:t>ocenjivanjem nivoa realizacije postavljene ciljne funkcije sistema, čijom se realizacijom meri efektivnost upravljanja sistemom i ocenjuje stepen dostizanja ciljeva sistema kojim se upravlja, izraženih skupom parametara u okviru ciljne funkcije.</a:t>
            </a:r>
          </a:p>
          <a:p>
            <a:pPr algn="just"/>
            <a:endParaRPr lang="sl-SI" dirty="0" smtClean="0">
              <a:latin typeface="Calibri" pitchFamily="34" charset="0"/>
            </a:endParaRPr>
          </a:p>
          <a:p>
            <a:pPr algn="just"/>
            <a:r>
              <a:rPr lang="sl-SI" dirty="0" smtClean="0">
                <a:latin typeface="Calibri" pitchFamily="34" charset="0"/>
              </a:rPr>
              <a:t>Drugi domen ocene </a:t>
            </a:r>
            <a:r>
              <a:rPr lang="pl-PL" dirty="0" smtClean="0">
                <a:latin typeface="Calibri" pitchFamily="34" charset="0"/>
              </a:rPr>
              <a:t>realizacije transportnog procesa </a:t>
            </a:r>
            <a:r>
              <a:rPr lang="sl-SI" dirty="0" smtClean="0">
                <a:latin typeface="Calibri" pitchFamily="34" charset="0"/>
              </a:rPr>
              <a:t>operatora odnosi se na identifikaciju</a:t>
            </a:r>
            <a:r>
              <a:rPr lang="hr-HR" dirty="0" smtClean="0">
                <a:latin typeface="Calibri" pitchFamily="34" charset="0"/>
              </a:rPr>
              <a:t>, analizu i </a:t>
            </a:r>
            <a:r>
              <a:rPr lang="sl-SI" dirty="0" smtClean="0">
                <a:latin typeface="Calibri" pitchFamily="34" charset="0"/>
              </a:rPr>
              <a:t>ocenu na</a:t>
            </a:r>
            <a:r>
              <a:rPr lang="hr-HR" dirty="0" smtClean="0">
                <a:latin typeface="Calibri" pitchFamily="34" charset="0"/>
              </a:rPr>
              <a:t>č</a:t>
            </a:r>
            <a:r>
              <a:rPr lang="sl-SI" dirty="0" smtClean="0">
                <a:latin typeface="Calibri" pitchFamily="34" charset="0"/>
              </a:rPr>
              <a:t>ina realizacije transportnog procesa</a:t>
            </a:r>
            <a:r>
              <a:rPr lang="hr-HR" dirty="0" smtClean="0">
                <a:latin typeface="Calibri" pitchFamily="34" charset="0"/>
              </a:rPr>
              <a:t>, </a:t>
            </a:r>
            <a:r>
              <a:rPr lang="sl-SI" dirty="0" smtClean="0">
                <a:latin typeface="Calibri" pitchFamily="34" charset="0"/>
              </a:rPr>
              <a:t>odnosno analizu svih aktivnosti i podprocesa u okviru </a:t>
            </a:r>
            <a:r>
              <a:rPr lang="pl-PL" dirty="0" smtClean="0">
                <a:latin typeface="Calibri" pitchFamily="34" charset="0"/>
              </a:rPr>
              <a:t>transportnog procesa</a:t>
            </a:r>
            <a:r>
              <a:rPr lang="sl-SI" dirty="0" smtClean="0">
                <a:latin typeface="Calibri" pitchFamily="34" charset="0"/>
              </a:rPr>
              <a:t>. </a:t>
            </a:r>
          </a:p>
          <a:p>
            <a:pPr algn="just"/>
            <a:endParaRPr lang="sl-SI" dirty="0" smtClean="0">
              <a:latin typeface="Calibri" pitchFamily="34" charset="0"/>
            </a:endParaRPr>
          </a:p>
          <a:p>
            <a:pPr algn="just"/>
            <a:r>
              <a:rPr lang="sl-SI" b="1" i="1" dirty="0" smtClean="0">
                <a:solidFill>
                  <a:srgbClr val="FF0000"/>
                </a:solidFill>
                <a:latin typeface="Calibri" pitchFamily="34" charset="0"/>
              </a:rPr>
              <a:t>Izlazni rezultat iz procesa monitoringa i kontrole u okviru transportnog procesa je nedvosmisleno i egzaktno utvrđivanje eventualnih razloga odstupanja u kvalitetu transportne usluge, kao i definisanje mera i aktivnosti u cilju poboljšanja kvaliteta i 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proizvodnje transportne usluge </a:t>
            </a:r>
            <a:r>
              <a:rPr lang="sl-SI" b="1" i="1" dirty="0" smtClean="0">
                <a:solidFill>
                  <a:srgbClr val="FF0000"/>
                </a:solidFill>
                <a:latin typeface="Calibri" pitchFamily="34" charset="0"/>
              </a:rPr>
              <a:t>na efikasan i efektivan način.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endParaRPr lang="sl-SI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02630"/>
            <a:ext cx="7416824" cy="562074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MONITORING I KONTROLA ODVIJANJA TRANSPORTNOG PROCESA</a:t>
            </a:r>
            <a:endParaRPr lang="en-US" sz="15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3524820"/>
            <a:ext cx="756084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sz="17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endParaRPr lang="en-US" sz="17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r="1285"/>
          <a:stretch>
            <a:fillRect/>
          </a:stretch>
        </p:blipFill>
        <p:spPr bwMode="auto">
          <a:xfrm>
            <a:off x="395536" y="908720"/>
            <a:ext cx="71287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5616" y="5733256"/>
            <a:ext cx="57606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1400" b="1" i="1" dirty="0" smtClean="0">
                <a:latin typeface="Calibri" pitchFamily="34" charset="0"/>
              </a:rPr>
              <a:t>A</a:t>
            </a:r>
            <a:r>
              <a:rPr lang="sr-Latn-CS" sz="1400" b="1" i="1" dirty="0" smtClean="0">
                <a:latin typeface="Calibri" pitchFamily="34" charset="0"/>
              </a:rPr>
              <a:t>rhitektura sistema za montoring i upravljanje u realnom vremenu</a:t>
            </a:r>
            <a:endParaRPr lang="en-US" sz="1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600"/>
          </a:p>
        </p:txBody>
      </p:sp>
      <p:sp>
        <p:nvSpPr>
          <p:cNvPr id="135173" name="Subtitle 2"/>
          <p:cNvSpPr>
            <a:spLocks/>
          </p:cNvSpPr>
          <p:nvPr/>
        </p:nvSpPr>
        <p:spPr bwMode="auto">
          <a:xfrm>
            <a:off x="539750" y="476250"/>
            <a:ext cx="6480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 anchor="b"/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sr-Latn-C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OPŠTI POJMOVI</a:t>
            </a:r>
            <a:endParaRPr lang="en-US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44624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OSNOVNI POJMOVI</a:t>
            </a:r>
            <a:endParaRPr lang="en-US" sz="1800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55650" y="2708275"/>
            <a:ext cx="79200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sr-Latn-CS" b="1">
              <a:latin typeface="Calibri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79512" y="908720"/>
            <a:ext cx="7560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indent="0" algn="just">
              <a:buFontTx/>
              <a:buNone/>
            </a:pPr>
            <a:r>
              <a:rPr lang="en-US" dirty="0" err="1" smtClean="0">
                <a:latin typeface="Calibri" pitchFamily="34" charset="0"/>
              </a:rPr>
              <a:t>Cilj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proučavanja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transportnih sistema </a:t>
            </a:r>
            <a:r>
              <a:rPr lang="en-US" dirty="0" smtClean="0">
                <a:latin typeface="Calibri" pitchFamily="34" charset="0"/>
              </a:rPr>
              <a:t>je </a:t>
            </a:r>
            <a:r>
              <a:rPr lang="en-US" dirty="0" err="1" smtClean="0">
                <a:latin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</a:rPr>
              <a:t> se </a:t>
            </a:r>
            <a:r>
              <a:rPr lang="en-US" dirty="0" err="1" smtClean="0">
                <a:latin typeface="Calibri" pitchFamily="34" charset="0"/>
              </a:rPr>
              <a:t>steknu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savladaju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znanja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informacije</a:t>
            </a:r>
            <a:r>
              <a:rPr lang="en-US" dirty="0" smtClean="0">
                <a:latin typeface="Calibri" pitchFamily="34" charset="0"/>
              </a:rPr>
              <a:t> o </a:t>
            </a:r>
            <a:r>
              <a:rPr lang="sr-Latn-CS" dirty="0" smtClean="0">
                <a:latin typeface="Calibri" pitchFamily="34" charset="0"/>
              </a:rPr>
              <a:t>transportnom sistemu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njegovoj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strukturi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funkcionisanju</a:t>
            </a:r>
            <a:r>
              <a:rPr lang="sr-Latn-RS" dirty="0" smtClean="0">
                <a:latin typeface="Calibri" pitchFamily="34" charset="0"/>
              </a:rPr>
              <a:t>, odnosno d</a:t>
            </a:r>
            <a:r>
              <a:rPr lang="en-US" dirty="0" smtClean="0">
                <a:latin typeface="Calibri" pitchFamily="34" charset="0"/>
              </a:rPr>
              <a:t>a se </a:t>
            </a:r>
            <a:r>
              <a:rPr lang="en-US" dirty="0" err="1" smtClean="0">
                <a:latin typeface="Calibri" pitchFamily="34" charset="0"/>
              </a:rPr>
              <a:t>izuče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metode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alati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za </a:t>
            </a:r>
            <a:r>
              <a:rPr lang="en-US" dirty="0" err="1" smtClean="0">
                <a:latin typeface="Calibri" pitchFamily="34" charset="0"/>
              </a:rPr>
              <a:t>planiranj</a:t>
            </a:r>
            <a:r>
              <a:rPr lang="sr-Latn-RS" dirty="0" smtClean="0">
                <a:latin typeface="Calibri" pitchFamily="34" charset="0"/>
              </a:rPr>
              <a:t>e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projektovanj</a:t>
            </a:r>
            <a:r>
              <a:rPr lang="sr-Latn-RS" dirty="0" smtClean="0">
                <a:latin typeface="Calibri" pitchFamily="34" charset="0"/>
              </a:rPr>
              <a:t>e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organizacij</a:t>
            </a:r>
            <a:r>
              <a:rPr lang="sr-Latn-RS" dirty="0" smtClean="0">
                <a:latin typeface="Calibri" pitchFamily="34" charset="0"/>
              </a:rPr>
              <a:t>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monitoring i </a:t>
            </a:r>
            <a:r>
              <a:rPr lang="en-US" dirty="0" err="1" smtClean="0">
                <a:latin typeface="Calibri" pitchFamily="34" charset="0"/>
              </a:rPr>
              <a:t>kontrol</a:t>
            </a:r>
            <a:r>
              <a:rPr lang="sr-Latn-RS" dirty="0" smtClean="0">
                <a:latin typeface="Calibri" pitchFamily="34" charset="0"/>
              </a:rPr>
              <a:t>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funkcionisanja transportnih</a:t>
            </a:r>
            <a:r>
              <a:rPr lang="en-US" dirty="0" smtClean="0">
                <a:latin typeface="Calibri" pitchFamily="34" charset="0"/>
              </a:rPr>
              <a:t>  </a:t>
            </a:r>
            <a:r>
              <a:rPr lang="en-US" dirty="0" err="1" smtClean="0">
                <a:latin typeface="Calibri" pitchFamily="34" charset="0"/>
              </a:rPr>
              <a:t>sistem</a:t>
            </a:r>
            <a:r>
              <a:rPr lang="sr-Latn-RS" dirty="0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107950" y="2060848"/>
            <a:ext cx="5184775" cy="322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35" tIns="50167" rIns="100335" bIns="50167">
            <a:spAutoFit/>
          </a:bodyPr>
          <a:lstStyle/>
          <a:p>
            <a:pPr marL="85725" lvl="1" defTabSz="1003300"/>
            <a:r>
              <a:rPr lang="sr-Latn-C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Osnovne karakteristike transportnih sistema su:</a:t>
            </a:r>
            <a:endParaRPr lang="en-US" dirty="0" smtClean="0">
              <a:solidFill>
                <a:srgbClr val="CC3300"/>
              </a:solidFill>
              <a:latin typeface="Calibri" pitchFamily="34" charset="0"/>
            </a:endParaRPr>
          </a:p>
          <a:p>
            <a:pPr marL="846138" lvl="1" indent="-342900" defTabSz="1003300"/>
            <a:endParaRPr lang="sr-Latn-RS" sz="500" dirty="0" smtClean="0">
              <a:latin typeface="Calibri" pitchFamily="34" charset="0"/>
            </a:endParaRPr>
          </a:p>
          <a:p>
            <a:pPr marL="846138" lvl="1" indent="-342900" defTabSz="1003300">
              <a:buFont typeface="Arial" charset="0"/>
              <a:buChar char="•"/>
            </a:pPr>
            <a:r>
              <a:rPr lang="sr-Cyrl-CS" dirty="0" smtClean="0">
                <a:latin typeface="Calibri" pitchFamily="34" charset="0"/>
              </a:rPr>
              <a:t>ciljevi </a:t>
            </a:r>
            <a:r>
              <a:rPr lang="sr-Cyrl-CS" dirty="0">
                <a:latin typeface="Calibri" pitchFamily="34" charset="0"/>
              </a:rPr>
              <a:t>i ciljna funkcija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sistema</a:t>
            </a:r>
            <a:r>
              <a:rPr lang="sr-Cyrl-CS" dirty="0">
                <a:latin typeface="Calibri" pitchFamily="34" charset="0"/>
              </a:rPr>
              <a:t>,</a:t>
            </a:r>
          </a:p>
          <a:p>
            <a:pPr marL="846138" lvl="1" indent="-342900" defTabSz="100330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</a:t>
            </a:r>
            <a:r>
              <a:rPr lang="sr-Cyrl-CS" dirty="0">
                <a:latin typeface="Calibri" pitchFamily="34" charset="0"/>
              </a:rPr>
              <a:t>truktura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sistema</a:t>
            </a:r>
            <a:r>
              <a:rPr lang="sr-Cyrl-CS" dirty="0">
                <a:latin typeface="Calibri" pitchFamily="34" charset="0"/>
              </a:rPr>
              <a:t>, </a:t>
            </a:r>
          </a:p>
          <a:p>
            <a:pPr marL="846138" lvl="1" indent="-342900" defTabSz="100330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f</a:t>
            </a:r>
            <a:r>
              <a:rPr lang="sr-Cyrl-CS" dirty="0">
                <a:latin typeface="Calibri" pitchFamily="34" charset="0"/>
              </a:rPr>
              <a:t>unkcionisanje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sistema</a:t>
            </a:r>
            <a:r>
              <a:rPr lang="sr-Cyrl-CS" dirty="0">
                <a:latin typeface="Calibri" pitchFamily="34" charset="0"/>
              </a:rPr>
              <a:t>, </a:t>
            </a:r>
          </a:p>
          <a:p>
            <a:pPr marL="846138" lvl="1" indent="-342900" defTabSz="1003300">
              <a:buFont typeface="Arial" charset="0"/>
              <a:buChar char="•"/>
            </a:pPr>
            <a:r>
              <a:rPr lang="sr-Latn-CS" dirty="0">
                <a:latin typeface="Calibri" pitchFamily="34" charset="0"/>
              </a:rPr>
              <a:t>organizacija i </a:t>
            </a:r>
            <a:r>
              <a:rPr lang="sr-Cyrl-CS" dirty="0">
                <a:latin typeface="Calibri" pitchFamily="34" charset="0"/>
              </a:rPr>
              <a:t>upravljanje,</a:t>
            </a:r>
            <a:endParaRPr lang="en-US" dirty="0">
              <a:latin typeface="Calibri" pitchFamily="34" charset="0"/>
            </a:endParaRPr>
          </a:p>
          <a:p>
            <a:pPr marL="846138" lvl="1" indent="-342900" defTabSz="1003300">
              <a:buFont typeface="Arial" charset="0"/>
              <a:buChar char="•"/>
            </a:pPr>
            <a:r>
              <a:rPr lang="en-US" dirty="0" err="1">
                <a:latin typeface="Calibri" pitchFamily="34" charset="0"/>
              </a:rPr>
              <a:t>dualnost</a:t>
            </a:r>
            <a:r>
              <a:rPr lang="en-US" dirty="0">
                <a:latin typeface="Calibri" pitchFamily="34" charset="0"/>
              </a:rPr>
              <a:t>,</a:t>
            </a:r>
          </a:p>
          <a:p>
            <a:pPr marL="846138" lvl="1" indent="-342900" defTabSz="1003300">
              <a:buFont typeface="Arial" charset="0"/>
              <a:buChar char="•"/>
            </a:pPr>
            <a:r>
              <a:rPr lang="en-US" dirty="0" err="1">
                <a:latin typeface="Calibri" pitchFamily="34" charset="0"/>
              </a:rPr>
              <a:t>stohastičnost</a:t>
            </a:r>
            <a:r>
              <a:rPr lang="en-US" dirty="0">
                <a:latin typeface="Calibri" pitchFamily="34" charset="0"/>
              </a:rPr>
              <a:t>,</a:t>
            </a:r>
          </a:p>
          <a:p>
            <a:pPr marL="846138" lvl="1" indent="-342900" defTabSz="1003300">
              <a:buFont typeface="Arial" charset="0"/>
              <a:buChar char="•"/>
            </a:pPr>
            <a:r>
              <a:rPr lang="en-US" dirty="0" err="1">
                <a:latin typeface="Calibri" pitchFamily="34" charset="0"/>
              </a:rPr>
              <a:t>sinergičnost</a:t>
            </a:r>
            <a:r>
              <a:rPr lang="en-US" dirty="0">
                <a:latin typeface="Calibri" pitchFamily="34" charset="0"/>
              </a:rPr>
              <a:t>,</a:t>
            </a:r>
          </a:p>
          <a:p>
            <a:pPr marL="846138" lvl="1" indent="-342900" defTabSz="1003300">
              <a:buFont typeface="Arial" charset="0"/>
              <a:buChar char="•"/>
            </a:pPr>
            <a:r>
              <a:rPr lang="en-US" dirty="0" err="1">
                <a:latin typeface="Calibri" pitchFamily="34" charset="0"/>
              </a:rPr>
              <a:t>integralnost</a:t>
            </a:r>
            <a:r>
              <a:rPr lang="en-US" dirty="0">
                <a:latin typeface="Calibri" pitchFamily="34" charset="0"/>
              </a:rPr>
              <a:t>,</a:t>
            </a:r>
            <a:r>
              <a:rPr lang="sr-Cyrl-CS" dirty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  <a:p>
            <a:pPr marL="846138" lvl="1" indent="-342900" defTabSz="1003300">
              <a:buFont typeface="Arial" charset="0"/>
              <a:buChar char="•"/>
            </a:pPr>
            <a:r>
              <a:rPr lang="en-US" dirty="0" err="1">
                <a:latin typeface="Calibri" pitchFamily="34" charset="0"/>
              </a:rPr>
              <a:t>dinamičnost</a:t>
            </a:r>
            <a:r>
              <a:rPr lang="en-US" dirty="0">
                <a:latin typeface="Calibri" pitchFamily="34" charset="0"/>
              </a:rPr>
              <a:t>,</a:t>
            </a:r>
          </a:p>
          <a:p>
            <a:pPr marL="846138" lvl="1" indent="-342900" defTabSz="1003300">
              <a:buFont typeface="Arial" charset="0"/>
              <a:buChar char="•"/>
            </a:pPr>
            <a:r>
              <a:rPr lang="en-US" dirty="0" err="1">
                <a:latin typeface="Calibri" pitchFamily="34" charset="0"/>
              </a:rPr>
              <a:t>otvorenost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itd</a:t>
            </a:r>
            <a:r>
              <a:rPr lang="en-US" dirty="0">
                <a:latin typeface="Calibri" pitchFamily="34" charset="0"/>
              </a:rPr>
              <a:t>..</a:t>
            </a:r>
            <a:r>
              <a:rPr lang="sr-Cyrl-CS" dirty="0">
                <a:latin typeface="Calibri" pitchFamily="34" charset="0"/>
              </a:rPr>
              <a:t>.</a:t>
            </a:r>
          </a:p>
        </p:txBody>
      </p:sp>
      <p:sp>
        <p:nvSpPr>
          <p:cNvPr id="13320" name="Rectangle 1"/>
          <p:cNvSpPr>
            <a:spLocks noChangeArrowheads="1"/>
          </p:cNvSpPr>
          <p:nvPr/>
        </p:nvSpPr>
        <p:spPr bwMode="auto">
          <a:xfrm>
            <a:off x="179388" y="5251599"/>
            <a:ext cx="76327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1003300">
              <a:spcBef>
                <a:spcPct val="50000"/>
              </a:spcBef>
            </a:pPr>
            <a:r>
              <a:rPr lang="sr-Latn-CS" b="1" dirty="0">
                <a:solidFill>
                  <a:srgbClr val="FF0000"/>
                </a:solidFill>
                <a:latin typeface="Calibri" pitchFamily="34" charset="0"/>
              </a:rPr>
              <a:t>Osnovni cilj </a:t>
            </a:r>
            <a:r>
              <a:rPr lang="sr-Latn-CS" b="1" dirty="0" smtClean="0">
                <a:solidFill>
                  <a:srgbClr val="FF0000"/>
                </a:solidFill>
                <a:latin typeface="Calibri" pitchFamily="34" charset="0"/>
              </a:rPr>
              <a:t>transportnih sistema </a:t>
            </a:r>
            <a:r>
              <a:rPr lang="sr-Latn-CS" dirty="0" smtClean="0">
                <a:latin typeface="Calibri" pitchFamily="34" charset="0"/>
                <a:cs typeface="Times New Roman" pitchFamily="18" charset="0"/>
              </a:rPr>
              <a:t>predstavlja </a:t>
            </a:r>
            <a:r>
              <a:rPr lang="sr-Latn-CS" dirty="0">
                <a:latin typeface="Calibri" pitchFamily="34" charset="0"/>
                <a:cs typeface="Times New Roman" pitchFamily="18" charset="0"/>
              </a:rPr>
              <a:t>proizvodnja transportne usluge definisanog obima i nivoa kvaliteta u datim uslovima okruženja, odnosno proizvodnja transportne usluge uz maksimalnu efikasnost i efektivnost i minimalni negativni uticaj na okolinu.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OSNOVNI POJMOVI</a:t>
            </a:r>
            <a:endParaRPr lang="en-US" sz="1800" dirty="0"/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179388" y="1196975"/>
            <a:ext cx="76327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sr-Latn-CS" dirty="0">
                <a:latin typeface="Calibri" pitchFamily="34" charset="0"/>
              </a:rPr>
              <a:t>Projektovani ciljevi sistema moraju formalno biti definisani skupom parametara </a:t>
            </a:r>
            <a:r>
              <a:rPr lang="en-US" dirty="0" err="1">
                <a:latin typeface="Calibri" pitchFamily="34" charset="0"/>
              </a:rPr>
              <a:t>određenih</a:t>
            </a:r>
            <a:r>
              <a:rPr lang="en-US" dirty="0">
                <a:latin typeface="Calibri" pitchFamily="34" charset="0"/>
              </a:rPr>
              <a:t> </a:t>
            </a:r>
            <a:r>
              <a:rPr lang="sr-Latn-CS" dirty="0">
                <a:latin typeface="Calibri" pitchFamily="34" charset="0"/>
              </a:rPr>
              <a:t>karakteristika koji kvantitativno izražavaju kvalitet-efektivnost celine sistema. </a:t>
            </a:r>
          </a:p>
          <a:p>
            <a:pPr algn="just"/>
            <a:endParaRPr lang="sr-Latn-CS" sz="500" dirty="0">
              <a:latin typeface="Calibri" pitchFamily="34" charset="0"/>
            </a:endParaRPr>
          </a:p>
          <a:p>
            <a:pPr algn="just"/>
            <a:r>
              <a:rPr lang="sr-Latn-CS" dirty="0">
                <a:latin typeface="Calibri" pitchFamily="34" charset="0"/>
              </a:rPr>
              <a:t>Ovi parametri se nazivaju </a:t>
            </a:r>
            <a:r>
              <a:rPr lang="sr-Latn-CS" b="1" dirty="0">
                <a:solidFill>
                  <a:srgbClr val="FF0000"/>
                </a:solidFill>
                <a:latin typeface="Calibri" pitchFamily="34" charset="0"/>
              </a:rPr>
              <a:t>ključni pokazatelji performansi sistema (KPI).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endParaRPr lang="en-US" sz="500" dirty="0">
              <a:latin typeface="Calibri" pitchFamily="34" charset="0"/>
            </a:endParaRPr>
          </a:p>
          <a:p>
            <a:pPr algn="just"/>
            <a:r>
              <a:rPr lang="sr-Cyrl-CS" b="1" dirty="0">
                <a:solidFill>
                  <a:srgbClr val="FF0000"/>
                </a:solidFill>
                <a:latin typeface="Calibri" pitchFamily="34" charset="0"/>
              </a:rPr>
              <a:t>Ciljna funkcija</a:t>
            </a:r>
            <a:r>
              <a:rPr lang="sr-Cyrl-CS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je </a:t>
            </a:r>
            <a:r>
              <a:rPr lang="sr-Cyrl-CS" dirty="0">
                <a:latin typeface="Calibri" pitchFamily="34" charset="0"/>
              </a:rPr>
              <a:t>kvantifikovani izraz ciljeva sistema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predstavlja</a:t>
            </a:r>
            <a:r>
              <a:rPr lang="en-US" dirty="0">
                <a:latin typeface="Calibri" pitchFamily="34" charset="0"/>
              </a:rPr>
              <a:t> </a:t>
            </a:r>
            <a:r>
              <a:rPr lang="sr-Cyrl-CS" dirty="0">
                <a:latin typeface="Calibri" pitchFamily="34" charset="0"/>
              </a:rPr>
              <a:t>skup </a:t>
            </a:r>
            <a:r>
              <a:rPr lang="fr-FR" dirty="0" err="1">
                <a:latin typeface="Calibri" pitchFamily="34" charset="0"/>
              </a:rPr>
              <a:t>parametara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koji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određuje</a:t>
            </a:r>
            <a:r>
              <a:rPr lang="fr-FR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stanje</a:t>
            </a:r>
            <a:r>
              <a:rPr lang="en-US" dirty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transportnog </a:t>
            </a:r>
            <a:r>
              <a:rPr lang="en-US" dirty="0" err="1" smtClean="0">
                <a:latin typeface="Calibri" pitchFamily="34" charset="0"/>
              </a:rPr>
              <a:t>sistema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odnosno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rezultat</a:t>
            </a:r>
            <a:r>
              <a:rPr lang="fr-FR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rada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transportnog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sistema</a:t>
            </a:r>
            <a:r>
              <a:rPr lang="en-US" dirty="0">
                <a:latin typeface="Calibri" pitchFamily="34" charset="0"/>
              </a:rPr>
              <a:t> </a:t>
            </a:r>
            <a:r>
              <a:rPr lang="fr-FR" dirty="0">
                <a:latin typeface="Calibri" pitchFamily="34" charset="0"/>
              </a:rPr>
              <a:t>(output)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endParaRPr lang="sr-Cyrl-CS" dirty="0">
              <a:latin typeface="Calibri" pitchFamily="34" charset="0"/>
            </a:endParaRPr>
          </a:p>
          <a:p>
            <a:pPr algn="just" eaLnBrk="0" hangingPunct="0"/>
            <a:endParaRPr lang="sr-Latn-CS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3203575" y="3325813"/>
            <a:ext cx="460851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dirty="0" smtClean="0">
                <a:latin typeface="Calibri" pitchFamily="34" charset="0"/>
              </a:rPr>
              <a:t>Transportni sistem </a:t>
            </a:r>
            <a:r>
              <a:rPr lang="en-US" dirty="0" smtClean="0">
                <a:latin typeface="Calibri" pitchFamily="34" charset="0"/>
              </a:rPr>
              <a:t>je </a:t>
            </a:r>
            <a:r>
              <a:rPr lang="en-US" b="1" dirty="0" err="1">
                <a:solidFill>
                  <a:srgbClr val="FF0000"/>
                </a:solidFill>
                <a:latin typeface="Calibri" pitchFamily="34" charset="0"/>
              </a:rPr>
              <a:t>složen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sistem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jer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nl-BE" dirty="0">
                <a:latin typeface="Calibri" pitchFamily="34" charset="0"/>
              </a:rPr>
              <a:t>se sastoji od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više</a:t>
            </a:r>
            <a:r>
              <a:rPr lang="nl-BE" dirty="0">
                <a:latin typeface="Calibri" pitchFamily="34" charset="0"/>
              </a:rPr>
              <a:t> delova (podsistema i elemenata) i </a:t>
            </a:r>
            <a:r>
              <a:rPr lang="en-US" dirty="0" err="1">
                <a:latin typeface="Calibri" pitchFamily="34" charset="0"/>
              </a:rPr>
              <a:t>složenih</a:t>
            </a:r>
            <a:r>
              <a:rPr lang="en-US" dirty="0">
                <a:latin typeface="Calibri" pitchFamily="34" charset="0"/>
              </a:rPr>
              <a:t> </a:t>
            </a:r>
            <a:r>
              <a:rPr lang="nl-BE" dirty="0">
                <a:latin typeface="Calibri" pitchFamily="34" charset="0"/>
              </a:rPr>
              <a:t>veza između njih</a:t>
            </a:r>
            <a:r>
              <a:rPr lang="en-US" dirty="0">
                <a:latin typeface="Calibri" pitchFamily="34" charset="0"/>
              </a:rPr>
              <a:t>. </a:t>
            </a:r>
          </a:p>
          <a:p>
            <a:pPr algn="just"/>
            <a:endParaRPr lang="en-US" sz="500" dirty="0">
              <a:latin typeface="Calibri" pitchFamily="34" charset="0"/>
            </a:endParaRPr>
          </a:p>
          <a:p>
            <a:pPr algn="just"/>
            <a:r>
              <a:rPr lang="vi-VN" dirty="0">
                <a:latin typeface="Calibri" pitchFamily="34" charset="0"/>
              </a:rPr>
              <a:t>Elementi sistema ne funkcionišu izolovano jedan od drugog, već su u uzajamnoj povezanosti, pri kojoj se</a:t>
            </a:r>
            <a:r>
              <a:rPr lang="en-US" dirty="0">
                <a:latin typeface="Calibri" pitchFamily="34" charset="0"/>
              </a:rPr>
              <a:t> </a:t>
            </a:r>
            <a:r>
              <a:rPr lang="vi-VN" dirty="0">
                <a:latin typeface="Calibri" pitchFamily="34" charset="0"/>
              </a:rPr>
              <a:t>svojstva elemenata određuju i ponašanjem i funkcijom ostalih elemenata sistema.</a:t>
            </a:r>
            <a:endParaRPr lang="en-US" dirty="0">
              <a:latin typeface="Calibri" pitchFamily="34" charset="0"/>
            </a:endParaRPr>
          </a:p>
          <a:p>
            <a:pPr algn="just"/>
            <a:endParaRPr lang="en-US" sz="500" dirty="0">
              <a:latin typeface="Calibri" pitchFamily="34" charset="0"/>
            </a:endParaRPr>
          </a:p>
          <a:p>
            <a:pPr algn="just"/>
            <a:r>
              <a:rPr lang="nl-BE" dirty="0">
                <a:latin typeface="Calibri" pitchFamily="34" charset="0"/>
              </a:rPr>
              <a:t>Delovi sistema i veze između njih čine</a:t>
            </a:r>
            <a:r>
              <a:rPr lang="nl-BE" b="1" dirty="0">
                <a:latin typeface="Calibri" pitchFamily="34" charset="0"/>
              </a:rPr>
              <a:t> </a:t>
            </a:r>
            <a:r>
              <a:rPr lang="nl-BE" b="1" dirty="0">
                <a:solidFill>
                  <a:srgbClr val="FF0000"/>
                </a:solidFill>
                <a:latin typeface="Calibri" pitchFamily="34" charset="0"/>
              </a:rPr>
              <a:t>strukturu sistema</a:t>
            </a:r>
            <a:r>
              <a:rPr lang="nl-BE" dirty="0">
                <a:latin typeface="Calibri" pitchFamily="34" charset="0"/>
              </a:rPr>
              <a:t>.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57563"/>
            <a:ext cx="287972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OSNOVNI POJMOVI</a:t>
            </a:r>
            <a:endParaRPr lang="en-US" sz="1800" dirty="0"/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179388" y="1052736"/>
            <a:ext cx="76327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Transportna sredstva (v</a:t>
            </a:r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ozila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sr-Cyrl-C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Cyrl-CS" dirty="0" smtClean="0">
                <a:latin typeface="Calibri" pitchFamily="34" charset="0"/>
              </a:rPr>
              <a:t>daju objektima </a:t>
            </a:r>
            <a:r>
              <a:rPr lang="sr-Latn-RS" dirty="0" smtClean="0">
                <a:latin typeface="Calibri" pitchFamily="34" charset="0"/>
              </a:rPr>
              <a:t>transporta </a:t>
            </a:r>
            <a:r>
              <a:rPr lang="sr-Cyrl-CS" dirty="0" smtClean="0">
                <a:latin typeface="Calibri" pitchFamily="34" charset="0"/>
              </a:rPr>
              <a:t>pokretljivost i štite ih od povreda i oštećenja. </a:t>
            </a:r>
            <a:endParaRPr lang="en-US" dirty="0" smtClean="0">
              <a:latin typeface="Calibri" pitchFamily="34" charset="0"/>
            </a:endParaRPr>
          </a:p>
          <a:p>
            <a:pPr marL="180975" algn="just"/>
            <a:r>
              <a:rPr lang="sr-Latn-RS" dirty="0" smtClean="0">
                <a:latin typeface="Calibri" pitchFamily="34" charset="0"/>
              </a:rPr>
              <a:t>- </a:t>
            </a:r>
            <a:r>
              <a:rPr lang="sr-Cyrl-CS" dirty="0" smtClean="0">
                <a:latin typeface="Calibri" pitchFamily="34" charset="0"/>
              </a:rPr>
              <a:t>Transportni modul </a:t>
            </a:r>
            <a:r>
              <a:rPr lang="sr-Latn-CS" dirty="0" smtClean="0">
                <a:latin typeface="Calibri" pitchFamily="34" charset="0"/>
              </a:rPr>
              <a:t>(</a:t>
            </a:r>
            <a:r>
              <a:rPr lang="sr-Cyrl-CS" dirty="0" smtClean="0">
                <a:latin typeface="Calibri" pitchFamily="34" charset="0"/>
              </a:rPr>
              <a:t>jedinica</a:t>
            </a:r>
            <a:r>
              <a:rPr lang="sr-Latn-CS" dirty="0" smtClean="0">
                <a:latin typeface="Calibri" pitchFamily="34" charset="0"/>
              </a:rPr>
              <a:t>)</a:t>
            </a:r>
            <a:r>
              <a:rPr lang="sr-Cyrl-CS" dirty="0" smtClean="0">
                <a:latin typeface="Calibri" pitchFamily="34" charset="0"/>
              </a:rPr>
              <a:t> – pojedinačno vozilo (</a:t>
            </a:r>
            <a:r>
              <a:rPr lang="sr-Latn-CS" dirty="0" smtClean="0">
                <a:latin typeface="Calibri" pitchFamily="34" charset="0"/>
              </a:rPr>
              <a:t>Nij</a:t>
            </a:r>
            <a:r>
              <a:rPr lang="sr-Cyrl-CS" dirty="0" smtClean="0">
                <a:latin typeface="Calibri" pitchFamily="34" charset="0"/>
              </a:rPr>
              <a:t>)</a:t>
            </a:r>
            <a:endParaRPr lang="en-US" dirty="0" smtClean="0">
              <a:latin typeface="Calibri" pitchFamily="34" charset="0"/>
            </a:endParaRPr>
          </a:p>
          <a:p>
            <a:pPr marL="180975" algn="just"/>
            <a:r>
              <a:rPr lang="sr-Latn-RS" dirty="0" smtClean="0">
                <a:latin typeface="Calibri" pitchFamily="34" charset="0"/>
              </a:rPr>
              <a:t>- </a:t>
            </a:r>
            <a:r>
              <a:rPr lang="sr-Cyrl-CS" dirty="0" smtClean="0">
                <a:latin typeface="Calibri" pitchFamily="34" charset="0"/>
              </a:rPr>
              <a:t>Transportni sastav - voz</a:t>
            </a:r>
            <a:r>
              <a:rPr lang="sr-Latn-CS" dirty="0" smtClean="0">
                <a:latin typeface="Calibri" pitchFamily="34" charset="0"/>
              </a:rPr>
              <a:t> (Nsij</a:t>
            </a:r>
            <a:r>
              <a:rPr lang="en-US" dirty="0" smtClean="0">
                <a:latin typeface="Calibri" pitchFamily="34" charset="0"/>
              </a:rPr>
              <a:t>=No·</a:t>
            </a:r>
            <a:r>
              <a:rPr lang="sr-Cyrl-C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Nij</a:t>
            </a:r>
            <a:r>
              <a:rPr lang="sr-Latn-CS" dirty="0" smtClean="0">
                <a:latin typeface="Calibri" pitchFamily="34" charset="0"/>
              </a:rPr>
              <a:t>)</a:t>
            </a:r>
            <a:endParaRPr lang="en-US" dirty="0" smtClean="0">
              <a:latin typeface="Calibri" pitchFamily="34" charset="0"/>
            </a:endParaRPr>
          </a:p>
          <a:p>
            <a:pPr marL="180975" algn="just"/>
            <a:r>
              <a:rPr lang="sr-Latn-RS" dirty="0" smtClean="0">
                <a:latin typeface="Calibri" pitchFamily="34" charset="0"/>
              </a:rPr>
              <a:t>- </a:t>
            </a:r>
            <a:r>
              <a:rPr lang="sr-Cyrl-CS" dirty="0" smtClean="0">
                <a:latin typeface="Calibri" pitchFamily="34" charset="0"/>
              </a:rPr>
              <a:t>Sva vozila u sistemu ili sva vozila jednog vidovnog podsistema čine vozni park </a:t>
            </a:r>
            <a:endParaRPr lang="en-US" dirty="0" smtClean="0">
              <a:latin typeface="Calibri" pitchFamily="34" charset="0"/>
            </a:endParaRPr>
          </a:p>
          <a:p>
            <a:endParaRPr lang="sr-Latn-RS" sz="1000" dirty="0" smtClean="0">
              <a:latin typeface="Calibri" pitchFamily="34" charset="0"/>
            </a:endParaRPr>
          </a:p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Energija</a:t>
            </a:r>
            <a:r>
              <a:rPr lang="en-US" dirty="0" smtClean="0">
                <a:latin typeface="Calibri" pitchFamily="34" charset="0"/>
              </a:rPr>
              <a:t> u </a:t>
            </a:r>
            <a:r>
              <a:rPr lang="en-US" dirty="0" err="1" smtClean="0">
                <a:latin typeface="Calibri" pitchFamily="34" charset="0"/>
              </a:rPr>
              <a:t>kontekstu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proučavanja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transportnih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sistema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predstavlja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osnovni</a:t>
            </a:r>
            <a:r>
              <a:rPr lang="en-US" dirty="0" smtClean="0">
                <a:latin typeface="Calibri" pitchFamily="34" charset="0"/>
              </a:rPr>
              <a:t> element </a:t>
            </a:r>
            <a:r>
              <a:rPr lang="en-US" dirty="0" err="1" smtClean="0">
                <a:latin typeface="Calibri" pitchFamily="34" charset="0"/>
              </a:rPr>
              <a:t>koji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transportnim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sredstvima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daju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pokretljivost</a:t>
            </a:r>
            <a:r>
              <a:rPr lang="en-US" dirty="0" smtClean="0">
                <a:latin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</a:rPr>
              <a:t>Transportna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sredstva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pogonsku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energiju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konvencionalno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fosilno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gorivo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prirodni</a:t>
            </a:r>
            <a:r>
              <a:rPr lang="en-US" dirty="0" smtClean="0">
                <a:latin typeface="Calibri" pitchFamily="34" charset="0"/>
              </a:rPr>
              <a:t> gas, </a:t>
            </a:r>
            <a:r>
              <a:rPr lang="en-US" dirty="0" err="1" smtClean="0">
                <a:latin typeface="Calibri" pitchFamily="34" charset="0"/>
              </a:rPr>
              <a:t>elektro-energija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sl</a:t>
            </a:r>
            <a:r>
              <a:rPr lang="en-US" dirty="0" smtClean="0">
                <a:latin typeface="Calibri" pitchFamily="34" charset="0"/>
              </a:rPr>
              <a:t>), </a:t>
            </a:r>
            <a:r>
              <a:rPr lang="en-US" dirty="0" err="1" smtClean="0">
                <a:latin typeface="Calibri" pitchFamily="34" charset="0"/>
              </a:rPr>
              <a:t>pomoću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pogonskog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agregata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motora</a:t>
            </a:r>
            <a:r>
              <a:rPr lang="en-US" dirty="0" smtClean="0">
                <a:latin typeface="Calibri" pitchFamily="34" charset="0"/>
              </a:rPr>
              <a:t>) </a:t>
            </a:r>
            <a:r>
              <a:rPr lang="en-US" dirty="0" err="1" smtClean="0">
                <a:latin typeface="Calibri" pitchFamily="34" charset="0"/>
              </a:rPr>
              <a:t>transfomišu</a:t>
            </a:r>
            <a:r>
              <a:rPr lang="en-US" dirty="0" smtClean="0">
                <a:latin typeface="Calibri" pitchFamily="34" charset="0"/>
              </a:rPr>
              <a:t> u </a:t>
            </a:r>
            <a:r>
              <a:rPr lang="en-US" dirty="0" err="1" smtClean="0">
                <a:latin typeface="Calibri" pitchFamily="34" charset="0"/>
              </a:rPr>
              <a:t>mehanički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rad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koji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transportnom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sredstvu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vučnu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silu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pogonsku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snagu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sz="1000" dirty="0" smtClean="0">
                <a:latin typeface="Calibri" pitchFamily="34" charset="0"/>
              </a:rPr>
              <a:t> </a:t>
            </a:r>
          </a:p>
          <a:p>
            <a:r>
              <a:rPr lang="en-US" dirty="0" smtClean="0">
                <a:latin typeface="Calibri" pitchFamily="34" charset="0"/>
              </a:rPr>
              <a:t>Sa </a:t>
            </a:r>
            <a:r>
              <a:rPr lang="en-US" dirty="0" err="1" smtClean="0">
                <a:latin typeface="Calibri" pitchFamily="34" charset="0"/>
              </a:rPr>
              <a:t>aspekta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kako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motori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koriste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pogonsku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energiju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postoje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dve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osnovne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grupe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pogonskih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motora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pogodnih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korišćenje</a:t>
            </a:r>
            <a:r>
              <a:rPr lang="en-US" dirty="0" smtClean="0">
                <a:latin typeface="Calibri" pitchFamily="34" charset="0"/>
              </a:rPr>
              <a:t> u </a:t>
            </a:r>
            <a:r>
              <a:rPr lang="en-US" dirty="0" err="1" smtClean="0">
                <a:latin typeface="Calibri" pitchFamily="34" charset="0"/>
              </a:rPr>
              <a:t>motornim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vozilima</a:t>
            </a:r>
            <a:r>
              <a:rPr lang="en-US" dirty="0" smtClean="0">
                <a:latin typeface="Calibri" pitchFamily="34" charset="0"/>
              </a:rPr>
              <a:t>:</a:t>
            </a:r>
            <a:endParaRPr lang="sr-Latn-RS" dirty="0" smtClean="0">
              <a:latin typeface="Calibri" pitchFamily="34" charset="0"/>
            </a:endParaRPr>
          </a:p>
          <a:p>
            <a:endParaRPr lang="en-US" sz="1000" dirty="0" smtClean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err="1" smtClean="0">
                <a:latin typeface="Calibri" pitchFamily="34" charset="0"/>
              </a:rPr>
              <a:t>motori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koji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vrše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transformaciju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neke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vrste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sr-Latn-RS" b="1" dirty="0" smtClean="0">
                <a:latin typeface="Calibri" pitchFamily="34" charset="0"/>
              </a:rPr>
              <a:t>pogonske </a:t>
            </a:r>
            <a:r>
              <a:rPr lang="en-US" b="1" dirty="0" err="1" smtClean="0">
                <a:latin typeface="Calibri" pitchFamily="34" charset="0"/>
              </a:rPr>
              <a:t>energije</a:t>
            </a:r>
            <a:r>
              <a:rPr lang="en-US" b="1" dirty="0" smtClean="0">
                <a:latin typeface="Calibri" pitchFamily="34" charset="0"/>
              </a:rPr>
              <a:t> u </a:t>
            </a:r>
            <a:r>
              <a:rPr lang="en-US" b="1" dirty="0" err="1" smtClean="0">
                <a:latin typeface="Calibri" pitchFamily="34" charset="0"/>
              </a:rPr>
              <a:t>mehanički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rad</a:t>
            </a:r>
            <a:r>
              <a:rPr lang="sr-Latn-RS" dirty="0" smtClean="0">
                <a:latin typeface="Calibri" pitchFamily="34" charset="0"/>
              </a:rPr>
              <a:t> (npr. motori sa unutrašnjim sagorevanjem, itd…)</a:t>
            </a:r>
            <a:endParaRPr lang="en-US" dirty="0" smtClean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err="1" smtClean="0">
                <a:latin typeface="Calibri" pitchFamily="34" charset="0"/>
              </a:rPr>
              <a:t>motori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koji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koriste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akumuliranu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energiju</a:t>
            </a:r>
            <a:r>
              <a:rPr lang="sr-Latn-RS" b="1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elektro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motori</a:t>
            </a:r>
            <a:r>
              <a:rPr lang="en-US" dirty="0" smtClean="0">
                <a:latin typeface="Calibri" pitchFamily="34" charset="0"/>
              </a:rPr>
              <a:t> u </a:t>
            </a:r>
            <a:r>
              <a:rPr lang="en-US" dirty="0" err="1" smtClean="0">
                <a:latin typeface="Calibri" pitchFamily="34" charset="0"/>
              </a:rPr>
              <a:t>kombinaciji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hemijskim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akumulatorima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elektro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motori</a:t>
            </a:r>
            <a:r>
              <a:rPr lang="en-US" dirty="0" smtClean="0">
                <a:latin typeface="Calibri" pitchFamily="34" charset="0"/>
              </a:rPr>
              <a:t> u </a:t>
            </a:r>
            <a:r>
              <a:rPr lang="en-US" dirty="0" err="1" smtClean="0">
                <a:latin typeface="Calibri" pitchFamily="34" charset="0"/>
              </a:rPr>
              <a:t>kombinaciji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generatorom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struje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gonjenim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motorom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SUS</a:t>
            </a:r>
            <a:r>
              <a:rPr lang="sr-Latn-RS" dirty="0" smtClean="0">
                <a:latin typeface="Calibri" pitchFamily="34" charset="0"/>
              </a:rPr>
              <a:t> i </a:t>
            </a:r>
            <a:r>
              <a:rPr lang="en-US" dirty="0" err="1" smtClean="0">
                <a:latin typeface="Calibri" pitchFamily="34" charset="0"/>
              </a:rPr>
              <a:t>elektro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motori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gorivim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ćelijama</a:t>
            </a:r>
            <a:r>
              <a:rPr lang="sr-Latn-RS" dirty="0" smtClean="0">
                <a:latin typeface="Calibri" pitchFamily="34" charset="0"/>
              </a:rPr>
              <a:t>)</a:t>
            </a: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OSNOVNI POJMOVI</a:t>
            </a:r>
            <a:endParaRPr lang="en-US" sz="1800" dirty="0"/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179388" y="1052736"/>
            <a:ext cx="76327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n-US" dirty="0" smtClean="0">
              <a:latin typeface="Calibri" pitchFamily="34" charset="0"/>
            </a:endParaRPr>
          </a:p>
          <a:p>
            <a:pPr algn="just"/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Saobraćajnice</a:t>
            </a:r>
            <a:r>
              <a:rPr lang="sr-Cyrl-CS" b="1" dirty="0" smtClean="0">
                <a:latin typeface="Calibri" pitchFamily="34" charset="0"/>
              </a:rPr>
              <a:t> – </a:t>
            </a:r>
            <a:r>
              <a:rPr lang="sr-Cyrl-CS" dirty="0" smtClean="0">
                <a:latin typeface="Calibri" pitchFamily="34" charset="0"/>
              </a:rPr>
              <a:t>saobraćajnice su deo površina (prostora) po kojima se kreću objekti transporta, odnosno vozila.</a:t>
            </a:r>
            <a:endParaRPr lang="sr-Latn-CS" dirty="0" smtClean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algn="just"/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Terminali</a:t>
            </a:r>
            <a:r>
              <a:rPr lang="sr-Latn-RS" b="1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su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m</a:t>
            </a:r>
            <a:r>
              <a:rPr lang="sr-Cyrl-CS" dirty="0" smtClean="0">
                <a:latin typeface="Calibri" pitchFamily="34" charset="0"/>
              </a:rPr>
              <a:t>esta na kojima objekti transporta – putnici</a:t>
            </a:r>
            <a:r>
              <a:rPr lang="sr-Latn-RS" dirty="0" smtClean="0">
                <a:latin typeface="Calibri" pitchFamily="34" charset="0"/>
              </a:rPr>
              <a:t> (roba)</a:t>
            </a:r>
            <a:r>
              <a:rPr lang="sr-Cyrl-CS" dirty="0" smtClean="0">
                <a:latin typeface="Calibri" pitchFamily="34" charset="0"/>
              </a:rPr>
              <a:t> i vozila ulaze i/ili izlaze iz sistema, odnosno putnici</a:t>
            </a:r>
            <a:r>
              <a:rPr lang="sr-Latn-RS" dirty="0" smtClean="0">
                <a:latin typeface="Calibri" pitchFamily="34" charset="0"/>
              </a:rPr>
              <a:t> (roba)</a:t>
            </a:r>
            <a:r>
              <a:rPr lang="sr-Cyrl-CS" dirty="0" smtClean="0">
                <a:latin typeface="Calibri" pitchFamily="34" charset="0"/>
              </a:rPr>
              <a:t> menjaju transportno sredstvo istog ili drugih vidovnih podsistema.</a:t>
            </a:r>
            <a:endParaRPr lang="sr-Latn-CS" dirty="0" smtClean="0">
              <a:latin typeface="Calibri" pitchFamily="34" charset="0"/>
            </a:endParaRPr>
          </a:p>
          <a:p>
            <a:pPr algn="just"/>
            <a:endParaRPr lang="sr-Latn-CS" dirty="0" smtClean="0">
              <a:latin typeface="Calibri" pitchFamily="34" charset="0"/>
            </a:endParaRPr>
          </a:p>
          <a:p>
            <a:pPr algn="just"/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Stajališta</a:t>
            </a:r>
            <a:r>
              <a:rPr lang="sr-Cyrl-CS" dirty="0" smtClean="0">
                <a:latin typeface="Calibri" pitchFamily="34" charset="0"/>
              </a:rPr>
              <a:t> su najmanje složeni terminali i predstavljaju mesta linije na kojima se vozila zaustavljaju da prime i/ili iskrcaju putnike</a:t>
            </a:r>
            <a:r>
              <a:rPr lang="sr-Latn-RS" dirty="0" smtClean="0">
                <a:latin typeface="Calibri" pitchFamily="34" charset="0"/>
              </a:rPr>
              <a:t> (robu).</a:t>
            </a:r>
            <a:endParaRPr lang="sr-Latn-CS" dirty="0" smtClean="0">
              <a:latin typeface="Calibri" pitchFamily="34" charset="0"/>
            </a:endParaRPr>
          </a:p>
          <a:p>
            <a:pPr algn="just"/>
            <a:endParaRPr lang="sr-Latn-CS" dirty="0" smtClean="0">
              <a:latin typeface="Calibri" pitchFamily="34" charset="0"/>
            </a:endParaRPr>
          </a:p>
          <a:p>
            <a:pPr algn="just"/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Terminusi</a:t>
            </a:r>
            <a:r>
              <a:rPr lang="sr-Cyrl-CS" dirty="0" smtClean="0">
                <a:latin typeface="Calibri" pitchFamily="34" charset="0"/>
              </a:rPr>
              <a:t> su početne odnosno završne stanice jedne ili više linija, jednog ili više vidovnih podsistema</a:t>
            </a:r>
            <a:r>
              <a:rPr lang="sr-Latn-RS" dirty="0" smtClean="0">
                <a:latin typeface="Calibri" pitchFamily="34" charset="0"/>
              </a:rPr>
              <a:t> (odnosi se na sistem transorta putnika)</a:t>
            </a:r>
            <a:r>
              <a:rPr lang="sr-Cyrl-CS" dirty="0" smtClean="0">
                <a:latin typeface="Calibri" pitchFamily="34" charset="0"/>
              </a:rPr>
              <a:t>. </a:t>
            </a:r>
            <a:endParaRPr lang="sr-Latn-CS" dirty="0" smtClean="0">
              <a:latin typeface="Calibri" pitchFamily="34" charset="0"/>
            </a:endParaRPr>
          </a:p>
          <a:p>
            <a:pPr algn="just"/>
            <a:endParaRPr lang="sr-Latn-CS" dirty="0" smtClean="0">
              <a:latin typeface="Calibri" pitchFamily="34" charset="0"/>
            </a:endParaRPr>
          </a:p>
          <a:p>
            <a:pPr algn="just"/>
            <a:endParaRPr lang="sr-Latn-C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ven 2003">
  <a:themeElements>
    <a:clrScheme name="Custom 9">
      <a:dk1>
        <a:srgbClr val="FFFFFF"/>
      </a:dk1>
      <a:lt1>
        <a:srgbClr val="080808"/>
      </a:lt1>
      <a:dk2>
        <a:srgbClr val="FFFFFF"/>
      </a:dk2>
      <a:lt2>
        <a:srgbClr val="FFFFFF"/>
      </a:lt2>
      <a:accent1>
        <a:srgbClr val="002060"/>
      </a:accent1>
      <a:accent2>
        <a:srgbClr val="B367FF"/>
      </a:accent2>
      <a:accent3>
        <a:srgbClr val="6BB1C9"/>
      </a:accent3>
      <a:accent4>
        <a:srgbClr val="E29AC5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lav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Slaven 2003</Template>
  <TotalTime>7648</TotalTime>
  <Words>5792</Words>
  <Application>Microsoft Office PowerPoint</Application>
  <PresentationFormat>On-screen Show (4:3)</PresentationFormat>
  <Paragraphs>606</Paragraphs>
  <Slides>58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Slaven 2003</vt:lpstr>
      <vt:lpstr>CorelDRAW</vt:lpstr>
      <vt:lpstr>Equation</vt:lpstr>
      <vt:lpstr>OSNOVNE STUDIJE: OSNOVI DRUMSKOG TRANSPORTA</vt:lpstr>
      <vt:lpstr>OSNOVNI POJMOVI</vt:lpstr>
      <vt:lpstr>OSNOVNI POJMOVI</vt:lpstr>
      <vt:lpstr>OSNOVNI POJMOVI</vt:lpstr>
      <vt:lpstr>OSNOVNI POJMOVI</vt:lpstr>
      <vt:lpstr>OSNOVNI POJMOVI</vt:lpstr>
      <vt:lpstr>OSNOVNI POJMOVI</vt:lpstr>
      <vt:lpstr>OSNOVNI POJMOVI</vt:lpstr>
      <vt:lpstr>OSNOVNI POJMOVI</vt:lpstr>
      <vt:lpstr>OSNOVNI POJMOVI</vt:lpstr>
      <vt:lpstr>OSNOVNI POJMOVI</vt:lpstr>
      <vt:lpstr>OSNOVNI POJMOVI</vt:lpstr>
      <vt:lpstr>OSNOVNE KLASIFIKACIJE TRANSPORTNIH SISTEMA</vt:lpstr>
      <vt:lpstr>OSNOVNE KLASIFIKACIJE TRANSPORTNIH SISTEMA</vt:lpstr>
      <vt:lpstr>OSNOVNE KLASIFIKACIJE TRANSPORTNIH SISTEMA</vt:lpstr>
      <vt:lpstr>Slide 16</vt:lpstr>
      <vt:lpstr>TRANSPORTNI PROCES</vt:lpstr>
      <vt:lpstr>TRANSPORTNI PROCESS</vt:lpstr>
      <vt:lpstr>TRANSPORTNI PROCES</vt:lpstr>
      <vt:lpstr>TRANSPORTNI PROCES</vt:lpstr>
      <vt:lpstr>MARKETING U TRANSPORTNOM PROCESU</vt:lpstr>
      <vt:lpstr>MARKETING U TRANSPORTNOM PROCESU</vt:lpstr>
      <vt:lpstr>MARKETING U TRANSPORTNOM PROCESU</vt:lpstr>
      <vt:lpstr>MARKETING U TRANSPORTNOM PROCESU</vt:lpstr>
      <vt:lpstr>MARKETING U TRANSPORTNOM PROCESU</vt:lpstr>
      <vt:lpstr>MARKETING U TRANSPORTNOM PROCESU</vt:lpstr>
      <vt:lpstr>PLANIRANJE I PROJEKTOVANJE TRANSPORTNOG PROCESA</vt:lpstr>
      <vt:lpstr>PLANIRANJE I PROJEKTOVANJE TRANSPORTNOG PROCESA</vt:lpstr>
      <vt:lpstr>PLANIRANJE I PROJEKTOVANJE TRANSPORTNOG PROCESA</vt:lpstr>
      <vt:lpstr>PLANIRANJE I PROJEKTOVANJE TRANSPORTNOG PROCESA</vt:lpstr>
      <vt:lpstr>PLANIRANJE I PROJEKTOVANJE TRANSPORTNOG PROCESA</vt:lpstr>
      <vt:lpstr>PLANIRANJE I PROJEKTOVANJE TRANSPORTNOG PROCESA</vt:lpstr>
      <vt:lpstr>PLANIRANJE I PROJEKTOVANJE TRANSPORTNOG PROCESA</vt:lpstr>
      <vt:lpstr>PLANIRANJE I PROJEKTOVANJE TRANSPORTNOG PROCESA</vt:lpstr>
      <vt:lpstr>PLANIRANJE I PROJEKTOVANJE TRANSPORTNOG PROCESA</vt:lpstr>
      <vt:lpstr>PLANIRANJE I PROJEKTOVANJE TRANSPORTNOG PROCESA</vt:lpstr>
      <vt:lpstr>PLANIRANJE I PROJEKTOVANJE TRANSPORTNOG PROCESA</vt:lpstr>
      <vt:lpstr>PLANIRANJE I PROJEKTOVANJE TRANSPORTNOG PROCESA</vt:lpstr>
      <vt:lpstr>PLANIRANJE I PROJEKTOVANJE TRANSPORTNOG PROCESA</vt:lpstr>
      <vt:lpstr>PLANIRANJE I PROJEKTOVANJE TRANSPORTNOG PROCESA</vt:lpstr>
      <vt:lpstr>PLANIRANJE I PROJEKTOVANJE TRANSPORTNOG PROCESA</vt:lpstr>
      <vt:lpstr>PLANIRANJE I PROJEKTOVANJE TRANSPORTNOG PROCESA</vt:lpstr>
      <vt:lpstr>PLANIRANJE I PROJEKTOVANJE TRANSPORTNOG PROCESA</vt:lpstr>
      <vt:lpstr>OPERATIVNA PRIPREMA TRANSPORTNOG PROCESA</vt:lpstr>
      <vt:lpstr>OPERATIVNA PRIPREMA TRANSPORTNOG PROCESA</vt:lpstr>
      <vt:lpstr>OPERATIVNA PRIPREMA TRANSPORTNOG PROCESA</vt:lpstr>
      <vt:lpstr>OPERATIVNA PRIPREMA TRANSPORTNOG PROCESA</vt:lpstr>
      <vt:lpstr>OPERATIVNA PRIPREMA TRANSPORTNOG PROCESA</vt:lpstr>
      <vt:lpstr>OPERATIVNA PRIPREMA TEHNIČKIH RESURSA – VOZNI PARK</vt:lpstr>
      <vt:lpstr>OPERATIVNA PRIPREMA TEHNIČKIH RESURSA – VOZNI PARK</vt:lpstr>
      <vt:lpstr>PLANIRANJE I PROJEKTOVANJE TRANSPORTNOG PROCESA</vt:lpstr>
      <vt:lpstr>IZVRŠENJE TRANSPORTNOG PROCESA (FUNKCIONISANJE)</vt:lpstr>
      <vt:lpstr>IZVRŠENJE TRANSPORTNOG PROCESA (FUNKCIONISANJE)</vt:lpstr>
      <vt:lpstr>MONITORING I KONTROLA ODVIJANJA TRANSPORTNOG PROCESA</vt:lpstr>
      <vt:lpstr>MONITORING I KONTROLA ODVIJANJA TRANSPORTNOG PROCESA</vt:lpstr>
      <vt:lpstr>MONITORING I KONTROLA ODVIJANJA TRANSPORTNOG PROCESA</vt:lpstr>
      <vt:lpstr>MONITORING I KONTROLA ODVIJANJA TRANSPORTNOG PROCESA</vt:lpstr>
      <vt:lpstr>Slide 58</vt:lpstr>
    </vt:vector>
  </TitlesOfParts>
  <Company>GSP Beograd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PRILOG RAZVOJU METODA ZA STRATEŠKO UPRAVLJANJE SISTEMOM JAVNOG GRADSKOG TRANSPORTA PUTNIKA  Contribution to the Development of Methods for Strategic Management of Passenger Public Transport Systems</dc:title>
  <dc:creator>Slaven Tica</dc:creator>
  <cp:lastModifiedBy>Andrea Djorojevic</cp:lastModifiedBy>
  <cp:revision>267</cp:revision>
  <dcterms:created xsi:type="dcterms:W3CDTF">2011-05-29T21:49:07Z</dcterms:created>
  <dcterms:modified xsi:type="dcterms:W3CDTF">2013-05-15T16:05:36Z</dcterms:modified>
</cp:coreProperties>
</file>